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4"/>
  </p:sldMasterIdLst>
  <p:notesMasterIdLst>
    <p:notesMasterId r:id="rId23"/>
  </p:notesMasterIdLst>
  <p:handoutMasterIdLst>
    <p:handoutMasterId r:id="rId24"/>
  </p:handoutMasterIdLst>
  <p:sldIdLst>
    <p:sldId id="418" r:id="rId5"/>
    <p:sldId id="848" r:id="rId6"/>
    <p:sldId id="850" r:id="rId7"/>
    <p:sldId id="853" r:id="rId8"/>
    <p:sldId id="866" r:id="rId9"/>
    <p:sldId id="712" r:id="rId10"/>
    <p:sldId id="851" r:id="rId11"/>
    <p:sldId id="852" r:id="rId12"/>
    <p:sldId id="857" r:id="rId13"/>
    <p:sldId id="854" r:id="rId14"/>
    <p:sldId id="856" r:id="rId15"/>
    <p:sldId id="858" r:id="rId16"/>
    <p:sldId id="862" r:id="rId17"/>
    <p:sldId id="859" r:id="rId18"/>
    <p:sldId id="865" r:id="rId19"/>
    <p:sldId id="863" r:id="rId20"/>
    <p:sldId id="864" r:id="rId21"/>
    <p:sldId id="860" r:id="rId22"/>
  </p:sldIdLst>
  <p:sldSz cx="9144000" cy="6858000" type="screen4x3"/>
  <p:notesSz cx="7315200" cy="96012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y, Steven" initials="CS" lastIdx="7" clrIdx="0">
    <p:extLst>
      <p:ext uri="{19B8F6BF-5375-455C-9EA6-DF929625EA0E}">
        <p15:presenceInfo xmlns:p15="http://schemas.microsoft.com/office/powerpoint/2012/main" userId="S-1-5-21-136082789-1761359835-433219294-52532" providerId="AD"/>
      </p:ext>
    </p:extLst>
  </p:cmAuthor>
  <p:cmAuthor id="2" name="Enbar, Nadav" initials="EN" lastIdx="6" clrIdx="1">
    <p:extLst>
      <p:ext uri="{19B8F6BF-5375-455C-9EA6-DF929625EA0E}">
        <p15:presenceInfo xmlns:p15="http://schemas.microsoft.com/office/powerpoint/2012/main" userId="S-1-5-21-136082789-1761359835-433219294-41467" providerId="AD"/>
      </p:ext>
    </p:extLst>
  </p:cmAuthor>
  <p:cmAuthor id="3" name="Weng, Dean W." initials="WDW" lastIdx="6" clrIdx="2">
    <p:extLst>
      <p:ext uri="{19B8F6BF-5375-455C-9EA6-DF929625EA0E}">
        <p15:presenceInfo xmlns:p15="http://schemas.microsoft.com/office/powerpoint/2012/main" userId="S-1-5-21-136082789-1761359835-433219294-76534" providerId="AD"/>
      </p:ext>
    </p:extLst>
  </p:cmAuthor>
  <p:cmAuthor id="4" name="Maitra, Arindam" initials="MA" lastIdx="14" clrIdx="3">
    <p:extLst>
      <p:ext uri="{19B8F6BF-5375-455C-9EA6-DF929625EA0E}">
        <p15:presenceInfo xmlns:p15="http://schemas.microsoft.com/office/powerpoint/2012/main" userId="S-1-5-21-136082789-1761359835-433219294-302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95494"/>
    <a:srgbClr val="006699"/>
    <a:srgbClr val="69A5D7"/>
    <a:srgbClr val="D6DEE6"/>
    <a:srgbClr val="008BD0"/>
    <a:srgbClr val="CBCBCB"/>
    <a:srgbClr val="FFFFFF"/>
    <a:srgbClr val="89D8FF"/>
    <a:srgbClr val="B3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70" autoAdjust="0"/>
    <p:restoredTop sz="95194" autoAdjust="0"/>
  </p:normalViewPr>
  <p:slideViewPr>
    <p:cSldViewPr snapToGrid="0">
      <p:cViewPr varScale="1">
        <p:scale>
          <a:sx n="71" d="100"/>
          <a:sy n="71" d="100"/>
        </p:scale>
        <p:origin x="918" y="60"/>
      </p:cViewPr>
      <p:guideLst>
        <p:guide orient="horz" pos="2160"/>
        <p:guide pos="384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75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41D1F-7B5A-4B37-AC2B-319AB8F6CBBA}" type="doc">
      <dgm:prSet loTypeId="urn:microsoft.com/office/officeart/2011/layout/HexagonRadial" loCatId="officeonline" qsTypeId="urn:microsoft.com/office/officeart/2005/8/quickstyle/simple3" qsCatId="simple" csTypeId="urn:microsoft.com/office/officeart/2005/8/colors/accent1_3" csCatId="accent1" phldr="1"/>
      <dgm:spPr/>
      <dgm:t>
        <a:bodyPr/>
        <a:lstStyle/>
        <a:p>
          <a:endParaRPr lang="en-US"/>
        </a:p>
      </dgm:t>
    </dgm:pt>
    <dgm:pt modelId="{A0BE3302-438F-4420-B1CE-179858C0C5D3}">
      <dgm:prSet phldrT="[Text]" custT="1"/>
      <dgm:spPr/>
      <dgm:t>
        <a:bodyPr/>
        <a:lstStyle/>
        <a:p>
          <a:r>
            <a:rPr lang="en-US" sz="1800" dirty="0" smtClean="0"/>
            <a:t>Operations &amp; Control</a:t>
          </a:r>
          <a:endParaRPr lang="en-US" sz="1800" dirty="0"/>
        </a:p>
      </dgm:t>
    </dgm:pt>
    <dgm:pt modelId="{3C712705-F8EC-4500-9BFD-1DFDB1797306}" type="parTrans" cxnId="{45D20589-F590-4BB9-A97F-7AFD38D9B979}">
      <dgm:prSet/>
      <dgm:spPr/>
      <dgm:t>
        <a:bodyPr/>
        <a:lstStyle/>
        <a:p>
          <a:endParaRPr lang="en-US"/>
        </a:p>
      </dgm:t>
    </dgm:pt>
    <dgm:pt modelId="{313BD754-8FCA-499C-9926-945732D97888}" type="sibTrans" cxnId="{45D20589-F590-4BB9-A97F-7AFD38D9B979}">
      <dgm:prSet/>
      <dgm:spPr/>
      <dgm:t>
        <a:bodyPr/>
        <a:lstStyle/>
        <a:p>
          <a:endParaRPr lang="en-US"/>
        </a:p>
      </dgm:t>
    </dgm:pt>
    <dgm:pt modelId="{B0CF3479-90D2-4523-8A0C-ACF300245878}">
      <dgm:prSet phldrT="[Text]"/>
      <dgm:spPr/>
      <dgm:t>
        <a:bodyPr/>
        <a:lstStyle/>
        <a:p>
          <a:r>
            <a:rPr lang="en-US" smtClean="0"/>
            <a:t>Performance Metrics</a:t>
          </a:r>
          <a:endParaRPr lang="en-US" dirty="0"/>
        </a:p>
      </dgm:t>
    </dgm:pt>
    <dgm:pt modelId="{4F9B8C56-6E81-4CF3-AE6F-C919F3B423FE}" type="parTrans" cxnId="{96C077D5-9077-4E98-A06F-1136431219BD}">
      <dgm:prSet/>
      <dgm:spPr/>
      <dgm:t>
        <a:bodyPr/>
        <a:lstStyle/>
        <a:p>
          <a:endParaRPr lang="en-US"/>
        </a:p>
      </dgm:t>
    </dgm:pt>
    <dgm:pt modelId="{8991D1C1-6A87-48FF-866C-AFA7A744D9CA}" type="sibTrans" cxnId="{96C077D5-9077-4E98-A06F-1136431219BD}">
      <dgm:prSet/>
      <dgm:spPr/>
      <dgm:t>
        <a:bodyPr/>
        <a:lstStyle/>
        <a:p>
          <a:endParaRPr lang="en-US"/>
        </a:p>
      </dgm:t>
    </dgm:pt>
    <dgm:pt modelId="{39FCE715-38E7-471B-80CF-7E32E55EDEC4}">
      <dgm:prSet phldrT="[Text]"/>
      <dgm:spPr/>
      <dgm:t>
        <a:bodyPr/>
        <a:lstStyle/>
        <a:p>
          <a:r>
            <a:rPr lang="en-US" dirty="0" smtClean="0"/>
            <a:t>Control Objectives</a:t>
          </a:r>
          <a:endParaRPr lang="en-US" dirty="0"/>
        </a:p>
      </dgm:t>
    </dgm:pt>
    <dgm:pt modelId="{1F7F91D0-6DF3-4AE8-BEA5-A3E2EA602700}" type="parTrans" cxnId="{1E8DF31B-6CD9-43E6-9481-578FD1721647}">
      <dgm:prSet/>
      <dgm:spPr/>
      <dgm:t>
        <a:bodyPr/>
        <a:lstStyle/>
        <a:p>
          <a:endParaRPr lang="en-US"/>
        </a:p>
      </dgm:t>
    </dgm:pt>
    <dgm:pt modelId="{13580832-E5A2-4AD3-AD56-ADBB4A3751F1}" type="sibTrans" cxnId="{1E8DF31B-6CD9-43E6-9481-578FD1721647}">
      <dgm:prSet/>
      <dgm:spPr/>
      <dgm:t>
        <a:bodyPr/>
        <a:lstStyle/>
        <a:p>
          <a:endParaRPr lang="en-US"/>
        </a:p>
      </dgm:t>
    </dgm:pt>
    <dgm:pt modelId="{1200ACE1-0624-42C3-B511-01F4BA47AD86}">
      <dgm:prSet phldrT="[Text]"/>
      <dgm:spPr/>
      <dgm:t>
        <a:bodyPr/>
        <a:lstStyle/>
        <a:p>
          <a:r>
            <a:rPr lang="en-US" dirty="0" smtClean="0"/>
            <a:t>Communications infrastructure</a:t>
          </a:r>
          <a:endParaRPr lang="en-US" dirty="0"/>
        </a:p>
      </dgm:t>
    </dgm:pt>
    <dgm:pt modelId="{6D1C24BF-17E2-4262-93C6-9BC5BF4BDDEF}" type="parTrans" cxnId="{E2C6C0AB-2E75-440B-9A9F-7CB52CC0D332}">
      <dgm:prSet/>
      <dgm:spPr/>
      <dgm:t>
        <a:bodyPr/>
        <a:lstStyle/>
        <a:p>
          <a:endParaRPr lang="en-US"/>
        </a:p>
      </dgm:t>
    </dgm:pt>
    <dgm:pt modelId="{0DB54828-E16B-4D9B-9076-86538067D6C4}" type="sibTrans" cxnId="{E2C6C0AB-2E75-440B-9A9F-7CB52CC0D332}">
      <dgm:prSet/>
      <dgm:spPr/>
      <dgm:t>
        <a:bodyPr/>
        <a:lstStyle/>
        <a:p>
          <a:endParaRPr lang="en-US"/>
        </a:p>
      </dgm:t>
    </dgm:pt>
    <dgm:pt modelId="{FC72CB81-0231-4395-8AC6-1ED33FE6F5DC}">
      <dgm:prSet phldrT="[Text]"/>
      <dgm:spPr/>
      <dgm:t>
        <a:bodyPr/>
        <a:lstStyle/>
        <a:p>
          <a:r>
            <a:rPr lang="en-US" dirty="0" smtClean="0"/>
            <a:t>Protection and DER Coordination</a:t>
          </a:r>
          <a:endParaRPr lang="en-US" dirty="0"/>
        </a:p>
      </dgm:t>
    </dgm:pt>
    <dgm:pt modelId="{27FAE459-AB85-4D2E-B8E1-20BC29C1E977}" type="parTrans" cxnId="{61BDBF23-F975-48E6-A107-A17A6A2125CF}">
      <dgm:prSet/>
      <dgm:spPr/>
      <dgm:t>
        <a:bodyPr/>
        <a:lstStyle/>
        <a:p>
          <a:endParaRPr lang="en-US"/>
        </a:p>
      </dgm:t>
    </dgm:pt>
    <dgm:pt modelId="{FB280B5B-C2C0-43FE-904A-700482C7EA08}" type="sibTrans" cxnId="{61BDBF23-F975-48E6-A107-A17A6A2125CF}">
      <dgm:prSet/>
      <dgm:spPr/>
      <dgm:t>
        <a:bodyPr/>
        <a:lstStyle/>
        <a:p>
          <a:endParaRPr lang="en-US"/>
        </a:p>
      </dgm:t>
    </dgm:pt>
    <dgm:pt modelId="{E96C0C98-98B0-4D1A-BCB7-BFF594DDD0EE}">
      <dgm:prSet phldrT="[Text]"/>
      <dgm:spPr/>
      <dgm:t>
        <a:bodyPr/>
        <a:lstStyle/>
        <a:p>
          <a:endParaRPr lang="en-US" dirty="0"/>
        </a:p>
      </dgm:t>
    </dgm:pt>
    <dgm:pt modelId="{50785177-2DE9-4BCC-A088-88045F8601B8}" type="parTrans" cxnId="{0F863EDA-7496-448D-B0C2-C70FD6C22B2E}">
      <dgm:prSet/>
      <dgm:spPr/>
      <dgm:t>
        <a:bodyPr/>
        <a:lstStyle/>
        <a:p>
          <a:endParaRPr lang="en-US"/>
        </a:p>
      </dgm:t>
    </dgm:pt>
    <dgm:pt modelId="{39111B10-5120-4418-A3E8-81B0C37867C1}" type="sibTrans" cxnId="{0F863EDA-7496-448D-B0C2-C70FD6C22B2E}">
      <dgm:prSet/>
      <dgm:spPr/>
      <dgm:t>
        <a:bodyPr/>
        <a:lstStyle/>
        <a:p>
          <a:endParaRPr lang="en-US"/>
        </a:p>
      </dgm:t>
    </dgm:pt>
    <dgm:pt modelId="{0F02E079-42F1-4DB5-B425-8F41CBD2A5A2}" type="pres">
      <dgm:prSet presAssocID="{76541D1F-7B5A-4B37-AC2B-319AB8F6CBBA}" presName="Name0" presStyleCnt="0">
        <dgm:presLayoutVars>
          <dgm:chMax val="1"/>
          <dgm:chPref val="1"/>
          <dgm:dir/>
          <dgm:animOne val="branch"/>
          <dgm:animLvl val="lvl"/>
        </dgm:presLayoutVars>
      </dgm:prSet>
      <dgm:spPr/>
      <dgm:t>
        <a:bodyPr/>
        <a:lstStyle/>
        <a:p>
          <a:endParaRPr lang="en-US"/>
        </a:p>
      </dgm:t>
    </dgm:pt>
    <dgm:pt modelId="{35D75C9E-0284-4F28-9631-7DF3510CC6D1}" type="pres">
      <dgm:prSet presAssocID="{A0BE3302-438F-4420-B1CE-179858C0C5D3}" presName="Parent" presStyleLbl="node0" presStyleIdx="0" presStyleCnt="1">
        <dgm:presLayoutVars>
          <dgm:chMax val="6"/>
          <dgm:chPref val="6"/>
        </dgm:presLayoutVars>
      </dgm:prSet>
      <dgm:spPr/>
      <dgm:t>
        <a:bodyPr/>
        <a:lstStyle/>
        <a:p>
          <a:endParaRPr lang="en-US"/>
        </a:p>
      </dgm:t>
    </dgm:pt>
    <dgm:pt modelId="{5640AC37-6DE4-41BC-AA90-F72115D78900}" type="pres">
      <dgm:prSet presAssocID="{B0CF3479-90D2-4523-8A0C-ACF300245878}" presName="Accent1" presStyleCnt="0"/>
      <dgm:spPr/>
      <dgm:t>
        <a:bodyPr/>
        <a:lstStyle/>
        <a:p>
          <a:endParaRPr lang="en-US"/>
        </a:p>
      </dgm:t>
    </dgm:pt>
    <dgm:pt modelId="{868942C3-1CBA-44BE-A420-CBE78CF7FD85}" type="pres">
      <dgm:prSet presAssocID="{B0CF3479-90D2-4523-8A0C-ACF300245878}" presName="Accent" presStyleLbl="bgShp" presStyleIdx="0" presStyleCnt="4"/>
      <dgm:spPr/>
      <dgm:t>
        <a:bodyPr/>
        <a:lstStyle/>
        <a:p>
          <a:endParaRPr lang="en-US"/>
        </a:p>
      </dgm:t>
    </dgm:pt>
    <dgm:pt modelId="{71E3D859-8A12-4F28-B1BD-962F4197CA32}" type="pres">
      <dgm:prSet presAssocID="{B0CF3479-90D2-4523-8A0C-ACF300245878}" presName="Child1" presStyleLbl="node1" presStyleIdx="0" presStyleCnt="4">
        <dgm:presLayoutVars>
          <dgm:chMax val="0"/>
          <dgm:chPref val="0"/>
          <dgm:bulletEnabled val="1"/>
        </dgm:presLayoutVars>
      </dgm:prSet>
      <dgm:spPr/>
      <dgm:t>
        <a:bodyPr/>
        <a:lstStyle/>
        <a:p>
          <a:endParaRPr lang="en-US"/>
        </a:p>
      </dgm:t>
    </dgm:pt>
    <dgm:pt modelId="{129AB69E-F90F-465D-BAD1-A9028A0EEF3D}" type="pres">
      <dgm:prSet presAssocID="{39FCE715-38E7-471B-80CF-7E32E55EDEC4}" presName="Accent2" presStyleCnt="0"/>
      <dgm:spPr/>
      <dgm:t>
        <a:bodyPr/>
        <a:lstStyle/>
        <a:p>
          <a:endParaRPr lang="en-US"/>
        </a:p>
      </dgm:t>
    </dgm:pt>
    <dgm:pt modelId="{19C2A1DB-0ED9-4E52-B486-604BCE77E2BF}" type="pres">
      <dgm:prSet presAssocID="{39FCE715-38E7-471B-80CF-7E32E55EDEC4}" presName="Accent" presStyleLbl="bgShp" presStyleIdx="1" presStyleCnt="4"/>
      <dgm:spPr/>
      <dgm:t>
        <a:bodyPr/>
        <a:lstStyle/>
        <a:p>
          <a:endParaRPr lang="en-US"/>
        </a:p>
      </dgm:t>
    </dgm:pt>
    <dgm:pt modelId="{EDC7F26F-6438-42A2-80E7-FFA75D0BE492}" type="pres">
      <dgm:prSet presAssocID="{39FCE715-38E7-471B-80CF-7E32E55EDEC4}" presName="Child2" presStyleLbl="node1" presStyleIdx="1" presStyleCnt="4">
        <dgm:presLayoutVars>
          <dgm:chMax val="0"/>
          <dgm:chPref val="0"/>
          <dgm:bulletEnabled val="1"/>
        </dgm:presLayoutVars>
      </dgm:prSet>
      <dgm:spPr/>
      <dgm:t>
        <a:bodyPr/>
        <a:lstStyle/>
        <a:p>
          <a:endParaRPr lang="en-US"/>
        </a:p>
      </dgm:t>
    </dgm:pt>
    <dgm:pt modelId="{DC61464A-F0F4-4E31-BCD2-A0869460B2F4}" type="pres">
      <dgm:prSet presAssocID="{1200ACE1-0624-42C3-B511-01F4BA47AD86}" presName="Accent3" presStyleCnt="0"/>
      <dgm:spPr/>
      <dgm:t>
        <a:bodyPr/>
        <a:lstStyle/>
        <a:p>
          <a:endParaRPr lang="en-US"/>
        </a:p>
      </dgm:t>
    </dgm:pt>
    <dgm:pt modelId="{79D11AA4-C7AA-4C26-B3EA-A341497676DE}" type="pres">
      <dgm:prSet presAssocID="{1200ACE1-0624-42C3-B511-01F4BA47AD86}" presName="Accent" presStyleLbl="bgShp" presStyleIdx="2" presStyleCnt="4"/>
      <dgm:spPr/>
      <dgm:t>
        <a:bodyPr/>
        <a:lstStyle/>
        <a:p>
          <a:endParaRPr lang="en-US"/>
        </a:p>
      </dgm:t>
    </dgm:pt>
    <dgm:pt modelId="{2765BC80-A6CD-41D9-BBE2-7F91C863B825}" type="pres">
      <dgm:prSet presAssocID="{1200ACE1-0624-42C3-B511-01F4BA47AD86}" presName="Child3" presStyleLbl="node1" presStyleIdx="2" presStyleCnt="4">
        <dgm:presLayoutVars>
          <dgm:chMax val="0"/>
          <dgm:chPref val="0"/>
          <dgm:bulletEnabled val="1"/>
        </dgm:presLayoutVars>
      </dgm:prSet>
      <dgm:spPr/>
      <dgm:t>
        <a:bodyPr/>
        <a:lstStyle/>
        <a:p>
          <a:endParaRPr lang="en-US"/>
        </a:p>
      </dgm:t>
    </dgm:pt>
    <dgm:pt modelId="{49BDD789-9DF1-46AC-A30B-CECB4B18FC86}" type="pres">
      <dgm:prSet presAssocID="{FC72CB81-0231-4395-8AC6-1ED33FE6F5DC}" presName="Accent4" presStyleCnt="0"/>
      <dgm:spPr/>
      <dgm:t>
        <a:bodyPr/>
        <a:lstStyle/>
        <a:p>
          <a:endParaRPr lang="en-US"/>
        </a:p>
      </dgm:t>
    </dgm:pt>
    <dgm:pt modelId="{3CCB63E4-B93B-4363-A89B-68D34841D382}" type="pres">
      <dgm:prSet presAssocID="{FC72CB81-0231-4395-8AC6-1ED33FE6F5DC}" presName="Accent" presStyleLbl="bgShp" presStyleIdx="3" presStyleCnt="4"/>
      <dgm:spPr/>
      <dgm:t>
        <a:bodyPr/>
        <a:lstStyle/>
        <a:p>
          <a:endParaRPr lang="en-US"/>
        </a:p>
      </dgm:t>
    </dgm:pt>
    <dgm:pt modelId="{6BD77263-6D61-4AB6-99C7-7E6065921363}" type="pres">
      <dgm:prSet presAssocID="{FC72CB81-0231-4395-8AC6-1ED33FE6F5DC}" presName="Child4" presStyleLbl="node1" presStyleIdx="3" presStyleCnt="4">
        <dgm:presLayoutVars>
          <dgm:chMax val="0"/>
          <dgm:chPref val="0"/>
          <dgm:bulletEnabled val="1"/>
        </dgm:presLayoutVars>
      </dgm:prSet>
      <dgm:spPr/>
      <dgm:t>
        <a:bodyPr/>
        <a:lstStyle/>
        <a:p>
          <a:endParaRPr lang="en-US"/>
        </a:p>
      </dgm:t>
    </dgm:pt>
  </dgm:ptLst>
  <dgm:cxnLst>
    <dgm:cxn modelId="{BDC6D61E-C0B8-450D-8231-DD89BC0AFC45}" type="presOf" srcId="{39FCE715-38E7-471B-80CF-7E32E55EDEC4}" destId="{EDC7F26F-6438-42A2-80E7-FFA75D0BE492}" srcOrd="0" destOrd="0" presId="urn:microsoft.com/office/officeart/2011/layout/HexagonRadial"/>
    <dgm:cxn modelId="{E74216AC-5287-4098-9811-209073E4E4E8}" type="presOf" srcId="{B0CF3479-90D2-4523-8A0C-ACF300245878}" destId="{71E3D859-8A12-4F28-B1BD-962F4197CA32}" srcOrd="0" destOrd="0" presId="urn:microsoft.com/office/officeart/2011/layout/HexagonRadial"/>
    <dgm:cxn modelId="{F8B46363-BF86-4D67-9CE7-75D858103ADF}" type="presOf" srcId="{A0BE3302-438F-4420-B1CE-179858C0C5D3}" destId="{35D75C9E-0284-4F28-9631-7DF3510CC6D1}" srcOrd="0" destOrd="0" presId="urn:microsoft.com/office/officeart/2011/layout/HexagonRadial"/>
    <dgm:cxn modelId="{96C077D5-9077-4E98-A06F-1136431219BD}" srcId="{A0BE3302-438F-4420-B1CE-179858C0C5D3}" destId="{B0CF3479-90D2-4523-8A0C-ACF300245878}" srcOrd="0" destOrd="0" parTransId="{4F9B8C56-6E81-4CF3-AE6F-C919F3B423FE}" sibTransId="{8991D1C1-6A87-48FF-866C-AFA7A744D9CA}"/>
    <dgm:cxn modelId="{E2C6C0AB-2E75-440B-9A9F-7CB52CC0D332}" srcId="{A0BE3302-438F-4420-B1CE-179858C0C5D3}" destId="{1200ACE1-0624-42C3-B511-01F4BA47AD86}" srcOrd="2" destOrd="0" parTransId="{6D1C24BF-17E2-4262-93C6-9BC5BF4BDDEF}" sibTransId="{0DB54828-E16B-4D9B-9076-86538067D6C4}"/>
    <dgm:cxn modelId="{61BDBF23-F975-48E6-A107-A17A6A2125CF}" srcId="{A0BE3302-438F-4420-B1CE-179858C0C5D3}" destId="{FC72CB81-0231-4395-8AC6-1ED33FE6F5DC}" srcOrd="3" destOrd="0" parTransId="{27FAE459-AB85-4D2E-B8E1-20BC29C1E977}" sibTransId="{FB280B5B-C2C0-43FE-904A-700482C7EA08}"/>
    <dgm:cxn modelId="{F9E2BD6E-CBF9-4016-B01E-9FA78ED76191}" type="presOf" srcId="{1200ACE1-0624-42C3-B511-01F4BA47AD86}" destId="{2765BC80-A6CD-41D9-BBE2-7F91C863B825}" srcOrd="0" destOrd="0" presId="urn:microsoft.com/office/officeart/2011/layout/HexagonRadial"/>
    <dgm:cxn modelId="{EE820B0B-5773-4C20-B825-03F0B1170847}" type="presOf" srcId="{FC72CB81-0231-4395-8AC6-1ED33FE6F5DC}" destId="{6BD77263-6D61-4AB6-99C7-7E6065921363}" srcOrd="0" destOrd="0" presId="urn:microsoft.com/office/officeart/2011/layout/HexagonRadial"/>
    <dgm:cxn modelId="{45D20589-F590-4BB9-A97F-7AFD38D9B979}" srcId="{76541D1F-7B5A-4B37-AC2B-319AB8F6CBBA}" destId="{A0BE3302-438F-4420-B1CE-179858C0C5D3}" srcOrd="0" destOrd="0" parTransId="{3C712705-F8EC-4500-9BFD-1DFDB1797306}" sibTransId="{313BD754-8FCA-499C-9926-945732D97888}"/>
    <dgm:cxn modelId="{3DAD60EB-6FAE-4DA2-896A-C096A7396A51}" type="presOf" srcId="{76541D1F-7B5A-4B37-AC2B-319AB8F6CBBA}" destId="{0F02E079-42F1-4DB5-B425-8F41CBD2A5A2}" srcOrd="0" destOrd="0" presId="urn:microsoft.com/office/officeart/2011/layout/HexagonRadial"/>
    <dgm:cxn modelId="{1E8DF31B-6CD9-43E6-9481-578FD1721647}" srcId="{A0BE3302-438F-4420-B1CE-179858C0C5D3}" destId="{39FCE715-38E7-471B-80CF-7E32E55EDEC4}" srcOrd="1" destOrd="0" parTransId="{1F7F91D0-6DF3-4AE8-BEA5-A3E2EA602700}" sibTransId="{13580832-E5A2-4AD3-AD56-ADBB4A3751F1}"/>
    <dgm:cxn modelId="{0F863EDA-7496-448D-B0C2-C70FD6C22B2E}" srcId="{76541D1F-7B5A-4B37-AC2B-319AB8F6CBBA}" destId="{E96C0C98-98B0-4D1A-BCB7-BFF594DDD0EE}" srcOrd="1" destOrd="0" parTransId="{50785177-2DE9-4BCC-A088-88045F8601B8}" sibTransId="{39111B10-5120-4418-A3E8-81B0C37867C1}"/>
    <dgm:cxn modelId="{21671C22-8A70-4EFB-BBCA-F4F15F61D186}" type="presParOf" srcId="{0F02E079-42F1-4DB5-B425-8F41CBD2A5A2}" destId="{35D75C9E-0284-4F28-9631-7DF3510CC6D1}" srcOrd="0" destOrd="0" presId="urn:microsoft.com/office/officeart/2011/layout/HexagonRadial"/>
    <dgm:cxn modelId="{2BE22391-DAF3-468E-9BDF-15EFC693FD07}" type="presParOf" srcId="{0F02E079-42F1-4DB5-B425-8F41CBD2A5A2}" destId="{5640AC37-6DE4-41BC-AA90-F72115D78900}" srcOrd="1" destOrd="0" presId="urn:microsoft.com/office/officeart/2011/layout/HexagonRadial"/>
    <dgm:cxn modelId="{63E139EC-23FC-4289-9F60-8BF2B88A5CE8}" type="presParOf" srcId="{5640AC37-6DE4-41BC-AA90-F72115D78900}" destId="{868942C3-1CBA-44BE-A420-CBE78CF7FD85}" srcOrd="0" destOrd="0" presId="urn:microsoft.com/office/officeart/2011/layout/HexagonRadial"/>
    <dgm:cxn modelId="{42EAAF04-0AB7-4CCD-84DE-33D1DBFD5EE3}" type="presParOf" srcId="{0F02E079-42F1-4DB5-B425-8F41CBD2A5A2}" destId="{71E3D859-8A12-4F28-B1BD-962F4197CA32}" srcOrd="2" destOrd="0" presId="urn:microsoft.com/office/officeart/2011/layout/HexagonRadial"/>
    <dgm:cxn modelId="{C8A2E9C8-5F73-487B-9909-A93A44A6F03F}" type="presParOf" srcId="{0F02E079-42F1-4DB5-B425-8F41CBD2A5A2}" destId="{129AB69E-F90F-465D-BAD1-A9028A0EEF3D}" srcOrd="3" destOrd="0" presId="urn:microsoft.com/office/officeart/2011/layout/HexagonRadial"/>
    <dgm:cxn modelId="{F2F1746B-E2E7-4676-9076-F0B72D0FA83C}" type="presParOf" srcId="{129AB69E-F90F-465D-BAD1-A9028A0EEF3D}" destId="{19C2A1DB-0ED9-4E52-B486-604BCE77E2BF}" srcOrd="0" destOrd="0" presId="urn:microsoft.com/office/officeart/2011/layout/HexagonRadial"/>
    <dgm:cxn modelId="{1D1FD6F3-F8A9-4B7B-9577-E99F464DFA09}" type="presParOf" srcId="{0F02E079-42F1-4DB5-B425-8F41CBD2A5A2}" destId="{EDC7F26F-6438-42A2-80E7-FFA75D0BE492}" srcOrd="4" destOrd="0" presId="urn:microsoft.com/office/officeart/2011/layout/HexagonRadial"/>
    <dgm:cxn modelId="{ED950097-47B8-4B2C-B7E3-E1DB3D7EF3A5}" type="presParOf" srcId="{0F02E079-42F1-4DB5-B425-8F41CBD2A5A2}" destId="{DC61464A-F0F4-4E31-BCD2-A0869460B2F4}" srcOrd="5" destOrd="0" presId="urn:microsoft.com/office/officeart/2011/layout/HexagonRadial"/>
    <dgm:cxn modelId="{53533050-3272-400D-B0A8-8CA504760C46}" type="presParOf" srcId="{DC61464A-F0F4-4E31-BCD2-A0869460B2F4}" destId="{79D11AA4-C7AA-4C26-B3EA-A341497676DE}" srcOrd="0" destOrd="0" presId="urn:microsoft.com/office/officeart/2011/layout/HexagonRadial"/>
    <dgm:cxn modelId="{C17FBCFC-271B-4B7F-833D-C8E28AFB5DC4}" type="presParOf" srcId="{0F02E079-42F1-4DB5-B425-8F41CBD2A5A2}" destId="{2765BC80-A6CD-41D9-BBE2-7F91C863B825}" srcOrd="6" destOrd="0" presId="urn:microsoft.com/office/officeart/2011/layout/HexagonRadial"/>
    <dgm:cxn modelId="{08A72F60-B891-46BA-8852-BCF393C19A02}" type="presParOf" srcId="{0F02E079-42F1-4DB5-B425-8F41CBD2A5A2}" destId="{49BDD789-9DF1-46AC-A30B-CECB4B18FC86}" srcOrd="7" destOrd="0" presId="urn:microsoft.com/office/officeart/2011/layout/HexagonRadial"/>
    <dgm:cxn modelId="{DF898A4C-C9ED-4917-B3D7-2AE00629160A}" type="presParOf" srcId="{49BDD789-9DF1-46AC-A30B-CECB4B18FC86}" destId="{3CCB63E4-B93B-4363-A89B-68D34841D382}" srcOrd="0" destOrd="0" presId="urn:microsoft.com/office/officeart/2011/layout/HexagonRadial"/>
    <dgm:cxn modelId="{188B4699-6757-4FEA-889B-F9A28B92EF7A}" type="presParOf" srcId="{0F02E079-42F1-4DB5-B425-8F41CBD2A5A2}" destId="{6BD77263-6D61-4AB6-99C7-7E6065921363}"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75C9E-0284-4F28-9631-7DF3510CC6D1}">
      <dsp:nvSpPr>
        <dsp:cNvPr id="0" name=""/>
        <dsp:cNvSpPr/>
      </dsp:nvSpPr>
      <dsp:spPr>
        <a:xfrm>
          <a:off x="882470" y="1438473"/>
          <a:ext cx="1828576" cy="1581607"/>
        </a:xfrm>
        <a:prstGeom prst="hexagon">
          <a:avLst>
            <a:gd name="adj" fmla="val 28570"/>
            <a:gd name="vf" fmla="val 11547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Operations &amp; Control</a:t>
          </a:r>
          <a:endParaRPr lang="en-US" sz="1800" kern="1200" dirty="0"/>
        </a:p>
      </dsp:txBody>
      <dsp:txXfrm>
        <a:off x="1185473" y="1700552"/>
        <a:ext cx="1222570" cy="1057449"/>
      </dsp:txXfrm>
    </dsp:sp>
    <dsp:sp modelId="{19C2A1DB-0ED9-4E52-B486-604BCE77E2BF}">
      <dsp:nvSpPr>
        <dsp:cNvPr id="0" name=""/>
        <dsp:cNvSpPr/>
      </dsp:nvSpPr>
      <dsp:spPr>
        <a:xfrm>
          <a:off x="2027421" y="681781"/>
          <a:ext cx="690011" cy="594384"/>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1E3D859-8A12-4F28-B1BD-962F4197CA32}">
      <dsp:nvSpPr>
        <dsp:cNvPr id="0" name=""/>
        <dsp:cNvSpPr/>
      </dsp:nvSpPr>
      <dsp:spPr>
        <a:xfrm>
          <a:off x="1050944" y="0"/>
          <a:ext cx="1498319" cy="1296231"/>
        </a:xfrm>
        <a:prstGeom prst="hexagon">
          <a:avLst>
            <a:gd name="adj" fmla="val 28570"/>
            <a:gd name="vf" fmla="val 11547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smtClean="0"/>
            <a:t>Performance Metrics</a:t>
          </a:r>
          <a:endParaRPr lang="en-US" sz="1000" kern="1200" dirty="0"/>
        </a:p>
      </dsp:txBody>
      <dsp:txXfrm>
        <a:off x="1299248" y="214814"/>
        <a:ext cx="1001711" cy="866603"/>
      </dsp:txXfrm>
    </dsp:sp>
    <dsp:sp modelId="{79D11AA4-C7AA-4C26-B3EA-A341497676DE}">
      <dsp:nvSpPr>
        <dsp:cNvPr id="0" name=""/>
        <dsp:cNvSpPr/>
      </dsp:nvSpPr>
      <dsp:spPr>
        <a:xfrm>
          <a:off x="2832688" y="1792963"/>
          <a:ext cx="690011" cy="594384"/>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DC7F26F-6438-42A2-80E7-FFA75D0BE492}">
      <dsp:nvSpPr>
        <dsp:cNvPr id="0" name=""/>
        <dsp:cNvSpPr/>
      </dsp:nvSpPr>
      <dsp:spPr>
        <a:xfrm>
          <a:off x="2425189" y="797269"/>
          <a:ext cx="1498319" cy="1296231"/>
        </a:xfrm>
        <a:prstGeom prst="hexagon">
          <a:avLst>
            <a:gd name="adj" fmla="val 28570"/>
            <a:gd name="vf" fmla="val 115470"/>
          </a:avLst>
        </a:prstGeom>
        <a:gradFill rotWithShape="0">
          <a:gsLst>
            <a:gs pos="0">
              <a:schemeClr val="accent1">
                <a:shade val="80000"/>
                <a:hueOff val="247943"/>
                <a:satOff val="-25000"/>
                <a:lumOff val="13205"/>
                <a:alphaOff val="0"/>
                <a:tint val="50000"/>
                <a:satMod val="300000"/>
              </a:schemeClr>
            </a:gs>
            <a:gs pos="35000">
              <a:schemeClr val="accent1">
                <a:shade val="80000"/>
                <a:hueOff val="247943"/>
                <a:satOff val="-25000"/>
                <a:lumOff val="13205"/>
                <a:alphaOff val="0"/>
                <a:tint val="37000"/>
                <a:satMod val="300000"/>
              </a:schemeClr>
            </a:gs>
            <a:gs pos="100000">
              <a:schemeClr val="accent1">
                <a:shade val="80000"/>
                <a:hueOff val="247943"/>
                <a:satOff val="-25000"/>
                <a:lumOff val="132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Control Objectives</a:t>
          </a:r>
          <a:endParaRPr lang="en-US" sz="1000" kern="1200" dirty="0"/>
        </a:p>
      </dsp:txBody>
      <dsp:txXfrm>
        <a:off x="2673493" y="1012083"/>
        <a:ext cx="1001711" cy="866603"/>
      </dsp:txXfrm>
    </dsp:sp>
    <dsp:sp modelId="{3CCB63E4-B93B-4363-A89B-68D34841D382}">
      <dsp:nvSpPr>
        <dsp:cNvPr id="0" name=""/>
        <dsp:cNvSpPr/>
      </dsp:nvSpPr>
      <dsp:spPr>
        <a:xfrm>
          <a:off x="2273137" y="3047280"/>
          <a:ext cx="690011" cy="594384"/>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765BC80-A6CD-41D9-BBE2-7F91C863B825}">
      <dsp:nvSpPr>
        <dsp:cNvPr id="0" name=""/>
        <dsp:cNvSpPr/>
      </dsp:nvSpPr>
      <dsp:spPr>
        <a:xfrm>
          <a:off x="2425189" y="2364607"/>
          <a:ext cx="1498319" cy="1296231"/>
        </a:xfrm>
        <a:prstGeom prst="hexagon">
          <a:avLst>
            <a:gd name="adj" fmla="val 28570"/>
            <a:gd name="vf" fmla="val 115470"/>
          </a:avLst>
        </a:prstGeom>
        <a:gradFill rotWithShape="0">
          <a:gsLst>
            <a:gs pos="0">
              <a:schemeClr val="accent1">
                <a:shade val="80000"/>
                <a:hueOff val="495887"/>
                <a:satOff val="-50001"/>
                <a:lumOff val="26409"/>
                <a:alphaOff val="0"/>
                <a:tint val="50000"/>
                <a:satMod val="300000"/>
              </a:schemeClr>
            </a:gs>
            <a:gs pos="35000">
              <a:schemeClr val="accent1">
                <a:shade val="80000"/>
                <a:hueOff val="495887"/>
                <a:satOff val="-50001"/>
                <a:lumOff val="26409"/>
                <a:alphaOff val="0"/>
                <a:tint val="37000"/>
                <a:satMod val="300000"/>
              </a:schemeClr>
            </a:gs>
            <a:gs pos="100000">
              <a:schemeClr val="accent1">
                <a:shade val="80000"/>
                <a:hueOff val="495887"/>
                <a:satOff val="-50001"/>
                <a:lumOff val="264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Communications infrastructure</a:t>
          </a:r>
          <a:endParaRPr lang="en-US" sz="1000" kern="1200" dirty="0"/>
        </a:p>
      </dsp:txBody>
      <dsp:txXfrm>
        <a:off x="2673493" y="2579421"/>
        <a:ext cx="1001711" cy="866603"/>
      </dsp:txXfrm>
    </dsp:sp>
    <dsp:sp modelId="{6BD77263-6D61-4AB6-99C7-7E6065921363}">
      <dsp:nvSpPr>
        <dsp:cNvPr id="0" name=""/>
        <dsp:cNvSpPr/>
      </dsp:nvSpPr>
      <dsp:spPr>
        <a:xfrm>
          <a:off x="1050944" y="3162768"/>
          <a:ext cx="1498319" cy="1296231"/>
        </a:xfrm>
        <a:prstGeom prst="hexagon">
          <a:avLst>
            <a:gd name="adj" fmla="val 28570"/>
            <a:gd name="vf" fmla="val 115470"/>
          </a:avLst>
        </a:prstGeom>
        <a:gradFill rotWithShape="0">
          <a:gsLst>
            <a:gs pos="0">
              <a:schemeClr val="accent1">
                <a:shade val="80000"/>
                <a:hueOff val="743830"/>
                <a:satOff val="-75001"/>
                <a:lumOff val="39614"/>
                <a:alphaOff val="0"/>
                <a:tint val="50000"/>
                <a:satMod val="300000"/>
              </a:schemeClr>
            </a:gs>
            <a:gs pos="35000">
              <a:schemeClr val="accent1">
                <a:shade val="80000"/>
                <a:hueOff val="743830"/>
                <a:satOff val="-75001"/>
                <a:lumOff val="39614"/>
                <a:alphaOff val="0"/>
                <a:tint val="37000"/>
                <a:satMod val="300000"/>
              </a:schemeClr>
            </a:gs>
            <a:gs pos="100000">
              <a:schemeClr val="accent1">
                <a:shade val="80000"/>
                <a:hueOff val="743830"/>
                <a:satOff val="-75001"/>
                <a:lumOff val="396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Protection and DER Coordination</a:t>
          </a:r>
          <a:endParaRPr lang="en-US" sz="1000" kern="1200" dirty="0"/>
        </a:p>
      </dsp:txBody>
      <dsp:txXfrm>
        <a:off x="1299248" y="3377582"/>
        <a:ext cx="1001711" cy="8666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70249" cy="480223"/>
          </a:xfrm>
          <a:prstGeom prst="rect">
            <a:avLst/>
          </a:prstGeom>
        </p:spPr>
        <p:txBody>
          <a:bodyPr vert="horz" lIns="94067" tIns="47033" rIns="94067" bIns="47033" rtlCol="0"/>
          <a:lstStyle>
            <a:lvl1pPr algn="l">
              <a:defRPr sz="1300"/>
            </a:lvl1pPr>
          </a:lstStyle>
          <a:p>
            <a:endParaRPr lang="en-US" dirty="0"/>
          </a:p>
        </p:txBody>
      </p:sp>
      <p:sp>
        <p:nvSpPr>
          <p:cNvPr id="3" name="Date Placeholder 2"/>
          <p:cNvSpPr>
            <a:spLocks noGrp="1"/>
          </p:cNvSpPr>
          <p:nvPr>
            <p:ph type="dt" sz="quarter" idx="1"/>
          </p:nvPr>
        </p:nvSpPr>
        <p:spPr>
          <a:xfrm>
            <a:off x="4143312" y="3"/>
            <a:ext cx="3170249" cy="480223"/>
          </a:xfrm>
          <a:prstGeom prst="rect">
            <a:avLst/>
          </a:prstGeom>
        </p:spPr>
        <p:txBody>
          <a:bodyPr vert="horz" lIns="94067" tIns="47033" rIns="94067" bIns="47033" rtlCol="0"/>
          <a:lstStyle>
            <a:lvl1pPr algn="r">
              <a:defRPr sz="1300"/>
            </a:lvl1pPr>
          </a:lstStyle>
          <a:p>
            <a:fld id="{89D535E8-EC90-4751-896C-1122AB68B342}" type="datetimeFigureOut">
              <a:rPr lang="en-US" smtClean="0"/>
              <a:t>2/16/2017</a:t>
            </a:fld>
            <a:endParaRPr lang="en-US" dirty="0"/>
          </a:p>
        </p:txBody>
      </p:sp>
      <p:sp>
        <p:nvSpPr>
          <p:cNvPr id="4" name="Footer Placeholder 3"/>
          <p:cNvSpPr>
            <a:spLocks noGrp="1"/>
          </p:cNvSpPr>
          <p:nvPr>
            <p:ph type="ftr" sz="quarter" idx="2"/>
          </p:nvPr>
        </p:nvSpPr>
        <p:spPr>
          <a:xfrm>
            <a:off x="0" y="9119354"/>
            <a:ext cx="3170249" cy="480223"/>
          </a:xfrm>
          <a:prstGeom prst="rect">
            <a:avLst/>
          </a:prstGeom>
        </p:spPr>
        <p:txBody>
          <a:bodyPr vert="horz" lIns="94067" tIns="47033" rIns="94067" bIns="4703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312" y="9119354"/>
            <a:ext cx="3170249" cy="480223"/>
          </a:xfrm>
          <a:prstGeom prst="rect">
            <a:avLst/>
          </a:prstGeom>
        </p:spPr>
        <p:txBody>
          <a:bodyPr vert="horz" lIns="94067" tIns="47033" rIns="94067" bIns="47033" rtlCol="0" anchor="b"/>
          <a:lstStyle>
            <a:lvl1pPr algn="r">
              <a:defRPr sz="1300"/>
            </a:lvl1pPr>
          </a:lstStyle>
          <a:p>
            <a:fld id="{41C41DA2-4804-4FE6-8C56-5BFD0667476E}" type="slidenum">
              <a:rPr lang="en-US" smtClean="0"/>
              <a:t>‹#›</a:t>
            </a:fld>
            <a:endParaRPr lang="en-US" dirty="0"/>
          </a:p>
        </p:txBody>
      </p:sp>
    </p:spTree>
    <p:extLst>
      <p:ext uri="{BB962C8B-B14F-4D97-AF65-F5344CB8AC3E}">
        <p14:creationId xmlns:p14="http://schemas.microsoft.com/office/powerpoint/2010/main" val="23464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698" cy="481704"/>
          </a:xfrm>
          <a:prstGeom prst="rect">
            <a:avLst/>
          </a:prstGeom>
        </p:spPr>
        <p:txBody>
          <a:bodyPr vert="horz" lIns="95046" tIns="47522" rIns="95046" bIns="47522" rtlCol="0"/>
          <a:lstStyle>
            <a:lvl1pPr algn="l">
              <a:defRPr sz="1300"/>
            </a:lvl1pPr>
          </a:lstStyle>
          <a:p>
            <a:endParaRPr lang="en-US" dirty="0"/>
          </a:p>
        </p:txBody>
      </p:sp>
      <p:sp>
        <p:nvSpPr>
          <p:cNvPr id="3" name="Date Placeholder 2"/>
          <p:cNvSpPr>
            <a:spLocks noGrp="1"/>
          </p:cNvSpPr>
          <p:nvPr>
            <p:ph type="dt" idx="1"/>
          </p:nvPr>
        </p:nvSpPr>
        <p:spPr>
          <a:xfrm>
            <a:off x="4143845" y="5"/>
            <a:ext cx="3169698" cy="481704"/>
          </a:xfrm>
          <a:prstGeom prst="rect">
            <a:avLst/>
          </a:prstGeom>
        </p:spPr>
        <p:txBody>
          <a:bodyPr vert="horz" lIns="95046" tIns="47522" rIns="95046" bIns="47522" rtlCol="0"/>
          <a:lstStyle>
            <a:lvl1pPr algn="r">
              <a:defRPr sz="1300"/>
            </a:lvl1pPr>
          </a:lstStyle>
          <a:p>
            <a:fld id="{21D603EA-85D6-422C-AB10-17A2A7923832}" type="datetimeFigureOut">
              <a:rPr lang="en-US" smtClean="0"/>
              <a:t>2/16/2017</a:t>
            </a:fld>
            <a:endParaRPr lang="en-US" dirty="0"/>
          </a:p>
        </p:txBody>
      </p:sp>
      <p:sp>
        <p:nvSpPr>
          <p:cNvPr id="4" name="Slide Image Placeholder 3"/>
          <p:cNvSpPr>
            <a:spLocks noGrp="1" noRot="1" noChangeAspect="1"/>
          </p:cNvSpPr>
          <p:nvPr>
            <p:ph type="sldImg" idx="2"/>
          </p:nvPr>
        </p:nvSpPr>
        <p:spPr>
          <a:xfrm>
            <a:off x="1498600" y="1200150"/>
            <a:ext cx="4318000" cy="3238500"/>
          </a:xfrm>
          <a:prstGeom prst="rect">
            <a:avLst/>
          </a:prstGeom>
          <a:noFill/>
          <a:ln w="12700">
            <a:solidFill>
              <a:prstClr val="black"/>
            </a:solidFill>
          </a:ln>
        </p:spPr>
        <p:txBody>
          <a:bodyPr vert="horz" lIns="95046" tIns="47522" rIns="95046" bIns="47522" rtlCol="0" anchor="ctr"/>
          <a:lstStyle/>
          <a:p>
            <a:endParaRPr lang="en-US" dirty="0"/>
          </a:p>
        </p:txBody>
      </p:sp>
      <p:sp>
        <p:nvSpPr>
          <p:cNvPr id="5" name="Notes Placeholder 4"/>
          <p:cNvSpPr>
            <a:spLocks noGrp="1"/>
          </p:cNvSpPr>
          <p:nvPr>
            <p:ph type="body" sz="quarter" idx="3"/>
          </p:nvPr>
        </p:nvSpPr>
        <p:spPr>
          <a:xfrm>
            <a:off x="731853" y="4621402"/>
            <a:ext cx="5851497" cy="3779651"/>
          </a:xfrm>
          <a:prstGeom prst="rect">
            <a:avLst/>
          </a:prstGeom>
        </p:spPr>
        <p:txBody>
          <a:bodyPr vert="horz" lIns="95046" tIns="47522" rIns="95046" bIns="475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7"/>
            <a:ext cx="3169698" cy="481703"/>
          </a:xfrm>
          <a:prstGeom prst="rect">
            <a:avLst/>
          </a:prstGeom>
        </p:spPr>
        <p:txBody>
          <a:bodyPr vert="horz" lIns="95046" tIns="47522" rIns="95046" bIns="4752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845" y="9119497"/>
            <a:ext cx="3169698" cy="481703"/>
          </a:xfrm>
          <a:prstGeom prst="rect">
            <a:avLst/>
          </a:prstGeom>
        </p:spPr>
        <p:txBody>
          <a:bodyPr vert="horz" lIns="95046" tIns="47522" rIns="95046" bIns="47522" rtlCol="0" anchor="b"/>
          <a:lstStyle>
            <a:lvl1pPr algn="r">
              <a:defRPr sz="13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031" y="4621402"/>
            <a:ext cx="6482861" cy="3779651"/>
          </a:xfrm>
        </p:spPr>
        <p:txBody>
          <a:bodyPr/>
          <a:lstStyle/>
          <a:p>
            <a:r>
              <a:rPr lang="en-US" dirty="0"/>
              <a:t>Good afternoon and thanks</a:t>
            </a:r>
            <a:r>
              <a:rPr lang="en-US" baseline="0" dirty="0"/>
              <a:t> all for joining today’s EPRI P174 webcast. </a:t>
            </a:r>
          </a:p>
          <a:p>
            <a:r>
              <a:rPr lang="en-US" baseline="0" dirty="0"/>
              <a:t>I’m Nadav Enbar and I’m joined by my colleague Steven Coley. Together we’ll be presenting an update on research activities and developments coming out of Project Set D, which focuses on the utility b</a:t>
            </a:r>
            <a:r>
              <a:rPr lang="en-US" dirty="0"/>
              <a:t>usiness impacts of DER, primarily PV, as well as associated</a:t>
            </a:r>
            <a:r>
              <a:rPr lang="en-US" baseline="0" dirty="0"/>
              <a:t> best </a:t>
            </a:r>
            <a:r>
              <a:rPr lang="en-US" dirty="0"/>
              <a:t>practices.</a:t>
            </a:r>
          </a:p>
          <a:p>
            <a:endParaRPr lang="en-US" dirty="0"/>
          </a:p>
          <a:p>
            <a:r>
              <a:rPr lang="en-US" dirty="0"/>
              <a:t>As</a:t>
            </a:r>
            <a:r>
              <a:rPr lang="en-US" baseline="0" dirty="0"/>
              <a:t> we’ll get into further in just a minute, today’s webcast is intended to reiterate PSET objectives, remind you about scheduled base deliverables and our approach to fulfilling them, and where applicable, share insights derived from research that we’ve either completed to date or that are nearly completed.</a:t>
            </a:r>
          </a:p>
        </p:txBody>
      </p:sp>
      <p:sp>
        <p:nvSpPr>
          <p:cNvPr id="4" name="Slide Number Placeholder 3"/>
          <p:cNvSpPr>
            <a:spLocks noGrp="1"/>
          </p:cNvSpPr>
          <p:nvPr>
            <p:ph type="sldNum" sz="quarter" idx="10"/>
          </p:nvPr>
        </p:nvSpPr>
        <p:spPr/>
        <p:txBody>
          <a:bodyPr/>
          <a:lstStyle/>
          <a:p>
            <a:fld id="{6DE649CB-0B81-4204-A849-0379B10D6E2B}" type="slidenum">
              <a:rPr lang="en-US" smtClean="0"/>
              <a:t>1</a:t>
            </a:fld>
            <a:endParaRPr lang="en-US" dirty="0"/>
          </a:p>
        </p:txBody>
      </p:sp>
    </p:spTree>
    <p:extLst>
      <p:ext uri="{BB962C8B-B14F-4D97-AF65-F5344CB8AC3E}">
        <p14:creationId xmlns:p14="http://schemas.microsoft.com/office/powerpoint/2010/main" val="41024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10</a:t>
            </a:fld>
            <a:endParaRPr lang="en-US" dirty="0"/>
          </a:p>
        </p:txBody>
      </p:sp>
    </p:spTree>
    <p:extLst>
      <p:ext uri="{BB962C8B-B14F-4D97-AF65-F5344CB8AC3E}">
        <p14:creationId xmlns:p14="http://schemas.microsoft.com/office/powerpoint/2010/main" val="225502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a:t>Resources</a:t>
            </a:r>
          </a:p>
          <a:p>
            <a:pPr lvl="0"/>
            <a:r>
              <a:rPr lang="en-US" sz="1400"/>
              <a:t>1.2 MWac rooftop PV, </a:t>
            </a:r>
          </a:p>
          <a:p>
            <a:pPr lvl="0"/>
            <a:r>
              <a:rPr lang="en-US" sz="1400"/>
              <a:t>26 MW</a:t>
            </a:r>
            <a:r>
              <a:rPr lang="en-US" sz="1400" baseline="-25000"/>
              <a:t>ac</a:t>
            </a:r>
            <a:r>
              <a:rPr lang="en-US" sz="1400"/>
              <a:t> NRG PV, </a:t>
            </a:r>
          </a:p>
          <a:p>
            <a:pPr lvl="0"/>
            <a:r>
              <a:rPr lang="en-US" sz="1400"/>
              <a:t>5 MW Desert Green CPV, {</a:t>
            </a:r>
            <a:r>
              <a:rPr lang="en-US" sz="1500"/>
              <a:t>concentrator photovoltaic (CPV) modules}</a:t>
            </a:r>
            <a:endParaRPr lang="en-US" sz="1400"/>
          </a:p>
          <a:p>
            <a:pPr lvl="0"/>
            <a:r>
              <a:rPr lang="en-US" sz="1400"/>
              <a:t>2, 1.8 MW Diesel Generators, </a:t>
            </a:r>
          </a:p>
          <a:p>
            <a:pPr lvl="0"/>
            <a:r>
              <a:rPr lang="en-US" sz="1400"/>
              <a:t>1.5 MW, 4.5 MWh substation energy storage {consists of a 500 kW, 1.5 MWh (SES1) and a 1 MW, 3 MWh  (SES2) Lithium Nickel Cobalt Aluminum battery system, the latter with black start capability}, and </a:t>
            </a:r>
          </a:p>
          <a:p>
            <a:pPr lvl="0"/>
            <a:r>
              <a:rPr lang="en-US" sz="1400"/>
              <a:t>75 kW, 150 kWh community Lithium Ion batteries {consists of three 25 kW, 50 kWh Lithium Ion phosphate battery systems}</a:t>
            </a:r>
          </a:p>
          <a:p>
            <a:pPr lvl="0"/>
            <a:endParaRPr lang="en-US" sz="1400"/>
          </a:p>
          <a:p>
            <a:pPr lvl="0"/>
            <a:r>
              <a:rPr lang="en-US" sz="1400"/>
              <a:t>http://energy.gov/sites/prod/files/30_SDGE_Borrego_Springs_Microgrid.pdf </a:t>
            </a:r>
          </a:p>
          <a:p>
            <a:pPr marL="440695" lvl="1">
              <a:spcAft>
                <a:spcPts val="578"/>
              </a:spcAft>
            </a:pPr>
            <a:endParaRPr lang="en-US" sz="1900" dirty="0">
              <a:solidFill>
                <a:srgbClr val="0079C1"/>
              </a:solidFill>
              <a:latin typeface="+mn-lt"/>
            </a:endParaRPr>
          </a:p>
        </p:txBody>
      </p:sp>
      <p:sp>
        <p:nvSpPr>
          <p:cNvPr id="4" name="Slide Number Placeholder 3"/>
          <p:cNvSpPr>
            <a:spLocks noGrp="1"/>
          </p:cNvSpPr>
          <p:nvPr>
            <p:ph type="sldNum" sz="quarter" idx="10"/>
          </p:nvPr>
        </p:nvSpPr>
        <p:spPr/>
        <p:txBody>
          <a:bodyPr/>
          <a:lstStyle/>
          <a:p>
            <a:fld id="{7CD645B7-0B3A-4239-8069-075A43B72B67}" type="slidenum">
              <a:rPr lang="en-US" smtClean="0"/>
              <a:pPr/>
              <a:t>14</a:t>
            </a:fld>
            <a:endParaRPr lang="en-US"/>
          </a:p>
        </p:txBody>
      </p:sp>
    </p:spTree>
    <p:extLst>
      <p:ext uri="{BB962C8B-B14F-4D97-AF65-F5344CB8AC3E}">
        <p14:creationId xmlns:p14="http://schemas.microsoft.com/office/powerpoint/2010/main" val="1611404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980" y="1005840"/>
            <a:ext cx="3429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1" y="3840480"/>
            <a:ext cx="51435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1" y="822960"/>
            <a:ext cx="51435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6283653" y="6583682"/>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6789421" y="365762"/>
            <a:ext cx="2125980" cy="461641"/>
          </a:xfrm>
          <a:prstGeom prst="rect">
            <a:avLst/>
          </a:prstGeom>
        </p:spPr>
      </p:pic>
    </p:spTree>
    <p:extLst>
      <p:ext uri="{BB962C8B-B14F-4D97-AF65-F5344CB8AC3E}">
        <p14:creationId xmlns:p14="http://schemas.microsoft.com/office/powerpoint/2010/main" val="52653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1" y="182563"/>
            <a:ext cx="85725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23624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7532" y="822962"/>
            <a:ext cx="2948940" cy="2418989"/>
          </a:xfrm>
          <a:prstGeom prst="rect">
            <a:avLst/>
          </a:prstGeom>
        </p:spPr>
      </p:pic>
      <p:sp>
        <p:nvSpPr>
          <p:cNvPr id="5" name="TextBox 4"/>
          <p:cNvSpPr txBox="1"/>
          <p:nvPr userDrawn="1"/>
        </p:nvSpPr>
        <p:spPr>
          <a:xfrm>
            <a:off x="354332" y="3474720"/>
            <a:ext cx="8435340" cy="1371600"/>
          </a:xfrm>
          <a:prstGeom prst="rect">
            <a:avLst/>
          </a:prstGeom>
          <a:noFill/>
        </p:spPr>
        <p:txBody>
          <a:bodyPr wrap="none" rtlCol="0">
            <a:noAutofit/>
          </a:bodyPr>
          <a:lstStyle/>
          <a:p>
            <a:pPr algn="ctr">
              <a:spcBef>
                <a:spcPts val="0"/>
              </a:spcBef>
            </a:pPr>
            <a:r>
              <a:rPr lang="en-US" sz="2800" b="1" dirty="0">
                <a:solidFill>
                  <a:schemeClr val="tx2"/>
                </a:solidFill>
              </a:rPr>
              <a:t>Together…Shaping the Future of Electricity</a:t>
            </a:r>
          </a:p>
        </p:txBody>
      </p:sp>
    </p:spTree>
    <p:extLst>
      <p:ext uri="{BB962C8B-B14F-4D97-AF65-F5344CB8AC3E}">
        <p14:creationId xmlns:p14="http://schemas.microsoft.com/office/powerpoint/2010/main" val="124322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35262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980" y="1005840"/>
            <a:ext cx="3429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1" y="3840480"/>
            <a:ext cx="51435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1" y="822960"/>
            <a:ext cx="51435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6283653" y="6583682"/>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7200901" y="365762"/>
            <a:ext cx="1714500" cy="372289"/>
          </a:xfrm>
          <a:prstGeom prst="rect">
            <a:avLst/>
          </a:prstGeom>
        </p:spPr>
      </p:pic>
    </p:spTree>
    <p:extLst>
      <p:ext uri="{BB962C8B-B14F-4D97-AF65-F5344CB8AC3E}">
        <p14:creationId xmlns:p14="http://schemas.microsoft.com/office/powerpoint/2010/main" val="46885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980" y="1005840"/>
            <a:ext cx="3429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1" y="3840480"/>
            <a:ext cx="51435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1" y="822960"/>
            <a:ext cx="51435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6283653" y="6583682"/>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7200901" y="365762"/>
            <a:ext cx="1714500" cy="372289"/>
          </a:xfrm>
          <a:prstGeom prst="rect">
            <a:avLst/>
          </a:prstGeom>
        </p:spPr>
      </p:pic>
    </p:spTree>
    <p:extLst>
      <p:ext uri="{BB962C8B-B14F-4D97-AF65-F5344CB8AC3E}">
        <p14:creationId xmlns:p14="http://schemas.microsoft.com/office/powerpoint/2010/main" val="319190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274321" y="3840480"/>
            <a:ext cx="51435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1" y="822960"/>
            <a:ext cx="51435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6283653" y="6583682"/>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2" cstate="print"/>
          <a:stretch>
            <a:fillRect/>
          </a:stretch>
        </p:blipFill>
        <p:spPr>
          <a:xfrm>
            <a:off x="7200901" y="365762"/>
            <a:ext cx="1714500" cy="37228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4980" y="1005840"/>
            <a:ext cx="3429000" cy="281277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80649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980" y="1005840"/>
            <a:ext cx="3429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274321" y="3840480"/>
            <a:ext cx="5143500" cy="2560320"/>
          </a:xfrm>
        </p:spPr>
        <p:txBody>
          <a:bodyPr>
            <a:normAutofit/>
          </a:bodyPr>
          <a:lstStyle>
            <a:lvl1pPr marL="0" indent="0" algn="r">
              <a:spcAft>
                <a:spcPts val="1200"/>
              </a:spcAft>
              <a:buFontTx/>
              <a:buNone/>
              <a:defRPr sz="2400">
                <a:solidFill>
                  <a:schemeClr val="tx1"/>
                </a:solidFill>
              </a:defRPr>
            </a:lvl1pPr>
          </a:lstStyle>
          <a:p>
            <a:r>
              <a:rPr lang="en-US"/>
              <a:t>Click to edit Master subtitle style</a:t>
            </a:r>
            <a:endParaRPr lang="en-US" dirty="0"/>
          </a:p>
        </p:txBody>
      </p:sp>
      <p:sp>
        <p:nvSpPr>
          <p:cNvPr id="28707" name="Rectangle 35"/>
          <p:cNvSpPr>
            <a:spLocks noGrp="1" noChangeArrowheads="1"/>
          </p:cNvSpPr>
          <p:nvPr>
            <p:ph type="ctrTitle" sz="quarter"/>
          </p:nvPr>
        </p:nvSpPr>
        <p:spPr>
          <a:xfrm>
            <a:off x="274321" y="822960"/>
            <a:ext cx="5143500" cy="2743200"/>
          </a:xfrm>
        </p:spPr>
        <p:txBody>
          <a:bodyPr anchor="b">
            <a:normAutofit/>
          </a:bodyPr>
          <a:lstStyle>
            <a:lvl1pPr algn="r">
              <a:spcAft>
                <a:spcPts val="600"/>
              </a:spcAft>
              <a:defRPr sz="4000">
                <a:solidFill>
                  <a:schemeClr val="tx2"/>
                </a:solidFill>
              </a:defRPr>
            </a:lvl1pPr>
          </a:lstStyle>
          <a:p>
            <a:r>
              <a:rPr lang="en-US"/>
              <a:t>Click to edit Master title style</a:t>
            </a:r>
            <a:endParaRPr lang="en-US" dirty="0"/>
          </a:p>
        </p:txBody>
      </p:sp>
      <p:sp>
        <p:nvSpPr>
          <p:cNvPr id="8" name="Text Box 47"/>
          <p:cNvSpPr txBox="1">
            <a:spLocks noChangeArrowheads="1"/>
          </p:cNvSpPr>
          <p:nvPr userDrawn="1"/>
        </p:nvSpPr>
        <p:spPr bwMode="auto">
          <a:xfrm>
            <a:off x="6283653" y="6583682"/>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7200901" y="365762"/>
            <a:ext cx="1714500" cy="372289"/>
          </a:xfrm>
          <a:prstGeom prst="rect">
            <a:avLst/>
          </a:prstGeom>
        </p:spPr>
      </p:pic>
    </p:spTree>
    <p:extLst>
      <p:ext uri="{BB962C8B-B14F-4D97-AF65-F5344CB8AC3E}">
        <p14:creationId xmlns:p14="http://schemas.microsoft.com/office/powerpoint/2010/main" val="15568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1" y="182563"/>
            <a:ext cx="8572500" cy="73152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74321" y="998283"/>
            <a:ext cx="8572500" cy="5394960"/>
          </a:xfrm>
        </p:spPr>
        <p:txBody>
          <a:bodyPr>
            <a:normAutofit/>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79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32" y="1920240"/>
            <a:ext cx="8435340" cy="1371600"/>
          </a:xfrm>
        </p:spPr>
        <p:txBody>
          <a:bodyPr anchor="t"/>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354332" y="3383280"/>
            <a:ext cx="843534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326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1" y="182563"/>
            <a:ext cx="85725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74321" y="1005840"/>
            <a:ext cx="418338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1" y="1005840"/>
            <a:ext cx="418338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1" y="182880"/>
            <a:ext cx="85725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4321" y="1005840"/>
            <a:ext cx="418338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4321" y="1737360"/>
            <a:ext cx="418338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1" y="1005840"/>
            <a:ext cx="418338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39" y="1737360"/>
            <a:ext cx="418338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182880" y="6473711"/>
            <a:ext cx="608013"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274320" y="182563"/>
            <a:ext cx="859536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74320" y="1005840"/>
            <a:ext cx="859536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p:cNvCxnSpPr/>
          <p:nvPr/>
        </p:nvCxnSpPr>
        <p:spPr bwMode="auto">
          <a:xfrm>
            <a:off x="274320" y="6446520"/>
            <a:ext cx="859536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pic>
        <p:nvPicPr>
          <p:cNvPr id="7" name="Picture 6" descr="EPRI logo 2014_RGB.jpg"/>
          <p:cNvPicPr>
            <a:picLocks noChangeAspect="1"/>
          </p:cNvPicPr>
          <p:nvPr/>
        </p:nvPicPr>
        <p:blipFill>
          <a:blip r:embed="rId15" cstate="print"/>
          <a:stretch>
            <a:fillRect/>
          </a:stretch>
        </p:blipFill>
        <p:spPr>
          <a:xfrm>
            <a:off x="7703821" y="6492242"/>
            <a:ext cx="1165860" cy="287681"/>
          </a:xfrm>
          <a:prstGeom prst="rect">
            <a:avLst/>
          </a:prstGeom>
        </p:spPr>
      </p:pic>
      <p:sp>
        <p:nvSpPr>
          <p:cNvPr id="8" name="Text Box 47"/>
          <p:cNvSpPr txBox="1">
            <a:spLocks noChangeArrowheads="1"/>
          </p:cNvSpPr>
          <p:nvPr/>
        </p:nvSpPr>
        <p:spPr bwMode="auto">
          <a:xfrm>
            <a:off x="2818895" y="6583681"/>
            <a:ext cx="2789546"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2016 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4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4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266330" y="4566697"/>
            <a:ext cx="8138368" cy="1695540"/>
          </a:xfrm>
          <a:ln>
            <a:noFill/>
          </a:ln>
        </p:spPr>
        <p:txBody>
          <a:bodyPr>
            <a:noAutofit/>
          </a:bodyPr>
          <a:lstStyle/>
          <a:p>
            <a:pPr>
              <a:spcAft>
                <a:spcPts val="0"/>
              </a:spcAft>
            </a:pPr>
            <a:r>
              <a:rPr lang="en-US" b="1" dirty="0" smtClean="0">
                <a:solidFill>
                  <a:schemeClr val="tx2"/>
                </a:solidFill>
              </a:rPr>
              <a:t>Dr. Arindam Maitra, Technical Executive, EPRI</a:t>
            </a:r>
          </a:p>
          <a:p>
            <a:pPr>
              <a:spcAft>
                <a:spcPts val="0"/>
              </a:spcAft>
            </a:pPr>
            <a:endParaRPr lang="en-US" b="1" dirty="0" smtClean="0">
              <a:solidFill>
                <a:schemeClr val="tx2"/>
              </a:solidFill>
            </a:endParaRPr>
          </a:p>
          <a:p>
            <a:pPr algn="ctr">
              <a:spcAft>
                <a:spcPts val="0"/>
              </a:spcAft>
            </a:pPr>
            <a:r>
              <a:rPr lang="en-US" sz="2000" b="1" dirty="0" smtClean="0"/>
              <a:t>Microgrid &amp; DER Controller Symposium</a:t>
            </a:r>
            <a:br>
              <a:rPr lang="en-US" sz="2000" b="1" dirty="0" smtClean="0"/>
            </a:br>
            <a:r>
              <a:rPr lang="en-US" sz="2000" b="1" dirty="0" smtClean="0"/>
              <a:t>MIT Samberg Conference Center, Cambridge, MA</a:t>
            </a:r>
            <a:endParaRPr lang="en-US" sz="2000" b="1" dirty="0"/>
          </a:p>
          <a:p>
            <a:pPr algn="ctr">
              <a:spcAft>
                <a:spcPts val="0"/>
              </a:spcAft>
            </a:pPr>
            <a:r>
              <a:rPr lang="en-US" sz="2000" b="1" dirty="0" smtClean="0"/>
              <a:t>Feb 16</a:t>
            </a:r>
            <a:r>
              <a:rPr lang="en-US" sz="2000" b="1" baseline="30000" dirty="0" smtClean="0"/>
              <a:t>th</a:t>
            </a:r>
            <a:r>
              <a:rPr lang="en-US" sz="2000" b="1" dirty="0" smtClean="0"/>
              <a:t>, 2017</a:t>
            </a:r>
            <a:endParaRPr lang="en-US" sz="2000" b="1" dirty="0"/>
          </a:p>
        </p:txBody>
      </p:sp>
      <p:sp>
        <p:nvSpPr>
          <p:cNvPr id="3" name="Title 2"/>
          <p:cNvSpPr>
            <a:spLocks noGrp="1"/>
          </p:cNvSpPr>
          <p:nvPr>
            <p:ph type="ctrTitle" sz="quarter"/>
          </p:nvPr>
        </p:nvSpPr>
        <p:spPr>
          <a:xfrm>
            <a:off x="266330" y="1340527"/>
            <a:ext cx="5049832" cy="2013012"/>
          </a:xfrm>
          <a:ln>
            <a:noFill/>
          </a:ln>
        </p:spPr>
        <p:txBody>
          <a:bodyPr>
            <a:noAutofit/>
          </a:bodyPr>
          <a:lstStyle/>
          <a:p>
            <a:r>
              <a:rPr lang="en-US" sz="3200" dirty="0" smtClean="0"/>
              <a:t>EPRI Update on Latest Research and Testing of Control Systems </a:t>
            </a:r>
            <a:r>
              <a:rPr lang="en-US" sz="3200" dirty="0"/>
              <a:t/>
            </a:r>
            <a:br>
              <a:rPr lang="en-US" sz="3200" dirty="0"/>
            </a:br>
            <a:endParaRPr lang="en-US" sz="3200" i="1" dirty="0">
              <a:solidFill>
                <a:srgbClr val="C00000"/>
              </a:solidFill>
            </a:endParaRPr>
          </a:p>
        </p:txBody>
      </p:sp>
    </p:spTree>
    <p:extLst>
      <p:ext uri="{BB962C8B-B14F-4D97-AF65-F5344CB8AC3E}">
        <p14:creationId xmlns:p14="http://schemas.microsoft.com/office/powerpoint/2010/main" val="3855678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969"/>
            <a:ext cx="8595360" cy="731520"/>
          </a:xfrm>
        </p:spPr>
        <p:txBody>
          <a:bodyPr/>
          <a:lstStyle/>
          <a:p>
            <a:r>
              <a:rPr lang="en-US" dirty="0" smtClean="0"/>
              <a:t>Need IEEE 2030.8 to Define Microgrid Controller Testing Procedures and Evaluations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630935"/>
              </p:ext>
            </p:extLst>
          </p:nvPr>
        </p:nvGraphicFramePr>
        <p:xfrm>
          <a:off x="273686" y="899228"/>
          <a:ext cx="8594726" cy="5562600"/>
        </p:xfrm>
        <a:graphic>
          <a:graphicData uri="http://schemas.openxmlformats.org/drawingml/2006/table">
            <a:tbl>
              <a:tblPr firstRow="1" bandRow="1">
                <a:tableStyleId>{5940675A-B579-460E-94D1-54222C63F5DA}</a:tableStyleId>
              </a:tblPr>
              <a:tblGrid>
                <a:gridCol w="6354762">
                  <a:extLst>
                    <a:ext uri="{9D8B030D-6E8A-4147-A177-3AD203B41FA5}">
                      <a16:colId xmlns:a16="http://schemas.microsoft.com/office/drawing/2014/main" xmlns="" val="3446056622"/>
                    </a:ext>
                  </a:extLst>
                </a:gridCol>
                <a:gridCol w="2239964">
                  <a:extLst>
                    <a:ext uri="{9D8B030D-6E8A-4147-A177-3AD203B41FA5}">
                      <a16:colId xmlns:a16="http://schemas.microsoft.com/office/drawing/2014/main" xmlns="" val="111276980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Test case:</a:t>
                      </a:r>
                      <a:endParaRPr lang="en-US" b="1" dirty="0"/>
                    </a:p>
                  </a:txBody>
                  <a:tcPr>
                    <a:solidFill>
                      <a:schemeClr val="tx1">
                        <a:lumMod val="50000"/>
                        <a:lumOff val="50000"/>
                      </a:schemeClr>
                    </a:solidFill>
                  </a:tcPr>
                </a:tc>
                <a:tc>
                  <a:txBody>
                    <a:bodyPr/>
                    <a:lstStyle/>
                    <a:p>
                      <a:pPr algn="ctr"/>
                      <a:r>
                        <a:rPr lang="en-US" b="1" dirty="0"/>
                        <a:t>Met</a:t>
                      </a:r>
                      <a:r>
                        <a:rPr lang="en-US" b="1" baseline="0" dirty="0"/>
                        <a:t> Requirement?</a:t>
                      </a:r>
                      <a:endParaRPr lang="en-US" b="1" dirty="0"/>
                    </a:p>
                  </a:txBody>
                  <a:tcPr>
                    <a:solidFill>
                      <a:schemeClr val="tx1">
                        <a:lumMod val="50000"/>
                        <a:lumOff val="50000"/>
                      </a:schemeClr>
                    </a:solidFill>
                  </a:tcPr>
                </a:tc>
                <a:extLst>
                  <a:ext uri="{0D108BD9-81ED-4DB2-BD59-A6C34878D82A}">
                    <a16:rowId xmlns:a16="http://schemas.microsoft.com/office/drawing/2014/main" xmlns="" val="1508240907"/>
                  </a:ext>
                </a:extLst>
              </a:tr>
              <a:tr h="370840">
                <a:tc>
                  <a:txBody>
                    <a:bodyPr/>
                    <a:lstStyle/>
                    <a:p>
                      <a:pPr marL="0" lvl="0" indent="-282575">
                        <a:buNone/>
                      </a:pPr>
                      <a:r>
                        <a:rPr lang="en-US" sz="1400" dirty="0"/>
                        <a:t>A.1.1: DER available (renewables only); Wave offline.</a:t>
                      </a:r>
                    </a:p>
                  </a:txBody>
                  <a:tcPr/>
                </a:tc>
                <a:tc>
                  <a:txBody>
                    <a:bodyPr/>
                    <a:lstStyle/>
                    <a:p>
                      <a:endParaRPr lang="en-US" dirty="0"/>
                    </a:p>
                  </a:txBody>
                  <a:tcPr/>
                </a:tc>
                <a:extLst>
                  <a:ext uri="{0D108BD9-81ED-4DB2-BD59-A6C34878D82A}">
                    <a16:rowId xmlns:a16="http://schemas.microsoft.com/office/drawing/2014/main" xmlns="" val="4014153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A.2.1: System importing power at PCC </a:t>
                      </a:r>
                    </a:p>
                  </a:txBody>
                  <a:tcPr/>
                </a:tc>
                <a:tc>
                  <a:txBody>
                    <a:bodyPr/>
                    <a:lstStyle/>
                    <a:p>
                      <a:endParaRPr lang="en-US"/>
                    </a:p>
                  </a:txBody>
                  <a:tcPr/>
                </a:tc>
                <a:extLst>
                  <a:ext uri="{0D108BD9-81ED-4DB2-BD59-A6C34878D82A}">
                    <a16:rowId xmlns:a16="http://schemas.microsoft.com/office/drawing/2014/main" xmlns="" val="218803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A.2.2: System importing power at PCC (loss of one generator)</a:t>
                      </a:r>
                    </a:p>
                  </a:txBody>
                  <a:tcPr/>
                </a:tc>
                <a:tc>
                  <a:txBody>
                    <a:bodyPr/>
                    <a:lstStyle/>
                    <a:p>
                      <a:endParaRPr lang="en-US"/>
                    </a:p>
                  </a:txBody>
                  <a:tcPr/>
                </a:tc>
                <a:extLst>
                  <a:ext uri="{0D108BD9-81ED-4DB2-BD59-A6C34878D82A}">
                    <a16:rowId xmlns:a16="http://schemas.microsoft.com/office/drawing/2014/main" xmlns="" val="19253561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A.3.1: System exporting power at PCC </a:t>
                      </a:r>
                    </a:p>
                  </a:txBody>
                  <a:tcPr/>
                </a:tc>
                <a:tc>
                  <a:txBody>
                    <a:bodyPr/>
                    <a:lstStyle/>
                    <a:p>
                      <a:endParaRPr lang="en-US"/>
                    </a:p>
                  </a:txBody>
                  <a:tcPr/>
                </a:tc>
                <a:extLst>
                  <a:ext uri="{0D108BD9-81ED-4DB2-BD59-A6C34878D82A}">
                    <a16:rowId xmlns:a16="http://schemas.microsoft.com/office/drawing/2014/main" xmlns="" val="107658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A.3.2: System exporting power at PCC (loss of one generator)</a:t>
                      </a:r>
                    </a:p>
                  </a:txBody>
                  <a:tcPr/>
                </a:tc>
                <a:tc>
                  <a:txBody>
                    <a:bodyPr/>
                    <a:lstStyle/>
                    <a:p>
                      <a:endParaRPr lang="en-US" dirty="0"/>
                    </a:p>
                  </a:txBody>
                  <a:tcPr/>
                </a:tc>
                <a:extLst>
                  <a:ext uri="{0D108BD9-81ED-4DB2-BD59-A6C34878D82A}">
                    <a16:rowId xmlns:a16="http://schemas.microsoft.com/office/drawing/2014/main" xmlns="" val="3693862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A.4.1: System net-zero power at PCC </a:t>
                      </a:r>
                    </a:p>
                  </a:txBody>
                  <a:tcPr/>
                </a:tc>
                <a:tc>
                  <a:txBody>
                    <a:bodyPr/>
                    <a:lstStyle/>
                    <a:p>
                      <a:endParaRPr lang="en-US" dirty="0"/>
                    </a:p>
                  </a:txBody>
                  <a:tcPr/>
                </a:tc>
                <a:extLst>
                  <a:ext uri="{0D108BD9-81ED-4DB2-BD59-A6C34878D82A}">
                    <a16:rowId xmlns:a16="http://schemas.microsoft.com/office/drawing/2014/main" xmlns="" val="1091081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A.4.2: System net-zero power at PCC (loss of one generator)</a:t>
                      </a:r>
                    </a:p>
                  </a:txBody>
                  <a:tcPr/>
                </a:tc>
                <a:tc>
                  <a:txBody>
                    <a:bodyPr/>
                    <a:lstStyle/>
                    <a:p>
                      <a:endParaRPr lang="en-US" dirty="0"/>
                    </a:p>
                  </a:txBody>
                  <a:tcPr/>
                </a:tc>
                <a:extLst>
                  <a:ext uri="{0D108BD9-81ED-4DB2-BD59-A6C34878D82A}">
                    <a16:rowId xmlns:a16="http://schemas.microsoft.com/office/drawing/2014/main" xmlns="" val="20408789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A.4.3: System net-zero power at PCC (loss of communications MG/Wave)</a:t>
                      </a:r>
                    </a:p>
                  </a:txBody>
                  <a:tcPr/>
                </a:tc>
                <a:tc>
                  <a:txBody>
                    <a:bodyPr/>
                    <a:lstStyle/>
                    <a:p>
                      <a:endParaRPr lang="en-US" dirty="0"/>
                    </a:p>
                  </a:txBody>
                  <a:tcPr/>
                </a:tc>
                <a:extLst>
                  <a:ext uri="{0D108BD9-81ED-4DB2-BD59-A6C34878D82A}">
                    <a16:rowId xmlns:a16="http://schemas.microsoft.com/office/drawing/2014/main" xmlns="" val="1587518901"/>
                  </a:ext>
                </a:extLst>
              </a:tr>
              <a:tr h="370840">
                <a:tc>
                  <a:txBody>
                    <a:bodyPr/>
                    <a:lstStyle/>
                    <a:p>
                      <a:pPr marL="0" lvl="0" indent="-282575">
                        <a:buNone/>
                      </a:pPr>
                      <a:r>
                        <a:rPr lang="en-US" sz="1400" dirty="0"/>
                        <a:t>B.1.1a: Planned disconnection using microgrid controller interface</a:t>
                      </a:r>
                    </a:p>
                  </a:txBody>
                  <a:tcPr/>
                </a:tc>
                <a:tc>
                  <a:txBody>
                    <a:bodyPr/>
                    <a:lstStyle/>
                    <a:p>
                      <a:endParaRPr lang="en-US" dirty="0"/>
                    </a:p>
                  </a:txBody>
                  <a:tcPr/>
                </a:tc>
                <a:extLst>
                  <a:ext uri="{0D108BD9-81ED-4DB2-BD59-A6C34878D82A}">
                    <a16:rowId xmlns:a16="http://schemas.microsoft.com/office/drawing/2014/main" xmlns="" val="3470170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rPr>
                        <a:t>B.1.1b: Planned disconnection (high renewable penetration)</a:t>
                      </a:r>
                    </a:p>
                  </a:txBody>
                  <a:tcPr/>
                </a:tc>
                <a:tc>
                  <a:txBody>
                    <a:bodyPr/>
                    <a:lstStyle/>
                    <a:p>
                      <a:endParaRPr lang="en-US" dirty="0"/>
                    </a:p>
                  </a:txBody>
                  <a:tcPr/>
                </a:tc>
                <a:extLst>
                  <a:ext uri="{0D108BD9-81ED-4DB2-BD59-A6C34878D82A}">
                    <a16:rowId xmlns:a16="http://schemas.microsoft.com/office/drawing/2014/main" xmlns="" val="11076230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B.1.2: Planned disconnection (loss of one generator)</a:t>
                      </a:r>
                    </a:p>
                  </a:txBody>
                  <a:tcPr/>
                </a:tc>
                <a:tc>
                  <a:txBody>
                    <a:bodyPr/>
                    <a:lstStyle/>
                    <a:p>
                      <a:endParaRPr lang="en-US" dirty="0"/>
                    </a:p>
                  </a:txBody>
                  <a:tcPr/>
                </a:tc>
                <a:extLst>
                  <a:ext uri="{0D108BD9-81ED-4DB2-BD59-A6C34878D82A}">
                    <a16:rowId xmlns:a16="http://schemas.microsoft.com/office/drawing/2014/main" xmlns="" val="2098404800"/>
                  </a:ext>
                </a:extLst>
              </a:tr>
              <a:tr h="370840">
                <a:tc>
                  <a:txBody>
                    <a:bodyPr/>
                    <a:lstStyle/>
                    <a:p>
                      <a:pPr marL="6350" indent="0">
                        <a:buNone/>
                      </a:pPr>
                      <a:r>
                        <a:rPr lang="en-US" sz="1400" dirty="0"/>
                        <a:t>B.2.1: Unplanned disconnection via manual breaker trip</a:t>
                      </a:r>
                    </a:p>
                  </a:txBody>
                  <a:tcPr/>
                </a:tc>
                <a:tc>
                  <a:txBody>
                    <a:bodyPr/>
                    <a:lstStyle/>
                    <a:p>
                      <a:endParaRPr lang="en-US" dirty="0"/>
                    </a:p>
                  </a:txBody>
                  <a:tcPr/>
                </a:tc>
                <a:extLst>
                  <a:ext uri="{0D108BD9-81ED-4DB2-BD59-A6C34878D82A}">
                    <a16:rowId xmlns:a16="http://schemas.microsoft.com/office/drawing/2014/main" xmlns="" val="6112612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B.2.2: Unplanned disconnection via manual breaker trip (loss</a:t>
                      </a:r>
                      <a:r>
                        <a:rPr lang="en-US" sz="1400" baseline="0" dirty="0"/>
                        <a:t> </a:t>
                      </a:r>
                      <a:r>
                        <a:rPr lang="en-US" sz="1400" dirty="0"/>
                        <a:t>one generator)</a:t>
                      </a:r>
                    </a:p>
                  </a:txBody>
                  <a:tcPr/>
                </a:tc>
                <a:tc>
                  <a:txBody>
                    <a:bodyPr/>
                    <a:lstStyle/>
                    <a:p>
                      <a:endParaRPr lang="en-US" dirty="0"/>
                    </a:p>
                  </a:txBody>
                  <a:tcPr/>
                </a:tc>
                <a:extLst>
                  <a:ext uri="{0D108BD9-81ED-4DB2-BD59-A6C34878D82A}">
                    <a16:rowId xmlns:a16="http://schemas.microsoft.com/office/drawing/2014/main" xmlns="" val="34787890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B.2.3: Unplanned disconnection via protective relay trip</a:t>
                      </a:r>
                    </a:p>
                  </a:txBody>
                  <a:tcPr/>
                </a:tc>
                <a:tc>
                  <a:txBody>
                    <a:bodyPr/>
                    <a:lstStyle/>
                    <a:p>
                      <a:endParaRPr lang="en-US" dirty="0"/>
                    </a:p>
                  </a:txBody>
                  <a:tcPr/>
                </a:tc>
                <a:extLst>
                  <a:ext uri="{0D108BD9-81ED-4DB2-BD59-A6C34878D82A}">
                    <a16:rowId xmlns:a16="http://schemas.microsoft.com/office/drawing/2014/main" xmlns="" val="3702125621"/>
                  </a:ext>
                </a:extLst>
              </a:tr>
            </a:tbl>
          </a:graphicData>
        </a:graphic>
      </p:graphicFrame>
      <p:grpSp>
        <p:nvGrpSpPr>
          <p:cNvPr id="24" name="Group 23"/>
          <p:cNvGrpSpPr/>
          <p:nvPr/>
        </p:nvGrpSpPr>
        <p:grpSpPr>
          <a:xfrm>
            <a:off x="7497368" y="1305454"/>
            <a:ext cx="290512" cy="5109859"/>
            <a:chOff x="7497368" y="1170984"/>
            <a:chExt cx="290512" cy="510985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1532526"/>
              <a:ext cx="290512" cy="28614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1941368"/>
              <a:ext cx="290512" cy="28614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3045574"/>
              <a:ext cx="290512" cy="286143"/>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2655719"/>
              <a:ext cx="290512" cy="28614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2310250"/>
              <a:ext cx="290512" cy="28614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3394385"/>
              <a:ext cx="290512" cy="28614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3775880"/>
              <a:ext cx="290512" cy="28614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4137422"/>
              <a:ext cx="290512" cy="28614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1170984"/>
              <a:ext cx="290512" cy="28614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4518917"/>
              <a:ext cx="290512" cy="28614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4900412"/>
              <a:ext cx="290512" cy="286143"/>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5234370"/>
              <a:ext cx="290512" cy="286143"/>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5645889"/>
              <a:ext cx="290512" cy="286143"/>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368" y="5994700"/>
              <a:ext cx="290512" cy="286143"/>
            </a:xfrm>
            <a:prstGeom prst="rect">
              <a:avLst/>
            </a:prstGeom>
          </p:spPr>
        </p:pic>
      </p:grpSp>
    </p:spTree>
    <p:extLst>
      <p:ext uri="{BB962C8B-B14F-4D97-AF65-F5344CB8AC3E}">
        <p14:creationId xmlns:p14="http://schemas.microsoft.com/office/powerpoint/2010/main" val="1516204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5" y="0"/>
            <a:ext cx="8572500" cy="731520"/>
          </a:xfrm>
          <a:ln>
            <a:noFill/>
          </a:ln>
        </p:spPr>
        <p:txBody>
          <a:bodyPr/>
          <a:lstStyle/>
          <a:p>
            <a:r>
              <a:rPr lang="en-US" dirty="0" smtClean="0"/>
              <a:t>Need for an Uniform Way to Evaluate Multiple Vendor Control Systems</a:t>
            </a:r>
            <a:endParaRPr lang="en-US" dirty="0"/>
          </a:p>
        </p:txBody>
      </p:sp>
      <p:sp>
        <p:nvSpPr>
          <p:cNvPr id="3" name="Content Placeholder 2"/>
          <p:cNvSpPr>
            <a:spLocks noGrp="1"/>
          </p:cNvSpPr>
          <p:nvPr>
            <p:ph idx="1"/>
          </p:nvPr>
        </p:nvSpPr>
        <p:spPr>
          <a:xfrm>
            <a:off x="38415" y="1173095"/>
            <a:ext cx="3888126" cy="5394960"/>
          </a:xfrm>
        </p:spPr>
        <p:txBody>
          <a:bodyPr>
            <a:normAutofit/>
          </a:bodyPr>
          <a:lstStyle/>
          <a:p>
            <a:r>
              <a:rPr lang="en-US" sz="1800" dirty="0"/>
              <a:t>Single product compliance</a:t>
            </a:r>
          </a:p>
          <a:p>
            <a:pPr lvl="1"/>
            <a:r>
              <a:rPr lang="en-US" sz="1800" dirty="0"/>
              <a:t>Does it meet IEEE 2030.7 core level functions?</a:t>
            </a:r>
          </a:p>
          <a:p>
            <a:pPr lvl="1"/>
            <a:r>
              <a:rPr lang="en-US" sz="1800" dirty="0"/>
              <a:t>Does it meet additional customer requirements?</a:t>
            </a:r>
          </a:p>
          <a:p>
            <a:r>
              <a:rPr lang="en-US" sz="1800" dirty="0"/>
              <a:t>Product comparison</a:t>
            </a:r>
          </a:p>
          <a:p>
            <a:pPr lvl="1"/>
            <a:r>
              <a:rPr lang="en-US" sz="1800" dirty="0"/>
              <a:t>How do these controllers compare?</a:t>
            </a:r>
          </a:p>
          <a:p>
            <a:r>
              <a:rPr lang="en-US" sz="1800" i="1" dirty="0"/>
              <a:t>Requires testing in the context of a </a:t>
            </a:r>
            <a:r>
              <a:rPr lang="en-US" sz="1800" i="1" dirty="0" err="1"/>
              <a:t>microgrid</a:t>
            </a:r>
            <a:r>
              <a:rPr lang="en-US" sz="1800" i="1" dirty="0"/>
              <a:t> system</a:t>
            </a:r>
          </a:p>
          <a:p>
            <a:endParaRPr lang="en-US" sz="1800" dirty="0"/>
          </a:p>
          <a:p>
            <a:r>
              <a:rPr lang="en-US" sz="1800" dirty="0"/>
              <a:t>Site-specific compliance</a:t>
            </a:r>
          </a:p>
          <a:p>
            <a:pPr lvl="1"/>
            <a:r>
              <a:rPr lang="en-US" sz="1800" dirty="0"/>
              <a:t>Is it capable of managing </a:t>
            </a:r>
            <a:r>
              <a:rPr lang="en-US" sz="1800" i="1" dirty="0"/>
              <a:t>this</a:t>
            </a:r>
            <a:r>
              <a:rPr lang="en-US" sz="1800" dirty="0"/>
              <a:t> </a:t>
            </a:r>
            <a:r>
              <a:rPr lang="en-US" sz="1800" dirty="0" err="1"/>
              <a:t>microgrid’s</a:t>
            </a:r>
            <a:r>
              <a:rPr lang="en-US" sz="1800" dirty="0"/>
              <a:t> assets in order to meet </a:t>
            </a:r>
            <a:r>
              <a:rPr lang="en-US" sz="1800" i="1" dirty="0"/>
              <a:t>these</a:t>
            </a:r>
            <a:r>
              <a:rPr lang="en-US" sz="1800" dirty="0"/>
              <a:t> interconnection requirements?</a:t>
            </a:r>
          </a:p>
          <a:p>
            <a:endParaRPr lang="en-US" sz="1800" dirty="0"/>
          </a:p>
        </p:txBody>
      </p:sp>
      <p:pic>
        <p:nvPicPr>
          <p:cNvPr id="2" name="Picture 1"/>
          <p:cNvPicPr>
            <a:picLocks noChangeAspect="1"/>
          </p:cNvPicPr>
          <p:nvPr/>
        </p:nvPicPr>
        <p:blipFill>
          <a:blip r:embed="rId2"/>
          <a:stretch>
            <a:fillRect/>
          </a:stretch>
        </p:blipFill>
        <p:spPr>
          <a:xfrm>
            <a:off x="3940679" y="1988763"/>
            <a:ext cx="5203321" cy="2905965"/>
          </a:xfrm>
          <a:prstGeom prst="rect">
            <a:avLst/>
          </a:prstGeom>
        </p:spPr>
      </p:pic>
    </p:spTree>
    <p:extLst>
      <p:ext uri="{BB962C8B-B14F-4D97-AF65-F5344CB8AC3E}">
        <p14:creationId xmlns:p14="http://schemas.microsoft.com/office/powerpoint/2010/main" val="305326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1" y="998283"/>
            <a:ext cx="4664322" cy="5394960"/>
          </a:xfrm>
        </p:spPr>
        <p:txBody>
          <a:bodyPr>
            <a:normAutofit/>
          </a:bodyPr>
          <a:lstStyle/>
          <a:p>
            <a:r>
              <a:rPr lang="en-US" sz="2000" dirty="0"/>
              <a:t>Model of site EPS</a:t>
            </a:r>
          </a:p>
          <a:p>
            <a:endParaRPr lang="en-US" sz="2000" dirty="0" smtClean="0"/>
          </a:p>
          <a:p>
            <a:r>
              <a:rPr lang="en-US" sz="2000" dirty="0" smtClean="0"/>
              <a:t>Actual </a:t>
            </a:r>
            <a:r>
              <a:rPr lang="en-US" sz="2000" dirty="0"/>
              <a:t>or representative DER</a:t>
            </a:r>
          </a:p>
          <a:p>
            <a:pPr lvl="1"/>
            <a:r>
              <a:rPr lang="en-US" sz="2000" dirty="0"/>
              <a:t>reduce modeling inaccuracies</a:t>
            </a:r>
          </a:p>
          <a:p>
            <a:pPr lvl="1"/>
            <a:r>
              <a:rPr lang="en-US" sz="2000" dirty="0"/>
              <a:t>proprietary controls</a:t>
            </a:r>
          </a:p>
          <a:p>
            <a:endParaRPr lang="en-US" sz="2000" dirty="0" smtClean="0"/>
          </a:p>
        </p:txBody>
      </p:sp>
      <p:sp>
        <p:nvSpPr>
          <p:cNvPr id="3" name="Title 2"/>
          <p:cNvSpPr>
            <a:spLocks noGrp="1"/>
          </p:cNvSpPr>
          <p:nvPr>
            <p:ph type="title"/>
          </p:nvPr>
        </p:nvSpPr>
        <p:spPr>
          <a:xfrm>
            <a:off x="0" y="82441"/>
            <a:ext cx="8572500" cy="731520"/>
          </a:xfrm>
        </p:spPr>
        <p:txBody>
          <a:bodyPr/>
          <a:lstStyle/>
          <a:p>
            <a:r>
              <a:rPr lang="en-US" dirty="0"/>
              <a:t>CHIL &amp; PHIL for </a:t>
            </a:r>
            <a:r>
              <a:rPr lang="en-US" dirty="0" smtClean="0"/>
              <a:t>Site-Specific </a:t>
            </a:r>
            <a:r>
              <a:rPr lang="en-US" dirty="0"/>
              <a:t>E</a:t>
            </a:r>
            <a:r>
              <a:rPr lang="en-US" dirty="0" smtClean="0"/>
              <a:t>valuation</a:t>
            </a:r>
            <a:endParaRPr lang="en-US" dirty="0"/>
          </a:p>
        </p:txBody>
      </p:sp>
      <p:grpSp>
        <p:nvGrpSpPr>
          <p:cNvPr id="15" name="Group 14"/>
          <p:cNvGrpSpPr/>
          <p:nvPr/>
        </p:nvGrpSpPr>
        <p:grpSpPr>
          <a:xfrm>
            <a:off x="6163886" y="3254280"/>
            <a:ext cx="2057400" cy="2362200"/>
            <a:chOff x="152400" y="3505200"/>
            <a:chExt cx="2057400" cy="2362200"/>
          </a:xfrm>
        </p:grpSpPr>
        <p:sp>
          <p:nvSpPr>
            <p:cNvPr id="4" name="Rectangle 3"/>
            <p:cNvSpPr/>
            <p:nvPr/>
          </p:nvSpPr>
          <p:spPr>
            <a:xfrm>
              <a:off x="838200" y="5410200"/>
              <a:ext cx="6858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solidFill>
                    <a:srgbClr val="000000"/>
                  </a:solidFill>
                </a:rPr>
                <a:t>MGC</a:t>
              </a:r>
            </a:p>
          </p:txBody>
        </p:sp>
        <p:sp>
          <p:nvSpPr>
            <p:cNvPr id="5" name="Rectangle 4"/>
            <p:cNvSpPr/>
            <p:nvPr/>
          </p:nvSpPr>
          <p:spPr>
            <a:xfrm>
              <a:off x="304800" y="4648200"/>
              <a:ext cx="6858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rgbClr val="000000"/>
                  </a:solidFill>
                </a:rPr>
                <a:t>DER</a:t>
              </a:r>
            </a:p>
          </p:txBody>
        </p:sp>
        <p:sp>
          <p:nvSpPr>
            <p:cNvPr id="6" name="Rectangle 5"/>
            <p:cNvSpPr/>
            <p:nvPr/>
          </p:nvSpPr>
          <p:spPr>
            <a:xfrm>
              <a:off x="1371600" y="4648200"/>
              <a:ext cx="6858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rgbClr val="000000"/>
                  </a:solidFill>
                </a:rPr>
                <a:t>G</a:t>
              </a:r>
            </a:p>
          </p:txBody>
        </p:sp>
        <p:sp>
          <p:nvSpPr>
            <p:cNvPr id="7" name="Rectangle 6"/>
            <p:cNvSpPr/>
            <p:nvPr/>
          </p:nvSpPr>
          <p:spPr>
            <a:xfrm>
              <a:off x="838200" y="3733800"/>
              <a:ext cx="685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000000"/>
                  </a:solidFill>
                </a:rPr>
                <a:t>EPS</a:t>
              </a:r>
            </a:p>
          </p:txBody>
        </p:sp>
        <p:cxnSp>
          <p:nvCxnSpPr>
            <p:cNvPr id="8" name="Elbow Connector 7"/>
            <p:cNvCxnSpPr>
              <a:stCxn id="4" idx="3"/>
              <a:endCxn id="6" idx="2"/>
            </p:cNvCxnSpPr>
            <p:nvPr/>
          </p:nvCxnSpPr>
          <p:spPr>
            <a:xfrm flipV="1">
              <a:off x="1524000" y="5105400"/>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4" idx="1"/>
              <a:endCxn id="5" idx="2"/>
            </p:cNvCxnSpPr>
            <p:nvPr/>
          </p:nvCxnSpPr>
          <p:spPr>
            <a:xfrm rot="10800000">
              <a:off x="647700" y="5105400"/>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5" idx="0"/>
              <a:endCxn id="7" idx="1"/>
            </p:cNvCxnSpPr>
            <p:nvPr/>
          </p:nvCxnSpPr>
          <p:spPr>
            <a:xfrm rot="5400000" flipH="1" flipV="1">
              <a:off x="400050" y="4210050"/>
              <a:ext cx="6858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6" idx="0"/>
              <a:endCxn id="7" idx="3"/>
            </p:cNvCxnSpPr>
            <p:nvPr/>
          </p:nvCxnSpPr>
          <p:spPr>
            <a:xfrm rot="16200000" flipV="1">
              <a:off x="1276350" y="4210050"/>
              <a:ext cx="6858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52400" y="3505200"/>
              <a:ext cx="2057400" cy="838200"/>
            </a:xfrm>
            <a:prstGeom prst="roundRect">
              <a:avLst/>
            </a:prstGeom>
            <a:solidFill>
              <a:schemeClr val="accent6">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81000" y="4267200"/>
              <a:ext cx="533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447800" y="4267200"/>
              <a:ext cx="533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p:nvPr/>
        </p:nvPicPr>
        <p:blipFill>
          <a:blip r:embed="rId2">
            <a:extLst>
              <a:ext uri="{28A0092B-C50C-407E-A947-70E740481C1C}">
                <a14:useLocalDpi xmlns:a14="http://schemas.microsoft.com/office/drawing/2010/main"/>
              </a:ext>
            </a:extLst>
          </a:blip>
          <a:srcRect/>
          <a:stretch>
            <a:fillRect/>
          </a:stretch>
        </p:blipFill>
        <p:spPr bwMode="auto">
          <a:xfrm>
            <a:off x="6300262" y="2046720"/>
            <a:ext cx="2619477" cy="950400"/>
          </a:xfrm>
          <a:prstGeom prst="rect">
            <a:avLst/>
          </a:prstGeom>
          <a:solidFill>
            <a:schemeClr val="bg1"/>
          </a:solidFill>
          <a:ln>
            <a:solidFill>
              <a:srgbClr val="0079C1"/>
            </a:solidFill>
          </a:ln>
        </p:spPr>
      </p:pic>
      <p:cxnSp>
        <p:nvCxnSpPr>
          <p:cNvPr id="17" name="Curved Connector 16"/>
          <p:cNvCxnSpPr/>
          <p:nvPr/>
        </p:nvCxnSpPr>
        <p:spPr>
          <a:xfrm rot="10800000" flipV="1">
            <a:off x="7564671" y="3003720"/>
            <a:ext cx="656615" cy="501120"/>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643" y="890161"/>
            <a:ext cx="2958831" cy="99245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9" name="Curved Connector 18"/>
          <p:cNvCxnSpPr/>
          <p:nvPr/>
        </p:nvCxnSpPr>
        <p:spPr>
          <a:xfrm rot="16200000" flipH="1">
            <a:off x="5101466" y="2593273"/>
            <a:ext cx="2101384" cy="680070"/>
          </a:xfrm>
          <a:prstGeom prst="curvedConnector3">
            <a:avLst>
              <a:gd name="adj1" fmla="val 63157"/>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70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970"/>
            <a:ext cx="8595360" cy="731520"/>
          </a:xfrm>
          <a:ln>
            <a:noFill/>
          </a:ln>
        </p:spPr>
        <p:txBody>
          <a:bodyPr/>
          <a:lstStyle/>
          <a:p>
            <a:r>
              <a:rPr lang="en-US" dirty="0" smtClean="0"/>
              <a:t>Verify Controller Functions and Capabilities  </a:t>
            </a:r>
            <a:endParaRPr lang="en-US" dirty="0"/>
          </a:p>
        </p:txBody>
      </p:sp>
      <p:grpSp>
        <p:nvGrpSpPr>
          <p:cNvPr id="3" name="Group 2"/>
          <p:cNvGrpSpPr/>
          <p:nvPr/>
        </p:nvGrpSpPr>
        <p:grpSpPr>
          <a:xfrm>
            <a:off x="0" y="449242"/>
            <a:ext cx="3884842" cy="1966277"/>
            <a:chOff x="3636784" y="-530850"/>
            <a:chExt cx="5429988" cy="2714994"/>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784" y="-530850"/>
              <a:ext cx="5429988" cy="2714994"/>
            </a:xfrm>
            <a:prstGeom prst="rect">
              <a:avLst/>
            </a:prstGeom>
          </p:spPr>
        </p:pic>
        <p:sp>
          <p:nvSpPr>
            <p:cNvPr id="11" name="Rectangle 10"/>
            <p:cNvSpPr/>
            <p:nvPr/>
          </p:nvSpPr>
          <p:spPr>
            <a:xfrm>
              <a:off x="6351778" y="776589"/>
              <a:ext cx="2557331" cy="981038"/>
            </a:xfrm>
            <a:prstGeom prst="rect">
              <a:avLst/>
            </a:prstGeom>
          </p:spPr>
          <p:txBody>
            <a:bodyPr wrap="square">
              <a:spAutoFit/>
            </a:bodyPr>
            <a:lstStyle/>
            <a:p>
              <a:pPr lvl="2" algn="l"/>
              <a:r>
                <a:rPr lang="en-US" sz="1050" dirty="0">
                  <a:solidFill>
                    <a:schemeClr val="tx2">
                      <a:lumMod val="40000"/>
                      <a:lumOff val="60000"/>
                    </a:schemeClr>
                  </a:solidFill>
                </a:rPr>
                <a:t>Voltage [A-N]</a:t>
              </a:r>
            </a:p>
            <a:p>
              <a:pPr lvl="2" algn="l"/>
              <a:r>
                <a:rPr lang="en-US" sz="1050" dirty="0">
                  <a:solidFill>
                    <a:srgbClr val="00B050"/>
                  </a:solidFill>
                </a:rPr>
                <a:t>Voltage [B-N]</a:t>
              </a:r>
            </a:p>
            <a:p>
              <a:pPr lvl="2" algn="l"/>
              <a:r>
                <a:rPr lang="en-US" sz="1050" dirty="0">
                  <a:solidFill>
                    <a:srgbClr val="FF0000"/>
                  </a:solidFill>
                </a:rPr>
                <a:t>Voltage [C-N]</a:t>
              </a:r>
            </a:p>
            <a:p>
              <a:pPr lvl="2" algn="l"/>
              <a:endParaRPr lang="en-US" sz="1050" dirty="0">
                <a:solidFill>
                  <a:schemeClr val="tx2">
                    <a:lumMod val="40000"/>
                    <a:lumOff val="60000"/>
                  </a:schemeClr>
                </a:solidFill>
              </a:endParaRPr>
            </a:p>
          </p:txBody>
        </p:sp>
        <p:sp>
          <p:nvSpPr>
            <p:cNvPr id="17" name="Oval 16"/>
            <p:cNvSpPr/>
            <p:nvPr/>
          </p:nvSpPr>
          <p:spPr bwMode="auto">
            <a:xfrm>
              <a:off x="5536734" y="1283516"/>
              <a:ext cx="562062" cy="830510"/>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noFill/>
                <a:effectLst/>
                <a:latin typeface="Arial" charset="0"/>
              </a:endParaRPr>
            </a:p>
          </p:txBody>
        </p:sp>
      </p:grpSp>
      <p:pic>
        <p:nvPicPr>
          <p:cNvPr id="13" name="Picture 12" descr="2017_02_14 case B1 plotv2-withoutPCC-withoutShadow.png"/>
          <p:cNvPicPr>
            <a:picLocks noChangeAspect="1"/>
          </p:cNvPicPr>
          <p:nvPr/>
        </p:nvPicPr>
        <p:blipFill rotWithShape="1">
          <a:blip r:embed="rId3" cstate="print">
            <a:extLst>
              <a:ext uri="{28A0092B-C50C-407E-A947-70E740481C1C}">
                <a14:useLocalDpi xmlns:a14="http://schemas.microsoft.com/office/drawing/2010/main" val="0"/>
              </a:ext>
            </a:extLst>
          </a:blip>
          <a:srcRect l="3535" t="7046" r="6133" b="6391"/>
          <a:stretch/>
        </p:blipFill>
        <p:spPr>
          <a:xfrm>
            <a:off x="4188052" y="601919"/>
            <a:ext cx="4955948" cy="5936467"/>
          </a:xfrm>
          <a:prstGeom prst="rect">
            <a:avLst/>
          </a:prstGeom>
        </p:spPr>
      </p:pic>
      <p:pic>
        <p:nvPicPr>
          <p:cNvPr id="5" name="Picture 4"/>
          <p:cNvPicPr>
            <a:picLocks noChangeAspect="1"/>
          </p:cNvPicPr>
          <p:nvPr/>
        </p:nvPicPr>
        <p:blipFill>
          <a:blip r:embed="rId4"/>
          <a:stretch>
            <a:fillRect/>
          </a:stretch>
        </p:blipFill>
        <p:spPr>
          <a:xfrm>
            <a:off x="-33287" y="2415519"/>
            <a:ext cx="3951415" cy="2176744"/>
          </a:xfrm>
          <a:prstGeom prst="rect">
            <a:avLst/>
          </a:prstGeom>
        </p:spPr>
      </p:pic>
      <p:pic>
        <p:nvPicPr>
          <p:cNvPr id="6" name="Picture 5"/>
          <p:cNvPicPr>
            <a:picLocks noChangeAspect="1"/>
          </p:cNvPicPr>
          <p:nvPr/>
        </p:nvPicPr>
        <p:blipFill rotWithShape="1">
          <a:blip r:embed="rId5"/>
          <a:srcRect t="1" b="11615"/>
          <a:stretch/>
        </p:blipFill>
        <p:spPr>
          <a:xfrm>
            <a:off x="-209349" y="4901159"/>
            <a:ext cx="4090476" cy="1637227"/>
          </a:xfrm>
          <a:prstGeom prst="rect">
            <a:avLst/>
          </a:prstGeom>
        </p:spPr>
      </p:pic>
    </p:spTree>
    <p:extLst>
      <p:ext uri="{BB962C8B-B14F-4D97-AF65-F5344CB8AC3E}">
        <p14:creationId xmlns:p14="http://schemas.microsoft.com/office/powerpoint/2010/main" val="97187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72500" cy="731520"/>
          </a:xfrm>
        </p:spPr>
        <p:txBody>
          <a:bodyPr vert="horz" lIns="91440" tIns="45720" rIns="91440" bIns="45720" rtlCol="0" anchor="ctr">
            <a:noAutofit/>
          </a:bodyPr>
          <a:lstStyle/>
          <a:p>
            <a:r>
              <a:rPr lang="en-US" dirty="0"/>
              <a:t>CHIL/PHIL Test </a:t>
            </a:r>
            <a:r>
              <a:rPr lang="en-US" dirty="0" smtClean="0"/>
              <a:t>@NREL</a:t>
            </a:r>
            <a:endParaRPr lang="en-US" dirty="0"/>
          </a:p>
        </p:txBody>
      </p:sp>
      <p:sp>
        <p:nvSpPr>
          <p:cNvPr id="10" name="Content Placeholder 3"/>
          <p:cNvSpPr>
            <a:spLocks noGrp="1"/>
          </p:cNvSpPr>
          <p:nvPr>
            <p:ph idx="1"/>
          </p:nvPr>
        </p:nvSpPr>
        <p:spPr>
          <a:xfrm>
            <a:off x="32476" y="914083"/>
            <a:ext cx="9002603" cy="713011"/>
          </a:xfrm>
        </p:spPr>
        <p:txBody>
          <a:bodyPr>
            <a:normAutofit/>
          </a:bodyPr>
          <a:lstStyle/>
          <a:p>
            <a:pPr marL="0" lvl="1" indent="0">
              <a:buSzTx/>
              <a:buNone/>
            </a:pPr>
            <a:r>
              <a:rPr lang="en-US" sz="2000" dirty="0">
                <a:solidFill>
                  <a:schemeClr val="tx2"/>
                </a:solidFill>
              </a:rPr>
              <a:t>PHIL &amp; CHIL evaluation of microgrid controller for Buffalo Niagra Medical Campus (BNMC) site </a:t>
            </a:r>
          </a:p>
        </p:txBody>
      </p:sp>
      <p:pic>
        <p:nvPicPr>
          <p:cNvPr id="3" name="Picture 2" descr="Dean BNMC diagram.tiff"/>
          <p:cNvPicPr>
            <a:picLocks noChangeAspect="1"/>
          </p:cNvPicPr>
          <p:nvPr/>
        </p:nvPicPr>
        <p:blipFill rotWithShape="1">
          <a:blip r:embed="rId3" cstate="print">
            <a:extLst>
              <a:ext uri="{28A0092B-C50C-407E-A947-70E740481C1C}">
                <a14:useLocalDpi xmlns:a14="http://schemas.microsoft.com/office/drawing/2010/main" val="0"/>
              </a:ext>
            </a:extLst>
          </a:blip>
          <a:srcRect t="15231" r="3650" b="7813"/>
          <a:stretch/>
        </p:blipFill>
        <p:spPr>
          <a:xfrm>
            <a:off x="32477" y="2308095"/>
            <a:ext cx="5617893" cy="3339670"/>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r="25716" b="10035"/>
          <a:stretch/>
        </p:blipFill>
        <p:spPr>
          <a:xfrm>
            <a:off x="5881313" y="1976401"/>
            <a:ext cx="3153767" cy="4003058"/>
          </a:xfrm>
          <a:prstGeom prst="rect">
            <a:avLst/>
          </a:prstGeom>
        </p:spPr>
      </p:pic>
      <p:sp>
        <p:nvSpPr>
          <p:cNvPr id="4" name="Rectangle 3"/>
          <p:cNvSpPr/>
          <p:nvPr/>
        </p:nvSpPr>
        <p:spPr>
          <a:xfrm>
            <a:off x="0" y="5440850"/>
            <a:ext cx="3909854" cy="10772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a:solidFill>
                  <a:schemeClr val="tx1"/>
                </a:solidFill>
              </a:rPr>
              <a:t>DOE FOA 997 functional requirements </a:t>
            </a:r>
          </a:p>
          <a:p>
            <a:pPr algn="l"/>
            <a:r>
              <a:rPr lang="en-US" dirty="0">
                <a:solidFill>
                  <a:schemeClr val="tx1"/>
                </a:solidFill>
              </a:rPr>
              <a:t>CHIL: </a:t>
            </a:r>
            <a:r>
              <a:rPr lang="en-US" dirty="0" err="1">
                <a:solidFill>
                  <a:schemeClr val="tx1"/>
                </a:solidFill>
              </a:rPr>
              <a:t>Spirae</a:t>
            </a:r>
            <a:r>
              <a:rPr lang="en-US" dirty="0">
                <a:solidFill>
                  <a:schemeClr val="tx1"/>
                </a:solidFill>
              </a:rPr>
              <a:t> Wave controller</a:t>
            </a:r>
          </a:p>
          <a:p>
            <a:pPr algn="l"/>
            <a:r>
              <a:rPr lang="en-US" dirty="0">
                <a:solidFill>
                  <a:schemeClr val="tx1"/>
                </a:solidFill>
              </a:rPr>
              <a:t>PHIL: ESS inverter (representative)</a:t>
            </a:r>
            <a:endParaRPr lang="en-US" sz="1100" dirty="0">
              <a:solidFill>
                <a:schemeClr val="tx1"/>
              </a:solidFill>
            </a:endParaRPr>
          </a:p>
        </p:txBody>
      </p:sp>
    </p:spTree>
    <p:extLst>
      <p:ext uri="{BB962C8B-B14F-4D97-AF65-F5344CB8AC3E}">
        <p14:creationId xmlns:p14="http://schemas.microsoft.com/office/powerpoint/2010/main" val="1528991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54063"/>
            <a:ext cx="6804269" cy="5699442"/>
          </a:xfrm>
          <a:prstGeom prst="rect">
            <a:avLst/>
          </a:prstGeom>
        </p:spPr>
      </p:pic>
      <p:sp>
        <p:nvSpPr>
          <p:cNvPr id="5" name="Rectangle 4"/>
          <p:cNvSpPr/>
          <p:nvPr/>
        </p:nvSpPr>
        <p:spPr bwMode="auto">
          <a:xfrm>
            <a:off x="7448549" y="334963"/>
            <a:ext cx="1223962" cy="588962"/>
          </a:xfrm>
          <a:prstGeom prst="rect">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DMS</a:t>
            </a:r>
          </a:p>
        </p:txBody>
      </p:sp>
      <p:sp>
        <p:nvSpPr>
          <p:cNvPr id="8" name="TextBox 7"/>
          <p:cNvSpPr txBox="1"/>
          <p:nvPr/>
        </p:nvSpPr>
        <p:spPr>
          <a:xfrm>
            <a:off x="7448549" y="2745381"/>
            <a:ext cx="1223962" cy="584775"/>
          </a:xfrm>
          <a:prstGeom prst="rect">
            <a:avLst/>
          </a:prstGeom>
          <a:solidFill>
            <a:schemeClr val="accent3">
              <a:lumMod val="20000"/>
              <a:lumOff val="80000"/>
            </a:schemeClr>
          </a:solidFill>
          <a:ln w="28575">
            <a:solidFill>
              <a:schemeClr val="tx1"/>
            </a:solidFill>
          </a:ln>
        </p:spPr>
        <p:txBody>
          <a:bodyPr wrap="square" rtlCol="0">
            <a:spAutoFit/>
          </a:bodyPr>
          <a:lstStyle/>
          <a:p>
            <a:r>
              <a:rPr lang="en-US" dirty="0" err="1"/>
              <a:t>Microgrid</a:t>
            </a:r>
            <a:r>
              <a:rPr lang="en-US" dirty="0"/>
              <a:t> Controller</a:t>
            </a:r>
          </a:p>
        </p:txBody>
      </p:sp>
      <p:sp>
        <p:nvSpPr>
          <p:cNvPr id="6" name="TextBox 5"/>
          <p:cNvSpPr txBox="1"/>
          <p:nvPr/>
        </p:nvSpPr>
        <p:spPr>
          <a:xfrm>
            <a:off x="7448549" y="5267325"/>
            <a:ext cx="1223962" cy="338554"/>
          </a:xfrm>
          <a:prstGeom prst="rect">
            <a:avLst/>
          </a:prstGeom>
          <a:solidFill>
            <a:schemeClr val="accent3">
              <a:lumMod val="20000"/>
              <a:lumOff val="80000"/>
            </a:schemeClr>
          </a:solidFill>
          <a:ln w="28575">
            <a:solidFill>
              <a:schemeClr val="tx1"/>
            </a:solidFill>
          </a:ln>
        </p:spPr>
        <p:txBody>
          <a:bodyPr wrap="square" rtlCol="0">
            <a:spAutoFit/>
          </a:bodyPr>
          <a:lstStyle/>
          <a:p>
            <a:r>
              <a:rPr lang="en-US" dirty="0"/>
              <a:t>Devices</a:t>
            </a:r>
          </a:p>
        </p:txBody>
      </p:sp>
      <p:cxnSp>
        <p:nvCxnSpPr>
          <p:cNvPr id="12" name="Straight Arrow Connector 11"/>
          <p:cNvCxnSpPr>
            <a:stCxn id="5" idx="2"/>
            <a:endCxn id="8" idx="0"/>
          </p:cNvCxnSpPr>
          <p:nvPr/>
        </p:nvCxnSpPr>
        <p:spPr bwMode="auto">
          <a:xfrm>
            <a:off x="8060530" y="923925"/>
            <a:ext cx="0" cy="1821456"/>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3" name="Straight Arrow Connector 12"/>
          <p:cNvCxnSpPr>
            <a:stCxn id="8" idx="2"/>
            <a:endCxn id="6" idx="0"/>
          </p:cNvCxnSpPr>
          <p:nvPr/>
        </p:nvCxnSpPr>
        <p:spPr bwMode="auto">
          <a:xfrm>
            <a:off x="8060530" y="3330156"/>
            <a:ext cx="0" cy="1937169"/>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10" name="Rectangle 9"/>
          <p:cNvSpPr/>
          <p:nvPr/>
        </p:nvSpPr>
        <p:spPr>
          <a:xfrm>
            <a:off x="7338676" y="4006945"/>
            <a:ext cx="1477740" cy="584775"/>
          </a:xfrm>
          <a:prstGeom prst="rect">
            <a:avLst/>
          </a:prstGeom>
          <a:solidFill>
            <a:schemeClr val="accent1">
              <a:lumMod val="20000"/>
              <a:lumOff val="80000"/>
            </a:schemeClr>
          </a:solidFill>
          <a:ln w="28575">
            <a:solidFill>
              <a:schemeClr val="tx1"/>
            </a:solidFill>
          </a:ln>
        </p:spPr>
        <p:txBody>
          <a:bodyPr wrap="square">
            <a:spAutoFit/>
          </a:bodyPr>
          <a:lstStyle/>
          <a:p>
            <a:r>
              <a:rPr lang="en-US" dirty="0"/>
              <a:t>Device-Level Functions</a:t>
            </a:r>
          </a:p>
        </p:txBody>
      </p:sp>
      <p:sp>
        <p:nvSpPr>
          <p:cNvPr id="3" name="Rectangle 2"/>
          <p:cNvSpPr/>
          <p:nvPr/>
        </p:nvSpPr>
        <p:spPr>
          <a:xfrm>
            <a:off x="7338676" y="1520493"/>
            <a:ext cx="1443708" cy="584775"/>
          </a:xfrm>
          <a:prstGeom prst="rect">
            <a:avLst/>
          </a:prstGeom>
          <a:solidFill>
            <a:schemeClr val="accent1">
              <a:lumMod val="20000"/>
              <a:lumOff val="80000"/>
            </a:schemeClr>
          </a:solidFill>
          <a:ln w="28575">
            <a:solidFill>
              <a:schemeClr val="tx1"/>
            </a:solidFill>
          </a:ln>
        </p:spPr>
        <p:txBody>
          <a:bodyPr wrap="square">
            <a:spAutoFit/>
          </a:bodyPr>
          <a:lstStyle/>
          <a:p>
            <a:r>
              <a:rPr lang="en-US" dirty="0"/>
              <a:t>Group-Level Functions</a:t>
            </a:r>
          </a:p>
        </p:txBody>
      </p:sp>
      <p:sp>
        <p:nvSpPr>
          <p:cNvPr id="16" name="Rectangle 15"/>
          <p:cNvSpPr/>
          <p:nvPr/>
        </p:nvSpPr>
        <p:spPr bwMode="auto">
          <a:xfrm>
            <a:off x="161924" y="142875"/>
            <a:ext cx="8820151" cy="1095375"/>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7" name="Rectangle 16"/>
          <p:cNvSpPr/>
          <p:nvPr/>
        </p:nvSpPr>
        <p:spPr bwMode="auto">
          <a:xfrm>
            <a:off x="161923" y="1371994"/>
            <a:ext cx="8820151" cy="885431"/>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8" name="Rectangle 17"/>
          <p:cNvSpPr/>
          <p:nvPr/>
        </p:nvSpPr>
        <p:spPr bwMode="auto">
          <a:xfrm>
            <a:off x="161922" y="2468508"/>
            <a:ext cx="8820151" cy="1170042"/>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9" name="Rectangle 18"/>
          <p:cNvSpPr/>
          <p:nvPr/>
        </p:nvSpPr>
        <p:spPr bwMode="auto">
          <a:xfrm>
            <a:off x="161922" y="3780609"/>
            <a:ext cx="8820151" cy="1088199"/>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20" name="Rectangle 19"/>
          <p:cNvSpPr/>
          <p:nvPr/>
        </p:nvSpPr>
        <p:spPr bwMode="auto">
          <a:xfrm>
            <a:off x="161921" y="5040929"/>
            <a:ext cx="8820151" cy="731221"/>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2" name="Title 1"/>
          <p:cNvSpPr>
            <a:spLocks noGrp="1"/>
          </p:cNvSpPr>
          <p:nvPr>
            <p:ph type="title"/>
          </p:nvPr>
        </p:nvSpPr>
        <p:spPr/>
        <p:txBody>
          <a:bodyPr/>
          <a:lstStyle/>
          <a:p>
            <a:r>
              <a:rPr lang="en-US" dirty="0" smtClean="0"/>
              <a:t>DMS-DERMS-Microgrid Controller-DER</a:t>
            </a:r>
            <a:endParaRPr lang="en-US" dirty="0"/>
          </a:p>
        </p:txBody>
      </p:sp>
    </p:spTree>
    <p:extLst>
      <p:ext uri="{BB962C8B-B14F-4D97-AF65-F5344CB8AC3E}">
        <p14:creationId xmlns:p14="http://schemas.microsoft.com/office/powerpoint/2010/main" val="3592578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57520" y="240548"/>
            <a:ext cx="2032388" cy="293687"/>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DMS</a:t>
            </a:r>
          </a:p>
        </p:txBody>
      </p:sp>
      <p:sp>
        <p:nvSpPr>
          <p:cNvPr id="16" name="Rectangle 15"/>
          <p:cNvSpPr/>
          <p:nvPr/>
        </p:nvSpPr>
        <p:spPr>
          <a:xfrm>
            <a:off x="4073368" y="1161051"/>
            <a:ext cx="2658245" cy="276999"/>
          </a:xfrm>
          <a:prstGeom prst="rect">
            <a:avLst/>
          </a:prstGeom>
          <a:solidFill>
            <a:schemeClr val="accent1">
              <a:lumMod val="20000"/>
              <a:lumOff val="80000"/>
            </a:schemeClr>
          </a:solidFill>
          <a:ln>
            <a:solidFill>
              <a:schemeClr val="tx1"/>
            </a:solidFill>
          </a:ln>
        </p:spPr>
        <p:txBody>
          <a:bodyPr wrap="square">
            <a:spAutoFit/>
          </a:bodyPr>
          <a:lstStyle/>
          <a:p>
            <a:r>
              <a:rPr lang="en-US" sz="1200" b="1" dirty="0"/>
              <a:t>DER Group Functions</a:t>
            </a:r>
          </a:p>
        </p:txBody>
      </p:sp>
      <p:sp>
        <p:nvSpPr>
          <p:cNvPr id="21" name="Rectangle 20"/>
          <p:cNvSpPr/>
          <p:nvPr/>
        </p:nvSpPr>
        <p:spPr>
          <a:xfrm>
            <a:off x="657520" y="534235"/>
            <a:ext cx="2032389" cy="276999"/>
          </a:xfrm>
          <a:prstGeom prst="rect">
            <a:avLst/>
          </a:prstGeom>
          <a:solidFill>
            <a:schemeClr val="bg1"/>
          </a:solidFill>
          <a:ln>
            <a:solidFill>
              <a:schemeClr val="tx1"/>
            </a:solidFill>
          </a:ln>
        </p:spPr>
        <p:txBody>
          <a:bodyPr wrap="square">
            <a:spAutoFit/>
          </a:bodyPr>
          <a:lstStyle/>
          <a:p>
            <a:r>
              <a:rPr lang="en-US" sz="1200" i="1" dirty="0"/>
              <a:t>DMS Applications</a:t>
            </a:r>
          </a:p>
        </p:txBody>
      </p:sp>
      <p:sp>
        <p:nvSpPr>
          <p:cNvPr id="22" name="Rectangle 21"/>
          <p:cNvSpPr/>
          <p:nvPr/>
        </p:nvSpPr>
        <p:spPr>
          <a:xfrm>
            <a:off x="657520" y="805512"/>
            <a:ext cx="2032389" cy="276999"/>
          </a:xfrm>
          <a:prstGeom prst="rect">
            <a:avLst/>
          </a:prstGeom>
          <a:solidFill>
            <a:schemeClr val="bg1"/>
          </a:solidFill>
          <a:ln>
            <a:solidFill>
              <a:schemeClr val="tx1"/>
            </a:solidFill>
          </a:ln>
        </p:spPr>
        <p:txBody>
          <a:bodyPr wrap="square">
            <a:spAutoFit/>
          </a:bodyPr>
          <a:lstStyle/>
          <a:p>
            <a:r>
              <a:rPr lang="en-US" sz="1200" dirty="0"/>
              <a:t>VVO</a:t>
            </a:r>
          </a:p>
        </p:txBody>
      </p:sp>
      <p:sp>
        <p:nvSpPr>
          <p:cNvPr id="23" name="Rectangle 22"/>
          <p:cNvSpPr/>
          <p:nvPr/>
        </p:nvSpPr>
        <p:spPr>
          <a:xfrm>
            <a:off x="656986" y="1076789"/>
            <a:ext cx="2033456" cy="276999"/>
          </a:xfrm>
          <a:prstGeom prst="rect">
            <a:avLst/>
          </a:prstGeom>
          <a:solidFill>
            <a:schemeClr val="bg1"/>
          </a:solidFill>
          <a:ln>
            <a:solidFill>
              <a:schemeClr val="tx1"/>
            </a:solidFill>
          </a:ln>
        </p:spPr>
        <p:txBody>
          <a:bodyPr wrap="square">
            <a:spAutoFit/>
          </a:bodyPr>
          <a:lstStyle/>
          <a:p>
            <a:r>
              <a:rPr lang="en-US" sz="1200" dirty="0"/>
              <a:t>FLISR</a:t>
            </a:r>
          </a:p>
        </p:txBody>
      </p:sp>
      <p:sp>
        <p:nvSpPr>
          <p:cNvPr id="24" name="Rectangle 23"/>
          <p:cNvSpPr/>
          <p:nvPr/>
        </p:nvSpPr>
        <p:spPr>
          <a:xfrm>
            <a:off x="657100" y="1353572"/>
            <a:ext cx="2033229" cy="276999"/>
          </a:xfrm>
          <a:prstGeom prst="rect">
            <a:avLst/>
          </a:prstGeom>
          <a:solidFill>
            <a:schemeClr val="bg1"/>
          </a:solidFill>
          <a:ln>
            <a:solidFill>
              <a:schemeClr val="tx1"/>
            </a:solidFill>
          </a:ln>
        </p:spPr>
        <p:txBody>
          <a:bodyPr wrap="square">
            <a:spAutoFit/>
          </a:bodyPr>
          <a:lstStyle/>
          <a:p>
            <a:r>
              <a:rPr lang="en-US" sz="1200" dirty="0"/>
              <a:t>OLPF</a:t>
            </a:r>
          </a:p>
        </p:txBody>
      </p:sp>
      <p:sp>
        <p:nvSpPr>
          <p:cNvPr id="26" name="Rectangle 25"/>
          <p:cNvSpPr/>
          <p:nvPr/>
        </p:nvSpPr>
        <p:spPr>
          <a:xfrm>
            <a:off x="656986" y="1630369"/>
            <a:ext cx="2033456" cy="276999"/>
          </a:xfrm>
          <a:prstGeom prst="rect">
            <a:avLst/>
          </a:prstGeom>
          <a:solidFill>
            <a:schemeClr val="bg1"/>
          </a:solidFill>
          <a:ln>
            <a:solidFill>
              <a:schemeClr val="tx1"/>
            </a:solidFill>
          </a:ln>
        </p:spPr>
        <p:txBody>
          <a:bodyPr wrap="square">
            <a:spAutoFit/>
          </a:bodyPr>
          <a:lstStyle/>
          <a:p>
            <a:r>
              <a:rPr lang="en-US" sz="1200" dirty="0"/>
              <a:t>…</a:t>
            </a:r>
          </a:p>
        </p:txBody>
      </p:sp>
      <p:sp>
        <p:nvSpPr>
          <p:cNvPr id="33" name="Rectangle 32"/>
          <p:cNvSpPr/>
          <p:nvPr/>
        </p:nvSpPr>
        <p:spPr bwMode="auto">
          <a:xfrm>
            <a:off x="655918" y="228100"/>
            <a:ext cx="2035592" cy="168797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34" name="Rectangle 33"/>
          <p:cNvSpPr/>
          <p:nvPr/>
        </p:nvSpPr>
        <p:spPr bwMode="auto">
          <a:xfrm>
            <a:off x="126172" y="3021340"/>
            <a:ext cx="3095084" cy="293687"/>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err="1">
                <a:ln>
                  <a:noFill/>
                </a:ln>
                <a:solidFill>
                  <a:schemeClr val="tx1"/>
                </a:solidFill>
                <a:effectLst/>
                <a:latin typeface="Arial" charset="0"/>
              </a:rPr>
              <a:t>Microgrid</a:t>
            </a:r>
            <a:r>
              <a:rPr kumimoji="0" lang="en-US" sz="1200" b="1" i="0" u="none" strike="noStrike" cap="none" normalizeH="0" baseline="0" dirty="0">
                <a:ln>
                  <a:noFill/>
                </a:ln>
                <a:solidFill>
                  <a:schemeClr val="tx1"/>
                </a:solidFill>
                <a:effectLst/>
                <a:latin typeface="Arial" charset="0"/>
              </a:rPr>
              <a:t> Controller</a:t>
            </a:r>
          </a:p>
        </p:txBody>
      </p:sp>
      <p:sp>
        <p:nvSpPr>
          <p:cNvPr id="35" name="Rectangle 34"/>
          <p:cNvSpPr/>
          <p:nvPr/>
        </p:nvSpPr>
        <p:spPr>
          <a:xfrm>
            <a:off x="126173" y="3315027"/>
            <a:ext cx="3095083" cy="276999"/>
          </a:xfrm>
          <a:prstGeom prst="rect">
            <a:avLst/>
          </a:prstGeom>
          <a:solidFill>
            <a:schemeClr val="bg1"/>
          </a:solidFill>
          <a:ln>
            <a:solidFill>
              <a:schemeClr val="tx1"/>
            </a:solidFill>
          </a:ln>
        </p:spPr>
        <p:txBody>
          <a:bodyPr wrap="square">
            <a:spAutoFit/>
          </a:bodyPr>
          <a:lstStyle/>
          <a:p>
            <a:r>
              <a:rPr lang="en-US" sz="1200" i="1" dirty="0" err="1"/>
              <a:t>Microgrid</a:t>
            </a:r>
            <a:r>
              <a:rPr lang="en-US" sz="1200" i="1" dirty="0"/>
              <a:t> </a:t>
            </a:r>
            <a:r>
              <a:rPr lang="en-US" sz="1200" i="1" u="sng" dirty="0"/>
              <a:t>Internal</a:t>
            </a:r>
            <a:r>
              <a:rPr lang="en-US" sz="1200" i="1" dirty="0"/>
              <a:t> Functions</a:t>
            </a:r>
          </a:p>
        </p:txBody>
      </p:sp>
      <p:sp>
        <p:nvSpPr>
          <p:cNvPr id="36" name="Rectangle 35"/>
          <p:cNvSpPr/>
          <p:nvPr/>
        </p:nvSpPr>
        <p:spPr>
          <a:xfrm>
            <a:off x="126171" y="3591296"/>
            <a:ext cx="3095086" cy="276999"/>
          </a:xfrm>
          <a:prstGeom prst="rect">
            <a:avLst/>
          </a:prstGeom>
          <a:solidFill>
            <a:schemeClr val="bg1"/>
          </a:solidFill>
          <a:ln>
            <a:solidFill>
              <a:schemeClr val="tx1"/>
            </a:solidFill>
          </a:ln>
        </p:spPr>
        <p:txBody>
          <a:bodyPr wrap="square">
            <a:spAutoFit/>
          </a:bodyPr>
          <a:lstStyle/>
          <a:p>
            <a:r>
              <a:rPr lang="en-US" sz="1200" dirty="0"/>
              <a:t>Dispatch </a:t>
            </a:r>
          </a:p>
        </p:txBody>
      </p:sp>
      <p:sp>
        <p:nvSpPr>
          <p:cNvPr id="40" name="Rectangle 39"/>
          <p:cNvSpPr/>
          <p:nvPr/>
        </p:nvSpPr>
        <p:spPr>
          <a:xfrm>
            <a:off x="125638" y="4140102"/>
            <a:ext cx="3096152" cy="276999"/>
          </a:xfrm>
          <a:prstGeom prst="rect">
            <a:avLst/>
          </a:prstGeom>
          <a:solidFill>
            <a:schemeClr val="bg1"/>
          </a:solidFill>
          <a:ln>
            <a:solidFill>
              <a:schemeClr val="tx1"/>
            </a:solidFill>
          </a:ln>
        </p:spPr>
        <p:txBody>
          <a:bodyPr wrap="square">
            <a:spAutoFit/>
          </a:bodyPr>
          <a:lstStyle/>
          <a:p>
            <a:r>
              <a:rPr lang="en-US" sz="1200" dirty="0"/>
              <a:t>…</a:t>
            </a:r>
          </a:p>
        </p:txBody>
      </p:sp>
      <p:sp>
        <p:nvSpPr>
          <p:cNvPr id="43" name="Rectangle 42"/>
          <p:cNvSpPr/>
          <p:nvPr/>
        </p:nvSpPr>
        <p:spPr bwMode="auto">
          <a:xfrm>
            <a:off x="321594" y="5674888"/>
            <a:ext cx="2704240" cy="293687"/>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Devices</a:t>
            </a:r>
          </a:p>
        </p:txBody>
      </p:sp>
      <p:sp>
        <p:nvSpPr>
          <p:cNvPr id="44" name="Rectangle 43"/>
          <p:cNvSpPr/>
          <p:nvPr/>
        </p:nvSpPr>
        <p:spPr>
          <a:xfrm>
            <a:off x="321594" y="5968575"/>
            <a:ext cx="2704241" cy="276999"/>
          </a:xfrm>
          <a:prstGeom prst="rect">
            <a:avLst/>
          </a:prstGeom>
          <a:solidFill>
            <a:schemeClr val="bg1"/>
          </a:solidFill>
          <a:ln>
            <a:solidFill>
              <a:schemeClr val="tx1"/>
            </a:solidFill>
          </a:ln>
        </p:spPr>
        <p:txBody>
          <a:bodyPr wrap="square">
            <a:spAutoFit/>
          </a:bodyPr>
          <a:lstStyle/>
          <a:p>
            <a:r>
              <a:rPr lang="en-US" sz="1200" i="1" dirty="0"/>
              <a:t>Device </a:t>
            </a:r>
            <a:r>
              <a:rPr lang="en-US" sz="1200" i="1" u="sng" dirty="0"/>
              <a:t>Internal</a:t>
            </a:r>
            <a:r>
              <a:rPr lang="en-US" sz="1200" i="1" dirty="0"/>
              <a:t> Functions</a:t>
            </a:r>
          </a:p>
        </p:txBody>
      </p:sp>
      <p:sp>
        <p:nvSpPr>
          <p:cNvPr id="52" name="Rectangle 51"/>
          <p:cNvSpPr/>
          <p:nvPr/>
        </p:nvSpPr>
        <p:spPr>
          <a:xfrm>
            <a:off x="4073368" y="1437213"/>
            <a:ext cx="2659305" cy="276999"/>
          </a:xfrm>
          <a:prstGeom prst="rect">
            <a:avLst/>
          </a:prstGeom>
          <a:solidFill>
            <a:schemeClr val="bg1"/>
          </a:solidFill>
          <a:ln>
            <a:solidFill>
              <a:schemeClr val="tx1"/>
            </a:solidFill>
          </a:ln>
        </p:spPr>
        <p:txBody>
          <a:bodyPr wrap="square">
            <a:spAutoFit/>
          </a:bodyPr>
          <a:lstStyle/>
          <a:p>
            <a:r>
              <a:rPr lang="en-US" sz="1200" dirty="0"/>
              <a:t>Status Monitoring</a:t>
            </a:r>
          </a:p>
        </p:txBody>
      </p:sp>
      <p:sp>
        <p:nvSpPr>
          <p:cNvPr id="58" name="Rectangle 57"/>
          <p:cNvSpPr/>
          <p:nvPr/>
        </p:nvSpPr>
        <p:spPr>
          <a:xfrm>
            <a:off x="4073368" y="1719406"/>
            <a:ext cx="2659310" cy="276999"/>
          </a:xfrm>
          <a:prstGeom prst="rect">
            <a:avLst/>
          </a:prstGeom>
          <a:solidFill>
            <a:schemeClr val="bg1"/>
          </a:solidFill>
          <a:ln>
            <a:solidFill>
              <a:schemeClr val="tx1"/>
            </a:solidFill>
          </a:ln>
        </p:spPr>
        <p:txBody>
          <a:bodyPr wrap="square">
            <a:spAutoFit/>
          </a:bodyPr>
          <a:lstStyle/>
          <a:p>
            <a:r>
              <a:rPr lang="en-US" sz="1200" dirty="0"/>
              <a:t>Output Forecasting</a:t>
            </a:r>
          </a:p>
        </p:txBody>
      </p:sp>
      <p:sp>
        <p:nvSpPr>
          <p:cNvPr id="59" name="Rectangle 58"/>
          <p:cNvSpPr/>
          <p:nvPr/>
        </p:nvSpPr>
        <p:spPr>
          <a:xfrm>
            <a:off x="4073368" y="1995411"/>
            <a:ext cx="2659312" cy="276999"/>
          </a:xfrm>
          <a:prstGeom prst="rect">
            <a:avLst/>
          </a:prstGeom>
          <a:solidFill>
            <a:schemeClr val="bg1"/>
          </a:solidFill>
          <a:ln>
            <a:solidFill>
              <a:schemeClr val="tx1"/>
            </a:solidFill>
          </a:ln>
        </p:spPr>
        <p:txBody>
          <a:bodyPr wrap="square">
            <a:spAutoFit/>
          </a:bodyPr>
          <a:lstStyle/>
          <a:p>
            <a:r>
              <a:rPr lang="en-US" sz="1200" dirty="0"/>
              <a:t>Max Real Power Limiting</a:t>
            </a:r>
          </a:p>
        </p:txBody>
      </p:sp>
      <p:sp>
        <p:nvSpPr>
          <p:cNvPr id="60" name="Rectangle 59"/>
          <p:cNvSpPr/>
          <p:nvPr/>
        </p:nvSpPr>
        <p:spPr>
          <a:xfrm>
            <a:off x="4073368" y="2272562"/>
            <a:ext cx="2659312" cy="276999"/>
          </a:xfrm>
          <a:prstGeom prst="rect">
            <a:avLst/>
          </a:prstGeom>
          <a:solidFill>
            <a:schemeClr val="bg1"/>
          </a:solidFill>
          <a:ln>
            <a:solidFill>
              <a:schemeClr val="tx1"/>
            </a:solidFill>
          </a:ln>
        </p:spPr>
        <p:txBody>
          <a:bodyPr wrap="square">
            <a:spAutoFit/>
          </a:bodyPr>
          <a:lstStyle/>
          <a:p>
            <a:r>
              <a:rPr lang="en-US" sz="1200" dirty="0"/>
              <a:t>Real Power Dispatch</a:t>
            </a:r>
          </a:p>
        </p:txBody>
      </p:sp>
      <p:sp>
        <p:nvSpPr>
          <p:cNvPr id="61" name="Rectangle 60"/>
          <p:cNvSpPr/>
          <p:nvPr/>
        </p:nvSpPr>
        <p:spPr>
          <a:xfrm>
            <a:off x="4073368" y="2555740"/>
            <a:ext cx="2659312" cy="276999"/>
          </a:xfrm>
          <a:prstGeom prst="rect">
            <a:avLst/>
          </a:prstGeom>
          <a:solidFill>
            <a:schemeClr val="bg1"/>
          </a:solidFill>
          <a:ln>
            <a:solidFill>
              <a:schemeClr val="tx1"/>
            </a:solidFill>
          </a:ln>
        </p:spPr>
        <p:txBody>
          <a:bodyPr wrap="square">
            <a:spAutoFit/>
          </a:bodyPr>
          <a:lstStyle/>
          <a:p>
            <a:r>
              <a:rPr lang="en-US" sz="1200" dirty="0"/>
              <a:t>Reactive Power Dispatch</a:t>
            </a:r>
          </a:p>
        </p:txBody>
      </p:sp>
      <p:sp>
        <p:nvSpPr>
          <p:cNvPr id="63" name="Rectangle 62"/>
          <p:cNvSpPr/>
          <p:nvPr/>
        </p:nvSpPr>
        <p:spPr>
          <a:xfrm>
            <a:off x="4072301" y="3933219"/>
            <a:ext cx="2658245" cy="276999"/>
          </a:xfrm>
          <a:prstGeom prst="rect">
            <a:avLst/>
          </a:prstGeom>
          <a:solidFill>
            <a:schemeClr val="accent1">
              <a:lumMod val="20000"/>
              <a:lumOff val="80000"/>
            </a:schemeClr>
          </a:solidFill>
          <a:ln>
            <a:solidFill>
              <a:schemeClr val="tx1"/>
            </a:solidFill>
          </a:ln>
        </p:spPr>
        <p:txBody>
          <a:bodyPr wrap="square">
            <a:spAutoFit/>
          </a:bodyPr>
          <a:lstStyle/>
          <a:p>
            <a:r>
              <a:rPr lang="en-US" sz="1200" b="1" dirty="0"/>
              <a:t>DER Device Functions</a:t>
            </a:r>
          </a:p>
        </p:txBody>
      </p:sp>
      <p:sp>
        <p:nvSpPr>
          <p:cNvPr id="64" name="Rectangle 63"/>
          <p:cNvSpPr/>
          <p:nvPr/>
        </p:nvSpPr>
        <p:spPr>
          <a:xfrm>
            <a:off x="4072301" y="4218090"/>
            <a:ext cx="2659305" cy="276999"/>
          </a:xfrm>
          <a:prstGeom prst="rect">
            <a:avLst/>
          </a:prstGeom>
          <a:solidFill>
            <a:schemeClr val="bg1"/>
          </a:solidFill>
          <a:ln>
            <a:solidFill>
              <a:schemeClr val="tx1"/>
            </a:solidFill>
          </a:ln>
        </p:spPr>
        <p:txBody>
          <a:bodyPr wrap="square">
            <a:spAutoFit/>
          </a:bodyPr>
          <a:lstStyle/>
          <a:p>
            <a:r>
              <a:rPr lang="en-US" sz="1200" dirty="0"/>
              <a:t>Status Monitoring</a:t>
            </a:r>
          </a:p>
        </p:txBody>
      </p:sp>
      <p:sp>
        <p:nvSpPr>
          <p:cNvPr id="65" name="Rectangle 64"/>
          <p:cNvSpPr/>
          <p:nvPr/>
        </p:nvSpPr>
        <p:spPr>
          <a:xfrm>
            <a:off x="4072301" y="4491574"/>
            <a:ext cx="2659310" cy="276999"/>
          </a:xfrm>
          <a:prstGeom prst="rect">
            <a:avLst/>
          </a:prstGeom>
          <a:solidFill>
            <a:schemeClr val="bg1"/>
          </a:solidFill>
          <a:ln>
            <a:solidFill>
              <a:schemeClr val="tx1"/>
            </a:solidFill>
          </a:ln>
        </p:spPr>
        <p:txBody>
          <a:bodyPr wrap="square">
            <a:spAutoFit/>
          </a:bodyPr>
          <a:lstStyle/>
          <a:p>
            <a:r>
              <a:rPr lang="en-US" sz="1200" dirty="0"/>
              <a:t>Output Forecasting</a:t>
            </a:r>
          </a:p>
        </p:txBody>
      </p:sp>
      <p:sp>
        <p:nvSpPr>
          <p:cNvPr id="66" name="Rectangle 65"/>
          <p:cNvSpPr/>
          <p:nvPr/>
        </p:nvSpPr>
        <p:spPr>
          <a:xfrm>
            <a:off x="4072301" y="4776284"/>
            <a:ext cx="2659312" cy="276999"/>
          </a:xfrm>
          <a:prstGeom prst="rect">
            <a:avLst/>
          </a:prstGeom>
          <a:solidFill>
            <a:schemeClr val="bg1"/>
          </a:solidFill>
          <a:ln>
            <a:solidFill>
              <a:schemeClr val="tx1"/>
            </a:solidFill>
          </a:ln>
        </p:spPr>
        <p:txBody>
          <a:bodyPr wrap="square">
            <a:spAutoFit/>
          </a:bodyPr>
          <a:lstStyle/>
          <a:p>
            <a:r>
              <a:rPr lang="en-US" sz="1200" dirty="0"/>
              <a:t>Fixed PF</a:t>
            </a:r>
          </a:p>
        </p:txBody>
      </p:sp>
      <p:sp>
        <p:nvSpPr>
          <p:cNvPr id="67" name="Rectangle 66"/>
          <p:cNvSpPr/>
          <p:nvPr/>
        </p:nvSpPr>
        <p:spPr>
          <a:xfrm>
            <a:off x="4072301" y="5053437"/>
            <a:ext cx="2659312" cy="276999"/>
          </a:xfrm>
          <a:prstGeom prst="rect">
            <a:avLst/>
          </a:prstGeom>
          <a:solidFill>
            <a:schemeClr val="bg1"/>
          </a:solidFill>
          <a:ln>
            <a:solidFill>
              <a:schemeClr val="tx1"/>
            </a:solidFill>
          </a:ln>
        </p:spPr>
        <p:txBody>
          <a:bodyPr wrap="square">
            <a:spAutoFit/>
          </a:bodyPr>
          <a:lstStyle/>
          <a:p>
            <a:r>
              <a:rPr lang="en-US" sz="1200" dirty="0"/>
              <a:t>Volt-VAR</a:t>
            </a:r>
          </a:p>
        </p:txBody>
      </p:sp>
      <p:sp>
        <p:nvSpPr>
          <p:cNvPr id="68" name="Rectangle 67"/>
          <p:cNvSpPr/>
          <p:nvPr/>
        </p:nvSpPr>
        <p:spPr>
          <a:xfrm>
            <a:off x="4072301" y="5327912"/>
            <a:ext cx="2659312" cy="276999"/>
          </a:xfrm>
          <a:prstGeom prst="rect">
            <a:avLst/>
          </a:prstGeom>
          <a:solidFill>
            <a:schemeClr val="bg1"/>
          </a:solidFill>
          <a:ln>
            <a:solidFill>
              <a:schemeClr val="tx1"/>
            </a:solidFill>
          </a:ln>
        </p:spPr>
        <p:txBody>
          <a:bodyPr wrap="square">
            <a:spAutoFit/>
          </a:bodyPr>
          <a:lstStyle/>
          <a:p>
            <a:r>
              <a:rPr lang="en-US" sz="1200" dirty="0"/>
              <a:t>Volt-Watt</a:t>
            </a:r>
          </a:p>
        </p:txBody>
      </p:sp>
      <p:sp>
        <p:nvSpPr>
          <p:cNvPr id="51" name="Rectangle 50"/>
          <p:cNvSpPr/>
          <p:nvPr/>
        </p:nvSpPr>
        <p:spPr bwMode="auto">
          <a:xfrm>
            <a:off x="321594" y="5674889"/>
            <a:ext cx="2704241" cy="570686"/>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76" name="Rectangle 75"/>
          <p:cNvSpPr/>
          <p:nvPr/>
        </p:nvSpPr>
        <p:spPr>
          <a:xfrm>
            <a:off x="126171" y="3856689"/>
            <a:ext cx="3095086" cy="276999"/>
          </a:xfrm>
          <a:prstGeom prst="rect">
            <a:avLst/>
          </a:prstGeom>
          <a:solidFill>
            <a:schemeClr val="bg1"/>
          </a:solidFill>
          <a:ln>
            <a:solidFill>
              <a:schemeClr val="tx1"/>
            </a:solidFill>
          </a:ln>
        </p:spPr>
        <p:txBody>
          <a:bodyPr wrap="square">
            <a:spAutoFit/>
          </a:bodyPr>
          <a:lstStyle/>
          <a:p>
            <a:r>
              <a:rPr lang="en-US" sz="1200" dirty="0"/>
              <a:t>Transition </a:t>
            </a:r>
          </a:p>
        </p:txBody>
      </p:sp>
      <p:sp>
        <p:nvSpPr>
          <p:cNvPr id="42" name="Rectangle 41"/>
          <p:cNvSpPr/>
          <p:nvPr/>
        </p:nvSpPr>
        <p:spPr bwMode="auto">
          <a:xfrm>
            <a:off x="126172" y="3021340"/>
            <a:ext cx="3095085" cy="139576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cxnSp>
        <p:nvCxnSpPr>
          <p:cNvPr id="79" name="Straight Arrow Connector 78"/>
          <p:cNvCxnSpPr/>
          <p:nvPr/>
        </p:nvCxnSpPr>
        <p:spPr bwMode="auto">
          <a:xfrm>
            <a:off x="1673714" y="1916078"/>
            <a:ext cx="0" cy="1105262"/>
          </a:xfrm>
          <a:prstGeom prst="straightConnector1">
            <a:avLst/>
          </a:prstGeom>
          <a:solidFill>
            <a:schemeClr val="accent1"/>
          </a:solidFill>
          <a:ln w="28575" cap="flat" cmpd="sng" algn="ctr">
            <a:solidFill>
              <a:schemeClr val="accent1"/>
            </a:solidFill>
            <a:prstDash val="solid"/>
            <a:round/>
            <a:headEnd type="stealth" w="lg" len="lg"/>
            <a:tailEnd type="stealth" w="lg" len="lg"/>
          </a:ln>
          <a:effectLst/>
        </p:spPr>
      </p:cxnSp>
      <p:cxnSp>
        <p:nvCxnSpPr>
          <p:cNvPr id="80" name="Straight Arrow Connector 79"/>
          <p:cNvCxnSpPr/>
          <p:nvPr/>
        </p:nvCxnSpPr>
        <p:spPr bwMode="auto">
          <a:xfrm>
            <a:off x="1673714" y="4417101"/>
            <a:ext cx="0" cy="1257788"/>
          </a:xfrm>
          <a:prstGeom prst="straightConnector1">
            <a:avLst/>
          </a:prstGeom>
          <a:solidFill>
            <a:schemeClr val="accent1"/>
          </a:solidFill>
          <a:ln w="28575" cap="flat" cmpd="sng" algn="ctr">
            <a:solidFill>
              <a:schemeClr val="accent1"/>
            </a:solidFill>
            <a:prstDash val="solid"/>
            <a:round/>
            <a:headEnd type="stealth" w="lg" len="lg"/>
            <a:tailEnd type="stealth" w="lg" len="lg"/>
          </a:ln>
          <a:effectLst/>
        </p:spPr>
      </p:cxnSp>
      <p:cxnSp>
        <p:nvCxnSpPr>
          <p:cNvPr id="88" name="Straight Connector 87"/>
          <p:cNvCxnSpPr/>
          <p:nvPr/>
        </p:nvCxnSpPr>
        <p:spPr bwMode="auto">
          <a:xfrm>
            <a:off x="1673451" y="2400815"/>
            <a:ext cx="2397783" cy="0"/>
          </a:xfrm>
          <a:prstGeom prst="line">
            <a:avLst/>
          </a:prstGeom>
          <a:solidFill>
            <a:schemeClr val="accent1"/>
          </a:solidFill>
          <a:ln w="19050" cap="flat" cmpd="sng" algn="ctr">
            <a:solidFill>
              <a:schemeClr val="accent1"/>
            </a:solidFill>
            <a:prstDash val="lgDash"/>
            <a:round/>
            <a:headEnd type="oval" w="med" len="med"/>
            <a:tailEnd type="none" w="med" len="med"/>
          </a:ln>
          <a:effectLst/>
        </p:spPr>
      </p:cxnSp>
      <p:cxnSp>
        <p:nvCxnSpPr>
          <p:cNvPr id="90" name="Straight Connector 89"/>
          <p:cNvCxnSpPr/>
          <p:nvPr/>
        </p:nvCxnSpPr>
        <p:spPr bwMode="auto">
          <a:xfrm>
            <a:off x="1671857" y="5053283"/>
            <a:ext cx="2400444" cy="0"/>
          </a:xfrm>
          <a:prstGeom prst="line">
            <a:avLst/>
          </a:prstGeom>
          <a:solidFill>
            <a:schemeClr val="accent1"/>
          </a:solidFill>
          <a:ln w="19050" cap="flat" cmpd="sng" algn="ctr">
            <a:solidFill>
              <a:schemeClr val="accent1"/>
            </a:solidFill>
            <a:prstDash val="lgDash"/>
            <a:round/>
            <a:headEnd type="oval" w="med" len="med"/>
            <a:tailEnd type="none" w="med" len="med"/>
          </a:ln>
          <a:effectLst/>
        </p:spPr>
      </p:cxnSp>
      <p:sp>
        <p:nvSpPr>
          <p:cNvPr id="91" name="Rectangle 90"/>
          <p:cNvSpPr/>
          <p:nvPr/>
        </p:nvSpPr>
        <p:spPr>
          <a:xfrm>
            <a:off x="4071234" y="5610719"/>
            <a:ext cx="2659312" cy="276999"/>
          </a:xfrm>
          <a:prstGeom prst="rect">
            <a:avLst/>
          </a:prstGeom>
          <a:solidFill>
            <a:schemeClr val="bg1"/>
          </a:solidFill>
          <a:ln>
            <a:solidFill>
              <a:schemeClr val="tx1"/>
            </a:solidFill>
          </a:ln>
        </p:spPr>
        <p:txBody>
          <a:bodyPr wrap="square">
            <a:spAutoFit/>
          </a:bodyPr>
          <a:lstStyle/>
          <a:p>
            <a:r>
              <a:rPr lang="en-US" sz="1200" dirty="0"/>
              <a:t>…</a:t>
            </a:r>
          </a:p>
        </p:txBody>
      </p:sp>
      <p:sp>
        <p:nvSpPr>
          <p:cNvPr id="69" name="Rectangle 68"/>
          <p:cNvSpPr/>
          <p:nvPr/>
        </p:nvSpPr>
        <p:spPr bwMode="auto">
          <a:xfrm>
            <a:off x="4072828" y="3922117"/>
            <a:ext cx="2657718" cy="1965601"/>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93" name="Rectangle 92"/>
          <p:cNvSpPr/>
          <p:nvPr/>
        </p:nvSpPr>
        <p:spPr>
          <a:xfrm>
            <a:off x="4071234" y="2829749"/>
            <a:ext cx="2659312" cy="276999"/>
          </a:xfrm>
          <a:prstGeom prst="rect">
            <a:avLst/>
          </a:prstGeom>
          <a:solidFill>
            <a:schemeClr val="bg1"/>
          </a:solidFill>
          <a:ln>
            <a:solidFill>
              <a:schemeClr val="tx1"/>
            </a:solidFill>
          </a:ln>
        </p:spPr>
        <p:txBody>
          <a:bodyPr wrap="square">
            <a:spAutoFit/>
          </a:bodyPr>
          <a:lstStyle/>
          <a:p>
            <a:r>
              <a:rPr lang="en-US" sz="1200" dirty="0"/>
              <a:t>Connect/Disconnect</a:t>
            </a:r>
          </a:p>
        </p:txBody>
      </p:sp>
      <p:sp>
        <p:nvSpPr>
          <p:cNvPr id="62" name="Rectangle 61"/>
          <p:cNvSpPr/>
          <p:nvPr/>
        </p:nvSpPr>
        <p:spPr bwMode="auto">
          <a:xfrm>
            <a:off x="4073895" y="1149949"/>
            <a:ext cx="2657718" cy="1956799"/>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ndParaRPr>
          </a:p>
        </p:txBody>
      </p:sp>
      <p:sp>
        <p:nvSpPr>
          <p:cNvPr id="2" name="Title 1"/>
          <p:cNvSpPr>
            <a:spLocks noGrp="1"/>
          </p:cNvSpPr>
          <p:nvPr>
            <p:ph type="title"/>
          </p:nvPr>
        </p:nvSpPr>
        <p:spPr>
          <a:xfrm>
            <a:off x="2872079" y="142412"/>
            <a:ext cx="6077577" cy="731520"/>
          </a:xfrm>
        </p:spPr>
        <p:txBody>
          <a:bodyPr/>
          <a:lstStyle/>
          <a:p>
            <a:r>
              <a:rPr lang="en-US" dirty="0" smtClean="0"/>
              <a:t>Establish End-to-End Connectivity</a:t>
            </a:r>
            <a:endParaRPr lang="en-US" dirty="0"/>
          </a:p>
        </p:txBody>
      </p:sp>
    </p:spTree>
    <p:extLst>
      <p:ext uri="{BB962C8B-B14F-4D97-AF65-F5344CB8AC3E}">
        <p14:creationId xmlns:p14="http://schemas.microsoft.com/office/powerpoint/2010/main" val="430382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613859" y="793377"/>
            <a:ext cx="7893423" cy="5688105"/>
          </a:xfrm>
          <a:prstGeom prst="rect">
            <a:avLst/>
          </a:prstGeom>
          <a:noFill/>
        </p:spPr>
      </p:pic>
      <p:sp>
        <p:nvSpPr>
          <p:cNvPr id="2" name="Title 1"/>
          <p:cNvSpPr>
            <a:spLocks noGrp="1"/>
          </p:cNvSpPr>
          <p:nvPr>
            <p:ph type="title"/>
          </p:nvPr>
        </p:nvSpPr>
        <p:spPr>
          <a:xfrm>
            <a:off x="0" y="61857"/>
            <a:ext cx="8572500" cy="731520"/>
          </a:xfrm>
        </p:spPr>
        <p:txBody>
          <a:bodyPr/>
          <a:lstStyle/>
          <a:p>
            <a:r>
              <a:rPr lang="en-US" dirty="0" smtClean="0"/>
              <a:t>DER Group Functions and Messages</a:t>
            </a:r>
            <a:endParaRPr lang="en-US" dirty="0"/>
          </a:p>
        </p:txBody>
      </p:sp>
    </p:spTree>
    <p:extLst>
      <p:ext uri="{BB962C8B-B14F-4D97-AF65-F5344CB8AC3E}">
        <p14:creationId xmlns:p14="http://schemas.microsoft.com/office/powerpoint/2010/main" val="1193641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 name="Tableau 254"/>
          <p:cNvGraphicFramePr>
            <a:graphicFrameLocks noGrp="1"/>
          </p:cNvGraphicFramePr>
          <p:nvPr>
            <p:extLst/>
          </p:nvPr>
        </p:nvGraphicFramePr>
        <p:xfrm>
          <a:off x="5256253" y="3346998"/>
          <a:ext cx="3887747" cy="3158251"/>
        </p:xfrm>
        <a:graphic>
          <a:graphicData uri="http://schemas.openxmlformats.org/drawingml/2006/table">
            <a:tbl>
              <a:tblPr firstRow="1" bandRow="1">
                <a:tableStyleId>{5C22544A-7EE6-4342-B048-85BDC9FD1C3A}</a:tableStyleId>
              </a:tblPr>
              <a:tblGrid>
                <a:gridCol w="1296753">
                  <a:extLst>
                    <a:ext uri="{9D8B030D-6E8A-4147-A177-3AD203B41FA5}">
                      <a16:colId xmlns="" xmlns:a16="http://schemas.microsoft.com/office/drawing/2014/main" val="20000"/>
                    </a:ext>
                  </a:extLst>
                </a:gridCol>
                <a:gridCol w="666935">
                  <a:extLst>
                    <a:ext uri="{9D8B030D-6E8A-4147-A177-3AD203B41FA5}">
                      <a16:colId xmlns="" xmlns:a16="http://schemas.microsoft.com/office/drawing/2014/main" val="20001"/>
                    </a:ext>
                  </a:extLst>
                </a:gridCol>
                <a:gridCol w="1924059">
                  <a:extLst>
                    <a:ext uri="{9D8B030D-6E8A-4147-A177-3AD203B41FA5}">
                      <a16:colId xmlns="" xmlns:a16="http://schemas.microsoft.com/office/drawing/2014/main" val="20002"/>
                    </a:ext>
                  </a:extLst>
                </a:gridCol>
              </a:tblGrid>
              <a:tr h="438002">
                <a:tc>
                  <a:txBody>
                    <a:bodyPr/>
                    <a:lstStyle/>
                    <a:p>
                      <a:pPr algn="ctr"/>
                      <a:r>
                        <a:rPr lang="fr-FR" sz="1200" dirty="0" smtClean="0"/>
                        <a:t>Equipement type</a:t>
                      </a:r>
                      <a:endParaRPr lang="fr-FR" sz="1200" dirty="0"/>
                    </a:p>
                  </a:txBody>
                  <a:tcPr marL="68579" marR="68579" marT="34294" marB="34294"/>
                </a:tc>
                <a:tc>
                  <a:txBody>
                    <a:bodyPr/>
                    <a:lstStyle/>
                    <a:p>
                      <a:pPr algn="ctr"/>
                      <a:r>
                        <a:rPr lang="en-US" sz="1200" noProof="0" dirty="0" smtClean="0"/>
                        <a:t>symbol</a:t>
                      </a:r>
                      <a:endParaRPr lang="en-US" sz="1200" noProof="0" dirty="0"/>
                    </a:p>
                  </a:txBody>
                  <a:tcPr marL="68579" marR="68579" marT="34294" marB="34294"/>
                </a:tc>
                <a:tc>
                  <a:txBody>
                    <a:bodyPr/>
                    <a:lstStyle/>
                    <a:p>
                      <a:pPr algn="ctr"/>
                      <a:r>
                        <a:rPr lang="en-US" sz="1200" noProof="0" dirty="0" smtClean="0"/>
                        <a:t>Equipment details</a:t>
                      </a:r>
                      <a:endParaRPr lang="en-US" sz="1200" noProof="0" dirty="0"/>
                    </a:p>
                  </a:txBody>
                  <a:tcPr marL="68579" marR="68579" marT="34294" marB="34294"/>
                </a:tc>
                <a:extLst>
                  <a:ext uri="{0D108BD9-81ED-4DB2-BD59-A6C34878D82A}">
                    <a16:rowId xmlns="" xmlns:a16="http://schemas.microsoft.com/office/drawing/2014/main" val="10000"/>
                  </a:ext>
                </a:extLst>
              </a:tr>
              <a:tr h="253583">
                <a:tc rowSpan="4">
                  <a:txBody>
                    <a:bodyPr/>
                    <a:lstStyle/>
                    <a:p>
                      <a:pPr algn="ctr"/>
                      <a:r>
                        <a:rPr lang="en-US" sz="1200" noProof="0" dirty="0" smtClean="0"/>
                        <a:t>Air conditioner</a:t>
                      </a:r>
                      <a:endParaRPr lang="en-US" sz="1200" noProof="0" dirty="0"/>
                    </a:p>
                  </a:txBody>
                  <a:tcPr marL="68579" marR="68579" marT="34294" marB="34294"/>
                </a:tc>
                <a:tc>
                  <a:txBody>
                    <a:bodyPr/>
                    <a:lstStyle/>
                    <a:p>
                      <a:pPr algn="ctr"/>
                      <a:r>
                        <a:rPr lang="en-US" sz="1200" dirty="0" smtClean="0"/>
                        <a:t>A/C 1</a:t>
                      </a:r>
                      <a:endParaRPr lang="fr-FR" sz="1200" dirty="0"/>
                    </a:p>
                  </a:txBody>
                  <a:tcPr marL="68579" marR="68579" marT="34294" marB="34294"/>
                </a:tc>
                <a:tc>
                  <a:txBody>
                    <a:bodyPr/>
                    <a:lstStyle/>
                    <a:p>
                      <a:pPr algn="ctr"/>
                      <a:r>
                        <a:rPr lang="fr-FR" sz="1200" dirty="0" smtClean="0"/>
                        <a:t>Mitsubishi 1 kVA</a:t>
                      </a:r>
                      <a:endParaRPr lang="fr-FR" sz="1200" dirty="0"/>
                    </a:p>
                  </a:txBody>
                  <a:tcPr marL="68579" marR="68579" marT="34294" marB="34294"/>
                </a:tc>
                <a:extLst>
                  <a:ext uri="{0D108BD9-81ED-4DB2-BD59-A6C34878D82A}">
                    <a16:rowId xmlns="" xmlns:a16="http://schemas.microsoft.com/office/drawing/2014/main" val="10001"/>
                  </a:ext>
                </a:extLst>
              </a:tr>
              <a:tr h="253583">
                <a:tc vMerge="1">
                  <a:txBody>
                    <a:bodyPr/>
                    <a:lstStyle/>
                    <a:p>
                      <a:endParaRPr lang="fr-FR" dirty="0"/>
                    </a:p>
                  </a:txBody>
                  <a:tcPr/>
                </a:tc>
                <a:tc>
                  <a:txBody>
                    <a:bodyPr/>
                    <a:lstStyle/>
                    <a:p>
                      <a:pPr algn="ctr"/>
                      <a:r>
                        <a:rPr lang="en-US" sz="1200" dirty="0" smtClean="0"/>
                        <a:t>A/C 2 </a:t>
                      </a:r>
                      <a:endParaRPr lang="fr-FR" sz="1200" dirty="0"/>
                    </a:p>
                  </a:txBody>
                  <a:tcPr marL="68579" marR="68579" marT="34294" marB="34294"/>
                </a:tc>
                <a:tc>
                  <a:txBody>
                    <a:bodyPr/>
                    <a:lstStyle/>
                    <a:p>
                      <a:pPr algn="ctr"/>
                      <a:r>
                        <a:rPr lang="fr-FR" sz="1200" dirty="0" smtClean="0"/>
                        <a:t>Mitsubishi 1.4 kVA</a:t>
                      </a:r>
                      <a:endParaRPr lang="fr-FR" sz="1200" dirty="0"/>
                    </a:p>
                  </a:txBody>
                  <a:tcPr marL="68579" marR="68579" marT="34294" marB="34294"/>
                </a:tc>
                <a:extLst>
                  <a:ext uri="{0D108BD9-81ED-4DB2-BD59-A6C34878D82A}">
                    <a16:rowId xmlns="" xmlns:a16="http://schemas.microsoft.com/office/drawing/2014/main" val="10002"/>
                  </a:ext>
                </a:extLst>
              </a:tr>
              <a:tr h="253583">
                <a:tc vMerge="1">
                  <a:txBody>
                    <a:bodyPr/>
                    <a:lstStyle/>
                    <a:p>
                      <a:endParaRPr lang="fr-FR" dirty="0"/>
                    </a:p>
                  </a:txBody>
                  <a:tcPr/>
                </a:tc>
                <a:tc>
                  <a:txBody>
                    <a:bodyPr/>
                    <a:lstStyle/>
                    <a:p>
                      <a:pPr algn="ctr"/>
                      <a:r>
                        <a:rPr lang="en-US" sz="1200" dirty="0" smtClean="0"/>
                        <a:t>A/C 3 </a:t>
                      </a:r>
                      <a:endParaRPr lang="fr-FR" sz="1200" dirty="0"/>
                    </a:p>
                  </a:txBody>
                  <a:tcPr marL="68579" marR="68579" marT="34294" marB="34294"/>
                </a:tc>
                <a:tc>
                  <a:txBody>
                    <a:bodyPr/>
                    <a:lstStyle/>
                    <a:p>
                      <a:pPr algn="ctr"/>
                      <a:r>
                        <a:rPr lang="fr-FR" sz="1200" dirty="0" smtClean="0"/>
                        <a:t>Daikin</a:t>
                      </a:r>
                      <a:r>
                        <a:rPr lang="fr-FR" sz="1200" baseline="0" dirty="0" smtClean="0"/>
                        <a:t> 3.5 kVA</a:t>
                      </a:r>
                      <a:endParaRPr lang="fr-FR" sz="1200" dirty="0"/>
                    </a:p>
                  </a:txBody>
                  <a:tcPr marL="68579" marR="68579" marT="34294" marB="34294"/>
                </a:tc>
                <a:extLst>
                  <a:ext uri="{0D108BD9-81ED-4DB2-BD59-A6C34878D82A}">
                    <a16:rowId xmlns="" xmlns:a16="http://schemas.microsoft.com/office/drawing/2014/main" val="10003"/>
                  </a:ext>
                </a:extLst>
              </a:tr>
              <a:tr h="253583">
                <a:tc vMerge="1">
                  <a:txBody>
                    <a:bodyPr/>
                    <a:lstStyle/>
                    <a:p>
                      <a:endParaRPr lang="fr-FR" dirty="0"/>
                    </a:p>
                  </a:txBody>
                  <a:tcPr/>
                </a:tc>
                <a:tc>
                  <a:txBody>
                    <a:bodyPr/>
                    <a:lstStyle/>
                    <a:p>
                      <a:pPr algn="ctr"/>
                      <a:r>
                        <a:rPr lang="en-US" sz="1200" dirty="0" smtClean="0"/>
                        <a:t>A/C 4</a:t>
                      </a:r>
                      <a:endParaRPr lang="fr-FR" sz="1200" dirty="0"/>
                    </a:p>
                  </a:txBody>
                  <a:tcPr marL="68579" marR="68579" marT="34294" marB="34294"/>
                </a:tc>
                <a:tc>
                  <a:txBody>
                    <a:bodyPr/>
                    <a:lstStyle/>
                    <a:p>
                      <a:pPr algn="ctr"/>
                      <a:r>
                        <a:rPr lang="fr-FR" sz="1200" dirty="0" smtClean="0"/>
                        <a:t>Daikin</a:t>
                      </a:r>
                      <a:r>
                        <a:rPr lang="fr-FR" sz="1200" baseline="0" dirty="0" smtClean="0"/>
                        <a:t> 3.5 kVA</a:t>
                      </a:r>
                      <a:endParaRPr lang="fr-FR" sz="1200" dirty="0"/>
                    </a:p>
                  </a:txBody>
                  <a:tcPr marL="68579" marR="68579" marT="34294" marB="34294"/>
                </a:tc>
                <a:extLst>
                  <a:ext uri="{0D108BD9-81ED-4DB2-BD59-A6C34878D82A}">
                    <a16:rowId xmlns="" xmlns:a16="http://schemas.microsoft.com/office/drawing/2014/main" val="10004"/>
                  </a:ext>
                </a:extLst>
              </a:tr>
              <a:tr h="253583">
                <a:tc rowSpan="3">
                  <a:txBody>
                    <a:bodyPr/>
                    <a:lstStyle/>
                    <a:p>
                      <a:pPr algn="ctr"/>
                      <a:r>
                        <a:rPr lang="en-US" sz="1200" noProof="0" dirty="0" smtClean="0"/>
                        <a:t>inverter</a:t>
                      </a:r>
                      <a:endParaRPr lang="en-US" sz="1200" noProof="0" dirty="0"/>
                    </a:p>
                  </a:txBody>
                  <a:tcPr marL="68579" marR="68579" marT="34294" marB="34294"/>
                </a:tc>
                <a:tc>
                  <a:txBody>
                    <a:bodyPr/>
                    <a:lstStyle/>
                    <a:p>
                      <a:pPr algn="ctr"/>
                      <a:r>
                        <a:rPr lang="en-US" sz="1200" dirty="0" smtClean="0"/>
                        <a:t>=\~ 1 </a:t>
                      </a:r>
                      <a:endParaRPr lang="fr-FR" sz="1200" dirty="0"/>
                    </a:p>
                  </a:txBody>
                  <a:tcPr marL="68579" marR="68579" marT="34294" marB="34294"/>
                </a:tc>
                <a:tc>
                  <a:txBody>
                    <a:bodyPr/>
                    <a:lstStyle/>
                    <a:p>
                      <a:pPr algn="ctr"/>
                      <a:r>
                        <a:rPr lang="fr-FR" sz="1200" dirty="0" smtClean="0"/>
                        <a:t>SMA STP 15000TL-10</a:t>
                      </a:r>
                      <a:endParaRPr lang="fr-FR" sz="1200" dirty="0"/>
                    </a:p>
                  </a:txBody>
                  <a:tcPr marL="68579" marR="68579" marT="34294" marB="34294"/>
                </a:tc>
                <a:extLst>
                  <a:ext uri="{0D108BD9-81ED-4DB2-BD59-A6C34878D82A}">
                    <a16:rowId xmlns="" xmlns:a16="http://schemas.microsoft.com/office/drawing/2014/main" val="10005"/>
                  </a:ext>
                </a:extLst>
              </a:tr>
              <a:tr h="253583">
                <a:tc vMerge="1">
                  <a:txBody>
                    <a:bodyPr/>
                    <a:lstStyle/>
                    <a:p>
                      <a:endParaRPr lang="fr-FR" dirty="0"/>
                    </a:p>
                  </a:txBody>
                  <a:tcPr/>
                </a:tc>
                <a:tc>
                  <a:txBody>
                    <a:bodyPr/>
                    <a:lstStyle/>
                    <a:p>
                      <a:pPr algn="ctr"/>
                      <a:r>
                        <a:rPr lang="en-US" sz="1200" dirty="0" smtClean="0"/>
                        <a:t>=\~ 2 </a:t>
                      </a:r>
                      <a:endParaRPr lang="fr-FR" sz="1200" dirty="0"/>
                    </a:p>
                  </a:txBody>
                  <a:tcPr marL="68579" marR="68579" marT="34294" marB="34294"/>
                </a:tc>
                <a:tc>
                  <a:txBody>
                    <a:bodyPr/>
                    <a:lstStyle/>
                    <a:p>
                      <a:pPr algn="ctr"/>
                      <a:r>
                        <a:rPr lang="fr-FR" sz="1200" dirty="0" smtClean="0"/>
                        <a:t>Fronius</a:t>
                      </a:r>
                      <a:r>
                        <a:rPr lang="fr-FR" sz="1200" baseline="0" dirty="0" smtClean="0"/>
                        <a:t> </a:t>
                      </a:r>
                      <a:r>
                        <a:rPr lang="fr-FR" sz="1200" dirty="0" smtClean="0"/>
                        <a:t>IGplus 150V-3</a:t>
                      </a:r>
                      <a:endParaRPr lang="fr-FR" sz="1200" dirty="0"/>
                    </a:p>
                  </a:txBody>
                  <a:tcPr marL="68579" marR="68579" marT="34294" marB="34294"/>
                </a:tc>
                <a:extLst>
                  <a:ext uri="{0D108BD9-81ED-4DB2-BD59-A6C34878D82A}">
                    <a16:rowId xmlns="" xmlns:a16="http://schemas.microsoft.com/office/drawing/2014/main" val="10006"/>
                  </a:ext>
                </a:extLst>
              </a:tr>
              <a:tr h="438002">
                <a:tc vMerge="1">
                  <a:txBody>
                    <a:bodyPr/>
                    <a:lstStyle/>
                    <a:p>
                      <a:endParaRPr lang="fr-FR" dirty="0"/>
                    </a:p>
                  </a:txBody>
                  <a:tcPr/>
                </a:tc>
                <a:tc>
                  <a:txBody>
                    <a:bodyPr/>
                    <a:lstStyle/>
                    <a:p>
                      <a:pPr algn="ctr"/>
                      <a:r>
                        <a:rPr lang="en-US" sz="1200" dirty="0" smtClean="0"/>
                        <a:t>=\~ 3</a:t>
                      </a:r>
                      <a:endParaRPr lang="fr-FR" sz="1200" dirty="0"/>
                    </a:p>
                  </a:txBody>
                  <a:tcPr marL="68579" marR="68579" marT="34294" marB="34294"/>
                </a:tc>
                <a:tc>
                  <a:txBody>
                    <a:bodyPr/>
                    <a:lstStyle/>
                    <a:p>
                      <a:pPr algn="ctr"/>
                      <a:r>
                        <a:rPr lang="fr-FR" sz="1200" dirty="0" smtClean="0"/>
                        <a:t>SMA Sunny island SI6.0H-11</a:t>
                      </a:r>
                    </a:p>
                  </a:txBody>
                  <a:tcPr marL="68579" marR="68579" marT="34294" marB="34294"/>
                </a:tc>
                <a:extLst>
                  <a:ext uri="{0D108BD9-81ED-4DB2-BD59-A6C34878D82A}">
                    <a16:rowId xmlns="" xmlns:a16="http://schemas.microsoft.com/office/drawing/2014/main" val="10007"/>
                  </a:ext>
                </a:extLst>
              </a:tr>
              <a:tr h="253583">
                <a:tc rowSpan="3">
                  <a:txBody>
                    <a:bodyPr/>
                    <a:lstStyle/>
                    <a:p>
                      <a:pPr algn="ctr"/>
                      <a:r>
                        <a:rPr lang="en-US" sz="1200" noProof="0" dirty="0" smtClean="0"/>
                        <a:t>Washing Machine</a:t>
                      </a:r>
                      <a:endParaRPr lang="en-US" sz="1200" noProof="0" dirty="0"/>
                    </a:p>
                  </a:txBody>
                  <a:tcPr marL="68579" marR="68579" marT="34294" marB="34294"/>
                </a:tc>
                <a:tc>
                  <a:txBody>
                    <a:bodyPr/>
                    <a:lstStyle/>
                    <a:p>
                      <a:pPr algn="ctr"/>
                      <a:r>
                        <a:rPr lang="fr-FR" sz="1200" dirty="0" smtClean="0"/>
                        <a:t>WM 1</a:t>
                      </a:r>
                      <a:endParaRPr lang="fr-FR" sz="1200" dirty="0"/>
                    </a:p>
                  </a:txBody>
                  <a:tcPr marL="68579" marR="68579" marT="34294" marB="34294"/>
                </a:tc>
                <a:tc>
                  <a:txBody>
                    <a:bodyPr/>
                    <a:lstStyle/>
                    <a:p>
                      <a:pPr algn="ctr"/>
                      <a:r>
                        <a:rPr lang="fr-FR" sz="1200" dirty="0" smtClean="0"/>
                        <a:t>Electrolux 2.2 kVA</a:t>
                      </a:r>
                    </a:p>
                  </a:txBody>
                  <a:tcPr marL="68579" marR="68579" marT="34294" marB="34294"/>
                </a:tc>
                <a:extLst>
                  <a:ext uri="{0D108BD9-81ED-4DB2-BD59-A6C34878D82A}">
                    <a16:rowId xmlns="" xmlns:a16="http://schemas.microsoft.com/office/drawing/2014/main" val="10008"/>
                  </a:ext>
                </a:extLst>
              </a:tr>
              <a:tr h="253583">
                <a:tc vMerge="1">
                  <a:txBody>
                    <a:bodyPr/>
                    <a:lstStyle/>
                    <a:p>
                      <a:endParaRPr lang="en-US"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WM 2</a:t>
                      </a:r>
                    </a:p>
                  </a:txBody>
                  <a:tcPr marL="68579" marR="68579" marT="34294" marB="342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Electrolux 2.2 kVA</a:t>
                      </a:r>
                    </a:p>
                  </a:txBody>
                  <a:tcPr marL="68579" marR="68579" marT="34294" marB="34294"/>
                </a:tc>
                <a:extLst>
                  <a:ext uri="{0D108BD9-81ED-4DB2-BD59-A6C34878D82A}">
                    <a16:rowId xmlns="" xmlns:a16="http://schemas.microsoft.com/office/drawing/2014/main" val="10009"/>
                  </a:ext>
                </a:extLst>
              </a:tr>
              <a:tr h="253583">
                <a:tc vMerge="1">
                  <a:txBody>
                    <a:bodyPr/>
                    <a:lstStyle/>
                    <a:p>
                      <a:endParaRPr lang="en-US"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WM 3</a:t>
                      </a:r>
                    </a:p>
                  </a:txBody>
                  <a:tcPr marL="68579" marR="68579" marT="34294" marB="34294"/>
                </a:tc>
                <a:tc>
                  <a:txBody>
                    <a:bodyPr/>
                    <a:lstStyle/>
                    <a:p>
                      <a:pPr algn="ctr"/>
                      <a:r>
                        <a:rPr lang="fr-FR" sz="1200" dirty="0" smtClean="0"/>
                        <a:t>Boch 2.4</a:t>
                      </a:r>
                      <a:r>
                        <a:rPr lang="fr-FR" sz="1200" baseline="0" dirty="0" smtClean="0"/>
                        <a:t> kVA</a:t>
                      </a:r>
                      <a:endParaRPr lang="fr-FR" sz="1200" dirty="0" smtClean="0"/>
                    </a:p>
                  </a:txBody>
                  <a:tcPr marL="68579" marR="68579" marT="34294" marB="34294"/>
                </a:tc>
                <a:extLst>
                  <a:ext uri="{0D108BD9-81ED-4DB2-BD59-A6C34878D82A}">
                    <a16:rowId xmlns="" xmlns:a16="http://schemas.microsoft.com/office/drawing/2014/main" val="10010"/>
                  </a:ext>
                </a:extLst>
              </a:tr>
            </a:tbl>
          </a:graphicData>
        </a:graphic>
      </p:graphicFrame>
      <p:sp>
        <p:nvSpPr>
          <p:cNvPr id="219" name="Title 1"/>
          <p:cNvSpPr txBox="1">
            <a:spLocks/>
          </p:cNvSpPr>
          <p:nvPr/>
        </p:nvSpPr>
        <p:spPr>
          <a:xfrm>
            <a:off x="0" y="162337"/>
            <a:ext cx="9224681" cy="731520"/>
          </a:xfrm>
          <a:prstGeom prst="rect">
            <a:avLst/>
          </a:prstGeom>
        </p:spPr>
        <p:txBody>
          <a:bodyPr/>
          <a:lstStyle>
            <a:lvl1pPr algn="l" rtl="0" eaLnBrk="1" fontAlgn="base" hangingPunct="1">
              <a:lnSpc>
                <a:spcPct val="100000"/>
              </a:lnSpc>
              <a:spcBef>
                <a:spcPct val="0"/>
              </a:spcBef>
              <a:spcAft>
                <a:spcPct val="0"/>
              </a:spcAft>
              <a:defRPr sz="24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a:lstStyle>
          <a:p>
            <a:r>
              <a:rPr lang="en-US" kern="0" dirty="0" smtClean="0"/>
              <a:t>Microgrid Controller Testing @ EDF Concept Grid</a:t>
            </a:r>
            <a:endParaRPr lang="en-US" kern="0" dirty="0"/>
          </a:p>
        </p:txBody>
      </p:sp>
      <p:pic>
        <p:nvPicPr>
          <p:cNvPr id="3" name="Picture 2"/>
          <p:cNvPicPr>
            <a:picLocks noChangeAspect="1"/>
          </p:cNvPicPr>
          <p:nvPr/>
        </p:nvPicPr>
        <p:blipFill>
          <a:blip r:embed="rId2"/>
          <a:stretch>
            <a:fillRect/>
          </a:stretch>
        </p:blipFill>
        <p:spPr>
          <a:xfrm>
            <a:off x="228601" y="1156622"/>
            <a:ext cx="4860985" cy="5523439"/>
          </a:xfrm>
          <a:prstGeom prst="rect">
            <a:avLst/>
          </a:prstGeom>
        </p:spPr>
      </p:pic>
      <p:sp>
        <p:nvSpPr>
          <p:cNvPr id="2" name="Rectangle 1"/>
          <p:cNvSpPr/>
          <p:nvPr/>
        </p:nvSpPr>
        <p:spPr>
          <a:xfrm>
            <a:off x="5256253" y="1162973"/>
            <a:ext cx="3866156" cy="1384995"/>
          </a:xfrm>
          <a:prstGeom prst="rect">
            <a:avLst/>
          </a:prstGeom>
        </p:spPr>
        <p:txBody>
          <a:bodyPr wrap="square">
            <a:spAutoFit/>
          </a:bodyPr>
          <a:lstStyle/>
          <a:p>
            <a:pPr algn="l">
              <a:spcBef>
                <a:spcPts val="0"/>
              </a:spcBef>
            </a:pPr>
            <a:r>
              <a:rPr lang="en-US" sz="1400" b="1" dirty="0"/>
              <a:t>Benefits of Testing at EDF’s Concept Grid:</a:t>
            </a:r>
          </a:p>
          <a:p>
            <a:pPr marL="285750" indent="-285750" algn="l">
              <a:spcBef>
                <a:spcPts val="0"/>
              </a:spcBef>
              <a:buFont typeface="Arial" panose="020B0604020202020204" pitchFamily="34" charset="0"/>
              <a:buChar char="•"/>
            </a:pPr>
            <a:r>
              <a:rPr lang="en-US" sz="1400" dirty="0"/>
              <a:t>Verify capabilities of Wave controller in an environment not limited by the scale or capacity of the power system it is controlling</a:t>
            </a:r>
          </a:p>
          <a:p>
            <a:pPr marL="285750" indent="-285750" algn="l">
              <a:spcBef>
                <a:spcPts val="0"/>
              </a:spcBef>
              <a:buFont typeface="Arial" panose="020B0604020202020204" pitchFamily="34" charset="0"/>
              <a:buChar char="•"/>
            </a:pPr>
            <a:r>
              <a:rPr lang="en-US" sz="1400" dirty="0"/>
              <a:t>Verify communication latency </a:t>
            </a:r>
            <a:r>
              <a:rPr lang="en-US" sz="1400" dirty="0" smtClean="0"/>
              <a:t>issues</a:t>
            </a:r>
            <a:endParaRPr lang="en-US" sz="1400" dirty="0"/>
          </a:p>
        </p:txBody>
      </p:sp>
      <p:sp>
        <p:nvSpPr>
          <p:cNvPr id="4" name="TextBox 3"/>
          <p:cNvSpPr txBox="1"/>
          <p:nvPr/>
        </p:nvSpPr>
        <p:spPr>
          <a:xfrm>
            <a:off x="3240741" y="5634318"/>
            <a:ext cx="1653988" cy="338554"/>
          </a:xfrm>
          <a:prstGeom prst="rect">
            <a:avLst/>
          </a:prstGeom>
          <a:noFill/>
        </p:spPr>
        <p:txBody>
          <a:bodyPr wrap="square" rtlCol="0">
            <a:spAutoFit/>
          </a:bodyPr>
          <a:lstStyle/>
          <a:p>
            <a:r>
              <a:rPr lang="en-US" b="1" dirty="0" smtClean="0">
                <a:solidFill>
                  <a:srgbClr val="FF0000"/>
                </a:solidFill>
              </a:rPr>
              <a:t>April 6-7, 2017</a:t>
            </a:r>
            <a:endParaRPr lang="en-US" b="1" dirty="0">
              <a:solidFill>
                <a:srgbClr val="FF0000"/>
              </a:solidFill>
            </a:endParaRPr>
          </a:p>
        </p:txBody>
      </p:sp>
    </p:spTree>
    <p:extLst>
      <p:ext uri="{BB962C8B-B14F-4D97-AF65-F5344CB8AC3E}">
        <p14:creationId xmlns:p14="http://schemas.microsoft.com/office/powerpoint/2010/main" val="2655646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Practical Microgrid Goal by 2020…</a:t>
            </a:r>
          </a:p>
        </p:txBody>
      </p:sp>
      <p:sp>
        <p:nvSpPr>
          <p:cNvPr id="6" name="Content Placeholder 5"/>
          <p:cNvSpPr>
            <a:spLocks noGrp="1"/>
          </p:cNvSpPr>
          <p:nvPr>
            <p:ph idx="1"/>
          </p:nvPr>
        </p:nvSpPr>
        <p:spPr>
          <a:xfrm>
            <a:off x="0" y="1893754"/>
            <a:ext cx="5809130" cy="4565412"/>
          </a:xfrm>
        </p:spPr>
        <p:txBody>
          <a:bodyPr>
            <a:normAutofit/>
          </a:bodyPr>
          <a:lstStyle/>
          <a:p>
            <a:r>
              <a:rPr lang="en-US" sz="2000" dirty="0"/>
              <a:t>Creating a </a:t>
            </a:r>
            <a:r>
              <a:rPr lang="en-US" sz="2000" dirty="0" err="1"/>
              <a:t>microgrid</a:t>
            </a:r>
            <a:r>
              <a:rPr lang="en-US" sz="2000" dirty="0"/>
              <a:t> is </a:t>
            </a:r>
            <a:r>
              <a:rPr lang="en-US" sz="2000" dirty="0" smtClean="0"/>
              <a:t>complicated ….</a:t>
            </a:r>
          </a:p>
          <a:p>
            <a:pPr lvl="1">
              <a:spcBef>
                <a:spcPts val="600"/>
              </a:spcBef>
            </a:pPr>
            <a:r>
              <a:rPr lang="en-US" sz="2000" dirty="0" smtClean="0"/>
              <a:t>Involves </a:t>
            </a:r>
            <a:r>
              <a:rPr lang="en-US" sz="2000" dirty="0"/>
              <a:t>multiple power, operations management and control system components from diverse vendors that must be integrated and optimized for interoperability and </a:t>
            </a:r>
            <a:r>
              <a:rPr lang="en-US" sz="2000" dirty="0" smtClean="0"/>
              <a:t>security</a:t>
            </a:r>
          </a:p>
          <a:p>
            <a:pPr lvl="1">
              <a:spcBef>
                <a:spcPts val="600"/>
              </a:spcBef>
            </a:pPr>
            <a:r>
              <a:rPr lang="en-US" sz="2000" dirty="0"/>
              <a:t>I</a:t>
            </a:r>
            <a:r>
              <a:rPr lang="en-US" sz="2000" dirty="0" smtClean="0"/>
              <a:t>ntegrated controls, communication &amp; coordination, and new protection approaches are needed</a:t>
            </a:r>
          </a:p>
          <a:p>
            <a:pPr lvl="1">
              <a:spcBef>
                <a:spcPts val="600"/>
              </a:spcBef>
            </a:pPr>
            <a:r>
              <a:rPr lang="en-US" sz="2000" dirty="0" smtClean="0"/>
              <a:t>Assets within the </a:t>
            </a:r>
            <a:r>
              <a:rPr lang="en-US" sz="2000" dirty="0" err="1" smtClean="0"/>
              <a:t>microgrid</a:t>
            </a:r>
            <a:r>
              <a:rPr lang="en-US" sz="2000" dirty="0" smtClean="0"/>
              <a:t> must </a:t>
            </a:r>
            <a:r>
              <a:rPr lang="en-US" sz="2000" dirty="0"/>
              <a:t>comply with the distribution system operator’s interconnection </a:t>
            </a:r>
            <a:r>
              <a:rPr lang="en-US" sz="2000" dirty="0" smtClean="0"/>
              <a:t>requirements</a:t>
            </a:r>
          </a:p>
        </p:txBody>
      </p:sp>
      <p:sp>
        <p:nvSpPr>
          <p:cNvPr id="4" name="TextBox 3"/>
          <p:cNvSpPr txBox="1"/>
          <p:nvPr/>
        </p:nvSpPr>
        <p:spPr>
          <a:xfrm>
            <a:off x="605119" y="751495"/>
            <a:ext cx="7368987"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 b="1" dirty="0">
                <a:ln w="0"/>
                <a:solidFill>
                  <a:schemeClr val="bg1"/>
                </a:solidFill>
              </a:rPr>
              <a:t>Maximize project lifecycle value </a:t>
            </a:r>
            <a:r>
              <a:rPr lang="en-US" sz="2000" dirty="0">
                <a:ln w="0"/>
                <a:solidFill>
                  <a:schemeClr val="bg1"/>
                </a:solidFill>
              </a:rPr>
              <a:t>for economic and technically feasible opportunities in our evolving grid environment</a:t>
            </a:r>
            <a:endParaRPr lang="en-US" sz="2000" b="1" dirty="0">
              <a:ln w="0"/>
              <a:solidFill>
                <a:schemeClr val="bg1"/>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56799672"/>
              </p:ext>
            </p:extLst>
          </p:nvPr>
        </p:nvGraphicFramePr>
        <p:xfrm>
          <a:off x="5136777" y="1578730"/>
          <a:ext cx="4805979" cy="445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26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Parameters Impacting Microgrid </a:t>
            </a:r>
            <a:r>
              <a:rPr lang="en-US" dirty="0" smtClean="0"/>
              <a:t>Operations and Cost</a:t>
            </a:r>
            <a:endParaRPr lang="en-US" dirty="0"/>
          </a:p>
        </p:txBody>
      </p:sp>
      <p:sp>
        <p:nvSpPr>
          <p:cNvPr id="66" name="Rectangle 65"/>
          <p:cNvSpPr/>
          <p:nvPr/>
        </p:nvSpPr>
        <p:spPr bwMode="auto">
          <a:xfrm>
            <a:off x="274321" y="5403456"/>
            <a:ext cx="8572500" cy="864883"/>
          </a:xfrm>
          <a:prstGeom prst="rect">
            <a:avLst/>
          </a:prstGeom>
          <a:solidFill>
            <a:schemeClr val="accent6">
              <a:lumMod val="20000"/>
              <a:lumOff val="80000"/>
            </a:schemeClr>
          </a:solidFill>
          <a:ln w="9525" cap="flat" cmpd="sng" algn="ctr">
            <a:noFill/>
            <a:prstDash val="solid"/>
            <a:round/>
            <a:headEnd type="none" w="med" len="med"/>
            <a:tailEnd type="none" w="med" len="med"/>
          </a:ln>
          <a:effectLst>
            <a:outerShdw blurRad="635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4763" lvl="1" algn="just"/>
            <a:r>
              <a:rPr lang="en-US" b="1" i="1" dirty="0">
                <a:solidFill>
                  <a:schemeClr val="tx2"/>
                </a:solidFill>
              </a:rPr>
              <a:t>A variety of factors, many interconnected, impact the overall design and cost of a microgrid. Certain factors are considered fixed inputs (i.e. assumptions) while other factors are varied to in order to evaluate the sensitivity of their impact on overall cost. </a:t>
            </a:r>
            <a:endParaRPr lang="en-US" b="1" i="1" dirty="0"/>
          </a:p>
        </p:txBody>
      </p:sp>
      <p:pic>
        <p:nvPicPr>
          <p:cNvPr id="5" name="Picture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59347" y="637973"/>
            <a:ext cx="6806747" cy="4597415"/>
          </a:xfrm>
          <a:prstGeom prst="rect">
            <a:avLst/>
          </a:prstGeom>
        </p:spPr>
      </p:pic>
    </p:spTree>
    <p:extLst>
      <p:ext uri="{BB962C8B-B14F-4D97-AF65-F5344CB8AC3E}">
        <p14:creationId xmlns:p14="http://schemas.microsoft.com/office/powerpoint/2010/main" val="4207802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10"/>
            <a:ext cx="8995410" cy="731520"/>
          </a:xfrm>
        </p:spPr>
        <p:txBody>
          <a:bodyPr/>
          <a:lstStyle/>
          <a:p>
            <a:r>
              <a:rPr lang="en-US" dirty="0" smtClean="0"/>
              <a:t>Microgrid </a:t>
            </a:r>
            <a:r>
              <a:rPr lang="en-US" dirty="0"/>
              <a:t>Business </a:t>
            </a:r>
            <a:r>
              <a:rPr lang="en-US" dirty="0" smtClean="0"/>
              <a:t>Models Can Impact Controller Operation</a:t>
            </a:r>
            <a:endParaRPr lang="en-US" dirty="0"/>
          </a:p>
        </p:txBody>
      </p:sp>
      <p:sp>
        <p:nvSpPr>
          <p:cNvPr id="10" name="Rectangle 9"/>
          <p:cNvSpPr/>
          <p:nvPr/>
        </p:nvSpPr>
        <p:spPr>
          <a:xfrm>
            <a:off x="125731" y="5653644"/>
            <a:ext cx="8869679" cy="276999"/>
          </a:xfrm>
          <a:prstGeom prst="rect">
            <a:avLst/>
          </a:prstGeom>
          <a:noFill/>
        </p:spPr>
        <p:txBody>
          <a:bodyPr wrap="square">
            <a:spAutoFit/>
          </a:bodyPr>
          <a:lstStyle/>
          <a:p>
            <a:pPr marL="0" indent="0">
              <a:buNone/>
            </a:pPr>
            <a:r>
              <a:rPr lang="en-US" sz="1200" i="1" dirty="0">
                <a:solidFill>
                  <a:srgbClr val="000099"/>
                </a:solidFill>
              </a:rPr>
              <a:t>For more information – “Microgrids: Expanding Applications, Implementations, and Business Structures”. EPRI/SEPA whitepaper.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283" y="1237128"/>
            <a:ext cx="8352573" cy="4320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56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and Impact of Controls</a:t>
            </a:r>
            <a:endParaRPr lang="en-US" dirty="0"/>
          </a:p>
        </p:txBody>
      </p:sp>
      <p:pic>
        <p:nvPicPr>
          <p:cNvPr id="3" name="Picture 2"/>
          <p:cNvPicPr>
            <a:picLocks noChangeAspect="1"/>
          </p:cNvPicPr>
          <p:nvPr/>
        </p:nvPicPr>
        <p:blipFill>
          <a:blip r:embed="rId2"/>
          <a:stretch>
            <a:fillRect/>
          </a:stretch>
        </p:blipFill>
        <p:spPr>
          <a:xfrm>
            <a:off x="637493" y="840989"/>
            <a:ext cx="8432039" cy="5546364"/>
          </a:xfrm>
          <a:prstGeom prst="rect">
            <a:avLst/>
          </a:prstGeom>
        </p:spPr>
      </p:pic>
      <p:sp>
        <p:nvSpPr>
          <p:cNvPr id="4" name="TextBox 3"/>
          <p:cNvSpPr txBox="1"/>
          <p:nvPr/>
        </p:nvSpPr>
        <p:spPr>
          <a:xfrm>
            <a:off x="6656293" y="4618517"/>
            <a:ext cx="2003613" cy="307777"/>
          </a:xfrm>
          <a:prstGeom prst="rect">
            <a:avLst/>
          </a:prstGeom>
          <a:noFill/>
        </p:spPr>
        <p:txBody>
          <a:bodyPr wrap="square" rtlCol="0">
            <a:spAutoFit/>
          </a:bodyPr>
          <a:lstStyle/>
          <a:p>
            <a:r>
              <a:rPr lang="en-US" sz="1400" dirty="0" smtClean="0"/>
              <a:t>Source IEEE 2030.8</a:t>
            </a:r>
            <a:endParaRPr lang="en-US" sz="1400" dirty="0"/>
          </a:p>
        </p:txBody>
      </p:sp>
    </p:spTree>
    <p:extLst>
      <p:ext uri="{BB962C8B-B14F-4D97-AF65-F5344CB8AC3E}">
        <p14:creationId xmlns:p14="http://schemas.microsoft.com/office/powerpoint/2010/main" val="305681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Consistent Approaches to Evaluate Microgrid </a:t>
            </a:r>
            <a:r>
              <a:rPr lang="en-US" dirty="0" smtClean="0"/>
              <a:t>Adoption: </a:t>
            </a:r>
            <a:r>
              <a:rPr lang="en-US" b="0" i="1" dirty="0" smtClean="0"/>
              <a:t>Evaluation</a:t>
            </a:r>
            <a:r>
              <a:rPr lang="en-US" b="0" i="1" dirty="0"/>
              <a:t>, Design, Testing &amp; Demo</a:t>
            </a:r>
          </a:p>
        </p:txBody>
      </p:sp>
      <p:pic>
        <p:nvPicPr>
          <p:cNvPr id="4" name="Picture 3"/>
          <p:cNvPicPr>
            <a:picLocks noChangeAspect="1"/>
          </p:cNvPicPr>
          <p:nvPr/>
        </p:nvPicPr>
        <p:blipFill>
          <a:blip r:embed="rId2"/>
          <a:stretch>
            <a:fillRect/>
          </a:stretch>
        </p:blipFill>
        <p:spPr>
          <a:xfrm>
            <a:off x="465091" y="1123533"/>
            <a:ext cx="8190959" cy="5142797"/>
          </a:xfrm>
          <a:prstGeom prst="rect">
            <a:avLst/>
          </a:prstGeom>
        </p:spPr>
      </p:pic>
    </p:spTree>
    <p:extLst>
      <p:ext uri="{BB962C8B-B14F-4D97-AF65-F5344CB8AC3E}">
        <p14:creationId xmlns:p14="http://schemas.microsoft.com/office/powerpoint/2010/main" val="3953030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EPRI Microgrid Feasibility and Design Projects</a:t>
            </a:r>
          </a:p>
        </p:txBody>
      </p:sp>
      <p:pic>
        <p:nvPicPr>
          <p:cNvPr id="4" name="Picture 3"/>
          <p:cNvPicPr>
            <a:picLocks noChangeAspect="1"/>
          </p:cNvPicPr>
          <p:nvPr/>
        </p:nvPicPr>
        <p:blipFill>
          <a:blip r:embed="rId2">
            <a:clrChange>
              <a:clrFrom>
                <a:srgbClr val="A3CCFF"/>
              </a:clrFrom>
              <a:clrTo>
                <a:srgbClr val="A3CCFF">
                  <a:alpha val="0"/>
                </a:srgbClr>
              </a:clrTo>
            </a:clrChange>
          </a:blip>
          <a:stretch>
            <a:fillRect/>
          </a:stretch>
        </p:blipFill>
        <p:spPr>
          <a:xfrm>
            <a:off x="274320" y="990283"/>
            <a:ext cx="8596095" cy="4581928"/>
          </a:xfrm>
          <a:prstGeom prst="rect">
            <a:avLst/>
          </a:prstGeom>
          <a:solidFill>
            <a:schemeClr val="accent1">
              <a:lumMod val="20000"/>
              <a:lumOff val="80000"/>
            </a:schemeClr>
          </a:solidFill>
        </p:spPr>
      </p:pic>
      <p:sp>
        <p:nvSpPr>
          <p:cNvPr id="20" name="Rounded Rectangle 19"/>
          <p:cNvSpPr/>
          <p:nvPr/>
        </p:nvSpPr>
        <p:spPr bwMode="auto">
          <a:xfrm>
            <a:off x="1114947" y="4099473"/>
            <a:ext cx="771003"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solidFill>
                  <a:schemeClr val="bg1"/>
                </a:solidFill>
                <a:effectLst/>
                <a:latin typeface="Arial" charset="0"/>
              </a:rPr>
              <a:t>UC Irvine</a:t>
            </a:r>
          </a:p>
        </p:txBody>
      </p:sp>
      <p:sp>
        <p:nvSpPr>
          <p:cNvPr id="38" name="Rounded Rectangle 37"/>
          <p:cNvSpPr/>
          <p:nvPr/>
        </p:nvSpPr>
        <p:spPr bwMode="auto">
          <a:xfrm>
            <a:off x="5881458" y="3717822"/>
            <a:ext cx="774721"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solidFill>
                  <a:schemeClr val="bg1"/>
                </a:solidFill>
                <a:effectLst/>
                <a:latin typeface="Arial" charset="0"/>
              </a:rPr>
              <a:t>Cherokee Farms</a:t>
            </a:r>
          </a:p>
        </p:txBody>
      </p:sp>
      <p:sp>
        <p:nvSpPr>
          <p:cNvPr id="39" name="Rounded Rectangle 38"/>
          <p:cNvSpPr/>
          <p:nvPr/>
        </p:nvSpPr>
        <p:spPr bwMode="auto">
          <a:xfrm>
            <a:off x="4912937" y="3222228"/>
            <a:ext cx="958995"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Washington University</a:t>
            </a:r>
            <a:endParaRPr kumimoji="0" lang="en-US" sz="800" b="1" i="0" u="none" strike="noStrike" cap="none" normalizeH="0" baseline="0" dirty="0">
              <a:ln>
                <a:noFill/>
              </a:ln>
              <a:solidFill>
                <a:schemeClr val="bg1"/>
              </a:solidFill>
              <a:effectLst/>
              <a:latin typeface="Arial" charset="0"/>
            </a:endParaRPr>
          </a:p>
        </p:txBody>
      </p:sp>
      <p:sp>
        <p:nvSpPr>
          <p:cNvPr id="40" name="Rounded Rectangle 39"/>
          <p:cNvSpPr/>
          <p:nvPr/>
        </p:nvSpPr>
        <p:spPr bwMode="auto">
          <a:xfrm>
            <a:off x="6828083" y="3198191"/>
            <a:ext cx="868117"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St. Elizabeth</a:t>
            </a:r>
            <a:endParaRPr kumimoji="0" lang="en-US" sz="800" b="1" i="0" u="none" strike="noStrike" cap="none" normalizeH="0" baseline="0" dirty="0">
              <a:ln>
                <a:noFill/>
              </a:ln>
              <a:solidFill>
                <a:schemeClr val="bg1"/>
              </a:solidFill>
              <a:effectLst/>
              <a:latin typeface="Arial" charset="0"/>
            </a:endParaRPr>
          </a:p>
        </p:txBody>
      </p:sp>
      <p:sp>
        <p:nvSpPr>
          <p:cNvPr id="41" name="Rounded Rectangle 40"/>
          <p:cNvSpPr/>
          <p:nvPr/>
        </p:nvSpPr>
        <p:spPr bwMode="auto">
          <a:xfrm>
            <a:off x="7609133" y="2818407"/>
            <a:ext cx="868117"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Concordville</a:t>
            </a:r>
            <a:endParaRPr kumimoji="0" lang="en-US" sz="800" b="1" i="0" u="none" strike="noStrike" cap="none" normalizeH="0" baseline="0" dirty="0">
              <a:ln>
                <a:noFill/>
              </a:ln>
              <a:solidFill>
                <a:schemeClr val="bg1"/>
              </a:solidFill>
              <a:effectLst/>
              <a:latin typeface="Arial" charset="0"/>
            </a:endParaRPr>
          </a:p>
        </p:txBody>
      </p:sp>
      <p:sp>
        <p:nvSpPr>
          <p:cNvPr id="42" name="Rounded Rectangle 41"/>
          <p:cNvSpPr/>
          <p:nvPr/>
        </p:nvSpPr>
        <p:spPr bwMode="auto">
          <a:xfrm>
            <a:off x="6159500" y="2161528"/>
            <a:ext cx="666749"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OPG</a:t>
            </a:r>
            <a:endParaRPr kumimoji="0" lang="en-US" sz="800" b="1" i="0" u="none" strike="noStrike" cap="none" normalizeH="0" baseline="0" dirty="0">
              <a:ln>
                <a:noFill/>
              </a:ln>
              <a:solidFill>
                <a:schemeClr val="bg1"/>
              </a:solidFill>
              <a:effectLst/>
              <a:latin typeface="Arial" charset="0"/>
            </a:endParaRPr>
          </a:p>
        </p:txBody>
      </p:sp>
      <p:sp>
        <p:nvSpPr>
          <p:cNvPr id="43" name="Rounded Rectangle 42"/>
          <p:cNvSpPr/>
          <p:nvPr/>
        </p:nvSpPr>
        <p:spPr bwMode="auto">
          <a:xfrm>
            <a:off x="6701399" y="2440378"/>
            <a:ext cx="607451"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BNMC</a:t>
            </a:r>
            <a:endParaRPr kumimoji="0" lang="en-US" sz="800" b="1" i="0" u="none" strike="noStrike" cap="none" normalizeH="0" baseline="0" dirty="0">
              <a:ln>
                <a:noFill/>
              </a:ln>
              <a:solidFill>
                <a:schemeClr val="bg1"/>
              </a:solidFill>
              <a:effectLst/>
              <a:latin typeface="Arial" charset="0"/>
            </a:endParaRPr>
          </a:p>
        </p:txBody>
      </p:sp>
      <p:sp>
        <p:nvSpPr>
          <p:cNvPr id="44" name="Rounded Rectangle 43"/>
          <p:cNvSpPr/>
          <p:nvPr/>
        </p:nvSpPr>
        <p:spPr bwMode="auto">
          <a:xfrm>
            <a:off x="5291383" y="2391157"/>
            <a:ext cx="868117"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Century City</a:t>
            </a:r>
            <a:endParaRPr kumimoji="0" lang="en-US" sz="800" b="1" i="0" u="none" strike="noStrike" cap="none" normalizeH="0" baseline="0" dirty="0">
              <a:ln>
                <a:noFill/>
              </a:ln>
              <a:solidFill>
                <a:schemeClr val="bg1"/>
              </a:solidFill>
              <a:effectLst/>
              <a:latin typeface="Arial" charset="0"/>
            </a:endParaRPr>
          </a:p>
        </p:txBody>
      </p:sp>
      <p:sp>
        <p:nvSpPr>
          <p:cNvPr id="45" name="Rounded Rectangle 44"/>
          <p:cNvSpPr/>
          <p:nvPr/>
        </p:nvSpPr>
        <p:spPr bwMode="auto">
          <a:xfrm>
            <a:off x="5098235" y="4340223"/>
            <a:ext cx="607451" cy="240750"/>
          </a:xfrm>
          <a:prstGeom prst="roundRect">
            <a:avLst>
              <a:gd name="adj" fmla="val 45653"/>
            </a:avLst>
          </a:prstGeom>
          <a:solidFill>
            <a:srgbClr val="1A237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lang="en-US" sz="800" b="1" dirty="0">
                <a:solidFill>
                  <a:schemeClr val="bg1"/>
                </a:solidFill>
                <a:latin typeface="Arial" charset="0"/>
              </a:rPr>
              <a:t>UMMC</a:t>
            </a:r>
            <a:endParaRPr kumimoji="0" lang="en-US" sz="800" b="1" i="0" u="none" strike="noStrike" cap="none" normalizeH="0" baseline="0" dirty="0">
              <a:ln>
                <a:noFill/>
              </a:ln>
              <a:solidFill>
                <a:schemeClr val="bg1"/>
              </a:solidFill>
              <a:effectLst/>
              <a:latin typeface="Arial" charset="0"/>
            </a:endParaRPr>
          </a:p>
        </p:txBody>
      </p:sp>
      <p:grpSp>
        <p:nvGrpSpPr>
          <p:cNvPr id="3" name="Group 2"/>
          <p:cNvGrpSpPr/>
          <p:nvPr/>
        </p:nvGrpSpPr>
        <p:grpSpPr>
          <a:xfrm>
            <a:off x="962231" y="1762938"/>
            <a:ext cx="7420108" cy="2498443"/>
            <a:chOff x="962231" y="1762938"/>
            <a:chExt cx="7420108" cy="2498443"/>
          </a:xfrm>
          <a:effectLst>
            <a:outerShdw blurRad="50800" dist="38100" dir="2700000" algn="tl" rotWithShape="0">
              <a:prstClr val="black">
                <a:alpha val="40000"/>
              </a:prstClr>
            </a:outerShdw>
          </a:effectLst>
        </p:grpSpPr>
        <p:pic>
          <p:nvPicPr>
            <p:cNvPr id="13" name="Picture 2" descr="Image result for T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641" y="3249489"/>
              <a:ext cx="412730" cy="4127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5148956" y="3804181"/>
              <a:ext cx="486954" cy="457200"/>
            </a:xfrm>
            <a:prstGeom prst="rect">
              <a:avLst/>
            </a:prstGeom>
          </p:spPr>
        </p:pic>
        <p:pic>
          <p:nvPicPr>
            <p:cNvPr id="15" name="Picture 4" descr="http://bloximages.chicago2.vip.townnews.com/herald-review.com/content/tncms/assets/v3/editorial/b/3b/b3baffb5-c4d2-59b6-b7f0-0f8c38bbfb71/b3baffb5-c4d2-59b6-b7f0-0f8c38bbfb71.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4187" y="2704535"/>
              <a:ext cx="65649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962231" y="3717822"/>
              <a:ext cx="1076434" cy="301146"/>
            </a:xfrm>
            <a:prstGeom prst="rect">
              <a:avLst/>
            </a:prstGeom>
          </p:spPr>
        </p:pic>
        <p:pic>
          <p:nvPicPr>
            <p:cNvPr id="17" name="Picture 8" descr="https://upload.wikimedia.org/wikipedia/commons/thumb/4/4c/Logo_of_the_Potomac_Electric_Power_Company.png/220px-Logo_of_the_Potomac_Electric_Power_Compan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392" y="2847602"/>
              <a:ext cx="949794" cy="280622"/>
            </a:xfrm>
            <a:prstGeom prst="rect">
              <a:avLst/>
            </a:prstGeom>
            <a:solidFill>
              <a:schemeClr val="bg1">
                <a:lumMod val="95000"/>
              </a:schemeClr>
            </a:solidFill>
          </p:spPr>
        </p:pic>
        <p:pic>
          <p:nvPicPr>
            <p:cNvPr id="18" name="Picture 12" descr="http://phillycaribbeanfestival.com/wp-content/uploads/2012/06/logo.peco_.color_.new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2318" y="2565055"/>
              <a:ext cx="1040021" cy="220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9"/>
            <a:srcRect t="9707" r="62375" b="8114"/>
            <a:stretch/>
          </p:blipFill>
          <p:spPr>
            <a:xfrm>
              <a:off x="5464500" y="1855062"/>
              <a:ext cx="512360" cy="475602"/>
            </a:xfrm>
            <a:prstGeom prst="rect">
              <a:avLst/>
            </a:prstGeom>
          </p:spPr>
        </p:pic>
        <p:pic>
          <p:nvPicPr>
            <p:cNvPr id="21" name="Picture 14" descr="http://opgdgr.com/assets/images/intro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6641" y="1762938"/>
              <a:ext cx="1059108" cy="3080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1"/>
            <a:srcRect l="-2139" t="-3311" b="-1"/>
            <a:stretch/>
          </p:blipFill>
          <p:spPr>
            <a:xfrm>
              <a:off x="6865909" y="2101149"/>
              <a:ext cx="1358554" cy="284502"/>
            </a:xfrm>
            <a:prstGeom prst="rect">
              <a:avLst/>
            </a:prstGeom>
            <a:solidFill>
              <a:schemeClr val="bg1">
                <a:lumMod val="95000"/>
              </a:schemeClr>
            </a:solidFill>
          </p:spPr>
        </p:pic>
      </p:grpSp>
      <p:pic>
        <p:nvPicPr>
          <p:cNvPr id="6" name="Picture 5"/>
          <p:cNvPicPr>
            <a:picLocks noChangeAspect="1"/>
          </p:cNvPicPr>
          <p:nvPr/>
        </p:nvPicPr>
        <p:blipFill>
          <a:blip r:embed="rId12"/>
          <a:stretch>
            <a:fillRect/>
          </a:stretch>
        </p:blipFill>
        <p:spPr>
          <a:xfrm>
            <a:off x="6088061" y="1282305"/>
            <a:ext cx="809625" cy="428625"/>
          </a:xfrm>
          <a:prstGeom prst="rect">
            <a:avLst/>
          </a:prstGeom>
        </p:spPr>
      </p:pic>
    </p:spTree>
    <p:extLst>
      <p:ext uri="{BB962C8B-B14F-4D97-AF65-F5344CB8AC3E}">
        <p14:creationId xmlns:p14="http://schemas.microsoft.com/office/powerpoint/2010/main" val="223723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Current </a:t>
            </a:r>
            <a:r>
              <a:rPr lang="en-US" dirty="0" smtClean="0"/>
              <a:t>Microgrid Controller Projects</a:t>
            </a:r>
            <a:endParaRPr lang="en-US" dirty="0"/>
          </a:p>
        </p:txBody>
      </p:sp>
      <p:sp>
        <p:nvSpPr>
          <p:cNvPr id="3" name="Content Placeholder 2"/>
          <p:cNvSpPr>
            <a:spLocks noGrp="1"/>
          </p:cNvSpPr>
          <p:nvPr>
            <p:ph idx="1"/>
          </p:nvPr>
        </p:nvSpPr>
        <p:spPr>
          <a:xfrm>
            <a:off x="274320" y="885055"/>
            <a:ext cx="8869680" cy="5656217"/>
          </a:xfrm>
        </p:spPr>
        <p:txBody>
          <a:bodyPr>
            <a:normAutofit fontScale="85000" lnSpcReduction="20000"/>
          </a:bodyPr>
          <a:lstStyle/>
          <a:p>
            <a:r>
              <a:rPr lang="en-US" b="1" dirty="0" smtClean="0"/>
              <a:t>DOE Microgrid Projects</a:t>
            </a:r>
          </a:p>
          <a:p>
            <a:pPr lvl="1"/>
            <a:r>
              <a:rPr lang="en-US" dirty="0" smtClean="0"/>
              <a:t>FOA 997 Controller (End Date May 2017) </a:t>
            </a:r>
            <a:r>
              <a:rPr lang="en-US" dirty="0" err="1" smtClean="0">
                <a:solidFill>
                  <a:srgbClr val="FF0000"/>
                </a:solidFill>
              </a:rPr>
              <a:t>Spirae</a:t>
            </a:r>
            <a:r>
              <a:rPr lang="en-US" dirty="0" smtClean="0">
                <a:solidFill>
                  <a:srgbClr val="FF0000"/>
                </a:solidFill>
              </a:rPr>
              <a:t> Controller</a:t>
            </a:r>
          </a:p>
          <a:p>
            <a:pPr lvl="1"/>
            <a:r>
              <a:rPr lang="en-US" dirty="0" smtClean="0"/>
              <a:t>DMS </a:t>
            </a:r>
            <a:r>
              <a:rPr lang="en-US" dirty="0"/>
              <a:t>Structuring Project Phase </a:t>
            </a:r>
            <a:r>
              <a:rPr lang="en-US" dirty="0" smtClean="0"/>
              <a:t>1/2 </a:t>
            </a:r>
            <a:r>
              <a:rPr lang="en-US" dirty="0"/>
              <a:t>(October 2015 – November 2017</a:t>
            </a:r>
            <a:r>
              <a:rPr lang="en-US" dirty="0" smtClean="0"/>
              <a:t>) </a:t>
            </a:r>
            <a:r>
              <a:rPr lang="en-US" dirty="0" smtClean="0">
                <a:solidFill>
                  <a:srgbClr val="FF0000"/>
                </a:solidFill>
              </a:rPr>
              <a:t>Schneider &amp; GE Controller</a:t>
            </a:r>
            <a:endParaRPr lang="en-US" dirty="0">
              <a:solidFill>
                <a:srgbClr val="FF0000"/>
              </a:solidFill>
            </a:endParaRPr>
          </a:p>
          <a:p>
            <a:pPr lvl="1"/>
            <a:r>
              <a:rPr lang="en-US" dirty="0" smtClean="0"/>
              <a:t>ADMS </a:t>
            </a:r>
            <a:r>
              <a:rPr lang="en-US" dirty="0"/>
              <a:t>Test bed (November 2016 – November 2019</a:t>
            </a:r>
            <a:r>
              <a:rPr lang="en-US" dirty="0" smtClean="0"/>
              <a:t>) </a:t>
            </a:r>
            <a:r>
              <a:rPr lang="en-US" dirty="0">
                <a:solidFill>
                  <a:srgbClr val="FF0000"/>
                </a:solidFill>
              </a:rPr>
              <a:t>Schneider &amp; GE Controller</a:t>
            </a:r>
            <a:endParaRPr lang="en-US" dirty="0"/>
          </a:p>
          <a:p>
            <a:pPr lvl="1"/>
            <a:r>
              <a:rPr lang="en-US" dirty="0"/>
              <a:t>ARPA E with </a:t>
            </a:r>
            <a:r>
              <a:rPr lang="en-US" dirty="0" smtClean="0"/>
              <a:t>UTK </a:t>
            </a:r>
            <a:r>
              <a:rPr lang="en-US" dirty="0" smtClean="0">
                <a:solidFill>
                  <a:srgbClr val="FF0000"/>
                </a:solidFill>
              </a:rPr>
              <a:t>TI Controller</a:t>
            </a:r>
            <a:endParaRPr lang="en-US" dirty="0">
              <a:solidFill>
                <a:srgbClr val="FF0000"/>
              </a:solidFill>
            </a:endParaRPr>
          </a:p>
          <a:p>
            <a:pPr lvl="1"/>
            <a:endParaRPr lang="en-US" dirty="0"/>
          </a:p>
          <a:p>
            <a:r>
              <a:rPr lang="en-US" b="1" dirty="0"/>
              <a:t>DoD </a:t>
            </a:r>
            <a:r>
              <a:rPr lang="en-US" b="1" dirty="0" err="1"/>
              <a:t>Microgrid</a:t>
            </a:r>
            <a:r>
              <a:rPr lang="en-US" b="1" dirty="0"/>
              <a:t> Projects</a:t>
            </a:r>
          </a:p>
          <a:p>
            <a:pPr lvl="1"/>
            <a:r>
              <a:rPr lang="en-US" dirty="0"/>
              <a:t>Transportable Microgrid (Dec 2016-Dec 2018). </a:t>
            </a:r>
            <a:r>
              <a:rPr lang="en-US" dirty="0" smtClean="0">
                <a:solidFill>
                  <a:srgbClr val="FF0000"/>
                </a:solidFill>
              </a:rPr>
              <a:t>SEL Controller</a:t>
            </a:r>
            <a:endParaRPr lang="en-US" dirty="0">
              <a:solidFill>
                <a:srgbClr val="FF0000"/>
              </a:solidFill>
            </a:endParaRPr>
          </a:p>
          <a:p>
            <a:pPr lvl="1"/>
            <a:r>
              <a:rPr lang="en-US" dirty="0"/>
              <a:t>Fort Hunter Liggett (Sep 2016 – Dec 2017). </a:t>
            </a:r>
            <a:r>
              <a:rPr lang="en-US" dirty="0" smtClean="0">
                <a:solidFill>
                  <a:srgbClr val="FF0000"/>
                </a:solidFill>
              </a:rPr>
              <a:t>LBNL Controller</a:t>
            </a:r>
          </a:p>
          <a:p>
            <a:pPr lvl="1"/>
            <a:endParaRPr lang="en-US" dirty="0"/>
          </a:p>
          <a:p>
            <a:r>
              <a:rPr lang="en-US" b="1" dirty="0"/>
              <a:t>NYSERDA </a:t>
            </a:r>
            <a:r>
              <a:rPr lang="en-US" b="1" dirty="0" err="1"/>
              <a:t>Microgrid</a:t>
            </a:r>
            <a:r>
              <a:rPr lang="en-US" b="1" dirty="0"/>
              <a:t> Projects</a:t>
            </a:r>
          </a:p>
          <a:p>
            <a:pPr lvl="1"/>
            <a:r>
              <a:rPr lang="en-US" dirty="0" smtClean="0"/>
              <a:t>Phase </a:t>
            </a:r>
            <a:r>
              <a:rPr lang="en-US" dirty="0"/>
              <a:t>2 BNMC </a:t>
            </a:r>
            <a:r>
              <a:rPr lang="en-US" dirty="0" smtClean="0"/>
              <a:t>NYSERDA </a:t>
            </a:r>
            <a:r>
              <a:rPr lang="en-US" dirty="0" err="1" smtClean="0">
                <a:solidFill>
                  <a:srgbClr val="FF0000"/>
                </a:solidFill>
              </a:rPr>
              <a:t>Spirae</a:t>
            </a:r>
            <a:r>
              <a:rPr lang="en-US" dirty="0" smtClean="0">
                <a:solidFill>
                  <a:srgbClr val="FF0000"/>
                </a:solidFill>
              </a:rPr>
              <a:t>/</a:t>
            </a:r>
            <a:r>
              <a:rPr lang="en-US" dirty="0" err="1" smtClean="0">
                <a:solidFill>
                  <a:srgbClr val="FF0000"/>
                </a:solidFill>
              </a:rPr>
              <a:t>OpusOne</a:t>
            </a:r>
            <a:r>
              <a:rPr lang="en-US" dirty="0" smtClean="0">
                <a:solidFill>
                  <a:srgbClr val="FF0000"/>
                </a:solidFill>
              </a:rPr>
              <a:t> Controller</a:t>
            </a:r>
            <a:endParaRPr lang="en-US" dirty="0">
              <a:solidFill>
                <a:srgbClr val="FF0000"/>
              </a:solidFill>
            </a:endParaRPr>
          </a:p>
          <a:p>
            <a:pPr lvl="1"/>
            <a:endParaRPr lang="en-US" dirty="0"/>
          </a:p>
          <a:p>
            <a:pPr marL="173038" lvl="1" indent="-173038">
              <a:buFont typeface="Wingdings" panose="05000000000000000000" pitchFamily="2" charset="2"/>
              <a:buChar char="§"/>
            </a:pPr>
            <a:r>
              <a:rPr lang="en-US" sz="2400" b="1" dirty="0" smtClean="0"/>
              <a:t>Utility Funded Demonstrations</a:t>
            </a:r>
            <a:endParaRPr lang="en-US" sz="2400" b="1" dirty="0"/>
          </a:p>
          <a:p>
            <a:pPr marL="455613" lvl="2" indent="-173038"/>
            <a:r>
              <a:rPr lang="en-US" dirty="0" smtClean="0"/>
              <a:t>NCEMC, Xcel, </a:t>
            </a:r>
            <a:r>
              <a:rPr lang="en-US" dirty="0" err="1" smtClean="0"/>
              <a:t>HydroOne</a:t>
            </a:r>
            <a:r>
              <a:rPr lang="en-US" dirty="0" smtClean="0"/>
              <a:t>, Central Hudson</a:t>
            </a:r>
            <a:endParaRPr lang="en-US" dirty="0"/>
          </a:p>
        </p:txBody>
      </p:sp>
    </p:spTree>
    <p:extLst>
      <p:ext uri="{BB962C8B-B14F-4D97-AF65-F5344CB8AC3E}">
        <p14:creationId xmlns:p14="http://schemas.microsoft.com/office/powerpoint/2010/main" val="417442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63713"/>
            <a:ext cx="8595360" cy="731520"/>
          </a:xfrm>
        </p:spPr>
        <p:txBody>
          <a:bodyPr>
            <a:normAutofit/>
          </a:bodyPr>
          <a:lstStyle/>
          <a:p>
            <a:r>
              <a:rPr lang="en-US" sz="2400" dirty="0" smtClean="0"/>
              <a:t>Microgrid Controller </a:t>
            </a:r>
            <a:r>
              <a:rPr lang="en-US" sz="2400" dirty="0"/>
              <a:t>Test </a:t>
            </a:r>
            <a:r>
              <a:rPr lang="en-US" sz="2400" dirty="0" smtClean="0"/>
              <a:t>Options – Which is Better?</a:t>
            </a:r>
            <a:endParaRPr lang="en-US" sz="2400" dirty="0"/>
          </a:p>
        </p:txBody>
      </p:sp>
      <p:sp>
        <p:nvSpPr>
          <p:cNvPr id="51" name="Rectangle 50"/>
          <p:cNvSpPr/>
          <p:nvPr/>
        </p:nvSpPr>
        <p:spPr>
          <a:xfrm>
            <a:off x="5334000" y="3507057"/>
            <a:ext cx="685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000000"/>
              </a:solidFill>
            </a:endParaRPr>
          </a:p>
        </p:txBody>
      </p:sp>
      <p:cxnSp>
        <p:nvCxnSpPr>
          <p:cNvPr id="52" name="Straight Connector 51"/>
          <p:cNvCxnSpPr/>
          <p:nvPr/>
        </p:nvCxnSpPr>
        <p:spPr>
          <a:xfrm>
            <a:off x="5540513" y="3702526"/>
            <a:ext cx="4572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53" name="Content Placeholder 54"/>
          <p:cNvSpPr>
            <a:spLocks noGrp="1"/>
          </p:cNvSpPr>
          <p:nvPr>
            <p:ph idx="1"/>
          </p:nvPr>
        </p:nvSpPr>
        <p:spPr>
          <a:xfrm>
            <a:off x="2362200" y="763857"/>
            <a:ext cx="2209800" cy="2361720"/>
          </a:xfrm>
        </p:spPr>
        <p:txBody>
          <a:bodyPr>
            <a:normAutofit/>
          </a:bodyPr>
          <a:lstStyle/>
          <a:p>
            <a:pPr marL="0" indent="0">
              <a:buNone/>
            </a:pPr>
            <a:r>
              <a:rPr lang="en-US" sz="2000" b="1" u="sng" dirty="0">
                <a:solidFill>
                  <a:schemeClr val="tx1">
                    <a:lumMod val="75000"/>
                  </a:schemeClr>
                </a:solidFill>
                <a:latin typeface="+mn-lt"/>
                <a:cs typeface="+mn-cs"/>
              </a:rPr>
              <a:t>Pure simulation</a:t>
            </a:r>
          </a:p>
          <a:p>
            <a:pPr marL="0" indent="0">
              <a:buNone/>
            </a:pPr>
            <a:r>
              <a:rPr lang="en-US" sz="2000" dirty="0">
                <a:solidFill>
                  <a:schemeClr val="tx1">
                    <a:lumMod val="75000"/>
                  </a:schemeClr>
                </a:solidFill>
                <a:latin typeface="+mn-lt"/>
                <a:cs typeface="+mn-cs"/>
              </a:rPr>
              <a:t>Abstract or real-time</a:t>
            </a:r>
          </a:p>
          <a:p>
            <a:pPr marL="0" indent="0">
              <a:buNone/>
            </a:pPr>
            <a:r>
              <a:rPr lang="en-US" sz="2000" i="1" dirty="0">
                <a:solidFill>
                  <a:schemeClr val="tx1">
                    <a:lumMod val="75000"/>
                  </a:schemeClr>
                </a:solidFill>
                <a:latin typeface="+mn-lt"/>
                <a:cs typeface="+mn-cs"/>
              </a:rPr>
              <a:t>Need to integrate MGC</a:t>
            </a:r>
          </a:p>
        </p:txBody>
      </p:sp>
      <p:sp>
        <p:nvSpPr>
          <p:cNvPr id="54" name="Content Placeholder 54"/>
          <p:cNvSpPr>
            <a:spLocks noGrp="1"/>
          </p:cNvSpPr>
          <p:nvPr>
            <p:ph sz="half" idx="4294967295"/>
          </p:nvPr>
        </p:nvSpPr>
        <p:spPr>
          <a:xfrm>
            <a:off x="7010400" y="687657"/>
            <a:ext cx="2133600" cy="2286000"/>
          </a:xfrm>
        </p:spPr>
        <p:txBody>
          <a:bodyPr>
            <a:normAutofit/>
          </a:bodyPr>
          <a:lstStyle/>
          <a:p>
            <a:pPr marL="0" indent="0">
              <a:buNone/>
            </a:pPr>
            <a:r>
              <a:rPr lang="en-US" sz="2000" b="1" u="sng">
                <a:solidFill>
                  <a:schemeClr val="tx1">
                    <a:lumMod val="75000"/>
                  </a:schemeClr>
                </a:solidFill>
                <a:latin typeface="+mn-lt"/>
                <a:cs typeface="+mn-cs"/>
              </a:rPr>
              <a:t>CHIL</a:t>
            </a:r>
          </a:p>
          <a:p>
            <a:pPr marL="0" indent="0">
              <a:buNone/>
            </a:pPr>
            <a:r>
              <a:rPr lang="en-US" sz="2000">
                <a:solidFill>
                  <a:schemeClr val="tx1">
                    <a:lumMod val="75000"/>
                  </a:schemeClr>
                </a:solidFill>
                <a:latin typeface="+mn-lt"/>
                <a:cs typeface="+mn-cs"/>
              </a:rPr>
              <a:t>Interface real controller</a:t>
            </a:r>
          </a:p>
          <a:p>
            <a:pPr marL="0" indent="0">
              <a:buNone/>
            </a:pPr>
            <a:r>
              <a:rPr lang="en-US" sz="2000" i="1">
                <a:solidFill>
                  <a:schemeClr val="tx1">
                    <a:lumMod val="75000"/>
                  </a:schemeClr>
                </a:solidFill>
                <a:latin typeface="+mn-lt"/>
                <a:cs typeface="+mn-cs"/>
              </a:rPr>
              <a:t>Real-time simulation</a:t>
            </a:r>
          </a:p>
        </p:txBody>
      </p:sp>
      <p:sp>
        <p:nvSpPr>
          <p:cNvPr id="56" name="Rectangle 55"/>
          <p:cNvSpPr/>
          <p:nvPr/>
        </p:nvSpPr>
        <p:spPr>
          <a:xfrm>
            <a:off x="838200" y="2287857"/>
            <a:ext cx="6858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solidFill>
                  <a:srgbClr val="000000"/>
                </a:solidFill>
              </a:rPr>
              <a:t>MGC</a:t>
            </a:r>
          </a:p>
        </p:txBody>
      </p:sp>
      <p:sp>
        <p:nvSpPr>
          <p:cNvPr id="57" name="Rectangle 56"/>
          <p:cNvSpPr/>
          <p:nvPr/>
        </p:nvSpPr>
        <p:spPr>
          <a:xfrm>
            <a:off x="304800" y="1525857"/>
            <a:ext cx="6858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rgbClr val="000000"/>
                </a:solidFill>
              </a:rPr>
              <a:t>DER</a:t>
            </a:r>
          </a:p>
        </p:txBody>
      </p:sp>
      <p:sp>
        <p:nvSpPr>
          <p:cNvPr id="58" name="Rectangle 57"/>
          <p:cNvSpPr/>
          <p:nvPr/>
        </p:nvSpPr>
        <p:spPr>
          <a:xfrm>
            <a:off x="1371600" y="1525857"/>
            <a:ext cx="6858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rgbClr val="000000"/>
                </a:solidFill>
              </a:rPr>
              <a:t>G</a:t>
            </a:r>
          </a:p>
        </p:txBody>
      </p:sp>
      <p:sp>
        <p:nvSpPr>
          <p:cNvPr id="65" name="Rectangle 64"/>
          <p:cNvSpPr/>
          <p:nvPr/>
        </p:nvSpPr>
        <p:spPr>
          <a:xfrm>
            <a:off x="838200" y="840057"/>
            <a:ext cx="685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000000"/>
                </a:solidFill>
              </a:rPr>
              <a:t>EPS</a:t>
            </a:r>
          </a:p>
        </p:txBody>
      </p:sp>
      <p:cxnSp>
        <p:nvCxnSpPr>
          <p:cNvPr id="66" name="Elbow Connector 65"/>
          <p:cNvCxnSpPr>
            <a:stCxn id="56" idx="3"/>
            <a:endCxn id="58" idx="2"/>
          </p:cNvCxnSpPr>
          <p:nvPr/>
        </p:nvCxnSpPr>
        <p:spPr>
          <a:xfrm flipV="1">
            <a:off x="1524000" y="19830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56" idx="1"/>
            <a:endCxn id="57" idx="2"/>
          </p:cNvCxnSpPr>
          <p:nvPr/>
        </p:nvCxnSpPr>
        <p:spPr>
          <a:xfrm rot="10800000">
            <a:off x="647700" y="19830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57" idx="0"/>
            <a:endCxn id="65" idx="1"/>
          </p:cNvCxnSpPr>
          <p:nvPr/>
        </p:nvCxnSpPr>
        <p:spPr>
          <a:xfrm rot="5400000" flipH="1" flipV="1">
            <a:off x="514350" y="12020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58" idx="0"/>
            <a:endCxn id="65" idx="3"/>
          </p:cNvCxnSpPr>
          <p:nvPr/>
        </p:nvCxnSpPr>
        <p:spPr>
          <a:xfrm rot="16200000" flipV="1">
            <a:off x="1390650" y="12020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70" name="Rounded Rectangle 69"/>
          <p:cNvSpPr/>
          <p:nvPr/>
        </p:nvSpPr>
        <p:spPr>
          <a:xfrm>
            <a:off x="152400" y="687657"/>
            <a:ext cx="2057400" cy="2286000"/>
          </a:xfrm>
          <a:prstGeom prst="roundRect">
            <a:avLst/>
          </a:prstGeom>
          <a:solidFill>
            <a:schemeClr val="accent6">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838200" y="5183457"/>
            <a:ext cx="6858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solidFill>
                  <a:srgbClr val="000000"/>
                </a:solidFill>
              </a:rPr>
              <a:t>MGC</a:t>
            </a:r>
          </a:p>
        </p:txBody>
      </p:sp>
      <p:sp>
        <p:nvSpPr>
          <p:cNvPr id="72" name="Rectangle 71"/>
          <p:cNvSpPr/>
          <p:nvPr/>
        </p:nvSpPr>
        <p:spPr>
          <a:xfrm>
            <a:off x="304800" y="4421457"/>
            <a:ext cx="6858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rgbClr val="000000"/>
                </a:solidFill>
              </a:rPr>
              <a:t>DER</a:t>
            </a:r>
          </a:p>
        </p:txBody>
      </p:sp>
      <p:sp>
        <p:nvSpPr>
          <p:cNvPr id="73" name="Rectangle 72"/>
          <p:cNvSpPr/>
          <p:nvPr/>
        </p:nvSpPr>
        <p:spPr>
          <a:xfrm>
            <a:off x="1371600" y="4421457"/>
            <a:ext cx="6858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rgbClr val="000000"/>
                </a:solidFill>
              </a:rPr>
              <a:t>G</a:t>
            </a:r>
          </a:p>
        </p:txBody>
      </p:sp>
      <p:sp>
        <p:nvSpPr>
          <p:cNvPr id="74" name="Rectangle 73"/>
          <p:cNvSpPr/>
          <p:nvPr/>
        </p:nvSpPr>
        <p:spPr>
          <a:xfrm>
            <a:off x="838200" y="3507057"/>
            <a:ext cx="685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000000"/>
                </a:solidFill>
              </a:rPr>
              <a:t>EPS</a:t>
            </a:r>
          </a:p>
        </p:txBody>
      </p:sp>
      <p:cxnSp>
        <p:nvCxnSpPr>
          <p:cNvPr id="75" name="Elbow Connector 74"/>
          <p:cNvCxnSpPr>
            <a:stCxn id="71" idx="3"/>
            <a:endCxn id="73" idx="2"/>
          </p:cNvCxnSpPr>
          <p:nvPr/>
        </p:nvCxnSpPr>
        <p:spPr>
          <a:xfrm flipV="1">
            <a:off x="1524000" y="48786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Elbow Connector 75"/>
          <p:cNvCxnSpPr>
            <a:stCxn id="71" idx="1"/>
            <a:endCxn id="72" idx="2"/>
          </p:cNvCxnSpPr>
          <p:nvPr/>
        </p:nvCxnSpPr>
        <p:spPr>
          <a:xfrm rot="10800000">
            <a:off x="647700" y="48786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72" idx="0"/>
            <a:endCxn id="74" idx="1"/>
          </p:cNvCxnSpPr>
          <p:nvPr/>
        </p:nvCxnSpPr>
        <p:spPr>
          <a:xfrm rot="5400000" flipH="1" flipV="1">
            <a:off x="400050" y="3983307"/>
            <a:ext cx="6858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a:stCxn id="73" idx="0"/>
            <a:endCxn id="74" idx="3"/>
          </p:cNvCxnSpPr>
          <p:nvPr/>
        </p:nvCxnSpPr>
        <p:spPr>
          <a:xfrm rot="16200000" flipV="1">
            <a:off x="1276350" y="3983307"/>
            <a:ext cx="6858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152400" y="3278457"/>
            <a:ext cx="2057400" cy="838200"/>
          </a:xfrm>
          <a:prstGeom prst="roundRect">
            <a:avLst/>
          </a:prstGeom>
          <a:solidFill>
            <a:schemeClr val="accent6">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5257800" y="2211657"/>
            <a:ext cx="6858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solidFill>
                  <a:srgbClr val="000000"/>
                </a:solidFill>
              </a:rPr>
              <a:t>MGC</a:t>
            </a:r>
          </a:p>
        </p:txBody>
      </p:sp>
      <p:sp>
        <p:nvSpPr>
          <p:cNvPr id="81" name="Rectangle 80"/>
          <p:cNvSpPr/>
          <p:nvPr/>
        </p:nvSpPr>
        <p:spPr>
          <a:xfrm>
            <a:off x="4724400" y="1449657"/>
            <a:ext cx="6858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rgbClr val="000000"/>
                </a:solidFill>
              </a:rPr>
              <a:t>DER</a:t>
            </a:r>
          </a:p>
        </p:txBody>
      </p:sp>
      <p:sp>
        <p:nvSpPr>
          <p:cNvPr id="82" name="Rectangle 81"/>
          <p:cNvSpPr/>
          <p:nvPr/>
        </p:nvSpPr>
        <p:spPr>
          <a:xfrm>
            <a:off x="5791200" y="1449657"/>
            <a:ext cx="6858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rgbClr val="000000"/>
                </a:solidFill>
              </a:rPr>
              <a:t>G</a:t>
            </a:r>
          </a:p>
        </p:txBody>
      </p:sp>
      <p:sp>
        <p:nvSpPr>
          <p:cNvPr id="83" name="Rectangle 82"/>
          <p:cNvSpPr/>
          <p:nvPr/>
        </p:nvSpPr>
        <p:spPr>
          <a:xfrm>
            <a:off x="5257800" y="763857"/>
            <a:ext cx="685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solidFill>
                  <a:srgbClr val="000000"/>
                </a:solidFill>
              </a:rPr>
              <a:t>EPS</a:t>
            </a:r>
          </a:p>
        </p:txBody>
      </p:sp>
      <p:cxnSp>
        <p:nvCxnSpPr>
          <p:cNvPr id="84" name="Elbow Connector 83"/>
          <p:cNvCxnSpPr>
            <a:stCxn id="80" idx="3"/>
            <a:endCxn id="82" idx="2"/>
          </p:cNvCxnSpPr>
          <p:nvPr/>
        </p:nvCxnSpPr>
        <p:spPr>
          <a:xfrm flipV="1">
            <a:off x="5943600" y="19068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Elbow Connector 84"/>
          <p:cNvCxnSpPr>
            <a:stCxn id="80" idx="1"/>
            <a:endCxn id="81" idx="2"/>
          </p:cNvCxnSpPr>
          <p:nvPr/>
        </p:nvCxnSpPr>
        <p:spPr>
          <a:xfrm rot="10800000">
            <a:off x="5067300" y="19068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Elbow Connector 85"/>
          <p:cNvCxnSpPr>
            <a:stCxn id="81" idx="0"/>
            <a:endCxn id="83" idx="1"/>
          </p:cNvCxnSpPr>
          <p:nvPr/>
        </p:nvCxnSpPr>
        <p:spPr>
          <a:xfrm rot="5400000" flipH="1" flipV="1">
            <a:off x="4933950" y="11258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82" idx="0"/>
            <a:endCxn id="83" idx="3"/>
          </p:cNvCxnSpPr>
          <p:nvPr/>
        </p:nvCxnSpPr>
        <p:spPr>
          <a:xfrm rot="16200000" flipV="1">
            <a:off x="5810250" y="11258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a:off x="4572000" y="611457"/>
            <a:ext cx="2057400" cy="1524000"/>
          </a:xfrm>
          <a:prstGeom prst="roundRect">
            <a:avLst/>
          </a:prstGeom>
          <a:solidFill>
            <a:schemeClr val="accent6">
              <a:lumMod val="40000"/>
              <a:lumOff val="6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5334000" y="4954857"/>
            <a:ext cx="6858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solidFill>
                  <a:srgbClr val="000000"/>
                </a:solidFill>
              </a:rPr>
              <a:t>MGC</a:t>
            </a:r>
          </a:p>
        </p:txBody>
      </p:sp>
      <p:sp>
        <p:nvSpPr>
          <p:cNvPr id="90" name="Rectangle 89"/>
          <p:cNvSpPr/>
          <p:nvPr/>
        </p:nvSpPr>
        <p:spPr>
          <a:xfrm>
            <a:off x="4800600" y="4192857"/>
            <a:ext cx="6858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solidFill>
                  <a:srgbClr val="000000"/>
                </a:solidFill>
              </a:rPr>
              <a:t>DER</a:t>
            </a:r>
          </a:p>
        </p:txBody>
      </p:sp>
      <p:sp>
        <p:nvSpPr>
          <p:cNvPr id="91" name="Rectangle 90"/>
          <p:cNvSpPr/>
          <p:nvPr/>
        </p:nvSpPr>
        <p:spPr>
          <a:xfrm>
            <a:off x="5867400" y="4192857"/>
            <a:ext cx="6858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solidFill>
                  <a:srgbClr val="000000"/>
                </a:solidFill>
              </a:rPr>
              <a:t>G</a:t>
            </a:r>
          </a:p>
        </p:txBody>
      </p:sp>
      <p:cxnSp>
        <p:nvCxnSpPr>
          <p:cNvPr id="92" name="Elbow Connector 91"/>
          <p:cNvCxnSpPr>
            <a:stCxn id="89" idx="3"/>
            <a:endCxn id="91" idx="2"/>
          </p:cNvCxnSpPr>
          <p:nvPr/>
        </p:nvCxnSpPr>
        <p:spPr>
          <a:xfrm flipV="1">
            <a:off x="6019800" y="46500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89" idx="1"/>
            <a:endCxn id="90" idx="2"/>
          </p:cNvCxnSpPr>
          <p:nvPr/>
        </p:nvCxnSpPr>
        <p:spPr>
          <a:xfrm rot="10800000">
            <a:off x="5143500" y="4650057"/>
            <a:ext cx="190500" cy="533400"/>
          </a:xfrm>
          <a:prstGeom prst="bentConnector2">
            <a:avLst/>
          </a:prstGeom>
          <a:ln>
            <a:solidFill>
              <a:srgbClr val="0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Elbow Connector 93"/>
          <p:cNvCxnSpPr>
            <a:stCxn id="90" idx="0"/>
            <a:endCxn id="51" idx="1"/>
          </p:cNvCxnSpPr>
          <p:nvPr/>
        </p:nvCxnSpPr>
        <p:spPr>
          <a:xfrm rot="5400000" flipH="1" flipV="1">
            <a:off x="5010150" y="38690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95" name="Elbow Connector 94"/>
          <p:cNvCxnSpPr>
            <a:stCxn id="91" idx="0"/>
            <a:endCxn id="51" idx="3"/>
          </p:cNvCxnSpPr>
          <p:nvPr/>
        </p:nvCxnSpPr>
        <p:spPr>
          <a:xfrm rot="16200000" flipV="1">
            <a:off x="5886450" y="3869007"/>
            <a:ext cx="457200" cy="190500"/>
          </a:xfrm>
          <a:prstGeom prst="bentConnector2">
            <a:avLst/>
          </a:prstGeom>
          <a:ln>
            <a:solidFill>
              <a:srgbClr val="00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5410200" y="3583257"/>
            <a:ext cx="228600" cy="2286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5715000" y="3659457"/>
            <a:ext cx="228600" cy="762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0" y="5847915"/>
            <a:ext cx="9004389" cy="630942"/>
          </a:xfrm>
          <a:prstGeom prst="rect">
            <a:avLst/>
          </a:prstGeom>
          <a:noFill/>
        </p:spPr>
        <p:txBody>
          <a:bodyPr wrap="none" rtlCol="0">
            <a:spAutoFit/>
          </a:bodyPr>
          <a:lstStyle/>
          <a:p>
            <a:pPr algn="l"/>
            <a:r>
              <a:rPr lang="en-US" sz="1400" dirty="0"/>
              <a:t>CHIL = Controller Hardware-in-the-Loop; PHIL = Power Hardware-in-the-Loop</a:t>
            </a:r>
          </a:p>
          <a:p>
            <a:pPr algn="l"/>
            <a:r>
              <a:rPr lang="en-US" sz="1400" dirty="0"/>
              <a:t>MGC = Microgrid controller; DER = Distributed Energy Resource; G = Generator; EPS = Electric Power System</a:t>
            </a:r>
          </a:p>
        </p:txBody>
      </p:sp>
      <p:sp>
        <p:nvSpPr>
          <p:cNvPr id="99" name="Content Placeholder 54"/>
          <p:cNvSpPr txBox="1">
            <a:spLocks/>
          </p:cNvSpPr>
          <p:nvPr/>
        </p:nvSpPr>
        <p:spPr>
          <a:xfrm>
            <a:off x="2362200" y="3278457"/>
            <a:ext cx="22098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baseline="0">
                <a:solidFill>
                  <a:schemeClr val="tx1">
                    <a:lumMod val="75000"/>
                  </a:schemeClr>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lang="en-US" sz="22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0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u="sng"/>
              <a:t>CHIL &amp; PHIL</a:t>
            </a:r>
          </a:p>
          <a:p>
            <a:pPr marL="0" indent="0">
              <a:buFont typeface="Arial" pitchFamily="34" charset="0"/>
              <a:buNone/>
            </a:pPr>
            <a:r>
              <a:rPr lang="en-US" sz="2000"/>
              <a:t>Interface real controller and assets</a:t>
            </a:r>
          </a:p>
          <a:p>
            <a:pPr marL="0" indent="0">
              <a:buFont typeface="Arial" pitchFamily="34" charset="0"/>
              <a:buNone/>
            </a:pPr>
            <a:r>
              <a:rPr lang="en-US" sz="2000" i="1"/>
              <a:t>Power interface, more complex</a:t>
            </a:r>
          </a:p>
        </p:txBody>
      </p:sp>
      <p:sp>
        <p:nvSpPr>
          <p:cNvPr id="100" name="Oval 99"/>
          <p:cNvSpPr/>
          <p:nvPr/>
        </p:nvSpPr>
        <p:spPr>
          <a:xfrm>
            <a:off x="381000" y="4040457"/>
            <a:ext cx="533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1447800" y="4040457"/>
            <a:ext cx="533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Content Placeholder 54"/>
          <p:cNvSpPr txBox="1">
            <a:spLocks/>
          </p:cNvSpPr>
          <p:nvPr/>
        </p:nvSpPr>
        <p:spPr>
          <a:xfrm>
            <a:off x="6705600" y="3278457"/>
            <a:ext cx="22098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baseline="0">
                <a:solidFill>
                  <a:schemeClr val="tx1">
                    <a:lumMod val="75000"/>
                  </a:schemeClr>
                </a:solidFill>
                <a:latin typeface="+mn-lt"/>
                <a:ea typeface="+mn-ea"/>
                <a:cs typeface="+mn-cs"/>
              </a:defRPr>
            </a:lvl1pPr>
            <a:lvl2pPr marL="742950" indent="-285750" algn="l" defTabSz="914400" rtl="0" eaLnBrk="1" latinLnBrk="0" hangingPunct="1">
              <a:spcBef>
                <a:spcPct val="20000"/>
              </a:spcBef>
              <a:buSzPct val="80000"/>
              <a:buFont typeface="Courier New" pitchFamily="49" charset="0"/>
              <a:buChar char="o"/>
              <a:defRPr lang="en-US" sz="22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0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u="sng" dirty="0"/>
              <a:t>Power</a:t>
            </a:r>
          </a:p>
          <a:p>
            <a:pPr marL="0" indent="0">
              <a:buFont typeface="Arial" pitchFamily="34" charset="0"/>
              <a:buNone/>
            </a:pPr>
            <a:r>
              <a:rPr lang="en-US" sz="2000" dirty="0"/>
              <a:t>Real controller and assets</a:t>
            </a:r>
          </a:p>
          <a:p>
            <a:pPr marL="0" indent="0">
              <a:buFont typeface="Arial" pitchFamily="34" charset="0"/>
              <a:buNone/>
            </a:pPr>
            <a:r>
              <a:rPr lang="en-US" sz="2000" i="1" dirty="0"/>
              <a:t>Simple EPS model</a:t>
            </a:r>
          </a:p>
        </p:txBody>
      </p:sp>
      <p:sp>
        <p:nvSpPr>
          <p:cNvPr id="103" name="Rounded Rectangle 102"/>
          <p:cNvSpPr/>
          <p:nvPr/>
        </p:nvSpPr>
        <p:spPr>
          <a:xfrm>
            <a:off x="76200" y="3125577"/>
            <a:ext cx="4495800" cy="2667480"/>
          </a:xfrm>
          <a:prstGeom prst="roundRect">
            <a:avLst>
              <a:gd name="adj" fmla="val 8570"/>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theme/theme1.xml><?xml version="1.0" encoding="utf-8"?>
<a:theme xmlns:a="http://schemas.openxmlformats.org/drawingml/2006/main" name="Ryan Emerging Issues Feb 23 2016_AD2">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yan Emerging Issues Feb 23 2016_AD2.potx" id="{CFF19FD4-4A0A-428E-BCE4-6B8121F8FD71}" vid="{C865F2A7-6CE8-4D13-827D-5DD3DFFEF9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0A0822-625D-4682-AB7A-26740A85B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81583-F54C-4161-B639-904BD8AB505C}">
  <ds:schemaRefs>
    <ds:schemaRef ds:uri="http://purl.org/dc/elements/1.1/"/>
    <ds:schemaRef ds:uri="http://schemas.microsoft.com/office/2006/metadata/properties"/>
    <ds:schemaRef ds:uri="9d4eb815-23ed-48d9-b0c1-2b9ce0016f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DB3319C-DD25-4740-B35F-4C0F9B58FA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Ryan Emerging Issues Feb 23 2016_AD2</Template>
  <TotalTime>22825</TotalTime>
  <Words>1122</Words>
  <Application>Microsoft Office PowerPoint</Application>
  <PresentationFormat>On-screen Show (4:3)</PresentationFormat>
  <Paragraphs>207</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Courier New</vt:lpstr>
      <vt:lpstr>Wingdings</vt:lpstr>
      <vt:lpstr>Ryan Emerging Issues Feb 23 2016_AD2</vt:lpstr>
      <vt:lpstr>EPRI Update on Latest Research and Testing of Control Systems  </vt:lpstr>
      <vt:lpstr>A Practical Microgrid Goal by 2020…</vt:lpstr>
      <vt:lpstr>Key Parameters Impacting Microgrid Operations and Cost</vt:lpstr>
      <vt:lpstr>Microgrid Business Models Can Impact Controller Operation</vt:lpstr>
      <vt:lpstr>Transitions and Impact of Controls</vt:lpstr>
      <vt:lpstr>Develop Consistent Approaches to Evaluate Microgrid Adoption: Evaluation, Design, Testing &amp; Demo</vt:lpstr>
      <vt:lpstr>EPRI Microgrid Feasibility and Design Projects</vt:lpstr>
      <vt:lpstr>List of Current Microgrid Controller Projects</vt:lpstr>
      <vt:lpstr>Microgrid Controller Test Options – Which is Better?</vt:lpstr>
      <vt:lpstr>Need IEEE 2030.8 to Define Microgrid Controller Testing Procedures and Evaluations</vt:lpstr>
      <vt:lpstr>Need for an Uniform Way to Evaluate Multiple Vendor Control Systems</vt:lpstr>
      <vt:lpstr>CHIL &amp; PHIL for Site-Specific Evaluation</vt:lpstr>
      <vt:lpstr>Verify Controller Functions and Capabilities  </vt:lpstr>
      <vt:lpstr>CHIL/PHIL Test @NREL</vt:lpstr>
      <vt:lpstr>DMS-DERMS-Microgrid Controller-DER</vt:lpstr>
      <vt:lpstr>Establish End-to-End Connectivity</vt:lpstr>
      <vt:lpstr>DER Group Functions and Messages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Distributed Energy Resources into Resource Planning Emerging Issues and Current Practice</dc:title>
  <dc:subject>Version 1.0</dc:subject>
  <dc:creator>Nancy Ryan</dc:creator>
  <dc:description>© 2016 Electric Power Research Institute, Inc. All rights reserved.</dc:description>
  <cp:lastModifiedBy>Maitra, Arindam</cp:lastModifiedBy>
  <cp:revision>1002</cp:revision>
  <cp:lastPrinted>2016-07-19T21:56:54Z</cp:lastPrinted>
  <dcterms:created xsi:type="dcterms:W3CDTF">2016-02-19T17:15:59Z</dcterms:created>
  <dcterms:modified xsi:type="dcterms:W3CDTF">2017-02-16T12:37:42Z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