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Default Extension="tiff" ContentType="image/tiff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removePersonalInfoOnSave="1" saveSubsetFonts="1">
  <p:sldMasterIdLst>
    <p:sldMasterId id="2147484057" r:id="rId1"/>
  </p:sldMasterIdLst>
  <p:notesMasterIdLst>
    <p:notesMasterId r:id="rId32"/>
  </p:notesMasterIdLst>
  <p:handoutMasterIdLst>
    <p:handoutMasterId r:id="rId33"/>
  </p:handoutMasterIdLst>
  <p:sldIdLst>
    <p:sldId id="1215" r:id="rId2"/>
    <p:sldId id="1401" r:id="rId3"/>
    <p:sldId id="1402" r:id="rId4"/>
    <p:sldId id="1393" r:id="rId5"/>
    <p:sldId id="1403" r:id="rId6"/>
    <p:sldId id="1404" r:id="rId7"/>
    <p:sldId id="1467" r:id="rId8"/>
    <p:sldId id="1345" r:id="rId9"/>
    <p:sldId id="1452" r:id="rId10"/>
    <p:sldId id="1335" r:id="rId11"/>
    <p:sldId id="1474" r:id="rId12"/>
    <p:sldId id="1447" r:id="rId13"/>
    <p:sldId id="1446" r:id="rId14"/>
    <p:sldId id="1468" r:id="rId15"/>
    <p:sldId id="1416" r:id="rId16"/>
    <p:sldId id="1427" r:id="rId17"/>
    <p:sldId id="1428" r:id="rId18"/>
    <p:sldId id="1417" r:id="rId19"/>
    <p:sldId id="1469" r:id="rId20"/>
    <p:sldId id="1464" r:id="rId21"/>
    <p:sldId id="1448" r:id="rId22"/>
    <p:sldId id="1470" r:id="rId23"/>
    <p:sldId id="1455" r:id="rId24"/>
    <p:sldId id="1456" r:id="rId25"/>
    <p:sldId id="1459" r:id="rId26"/>
    <p:sldId id="1460" r:id="rId27"/>
    <p:sldId id="1475" r:id="rId28"/>
    <p:sldId id="1461" r:id="rId29"/>
    <p:sldId id="1471" r:id="rId30"/>
    <p:sldId id="1463" r:id="rId31"/>
  </p:sldIdLst>
  <p:sldSz cx="9144000" cy="6858000" type="screen4x3"/>
  <p:notesSz cx="7315200" cy="9601200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65" charset="0"/>
        <a:ea typeface="ＭＳ Ｐゴシック" pitchFamily="-65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65" charset="0"/>
        <a:ea typeface="ＭＳ Ｐゴシック" pitchFamily="-65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65" charset="0"/>
        <a:ea typeface="ＭＳ Ｐゴシック" pitchFamily="-65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65" charset="0"/>
        <a:ea typeface="ＭＳ Ｐゴシック" pitchFamily="-65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65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-65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-65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-65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-65" charset="0"/>
        <a:ea typeface="ＭＳ Ｐゴシック" pitchFamily="-65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2" frameSlides="1"/>
  <p:clrMru>
    <a:srgbClr val="960606"/>
    <a:srgbClr val="C1F1C7"/>
    <a:srgbClr val="009999"/>
    <a:srgbClr val="000056"/>
    <a:srgbClr val="465646"/>
    <a:srgbClr val="61623A"/>
    <a:srgbClr val="A50021"/>
    <a:srgbClr val="000099"/>
    <a:srgbClr val="9B0027"/>
    <a:srgbClr val="AA440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aximized">
    <p:restoredLeft sz="14815" autoAdjust="0"/>
    <p:restoredTop sz="97533" autoAdjust="0"/>
  </p:normalViewPr>
  <p:slideViewPr>
    <p:cSldViewPr snapToGrid="0">
      <p:cViewPr varScale="1">
        <p:scale>
          <a:sx n="161" d="100"/>
          <a:sy n="161" d="100"/>
        </p:scale>
        <p:origin x="-424" y="-112"/>
      </p:cViewPr>
      <p:guideLst>
        <p:guide orient="horz" pos="506"/>
        <p:guide pos="2835"/>
      </p:guideLst>
    </p:cSldViewPr>
  </p:slideViewPr>
  <p:outlineViewPr>
    <p:cViewPr>
      <p:scale>
        <a:sx n="33" d="100"/>
        <a:sy n="33" d="100"/>
      </p:scale>
      <p:origin x="0" y="5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2358" y="-78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tags" Target="tags/tag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Relationship Id="rId2" Type="http://schemas.openxmlformats.org/officeDocument/2006/relationships/image" Target="../media/image5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jpe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31788" y="252413"/>
            <a:ext cx="4487862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8" rIns="96654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3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MARCO Focus Center for Circuit &amp; System Solutions (C2S2)</a:t>
            </a:r>
          </a:p>
          <a:p>
            <a:r>
              <a:rPr lang="en-US" dirty="0"/>
              <a:t> 2008 Annual Review</a:t>
            </a:r>
          </a:p>
        </p:txBody>
      </p:sp>
      <p:sp>
        <p:nvSpPr>
          <p:cNvPr id="503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236696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8" rIns="96654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3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03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532313" y="8655050"/>
            <a:ext cx="21605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8" rIns="96654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Intro Page </a:t>
            </a:r>
            <a:fld id="{2ACB5E52-6981-438D-83B5-B9BBE49FB92E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8437" name="Picture 6" descr="FCRP_bug_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7888" y="155575"/>
            <a:ext cx="889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8" rIns="96654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300" b="0">
                <a:latin typeface="Times New Roman" pitchFamily="-65" charset="0"/>
              </a:defRPr>
            </a:lvl1pPr>
          </a:lstStyle>
          <a:p>
            <a:r>
              <a:rPr lang="en-US" dirty="0"/>
              <a:t>Marco Focus Center for Circuit &amp; System Solutions (C2S2) 2005 Annual Review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8" rIns="96654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b="0">
                <a:latin typeface="Times New Roman" pitchFamily="-65" charset="0"/>
              </a:defRPr>
            </a:lvl1pPr>
          </a:lstStyle>
          <a:p>
            <a:fld id="{5867BCD1-9C31-492D-A012-C0076630279B}" type="datetime1">
              <a:rPr lang="en-US"/>
              <a:pPr/>
              <a:t>11/2/11</a:t>
            </a:fld>
            <a:endParaRPr lang="en-US" dirty="0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8" rIns="96654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8" rIns="96654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300" b="0">
                <a:latin typeface="Times New Roman" pitchFamily="-65" charset="0"/>
              </a:defRPr>
            </a:lvl1pPr>
          </a:lstStyle>
          <a:p>
            <a:r>
              <a:rPr lang="en-US" dirty="0"/>
              <a:t>Center Overview</a:t>
            </a:r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8" rIns="96654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b="0">
                <a:latin typeface="Times New Roman" pitchFamily="-65" charset="0"/>
              </a:defRPr>
            </a:lvl1pPr>
          </a:lstStyle>
          <a:p>
            <a:fld id="{7C13BC60-B83D-425C-8EE3-F1E9DA6806DC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0" charset="-128"/>
        <a:cs typeface="Geneva" pitchFamily="-65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0" charset="-128"/>
        <a:cs typeface="Geneva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0" charset="-128"/>
        <a:cs typeface="ＭＳ Ｐゴシック" pitchFamily="-110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/>
              <a:t>Marco Focus Center for Circuit &amp; System Solutions (C2S2) 2005 Annual Review</a:t>
            </a:r>
          </a:p>
        </p:txBody>
      </p:sp>
      <p:sp>
        <p:nvSpPr>
          <p:cNvPr id="3481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Center Overview</a:t>
            </a:r>
          </a:p>
        </p:txBody>
      </p:sp>
      <p:sp>
        <p:nvSpPr>
          <p:cNvPr id="3482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5F092C-849D-A049-9BC3-1982209ED5BE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48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Times New Roman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Marco Focus Center for Circuit &amp; System Solutions (C2S2) 2005 Annual Review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Center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BC60-B83D-425C-8EE3-F1E9DA6806DC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Marco Focus Center for Circuit &amp; System Solutions (C2S2) 2005 Annual Review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Center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BC60-B83D-425C-8EE3-F1E9DA6806DC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Marco Focus Center for Circuit &amp; System Solutions (C2S2) 2005 Annual Review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Center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55329-45D2-4B3C-8D71-FD50288DC4B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Marco Focus Center for Circuit &amp; System Solutions (C2S2) 2005 Annual Review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Center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BC60-B83D-425C-8EE3-F1E9DA6806DC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Marco Focus Center for Circuit &amp; System Solutions (C2S2) 2005 Annual Review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Center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BC60-B83D-425C-8EE3-F1E9DA6806DC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Marco Focus Center for Circuit &amp; System Solutions (C2S2) 2005 Annual Review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Center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BC60-B83D-425C-8EE3-F1E9DA6806DC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i="0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Marco Focus Center for Circuit &amp; System Solutions (C2S2) 2005 Annual Review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Center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55329-45D2-4B3C-8D71-FD50288DC4B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042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63858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Marco Focus Center for Circuit &amp; System Solutions (C2S2) 2005 Annual Review</a:t>
            </a:r>
          </a:p>
        </p:txBody>
      </p:sp>
      <p:sp>
        <p:nvSpPr>
          <p:cNvPr id="6042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63858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Center Overview</a:t>
            </a:r>
          </a:p>
        </p:txBody>
      </p:sp>
      <p:sp>
        <p:nvSpPr>
          <p:cNvPr id="6042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AE9573-7CF7-444F-A306-D26D1AC8DB1A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Marco Focus Center for Circuit &amp; System Solutions (C2S2) 2005 Annual Review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Center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55329-45D2-4B3C-8D71-FD50288DC4B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Marco Focus Center for Circuit &amp; System Solutions (C2S2) 2005 Annual Review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Center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BC60-B83D-425C-8EE3-F1E9DA6806DC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Marco Focus Center for Circuit &amp; System Solutions (C2S2) 2005 Annual Review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Center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55329-45D2-4B3C-8D71-FD50288DC4B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Marco Focus Center for Circuit &amp; System Solutions (C2S2) 2005 Annual Review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Center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55329-45D2-4B3C-8D71-FD50288DC4B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FAB802-B4B8-4986-A5E9-9AA15D40064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3072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65503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Marco Focus Center for Circuit &amp; System Solutions (C2S2) 2005 Annual Review</a:t>
            </a:r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65503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Center Overview</a:t>
            </a:r>
          </a:p>
        </p:txBody>
      </p:sp>
      <p:sp>
        <p:nvSpPr>
          <p:cNvPr id="3072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03"/>
            <a:fld id="{6902AB80-5C53-48A9-9A15-3CB289DC872D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 defTabSz="965503"/>
              <a:t>3</a:t>
            </a:fld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Marco Focus Center for Circuit &amp; System Solutions (C2S2) 2005 Annual Review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Center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55329-45D2-4B3C-8D71-FD50288DC4B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5425" indent="-225425" eaLnBrk="0" hangingPunct="0">
              <a:lnSpc>
                <a:spcPct val="85000"/>
              </a:lnSpc>
              <a:spcBef>
                <a:spcPct val="5000"/>
              </a:spcBef>
              <a:spcAft>
                <a:spcPct val="20000"/>
              </a:spcAft>
              <a:buSzPct val="120000"/>
              <a:buFont typeface="Wingdings" pitchFamily="2" charset="2"/>
              <a:buChar char="§"/>
            </a:pPr>
            <a:r>
              <a:rPr lang="en-US" sz="1200" dirty="0" smtClean="0">
                <a:latin typeface="Calibri" pitchFamily="34" charset="0"/>
                <a:cs typeface="Arial" pitchFamily="34" charset="0"/>
              </a:rPr>
              <a:t>Operations count, number of memory accesses, reuse,…</a:t>
            </a:r>
          </a:p>
          <a:p>
            <a:pPr marL="225425" indent="-225425" eaLnBrk="0" hangingPunct="0">
              <a:lnSpc>
                <a:spcPct val="85000"/>
              </a:lnSpc>
              <a:spcBef>
                <a:spcPct val="5000"/>
              </a:spcBef>
              <a:spcAft>
                <a:spcPct val="20000"/>
              </a:spcAft>
              <a:buSzPct val="120000"/>
              <a:buFont typeface="Wingdings" pitchFamily="2" charset="2"/>
              <a:buChar char="§"/>
            </a:pPr>
            <a:r>
              <a:rPr lang="en-US" sz="1200" dirty="0" smtClean="0">
                <a:latin typeface="Calibri" pitchFamily="34" charset="0"/>
                <a:cs typeface="Arial" pitchFamily="34" charset="0"/>
              </a:rPr>
              <a:t>Algorithms are optimized </a:t>
            </a:r>
            <a:r>
              <a:rPr lang="en-US" sz="1200" dirty="0" err="1" smtClean="0">
                <a:latin typeface="Calibri" pitchFamily="34" charset="0"/>
                <a:cs typeface="Arial" pitchFamily="34" charset="0"/>
              </a:rPr>
              <a:t>w.r.t</a:t>
            </a:r>
            <a:r>
              <a:rPr lang="en-US" sz="1200" dirty="0" smtClean="0">
                <a:latin typeface="Calibri" pitchFamily="34" charset="0"/>
                <a:cs typeface="Arial" pitchFamily="34" charset="0"/>
              </a:rPr>
              <a:t>. this cost measure</a:t>
            </a:r>
            <a:r>
              <a:rPr lang="en-US" sz="1200" b="0" dirty="0" smtClean="0">
                <a:latin typeface="Calibri" pitchFamily="34" charset="0"/>
                <a:cs typeface="Arial" pitchFamily="34" charset="0"/>
              </a:rPr>
              <a:t/>
            </a:r>
            <a:br>
              <a:rPr lang="en-US" sz="1200" b="0" dirty="0" smtClean="0">
                <a:latin typeface="Calibri" pitchFamily="34" charset="0"/>
                <a:cs typeface="Arial" pitchFamily="34" charset="0"/>
              </a:rPr>
            </a:br>
            <a:r>
              <a:rPr lang="en-US" sz="1200" dirty="0" smtClean="0">
                <a:latin typeface="Calibri" pitchFamily="34" charset="0"/>
                <a:cs typeface="Arial" pitchFamily="34" charset="0"/>
              </a:rPr>
              <a:t>Operations count: </a:t>
            </a:r>
            <a:r>
              <a:rPr lang="en-US" sz="1200" b="0" dirty="0" smtClean="0">
                <a:latin typeface="Calibri" pitchFamily="34" charset="0"/>
                <a:cs typeface="Arial" pitchFamily="34" charset="0"/>
              </a:rPr>
              <a:t>	FFT: O(n log n), Matrix Multiplication: O(n</a:t>
            </a:r>
            <a:r>
              <a:rPr lang="en-US" sz="1200" b="0" baseline="30000" dirty="0" smtClean="0">
                <a:latin typeface="Calibri" pitchFamily="34" charset="0"/>
                <a:cs typeface="Arial" pitchFamily="34" charset="0"/>
              </a:rPr>
              <a:t>3</a:t>
            </a:r>
            <a:r>
              <a:rPr lang="en-US" sz="1200" b="0" dirty="0" smtClean="0">
                <a:latin typeface="Calibri" pitchFamily="34" charset="0"/>
                <a:cs typeface="Arial" pitchFamily="34" charset="0"/>
              </a:rPr>
              <a:t>)</a:t>
            </a:r>
            <a:br>
              <a:rPr lang="en-US" sz="1200" b="0" dirty="0" smtClean="0">
                <a:latin typeface="Calibri" pitchFamily="34" charset="0"/>
                <a:cs typeface="Arial" pitchFamily="34" charset="0"/>
              </a:rPr>
            </a:br>
            <a:r>
              <a:rPr lang="en-US" sz="1200" dirty="0" smtClean="0">
                <a:latin typeface="Calibri" pitchFamily="34" charset="0"/>
                <a:cs typeface="Arial" pitchFamily="34" charset="0"/>
              </a:rPr>
              <a:t>Minimum transfers:</a:t>
            </a:r>
            <a:r>
              <a:rPr lang="en-US" sz="1200" b="0" dirty="0" smtClean="0">
                <a:latin typeface="Calibri" pitchFamily="34" charset="0"/>
                <a:cs typeface="Arial" pitchFamily="34" charset="0"/>
              </a:rPr>
              <a:t>	FFT: O(n), Matrix Multiplication: O(n</a:t>
            </a:r>
            <a:r>
              <a:rPr lang="en-US" sz="1200" b="0" baseline="30000" dirty="0" smtClean="0">
                <a:latin typeface="Calibri" pitchFamily="34" charset="0"/>
                <a:cs typeface="Arial" pitchFamily="34" charset="0"/>
              </a:rPr>
              <a:t>2</a:t>
            </a:r>
            <a:r>
              <a:rPr lang="en-US" sz="1200" b="0" dirty="0" smtClean="0">
                <a:latin typeface="Calibri" pitchFamily="34" charset="0"/>
                <a:cs typeface="Arial" pitchFamily="34" charset="0"/>
              </a:rPr>
              <a:t>) </a:t>
            </a:r>
            <a:br>
              <a:rPr lang="en-US" sz="1200" b="0" dirty="0" smtClean="0">
                <a:latin typeface="Calibri" pitchFamily="34" charset="0"/>
                <a:cs typeface="Arial" pitchFamily="34" charset="0"/>
              </a:rPr>
            </a:br>
            <a:r>
              <a:rPr lang="en-US" sz="1200" dirty="0" smtClean="0">
                <a:latin typeface="Calibri" pitchFamily="34" charset="0"/>
                <a:cs typeface="Arial" pitchFamily="34" charset="0"/>
              </a:rPr>
              <a:t>Reuse: </a:t>
            </a:r>
            <a:r>
              <a:rPr lang="en-US" sz="1200" b="0" dirty="0" smtClean="0">
                <a:latin typeface="Calibri" pitchFamily="34" charset="0"/>
                <a:cs typeface="Arial" pitchFamily="34" charset="0"/>
              </a:rPr>
              <a:t>			FFT: O(log n), Matrix Multiplication: O(n)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Marco Focus Center for Circuit &amp; System Solutions (C2S2) 2005 Annual Review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Center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55329-45D2-4B3C-8D71-FD50288DC4B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Marco Focus Center for Circuit &amp; System Solutions (C2S2) 2005 Annual Review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Center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BC60-B83D-425C-8EE3-F1E9DA6806D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Marco Focus Center for Circuit &amp; System Solutions (C2S2) 2005 Annual Review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Center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55329-45D2-4B3C-8D71-FD50288DC4B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Marco Focus Center for Circuit &amp; System Solutions (C2S2) 2005 Annual Review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Center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BC60-B83D-425C-8EE3-F1E9DA6806DC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>
              <a:latin typeface="Arial Narrow" pitchFamily="34" charset="0"/>
            </a:endParaRP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Marco Focus Center for Circuit &amp; System Solutions (C2S2) 2005 Annual Review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Center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BC60-B83D-425C-8EE3-F1E9DA6806DC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1950517"/>
            <a:ext cx="9144000" cy="3776295"/>
          </a:xfrm>
          <a:prstGeom prst="rect">
            <a:avLst/>
          </a:prstGeom>
          <a:solidFill>
            <a:srgbClr val="FFFFFF">
              <a:alpha val="6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pic>
        <p:nvPicPr>
          <p:cNvPr id="15" name="Picture 14" descr="wafer72.jpg"/>
          <p:cNvPicPr>
            <a:picLocks noChangeAspect="1"/>
          </p:cNvPicPr>
          <p:nvPr userDrawn="1"/>
        </p:nvPicPr>
        <p:blipFill>
          <a:blip r:embed="rId2" cstate="print"/>
          <a:srcRect l="4154" t="1175"/>
          <a:stretch>
            <a:fillRect/>
          </a:stretch>
        </p:blipFill>
        <p:spPr>
          <a:xfrm>
            <a:off x="0" y="0"/>
            <a:ext cx="9144000" cy="68806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0" y="1950517"/>
            <a:ext cx="9144000" cy="3776295"/>
          </a:xfrm>
          <a:prstGeom prst="rect">
            <a:avLst/>
          </a:prstGeom>
          <a:solidFill>
            <a:srgbClr val="FFFFFF">
              <a:alpha val="6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pic>
        <p:nvPicPr>
          <p:cNvPr id="11" name="Picture 10" descr="c2s2logo_red2.t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354155" y="4738907"/>
            <a:ext cx="2042022" cy="795124"/>
          </a:xfrm>
          <a:prstGeom prst="rect">
            <a:avLst/>
          </a:prstGeom>
        </p:spPr>
      </p:pic>
      <p:sp>
        <p:nvSpPr>
          <p:cNvPr id="410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2007116" y="3984625"/>
            <a:ext cx="6202781" cy="1685487"/>
          </a:xfrm>
        </p:spPr>
        <p:txBody>
          <a:bodyPr/>
          <a:lstStyle>
            <a:lvl1pPr marL="0" indent="0" algn="r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 sz="2800" b="0" i="0">
                <a:solidFill>
                  <a:schemeClr val="tx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848361" y="1118739"/>
            <a:ext cx="6384217" cy="2593975"/>
          </a:xfrm>
          <a:effectLst/>
        </p:spPr>
        <p:txBody>
          <a:bodyPr tIns="45714" bIns="45714"/>
          <a:lstStyle>
            <a:lvl1pPr algn="r">
              <a:defRPr sz="4400" b="1" i="0" baseline="0">
                <a:solidFill>
                  <a:srgbClr val="8B1731"/>
                </a:solidFill>
                <a:effectLst>
                  <a:outerShdw blurRad="38100" dist="12700" dir="2700000" algn="tl">
                    <a:srgbClr val="000000">
                      <a:alpha val="60000"/>
                    </a:srgbClr>
                  </a:outerShdw>
                </a:effectLst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13" name="Picture 34" descr="FCRP_bug_c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992" y="3593605"/>
            <a:ext cx="1396810" cy="987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c2s2logo_red2.tif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354155" y="4738907"/>
            <a:ext cx="2042022" cy="795124"/>
          </a:xfrm>
          <a:prstGeom prst="rect">
            <a:avLst/>
          </a:prstGeom>
        </p:spPr>
      </p:pic>
      <p:pic>
        <p:nvPicPr>
          <p:cNvPr id="14" name="Picture 34" descr="FCRP_bug_c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992" y="3593605"/>
            <a:ext cx="1396810" cy="987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afer72muted.jpg"/>
          <p:cNvPicPr>
            <a:picLocks noChangeAspect="1"/>
          </p:cNvPicPr>
          <p:nvPr userDrawn="1"/>
        </p:nvPicPr>
        <p:blipFill>
          <a:blip r:embed="rId2" cstate="print"/>
          <a:srcRect t="16614" b="10231"/>
          <a:stretch>
            <a:fillRect/>
          </a:stretch>
        </p:blipFill>
        <p:spPr>
          <a:xfrm>
            <a:off x="0" y="6463926"/>
            <a:ext cx="9153144" cy="4058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0" y="-1"/>
            <a:ext cx="9144000" cy="63618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66" y="295664"/>
            <a:ext cx="8533933" cy="419590"/>
          </a:xfrm>
          <a:effectLst/>
        </p:spPr>
        <p:txBody>
          <a:bodyPr/>
          <a:lstStyle>
            <a:lvl1pPr algn="l">
              <a:defRPr sz="3200" b="0" i="0">
                <a:solidFill>
                  <a:srgbClr val="A50021"/>
                </a:solidFill>
                <a:effectLst>
                  <a:outerShdw blurRad="38100" dist="12700" dir="2700000" algn="tl">
                    <a:schemeClr val="tx1">
                      <a:alpha val="60000"/>
                    </a:schemeClr>
                  </a:outerShdw>
                </a:effectLst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Box 48"/>
          <p:cNvSpPr txBox="1">
            <a:spLocks noChangeArrowheads="1"/>
          </p:cNvSpPr>
          <p:nvPr/>
        </p:nvSpPr>
        <p:spPr bwMode="auto">
          <a:xfrm>
            <a:off x="7951334" y="6565989"/>
            <a:ext cx="927602" cy="18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en-US" sz="1000" b="0" i="1" dirty="0">
                <a:solidFill>
                  <a:schemeClr val="tx2"/>
                </a:solidFill>
                <a:latin typeface="Gill Sans"/>
                <a:cs typeface="Gill Sans"/>
              </a:rPr>
              <a:t> Slide </a:t>
            </a:r>
            <a:fld id="{E2EDF379-7A30-4F0F-A923-164A88FAB419}" type="slidenum">
              <a:rPr lang="en-US" sz="1000" b="0" i="1">
                <a:solidFill>
                  <a:schemeClr val="tx2"/>
                </a:solidFill>
                <a:latin typeface="Gill Sans"/>
                <a:cs typeface="Gill Sans"/>
              </a:rPr>
              <a:pPr algn="ctr"/>
              <a:t>‹#›</a:t>
            </a:fld>
            <a:endParaRPr lang="en-US" sz="1000" b="0" i="1" dirty="0">
              <a:solidFill>
                <a:schemeClr val="tx2"/>
              </a:solidFill>
              <a:latin typeface="Gill Sans"/>
              <a:cs typeface="Gill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906" y="955881"/>
            <a:ext cx="8231188" cy="5145160"/>
          </a:xfrm>
        </p:spPr>
        <p:txBody>
          <a:bodyPr/>
          <a:lstStyle>
            <a:lvl1pPr>
              <a:buClr>
                <a:schemeClr val="accent2"/>
              </a:buClr>
              <a:defRPr b="0">
                <a:latin typeface="Gill Sans"/>
                <a:cs typeface="Gill Sans"/>
              </a:defRPr>
            </a:lvl1pPr>
            <a:lvl2pPr>
              <a:buClr>
                <a:schemeClr val="accent4">
                  <a:lumMod val="65000"/>
                  <a:lumOff val="35000"/>
                </a:schemeClr>
              </a:buClr>
              <a:defRPr>
                <a:latin typeface="Gill Sans"/>
                <a:cs typeface="Gill Sans"/>
              </a:defRPr>
            </a:lvl2pPr>
            <a:lvl3pPr>
              <a:buClr>
                <a:srgbClr val="8B1731"/>
              </a:buClr>
              <a:defRPr>
                <a:latin typeface="Gill Sans"/>
                <a:cs typeface="Gill Sans"/>
              </a:defRPr>
            </a:lvl3pPr>
            <a:lvl4pPr>
              <a:buClr>
                <a:srgbClr val="F8843E"/>
              </a:buClr>
              <a:defRPr/>
            </a:lvl4pPr>
            <a:lvl5pPr>
              <a:buClr>
                <a:srgbClr val="F8843E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Box 48"/>
          <p:cNvSpPr txBox="1">
            <a:spLocks noChangeArrowheads="1"/>
          </p:cNvSpPr>
          <p:nvPr userDrawn="1"/>
        </p:nvSpPr>
        <p:spPr bwMode="auto">
          <a:xfrm>
            <a:off x="7951334" y="6565989"/>
            <a:ext cx="927602" cy="18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en-US" sz="1000" b="0" i="1" dirty="0">
                <a:solidFill>
                  <a:schemeClr val="tx2"/>
                </a:solidFill>
                <a:latin typeface="Gill Sans"/>
                <a:cs typeface="Gill Sans"/>
              </a:rPr>
              <a:t> Slide </a:t>
            </a:r>
            <a:fld id="{E2EDF379-7A30-4F0F-A923-164A88FAB419}" type="slidenum">
              <a:rPr lang="en-US" sz="1000" b="0" i="1">
                <a:solidFill>
                  <a:schemeClr val="tx2"/>
                </a:solidFill>
                <a:latin typeface="Gill Sans"/>
                <a:cs typeface="Gill Sans"/>
              </a:rPr>
              <a:pPr algn="ctr"/>
              <a:t>‹#›</a:t>
            </a:fld>
            <a:endParaRPr lang="en-US" sz="1000" b="0" i="1" dirty="0">
              <a:solidFill>
                <a:schemeClr val="tx2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350" y="1057619"/>
            <a:ext cx="8231188" cy="5011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07416"/>
            <a:ext cx="8724900" cy="5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0" rIns="91429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</p:sldLayoutIdLst>
  <p:txStyles>
    <p:titleStyle>
      <a:lvl1pPr algn="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 i="0">
          <a:solidFill>
            <a:srgbClr val="A50021"/>
          </a:solidFill>
          <a:effectLst>
            <a:outerShdw blurRad="38100" dist="12700" dir="2700000" algn="tl">
              <a:srgbClr val="000000">
                <a:alpha val="60000"/>
              </a:srgbClr>
            </a:outerShdw>
          </a:effectLst>
          <a:latin typeface="Gill Sans"/>
          <a:ea typeface="+mj-ea"/>
          <a:cs typeface="Gill San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-65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-65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-65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-65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34" charset="0"/>
        </a:defRPr>
      </a:lvl9pPr>
    </p:titleStyle>
    <p:bodyStyle>
      <a:lvl1pPr marL="225425" indent="-225425" algn="l" rtl="0" eaLnBrk="1" fontAlgn="base" hangingPunct="1">
        <a:spcBef>
          <a:spcPct val="5000"/>
        </a:spcBef>
        <a:spcAft>
          <a:spcPct val="20000"/>
        </a:spcAft>
        <a:buClr>
          <a:schemeClr val="accent2"/>
        </a:buClr>
        <a:buSzPct val="135000"/>
        <a:buFont typeface="Wingdings" pitchFamily="-65" charset="2"/>
        <a:buChar char="§"/>
        <a:defRPr sz="2400" b="1">
          <a:solidFill>
            <a:srgbClr val="000000"/>
          </a:solidFill>
          <a:latin typeface="+mj-lt"/>
          <a:ea typeface="+mn-ea"/>
          <a:cs typeface="+mn-cs"/>
        </a:defRPr>
      </a:lvl1pPr>
      <a:lvl2pPr marL="571500" indent="-231775" algn="l" rtl="0" eaLnBrk="1" fontAlgn="base" hangingPunct="1">
        <a:spcBef>
          <a:spcPct val="5000"/>
        </a:spcBef>
        <a:spcAft>
          <a:spcPct val="20000"/>
        </a:spcAft>
        <a:buClr>
          <a:schemeClr val="accent3"/>
        </a:buClr>
        <a:buSzPct val="135000"/>
        <a:buFont typeface="Wingdings" pitchFamily="-65" charset="2"/>
        <a:buChar char="§"/>
        <a:defRPr sz="2000">
          <a:solidFill>
            <a:srgbClr val="000000"/>
          </a:solidFill>
          <a:latin typeface="+mj-lt"/>
          <a:ea typeface="+mn-ea"/>
          <a:cs typeface="+mn-cs"/>
        </a:defRPr>
      </a:lvl2pPr>
      <a:lvl3pPr marL="914400" indent="-228600" algn="l" rtl="0" eaLnBrk="1" fontAlgn="base" hangingPunct="1">
        <a:spcBef>
          <a:spcPct val="5000"/>
        </a:spcBef>
        <a:spcAft>
          <a:spcPct val="20000"/>
        </a:spcAft>
        <a:buClr>
          <a:schemeClr val="accent1"/>
        </a:buClr>
        <a:buSzPct val="135000"/>
        <a:buFont typeface="Wingdings" pitchFamily="-65" charset="2"/>
        <a:buChar char="§"/>
        <a:defRPr sz="2000">
          <a:solidFill>
            <a:srgbClr val="000000"/>
          </a:solidFill>
          <a:latin typeface="+mj-lt"/>
          <a:ea typeface="+mn-ea"/>
          <a:cs typeface="Geneva" pitchFamily="-65" charset="-128"/>
        </a:defRPr>
      </a:lvl3pPr>
      <a:lvl4pPr marL="1255713" indent="-227013" algn="l" rtl="0" eaLnBrk="1" fontAlgn="base" hangingPunct="1">
        <a:spcBef>
          <a:spcPct val="5000"/>
        </a:spcBef>
        <a:spcAft>
          <a:spcPct val="20000"/>
        </a:spcAft>
        <a:buClr>
          <a:srgbClr val="F8843E"/>
        </a:buClr>
        <a:buSzPct val="135000"/>
        <a:buFont typeface="Wingdings" pitchFamily="-65" charset="2"/>
        <a:buChar char="§"/>
        <a:defRPr sz="2000">
          <a:solidFill>
            <a:srgbClr val="000000"/>
          </a:solidFill>
          <a:latin typeface="Arial" pitchFamily="-65" charset="0"/>
          <a:ea typeface="+mn-ea"/>
          <a:cs typeface="Geneva"/>
        </a:defRPr>
      </a:lvl4pPr>
      <a:lvl5pPr marL="1597025" indent="-219075" algn="l" rtl="0" eaLnBrk="1" fontAlgn="base" hangingPunct="1">
        <a:spcBef>
          <a:spcPct val="5000"/>
        </a:spcBef>
        <a:spcAft>
          <a:spcPct val="20000"/>
        </a:spcAft>
        <a:buClr>
          <a:srgbClr val="F8843E"/>
        </a:buClr>
        <a:buSzPct val="135000"/>
        <a:buFont typeface="Wingdings" pitchFamily="-65" charset="2"/>
        <a:buChar char="§"/>
        <a:defRPr sz="2000">
          <a:solidFill>
            <a:srgbClr val="000000"/>
          </a:solidFill>
          <a:latin typeface="Arial" pitchFamily="-65" charset="0"/>
          <a:ea typeface="+mn-ea"/>
          <a:cs typeface="+mn-cs"/>
        </a:defRPr>
      </a:lvl5pPr>
      <a:lvl6pPr marL="2054225" indent="-219075" algn="l" rtl="0" eaLnBrk="1" fontAlgn="base" hangingPunct="1">
        <a:spcBef>
          <a:spcPct val="5000"/>
        </a:spcBef>
        <a:spcAft>
          <a:spcPct val="20000"/>
        </a:spcAft>
        <a:buClr>
          <a:schemeClr val="accent1"/>
        </a:buClr>
        <a:buSzPct val="135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6pPr>
      <a:lvl7pPr marL="2511425" indent="-219075" algn="l" rtl="0" eaLnBrk="1" fontAlgn="base" hangingPunct="1">
        <a:spcBef>
          <a:spcPct val="5000"/>
        </a:spcBef>
        <a:spcAft>
          <a:spcPct val="20000"/>
        </a:spcAft>
        <a:buClr>
          <a:schemeClr val="accent1"/>
        </a:buClr>
        <a:buSzPct val="135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7pPr>
      <a:lvl8pPr marL="2968625" indent="-219075" algn="l" rtl="0" eaLnBrk="1" fontAlgn="base" hangingPunct="1">
        <a:spcBef>
          <a:spcPct val="5000"/>
        </a:spcBef>
        <a:spcAft>
          <a:spcPct val="20000"/>
        </a:spcAft>
        <a:buClr>
          <a:schemeClr val="accent1"/>
        </a:buClr>
        <a:buSzPct val="135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8pPr>
      <a:lvl9pPr marL="3425825" indent="-219075" algn="l" rtl="0" eaLnBrk="1" fontAlgn="base" hangingPunct="1">
        <a:spcBef>
          <a:spcPct val="5000"/>
        </a:spcBef>
        <a:spcAft>
          <a:spcPct val="20000"/>
        </a:spcAft>
        <a:buClr>
          <a:schemeClr val="accent1"/>
        </a:buClr>
        <a:buSzPct val="135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8.jpe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26.jpe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Relationship Id="rId3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5" Type="http://schemas.openxmlformats.org/officeDocument/2006/relationships/image" Target="../media/image46.jpeg"/><Relationship Id="rId6" Type="http://schemas.openxmlformats.org/officeDocument/2006/relationships/image" Target="../media/image47.jpeg"/><Relationship Id="rId7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file:///C:\Users\admin\Documents\My%20Research\Mywork\Documents\SAR\Excel.xlsx!Sheet3![Excel.xlsx]Sheet3%20Chart%2015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file:///C:\Users\admin\Documents\My%20Research\Mywork\Documents\SAR\Energy_efficiency_LiM.xlsx!Sheet42![Energy_efficiency_LiM.xlsx]Sheet42%20Chart%2013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ocuments\My%20Research\Mywork\Documents\SAR\hardware_cost_evaluation_desktop.xlsx!Sheet2![hardware_cost_evaluation_desktop.xlsx]Sheet2%20Chart%206" TargetMode="External"/><Relationship Id="rId4" Type="http://schemas.openxmlformats.org/officeDocument/2006/relationships/image" Target="../media/image32.png"/><Relationship Id="rId5" Type="http://schemas.openxmlformats.org/officeDocument/2006/relationships/image" Target="../media/image56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ocuments\My%20Research\Mywork\Documents\SAR\hardware_cost_evaluation_desktop.xlsx!Sheet3![hardware_cost_evaluation_desktop.xlsx]Sheet3%20Chart%205" TargetMode="External"/><Relationship Id="rId4" Type="http://schemas.openxmlformats.org/officeDocument/2006/relationships/oleObject" Target="file:///C:\Users\admin\Documents\My%20Research\Mywork\Documents\SAR\params_scan.xlsx!Sheet7![params_scan.xlsx]Sheet7%20Chart%202" TargetMode="External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2.png"/><Relationship Id="rId12" Type="http://schemas.openxmlformats.org/officeDocument/2006/relationships/image" Target="../media/image31.png"/><Relationship Id="rId13" Type="http://schemas.openxmlformats.org/officeDocument/2006/relationships/image" Target="../media/image37.emf"/><Relationship Id="rId14" Type="http://schemas.openxmlformats.org/officeDocument/2006/relationships/oleObject" Target="file:///C:\Users\admin\Documents\My%20Research\Mywork\Documents\SAR\hardware_cost_evaluation_desktop.xlsx!Sheet3![hardware_cost_evaluation_desktop.xlsx]Sheet3%20Chart%207" TargetMode="External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60.png"/><Relationship Id="rId5" Type="http://schemas.openxmlformats.org/officeDocument/2006/relationships/image" Target="../media/image19.png"/><Relationship Id="rId6" Type="http://schemas.openxmlformats.org/officeDocument/2006/relationships/image" Target="../media/image23.png"/><Relationship Id="rId7" Type="http://schemas.openxmlformats.org/officeDocument/2006/relationships/image" Target="../media/image50.png"/><Relationship Id="rId8" Type="http://schemas.openxmlformats.org/officeDocument/2006/relationships/image" Target="../media/image61.gif"/><Relationship Id="rId9" Type="http://schemas.openxmlformats.org/officeDocument/2006/relationships/image" Target="../media/image40.png"/><Relationship Id="rId10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png"/><Relationship Id="rId12" Type="http://schemas.openxmlformats.org/officeDocument/2006/relationships/image" Target="../media/image23.png"/><Relationship Id="rId13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png"/><Relationship Id="rId6" Type="http://schemas.openxmlformats.org/officeDocument/2006/relationships/image" Target="../media/image28.jpe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2"/>
          <p:cNvSpPr>
            <a:spLocks noGrp="1" noChangeArrowheads="1"/>
          </p:cNvSpPr>
          <p:nvPr>
            <p:ph type="subTitle" idx="1"/>
          </p:nvPr>
        </p:nvSpPr>
        <p:spPr>
          <a:xfrm>
            <a:off x="2368736" y="3748693"/>
            <a:ext cx="6553115" cy="1685487"/>
          </a:xfrm>
        </p:spPr>
        <p:txBody>
          <a:bodyPr/>
          <a:lstStyle/>
          <a:p>
            <a:r>
              <a:rPr lang="en-US" sz="2000" b="1" dirty="0" err="1" smtClean="0">
                <a:latin typeface="Helvetica" pitchFamily="34" charset="0"/>
                <a:ea typeface="ＭＳ Ｐゴシック" pitchFamily="-111" charset="-128"/>
                <a:cs typeface="Helvetica" pitchFamily="34" charset="0"/>
              </a:rPr>
              <a:t>Qiuling</a:t>
            </a:r>
            <a:r>
              <a:rPr lang="en-US" sz="2000" b="1" dirty="0" smtClean="0">
                <a:latin typeface="Helvetica" pitchFamily="34" charset="0"/>
                <a:ea typeface="ＭＳ Ｐゴシック" pitchFamily="-111" charset="-128"/>
                <a:cs typeface="Helvetica" pitchFamily="34" charset="0"/>
              </a:rPr>
              <a:t> Zhu,  Eric L. Turner,  Christian R. Berger, Larry </a:t>
            </a:r>
            <a:r>
              <a:rPr lang="en-US" sz="2000" b="1" dirty="0" err="1" smtClean="0">
                <a:latin typeface="Helvetica" pitchFamily="34" charset="0"/>
                <a:ea typeface="ＭＳ Ｐゴシック" pitchFamily="-111" charset="-128"/>
                <a:cs typeface="Helvetica" pitchFamily="34" charset="0"/>
              </a:rPr>
              <a:t>Pileggi</a:t>
            </a:r>
            <a:r>
              <a:rPr lang="en-US" sz="2000" b="1" dirty="0" smtClean="0">
                <a:latin typeface="Helvetica" pitchFamily="34" charset="0"/>
                <a:ea typeface="ＭＳ Ｐゴシック" pitchFamily="-111" charset="-128"/>
                <a:cs typeface="Helvetica" pitchFamily="34" charset="0"/>
              </a:rPr>
              <a:t>,  Franz </a:t>
            </a:r>
            <a:r>
              <a:rPr lang="en-US" sz="2000" b="1" dirty="0" err="1" smtClean="0">
                <a:latin typeface="Helvetica" pitchFamily="34" charset="0"/>
                <a:ea typeface="ＭＳ Ｐゴシック" pitchFamily="-111" charset="-128"/>
                <a:cs typeface="Helvetica" pitchFamily="34" charset="0"/>
              </a:rPr>
              <a:t>Franchetti</a:t>
            </a:r>
            <a:endParaRPr lang="en-US" sz="2000" b="1" dirty="0" smtClean="0">
              <a:latin typeface="Helvetica" pitchFamily="34" charset="0"/>
              <a:ea typeface="ＭＳ Ｐゴシック" pitchFamily="-111" charset="-128"/>
              <a:cs typeface="Helvetica" pitchFamily="34" charset="0"/>
            </a:endParaRPr>
          </a:p>
          <a:p>
            <a:r>
              <a:rPr lang="en-US" sz="2000" b="1" dirty="0" smtClean="0">
                <a:latin typeface="Helvetica" pitchFamily="34" charset="0"/>
                <a:ea typeface="ＭＳ Ｐゴシック" pitchFamily="-111" charset="-128"/>
                <a:cs typeface="Helvetica" pitchFamily="34" charset="0"/>
              </a:rPr>
              <a:t>September 22, 2011</a:t>
            </a:r>
          </a:p>
        </p:txBody>
      </p:sp>
      <p:sp>
        <p:nvSpPr>
          <p:cNvPr id="88095" name="Rectangle 31"/>
          <p:cNvSpPr>
            <a:spLocks noGrp="1" noChangeArrowheads="1"/>
          </p:cNvSpPr>
          <p:nvPr>
            <p:ph type="ctrTitle"/>
          </p:nvPr>
        </p:nvSpPr>
        <p:spPr>
          <a:xfrm>
            <a:off x="206375" y="1156441"/>
            <a:ext cx="8715375" cy="2209059"/>
          </a:xfrm>
          <a:effectLst/>
        </p:spPr>
        <p:txBody>
          <a:bodyPr/>
          <a:lstStyle/>
          <a:p>
            <a:pPr marL="9144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Application-Specific Logic-in-Memory for</a:t>
            </a:r>
            <a:br>
              <a:rPr lang="en-US" sz="3200" dirty="0" smtClean="0">
                <a:latin typeface="Helvetica" pitchFamily="34" charset="0"/>
                <a:cs typeface="Helvetica" pitchFamily="34" charset="0"/>
              </a:rPr>
            </a:br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Polar Format Synthetic Aperture Radar</a:t>
            </a:r>
            <a:endParaRPr lang="en-US" sz="3200" dirty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itle 1"/>
          <p:cNvSpPr>
            <a:spLocks noGrp="1"/>
          </p:cNvSpPr>
          <p:nvPr>
            <p:ph type="title"/>
          </p:nvPr>
        </p:nvSpPr>
        <p:spPr>
          <a:xfrm>
            <a:off x="0" y="101600"/>
            <a:ext cx="9144000" cy="485386"/>
          </a:xfrm>
        </p:spPr>
        <p:txBody>
          <a:bodyPr/>
          <a:lstStyle/>
          <a:p>
            <a:r>
              <a:rPr lang="en-US" sz="2800" b="1" dirty="0" smtClean="0">
                <a:solidFill>
                  <a:srgbClr val="AE2424"/>
                </a:solidFill>
                <a:latin typeface="Helvetica" pitchFamily="34" charset="0"/>
                <a:cs typeface="Helvetica" pitchFamily="34" charset="0"/>
              </a:rPr>
              <a:t>Local Interpolation Based </a:t>
            </a:r>
            <a:r>
              <a:rPr lang="en-US" sz="2800" b="1" dirty="0" smtClean="0">
                <a:latin typeface="Helvetica" pitchFamily="34" charset="0"/>
                <a:cs typeface="Helvetica" pitchFamily="34" charset="0"/>
              </a:rPr>
              <a:t>Polar Reformatting</a:t>
            </a:r>
            <a:endParaRPr lang="en-US" sz="2800" dirty="0"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534" name="Group 533"/>
          <p:cNvGrpSpPr/>
          <p:nvPr/>
        </p:nvGrpSpPr>
        <p:grpSpPr>
          <a:xfrm>
            <a:off x="832177" y="4780527"/>
            <a:ext cx="5157761" cy="603094"/>
            <a:chOff x="1373871" y="4349039"/>
            <a:chExt cx="4880680" cy="669025"/>
          </a:xfrm>
        </p:grpSpPr>
        <p:sp>
          <p:nvSpPr>
            <p:cNvPr id="333" name="Oval 332"/>
            <p:cNvSpPr/>
            <p:nvPr/>
          </p:nvSpPr>
          <p:spPr bwMode="auto">
            <a:xfrm>
              <a:off x="1421496" y="4446793"/>
              <a:ext cx="142875" cy="161925"/>
            </a:xfrm>
            <a:prstGeom prst="ellipse">
              <a:avLst/>
            </a:prstGeom>
            <a:solidFill>
              <a:schemeClr val="accent6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34" name="TextBox 333"/>
            <p:cNvSpPr txBox="1"/>
            <p:nvPr/>
          </p:nvSpPr>
          <p:spPr>
            <a:xfrm>
              <a:off x="1615875" y="4349039"/>
              <a:ext cx="4391026" cy="307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Helvetica" pitchFamily="34" charset="0"/>
                  <a:cs typeface="Helvetica" pitchFamily="34" charset="0"/>
                </a:rPr>
                <a:t>Grid points in Curvilinear grid (measurements)</a:t>
              </a:r>
              <a:endParaRPr lang="en-US" sz="1200" dirty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35" name="4-Point Star 334"/>
            <p:cNvSpPr/>
            <p:nvPr/>
          </p:nvSpPr>
          <p:spPr bwMode="auto">
            <a:xfrm>
              <a:off x="1373871" y="4732314"/>
              <a:ext cx="276225" cy="285750"/>
            </a:xfrm>
            <a:prstGeom prst="star4">
              <a:avLst/>
            </a:prstGeom>
            <a:solidFill>
              <a:srgbClr val="9B002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36" name="TextBox 335"/>
            <p:cNvSpPr txBox="1"/>
            <p:nvPr/>
          </p:nvSpPr>
          <p:spPr>
            <a:xfrm>
              <a:off x="1625400" y="4677987"/>
              <a:ext cx="4629151" cy="307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Helvetica" pitchFamily="34" charset="0"/>
                  <a:cs typeface="Helvetica" pitchFamily="34" charset="0"/>
                </a:rPr>
                <a:t>Grid points in Cartesian space (outputs)</a:t>
              </a:r>
              <a:endParaRPr lang="en-US" sz="1200" dirty="0">
                <a:latin typeface="Helvetica" pitchFamily="34" charset="0"/>
                <a:cs typeface="Helvetica" pitchFamily="34" charset="0"/>
              </a:endParaRPr>
            </a:p>
          </p:txBody>
        </p:sp>
      </p:grpSp>
      <p:grpSp>
        <p:nvGrpSpPr>
          <p:cNvPr id="361" name="Group 360"/>
          <p:cNvGrpSpPr/>
          <p:nvPr/>
        </p:nvGrpSpPr>
        <p:grpSpPr>
          <a:xfrm>
            <a:off x="6006460" y="2568574"/>
            <a:ext cx="1715140" cy="1470025"/>
            <a:chOff x="5581010" y="3076575"/>
            <a:chExt cx="1236170" cy="1003446"/>
          </a:xfrm>
        </p:grpSpPr>
        <p:grpSp>
          <p:nvGrpSpPr>
            <p:cNvPr id="308" name="Group 307"/>
            <p:cNvGrpSpPr/>
            <p:nvPr/>
          </p:nvGrpSpPr>
          <p:grpSpPr>
            <a:xfrm>
              <a:off x="5581010" y="3076575"/>
              <a:ext cx="1236170" cy="1003446"/>
              <a:chOff x="4119601" y="1849780"/>
              <a:chExt cx="1512542" cy="1034059"/>
            </a:xfrm>
          </p:grpSpPr>
          <p:grpSp>
            <p:nvGrpSpPr>
              <p:cNvPr id="309" name="Group 114"/>
              <p:cNvGrpSpPr/>
              <p:nvPr/>
            </p:nvGrpSpPr>
            <p:grpSpPr>
              <a:xfrm>
                <a:off x="4237853" y="1858931"/>
                <a:ext cx="1253991" cy="1024907"/>
                <a:chOff x="6002248" y="2483758"/>
                <a:chExt cx="964609" cy="676439"/>
              </a:xfrm>
            </p:grpSpPr>
            <p:sp>
              <p:nvSpPr>
                <p:cNvPr id="314" name="Freeform 313"/>
                <p:cNvSpPr/>
                <p:nvPr/>
              </p:nvSpPr>
              <p:spPr bwMode="auto">
                <a:xfrm>
                  <a:off x="6008914" y="2483758"/>
                  <a:ext cx="925286" cy="172357"/>
                </a:xfrm>
                <a:custGeom>
                  <a:avLst/>
                  <a:gdLst>
                    <a:gd name="connsiteX0" fmla="*/ 0 w 925286"/>
                    <a:gd name="connsiteY0" fmla="*/ 172357 h 172357"/>
                    <a:gd name="connsiteX1" fmla="*/ 391886 w 925286"/>
                    <a:gd name="connsiteY1" fmla="*/ 19957 h 172357"/>
                    <a:gd name="connsiteX2" fmla="*/ 925286 w 925286"/>
                    <a:gd name="connsiteY2" fmla="*/ 52614 h 172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25286" h="172357">
                      <a:moveTo>
                        <a:pt x="0" y="172357"/>
                      </a:moveTo>
                      <a:cubicBezTo>
                        <a:pt x="118836" y="106135"/>
                        <a:pt x="237672" y="39914"/>
                        <a:pt x="391886" y="19957"/>
                      </a:cubicBezTo>
                      <a:cubicBezTo>
                        <a:pt x="546100" y="0"/>
                        <a:pt x="735693" y="26307"/>
                        <a:pt x="925286" y="52614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cxnSp>
              <p:nvCxnSpPr>
                <p:cNvPr id="315" name="Straight Connector 314"/>
                <p:cNvCxnSpPr>
                  <a:endCxn id="313" idx="4"/>
                </p:cNvCxnSpPr>
                <p:nvPr/>
              </p:nvCxnSpPr>
              <p:spPr bwMode="auto">
                <a:xfrm rot="16200000" flipH="1">
                  <a:off x="5821638" y="2832120"/>
                  <a:ext cx="508687" cy="147467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accent6">
                      <a:lumMod val="90000"/>
                      <a:lumOff val="1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6" name="Straight Connector 315"/>
                <p:cNvCxnSpPr>
                  <a:endCxn id="319" idx="2"/>
                </p:cNvCxnSpPr>
                <p:nvPr/>
              </p:nvCxnSpPr>
              <p:spPr bwMode="auto">
                <a:xfrm rot="16200000" flipH="1">
                  <a:off x="6739911" y="2759979"/>
                  <a:ext cx="451967" cy="1925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accent6">
                      <a:lumMod val="90000"/>
                      <a:lumOff val="1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318" name="4-Point Star 317"/>
                <p:cNvSpPr/>
                <p:nvPr/>
              </p:nvSpPr>
              <p:spPr bwMode="auto">
                <a:xfrm>
                  <a:off x="6369816" y="2644636"/>
                  <a:ext cx="194269" cy="185648"/>
                </a:xfrm>
                <a:prstGeom prst="star4">
                  <a:avLst/>
                </a:prstGeom>
                <a:solidFill>
                  <a:srgbClr val="960606"/>
                </a:solidFill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319" name="Freeform 318"/>
                <p:cNvSpPr/>
                <p:nvPr/>
              </p:nvSpPr>
              <p:spPr bwMode="auto">
                <a:xfrm>
                  <a:off x="6139543" y="2940958"/>
                  <a:ext cx="827314" cy="150585"/>
                </a:xfrm>
                <a:custGeom>
                  <a:avLst/>
                  <a:gdLst>
                    <a:gd name="connsiteX0" fmla="*/ 0 w 925286"/>
                    <a:gd name="connsiteY0" fmla="*/ 172357 h 172357"/>
                    <a:gd name="connsiteX1" fmla="*/ 391886 w 925286"/>
                    <a:gd name="connsiteY1" fmla="*/ 19957 h 172357"/>
                    <a:gd name="connsiteX2" fmla="*/ 925286 w 925286"/>
                    <a:gd name="connsiteY2" fmla="*/ 52614 h 172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25286" h="172357">
                      <a:moveTo>
                        <a:pt x="0" y="172357"/>
                      </a:moveTo>
                      <a:cubicBezTo>
                        <a:pt x="118836" y="106135"/>
                        <a:pt x="237672" y="39914"/>
                        <a:pt x="391886" y="19957"/>
                      </a:cubicBezTo>
                      <a:cubicBezTo>
                        <a:pt x="546100" y="0"/>
                        <a:pt x="735693" y="26307"/>
                        <a:pt x="925286" y="52614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</p:grpSp>
          <p:sp>
            <p:nvSpPr>
              <p:cNvPr id="310" name="Flowchart: Connector 309"/>
              <p:cNvSpPr/>
              <p:nvPr/>
            </p:nvSpPr>
            <p:spPr bwMode="auto">
              <a:xfrm>
                <a:off x="4119601" y="1974929"/>
                <a:ext cx="249799" cy="230666"/>
              </a:xfrm>
              <a:prstGeom prst="flowChartConnector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311" name="Flowchart: Connector 310"/>
              <p:cNvSpPr/>
              <p:nvPr/>
            </p:nvSpPr>
            <p:spPr bwMode="auto">
              <a:xfrm>
                <a:off x="5382344" y="1849780"/>
                <a:ext cx="249799" cy="239402"/>
              </a:xfrm>
              <a:prstGeom prst="flowChartConnector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312" name="Flowchart: Connector 311"/>
              <p:cNvSpPr/>
              <p:nvPr/>
            </p:nvSpPr>
            <p:spPr bwMode="auto">
              <a:xfrm>
                <a:off x="5360573" y="2470616"/>
                <a:ext cx="249799" cy="230667"/>
              </a:xfrm>
              <a:prstGeom prst="flowChartConnector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313" name="Flowchart: Connector 312"/>
              <p:cNvSpPr/>
              <p:nvPr/>
            </p:nvSpPr>
            <p:spPr bwMode="auto">
              <a:xfrm>
                <a:off x="4304658" y="2644843"/>
                <a:ext cx="249799" cy="238996"/>
              </a:xfrm>
              <a:prstGeom prst="flowChartConnector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</p:grpSp>
        <p:cxnSp>
          <p:nvCxnSpPr>
            <p:cNvPr id="326" name="Straight Arrow Connector 325"/>
            <p:cNvCxnSpPr>
              <a:endCxn id="311" idx="3"/>
            </p:cNvCxnSpPr>
            <p:nvPr/>
          </p:nvCxnSpPr>
          <p:spPr bwMode="auto">
            <a:xfrm flipV="1">
              <a:off x="6179343" y="3274868"/>
              <a:ext cx="463579" cy="17556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28" name="Straight Arrow Connector 327"/>
            <p:cNvCxnSpPr/>
            <p:nvPr/>
          </p:nvCxnSpPr>
          <p:spPr bwMode="auto">
            <a:xfrm>
              <a:off x="6212670" y="3487049"/>
              <a:ext cx="414349" cy="26818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30" name="Straight Arrow Connector 329"/>
            <p:cNvCxnSpPr/>
            <p:nvPr/>
          </p:nvCxnSpPr>
          <p:spPr bwMode="auto">
            <a:xfrm rot="5400000">
              <a:off x="5829744" y="3513810"/>
              <a:ext cx="421599" cy="27758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45" name="Straight Arrow Connector 344"/>
            <p:cNvCxnSpPr>
              <a:endCxn id="310" idx="6"/>
            </p:cNvCxnSpPr>
            <p:nvPr/>
          </p:nvCxnSpPr>
          <p:spPr bwMode="auto">
            <a:xfrm rot="10800000">
              <a:off x="5785167" y="3309938"/>
              <a:ext cx="389423" cy="13811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506" name="Group 505"/>
          <p:cNvGrpSpPr/>
          <p:nvPr/>
        </p:nvGrpSpPr>
        <p:grpSpPr>
          <a:xfrm>
            <a:off x="1044121" y="1717589"/>
            <a:ext cx="3642179" cy="2638511"/>
            <a:chOff x="1371600" y="927101"/>
            <a:chExt cx="4292600" cy="3670299"/>
          </a:xfrm>
        </p:grpSpPr>
        <p:grpSp>
          <p:nvGrpSpPr>
            <p:cNvPr id="507" name="Group 537"/>
            <p:cNvGrpSpPr/>
            <p:nvPr/>
          </p:nvGrpSpPr>
          <p:grpSpPr>
            <a:xfrm>
              <a:off x="1371600" y="927101"/>
              <a:ext cx="4292600" cy="3670299"/>
              <a:chOff x="1371600" y="927101"/>
              <a:chExt cx="4292600" cy="3670299"/>
            </a:xfrm>
          </p:grpSpPr>
          <p:sp>
            <p:nvSpPr>
              <p:cNvPr id="591" name="Freeform 590"/>
              <p:cNvSpPr/>
              <p:nvPr/>
            </p:nvSpPr>
            <p:spPr bwMode="auto">
              <a:xfrm>
                <a:off x="1460500" y="1485900"/>
                <a:ext cx="4089400" cy="215900"/>
              </a:xfrm>
              <a:custGeom>
                <a:avLst/>
                <a:gdLst>
                  <a:gd name="connsiteX0" fmla="*/ 0 w 4165600"/>
                  <a:gd name="connsiteY0" fmla="*/ 230717 h 230717"/>
                  <a:gd name="connsiteX1" fmla="*/ 609600 w 4165600"/>
                  <a:gd name="connsiteY1" fmla="*/ 91017 h 230717"/>
                  <a:gd name="connsiteX2" fmla="*/ 1244600 w 4165600"/>
                  <a:gd name="connsiteY2" fmla="*/ 40217 h 230717"/>
                  <a:gd name="connsiteX3" fmla="*/ 1790700 w 4165600"/>
                  <a:gd name="connsiteY3" fmla="*/ 14817 h 230717"/>
                  <a:gd name="connsiteX4" fmla="*/ 2413000 w 4165600"/>
                  <a:gd name="connsiteY4" fmla="*/ 2117 h 230717"/>
                  <a:gd name="connsiteX5" fmla="*/ 2984500 w 4165600"/>
                  <a:gd name="connsiteY5" fmla="*/ 14817 h 230717"/>
                  <a:gd name="connsiteX6" fmla="*/ 3581400 w 4165600"/>
                  <a:gd name="connsiteY6" fmla="*/ 91017 h 230717"/>
                  <a:gd name="connsiteX7" fmla="*/ 4165600 w 4165600"/>
                  <a:gd name="connsiteY7" fmla="*/ 192617 h 230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65600" h="230717">
                    <a:moveTo>
                      <a:pt x="0" y="230717"/>
                    </a:moveTo>
                    <a:cubicBezTo>
                      <a:pt x="201083" y="176742"/>
                      <a:pt x="402167" y="122767"/>
                      <a:pt x="609600" y="91017"/>
                    </a:cubicBezTo>
                    <a:cubicBezTo>
                      <a:pt x="817033" y="59267"/>
                      <a:pt x="1047750" y="52917"/>
                      <a:pt x="1244600" y="40217"/>
                    </a:cubicBezTo>
                    <a:cubicBezTo>
                      <a:pt x="1441450" y="27517"/>
                      <a:pt x="1595967" y="21167"/>
                      <a:pt x="1790700" y="14817"/>
                    </a:cubicBezTo>
                    <a:cubicBezTo>
                      <a:pt x="1985433" y="8467"/>
                      <a:pt x="2214033" y="2117"/>
                      <a:pt x="2413000" y="2117"/>
                    </a:cubicBezTo>
                    <a:cubicBezTo>
                      <a:pt x="2611967" y="2117"/>
                      <a:pt x="2789767" y="0"/>
                      <a:pt x="2984500" y="14817"/>
                    </a:cubicBezTo>
                    <a:cubicBezTo>
                      <a:pt x="3179233" y="29634"/>
                      <a:pt x="3384550" y="61384"/>
                      <a:pt x="3581400" y="91017"/>
                    </a:cubicBezTo>
                    <a:cubicBezTo>
                      <a:pt x="3778250" y="120650"/>
                      <a:pt x="3971925" y="156633"/>
                      <a:pt x="4165600" y="192617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92" name="Freeform 591"/>
              <p:cNvSpPr/>
              <p:nvPr/>
            </p:nvSpPr>
            <p:spPr bwMode="auto">
              <a:xfrm>
                <a:off x="1498600" y="1966383"/>
                <a:ext cx="4064000" cy="179917"/>
              </a:xfrm>
              <a:custGeom>
                <a:avLst/>
                <a:gdLst>
                  <a:gd name="connsiteX0" fmla="*/ 0 w 4064000"/>
                  <a:gd name="connsiteY0" fmla="*/ 179917 h 179917"/>
                  <a:gd name="connsiteX1" fmla="*/ 584200 w 4064000"/>
                  <a:gd name="connsiteY1" fmla="*/ 91017 h 179917"/>
                  <a:gd name="connsiteX2" fmla="*/ 1155700 w 4064000"/>
                  <a:gd name="connsiteY2" fmla="*/ 40217 h 179917"/>
                  <a:gd name="connsiteX3" fmla="*/ 1739900 w 4064000"/>
                  <a:gd name="connsiteY3" fmla="*/ 14817 h 179917"/>
                  <a:gd name="connsiteX4" fmla="*/ 2336800 w 4064000"/>
                  <a:gd name="connsiteY4" fmla="*/ 2117 h 179917"/>
                  <a:gd name="connsiteX5" fmla="*/ 2908300 w 4064000"/>
                  <a:gd name="connsiteY5" fmla="*/ 27517 h 179917"/>
                  <a:gd name="connsiteX6" fmla="*/ 3479800 w 4064000"/>
                  <a:gd name="connsiteY6" fmla="*/ 91017 h 179917"/>
                  <a:gd name="connsiteX7" fmla="*/ 4064000 w 4064000"/>
                  <a:gd name="connsiteY7" fmla="*/ 167217 h 179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64000" h="179917">
                    <a:moveTo>
                      <a:pt x="0" y="179917"/>
                    </a:moveTo>
                    <a:cubicBezTo>
                      <a:pt x="195791" y="147108"/>
                      <a:pt x="391583" y="114300"/>
                      <a:pt x="584200" y="91017"/>
                    </a:cubicBezTo>
                    <a:cubicBezTo>
                      <a:pt x="776817" y="67734"/>
                      <a:pt x="963083" y="52917"/>
                      <a:pt x="1155700" y="40217"/>
                    </a:cubicBezTo>
                    <a:cubicBezTo>
                      <a:pt x="1348317" y="27517"/>
                      <a:pt x="1543050" y="21167"/>
                      <a:pt x="1739900" y="14817"/>
                    </a:cubicBezTo>
                    <a:cubicBezTo>
                      <a:pt x="1936750" y="8467"/>
                      <a:pt x="2142067" y="0"/>
                      <a:pt x="2336800" y="2117"/>
                    </a:cubicBezTo>
                    <a:cubicBezTo>
                      <a:pt x="2531533" y="4234"/>
                      <a:pt x="2717800" y="12700"/>
                      <a:pt x="2908300" y="27517"/>
                    </a:cubicBezTo>
                    <a:cubicBezTo>
                      <a:pt x="3098800" y="42334"/>
                      <a:pt x="3479800" y="91017"/>
                      <a:pt x="3479800" y="91017"/>
                    </a:cubicBezTo>
                    <a:lnTo>
                      <a:pt x="4064000" y="167217"/>
                    </a:lnTo>
                  </a:path>
                </a:pathLst>
              </a:cu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93" name="Freeform 592"/>
              <p:cNvSpPr/>
              <p:nvPr/>
            </p:nvSpPr>
            <p:spPr bwMode="auto">
              <a:xfrm>
                <a:off x="1511300" y="2421467"/>
                <a:ext cx="4038600" cy="207433"/>
              </a:xfrm>
              <a:custGeom>
                <a:avLst/>
                <a:gdLst>
                  <a:gd name="connsiteX0" fmla="*/ 0 w 4038600"/>
                  <a:gd name="connsiteY0" fmla="*/ 194733 h 207433"/>
                  <a:gd name="connsiteX1" fmla="*/ 596900 w 4038600"/>
                  <a:gd name="connsiteY1" fmla="*/ 93133 h 207433"/>
                  <a:gd name="connsiteX2" fmla="*/ 1168400 w 4038600"/>
                  <a:gd name="connsiteY2" fmla="*/ 55033 h 207433"/>
                  <a:gd name="connsiteX3" fmla="*/ 1739900 w 4038600"/>
                  <a:gd name="connsiteY3" fmla="*/ 16933 h 207433"/>
                  <a:gd name="connsiteX4" fmla="*/ 2298700 w 4038600"/>
                  <a:gd name="connsiteY4" fmla="*/ 4233 h 207433"/>
                  <a:gd name="connsiteX5" fmla="*/ 2895600 w 4038600"/>
                  <a:gd name="connsiteY5" fmla="*/ 42333 h 207433"/>
                  <a:gd name="connsiteX6" fmla="*/ 3467100 w 4038600"/>
                  <a:gd name="connsiteY6" fmla="*/ 105833 h 207433"/>
                  <a:gd name="connsiteX7" fmla="*/ 4038600 w 4038600"/>
                  <a:gd name="connsiteY7" fmla="*/ 207433 h 207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38600" h="207433">
                    <a:moveTo>
                      <a:pt x="0" y="194733"/>
                    </a:moveTo>
                    <a:cubicBezTo>
                      <a:pt x="201083" y="155574"/>
                      <a:pt x="402167" y="116416"/>
                      <a:pt x="596900" y="93133"/>
                    </a:cubicBezTo>
                    <a:cubicBezTo>
                      <a:pt x="791633" y="69850"/>
                      <a:pt x="1168400" y="55033"/>
                      <a:pt x="1168400" y="55033"/>
                    </a:cubicBezTo>
                    <a:cubicBezTo>
                      <a:pt x="1358900" y="42333"/>
                      <a:pt x="1551517" y="25400"/>
                      <a:pt x="1739900" y="16933"/>
                    </a:cubicBezTo>
                    <a:cubicBezTo>
                      <a:pt x="1928283" y="8466"/>
                      <a:pt x="2106083" y="0"/>
                      <a:pt x="2298700" y="4233"/>
                    </a:cubicBezTo>
                    <a:cubicBezTo>
                      <a:pt x="2491317" y="8466"/>
                      <a:pt x="2700867" y="25400"/>
                      <a:pt x="2895600" y="42333"/>
                    </a:cubicBezTo>
                    <a:cubicBezTo>
                      <a:pt x="3090333" y="59266"/>
                      <a:pt x="3276600" y="78316"/>
                      <a:pt x="3467100" y="105833"/>
                    </a:cubicBezTo>
                    <a:cubicBezTo>
                      <a:pt x="3657600" y="133350"/>
                      <a:pt x="3848100" y="170391"/>
                      <a:pt x="4038600" y="207433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94" name="Freeform 593"/>
              <p:cNvSpPr/>
              <p:nvPr/>
            </p:nvSpPr>
            <p:spPr bwMode="auto">
              <a:xfrm>
                <a:off x="1536700" y="2891367"/>
                <a:ext cx="3987800" cy="194733"/>
              </a:xfrm>
              <a:custGeom>
                <a:avLst/>
                <a:gdLst>
                  <a:gd name="connsiteX0" fmla="*/ 0 w 3987800"/>
                  <a:gd name="connsiteY0" fmla="*/ 169333 h 194733"/>
                  <a:gd name="connsiteX1" fmla="*/ 584200 w 3987800"/>
                  <a:gd name="connsiteY1" fmla="*/ 118533 h 194733"/>
                  <a:gd name="connsiteX2" fmla="*/ 1155700 w 3987800"/>
                  <a:gd name="connsiteY2" fmla="*/ 29633 h 194733"/>
                  <a:gd name="connsiteX3" fmla="*/ 1701800 w 3987800"/>
                  <a:gd name="connsiteY3" fmla="*/ 16933 h 194733"/>
                  <a:gd name="connsiteX4" fmla="*/ 2286000 w 3987800"/>
                  <a:gd name="connsiteY4" fmla="*/ 4233 h 194733"/>
                  <a:gd name="connsiteX5" fmla="*/ 2857500 w 3987800"/>
                  <a:gd name="connsiteY5" fmla="*/ 42333 h 194733"/>
                  <a:gd name="connsiteX6" fmla="*/ 3416300 w 3987800"/>
                  <a:gd name="connsiteY6" fmla="*/ 118533 h 194733"/>
                  <a:gd name="connsiteX7" fmla="*/ 3987800 w 3987800"/>
                  <a:gd name="connsiteY7" fmla="*/ 194733 h 194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87800" h="194733">
                    <a:moveTo>
                      <a:pt x="0" y="169333"/>
                    </a:moveTo>
                    <a:cubicBezTo>
                      <a:pt x="195791" y="155574"/>
                      <a:pt x="391583" y="141816"/>
                      <a:pt x="584200" y="118533"/>
                    </a:cubicBezTo>
                    <a:cubicBezTo>
                      <a:pt x="776817" y="95250"/>
                      <a:pt x="969433" y="46566"/>
                      <a:pt x="1155700" y="29633"/>
                    </a:cubicBezTo>
                    <a:cubicBezTo>
                      <a:pt x="1341967" y="12700"/>
                      <a:pt x="1701800" y="16933"/>
                      <a:pt x="1701800" y="16933"/>
                    </a:cubicBezTo>
                    <a:cubicBezTo>
                      <a:pt x="1890183" y="12700"/>
                      <a:pt x="2093383" y="0"/>
                      <a:pt x="2286000" y="4233"/>
                    </a:cubicBezTo>
                    <a:cubicBezTo>
                      <a:pt x="2478617" y="8466"/>
                      <a:pt x="2669117" y="23283"/>
                      <a:pt x="2857500" y="42333"/>
                    </a:cubicBezTo>
                    <a:cubicBezTo>
                      <a:pt x="3045883" y="61383"/>
                      <a:pt x="3416300" y="118533"/>
                      <a:pt x="3416300" y="118533"/>
                    </a:cubicBezTo>
                    <a:lnTo>
                      <a:pt x="3987800" y="194733"/>
                    </a:lnTo>
                  </a:path>
                </a:pathLst>
              </a:cu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95" name="Freeform 594"/>
              <p:cNvSpPr/>
              <p:nvPr/>
            </p:nvSpPr>
            <p:spPr bwMode="auto">
              <a:xfrm>
                <a:off x="1549400" y="3361267"/>
                <a:ext cx="3962400" cy="194733"/>
              </a:xfrm>
              <a:custGeom>
                <a:avLst/>
                <a:gdLst>
                  <a:gd name="connsiteX0" fmla="*/ 0 w 3962400"/>
                  <a:gd name="connsiteY0" fmla="*/ 194733 h 194733"/>
                  <a:gd name="connsiteX1" fmla="*/ 571500 w 3962400"/>
                  <a:gd name="connsiteY1" fmla="*/ 105833 h 194733"/>
                  <a:gd name="connsiteX2" fmla="*/ 1168400 w 3962400"/>
                  <a:gd name="connsiteY2" fmla="*/ 29633 h 194733"/>
                  <a:gd name="connsiteX3" fmla="*/ 1689100 w 3962400"/>
                  <a:gd name="connsiteY3" fmla="*/ 16933 h 194733"/>
                  <a:gd name="connsiteX4" fmla="*/ 2260600 w 3962400"/>
                  <a:gd name="connsiteY4" fmla="*/ 4233 h 194733"/>
                  <a:gd name="connsiteX5" fmla="*/ 2819400 w 3962400"/>
                  <a:gd name="connsiteY5" fmla="*/ 42333 h 194733"/>
                  <a:gd name="connsiteX6" fmla="*/ 3403600 w 3962400"/>
                  <a:gd name="connsiteY6" fmla="*/ 105833 h 194733"/>
                  <a:gd name="connsiteX7" fmla="*/ 3962400 w 3962400"/>
                  <a:gd name="connsiteY7" fmla="*/ 194733 h 194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62400" h="194733">
                    <a:moveTo>
                      <a:pt x="0" y="194733"/>
                    </a:moveTo>
                    <a:lnTo>
                      <a:pt x="571500" y="105833"/>
                    </a:lnTo>
                    <a:cubicBezTo>
                      <a:pt x="766233" y="78316"/>
                      <a:pt x="982133" y="44450"/>
                      <a:pt x="1168400" y="29633"/>
                    </a:cubicBezTo>
                    <a:cubicBezTo>
                      <a:pt x="1354667" y="14816"/>
                      <a:pt x="1689100" y="16933"/>
                      <a:pt x="1689100" y="16933"/>
                    </a:cubicBezTo>
                    <a:cubicBezTo>
                      <a:pt x="1871133" y="12700"/>
                      <a:pt x="2072217" y="0"/>
                      <a:pt x="2260600" y="4233"/>
                    </a:cubicBezTo>
                    <a:cubicBezTo>
                      <a:pt x="2448983" y="8466"/>
                      <a:pt x="2628900" y="25400"/>
                      <a:pt x="2819400" y="42333"/>
                    </a:cubicBezTo>
                    <a:cubicBezTo>
                      <a:pt x="3009900" y="59266"/>
                      <a:pt x="3213100" y="80433"/>
                      <a:pt x="3403600" y="105833"/>
                    </a:cubicBezTo>
                    <a:cubicBezTo>
                      <a:pt x="3594100" y="131233"/>
                      <a:pt x="3778250" y="162983"/>
                      <a:pt x="3962400" y="194733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96" name="Freeform 595"/>
              <p:cNvSpPr/>
              <p:nvPr/>
            </p:nvSpPr>
            <p:spPr bwMode="auto">
              <a:xfrm>
                <a:off x="1562100" y="3831167"/>
                <a:ext cx="3924300" cy="194733"/>
              </a:xfrm>
              <a:custGeom>
                <a:avLst/>
                <a:gdLst>
                  <a:gd name="connsiteX0" fmla="*/ 0 w 3924300"/>
                  <a:gd name="connsiteY0" fmla="*/ 194733 h 194733"/>
                  <a:gd name="connsiteX1" fmla="*/ 584200 w 3924300"/>
                  <a:gd name="connsiteY1" fmla="*/ 93133 h 194733"/>
                  <a:gd name="connsiteX2" fmla="*/ 1143000 w 3924300"/>
                  <a:gd name="connsiteY2" fmla="*/ 42333 h 194733"/>
                  <a:gd name="connsiteX3" fmla="*/ 1689100 w 3924300"/>
                  <a:gd name="connsiteY3" fmla="*/ 16933 h 194733"/>
                  <a:gd name="connsiteX4" fmla="*/ 2260600 w 3924300"/>
                  <a:gd name="connsiteY4" fmla="*/ 4233 h 194733"/>
                  <a:gd name="connsiteX5" fmla="*/ 2832100 w 3924300"/>
                  <a:gd name="connsiteY5" fmla="*/ 42333 h 194733"/>
                  <a:gd name="connsiteX6" fmla="*/ 3365500 w 3924300"/>
                  <a:gd name="connsiteY6" fmla="*/ 93133 h 194733"/>
                  <a:gd name="connsiteX7" fmla="*/ 3924300 w 3924300"/>
                  <a:gd name="connsiteY7" fmla="*/ 194733 h 194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24300" h="194733">
                    <a:moveTo>
                      <a:pt x="0" y="194733"/>
                    </a:moveTo>
                    <a:cubicBezTo>
                      <a:pt x="196850" y="156633"/>
                      <a:pt x="393700" y="118533"/>
                      <a:pt x="584200" y="93133"/>
                    </a:cubicBezTo>
                    <a:cubicBezTo>
                      <a:pt x="774700" y="67733"/>
                      <a:pt x="958850" y="55033"/>
                      <a:pt x="1143000" y="42333"/>
                    </a:cubicBezTo>
                    <a:cubicBezTo>
                      <a:pt x="1327150" y="29633"/>
                      <a:pt x="1502833" y="23283"/>
                      <a:pt x="1689100" y="16933"/>
                    </a:cubicBezTo>
                    <a:cubicBezTo>
                      <a:pt x="1875367" y="10583"/>
                      <a:pt x="2070100" y="0"/>
                      <a:pt x="2260600" y="4233"/>
                    </a:cubicBezTo>
                    <a:cubicBezTo>
                      <a:pt x="2451100" y="8466"/>
                      <a:pt x="2647950" y="27516"/>
                      <a:pt x="2832100" y="42333"/>
                    </a:cubicBezTo>
                    <a:cubicBezTo>
                      <a:pt x="3016250" y="57150"/>
                      <a:pt x="3183467" y="67733"/>
                      <a:pt x="3365500" y="93133"/>
                    </a:cubicBezTo>
                    <a:cubicBezTo>
                      <a:pt x="3547533" y="118533"/>
                      <a:pt x="3735916" y="156633"/>
                      <a:pt x="3924300" y="194733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97" name="Freeform 596"/>
              <p:cNvSpPr/>
              <p:nvPr/>
            </p:nvSpPr>
            <p:spPr bwMode="auto">
              <a:xfrm>
                <a:off x="1574800" y="4311650"/>
                <a:ext cx="3924300" cy="209550"/>
              </a:xfrm>
              <a:custGeom>
                <a:avLst/>
                <a:gdLst>
                  <a:gd name="connsiteX0" fmla="*/ 0 w 3924300"/>
                  <a:gd name="connsiteY0" fmla="*/ 171450 h 209550"/>
                  <a:gd name="connsiteX1" fmla="*/ 596900 w 3924300"/>
                  <a:gd name="connsiteY1" fmla="*/ 107950 h 209550"/>
                  <a:gd name="connsiteX2" fmla="*/ 1130300 w 3924300"/>
                  <a:gd name="connsiteY2" fmla="*/ 31750 h 209550"/>
                  <a:gd name="connsiteX3" fmla="*/ 1676400 w 3924300"/>
                  <a:gd name="connsiteY3" fmla="*/ 6350 h 209550"/>
                  <a:gd name="connsiteX4" fmla="*/ 2235200 w 3924300"/>
                  <a:gd name="connsiteY4" fmla="*/ 6350 h 209550"/>
                  <a:gd name="connsiteX5" fmla="*/ 2781300 w 3924300"/>
                  <a:gd name="connsiteY5" fmla="*/ 44450 h 209550"/>
                  <a:gd name="connsiteX6" fmla="*/ 3365500 w 3924300"/>
                  <a:gd name="connsiteY6" fmla="*/ 107950 h 209550"/>
                  <a:gd name="connsiteX7" fmla="*/ 3924300 w 3924300"/>
                  <a:gd name="connsiteY7" fmla="*/ 20955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24300" h="209550">
                    <a:moveTo>
                      <a:pt x="0" y="171450"/>
                    </a:moveTo>
                    <a:lnTo>
                      <a:pt x="596900" y="107950"/>
                    </a:lnTo>
                    <a:cubicBezTo>
                      <a:pt x="785283" y="84667"/>
                      <a:pt x="950383" y="48683"/>
                      <a:pt x="1130300" y="31750"/>
                    </a:cubicBezTo>
                    <a:cubicBezTo>
                      <a:pt x="1310217" y="14817"/>
                      <a:pt x="1492250" y="10583"/>
                      <a:pt x="1676400" y="6350"/>
                    </a:cubicBezTo>
                    <a:cubicBezTo>
                      <a:pt x="1860550" y="2117"/>
                      <a:pt x="2051050" y="0"/>
                      <a:pt x="2235200" y="6350"/>
                    </a:cubicBezTo>
                    <a:cubicBezTo>
                      <a:pt x="2419350" y="12700"/>
                      <a:pt x="2592917" y="27517"/>
                      <a:pt x="2781300" y="44450"/>
                    </a:cubicBezTo>
                    <a:cubicBezTo>
                      <a:pt x="2969683" y="61383"/>
                      <a:pt x="3175000" y="80433"/>
                      <a:pt x="3365500" y="107950"/>
                    </a:cubicBezTo>
                    <a:cubicBezTo>
                      <a:pt x="3556000" y="135467"/>
                      <a:pt x="3740150" y="172508"/>
                      <a:pt x="3924300" y="20955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cxnSp>
            <p:nvCxnSpPr>
              <p:cNvPr id="598" name="Straight Connector 597"/>
              <p:cNvCxnSpPr>
                <a:stCxn id="606" idx="0"/>
                <a:endCxn id="597" idx="0"/>
              </p:cNvCxnSpPr>
              <p:nvPr/>
            </p:nvCxnSpPr>
            <p:spPr bwMode="auto">
              <a:xfrm>
                <a:off x="1447800" y="1244600"/>
                <a:ext cx="127000" cy="32385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9" name="Straight Connector 598"/>
              <p:cNvCxnSpPr>
                <a:stCxn id="672" idx="0"/>
                <a:endCxn id="616" idx="4"/>
              </p:cNvCxnSpPr>
              <p:nvPr/>
            </p:nvCxnSpPr>
            <p:spPr bwMode="auto">
              <a:xfrm rot="16200000" flipH="1">
                <a:off x="361950" y="2705100"/>
                <a:ext cx="3454400" cy="127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0" name="Straight Connector 599"/>
              <p:cNvCxnSpPr>
                <a:stCxn id="597" idx="2"/>
              </p:cNvCxnSpPr>
              <p:nvPr/>
            </p:nvCxnSpPr>
            <p:spPr bwMode="auto">
              <a:xfrm flipH="1" flipV="1">
                <a:off x="2619375" y="1047751"/>
                <a:ext cx="85725" cy="329564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1" name="Straight Connector 600"/>
              <p:cNvCxnSpPr>
                <a:stCxn id="606" idx="3"/>
                <a:endCxn id="597" idx="3"/>
              </p:cNvCxnSpPr>
              <p:nvPr/>
            </p:nvCxnSpPr>
            <p:spPr bwMode="auto">
              <a:xfrm>
                <a:off x="3238500" y="1028700"/>
                <a:ext cx="12700" cy="32893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2" name="Straight Connector 601"/>
              <p:cNvCxnSpPr>
                <a:stCxn id="597" idx="4"/>
              </p:cNvCxnSpPr>
              <p:nvPr/>
            </p:nvCxnSpPr>
            <p:spPr bwMode="auto">
              <a:xfrm flipV="1">
                <a:off x="3810000" y="990600"/>
                <a:ext cx="19050" cy="3327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3" name="Straight Connector 602"/>
              <p:cNvCxnSpPr>
                <a:endCxn id="597" idx="5"/>
              </p:cNvCxnSpPr>
              <p:nvPr/>
            </p:nvCxnSpPr>
            <p:spPr bwMode="auto">
              <a:xfrm rot="5400000">
                <a:off x="2705101" y="2651125"/>
                <a:ext cx="3355975" cy="5397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4" name="Straight Connector 603"/>
              <p:cNvCxnSpPr/>
              <p:nvPr/>
            </p:nvCxnSpPr>
            <p:spPr bwMode="auto">
              <a:xfrm flipV="1">
                <a:off x="4902200" y="1104900"/>
                <a:ext cx="88900" cy="33147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5" name="Straight Connector 604"/>
              <p:cNvCxnSpPr/>
              <p:nvPr/>
            </p:nvCxnSpPr>
            <p:spPr bwMode="auto">
              <a:xfrm flipH="1">
                <a:off x="5461000" y="1225550"/>
                <a:ext cx="114300" cy="33147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06" name="Freeform 605"/>
              <p:cNvSpPr/>
              <p:nvPr/>
            </p:nvSpPr>
            <p:spPr bwMode="auto">
              <a:xfrm>
                <a:off x="1447800" y="1013883"/>
                <a:ext cx="4165600" cy="230717"/>
              </a:xfrm>
              <a:custGeom>
                <a:avLst/>
                <a:gdLst>
                  <a:gd name="connsiteX0" fmla="*/ 0 w 4165600"/>
                  <a:gd name="connsiteY0" fmla="*/ 230717 h 230717"/>
                  <a:gd name="connsiteX1" fmla="*/ 609600 w 4165600"/>
                  <a:gd name="connsiteY1" fmla="*/ 91017 h 230717"/>
                  <a:gd name="connsiteX2" fmla="*/ 1244600 w 4165600"/>
                  <a:gd name="connsiteY2" fmla="*/ 40217 h 230717"/>
                  <a:gd name="connsiteX3" fmla="*/ 1790700 w 4165600"/>
                  <a:gd name="connsiteY3" fmla="*/ 14817 h 230717"/>
                  <a:gd name="connsiteX4" fmla="*/ 2413000 w 4165600"/>
                  <a:gd name="connsiteY4" fmla="*/ 2117 h 230717"/>
                  <a:gd name="connsiteX5" fmla="*/ 2984500 w 4165600"/>
                  <a:gd name="connsiteY5" fmla="*/ 14817 h 230717"/>
                  <a:gd name="connsiteX6" fmla="*/ 3581400 w 4165600"/>
                  <a:gd name="connsiteY6" fmla="*/ 91017 h 230717"/>
                  <a:gd name="connsiteX7" fmla="*/ 4165600 w 4165600"/>
                  <a:gd name="connsiteY7" fmla="*/ 192617 h 230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65600" h="230717">
                    <a:moveTo>
                      <a:pt x="0" y="230717"/>
                    </a:moveTo>
                    <a:cubicBezTo>
                      <a:pt x="201083" y="176742"/>
                      <a:pt x="402167" y="122767"/>
                      <a:pt x="609600" y="91017"/>
                    </a:cubicBezTo>
                    <a:cubicBezTo>
                      <a:pt x="817033" y="59267"/>
                      <a:pt x="1047750" y="52917"/>
                      <a:pt x="1244600" y="40217"/>
                    </a:cubicBezTo>
                    <a:cubicBezTo>
                      <a:pt x="1441450" y="27517"/>
                      <a:pt x="1595967" y="21167"/>
                      <a:pt x="1790700" y="14817"/>
                    </a:cubicBezTo>
                    <a:cubicBezTo>
                      <a:pt x="1985433" y="8467"/>
                      <a:pt x="2214033" y="2117"/>
                      <a:pt x="2413000" y="2117"/>
                    </a:cubicBezTo>
                    <a:cubicBezTo>
                      <a:pt x="2611967" y="2117"/>
                      <a:pt x="2789767" y="0"/>
                      <a:pt x="2984500" y="14817"/>
                    </a:cubicBezTo>
                    <a:cubicBezTo>
                      <a:pt x="3179233" y="29634"/>
                      <a:pt x="3384550" y="61384"/>
                      <a:pt x="3581400" y="91017"/>
                    </a:cubicBezTo>
                    <a:cubicBezTo>
                      <a:pt x="3778250" y="120650"/>
                      <a:pt x="3971925" y="156633"/>
                      <a:pt x="4165600" y="192617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grpSp>
            <p:nvGrpSpPr>
              <p:cNvPr id="607" name="Group 470"/>
              <p:cNvGrpSpPr/>
              <p:nvPr/>
            </p:nvGrpSpPr>
            <p:grpSpPr>
              <a:xfrm>
                <a:off x="1371600" y="927101"/>
                <a:ext cx="4292600" cy="419099"/>
                <a:chOff x="1371600" y="927101"/>
                <a:chExt cx="4292600" cy="419099"/>
              </a:xfrm>
            </p:grpSpPr>
            <p:sp>
              <p:nvSpPr>
                <p:cNvPr id="671" name="Oval 670"/>
                <p:cNvSpPr/>
                <p:nvPr/>
              </p:nvSpPr>
              <p:spPr bwMode="auto">
                <a:xfrm>
                  <a:off x="1371600" y="1181100"/>
                  <a:ext cx="165100" cy="165100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672" name="Oval 671"/>
                <p:cNvSpPr/>
                <p:nvPr/>
              </p:nvSpPr>
              <p:spPr bwMode="auto">
                <a:xfrm>
                  <a:off x="1943100" y="1041400"/>
                  <a:ext cx="165100" cy="165100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673" name="Oval 672"/>
                <p:cNvSpPr/>
                <p:nvPr/>
              </p:nvSpPr>
              <p:spPr bwMode="auto">
                <a:xfrm>
                  <a:off x="2527300" y="977900"/>
                  <a:ext cx="165100" cy="165100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674" name="Oval 673"/>
                <p:cNvSpPr/>
                <p:nvPr/>
              </p:nvSpPr>
              <p:spPr bwMode="auto">
                <a:xfrm>
                  <a:off x="3136900" y="952502"/>
                  <a:ext cx="165100" cy="165100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675" name="Oval 674"/>
                <p:cNvSpPr/>
                <p:nvPr/>
              </p:nvSpPr>
              <p:spPr bwMode="auto">
                <a:xfrm>
                  <a:off x="3721101" y="927101"/>
                  <a:ext cx="165100" cy="165100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676" name="Oval 675"/>
                <p:cNvSpPr/>
                <p:nvPr/>
              </p:nvSpPr>
              <p:spPr bwMode="auto">
                <a:xfrm>
                  <a:off x="4330701" y="939800"/>
                  <a:ext cx="165100" cy="165101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677" name="Oval 676"/>
                <p:cNvSpPr/>
                <p:nvPr/>
              </p:nvSpPr>
              <p:spPr bwMode="auto">
                <a:xfrm>
                  <a:off x="4914900" y="1016001"/>
                  <a:ext cx="165100" cy="165101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678" name="Oval 677"/>
                <p:cNvSpPr/>
                <p:nvPr/>
              </p:nvSpPr>
              <p:spPr bwMode="auto">
                <a:xfrm>
                  <a:off x="5499100" y="1143000"/>
                  <a:ext cx="165100" cy="165101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</p:grpSp>
          <p:grpSp>
            <p:nvGrpSpPr>
              <p:cNvPr id="608" name="Group 471"/>
              <p:cNvGrpSpPr/>
              <p:nvPr/>
            </p:nvGrpSpPr>
            <p:grpSpPr>
              <a:xfrm>
                <a:off x="1409700" y="1397000"/>
                <a:ext cx="4216400" cy="393702"/>
                <a:chOff x="1371600" y="952500"/>
                <a:chExt cx="4216400" cy="393702"/>
              </a:xfrm>
            </p:grpSpPr>
            <p:sp>
              <p:nvSpPr>
                <p:cNvPr id="663" name="Oval 662"/>
                <p:cNvSpPr/>
                <p:nvPr/>
              </p:nvSpPr>
              <p:spPr bwMode="auto">
                <a:xfrm>
                  <a:off x="1371600" y="1181102"/>
                  <a:ext cx="165100" cy="165100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664" name="Oval 663"/>
                <p:cNvSpPr/>
                <p:nvPr/>
              </p:nvSpPr>
              <p:spPr bwMode="auto">
                <a:xfrm>
                  <a:off x="1917700" y="1028701"/>
                  <a:ext cx="165100" cy="165100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665" name="Oval 664"/>
                <p:cNvSpPr/>
                <p:nvPr/>
              </p:nvSpPr>
              <p:spPr bwMode="auto">
                <a:xfrm>
                  <a:off x="2501900" y="990602"/>
                  <a:ext cx="165100" cy="165100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666" name="Oval 665"/>
                <p:cNvSpPr/>
                <p:nvPr/>
              </p:nvSpPr>
              <p:spPr bwMode="auto">
                <a:xfrm>
                  <a:off x="3111500" y="965200"/>
                  <a:ext cx="165100" cy="165100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667" name="Oval 666"/>
                <p:cNvSpPr/>
                <p:nvPr/>
              </p:nvSpPr>
              <p:spPr bwMode="auto">
                <a:xfrm>
                  <a:off x="3708400" y="952500"/>
                  <a:ext cx="165100" cy="165100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668" name="Oval 667"/>
                <p:cNvSpPr/>
                <p:nvPr/>
              </p:nvSpPr>
              <p:spPr bwMode="auto">
                <a:xfrm>
                  <a:off x="4279900" y="965200"/>
                  <a:ext cx="165100" cy="165100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669" name="Oval 668"/>
                <p:cNvSpPr/>
                <p:nvPr/>
              </p:nvSpPr>
              <p:spPr bwMode="auto">
                <a:xfrm>
                  <a:off x="4851400" y="1028700"/>
                  <a:ext cx="165100" cy="165100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670" name="Oval 669"/>
                <p:cNvSpPr/>
                <p:nvPr/>
              </p:nvSpPr>
              <p:spPr bwMode="auto">
                <a:xfrm>
                  <a:off x="5422900" y="1143001"/>
                  <a:ext cx="165100" cy="165100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</p:grpSp>
          <p:grpSp>
            <p:nvGrpSpPr>
              <p:cNvPr id="609" name="Group 480"/>
              <p:cNvGrpSpPr/>
              <p:nvPr/>
            </p:nvGrpSpPr>
            <p:grpSpPr>
              <a:xfrm>
                <a:off x="1409700" y="1892300"/>
                <a:ext cx="4216400" cy="330202"/>
                <a:chOff x="1371600" y="1028700"/>
                <a:chExt cx="4216400" cy="330202"/>
              </a:xfrm>
            </p:grpSpPr>
            <p:sp>
              <p:nvSpPr>
                <p:cNvPr id="655" name="Oval 654"/>
                <p:cNvSpPr/>
                <p:nvPr/>
              </p:nvSpPr>
              <p:spPr bwMode="auto">
                <a:xfrm>
                  <a:off x="1371600" y="1181101"/>
                  <a:ext cx="165100" cy="165100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656" name="Oval 655"/>
                <p:cNvSpPr/>
                <p:nvPr/>
              </p:nvSpPr>
              <p:spPr bwMode="auto">
                <a:xfrm>
                  <a:off x="1955801" y="1104899"/>
                  <a:ext cx="165100" cy="165100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657" name="Oval 656"/>
                <p:cNvSpPr/>
                <p:nvPr/>
              </p:nvSpPr>
              <p:spPr bwMode="auto">
                <a:xfrm>
                  <a:off x="2527300" y="1054100"/>
                  <a:ext cx="165100" cy="165100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658" name="Oval 657"/>
                <p:cNvSpPr/>
                <p:nvPr/>
              </p:nvSpPr>
              <p:spPr bwMode="auto">
                <a:xfrm>
                  <a:off x="3124200" y="1041400"/>
                  <a:ext cx="165100" cy="165100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659" name="Oval 658"/>
                <p:cNvSpPr/>
                <p:nvPr/>
              </p:nvSpPr>
              <p:spPr bwMode="auto">
                <a:xfrm>
                  <a:off x="3708400" y="1028700"/>
                  <a:ext cx="165100" cy="16510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660" name="Oval 659"/>
                <p:cNvSpPr/>
                <p:nvPr/>
              </p:nvSpPr>
              <p:spPr bwMode="auto">
                <a:xfrm>
                  <a:off x="4279900" y="1041400"/>
                  <a:ext cx="165100" cy="16510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661" name="Oval 660"/>
                <p:cNvSpPr/>
                <p:nvPr/>
              </p:nvSpPr>
              <p:spPr bwMode="auto">
                <a:xfrm>
                  <a:off x="4851400" y="1104900"/>
                  <a:ext cx="165100" cy="165100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662" name="Oval 661"/>
                <p:cNvSpPr/>
                <p:nvPr/>
              </p:nvSpPr>
              <p:spPr bwMode="auto">
                <a:xfrm>
                  <a:off x="5422900" y="1193801"/>
                  <a:ext cx="165100" cy="165101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</p:grpSp>
          <p:grpSp>
            <p:nvGrpSpPr>
              <p:cNvPr id="610" name="Group 489"/>
              <p:cNvGrpSpPr/>
              <p:nvPr/>
            </p:nvGrpSpPr>
            <p:grpSpPr>
              <a:xfrm>
                <a:off x="1435100" y="2349500"/>
                <a:ext cx="4165600" cy="355598"/>
                <a:chOff x="1371600" y="1003300"/>
                <a:chExt cx="4165600" cy="355598"/>
              </a:xfrm>
            </p:grpSpPr>
            <p:sp>
              <p:nvSpPr>
                <p:cNvPr id="647" name="Oval 646"/>
                <p:cNvSpPr/>
                <p:nvPr/>
              </p:nvSpPr>
              <p:spPr bwMode="auto">
                <a:xfrm>
                  <a:off x="1371600" y="1181099"/>
                  <a:ext cx="165100" cy="165100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648" name="Oval 647"/>
                <p:cNvSpPr/>
                <p:nvPr/>
              </p:nvSpPr>
              <p:spPr bwMode="auto">
                <a:xfrm>
                  <a:off x="1930400" y="1104900"/>
                  <a:ext cx="165100" cy="165100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649" name="Oval 648"/>
                <p:cNvSpPr/>
                <p:nvPr/>
              </p:nvSpPr>
              <p:spPr bwMode="auto">
                <a:xfrm>
                  <a:off x="2514601" y="1054099"/>
                  <a:ext cx="165100" cy="165100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650" name="Oval 649"/>
                <p:cNvSpPr/>
                <p:nvPr/>
              </p:nvSpPr>
              <p:spPr bwMode="auto">
                <a:xfrm>
                  <a:off x="3098800" y="1016000"/>
                  <a:ext cx="165100" cy="165100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651" name="Oval 650"/>
                <p:cNvSpPr/>
                <p:nvPr/>
              </p:nvSpPr>
              <p:spPr bwMode="auto">
                <a:xfrm>
                  <a:off x="3670300" y="1003300"/>
                  <a:ext cx="165100" cy="16510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652" name="Oval 651"/>
                <p:cNvSpPr/>
                <p:nvPr/>
              </p:nvSpPr>
              <p:spPr bwMode="auto">
                <a:xfrm>
                  <a:off x="4241800" y="1028700"/>
                  <a:ext cx="165100" cy="16510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653" name="Oval 652"/>
                <p:cNvSpPr/>
                <p:nvPr/>
              </p:nvSpPr>
              <p:spPr bwMode="auto">
                <a:xfrm>
                  <a:off x="4800600" y="1079500"/>
                  <a:ext cx="165100" cy="165100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654" name="Oval 653"/>
                <p:cNvSpPr/>
                <p:nvPr/>
              </p:nvSpPr>
              <p:spPr bwMode="auto">
                <a:xfrm>
                  <a:off x="5372100" y="1193798"/>
                  <a:ext cx="165100" cy="165100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</p:grpSp>
          <p:grpSp>
            <p:nvGrpSpPr>
              <p:cNvPr id="611" name="Group 498"/>
              <p:cNvGrpSpPr/>
              <p:nvPr/>
            </p:nvGrpSpPr>
            <p:grpSpPr>
              <a:xfrm>
                <a:off x="1447800" y="2806700"/>
                <a:ext cx="4140200" cy="368300"/>
                <a:chOff x="1371600" y="1016000"/>
                <a:chExt cx="4140200" cy="368300"/>
              </a:xfrm>
            </p:grpSpPr>
            <p:sp>
              <p:nvSpPr>
                <p:cNvPr id="639" name="Oval 638"/>
                <p:cNvSpPr/>
                <p:nvPr/>
              </p:nvSpPr>
              <p:spPr bwMode="auto">
                <a:xfrm>
                  <a:off x="1371600" y="1181100"/>
                  <a:ext cx="165100" cy="165100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640" name="Oval 639"/>
                <p:cNvSpPr/>
                <p:nvPr/>
              </p:nvSpPr>
              <p:spPr bwMode="auto">
                <a:xfrm>
                  <a:off x="1943100" y="1104901"/>
                  <a:ext cx="165100" cy="165100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641" name="Oval 640"/>
                <p:cNvSpPr/>
                <p:nvPr/>
              </p:nvSpPr>
              <p:spPr bwMode="auto">
                <a:xfrm>
                  <a:off x="2514601" y="1054100"/>
                  <a:ext cx="165100" cy="165100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642" name="Oval 641"/>
                <p:cNvSpPr/>
                <p:nvPr/>
              </p:nvSpPr>
              <p:spPr bwMode="auto">
                <a:xfrm>
                  <a:off x="3086100" y="1028700"/>
                  <a:ext cx="165100" cy="165100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643" name="Oval 642"/>
                <p:cNvSpPr/>
                <p:nvPr/>
              </p:nvSpPr>
              <p:spPr bwMode="auto">
                <a:xfrm>
                  <a:off x="3657600" y="1016000"/>
                  <a:ext cx="165100" cy="165100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644" name="Oval 643"/>
                <p:cNvSpPr/>
                <p:nvPr/>
              </p:nvSpPr>
              <p:spPr bwMode="auto">
                <a:xfrm>
                  <a:off x="4216400" y="1028700"/>
                  <a:ext cx="165100" cy="165100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645" name="Oval 644"/>
                <p:cNvSpPr/>
                <p:nvPr/>
              </p:nvSpPr>
              <p:spPr bwMode="auto">
                <a:xfrm>
                  <a:off x="4787900" y="1104900"/>
                  <a:ext cx="165100" cy="165100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646" name="Oval 645"/>
                <p:cNvSpPr/>
                <p:nvPr/>
              </p:nvSpPr>
              <p:spPr bwMode="auto">
                <a:xfrm>
                  <a:off x="5346700" y="1219200"/>
                  <a:ext cx="165100" cy="165100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</p:grpSp>
          <p:grpSp>
            <p:nvGrpSpPr>
              <p:cNvPr id="612" name="Group 507"/>
              <p:cNvGrpSpPr/>
              <p:nvPr/>
            </p:nvGrpSpPr>
            <p:grpSpPr>
              <a:xfrm>
                <a:off x="1473200" y="3289302"/>
                <a:ext cx="4102100" cy="342899"/>
                <a:chOff x="1371600" y="1003302"/>
                <a:chExt cx="4102100" cy="342899"/>
              </a:xfrm>
            </p:grpSpPr>
            <p:sp>
              <p:nvSpPr>
                <p:cNvPr id="631" name="Oval 630"/>
                <p:cNvSpPr/>
                <p:nvPr/>
              </p:nvSpPr>
              <p:spPr bwMode="auto">
                <a:xfrm>
                  <a:off x="1371600" y="1181101"/>
                  <a:ext cx="165100" cy="165100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632" name="Oval 631"/>
                <p:cNvSpPr/>
                <p:nvPr/>
              </p:nvSpPr>
              <p:spPr bwMode="auto">
                <a:xfrm>
                  <a:off x="1917700" y="1092203"/>
                  <a:ext cx="165100" cy="165100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633" name="Oval 632"/>
                <p:cNvSpPr/>
                <p:nvPr/>
              </p:nvSpPr>
              <p:spPr bwMode="auto">
                <a:xfrm>
                  <a:off x="2489200" y="1028703"/>
                  <a:ext cx="165100" cy="165100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634" name="Oval 633"/>
                <p:cNvSpPr/>
                <p:nvPr/>
              </p:nvSpPr>
              <p:spPr bwMode="auto">
                <a:xfrm>
                  <a:off x="3060699" y="1016001"/>
                  <a:ext cx="165100" cy="165100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635" name="Oval 634"/>
                <p:cNvSpPr/>
                <p:nvPr/>
              </p:nvSpPr>
              <p:spPr bwMode="auto">
                <a:xfrm>
                  <a:off x="3632201" y="1003302"/>
                  <a:ext cx="165100" cy="165100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636" name="Oval 635"/>
                <p:cNvSpPr/>
                <p:nvPr/>
              </p:nvSpPr>
              <p:spPr bwMode="auto">
                <a:xfrm>
                  <a:off x="4178300" y="1028700"/>
                  <a:ext cx="165100" cy="165100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637" name="Oval 636"/>
                <p:cNvSpPr/>
                <p:nvPr/>
              </p:nvSpPr>
              <p:spPr bwMode="auto">
                <a:xfrm>
                  <a:off x="4737100" y="1104900"/>
                  <a:ext cx="165100" cy="165100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638" name="Oval 637"/>
                <p:cNvSpPr/>
                <p:nvPr/>
              </p:nvSpPr>
              <p:spPr bwMode="auto">
                <a:xfrm>
                  <a:off x="5308600" y="1181100"/>
                  <a:ext cx="165100" cy="165100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</p:grpSp>
          <p:grpSp>
            <p:nvGrpSpPr>
              <p:cNvPr id="613" name="Group 516"/>
              <p:cNvGrpSpPr/>
              <p:nvPr/>
            </p:nvGrpSpPr>
            <p:grpSpPr>
              <a:xfrm>
                <a:off x="1498600" y="3759199"/>
                <a:ext cx="4064000" cy="330202"/>
                <a:chOff x="1371600" y="1015999"/>
                <a:chExt cx="4064000" cy="330202"/>
              </a:xfrm>
            </p:grpSpPr>
            <p:sp>
              <p:nvSpPr>
                <p:cNvPr id="623" name="Oval 622"/>
                <p:cNvSpPr/>
                <p:nvPr/>
              </p:nvSpPr>
              <p:spPr bwMode="auto">
                <a:xfrm>
                  <a:off x="1371600" y="1181100"/>
                  <a:ext cx="165100" cy="165101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624" name="Oval 623"/>
                <p:cNvSpPr/>
                <p:nvPr/>
              </p:nvSpPr>
              <p:spPr bwMode="auto">
                <a:xfrm>
                  <a:off x="1917700" y="1092199"/>
                  <a:ext cx="165100" cy="165101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625" name="Oval 624"/>
                <p:cNvSpPr/>
                <p:nvPr/>
              </p:nvSpPr>
              <p:spPr bwMode="auto">
                <a:xfrm>
                  <a:off x="2476500" y="1041400"/>
                  <a:ext cx="165100" cy="165101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626" name="Oval 625"/>
                <p:cNvSpPr/>
                <p:nvPr/>
              </p:nvSpPr>
              <p:spPr bwMode="auto">
                <a:xfrm>
                  <a:off x="3035300" y="1015999"/>
                  <a:ext cx="165100" cy="165101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627" name="Oval 626"/>
                <p:cNvSpPr/>
                <p:nvPr/>
              </p:nvSpPr>
              <p:spPr bwMode="auto">
                <a:xfrm>
                  <a:off x="3606800" y="1015999"/>
                  <a:ext cx="165100" cy="165100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628" name="Oval 627"/>
                <p:cNvSpPr/>
                <p:nvPr/>
              </p:nvSpPr>
              <p:spPr bwMode="auto">
                <a:xfrm>
                  <a:off x="4152900" y="1041400"/>
                  <a:ext cx="165100" cy="165100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629" name="Oval 628"/>
                <p:cNvSpPr/>
                <p:nvPr/>
              </p:nvSpPr>
              <p:spPr bwMode="auto">
                <a:xfrm>
                  <a:off x="4699000" y="1104900"/>
                  <a:ext cx="165100" cy="165100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630" name="Oval 629"/>
                <p:cNvSpPr/>
                <p:nvPr/>
              </p:nvSpPr>
              <p:spPr bwMode="auto">
                <a:xfrm>
                  <a:off x="5270500" y="1181100"/>
                  <a:ext cx="165100" cy="165100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</p:grpSp>
          <p:grpSp>
            <p:nvGrpSpPr>
              <p:cNvPr id="614" name="Group 525"/>
              <p:cNvGrpSpPr/>
              <p:nvPr/>
            </p:nvGrpSpPr>
            <p:grpSpPr>
              <a:xfrm>
                <a:off x="1498600" y="4241802"/>
                <a:ext cx="4051300" cy="355598"/>
                <a:chOff x="1371600" y="1028702"/>
                <a:chExt cx="4051300" cy="355598"/>
              </a:xfrm>
            </p:grpSpPr>
            <p:sp>
              <p:nvSpPr>
                <p:cNvPr id="615" name="Oval 614"/>
                <p:cNvSpPr/>
                <p:nvPr/>
              </p:nvSpPr>
              <p:spPr bwMode="auto">
                <a:xfrm>
                  <a:off x="1371600" y="1181101"/>
                  <a:ext cx="165100" cy="165100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616" name="Oval 615"/>
                <p:cNvSpPr/>
                <p:nvPr/>
              </p:nvSpPr>
              <p:spPr bwMode="auto">
                <a:xfrm>
                  <a:off x="1943100" y="1117603"/>
                  <a:ext cx="165100" cy="165100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617" name="Oval 616"/>
                <p:cNvSpPr/>
                <p:nvPr/>
              </p:nvSpPr>
              <p:spPr bwMode="auto">
                <a:xfrm>
                  <a:off x="2489200" y="1054102"/>
                  <a:ext cx="165100" cy="165100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618" name="Oval 617"/>
                <p:cNvSpPr/>
                <p:nvPr/>
              </p:nvSpPr>
              <p:spPr bwMode="auto">
                <a:xfrm>
                  <a:off x="3060699" y="1028702"/>
                  <a:ext cx="165100" cy="165100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619" name="Oval 618"/>
                <p:cNvSpPr/>
                <p:nvPr/>
              </p:nvSpPr>
              <p:spPr bwMode="auto">
                <a:xfrm>
                  <a:off x="3594100" y="1028702"/>
                  <a:ext cx="165100" cy="165100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620" name="Oval 619"/>
                <p:cNvSpPr/>
                <p:nvPr/>
              </p:nvSpPr>
              <p:spPr bwMode="auto">
                <a:xfrm>
                  <a:off x="4152900" y="1054100"/>
                  <a:ext cx="165100" cy="165100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621" name="Oval 620"/>
                <p:cNvSpPr/>
                <p:nvPr/>
              </p:nvSpPr>
              <p:spPr bwMode="auto">
                <a:xfrm>
                  <a:off x="4686300" y="1117600"/>
                  <a:ext cx="165100" cy="165100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622" name="Oval 621"/>
                <p:cNvSpPr/>
                <p:nvPr/>
              </p:nvSpPr>
              <p:spPr bwMode="auto">
                <a:xfrm>
                  <a:off x="5257800" y="1219200"/>
                  <a:ext cx="165100" cy="165100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</p:grpSp>
        </p:grpSp>
        <p:grpSp>
          <p:nvGrpSpPr>
            <p:cNvPr id="508" name="Group 536"/>
            <p:cNvGrpSpPr/>
            <p:nvPr/>
          </p:nvGrpSpPr>
          <p:grpSpPr>
            <a:xfrm>
              <a:off x="1728926" y="1298951"/>
              <a:ext cx="3487003" cy="3120257"/>
              <a:chOff x="-288560" y="5812894"/>
              <a:chExt cx="3487003" cy="3120257"/>
            </a:xfrm>
          </p:grpSpPr>
          <p:cxnSp>
            <p:nvCxnSpPr>
              <p:cNvPr id="509" name="Straight Connector 508"/>
              <p:cNvCxnSpPr/>
              <p:nvPr/>
            </p:nvCxnSpPr>
            <p:spPr bwMode="auto">
              <a:xfrm rot="16200000" flipH="1">
                <a:off x="-1674077" y="7380425"/>
                <a:ext cx="2915798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10" name="Straight Connector 509"/>
              <p:cNvCxnSpPr/>
              <p:nvPr/>
            </p:nvCxnSpPr>
            <p:spPr bwMode="auto">
              <a:xfrm flipV="1">
                <a:off x="-208424" y="5904756"/>
                <a:ext cx="3326739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11" name="Straight Connector 510"/>
              <p:cNvCxnSpPr/>
              <p:nvPr/>
            </p:nvCxnSpPr>
            <p:spPr bwMode="auto">
              <a:xfrm rot="16200000" flipH="1">
                <a:off x="-1162271" y="7362648"/>
                <a:ext cx="2915798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12" name="Straight Connector 511"/>
              <p:cNvCxnSpPr/>
              <p:nvPr/>
            </p:nvCxnSpPr>
            <p:spPr bwMode="auto">
              <a:xfrm rot="16200000" flipH="1">
                <a:off x="-689241" y="7353756"/>
                <a:ext cx="2915798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13" name="Straight Connector 512"/>
              <p:cNvCxnSpPr/>
              <p:nvPr/>
            </p:nvCxnSpPr>
            <p:spPr bwMode="auto">
              <a:xfrm rot="16200000" flipH="1">
                <a:off x="-262733" y="7380425"/>
                <a:ext cx="2915798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14" name="Straight Connector 513"/>
              <p:cNvCxnSpPr/>
              <p:nvPr/>
            </p:nvCxnSpPr>
            <p:spPr bwMode="auto">
              <a:xfrm rot="16200000" flipH="1">
                <a:off x="210301" y="7371535"/>
                <a:ext cx="2915798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15" name="Straight Connector 514"/>
              <p:cNvCxnSpPr/>
              <p:nvPr/>
            </p:nvCxnSpPr>
            <p:spPr bwMode="auto">
              <a:xfrm rot="16200000" flipH="1">
                <a:off x="675579" y="7353758"/>
                <a:ext cx="2915798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16" name="Straight Connector 515"/>
              <p:cNvCxnSpPr/>
              <p:nvPr/>
            </p:nvCxnSpPr>
            <p:spPr bwMode="auto">
              <a:xfrm rot="16200000" flipH="1">
                <a:off x="1171876" y="7362646"/>
                <a:ext cx="2915798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17" name="Straight Connector 516"/>
              <p:cNvCxnSpPr/>
              <p:nvPr/>
            </p:nvCxnSpPr>
            <p:spPr bwMode="auto">
              <a:xfrm rot="16200000" flipH="1">
                <a:off x="1660417" y="7353758"/>
                <a:ext cx="2915798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18" name="Straight Connector 517"/>
              <p:cNvCxnSpPr/>
              <p:nvPr/>
            </p:nvCxnSpPr>
            <p:spPr bwMode="auto">
              <a:xfrm flipV="1">
                <a:off x="-185161" y="8829440"/>
                <a:ext cx="3326739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19" name="4-Point Star 518"/>
              <p:cNvSpPr/>
              <p:nvPr/>
            </p:nvSpPr>
            <p:spPr bwMode="auto">
              <a:xfrm>
                <a:off x="-280803" y="5821783"/>
                <a:ext cx="144753" cy="177792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20" name="4-Point Star 519"/>
              <p:cNvSpPr/>
              <p:nvPr/>
            </p:nvSpPr>
            <p:spPr bwMode="auto">
              <a:xfrm>
                <a:off x="-280804" y="6257375"/>
                <a:ext cx="144753" cy="177792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cxnSp>
            <p:nvCxnSpPr>
              <p:cNvPr id="521" name="Straight Connector 520"/>
              <p:cNvCxnSpPr/>
              <p:nvPr/>
            </p:nvCxnSpPr>
            <p:spPr bwMode="auto">
              <a:xfrm flipV="1">
                <a:off x="-216180" y="6331458"/>
                <a:ext cx="3326739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22" name="Straight Connector 521"/>
              <p:cNvCxnSpPr/>
              <p:nvPr/>
            </p:nvCxnSpPr>
            <p:spPr bwMode="auto">
              <a:xfrm flipV="1">
                <a:off x="-223934" y="6713711"/>
                <a:ext cx="3326739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23" name="Straight Connector 522"/>
              <p:cNvCxnSpPr/>
              <p:nvPr/>
            </p:nvCxnSpPr>
            <p:spPr bwMode="auto">
              <a:xfrm flipV="1">
                <a:off x="-223934" y="7140412"/>
                <a:ext cx="3326739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24" name="Straight Connector 523"/>
              <p:cNvCxnSpPr/>
              <p:nvPr/>
            </p:nvCxnSpPr>
            <p:spPr bwMode="auto">
              <a:xfrm flipV="1">
                <a:off x="-200671" y="7558231"/>
                <a:ext cx="3326739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25" name="Straight Connector 524"/>
              <p:cNvCxnSpPr/>
              <p:nvPr/>
            </p:nvCxnSpPr>
            <p:spPr bwMode="auto">
              <a:xfrm flipV="1">
                <a:off x="-192918" y="7984927"/>
                <a:ext cx="3326739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26" name="Straight Connector 525"/>
              <p:cNvCxnSpPr/>
              <p:nvPr/>
            </p:nvCxnSpPr>
            <p:spPr bwMode="auto">
              <a:xfrm flipV="1">
                <a:off x="-192922" y="8393834"/>
                <a:ext cx="3326739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27" name="4-Point Star 526"/>
              <p:cNvSpPr/>
              <p:nvPr/>
            </p:nvSpPr>
            <p:spPr bwMode="auto">
              <a:xfrm>
                <a:off x="-288560" y="6639628"/>
                <a:ext cx="144753" cy="177792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28" name="4-Point Star 527"/>
              <p:cNvSpPr/>
              <p:nvPr/>
            </p:nvSpPr>
            <p:spPr bwMode="auto">
              <a:xfrm>
                <a:off x="-288560" y="7066329"/>
                <a:ext cx="144753" cy="177792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29" name="4-Point Star 528"/>
              <p:cNvSpPr/>
              <p:nvPr/>
            </p:nvSpPr>
            <p:spPr bwMode="auto">
              <a:xfrm>
                <a:off x="-280804" y="7448584"/>
                <a:ext cx="144753" cy="177792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30" name="4-Point Star 529"/>
              <p:cNvSpPr/>
              <p:nvPr/>
            </p:nvSpPr>
            <p:spPr bwMode="auto">
              <a:xfrm>
                <a:off x="-288558" y="7857506"/>
                <a:ext cx="144753" cy="177792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31" name="4-Point Star 530"/>
              <p:cNvSpPr/>
              <p:nvPr/>
            </p:nvSpPr>
            <p:spPr bwMode="auto">
              <a:xfrm>
                <a:off x="-280804" y="8301987"/>
                <a:ext cx="144753" cy="177792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32" name="4-Point Star 531"/>
              <p:cNvSpPr/>
              <p:nvPr/>
            </p:nvSpPr>
            <p:spPr bwMode="auto">
              <a:xfrm>
                <a:off x="-288558" y="8728689"/>
                <a:ext cx="144753" cy="177792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33" name="4-Point Star 532"/>
              <p:cNvSpPr/>
              <p:nvPr/>
            </p:nvSpPr>
            <p:spPr bwMode="auto">
              <a:xfrm>
                <a:off x="223246" y="5812894"/>
                <a:ext cx="144753" cy="177792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35" name="4-Point Star 534"/>
              <p:cNvSpPr/>
              <p:nvPr/>
            </p:nvSpPr>
            <p:spPr bwMode="auto">
              <a:xfrm>
                <a:off x="696274" y="5821783"/>
                <a:ext cx="144753" cy="177792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36" name="4-Point Star 535"/>
              <p:cNvSpPr/>
              <p:nvPr/>
            </p:nvSpPr>
            <p:spPr bwMode="auto">
              <a:xfrm>
                <a:off x="1115032" y="5821785"/>
                <a:ext cx="144753" cy="177792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37" name="4-Point Star 536"/>
              <p:cNvSpPr/>
              <p:nvPr/>
            </p:nvSpPr>
            <p:spPr bwMode="auto">
              <a:xfrm>
                <a:off x="1595818" y="5812894"/>
                <a:ext cx="144753" cy="177792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38" name="4-Point Star 537"/>
              <p:cNvSpPr/>
              <p:nvPr/>
            </p:nvSpPr>
            <p:spPr bwMode="auto">
              <a:xfrm>
                <a:off x="2061097" y="5821783"/>
                <a:ext cx="144753" cy="177792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39" name="4-Point Star 538"/>
              <p:cNvSpPr/>
              <p:nvPr/>
            </p:nvSpPr>
            <p:spPr bwMode="auto">
              <a:xfrm>
                <a:off x="2565150" y="5830673"/>
                <a:ext cx="144753" cy="177792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40" name="4-Point Star 539"/>
              <p:cNvSpPr/>
              <p:nvPr/>
            </p:nvSpPr>
            <p:spPr bwMode="auto">
              <a:xfrm>
                <a:off x="3045935" y="5812894"/>
                <a:ext cx="144753" cy="177792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41" name="4-Point Star 540"/>
              <p:cNvSpPr/>
              <p:nvPr/>
            </p:nvSpPr>
            <p:spPr bwMode="auto">
              <a:xfrm>
                <a:off x="223246" y="6248486"/>
                <a:ext cx="144753" cy="177792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42" name="4-Point Star 541"/>
              <p:cNvSpPr/>
              <p:nvPr/>
            </p:nvSpPr>
            <p:spPr bwMode="auto">
              <a:xfrm>
                <a:off x="696280" y="6239596"/>
                <a:ext cx="144753" cy="177792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43" name="4-Point Star 542"/>
              <p:cNvSpPr/>
              <p:nvPr/>
            </p:nvSpPr>
            <p:spPr bwMode="auto">
              <a:xfrm>
                <a:off x="1115031" y="6248485"/>
                <a:ext cx="144753" cy="177792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44" name="4-Point Star 543"/>
              <p:cNvSpPr/>
              <p:nvPr/>
            </p:nvSpPr>
            <p:spPr bwMode="auto">
              <a:xfrm>
                <a:off x="1595818" y="6248485"/>
                <a:ext cx="144753" cy="177792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45" name="4-Point Star 544"/>
              <p:cNvSpPr/>
              <p:nvPr/>
            </p:nvSpPr>
            <p:spPr bwMode="auto">
              <a:xfrm>
                <a:off x="2061097" y="6239596"/>
                <a:ext cx="144753" cy="177792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46" name="4-Point Star 545"/>
              <p:cNvSpPr/>
              <p:nvPr/>
            </p:nvSpPr>
            <p:spPr bwMode="auto">
              <a:xfrm>
                <a:off x="2565149" y="6248486"/>
                <a:ext cx="144753" cy="177792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47" name="4-Point Star 546"/>
              <p:cNvSpPr/>
              <p:nvPr/>
            </p:nvSpPr>
            <p:spPr bwMode="auto">
              <a:xfrm>
                <a:off x="3053689" y="6239596"/>
                <a:ext cx="144753" cy="177792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48" name="4-Point Star 547"/>
              <p:cNvSpPr/>
              <p:nvPr/>
            </p:nvSpPr>
            <p:spPr bwMode="auto">
              <a:xfrm>
                <a:off x="223248" y="6621850"/>
                <a:ext cx="144753" cy="177792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49" name="4-Point Star 548"/>
              <p:cNvSpPr/>
              <p:nvPr/>
            </p:nvSpPr>
            <p:spPr bwMode="auto">
              <a:xfrm>
                <a:off x="696282" y="6630739"/>
                <a:ext cx="144753" cy="177792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50" name="4-Point Star 549"/>
              <p:cNvSpPr/>
              <p:nvPr/>
            </p:nvSpPr>
            <p:spPr bwMode="auto">
              <a:xfrm>
                <a:off x="1122786" y="6630739"/>
                <a:ext cx="144753" cy="177792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51" name="4-Point Star 550"/>
              <p:cNvSpPr/>
              <p:nvPr/>
            </p:nvSpPr>
            <p:spPr bwMode="auto">
              <a:xfrm>
                <a:off x="1595818" y="6621850"/>
                <a:ext cx="144753" cy="177792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52" name="4-Point Star 551"/>
              <p:cNvSpPr/>
              <p:nvPr/>
            </p:nvSpPr>
            <p:spPr bwMode="auto">
              <a:xfrm>
                <a:off x="2061097" y="6621850"/>
                <a:ext cx="144753" cy="177792"/>
              </a:xfrm>
              <a:prstGeom prst="star4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53" name="4-Point Star 552"/>
              <p:cNvSpPr/>
              <p:nvPr/>
            </p:nvSpPr>
            <p:spPr bwMode="auto">
              <a:xfrm>
                <a:off x="2557393" y="6630739"/>
                <a:ext cx="144753" cy="177792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54" name="4-Point Star 553"/>
              <p:cNvSpPr/>
              <p:nvPr/>
            </p:nvSpPr>
            <p:spPr bwMode="auto">
              <a:xfrm>
                <a:off x="3053690" y="6621848"/>
                <a:ext cx="144753" cy="177792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55" name="4-Point Star 554"/>
              <p:cNvSpPr/>
              <p:nvPr/>
            </p:nvSpPr>
            <p:spPr bwMode="auto">
              <a:xfrm>
                <a:off x="223246" y="7057441"/>
                <a:ext cx="144753" cy="177792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56" name="4-Point Star 555"/>
              <p:cNvSpPr/>
              <p:nvPr/>
            </p:nvSpPr>
            <p:spPr bwMode="auto">
              <a:xfrm>
                <a:off x="704036" y="7039661"/>
                <a:ext cx="144753" cy="177792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57" name="4-Point Star 556"/>
              <p:cNvSpPr/>
              <p:nvPr/>
            </p:nvSpPr>
            <p:spPr bwMode="auto">
              <a:xfrm>
                <a:off x="1122786" y="7057439"/>
                <a:ext cx="144753" cy="177792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58" name="4-Point Star 557"/>
              <p:cNvSpPr/>
              <p:nvPr/>
            </p:nvSpPr>
            <p:spPr bwMode="auto">
              <a:xfrm>
                <a:off x="1603574" y="7066331"/>
                <a:ext cx="144753" cy="177792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59" name="4-Point Star 558"/>
              <p:cNvSpPr/>
              <p:nvPr/>
            </p:nvSpPr>
            <p:spPr bwMode="auto">
              <a:xfrm>
                <a:off x="2068852" y="7066331"/>
                <a:ext cx="144753" cy="177792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60" name="4-Point Star 559"/>
              <p:cNvSpPr/>
              <p:nvPr/>
            </p:nvSpPr>
            <p:spPr bwMode="auto">
              <a:xfrm>
                <a:off x="2557393" y="7057441"/>
                <a:ext cx="144753" cy="177792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61" name="4-Point Star 560"/>
              <p:cNvSpPr/>
              <p:nvPr/>
            </p:nvSpPr>
            <p:spPr bwMode="auto">
              <a:xfrm>
                <a:off x="3053690" y="7039661"/>
                <a:ext cx="144753" cy="177792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62" name="4-Point Star 561"/>
              <p:cNvSpPr/>
              <p:nvPr/>
            </p:nvSpPr>
            <p:spPr bwMode="auto">
              <a:xfrm>
                <a:off x="238756" y="7466367"/>
                <a:ext cx="144753" cy="177792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63" name="4-Point Star 562"/>
              <p:cNvSpPr/>
              <p:nvPr/>
            </p:nvSpPr>
            <p:spPr bwMode="auto">
              <a:xfrm>
                <a:off x="704034" y="7484140"/>
                <a:ext cx="144753" cy="177792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64" name="4-Point Star 563"/>
              <p:cNvSpPr/>
              <p:nvPr/>
            </p:nvSpPr>
            <p:spPr bwMode="auto">
              <a:xfrm>
                <a:off x="1130540" y="7466363"/>
                <a:ext cx="144753" cy="177792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65" name="4-Point Star 564"/>
              <p:cNvSpPr/>
              <p:nvPr/>
            </p:nvSpPr>
            <p:spPr bwMode="auto">
              <a:xfrm>
                <a:off x="1595818" y="7475252"/>
                <a:ext cx="144753" cy="177792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66" name="4-Point Star 565"/>
              <p:cNvSpPr/>
              <p:nvPr/>
            </p:nvSpPr>
            <p:spPr bwMode="auto">
              <a:xfrm>
                <a:off x="2061097" y="7475254"/>
                <a:ext cx="144753" cy="177792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67" name="4-Point Star 566"/>
              <p:cNvSpPr/>
              <p:nvPr/>
            </p:nvSpPr>
            <p:spPr bwMode="auto">
              <a:xfrm>
                <a:off x="2557393" y="7466363"/>
                <a:ext cx="144753" cy="177792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68" name="4-Point Star 567"/>
              <p:cNvSpPr/>
              <p:nvPr/>
            </p:nvSpPr>
            <p:spPr bwMode="auto">
              <a:xfrm>
                <a:off x="3053690" y="7475254"/>
                <a:ext cx="144753" cy="177792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69" name="4-Point Star 568"/>
              <p:cNvSpPr/>
              <p:nvPr/>
            </p:nvSpPr>
            <p:spPr bwMode="auto">
              <a:xfrm>
                <a:off x="223248" y="7910844"/>
                <a:ext cx="144753" cy="177792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70" name="4-Point Star 569"/>
              <p:cNvSpPr/>
              <p:nvPr/>
            </p:nvSpPr>
            <p:spPr bwMode="auto">
              <a:xfrm>
                <a:off x="704034" y="7893065"/>
                <a:ext cx="144753" cy="177792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71" name="4-Point Star 570"/>
              <p:cNvSpPr/>
              <p:nvPr/>
            </p:nvSpPr>
            <p:spPr bwMode="auto">
              <a:xfrm>
                <a:off x="1130540" y="7901955"/>
                <a:ext cx="144753" cy="177792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72" name="4-Point Star 571"/>
              <p:cNvSpPr/>
              <p:nvPr/>
            </p:nvSpPr>
            <p:spPr bwMode="auto">
              <a:xfrm>
                <a:off x="1603572" y="7901955"/>
                <a:ext cx="144753" cy="177792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73" name="4-Point Star 572"/>
              <p:cNvSpPr/>
              <p:nvPr/>
            </p:nvSpPr>
            <p:spPr bwMode="auto">
              <a:xfrm>
                <a:off x="2068850" y="7893065"/>
                <a:ext cx="144753" cy="177792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74" name="4-Point Star 573"/>
              <p:cNvSpPr/>
              <p:nvPr/>
            </p:nvSpPr>
            <p:spPr bwMode="auto">
              <a:xfrm>
                <a:off x="2557393" y="7893065"/>
                <a:ext cx="144753" cy="177792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75" name="4-Point Star 574"/>
              <p:cNvSpPr/>
              <p:nvPr/>
            </p:nvSpPr>
            <p:spPr bwMode="auto">
              <a:xfrm>
                <a:off x="3053690" y="7901953"/>
                <a:ext cx="144753" cy="177792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76" name="4-Point Star 575"/>
              <p:cNvSpPr/>
              <p:nvPr/>
            </p:nvSpPr>
            <p:spPr bwMode="auto">
              <a:xfrm>
                <a:off x="223248" y="8301987"/>
                <a:ext cx="144753" cy="177792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77" name="4-Point Star 576"/>
              <p:cNvSpPr/>
              <p:nvPr/>
            </p:nvSpPr>
            <p:spPr bwMode="auto">
              <a:xfrm>
                <a:off x="223248" y="8746468"/>
                <a:ext cx="144753" cy="177792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78" name="4-Point Star 577"/>
              <p:cNvSpPr/>
              <p:nvPr/>
            </p:nvSpPr>
            <p:spPr bwMode="auto">
              <a:xfrm>
                <a:off x="696280" y="8293099"/>
                <a:ext cx="144753" cy="177792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79" name="4-Point Star 578"/>
              <p:cNvSpPr/>
              <p:nvPr/>
            </p:nvSpPr>
            <p:spPr bwMode="auto">
              <a:xfrm>
                <a:off x="696280" y="8746468"/>
                <a:ext cx="144753" cy="177792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80" name="4-Point Star 579"/>
              <p:cNvSpPr/>
              <p:nvPr/>
            </p:nvSpPr>
            <p:spPr bwMode="auto">
              <a:xfrm>
                <a:off x="1122786" y="8319766"/>
                <a:ext cx="144753" cy="177792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81" name="4-Point Star 580"/>
              <p:cNvSpPr/>
              <p:nvPr/>
            </p:nvSpPr>
            <p:spPr bwMode="auto">
              <a:xfrm>
                <a:off x="1130540" y="8746468"/>
                <a:ext cx="144753" cy="177792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82" name="4-Point Star 581"/>
              <p:cNvSpPr/>
              <p:nvPr/>
            </p:nvSpPr>
            <p:spPr bwMode="auto">
              <a:xfrm>
                <a:off x="1603574" y="8301987"/>
                <a:ext cx="144753" cy="177792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83" name="4-Point Star 582"/>
              <p:cNvSpPr/>
              <p:nvPr/>
            </p:nvSpPr>
            <p:spPr bwMode="auto">
              <a:xfrm>
                <a:off x="1595818" y="8737578"/>
                <a:ext cx="144753" cy="177792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84" name="4-Point Star 583"/>
              <p:cNvSpPr/>
              <p:nvPr/>
            </p:nvSpPr>
            <p:spPr bwMode="auto">
              <a:xfrm>
                <a:off x="2068852" y="8310876"/>
                <a:ext cx="144753" cy="177792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85" name="4-Point Star 584"/>
              <p:cNvSpPr/>
              <p:nvPr/>
            </p:nvSpPr>
            <p:spPr bwMode="auto">
              <a:xfrm>
                <a:off x="2068852" y="8746468"/>
                <a:ext cx="144753" cy="177792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86" name="4-Point Star 585"/>
              <p:cNvSpPr/>
              <p:nvPr/>
            </p:nvSpPr>
            <p:spPr bwMode="auto">
              <a:xfrm>
                <a:off x="2565149" y="8755359"/>
                <a:ext cx="144753" cy="177792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87" name="4-Point Star 586"/>
              <p:cNvSpPr/>
              <p:nvPr/>
            </p:nvSpPr>
            <p:spPr bwMode="auto">
              <a:xfrm>
                <a:off x="2565147" y="8293097"/>
                <a:ext cx="144753" cy="177792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88" name="4-Point Star 587"/>
              <p:cNvSpPr/>
              <p:nvPr/>
            </p:nvSpPr>
            <p:spPr bwMode="auto">
              <a:xfrm>
                <a:off x="3053690" y="8301987"/>
                <a:ext cx="144753" cy="177792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89" name="4-Point Star 588"/>
              <p:cNvSpPr/>
              <p:nvPr/>
            </p:nvSpPr>
            <p:spPr bwMode="auto">
              <a:xfrm>
                <a:off x="3045933" y="8737564"/>
                <a:ext cx="144753" cy="177792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90" name="4-Point Star 589"/>
              <p:cNvSpPr/>
              <p:nvPr/>
            </p:nvSpPr>
            <p:spPr bwMode="auto">
              <a:xfrm>
                <a:off x="1955117" y="6487912"/>
                <a:ext cx="372223" cy="426702"/>
              </a:xfrm>
              <a:prstGeom prst="star4">
                <a:avLst/>
              </a:prstGeom>
              <a:solidFill>
                <a:srgbClr val="9B0027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</p:grpSp>
      </p:grpSp>
      <p:sp>
        <p:nvSpPr>
          <p:cNvPr id="461" name="TextBox 460"/>
          <p:cNvSpPr txBox="1"/>
          <p:nvPr/>
        </p:nvSpPr>
        <p:spPr>
          <a:xfrm>
            <a:off x="3236198" y="2812009"/>
            <a:ext cx="6298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Helvetica" pitchFamily="34" charset="0"/>
                <a:cs typeface="Helvetica" pitchFamily="34" charset="0"/>
              </a:rPr>
              <a:t>P(</a:t>
            </a:r>
            <a:r>
              <a:rPr lang="en-US" sz="1100" dirty="0" err="1" smtClean="0">
                <a:latin typeface="Helvetica" pitchFamily="34" charset="0"/>
                <a:cs typeface="Helvetica" pitchFamily="34" charset="0"/>
              </a:rPr>
              <a:t>x,y</a:t>
            </a:r>
            <a:r>
              <a:rPr lang="en-US" sz="1100" dirty="0" smtClean="0">
                <a:latin typeface="Helvetica" pitchFamily="34" charset="0"/>
                <a:cs typeface="Helvetica" pitchFamily="34" charset="0"/>
              </a:rPr>
              <a:t>)</a:t>
            </a:r>
            <a:endParaRPr lang="en-US" sz="11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62" name="Rectangle 461"/>
          <p:cNvSpPr/>
          <p:nvPr/>
        </p:nvSpPr>
        <p:spPr>
          <a:xfrm>
            <a:off x="0" y="720636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 Approach: direct local interpolation</a:t>
            </a:r>
          </a:p>
        </p:txBody>
      </p:sp>
      <p:cxnSp>
        <p:nvCxnSpPr>
          <p:cNvPr id="688" name="Curved Connector 687"/>
          <p:cNvCxnSpPr/>
          <p:nvPr/>
        </p:nvCxnSpPr>
        <p:spPr bwMode="auto">
          <a:xfrm>
            <a:off x="3594100" y="2654300"/>
            <a:ext cx="2654300" cy="9525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89" name="TextBox 688"/>
          <p:cNvSpPr txBox="1"/>
          <p:nvPr/>
        </p:nvSpPr>
        <p:spPr>
          <a:xfrm>
            <a:off x="1415609" y="5935905"/>
            <a:ext cx="6292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err="1" smtClean="0">
                <a:solidFill>
                  <a:srgbClr val="960606"/>
                </a:solidFill>
                <a:latin typeface="Helvetica" pitchFamily="34" charset="0"/>
                <a:cs typeface="Helvetica" pitchFamily="34" charset="0"/>
              </a:rPr>
              <a:t>sqrt</a:t>
            </a:r>
            <a:r>
              <a:rPr lang="en-US" sz="1800" i="1" dirty="0" smtClean="0">
                <a:solidFill>
                  <a:srgbClr val="960606"/>
                </a:solidFill>
                <a:latin typeface="Helvetica" pitchFamily="34" charset="0"/>
                <a:cs typeface="Helvetica" pitchFamily="34" charset="0"/>
              </a:rPr>
              <a:t>, </a:t>
            </a:r>
            <a:r>
              <a:rPr lang="en-US" sz="1800" i="1" dirty="0" err="1" smtClean="0">
                <a:solidFill>
                  <a:srgbClr val="960606"/>
                </a:solidFill>
                <a:latin typeface="Helvetica" pitchFamily="34" charset="0"/>
                <a:cs typeface="Helvetica" pitchFamily="34" charset="0"/>
              </a:rPr>
              <a:t>atan</a:t>
            </a:r>
            <a:r>
              <a:rPr lang="en-US" sz="1800" i="1" dirty="0" smtClean="0">
                <a:solidFill>
                  <a:srgbClr val="960606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sz="1800" dirty="0" smtClean="0">
                <a:solidFill>
                  <a:srgbClr val="960606"/>
                </a:solidFill>
                <a:latin typeface="Helvetica" pitchFamily="34" charset="0"/>
                <a:cs typeface="Helvetica" pitchFamily="34" charset="0"/>
              </a:rPr>
              <a:t>operations are expensive in Logic-in-memory </a:t>
            </a:r>
            <a:endParaRPr lang="en-US" dirty="0">
              <a:solidFill>
                <a:srgbClr val="960606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91" name="Rectangle 690"/>
          <p:cNvSpPr/>
          <p:nvPr/>
        </p:nvSpPr>
        <p:spPr>
          <a:xfrm>
            <a:off x="5121914" y="4234438"/>
            <a:ext cx="3634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>Finding neighbors is expensive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itle 1"/>
          <p:cNvSpPr>
            <a:spLocks noGrp="1"/>
          </p:cNvSpPr>
          <p:nvPr>
            <p:ph type="title"/>
          </p:nvPr>
        </p:nvSpPr>
        <p:spPr>
          <a:xfrm>
            <a:off x="0" y="101600"/>
            <a:ext cx="9144000" cy="485386"/>
          </a:xfrm>
        </p:spPr>
        <p:txBody>
          <a:bodyPr/>
          <a:lstStyle/>
          <a:p>
            <a:r>
              <a:rPr lang="en-US" sz="2800" b="1" dirty="0" smtClean="0">
                <a:solidFill>
                  <a:srgbClr val="AE2424"/>
                </a:solidFill>
                <a:latin typeface="Helvetica" pitchFamily="34" charset="0"/>
                <a:cs typeface="Helvetica" pitchFamily="34" charset="0"/>
              </a:rPr>
              <a:t>Local Interpolation Based </a:t>
            </a:r>
            <a:r>
              <a:rPr lang="en-US" sz="2800" b="1" dirty="0" smtClean="0">
                <a:latin typeface="Helvetica" pitchFamily="34" charset="0"/>
                <a:cs typeface="Helvetica" pitchFamily="34" charset="0"/>
              </a:rPr>
              <a:t>Polar Reformatting</a:t>
            </a:r>
            <a:endParaRPr lang="en-US" sz="2800" dirty="0"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888" name="Group 887"/>
          <p:cNvGrpSpPr/>
          <p:nvPr/>
        </p:nvGrpSpPr>
        <p:grpSpPr>
          <a:xfrm>
            <a:off x="221393" y="3788656"/>
            <a:ext cx="6712807" cy="2408182"/>
            <a:chOff x="-12699" y="4101353"/>
            <a:chExt cx="7018981" cy="2408182"/>
          </a:xfrm>
        </p:grpSpPr>
        <p:sp>
          <p:nvSpPr>
            <p:cNvPr id="210" name="Rectangle 209"/>
            <p:cNvSpPr/>
            <p:nvPr/>
          </p:nvSpPr>
          <p:spPr>
            <a:xfrm>
              <a:off x="101602" y="4462821"/>
              <a:ext cx="6904680" cy="20467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Char char="§"/>
              </a:pPr>
              <a:r>
                <a:rPr lang="en-US" sz="1800" dirty="0" smtClean="0">
                  <a:latin typeface="Helvetica" pitchFamily="34" charset="0"/>
                  <a:cs typeface="Helvetica" pitchFamily="34" charset="0"/>
                </a:rPr>
                <a:t> Coordinate transformation</a:t>
              </a:r>
            </a:p>
            <a:p>
              <a:pPr>
                <a:spcBef>
                  <a:spcPts val="600"/>
                </a:spcBef>
                <a:buFont typeface="Arial" pitchFamily="34" charset="0"/>
                <a:buChar char="•"/>
              </a:pPr>
              <a:r>
                <a:rPr lang="en-US" sz="1600" b="0" dirty="0" smtClean="0">
                  <a:latin typeface="Helvetica" pitchFamily="34" charset="0"/>
                  <a:cs typeface="Helvetica" pitchFamily="34" charset="0"/>
                </a:rPr>
                <a:t>  Four-corner image perspective geometric transformation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600" b="0" dirty="0" smtClean="0">
                  <a:latin typeface="Helvetica" pitchFamily="34" charset="0"/>
                  <a:cs typeface="Helvetica" pitchFamily="34" charset="0"/>
                </a:rPr>
                <a:t>  Avoid </a:t>
              </a:r>
              <a:r>
                <a:rPr lang="en-US" sz="1600" i="1" dirty="0" err="1" smtClean="0">
                  <a:latin typeface="Helvetica" pitchFamily="34" charset="0"/>
                  <a:cs typeface="Helvetica" pitchFamily="34" charset="0"/>
                </a:rPr>
                <a:t>sqrt</a:t>
              </a:r>
              <a:r>
                <a:rPr lang="en-US" sz="1600" b="0" dirty="0" smtClean="0">
                  <a:latin typeface="Helvetica" pitchFamily="34" charset="0"/>
                  <a:cs typeface="Helvetica" pitchFamily="34" charset="0"/>
                </a:rPr>
                <a:t> and </a:t>
              </a:r>
              <a:r>
                <a:rPr lang="en-US" sz="1600" i="1" dirty="0" err="1" smtClean="0">
                  <a:latin typeface="Helvetica" pitchFamily="34" charset="0"/>
                  <a:cs typeface="Helvetica" pitchFamily="34" charset="0"/>
                </a:rPr>
                <a:t>atan</a:t>
              </a:r>
              <a:endParaRPr lang="en-US" sz="1600" b="0" dirty="0" smtClean="0">
                <a:latin typeface="Helvetica" pitchFamily="34" charset="0"/>
                <a:cs typeface="Helvetica" pitchFamily="34" charset="0"/>
              </a:endParaRPr>
            </a:p>
            <a:p>
              <a:endParaRPr lang="en-US" sz="1200" dirty="0" smtClean="0">
                <a:latin typeface="Helvetica" pitchFamily="34" charset="0"/>
                <a:cs typeface="Helvetica" pitchFamily="34" charset="0"/>
              </a:endParaRPr>
            </a:p>
            <a:p>
              <a:pPr>
                <a:spcBef>
                  <a:spcPts val="600"/>
                </a:spcBef>
                <a:buFont typeface="Wingdings" pitchFamily="2" charset="2"/>
                <a:buChar char="§"/>
              </a:pPr>
              <a:r>
                <a:rPr lang="en-US" sz="1800" dirty="0" smtClean="0">
                  <a:latin typeface="Helvetica" pitchFamily="34" charset="0"/>
                  <a:cs typeface="Helvetica" pitchFamily="34" charset="0"/>
                </a:rPr>
                <a:t> 2D surface interpolation</a:t>
              </a:r>
            </a:p>
            <a:p>
              <a:pPr>
                <a:spcBef>
                  <a:spcPts val="300"/>
                </a:spcBef>
                <a:buFont typeface="Arial" pitchFamily="34" charset="0"/>
                <a:buChar char="•"/>
              </a:pPr>
              <a:r>
                <a:rPr lang="en-US" sz="1600" b="0" dirty="0" smtClean="0">
                  <a:latin typeface="Helvetica" pitchFamily="34" charset="0"/>
                  <a:cs typeface="Helvetica" pitchFamily="34" charset="0"/>
                </a:rPr>
                <a:t> Simple logic computation</a:t>
              </a:r>
            </a:p>
            <a:p>
              <a:pPr>
                <a:spcBef>
                  <a:spcPts val="300"/>
                </a:spcBef>
                <a:buFont typeface="Arial" pitchFamily="34" charset="0"/>
                <a:buChar char="•"/>
              </a:pPr>
              <a:r>
                <a:rPr lang="en-US" sz="1600" b="0" dirty="0" smtClean="0">
                  <a:latin typeface="Helvetica" pitchFamily="34" charset="0"/>
                  <a:cs typeface="Helvetica" pitchFamily="34" charset="0"/>
                </a:rPr>
                <a:t> bilinear, </a:t>
              </a:r>
              <a:r>
                <a:rPr lang="en-US" sz="1600" b="0" dirty="0" err="1" smtClean="0">
                  <a:latin typeface="Helvetica" pitchFamily="34" charset="0"/>
                  <a:cs typeface="Helvetica" pitchFamily="34" charset="0"/>
                </a:rPr>
                <a:t>bicubic</a:t>
              </a:r>
              <a:r>
                <a:rPr lang="en-US" sz="1600" b="0" dirty="0" smtClean="0">
                  <a:latin typeface="Helvetica" pitchFamily="34" charset="0"/>
                  <a:cs typeface="Helvetica" pitchFamily="34" charset="0"/>
                </a:rPr>
                <a:t>,… </a:t>
              </a:r>
              <a:endParaRPr lang="en-US" sz="1600" dirty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68" name="TextBox 367"/>
            <p:cNvSpPr txBox="1"/>
            <p:nvPr/>
          </p:nvSpPr>
          <p:spPr>
            <a:xfrm>
              <a:off x="-12699" y="4101353"/>
              <a:ext cx="9905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chemeClr val="accent1"/>
                  </a:solidFill>
                  <a:latin typeface="Helvetica" pitchFamily="34" charset="0"/>
                  <a:cs typeface="Helvetica" pitchFamily="34" charset="0"/>
                </a:rPr>
                <a:t>Steps: </a:t>
              </a:r>
              <a:endParaRPr lang="en-US" sz="1800" dirty="0">
                <a:solidFill>
                  <a:schemeClr val="accent1"/>
                </a:solidFill>
                <a:latin typeface="Helvetica" pitchFamily="34" charset="0"/>
                <a:cs typeface="Helvetica" pitchFamily="34" charset="0"/>
              </a:endParaRPr>
            </a:p>
          </p:txBody>
        </p:sp>
      </p:grpSp>
      <p:sp>
        <p:nvSpPr>
          <p:cNvPr id="889" name="Right Arrow 888"/>
          <p:cNvSpPr/>
          <p:nvPr/>
        </p:nvSpPr>
        <p:spPr bwMode="auto">
          <a:xfrm>
            <a:off x="2632333" y="1496884"/>
            <a:ext cx="370702" cy="259492"/>
          </a:xfrm>
          <a:prstGeom prst="rightArrow">
            <a:avLst/>
          </a:prstGeom>
          <a:solidFill>
            <a:srgbClr val="96060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910" name="Group 909"/>
          <p:cNvGrpSpPr/>
          <p:nvPr/>
        </p:nvGrpSpPr>
        <p:grpSpPr>
          <a:xfrm>
            <a:off x="721839" y="1068173"/>
            <a:ext cx="1792761" cy="2360827"/>
            <a:chOff x="74138" y="864973"/>
            <a:chExt cx="2001797" cy="2594919"/>
          </a:xfrm>
        </p:grpSpPr>
        <p:grpSp>
          <p:nvGrpSpPr>
            <p:cNvPr id="694" name="Group 693"/>
            <p:cNvGrpSpPr/>
            <p:nvPr/>
          </p:nvGrpSpPr>
          <p:grpSpPr>
            <a:xfrm>
              <a:off x="111213" y="916119"/>
              <a:ext cx="1940011" cy="1456378"/>
              <a:chOff x="1371600" y="927101"/>
              <a:chExt cx="4292600" cy="3670299"/>
            </a:xfrm>
          </p:grpSpPr>
          <p:grpSp>
            <p:nvGrpSpPr>
              <p:cNvPr id="695" name="Group 537"/>
              <p:cNvGrpSpPr/>
              <p:nvPr/>
            </p:nvGrpSpPr>
            <p:grpSpPr>
              <a:xfrm>
                <a:off x="1371600" y="927101"/>
                <a:ext cx="4292600" cy="3670299"/>
                <a:chOff x="1371600" y="927101"/>
                <a:chExt cx="4292600" cy="3670299"/>
              </a:xfrm>
            </p:grpSpPr>
            <p:sp>
              <p:nvSpPr>
                <p:cNvPr id="778" name="Freeform 777"/>
                <p:cNvSpPr/>
                <p:nvPr/>
              </p:nvSpPr>
              <p:spPr bwMode="auto">
                <a:xfrm>
                  <a:off x="1460500" y="1485900"/>
                  <a:ext cx="4089400" cy="215900"/>
                </a:xfrm>
                <a:custGeom>
                  <a:avLst/>
                  <a:gdLst>
                    <a:gd name="connsiteX0" fmla="*/ 0 w 4165600"/>
                    <a:gd name="connsiteY0" fmla="*/ 230717 h 230717"/>
                    <a:gd name="connsiteX1" fmla="*/ 609600 w 4165600"/>
                    <a:gd name="connsiteY1" fmla="*/ 91017 h 230717"/>
                    <a:gd name="connsiteX2" fmla="*/ 1244600 w 4165600"/>
                    <a:gd name="connsiteY2" fmla="*/ 40217 h 230717"/>
                    <a:gd name="connsiteX3" fmla="*/ 1790700 w 4165600"/>
                    <a:gd name="connsiteY3" fmla="*/ 14817 h 230717"/>
                    <a:gd name="connsiteX4" fmla="*/ 2413000 w 4165600"/>
                    <a:gd name="connsiteY4" fmla="*/ 2117 h 230717"/>
                    <a:gd name="connsiteX5" fmla="*/ 2984500 w 4165600"/>
                    <a:gd name="connsiteY5" fmla="*/ 14817 h 230717"/>
                    <a:gd name="connsiteX6" fmla="*/ 3581400 w 4165600"/>
                    <a:gd name="connsiteY6" fmla="*/ 91017 h 230717"/>
                    <a:gd name="connsiteX7" fmla="*/ 4165600 w 4165600"/>
                    <a:gd name="connsiteY7" fmla="*/ 192617 h 230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65600" h="230717">
                      <a:moveTo>
                        <a:pt x="0" y="230717"/>
                      </a:moveTo>
                      <a:cubicBezTo>
                        <a:pt x="201083" y="176742"/>
                        <a:pt x="402167" y="122767"/>
                        <a:pt x="609600" y="91017"/>
                      </a:cubicBezTo>
                      <a:cubicBezTo>
                        <a:pt x="817033" y="59267"/>
                        <a:pt x="1047750" y="52917"/>
                        <a:pt x="1244600" y="40217"/>
                      </a:cubicBezTo>
                      <a:cubicBezTo>
                        <a:pt x="1441450" y="27517"/>
                        <a:pt x="1595967" y="21167"/>
                        <a:pt x="1790700" y="14817"/>
                      </a:cubicBezTo>
                      <a:cubicBezTo>
                        <a:pt x="1985433" y="8467"/>
                        <a:pt x="2214033" y="2117"/>
                        <a:pt x="2413000" y="2117"/>
                      </a:cubicBezTo>
                      <a:cubicBezTo>
                        <a:pt x="2611967" y="2117"/>
                        <a:pt x="2789767" y="0"/>
                        <a:pt x="2984500" y="14817"/>
                      </a:cubicBezTo>
                      <a:cubicBezTo>
                        <a:pt x="3179233" y="29634"/>
                        <a:pt x="3384550" y="61384"/>
                        <a:pt x="3581400" y="91017"/>
                      </a:cubicBezTo>
                      <a:cubicBezTo>
                        <a:pt x="3778250" y="120650"/>
                        <a:pt x="3971925" y="156633"/>
                        <a:pt x="4165600" y="192617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779" name="Freeform 778"/>
                <p:cNvSpPr/>
                <p:nvPr/>
              </p:nvSpPr>
              <p:spPr bwMode="auto">
                <a:xfrm>
                  <a:off x="1498600" y="1966383"/>
                  <a:ext cx="4064000" cy="179917"/>
                </a:xfrm>
                <a:custGeom>
                  <a:avLst/>
                  <a:gdLst>
                    <a:gd name="connsiteX0" fmla="*/ 0 w 4064000"/>
                    <a:gd name="connsiteY0" fmla="*/ 179917 h 179917"/>
                    <a:gd name="connsiteX1" fmla="*/ 584200 w 4064000"/>
                    <a:gd name="connsiteY1" fmla="*/ 91017 h 179917"/>
                    <a:gd name="connsiteX2" fmla="*/ 1155700 w 4064000"/>
                    <a:gd name="connsiteY2" fmla="*/ 40217 h 179917"/>
                    <a:gd name="connsiteX3" fmla="*/ 1739900 w 4064000"/>
                    <a:gd name="connsiteY3" fmla="*/ 14817 h 179917"/>
                    <a:gd name="connsiteX4" fmla="*/ 2336800 w 4064000"/>
                    <a:gd name="connsiteY4" fmla="*/ 2117 h 179917"/>
                    <a:gd name="connsiteX5" fmla="*/ 2908300 w 4064000"/>
                    <a:gd name="connsiteY5" fmla="*/ 27517 h 179917"/>
                    <a:gd name="connsiteX6" fmla="*/ 3479800 w 4064000"/>
                    <a:gd name="connsiteY6" fmla="*/ 91017 h 179917"/>
                    <a:gd name="connsiteX7" fmla="*/ 4064000 w 4064000"/>
                    <a:gd name="connsiteY7" fmla="*/ 167217 h 1799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064000" h="179917">
                      <a:moveTo>
                        <a:pt x="0" y="179917"/>
                      </a:moveTo>
                      <a:cubicBezTo>
                        <a:pt x="195791" y="147108"/>
                        <a:pt x="391583" y="114300"/>
                        <a:pt x="584200" y="91017"/>
                      </a:cubicBezTo>
                      <a:cubicBezTo>
                        <a:pt x="776817" y="67734"/>
                        <a:pt x="963083" y="52917"/>
                        <a:pt x="1155700" y="40217"/>
                      </a:cubicBezTo>
                      <a:cubicBezTo>
                        <a:pt x="1348317" y="27517"/>
                        <a:pt x="1543050" y="21167"/>
                        <a:pt x="1739900" y="14817"/>
                      </a:cubicBezTo>
                      <a:cubicBezTo>
                        <a:pt x="1936750" y="8467"/>
                        <a:pt x="2142067" y="0"/>
                        <a:pt x="2336800" y="2117"/>
                      </a:cubicBezTo>
                      <a:cubicBezTo>
                        <a:pt x="2531533" y="4234"/>
                        <a:pt x="2717800" y="12700"/>
                        <a:pt x="2908300" y="27517"/>
                      </a:cubicBezTo>
                      <a:cubicBezTo>
                        <a:pt x="3098800" y="42334"/>
                        <a:pt x="3479800" y="91017"/>
                        <a:pt x="3479800" y="91017"/>
                      </a:cubicBezTo>
                      <a:lnTo>
                        <a:pt x="4064000" y="167217"/>
                      </a:lnTo>
                    </a:path>
                  </a:pathLst>
                </a:custGeom>
                <a:noFill/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780" name="Freeform 779"/>
                <p:cNvSpPr/>
                <p:nvPr/>
              </p:nvSpPr>
              <p:spPr bwMode="auto">
                <a:xfrm>
                  <a:off x="1511300" y="2421467"/>
                  <a:ext cx="4038600" cy="207433"/>
                </a:xfrm>
                <a:custGeom>
                  <a:avLst/>
                  <a:gdLst>
                    <a:gd name="connsiteX0" fmla="*/ 0 w 4038600"/>
                    <a:gd name="connsiteY0" fmla="*/ 194733 h 207433"/>
                    <a:gd name="connsiteX1" fmla="*/ 596900 w 4038600"/>
                    <a:gd name="connsiteY1" fmla="*/ 93133 h 207433"/>
                    <a:gd name="connsiteX2" fmla="*/ 1168400 w 4038600"/>
                    <a:gd name="connsiteY2" fmla="*/ 55033 h 207433"/>
                    <a:gd name="connsiteX3" fmla="*/ 1739900 w 4038600"/>
                    <a:gd name="connsiteY3" fmla="*/ 16933 h 207433"/>
                    <a:gd name="connsiteX4" fmla="*/ 2298700 w 4038600"/>
                    <a:gd name="connsiteY4" fmla="*/ 4233 h 207433"/>
                    <a:gd name="connsiteX5" fmla="*/ 2895600 w 4038600"/>
                    <a:gd name="connsiteY5" fmla="*/ 42333 h 207433"/>
                    <a:gd name="connsiteX6" fmla="*/ 3467100 w 4038600"/>
                    <a:gd name="connsiteY6" fmla="*/ 105833 h 207433"/>
                    <a:gd name="connsiteX7" fmla="*/ 4038600 w 4038600"/>
                    <a:gd name="connsiteY7" fmla="*/ 207433 h 207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038600" h="207433">
                      <a:moveTo>
                        <a:pt x="0" y="194733"/>
                      </a:moveTo>
                      <a:cubicBezTo>
                        <a:pt x="201083" y="155574"/>
                        <a:pt x="402167" y="116416"/>
                        <a:pt x="596900" y="93133"/>
                      </a:cubicBezTo>
                      <a:cubicBezTo>
                        <a:pt x="791633" y="69850"/>
                        <a:pt x="1168400" y="55033"/>
                        <a:pt x="1168400" y="55033"/>
                      </a:cubicBezTo>
                      <a:cubicBezTo>
                        <a:pt x="1358900" y="42333"/>
                        <a:pt x="1551517" y="25400"/>
                        <a:pt x="1739900" y="16933"/>
                      </a:cubicBezTo>
                      <a:cubicBezTo>
                        <a:pt x="1928283" y="8466"/>
                        <a:pt x="2106083" y="0"/>
                        <a:pt x="2298700" y="4233"/>
                      </a:cubicBezTo>
                      <a:cubicBezTo>
                        <a:pt x="2491317" y="8466"/>
                        <a:pt x="2700867" y="25400"/>
                        <a:pt x="2895600" y="42333"/>
                      </a:cubicBezTo>
                      <a:cubicBezTo>
                        <a:pt x="3090333" y="59266"/>
                        <a:pt x="3276600" y="78316"/>
                        <a:pt x="3467100" y="105833"/>
                      </a:cubicBezTo>
                      <a:cubicBezTo>
                        <a:pt x="3657600" y="133350"/>
                        <a:pt x="3848100" y="170391"/>
                        <a:pt x="4038600" y="207433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781" name="Freeform 780"/>
                <p:cNvSpPr/>
                <p:nvPr/>
              </p:nvSpPr>
              <p:spPr bwMode="auto">
                <a:xfrm>
                  <a:off x="1536700" y="2891367"/>
                  <a:ext cx="3987800" cy="194733"/>
                </a:xfrm>
                <a:custGeom>
                  <a:avLst/>
                  <a:gdLst>
                    <a:gd name="connsiteX0" fmla="*/ 0 w 3987800"/>
                    <a:gd name="connsiteY0" fmla="*/ 169333 h 194733"/>
                    <a:gd name="connsiteX1" fmla="*/ 584200 w 3987800"/>
                    <a:gd name="connsiteY1" fmla="*/ 118533 h 194733"/>
                    <a:gd name="connsiteX2" fmla="*/ 1155700 w 3987800"/>
                    <a:gd name="connsiteY2" fmla="*/ 29633 h 194733"/>
                    <a:gd name="connsiteX3" fmla="*/ 1701800 w 3987800"/>
                    <a:gd name="connsiteY3" fmla="*/ 16933 h 194733"/>
                    <a:gd name="connsiteX4" fmla="*/ 2286000 w 3987800"/>
                    <a:gd name="connsiteY4" fmla="*/ 4233 h 194733"/>
                    <a:gd name="connsiteX5" fmla="*/ 2857500 w 3987800"/>
                    <a:gd name="connsiteY5" fmla="*/ 42333 h 194733"/>
                    <a:gd name="connsiteX6" fmla="*/ 3416300 w 3987800"/>
                    <a:gd name="connsiteY6" fmla="*/ 118533 h 194733"/>
                    <a:gd name="connsiteX7" fmla="*/ 3987800 w 3987800"/>
                    <a:gd name="connsiteY7" fmla="*/ 194733 h 1947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987800" h="194733">
                      <a:moveTo>
                        <a:pt x="0" y="169333"/>
                      </a:moveTo>
                      <a:cubicBezTo>
                        <a:pt x="195791" y="155574"/>
                        <a:pt x="391583" y="141816"/>
                        <a:pt x="584200" y="118533"/>
                      </a:cubicBezTo>
                      <a:cubicBezTo>
                        <a:pt x="776817" y="95250"/>
                        <a:pt x="969433" y="46566"/>
                        <a:pt x="1155700" y="29633"/>
                      </a:cubicBezTo>
                      <a:cubicBezTo>
                        <a:pt x="1341967" y="12700"/>
                        <a:pt x="1701800" y="16933"/>
                        <a:pt x="1701800" y="16933"/>
                      </a:cubicBezTo>
                      <a:cubicBezTo>
                        <a:pt x="1890183" y="12700"/>
                        <a:pt x="2093383" y="0"/>
                        <a:pt x="2286000" y="4233"/>
                      </a:cubicBezTo>
                      <a:cubicBezTo>
                        <a:pt x="2478617" y="8466"/>
                        <a:pt x="2669117" y="23283"/>
                        <a:pt x="2857500" y="42333"/>
                      </a:cubicBezTo>
                      <a:cubicBezTo>
                        <a:pt x="3045883" y="61383"/>
                        <a:pt x="3416300" y="118533"/>
                        <a:pt x="3416300" y="118533"/>
                      </a:cubicBezTo>
                      <a:lnTo>
                        <a:pt x="3987800" y="194733"/>
                      </a:lnTo>
                    </a:path>
                  </a:pathLst>
                </a:custGeom>
                <a:noFill/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782" name="Freeform 781"/>
                <p:cNvSpPr/>
                <p:nvPr/>
              </p:nvSpPr>
              <p:spPr bwMode="auto">
                <a:xfrm>
                  <a:off x="1549400" y="3361267"/>
                  <a:ext cx="3962400" cy="194733"/>
                </a:xfrm>
                <a:custGeom>
                  <a:avLst/>
                  <a:gdLst>
                    <a:gd name="connsiteX0" fmla="*/ 0 w 3962400"/>
                    <a:gd name="connsiteY0" fmla="*/ 194733 h 194733"/>
                    <a:gd name="connsiteX1" fmla="*/ 571500 w 3962400"/>
                    <a:gd name="connsiteY1" fmla="*/ 105833 h 194733"/>
                    <a:gd name="connsiteX2" fmla="*/ 1168400 w 3962400"/>
                    <a:gd name="connsiteY2" fmla="*/ 29633 h 194733"/>
                    <a:gd name="connsiteX3" fmla="*/ 1689100 w 3962400"/>
                    <a:gd name="connsiteY3" fmla="*/ 16933 h 194733"/>
                    <a:gd name="connsiteX4" fmla="*/ 2260600 w 3962400"/>
                    <a:gd name="connsiteY4" fmla="*/ 4233 h 194733"/>
                    <a:gd name="connsiteX5" fmla="*/ 2819400 w 3962400"/>
                    <a:gd name="connsiteY5" fmla="*/ 42333 h 194733"/>
                    <a:gd name="connsiteX6" fmla="*/ 3403600 w 3962400"/>
                    <a:gd name="connsiteY6" fmla="*/ 105833 h 194733"/>
                    <a:gd name="connsiteX7" fmla="*/ 3962400 w 3962400"/>
                    <a:gd name="connsiteY7" fmla="*/ 194733 h 1947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962400" h="194733">
                      <a:moveTo>
                        <a:pt x="0" y="194733"/>
                      </a:moveTo>
                      <a:lnTo>
                        <a:pt x="571500" y="105833"/>
                      </a:lnTo>
                      <a:cubicBezTo>
                        <a:pt x="766233" y="78316"/>
                        <a:pt x="982133" y="44450"/>
                        <a:pt x="1168400" y="29633"/>
                      </a:cubicBezTo>
                      <a:cubicBezTo>
                        <a:pt x="1354667" y="14816"/>
                        <a:pt x="1689100" y="16933"/>
                        <a:pt x="1689100" y="16933"/>
                      </a:cubicBezTo>
                      <a:cubicBezTo>
                        <a:pt x="1871133" y="12700"/>
                        <a:pt x="2072217" y="0"/>
                        <a:pt x="2260600" y="4233"/>
                      </a:cubicBezTo>
                      <a:cubicBezTo>
                        <a:pt x="2448983" y="8466"/>
                        <a:pt x="2628900" y="25400"/>
                        <a:pt x="2819400" y="42333"/>
                      </a:cubicBezTo>
                      <a:cubicBezTo>
                        <a:pt x="3009900" y="59266"/>
                        <a:pt x="3213100" y="80433"/>
                        <a:pt x="3403600" y="105833"/>
                      </a:cubicBezTo>
                      <a:cubicBezTo>
                        <a:pt x="3594100" y="131233"/>
                        <a:pt x="3778250" y="162983"/>
                        <a:pt x="3962400" y="194733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783" name="Freeform 782"/>
                <p:cNvSpPr/>
                <p:nvPr/>
              </p:nvSpPr>
              <p:spPr bwMode="auto">
                <a:xfrm>
                  <a:off x="1562100" y="3831167"/>
                  <a:ext cx="3924300" cy="194733"/>
                </a:xfrm>
                <a:custGeom>
                  <a:avLst/>
                  <a:gdLst>
                    <a:gd name="connsiteX0" fmla="*/ 0 w 3924300"/>
                    <a:gd name="connsiteY0" fmla="*/ 194733 h 194733"/>
                    <a:gd name="connsiteX1" fmla="*/ 584200 w 3924300"/>
                    <a:gd name="connsiteY1" fmla="*/ 93133 h 194733"/>
                    <a:gd name="connsiteX2" fmla="*/ 1143000 w 3924300"/>
                    <a:gd name="connsiteY2" fmla="*/ 42333 h 194733"/>
                    <a:gd name="connsiteX3" fmla="*/ 1689100 w 3924300"/>
                    <a:gd name="connsiteY3" fmla="*/ 16933 h 194733"/>
                    <a:gd name="connsiteX4" fmla="*/ 2260600 w 3924300"/>
                    <a:gd name="connsiteY4" fmla="*/ 4233 h 194733"/>
                    <a:gd name="connsiteX5" fmla="*/ 2832100 w 3924300"/>
                    <a:gd name="connsiteY5" fmla="*/ 42333 h 194733"/>
                    <a:gd name="connsiteX6" fmla="*/ 3365500 w 3924300"/>
                    <a:gd name="connsiteY6" fmla="*/ 93133 h 194733"/>
                    <a:gd name="connsiteX7" fmla="*/ 3924300 w 3924300"/>
                    <a:gd name="connsiteY7" fmla="*/ 194733 h 1947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924300" h="194733">
                      <a:moveTo>
                        <a:pt x="0" y="194733"/>
                      </a:moveTo>
                      <a:cubicBezTo>
                        <a:pt x="196850" y="156633"/>
                        <a:pt x="393700" y="118533"/>
                        <a:pt x="584200" y="93133"/>
                      </a:cubicBezTo>
                      <a:cubicBezTo>
                        <a:pt x="774700" y="67733"/>
                        <a:pt x="958850" y="55033"/>
                        <a:pt x="1143000" y="42333"/>
                      </a:cubicBezTo>
                      <a:cubicBezTo>
                        <a:pt x="1327150" y="29633"/>
                        <a:pt x="1502833" y="23283"/>
                        <a:pt x="1689100" y="16933"/>
                      </a:cubicBezTo>
                      <a:cubicBezTo>
                        <a:pt x="1875367" y="10583"/>
                        <a:pt x="2070100" y="0"/>
                        <a:pt x="2260600" y="4233"/>
                      </a:cubicBezTo>
                      <a:cubicBezTo>
                        <a:pt x="2451100" y="8466"/>
                        <a:pt x="2647950" y="27516"/>
                        <a:pt x="2832100" y="42333"/>
                      </a:cubicBezTo>
                      <a:cubicBezTo>
                        <a:pt x="3016250" y="57150"/>
                        <a:pt x="3183467" y="67733"/>
                        <a:pt x="3365500" y="93133"/>
                      </a:cubicBezTo>
                      <a:cubicBezTo>
                        <a:pt x="3547533" y="118533"/>
                        <a:pt x="3735916" y="156633"/>
                        <a:pt x="3924300" y="194733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784" name="Freeform 783"/>
                <p:cNvSpPr/>
                <p:nvPr/>
              </p:nvSpPr>
              <p:spPr bwMode="auto">
                <a:xfrm>
                  <a:off x="1574800" y="4311650"/>
                  <a:ext cx="3924300" cy="209550"/>
                </a:xfrm>
                <a:custGeom>
                  <a:avLst/>
                  <a:gdLst>
                    <a:gd name="connsiteX0" fmla="*/ 0 w 3924300"/>
                    <a:gd name="connsiteY0" fmla="*/ 171450 h 209550"/>
                    <a:gd name="connsiteX1" fmla="*/ 596900 w 3924300"/>
                    <a:gd name="connsiteY1" fmla="*/ 107950 h 209550"/>
                    <a:gd name="connsiteX2" fmla="*/ 1130300 w 3924300"/>
                    <a:gd name="connsiteY2" fmla="*/ 31750 h 209550"/>
                    <a:gd name="connsiteX3" fmla="*/ 1676400 w 3924300"/>
                    <a:gd name="connsiteY3" fmla="*/ 6350 h 209550"/>
                    <a:gd name="connsiteX4" fmla="*/ 2235200 w 3924300"/>
                    <a:gd name="connsiteY4" fmla="*/ 6350 h 209550"/>
                    <a:gd name="connsiteX5" fmla="*/ 2781300 w 3924300"/>
                    <a:gd name="connsiteY5" fmla="*/ 44450 h 209550"/>
                    <a:gd name="connsiteX6" fmla="*/ 3365500 w 3924300"/>
                    <a:gd name="connsiteY6" fmla="*/ 107950 h 209550"/>
                    <a:gd name="connsiteX7" fmla="*/ 3924300 w 3924300"/>
                    <a:gd name="connsiteY7" fmla="*/ 209550 h 209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924300" h="209550">
                      <a:moveTo>
                        <a:pt x="0" y="171450"/>
                      </a:moveTo>
                      <a:lnTo>
                        <a:pt x="596900" y="107950"/>
                      </a:lnTo>
                      <a:cubicBezTo>
                        <a:pt x="785283" y="84667"/>
                        <a:pt x="950383" y="48683"/>
                        <a:pt x="1130300" y="31750"/>
                      </a:cubicBezTo>
                      <a:cubicBezTo>
                        <a:pt x="1310217" y="14817"/>
                        <a:pt x="1492250" y="10583"/>
                        <a:pt x="1676400" y="6350"/>
                      </a:cubicBezTo>
                      <a:cubicBezTo>
                        <a:pt x="1860550" y="2117"/>
                        <a:pt x="2051050" y="0"/>
                        <a:pt x="2235200" y="6350"/>
                      </a:cubicBezTo>
                      <a:cubicBezTo>
                        <a:pt x="2419350" y="12700"/>
                        <a:pt x="2592917" y="27517"/>
                        <a:pt x="2781300" y="44450"/>
                      </a:cubicBezTo>
                      <a:cubicBezTo>
                        <a:pt x="2969683" y="61383"/>
                        <a:pt x="3175000" y="80433"/>
                        <a:pt x="3365500" y="107950"/>
                      </a:cubicBezTo>
                      <a:cubicBezTo>
                        <a:pt x="3556000" y="135467"/>
                        <a:pt x="3740150" y="172508"/>
                        <a:pt x="3924300" y="20955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cxnSp>
              <p:nvCxnSpPr>
                <p:cNvPr id="785" name="Straight Connector 784"/>
                <p:cNvCxnSpPr>
                  <a:stCxn id="793" idx="0"/>
                  <a:endCxn id="784" idx="0"/>
                </p:cNvCxnSpPr>
                <p:nvPr/>
              </p:nvCxnSpPr>
              <p:spPr bwMode="auto">
                <a:xfrm>
                  <a:off x="1447800" y="1244600"/>
                  <a:ext cx="127000" cy="32385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86" name="Straight Connector 785"/>
                <p:cNvCxnSpPr>
                  <a:stCxn id="859" idx="0"/>
                  <a:endCxn id="803" idx="4"/>
                </p:cNvCxnSpPr>
                <p:nvPr/>
              </p:nvCxnSpPr>
              <p:spPr bwMode="auto">
                <a:xfrm rot="16200000" flipH="1">
                  <a:off x="361950" y="2705100"/>
                  <a:ext cx="3454400" cy="127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87" name="Straight Connector 786"/>
                <p:cNvCxnSpPr>
                  <a:stCxn id="784" idx="2"/>
                </p:cNvCxnSpPr>
                <p:nvPr/>
              </p:nvCxnSpPr>
              <p:spPr bwMode="auto">
                <a:xfrm flipH="1" flipV="1">
                  <a:off x="2619375" y="1047751"/>
                  <a:ext cx="85725" cy="3295649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88" name="Straight Connector 787"/>
                <p:cNvCxnSpPr>
                  <a:stCxn id="793" idx="3"/>
                  <a:endCxn id="784" idx="3"/>
                </p:cNvCxnSpPr>
                <p:nvPr/>
              </p:nvCxnSpPr>
              <p:spPr bwMode="auto">
                <a:xfrm>
                  <a:off x="3238500" y="1028700"/>
                  <a:ext cx="12700" cy="32893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89" name="Straight Connector 788"/>
                <p:cNvCxnSpPr>
                  <a:stCxn id="784" idx="4"/>
                </p:cNvCxnSpPr>
                <p:nvPr/>
              </p:nvCxnSpPr>
              <p:spPr bwMode="auto">
                <a:xfrm flipV="1">
                  <a:off x="3810000" y="990600"/>
                  <a:ext cx="19050" cy="33274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90" name="Straight Connector 789"/>
                <p:cNvCxnSpPr>
                  <a:endCxn id="784" idx="5"/>
                </p:cNvCxnSpPr>
                <p:nvPr/>
              </p:nvCxnSpPr>
              <p:spPr bwMode="auto">
                <a:xfrm rot="5400000">
                  <a:off x="2705101" y="2651125"/>
                  <a:ext cx="3355975" cy="53975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91" name="Straight Connector 790"/>
                <p:cNvCxnSpPr/>
                <p:nvPr/>
              </p:nvCxnSpPr>
              <p:spPr bwMode="auto">
                <a:xfrm flipV="1">
                  <a:off x="4902200" y="1104900"/>
                  <a:ext cx="88900" cy="33147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92" name="Straight Connector 791"/>
                <p:cNvCxnSpPr/>
                <p:nvPr/>
              </p:nvCxnSpPr>
              <p:spPr bwMode="auto">
                <a:xfrm flipH="1">
                  <a:off x="5461000" y="1225550"/>
                  <a:ext cx="114300" cy="33147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93" name="Freeform 792"/>
                <p:cNvSpPr/>
                <p:nvPr/>
              </p:nvSpPr>
              <p:spPr bwMode="auto">
                <a:xfrm>
                  <a:off x="1447800" y="1013883"/>
                  <a:ext cx="4165600" cy="230717"/>
                </a:xfrm>
                <a:custGeom>
                  <a:avLst/>
                  <a:gdLst>
                    <a:gd name="connsiteX0" fmla="*/ 0 w 4165600"/>
                    <a:gd name="connsiteY0" fmla="*/ 230717 h 230717"/>
                    <a:gd name="connsiteX1" fmla="*/ 609600 w 4165600"/>
                    <a:gd name="connsiteY1" fmla="*/ 91017 h 230717"/>
                    <a:gd name="connsiteX2" fmla="*/ 1244600 w 4165600"/>
                    <a:gd name="connsiteY2" fmla="*/ 40217 h 230717"/>
                    <a:gd name="connsiteX3" fmla="*/ 1790700 w 4165600"/>
                    <a:gd name="connsiteY3" fmla="*/ 14817 h 230717"/>
                    <a:gd name="connsiteX4" fmla="*/ 2413000 w 4165600"/>
                    <a:gd name="connsiteY4" fmla="*/ 2117 h 230717"/>
                    <a:gd name="connsiteX5" fmla="*/ 2984500 w 4165600"/>
                    <a:gd name="connsiteY5" fmla="*/ 14817 h 230717"/>
                    <a:gd name="connsiteX6" fmla="*/ 3581400 w 4165600"/>
                    <a:gd name="connsiteY6" fmla="*/ 91017 h 230717"/>
                    <a:gd name="connsiteX7" fmla="*/ 4165600 w 4165600"/>
                    <a:gd name="connsiteY7" fmla="*/ 192617 h 230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65600" h="230717">
                      <a:moveTo>
                        <a:pt x="0" y="230717"/>
                      </a:moveTo>
                      <a:cubicBezTo>
                        <a:pt x="201083" y="176742"/>
                        <a:pt x="402167" y="122767"/>
                        <a:pt x="609600" y="91017"/>
                      </a:cubicBezTo>
                      <a:cubicBezTo>
                        <a:pt x="817033" y="59267"/>
                        <a:pt x="1047750" y="52917"/>
                        <a:pt x="1244600" y="40217"/>
                      </a:cubicBezTo>
                      <a:cubicBezTo>
                        <a:pt x="1441450" y="27517"/>
                        <a:pt x="1595967" y="21167"/>
                        <a:pt x="1790700" y="14817"/>
                      </a:cubicBezTo>
                      <a:cubicBezTo>
                        <a:pt x="1985433" y="8467"/>
                        <a:pt x="2214033" y="2117"/>
                        <a:pt x="2413000" y="2117"/>
                      </a:cubicBezTo>
                      <a:cubicBezTo>
                        <a:pt x="2611967" y="2117"/>
                        <a:pt x="2789767" y="0"/>
                        <a:pt x="2984500" y="14817"/>
                      </a:cubicBezTo>
                      <a:cubicBezTo>
                        <a:pt x="3179233" y="29634"/>
                        <a:pt x="3384550" y="61384"/>
                        <a:pt x="3581400" y="91017"/>
                      </a:cubicBezTo>
                      <a:cubicBezTo>
                        <a:pt x="3778250" y="120650"/>
                        <a:pt x="3971925" y="156633"/>
                        <a:pt x="4165600" y="192617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grpSp>
              <p:nvGrpSpPr>
                <p:cNvPr id="794" name="Group 470"/>
                <p:cNvGrpSpPr/>
                <p:nvPr/>
              </p:nvGrpSpPr>
              <p:grpSpPr>
                <a:xfrm>
                  <a:off x="1371600" y="927101"/>
                  <a:ext cx="4292600" cy="419099"/>
                  <a:chOff x="1371600" y="927101"/>
                  <a:chExt cx="4292600" cy="419099"/>
                </a:xfrm>
              </p:grpSpPr>
              <p:sp>
                <p:nvSpPr>
                  <p:cNvPr id="858" name="Oval 857"/>
                  <p:cNvSpPr/>
                  <p:nvPr/>
                </p:nvSpPr>
                <p:spPr bwMode="auto">
                  <a:xfrm>
                    <a:off x="1371600" y="1181100"/>
                    <a:ext cx="165100" cy="165100"/>
                  </a:xfrm>
                  <a:prstGeom prst="ellipse">
                    <a:avLst/>
                  </a:prstGeom>
                  <a:solidFill>
                    <a:schemeClr val="accent6">
                      <a:lumMod val="50000"/>
                      <a:lumOff val="5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859" name="Oval 858"/>
                  <p:cNvSpPr/>
                  <p:nvPr/>
                </p:nvSpPr>
                <p:spPr bwMode="auto">
                  <a:xfrm>
                    <a:off x="1943100" y="1041400"/>
                    <a:ext cx="165100" cy="165100"/>
                  </a:xfrm>
                  <a:prstGeom prst="ellipse">
                    <a:avLst/>
                  </a:prstGeom>
                  <a:solidFill>
                    <a:schemeClr val="accent6">
                      <a:lumMod val="50000"/>
                      <a:lumOff val="5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860" name="Oval 859"/>
                  <p:cNvSpPr/>
                  <p:nvPr/>
                </p:nvSpPr>
                <p:spPr bwMode="auto">
                  <a:xfrm>
                    <a:off x="2527300" y="977900"/>
                    <a:ext cx="165100" cy="165100"/>
                  </a:xfrm>
                  <a:prstGeom prst="ellipse">
                    <a:avLst/>
                  </a:prstGeom>
                  <a:solidFill>
                    <a:schemeClr val="accent6">
                      <a:lumMod val="50000"/>
                      <a:lumOff val="5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861" name="Oval 860"/>
                  <p:cNvSpPr/>
                  <p:nvPr/>
                </p:nvSpPr>
                <p:spPr bwMode="auto">
                  <a:xfrm>
                    <a:off x="3136900" y="952502"/>
                    <a:ext cx="165100" cy="165100"/>
                  </a:xfrm>
                  <a:prstGeom prst="ellipse">
                    <a:avLst/>
                  </a:prstGeom>
                  <a:solidFill>
                    <a:schemeClr val="accent6">
                      <a:lumMod val="50000"/>
                      <a:lumOff val="5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862" name="Oval 861"/>
                  <p:cNvSpPr/>
                  <p:nvPr/>
                </p:nvSpPr>
                <p:spPr bwMode="auto">
                  <a:xfrm>
                    <a:off x="3721101" y="927101"/>
                    <a:ext cx="165100" cy="165100"/>
                  </a:xfrm>
                  <a:prstGeom prst="ellipse">
                    <a:avLst/>
                  </a:prstGeom>
                  <a:solidFill>
                    <a:schemeClr val="accent6">
                      <a:lumMod val="50000"/>
                      <a:lumOff val="5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863" name="Oval 862"/>
                  <p:cNvSpPr/>
                  <p:nvPr/>
                </p:nvSpPr>
                <p:spPr bwMode="auto">
                  <a:xfrm>
                    <a:off x="4330701" y="939800"/>
                    <a:ext cx="165100" cy="165101"/>
                  </a:xfrm>
                  <a:prstGeom prst="ellipse">
                    <a:avLst/>
                  </a:prstGeom>
                  <a:solidFill>
                    <a:schemeClr val="accent6">
                      <a:lumMod val="50000"/>
                      <a:lumOff val="5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864" name="Oval 863"/>
                  <p:cNvSpPr/>
                  <p:nvPr/>
                </p:nvSpPr>
                <p:spPr bwMode="auto">
                  <a:xfrm>
                    <a:off x="4914900" y="1016001"/>
                    <a:ext cx="165100" cy="165101"/>
                  </a:xfrm>
                  <a:prstGeom prst="ellipse">
                    <a:avLst/>
                  </a:prstGeom>
                  <a:solidFill>
                    <a:schemeClr val="accent6">
                      <a:lumMod val="50000"/>
                      <a:lumOff val="5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865" name="Oval 864"/>
                  <p:cNvSpPr/>
                  <p:nvPr/>
                </p:nvSpPr>
                <p:spPr bwMode="auto">
                  <a:xfrm>
                    <a:off x="5499100" y="1143000"/>
                    <a:ext cx="165100" cy="165101"/>
                  </a:xfrm>
                  <a:prstGeom prst="ellipse">
                    <a:avLst/>
                  </a:prstGeom>
                  <a:solidFill>
                    <a:schemeClr val="accent6">
                      <a:lumMod val="50000"/>
                      <a:lumOff val="5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</p:grpSp>
            <p:grpSp>
              <p:nvGrpSpPr>
                <p:cNvPr id="795" name="Group 471"/>
                <p:cNvGrpSpPr/>
                <p:nvPr/>
              </p:nvGrpSpPr>
              <p:grpSpPr>
                <a:xfrm>
                  <a:off x="1409700" y="1397000"/>
                  <a:ext cx="4216400" cy="393702"/>
                  <a:chOff x="1371600" y="952500"/>
                  <a:chExt cx="4216400" cy="393702"/>
                </a:xfrm>
              </p:grpSpPr>
              <p:sp>
                <p:nvSpPr>
                  <p:cNvPr id="850" name="Oval 849"/>
                  <p:cNvSpPr/>
                  <p:nvPr/>
                </p:nvSpPr>
                <p:spPr bwMode="auto">
                  <a:xfrm>
                    <a:off x="1371600" y="1181102"/>
                    <a:ext cx="165100" cy="165100"/>
                  </a:xfrm>
                  <a:prstGeom prst="ellipse">
                    <a:avLst/>
                  </a:prstGeom>
                  <a:solidFill>
                    <a:schemeClr val="accent6">
                      <a:lumMod val="50000"/>
                      <a:lumOff val="5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851" name="Oval 850"/>
                  <p:cNvSpPr/>
                  <p:nvPr/>
                </p:nvSpPr>
                <p:spPr bwMode="auto">
                  <a:xfrm>
                    <a:off x="1917700" y="1028701"/>
                    <a:ext cx="165100" cy="165100"/>
                  </a:xfrm>
                  <a:prstGeom prst="ellipse">
                    <a:avLst/>
                  </a:prstGeom>
                  <a:solidFill>
                    <a:schemeClr val="accent6">
                      <a:lumMod val="50000"/>
                      <a:lumOff val="5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852" name="Oval 851"/>
                  <p:cNvSpPr/>
                  <p:nvPr/>
                </p:nvSpPr>
                <p:spPr bwMode="auto">
                  <a:xfrm>
                    <a:off x="2501900" y="990602"/>
                    <a:ext cx="165100" cy="165100"/>
                  </a:xfrm>
                  <a:prstGeom prst="ellipse">
                    <a:avLst/>
                  </a:prstGeom>
                  <a:solidFill>
                    <a:schemeClr val="accent6">
                      <a:lumMod val="50000"/>
                      <a:lumOff val="5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853" name="Oval 852"/>
                  <p:cNvSpPr/>
                  <p:nvPr/>
                </p:nvSpPr>
                <p:spPr bwMode="auto">
                  <a:xfrm>
                    <a:off x="3111500" y="965200"/>
                    <a:ext cx="165100" cy="165100"/>
                  </a:xfrm>
                  <a:prstGeom prst="ellipse">
                    <a:avLst/>
                  </a:prstGeom>
                  <a:solidFill>
                    <a:schemeClr val="accent6">
                      <a:lumMod val="50000"/>
                      <a:lumOff val="5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854" name="Oval 853"/>
                  <p:cNvSpPr/>
                  <p:nvPr/>
                </p:nvSpPr>
                <p:spPr bwMode="auto">
                  <a:xfrm>
                    <a:off x="3708400" y="952500"/>
                    <a:ext cx="165100" cy="165100"/>
                  </a:xfrm>
                  <a:prstGeom prst="ellipse">
                    <a:avLst/>
                  </a:prstGeom>
                  <a:solidFill>
                    <a:schemeClr val="accent6">
                      <a:lumMod val="50000"/>
                      <a:lumOff val="5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855" name="Oval 854"/>
                  <p:cNvSpPr/>
                  <p:nvPr/>
                </p:nvSpPr>
                <p:spPr bwMode="auto">
                  <a:xfrm>
                    <a:off x="4279900" y="965200"/>
                    <a:ext cx="165100" cy="165100"/>
                  </a:xfrm>
                  <a:prstGeom prst="ellipse">
                    <a:avLst/>
                  </a:prstGeom>
                  <a:solidFill>
                    <a:schemeClr val="accent6">
                      <a:lumMod val="50000"/>
                      <a:lumOff val="5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856" name="Oval 855"/>
                  <p:cNvSpPr/>
                  <p:nvPr/>
                </p:nvSpPr>
                <p:spPr bwMode="auto">
                  <a:xfrm>
                    <a:off x="4851400" y="1028700"/>
                    <a:ext cx="165100" cy="165100"/>
                  </a:xfrm>
                  <a:prstGeom prst="ellipse">
                    <a:avLst/>
                  </a:prstGeom>
                  <a:solidFill>
                    <a:schemeClr val="accent6">
                      <a:lumMod val="50000"/>
                      <a:lumOff val="5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857" name="Oval 856"/>
                  <p:cNvSpPr/>
                  <p:nvPr/>
                </p:nvSpPr>
                <p:spPr bwMode="auto">
                  <a:xfrm>
                    <a:off x="5422900" y="1143001"/>
                    <a:ext cx="165100" cy="165100"/>
                  </a:xfrm>
                  <a:prstGeom prst="ellipse">
                    <a:avLst/>
                  </a:prstGeom>
                  <a:solidFill>
                    <a:schemeClr val="accent6">
                      <a:lumMod val="50000"/>
                      <a:lumOff val="5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</p:grpSp>
            <p:grpSp>
              <p:nvGrpSpPr>
                <p:cNvPr id="796" name="Group 480"/>
                <p:cNvGrpSpPr/>
                <p:nvPr/>
              </p:nvGrpSpPr>
              <p:grpSpPr>
                <a:xfrm>
                  <a:off x="1409700" y="1892300"/>
                  <a:ext cx="4216400" cy="330202"/>
                  <a:chOff x="1371600" y="1028700"/>
                  <a:chExt cx="4216400" cy="330202"/>
                </a:xfrm>
              </p:grpSpPr>
              <p:sp>
                <p:nvSpPr>
                  <p:cNvPr id="842" name="Oval 841"/>
                  <p:cNvSpPr/>
                  <p:nvPr/>
                </p:nvSpPr>
                <p:spPr bwMode="auto">
                  <a:xfrm>
                    <a:off x="1371600" y="1181101"/>
                    <a:ext cx="165100" cy="165100"/>
                  </a:xfrm>
                  <a:prstGeom prst="ellipse">
                    <a:avLst/>
                  </a:prstGeom>
                  <a:solidFill>
                    <a:schemeClr val="accent6">
                      <a:lumMod val="50000"/>
                      <a:lumOff val="5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843" name="Oval 842"/>
                  <p:cNvSpPr/>
                  <p:nvPr/>
                </p:nvSpPr>
                <p:spPr bwMode="auto">
                  <a:xfrm>
                    <a:off x="1955801" y="1104899"/>
                    <a:ext cx="165100" cy="165100"/>
                  </a:xfrm>
                  <a:prstGeom prst="ellipse">
                    <a:avLst/>
                  </a:prstGeom>
                  <a:solidFill>
                    <a:schemeClr val="accent6">
                      <a:lumMod val="50000"/>
                      <a:lumOff val="5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844" name="Oval 843"/>
                  <p:cNvSpPr/>
                  <p:nvPr/>
                </p:nvSpPr>
                <p:spPr bwMode="auto">
                  <a:xfrm>
                    <a:off x="2527300" y="1054100"/>
                    <a:ext cx="165100" cy="165100"/>
                  </a:xfrm>
                  <a:prstGeom prst="ellipse">
                    <a:avLst/>
                  </a:prstGeom>
                  <a:solidFill>
                    <a:schemeClr val="accent6">
                      <a:lumMod val="50000"/>
                      <a:lumOff val="5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845" name="Oval 844"/>
                  <p:cNvSpPr/>
                  <p:nvPr/>
                </p:nvSpPr>
                <p:spPr bwMode="auto">
                  <a:xfrm>
                    <a:off x="3124200" y="1041400"/>
                    <a:ext cx="165100" cy="165100"/>
                  </a:xfrm>
                  <a:prstGeom prst="ellipse">
                    <a:avLst/>
                  </a:prstGeom>
                  <a:solidFill>
                    <a:schemeClr val="accent6">
                      <a:lumMod val="50000"/>
                      <a:lumOff val="5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846" name="Oval 845"/>
                  <p:cNvSpPr/>
                  <p:nvPr/>
                </p:nvSpPr>
                <p:spPr bwMode="auto">
                  <a:xfrm>
                    <a:off x="3708400" y="1028700"/>
                    <a:ext cx="165100" cy="1651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847" name="Oval 846"/>
                  <p:cNvSpPr/>
                  <p:nvPr/>
                </p:nvSpPr>
                <p:spPr bwMode="auto">
                  <a:xfrm>
                    <a:off x="4279900" y="1041400"/>
                    <a:ext cx="165100" cy="1651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848" name="Oval 847"/>
                  <p:cNvSpPr/>
                  <p:nvPr/>
                </p:nvSpPr>
                <p:spPr bwMode="auto">
                  <a:xfrm>
                    <a:off x="4851400" y="1104900"/>
                    <a:ext cx="165100" cy="165100"/>
                  </a:xfrm>
                  <a:prstGeom prst="ellipse">
                    <a:avLst/>
                  </a:prstGeom>
                  <a:solidFill>
                    <a:schemeClr val="accent6">
                      <a:lumMod val="50000"/>
                      <a:lumOff val="5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849" name="Oval 848"/>
                  <p:cNvSpPr/>
                  <p:nvPr/>
                </p:nvSpPr>
                <p:spPr bwMode="auto">
                  <a:xfrm>
                    <a:off x="5422900" y="1193801"/>
                    <a:ext cx="165100" cy="165101"/>
                  </a:xfrm>
                  <a:prstGeom prst="ellipse">
                    <a:avLst/>
                  </a:prstGeom>
                  <a:solidFill>
                    <a:schemeClr val="accent6">
                      <a:lumMod val="50000"/>
                      <a:lumOff val="5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</p:grpSp>
            <p:grpSp>
              <p:nvGrpSpPr>
                <p:cNvPr id="797" name="Group 489"/>
                <p:cNvGrpSpPr/>
                <p:nvPr/>
              </p:nvGrpSpPr>
              <p:grpSpPr>
                <a:xfrm>
                  <a:off x="1435100" y="2349500"/>
                  <a:ext cx="4165600" cy="355598"/>
                  <a:chOff x="1371600" y="1003300"/>
                  <a:chExt cx="4165600" cy="355598"/>
                </a:xfrm>
              </p:grpSpPr>
              <p:sp>
                <p:nvSpPr>
                  <p:cNvPr id="834" name="Oval 833"/>
                  <p:cNvSpPr/>
                  <p:nvPr/>
                </p:nvSpPr>
                <p:spPr bwMode="auto">
                  <a:xfrm>
                    <a:off x="1371600" y="1181099"/>
                    <a:ext cx="165100" cy="165100"/>
                  </a:xfrm>
                  <a:prstGeom prst="ellipse">
                    <a:avLst/>
                  </a:prstGeom>
                  <a:solidFill>
                    <a:schemeClr val="accent6">
                      <a:lumMod val="50000"/>
                      <a:lumOff val="5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835" name="Oval 834"/>
                  <p:cNvSpPr/>
                  <p:nvPr/>
                </p:nvSpPr>
                <p:spPr bwMode="auto">
                  <a:xfrm>
                    <a:off x="1930400" y="1104900"/>
                    <a:ext cx="165100" cy="165100"/>
                  </a:xfrm>
                  <a:prstGeom prst="ellipse">
                    <a:avLst/>
                  </a:prstGeom>
                  <a:solidFill>
                    <a:schemeClr val="accent6">
                      <a:lumMod val="50000"/>
                      <a:lumOff val="5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836" name="Oval 835"/>
                  <p:cNvSpPr/>
                  <p:nvPr/>
                </p:nvSpPr>
                <p:spPr bwMode="auto">
                  <a:xfrm>
                    <a:off x="2514601" y="1054099"/>
                    <a:ext cx="165100" cy="165100"/>
                  </a:xfrm>
                  <a:prstGeom prst="ellipse">
                    <a:avLst/>
                  </a:prstGeom>
                  <a:solidFill>
                    <a:schemeClr val="accent6">
                      <a:lumMod val="50000"/>
                      <a:lumOff val="5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837" name="Oval 836"/>
                  <p:cNvSpPr/>
                  <p:nvPr/>
                </p:nvSpPr>
                <p:spPr bwMode="auto">
                  <a:xfrm>
                    <a:off x="3098800" y="1016000"/>
                    <a:ext cx="165100" cy="165100"/>
                  </a:xfrm>
                  <a:prstGeom prst="ellipse">
                    <a:avLst/>
                  </a:prstGeom>
                  <a:solidFill>
                    <a:schemeClr val="accent6">
                      <a:lumMod val="50000"/>
                      <a:lumOff val="5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838" name="Oval 837"/>
                  <p:cNvSpPr/>
                  <p:nvPr/>
                </p:nvSpPr>
                <p:spPr bwMode="auto">
                  <a:xfrm>
                    <a:off x="3670300" y="1003300"/>
                    <a:ext cx="165100" cy="1651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839" name="Oval 838"/>
                  <p:cNvSpPr/>
                  <p:nvPr/>
                </p:nvSpPr>
                <p:spPr bwMode="auto">
                  <a:xfrm>
                    <a:off x="4241800" y="1028700"/>
                    <a:ext cx="165100" cy="1651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840" name="Oval 839"/>
                  <p:cNvSpPr/>
                  <p:nvPr/>
                </p:nvSpPr>
                <p:spPr bwMode="auto">
                  <a:xfrm>
                    <a:off x="4800600" y="1079500"/>
                    <a:ext cx="165100" cy="165100"/>
                  </a:xfrm>
                  <a:prstGeom prst="ellipse">
                    <a:avLst/>
                  </a:prstGeom>
                  <a:solidFill>
                    <a:schemeClr val="accent6">
                      <a:lumMod val="50000"/>
                      <a:lumOff val="5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841" name="Oval 840"/>
                  <p:cNvSpPr/>
                  <p:nvPr/>
                </p:nvSpPr>
                <p:spPr bwMode="auto">
                  <a:xfrm>
                    <a:off x="5372100" y="1193798"/>
                    <a:ext cx="165100" cy="165100"/>
                  </a:xfrm>
                  <a:prstGeom prst="ellipse">
                    <a:avLst/>
                  </a:prstGeom>
                  <a:solidFill>
                    <a:schemeClr val="accent6">
                      <a:lumMod val="50000"/>
                      <a:lumOff val="5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</p:grpSp>
            <p:grpSp>
              <p:nvGrpSpPr>
                <p:cNvPr id="798" name="Group 498"/>
                <p:cNvGrpSpPr/>
                <p:nvPr/>
              </p:nvGrpSpPr>
              <p:grpSpPr>
                <a:xfrm>
                  <a:off x="1447800" y="2806700"/>
                  <a:ext cx="4140200" cy="368300"/>
                  <a:chOff x="1371600" y="1016000"/>
                  <a:chExt cx="4140200" cy="368300"/>
                </a:xfrm>
              </p:grpSpPr>
              <p:sp>
                <p:nvSpPr>
                  <p:cNvPr id="826" name="Oval 825"/>
                  <p:cNvSpPr/>
                  <p:nvPr/>
                </p:nvSpPr>
                <p:spPr bwMode="auto">
                  <a:xfrm>
                    <a:off x="1371600" y="1181100"/>
                    <a:ext cx="165100" cy="165100"/>
                  </a:xfrm>
                  <a:prstGeom prst="ellipse">
                    <a:avLst/>
                  </a:prstGeom>
                  <a:solidFill>
                    <a:schemeClr val="accent6">
                      <a:lumMod val="50000"/>
                      <a:lumOff val="5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827" name="Oval 826"/>
                  <p:cNvSpPr/>
                  <p:nvPr/>
                </p:nvSpPr>
                <p:spPr bwMode="auto">
                  <a:xfrm>
                    <a:off x="1943100" y="1104901"/>
                    <a:ext cx="165100" cy="165100"/>
                  </a:xfrm>
                  <a:prstGeom prst="ellipse">
                    <a:avLst/>
                  </a:prstGeom>
                  <a:solidFill>
                    <a:schemeClr val="accent6">
                      <a:lumMod val="50000"/>
                      <a:lumOff val="5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828" name="Oval 827"/>
                  <p:cNvSpPr/>
                  <p:nvPr/>
                </p:nvSpPr>
                <p:spPr bwMode="auto">
                  <a:xfrm>
                    <a:off x="2514601" y="1054100"/>
                    <a:ext cx="165100" cy="165100"/>
                  </a:xfrm>
                  <a:prstGeom prst="ellipse">
                    <a:avLst/>
                  </a:prstGeom>
                  <a:solidFill>
                    <a:schemeClr val="accent6">
                      <a:lumMod val="50000"/>
                      <a:lumOff val="5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829" name="Oval 828"/>
                  <p:cNvSpPr/>
                  <p:nvPr/>
                </p:nvSpPr>
                <p:spPr bwMode="auto">
                  <a:xfrm>
                    <a:off x="3086100" y="1028700"/>
                    <a:ext cx="165100" cy="165100"/>
                  </a:xfrm>
                  <a:prstGeom prst="ellipse">
                    <a:avLst/>
                  </a:prstGeom>
                  <a:solidFill>
                    <a:schemeClr val="accent6">
                      <a:lumMod val="50000"/>
                      <a:lumOff val="5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830" name="Oval 829"/>
                  <p:cNvSpPr/>
                  <p:nvPr/>
                </p:nvSpPr>
                <p:spPr bwMode="auto">
                  <a:xfrm>
                    <a:off x="3657600" y="1016000"/>
                    <a:ext cx="165100" cy="165100"/>
                  </a:xfrm>
                  <a:prstGeom prst="ellipse">
                    <a:avLst/>
                  </a:prstGeom>
                  <a:solidFill>
                    <a:schemeClr val="accent6">
                      <a:lumMod val="50000"/>
                      <a:lumOff val="5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831" name="Oval 830"/>
                  <p:cNvSpPr/>
                  <p:nvPr/>
                </p:nvSpPr>
                <p:spPr bwMode="auto">
                  <a:xfrm>
                    <a:off x="4216400" y="1028700"/>
                    <a:ext cx="165100" cy="165100"/>
                  </a:xfrm>
                  <a:prstGeom prst="ellipse">
                    <a:avLst/>
                  </a:prstGeom>
                  <a:solidFill>
                    <a:schemeClr val="accent6">
                      <a:lumMod val="50000"/>
                      <a:lumOff val="5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832" name="Oval 831"/>
                  <p:cNvSpPr/>
                  <p:nvPr/>
                </p:nvSpPr>
                <p:spPr bwMode="auto">
                  <a:xfrm>
                    <a:off x="4787900" y="1104900"/>
                    <a:ext cx="165100" cy="165100"/>
                  </a:xfrm>
                  <a:prstGeom prst="ellipse">
                    <a:avLst/>
                  </a:prstGeom>
                  <a:solidFill>
                    <a:schemeClr val="accent6">
                      <a:lumMod val="50000"/>
                      <a:lumOff val="5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833" name="Oval 832"/>
                  <p:cNvSpPr/>
                  <p:nvPr/>
                </p:nvSpPr>
                <p:spPr bwMode="auto">
                  <a:xfrm>
                    <a:off x="5346700" y="1219200"/>
                    <a:ext cx="165100" cy="165100"/>
                  </a:xfrm>
                  <a:prstGeom prst="ellipse">
                    <a:avLst/>
                  </a:prstGeom>
                  <a:solidFill>
                    <a:schemeClr val="accent6">
                      <a:lumMod val="50000"/>
                      <a:lumOff val="5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</p:grpSp>
            <p:grpSp>
              <p:nvGrpSpPr>
                <p:cNvPr id="799" name="Group 507"/>
                <p:cNvGrpSpPr/>
                <p:nvPr/>
              </p:nvGrpSpPr>
              <p:grpSpPr>
                <a:xfrm>
                  <a:off x="1473200" y="3289302"/>
                  <a:ext cx="4102100" cy="342899"/>
                  <a:chOff x="1371600" y="1003302"/>
                  <a:chExt cx="4102100" cy="342899"/>
                </a:xfrm>
              </p:grpSpPr>
              <p:sp>
                <p:nvSpPr>
                  <p:cNvPr id="818" name="Oval 817"/>
                  <p:cNvSpPr/>
                  <p:nvPr/>
                </p:nvSpPr>
                <p:spPr bwMode="auto">
                  <a:xfrm>
                    <a:off x="1371600" y="1181101"/>
                    <a:ext cx="165100" cy="165100"/>
                  </a:xfrm>
                  <a:prstGeom prst="ellipse">
                    <a:avLst/>
                  </a:prstGeom>
                  <a:solidFill>
                    <a:schemeClr val="accent6">
                      <a:lumMod val="50000"/>
                      <a:lumOff val="5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819" name="Oval 818"/>
                  <p:cNvSpPr/>
                  <p:nvPr/>
                </p:nvSpPr>
                <p:spPr bwMode="auto">
                  <a:xfrm>
                    <a:off x="1917700" y="1092203"/>
                    <a:ext cx="165100" cy="165100"/>
                  </a:xfrm>
                  <a:prstGeom prst="ellipse">
                    <a:avLst/>
                  </a:prstGeom>
                  <a:solidFill>
                    <a:schemeClr val="accent6">
                      <a:lumMod val="50000"/>
                      <a:lumOff val="5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820" name="Oval 819"/>
                  <p:cNvSpPr/>
                  <p:nvPr/>
                </p:nvSpPr>
                <p:spPr bwMode="auto">
                  <a:xfrm>
                    <a:off x="2489200" y="1028703"/>
                    <a:ext cx="165100" cy="165100"/>
                  </a:xfrm>
                  <a:prstGeom prst="ellipse">
                    <a:avLst/>
                  </a:prstGeom>
                  <a:solidFill>
                    <a:schemeClr val="accent6">
                      <a:lumMod val="50000"/>
                      <a:lumOff val="5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821" name="Oval 820"/>
                  <p:cNvSpPr/>
                  <p:nvPr/>
                </p:nvSpPr>
                <p:spPr bwMode="auto">
                  <a:xfrm>
                    <a:off x="3060699" y="1016001"/>
                    <a:ext cx="165100" cy="165100"/>
                  </a:xfrm>
                  <a:prstGeom prst="ellipse">
                    <a:avLst/>
                  </a:prstGeom>
                  <a:solidFill>
                    <a:schemeClr val="accent6">
                      <a:lumMod val="50000"/>
                      <a:lumOff val="5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822" name="Oval 821"/>
                  <p:cNvSpPr/>
                  <p:nvPr/>
                </p:nvSpPr>
                <p:spPr bwMode="auto">
                  <a:xfrm>
                    <a:off x="3632201" y="1003302"/>
                    <a:ext cx="165100" cy="165100"/>
                  </a:xfrm>
                  <a:prstGeom prst="ellipse">
                    <a:avLst/>
                  </a:prstGeom>
                  <a:solidFill>
                    <a:schemeClr val="accent6">
                      <a:lumMod val="50000"/>
                      <a:lumOff val="5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823" name="Oval 822"/>
                  <p:cNvSpPr/>
                  <p:nvPr/>
                </p:nvSpPr>
                <p:spPr bwMode="auto">
                  <a:xfrm>
                    <a:off x="4178300" y="1028700"/>
                    <a:ext cx="165100" cy="165100"/>
                  </a:xfrm>
                  <a:prstGeom prst="ellipse">
                    <a:avLst/>
                  </a:prstGeom>
                  <a:solidFill>
                    <a:schemeClr val="accent6">
                      <a:lumMod val="50000"/>
                      <a:lumOff val="5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824" name="Oval 823"/>
                  <p:cNvSpPr/>
                  <p:nvPr/>
                </p:nvSpPr>
                <p:spPr bwMode="auto">
                  <a:xfrm>
                    <a:off x="4737100" y="1104900"/>
                    <a:ext cx="165100" cy="165100"/>
                  </a:xfrm>
                  <a:prstGeom prst="ellipse">
                    <a:avLst/>
                  </a:prstGeom>
                  <a:solidFill>
                    <a:schemeClr val="accent6">
                      <a:lumMod val="50000"/>
                      <a:lumOff val="5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825" name="Oval 824"/>
                  <p:cNvSpPr/>
                  <p:nvPr/>
                </p:nvSpPr>
                <p:spPr bwMode="auto">
                  <a:xfrm>
                    <a:off x="5308600" y="1181100"/>
                    <a:ext cx="165100" cy="165100"/>
                  </a:xfrm>
                  <a:prstGeom prst="ellipse">
                    <a:avLst/>
                  </a:prstGeom>
                  <a:solidFill>
                    <a:schemeClr val="accent6">
                      <a:lumMod val="50000"/>
                      <a:lumOff val="5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</p:grpSp>
            <p:grpSp>
              <p:nvGrpSpPr>
                <p:cNvPr id="800" name="Group 516"/>
                <p:cNvGrpSpPr/>
                <p:nvPr/>
              </p:nvGrpSpPr>
              <p:grpSpPr>
                <a:xfrm>
                  <a:off x="1498600" y="3759199"/>
                  <a:ext cx="4064000" cy="330202"/>
                  <a:chOff x="1371600" y="1015999"/>
                  <a:chExt cx="4064000" cy="330202"/>
                </a:xfrm>
              </p:grpSpPr>
              <p:sp>
                <p:nvSpPr>
                  <p:cNvPr id="810" name="Oval 809"/>
                  <p:cNvSpPr/>
                  <p:nvPr/>
                </p:nvSpPr>
                <p:spPr bwMode="auto">
                  <a:xfrm>
                    <a:off x="1371600" y="1181100"/>
                    <a:ext cx="165100" cy="165101"/>
                  </a:xfrm>
                  <a:prstGeom prst="ellipse">
                    <a:avLst/>
                  </a:prstGeom>
                  <a:solidFill>
                    <a:schemeClr val="accent6">
                      <a:lumMod val="50000"/>
                      <a:lumOff val="5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811" name="Oval 810"/>
                  <p:cNvSpPr/>
                  <p:nvPr/>
                </p:nvSpPr>
                <p:spPr bwMode="auto">
                  <a:xfrm>
                    <a:off x="1917700" y="1092199"/>
                    <a:ext cx="165100" cy="165101"/>
                  </a:xfrm>
                  <a:prstGeom prst="ellipse">
                    <a:avLst/>
                  </a:prstGeom>
                  <a:solidFill>
                    <a:schemeClr val="accent6">
                      <a:lumMod val="50000"/>
                      <a:lumOff val="5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812" name="Oval 811"/>
                  <p:cNvSpPr/>
                  <p:nvPr/>
                </p:nvSpPr>
                <p:spPr bwMode="auto">
                  <a:xfrm>
                    <a:off x="2476500" y="1041400"/>
                    <a:ext cx="165100" cy="165101"/>
                  </a:xfrm>
                  <a:prstGeom prst="ellipse">
                    <a:avLst/>
                  </a:prstGeom>
                  <a:solidFill>
                    <a:schemeClr val="accent6">
                      <a:lumMod val="50000"/>
                      <a:lumOff val="5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813" name="Oval 812"/>
                  <p:cNvSpPr/>
                  <p:nvPr/>
                </p:nvSpPr>
                <p:spPr bwMode="auto">
                  <a:xfrm>
                    <a:off x="3035300" y="1015999"/>
                    <a:ext cx="165100" cy="165101"/>
                  </a:xfrm>
                  <a:prstGeom prst="ellipse">
                    <a:avLst/>
                  </a:prstGeom>
                  <a:solidFill>
                    <a:schemeClr val="accent6">
                      <a:lumMod val="50000"/>
                      <a:lumOff val="5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814" name="Oval 813"/>
                  <p:cNvSpPr/>
                  <p:nvPr/>
                </p:nvSpPr>
                <p:spPr bwMode="auto">
                  <a:xfrm>
                    <a:off x="3606800" y="1015999"/>
                    <a:ext cx="165100" cy="165100"/>
                  </a:xfrm>
                  <a:prstGeom prst="ellipse">
                    <a:avLst/>
                  </a:prstGeom>
                  <a:solidFill>
                    <a:schemeClr val="accent6">
                      <a:lumMod val="50000"/>
                      <a:lumOff val="5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815" name="Oval 814"/>
                  <p:cNvSpPr/>
                  <p:nvPr/>
                </p:nvSpPr>
                <p:spPr bwMode="auto">
                  <a:xfrm>
                    <a:off x="4152900" y="1041400"/>
                    <a:ext cx="165100" cy="165100"/>
                  </a:xfrm>
                  <a:prstGeom prst="ellipse">
                    <a:avLst/>
                  </a:prstGeom>
                  <a:solidFill>
                    <a:schemeClr val="accent6">
                      <a:lumMod val="50000"/>
                      <a:lumOff val="5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816" name="Oval 815"/>
                  <p:cNvSpPr/>
                  <p:nvPr/>
                </p:nvSpPr>
                <p:spPr bwMode="auto">
                  <a:xfrm>
                    <a:off x="4699000" y="1104900"/>
                    <a:ext cx="165100" cy="165100"/>
                  </a:xfrm>
                  <a:prstGeom prst="ellipse">
                    <a:avLst/>
                  </a:prstGeom>
                  <a:solidFill>
                    <a:schemeClr val="accent6">
                      <a:lumMod val="50000"/>
                      <a:lumOff val="5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817" name="Oval 816"/>
                  <p:cNvSpPr/>
                  <p:nvPr/>
                </p:nvSpPr>
                <p:spPr bwMode="auto">
                  <a:xfrm>
                    <a:off x="5270500" y="1181100"/>
                    <a:ext cx="165100" cy="165100"/>
                  </a:xfrm>
                  <a:prstGeom prst="ellipse">
                    <a:avLst/>
                  </a:prstGeom>
                  <a:solidFill>
                    <a:schemeClr val="accent6">
                      <a:lumMod val="50000"/>
                      <a:lumOff val="5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</p:grpSp>
            <p:grpSp>
              <p:nvGrpSpPr>
                <p:cNvPr id="801" name="Group 525"/>
                <p:cNvGrpSpPr/>
                <p:nvPr/>
              </p:nvGrpSpPr>
              <p:grpSpPr>
                <a:xfrm>
                  <a:off x="1498600" y="4241802"/>
                  <a:ext cx="4051300" cy="355598"/>
                  <a:chOff x="1371600" y="1028702"/>
                  <a:chExt cx="4051300" cy="355598"/>
                </a:xfrm>
              </p:grpSpPr>
              <p:sp>
                <p:nvSpPr>
                  <p:cNvPr id="802" name="Oval 801"/>
                  <p:cNvSpPr/>
                  <p:nvPr/>
                </p:nvSpPr>
                <p:spPr bwMode="auto">
                  <a:xfrm>
                    <a:off x="1371600" y="1181101"/>
                    <a:ext cx="165100" cy="165100"/>
                  </a:xfrm>
                  <a:prstGeom prst="ellipse">
                    <a:avLst/>
                  </a:prstGeom>
                  <a:solidFill>
                    <a:schemeClr val="accent6">
                      <a:lumMod val="50000"/>
                      <a:lumOff val="5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803" name="Oval 802"/>
                  <p:cNvSpPr/>
                  <p:nvPr/>
                </p:nvSpPr>
                <p:spPr bwMode="auto">
                  <a:xfrm>
                    <a:off x="1943100" y="1117603"/>
                    <a:ext cx="165100" cy="165100"/>
                  </a:xfrm>
                  <a:prstGeom prst="ellipse">
                    <a:avLst/>
                  </a:prstGeom>
                  <a:solidFill>
                    <a:schemeClr val="accent6">
                      <a:lumMod val="50000"/>
                      <a:lumOff val="5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804" name="Oval 803"/>
                  <p:cNvSpPr/>
                  <p:nvPr/>
                </p:nvSpPr>
                <p:spPr bwMode="auto">
                  <a:xfrm>
                    <a:off x="2489200" y="1054102"/>
                    <a:ext cx="165100" cy="165100"/>
                  </a:xfrm>
                  <a:prstGeom prst="ellipse">
                    <a:avLst/>
                  </a:prstGeom>
                  <a:solidFill>
                    <a:schemeClr val="accent6">
                      <a:lumMod val="50000"/>
                      <a:lumOff val="5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805" name="Oval 804"/>
                  <p:cNvSpPr/>
                  <p:nvPr/>
                </p:nvSpPr>
                <p:spPr bwMode="auto">
                  <a:xfrm>
                    <a:off x="3060699" y="1028702"/>
                    <a:ext cx="165100" cy="165100"/>
                  </a:xfrm>
                  <a:prstGeom prst="ellipse">
                    <a:avLst/>
                  </a:prstGeom>
                  <a:solidFill>
                    <a:schemeClr val="accent6">
                      <a:lumMod val="50000"/>
                      <a:lumOff val="5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806" name="Oval 805"/>
                  <p:cNvSpPr/>
                  <p:nvPr/>
                </p:nvSpPr>
                <p:spPr bwMode="auto">
                  <a:xfrm>
                    <a:off x="3594100" y="1028702"/>
                    <a:ext cx="165100" cy="165100"/>
                  </a:xfrm>
                  <a:prstGeom prst="ellipse">
                    <a:avLst/>
                  </a:prstGeom>
                  <a:solidFill>
                    <a:schemeClr val="accent6">
                      <a:lumMod val="50000"/>
                      <a:lumOff val="5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807" name="Oval 806"/>
                  <p:cNvSpPr/>
                  <p:nvPr/>
                </p:nvSpPr>
                <p:spPr bwMode="auto">
                  <a:xfrm>
                    <a:off x="4152900" y="1054100"/>
                    <a:ext cx="165100" cy="165100"/>
                  </a:xfrm>
                  <a:prstGeom prst="ellipse">
                    <a:avLst/>
                  </a:prstGeom>
                  <a:solidFill>
                    <a:schemeClr val="accent6">
                      <a:lumMod val="50000"/>
                      <a:lumOff val="5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808" name="Oval 807"/>
                  <p:cNvSpPr/>
                  <p:nvPr/>
                </p:nvSpPr>
                <p:spPr bwMode="auto">
                  <a:xfrm>
                    <a:off x="4686300" y="1117600"/>
                    <a:ext cx="165100" cy="165100"/>
                  </a:xfrm>
                  <a:prstGeom prst="ellipse">
                    <a:avLst/>
                  </a:prstGeom>
                  <a:solidFill>
                    <a:schemeClr val="accent6">
                      <a:lumMod val="50000"/>
                      <a:lumOff val="5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809" name="Oval 808"/>
                  <p:cNvSpPr/>
                  <p:nvPr/>
                </p:nvSpPr>
                <p:spPr bwMode="auto">
                  <a:xfrm>
                    <a:off x="5257800" y="1219200"/>
                    <a:ext cx="165100" cy="165100"/>
                  </a:xfrm>
                  <a:prstGeom prst="ellipse">
                    <a:avLst/>
                  </a:prstGeom>
                  <a:solidFill>
                    <a:schemeClr val="accent6">
                      <a:lumMod val="50000"/>
                      <a:lumOff val="5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</p:grpSp>
          </p:grpSp>
          <p:grpSp>
            <p:nvGrpSpPr>
              <p:cNvPr id="696" name="Group 536"/>
              <p:cNvGrpSpPr/>
              <p:nvPr/>
            </p:nvGrpSpPr>
            <p:grpSpPr>
              <a:xfrm>
                <a:off x="1728926" y="1298951"/>
                <a:ext cx="3487003" cy="3120257"/>
                <a:chOff x="-288560" y="5812894"/>
                <a:chExt cx="3487003" cy="3120257"/>
              </a:xfrm>
            </p:grpSpPr>
            <p:cxnSp>
              <p:nvCxnSpPr>
                <p:cNvPr id="697" name="Straight Connector 696"/>
                <p:cNvCxnSpPr/>
                <p:nvPr/>
              </p:nvCxnSpPr>
              <p:spPr bwMode="auto">
                <a:xfrm rot="16200000" flipH="1">
                  <a:off x="-1674077" y="7380425"/>
                  <a:ext cx="291579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98" name="Straight Connector 697"/>
                <p:cNvCxnSpPr/>
                <p:nvPr/>
              </p:nvCxnSpPr>
              <p:spPr bwMode="auto">
                <a:xfrm flipV="1">
                  <a:off x="-208424" y="5904756"/>
                  <a:ext cx="3326739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99" name="Straight Connector 698"/>
                <p:cNvCxnSpPr/>
                <p:nvPr/>
              </p:nvCxnSpPr>
              <p:spPr bwMode="auto">
                <a:xfrm rot="16200000" flipH="1">
                  <a:off x="-1162271" y="7362648"/>
                  <a:ext cx="291579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00" name="Straight Connector 699"/>
                <p:cNvCxnSpPr/>
                <p:nvPr/>
              </p:nvCxnSpPr>
              <p:spPr bwMode="auto">
                <a:xfrm rot="16200000" flipH="1">
                  <a:off x="-689241" y="7353756"/>
                  <a:ext cx="291579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01" name="Straight Connector 700"/>
                <p:cNvCxnSpPr/>
                <p:nvPr/>
              </p:nvCxnSpPr>
              <p:spPr bwMode="auto">
                <a:xfrm rot="16200000" flipH="1">
                  <a:off x="-262733" y="7380425"/>
                  <a:ext cx="291579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02" name="Straight Connector 701"/>
                <p:cNvCxnSpPr/>
                <p:nvPr/>
              </p:nvCxnSpPr>
              <p:spPr bwMode="auto">
                <a:xfrm rot="16200000" flipH="1">
                  <a:off x="210301" y="7371535"/>
                  <a:ext cx="291579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03" name="Straight Connector 702"/>
                <p:cNvCxnSpPr/>
                <p:nvPr/>
              </p:nvCxnSpPr>
              <p:spPr bwMode="auto">
                <a:xfrm rot="16200000" flipH="1">
                  <a:off x="675579" y="7353758"/>
                  <a:ext cx="291579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04" name="Straight Connector 703"/>
                <p:cNvCxnSpPr/>
                <p:nvPr/>
              </p:nvCxnSpPr>
              <p:spPr bwMode="auto">
                <a:xfrm rot="16200000" flipH="1">
                  <a:off x="1171876" y="7362646"/>
                  <a:ext cx="291579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05" name="Straight Connector 704"/>
                <p:cNvCxnSpPr/>
                <p:nvPr/>
              </p:nvCxnSpPr>
              <p:spPr bwMode="auto">
                <a:xfrm rot="16200000" flipH="1">
                  <a:off x="1660417" y="7353758"/>
                  <a:ext cx="291579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06" name="Straight Connector 705"/>
                <p:cNvCxnSpPr/>
                <p:nvPr/>
              </p:nvCxnSpPr>
              <p:spPr bwMode="auto">
                <a:xfrm flipV="1">
                  <a:off x="-185161" y="8829440"/>
                  <a:ext cx="3326739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07" name="4-Point Star 706"/>
                <p:cNvSpPr/>
                <p:nvPr/>
              </p:nvSpPr>
              <p:spPr bwMode="auto">
                <a:xfrm>
                  <a:off x="-280803" y="5821783"/>
                  <a:ext cx="144753" cy="177792"/>
                </a:xfrm>
                <a:prstGeom prst="star4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708" name="4-Point Star 707"/>
                <p:cNvSpPr/>
                <p:nvPr/>
              </p:nvSpPr>
              <p:spPr bwMode="auto">
                <a:xfrm>
                  <a:off x="-280804" y="6257375"/>
                  <a:ext cx="144753" cy="177792"/>
                </a:xfrm>
                <a:prstGeom prst="star4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cxnSp>
              <p:nvCxnSpPr>
                <p:cNvPr id="709" name="Straight Connector 708"/>
                <p:cNvCxnSpPr/>
                <p:nvPr/>
              </p:nvCxnSpPr>
              <p:spPr bwMode="auto">
                <a:xfrm flipV="1">
                  <a:off x="-216180" y="6331458"/>
                  <a:ext cx="3326739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10" name="Straight Connector 709"/>
                <p:cNvCxnSpPr/>
                <p:nvPr/>
              </p:nvCxnSpPr>
              <p:spPr bwMode="auto">
                <a:xfrm flipV="1">
                  <a:off x="-223934" y="6713711"/>
                  <a:ext cx="3326739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11" name="Straight Connector 710"/>
                <p:cNvCxnSpPr/>
                <p:nvPr/>
              </p:nvCxnSpPr>
              <p:spPr bwMode="auto">
                <a:xfrm flipV="1">
                  <a:off x="-223934" y="7140412"/>
                  <a:ext cx="3326739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12" name="Straight Connector 711"/>
                <p:cNvCxnSpPr/>
                <p:nvPr/>
              </p:nvCxnSpPr>
              <p:spPr bwMode="auto">
                <a:xfrm flipV="1">
                  <a:off x="-200671" y="7558231"/>
                  <a:ext cx="3326739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13" name="Straight Connector 712"/>
                <p:cNvCxnSpPr/>
                <p:nvPr/>
              </p:nvCxnSpPr>
              <p:spPr bwMode="auto">
                <a:xfrm flipV="1">
                  <a:off x="-192918" y="7984927"/>
                  <a:ext cx="3326739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14" name="Straight Connector 713"/>
                <p:cNvCxnSpPr/>
                <p:nvPr/>
              </p:nvCxnSpPr>
              <p:spPr bwMode="auto">
                <a:xfrm flipV="1">
                  <a:off x="-192922" y="8393834"/>
                  <a:ext cx="3326739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15" name="4-Point Star 714"/>
                <p:cNvSpPr/>
                <p:nvPr/>
              </p:nvSpPr>
              <p:spPr bwMode="auto">
                <a:xfrm>
                  <a:off x="-288560" y="6639628"/>
                  <a:ext cx="144753" cy="177792"/>
                </a:xfrm>
                <a:prstGeom prst="star4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716" name="4-Point Star 715"/>
                <p:cNvSpPr/>
                <p:nvPr/>
              </p:nvSpPr>
              <p:spPr bwMode="auto">
                <a:xfrm>
                  <a:off x="-288560" y="7066329"/>
                  <a:ext cx="144753" cy="177792"/>
                </a:xfrm>
                <a:prstGeom prst="star4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717" name="4-Point Star 716"/>
                <p:cNvSpPr/>
                <p:nvPr/>
              </p:nvSpPr>
              <p:spPr bwMode="auto">
                <a:xfrm>
                  <a:off x="-280804" y="7448584"/>
                  <a:ext cx="144753" cy="177792"/>
                </a:xfrm>
                <a:prstGeom prst="star4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718" name="4-Point Star 717"/>
                <p:cNvSpPr/>
                <p:nvPr/>
              </p:nvSpPr>
              <p:spPr bwMode="auto">
                <a:xfrm>
                  <a:off x="-288558" y="7857506"/>
                  <a:ext cx="144753" cy="177792"/>
                </a:xfrm>
                <a:prstGeom prst="star4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719" name="4-Point Star 718"/>
                <p:cNvSpPr/>
                <p:nvPr/>
              </p:nvSpPr>
              <p:spPr bwMode="auto">
                <a:xfrm>
                  <a:off x="-280804" y="8301987"/>
                  <a:ext cx="144753" cy="177792"/>
                </a:xfrm>
                <a:prstGeom prst="star4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720" name="4-Point Star 719"/>
                <p:cNvSpPr/>
                <p:nvPr/>
              </p:nvSpPr>
              <p:spPr bwMode="auto">
                <a:xfrm>
                  <a:off x="-288558" y="8728689"/>
                  <a:ext cx="144753" cy="177792"/>
                </a:xfrm>
                <a:prstGeom prst="star4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721" name="4-Point Star 720"/>
                <p:cNvSpPr/>
                <p:nvPr/>
              </p:nvSpPr>
              <p:spPr bwMode="auto">
                <a:xfrm>
                  <a:off x="223246" y="5812894"/>
                  <a:ext cx="144753" cy="177792"/>
                </a:xfrm>
                <a:prstGeom prst="star4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722" name="4-Point Star 721"/>
                <p:cNvSpPr/>
                <p:nvPr/>
              </p:nvSpPr>
              <p:spPr bwMode="auto">
                <a:xfrm>
                  <a:off x="696274" y="5821783"/>
                  <a:ext cx="144753" cy="177792"/>
                </a:xfrm>
                <a:prstGeom prst="star4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723" name="4-Point Star 722"/>
                <p:cNvSpPr/>
                <p:nvPr/>
              </p:nvSpPr>
              <p:spPr bwMode="auto">
                <a:xfrm>
                  <a:off x="1115032" y="5821785"/>
                  <a:ext cx="144753" cy="177792"/>
                </a:xfrm>
                <a:prstGeom prst="star4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724" name="4-Point Star 723"/>
                <p:cNvSpPr/>
                <p:nvPr/>
              </p:nvSpPr>
              <p:spPr bwMode="auto">
                <a:xfrm>
                  <a:off x="1595818" y="5812894"/>
                  <a:ext cx="144753" cy="177792"/>
                </a:xfrm>
                <a:prstGeom prst="star4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725" name="4-Point Star 724"/>
                <p:cNvSpPr/>
                <p:nvPr/>
              </p:nvSpPr>
              <p:spPr bwMode="auto">
                <a:xfrm>
                  <a:off x="2061097" y="5821783"/>
                  <a:ext cx="144753" cy="177792"/>
                </a:xfrm>
                <a:prstGeom prst="star4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726" name="4-Point Star 725"/>
                <p:cNvSpPr/>
                <p:nvPr/>
              </p:nvSpPr>
              <p:spPr bwMode="auto">
                <a:xfrm>
                  <a:off x="2565150" y="5830673"/>
                  <a:ext cx="144753" cy="177792"/>
                </a:xfrm>
                <a:prstGeom prst="star4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727" name="4-Point Star 726"/>
                <p:cNvSpPr/>
                <p:nvPr/>
              </p:nvSpPr>
              <p:spPr bwMode="auto">
                <a:xfrm>
                  <a:off x="3045935" y="5812894"/>
                  <a:ext cx="144753" cy="177792"/>
                </a:xfrm>
                <a:prstGeom prst="star4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728" name="4-Point Star 727"/>
                <p:cNvSpPr/>
                <p:nvPr/>
              </p:nvSpPr>
              <p:spPr bwMode="auto">
                <a:xfrm>
                  <a:off x="223246" y="6248486"/>
                  <a:ext cx="144753" cy="177792"/>
                </a:xfrm>
                <a:prstGeom prst="star4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729" name="4-Point Star 728"/>
                <p:cNvSpPr/>
                <p:nvPr/>
              </p:nvSpPr>
              <p:spPr bwMode="auto">
                <a:xfrm>
                  <a:off x="696280" y="6239596"/>
                  <a:ext cx="144753" cy="177792"/>
                </a:xfrm>
                <a:prstGeom prst="star4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730" name="4-Point Star 729"/>
                <p:cNvSpPr/>
                <p:nvPr/>
              </p:nvSpPr>
              <p:spPr bwMode="auto">
                <a:xfrm>
                  <a:off x="1115031" y="6248485"/>
                  <a:ext cx="144753" cy="177792"/>
                </a:xfrm>
                <a:prstGeom prst="star4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731" name="4-Point Star 730"/>
                <p:cNvSpPr/>
                <p:nvPr/>
              </p:nvSpPr>
              <p:spPr bwMode="auto">
                <a:xfrm>
                  <a:off x="1595818" y="6248485"/>
                  <a:ext cx="144753" cy="177792"/>
                </a:xfrm>
                <a:prstGeom prst="star4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732" name="4-Point Star 731"/>
                <p:cNvSpPr/>
                <p:nvPr/>
              </p:nvSpPr>
              <p:spPr bwMode="auto">
                <a:xfrm>
                  <a:off x="2061097" y="6239596"/>
                  <a:ext cx="144753" cy="177792"/>
                </a:xfrm>
                <a:prstGeom prst="star4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733" name="4-Point Star 732"/>
                <p:cNvSpPr/>
                <p:nvPr/>
              </p:nvSpPr>
              <p:spPr bwMode="auto">
                <a:xfrm>
                  <a:off x="2565149" y="6248486"/>
                  <a:ext cx="144753" cy="177792"/>
                </a:xfrm>
                <a:prstGeom prst="star4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734" name="4-Point Star 733"/>
                <p:cNvSpPr/>
                <p:nvPr/>
              </p:nvSpPr>
              <p:spPr bwMode="auto">
                <a:xfrm>
                  <a:off x="3053689" y="6239596"/>
                  <a:ext cx="144753" cy="177792"/>
                </a:xfrm>
                <a:prstGeom prst="star4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735" name="4-Point Star 734"/>
                <p:cNvSpPr/>
                <p:nvPr/>
              </p:nvSpPr>
              <p:spPr bwMode="auto">
                <a:xfrm>
                  <a:off x="223248" y="6621850"/>
                  <a:ext cx="144753" cy="177792"/>
                </a:xfrm>
                <a:prstGeom prst="star4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736" name="4-Point Star 735"/>
                <p:cNvSpPr/>
                <p:nvPr/>
              </p:nvSpPr>
              <p:spPr bwMode="auto">
                <a:xfrm>
                  <a:off x="696282" y="6630739"/>
                  <a:ext cx="144753" cy="177792"/>
                </a:xfrm>
                <a:prstGeom prst="star4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737" name="4-Point Star 736"/>
                <p:cNvSpPr/>
                <p:nvPr/>
              </p:nvSpPr>
              <p:spPr bwMode="auto">
                <a:xfrm>
                  <a:off x="1122786" y="6630739"/>
                  <a:ext cx="144753" cy="177792"/>
                </a:xfrm>
                <a:prstGeom prst="star4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738" name="4-Point Star 737"/>
                <p:cNvSpPr/>
                <p:nvPr/>
              </p:nvSpPr>
              <p:spPr bwMode="auto">
                <a:xfrm>
                  <a:off x="1595818" y="6621850"/>
                  <a:ext cx="144753" cy="177792"/>
                </a:xfrm>
                <a:prstGeom prst="star4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739" name="4-Point Star 738"/>
                <p:cNvSpPr/>
                <p:nvPr/>
              </p:nvSpPr>
              <p:spPr bwMode="auto">
                <a:xfrm>
                  <a:off x="2061097" y="6621850"/>
                  <a:ext cx="144753" cy="177792"/>
                </a:xfrm>
                <a:prstGeom prst="star4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accent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740" name="4-Point Star 739"/>
                <p:cNvSpPr/>
                <p:nvPr/>
              </p:nvSpPr>
              <p:spPr bwMode="auto">
                <a:xfrm>
                  <a:off x="2557393" y="6630739"/>
                  <a:ext cx="144753" cy="177792"/>
                </a:xfrm>
                <a:prstGeom prst="star4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741" name="4-Point Star 740"/>
                <p:cNvSpPr/>
                <p:nvPr/>
              </p:nvSpPr>
              <p:spPr bwMode="auto">
                <a:xfrm>
                  <a:off x="3053690" y="6621848"/>
                  <a:ext cx="144753" cy="177792"/>
                </a:xfrm>
                <a:prstGeom prst="star4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742" name="4-Point Star 741"/>
                <p:cNvSpPr/>
                <p:nvPr/>
              </p:nvSpPr>
              <p:spPr bwMode="auto">
                <a:xfrm>
                  <a:off x="223246" y="7057441"/>
                  <a:ext cx="144753" cy="177792"/>
                </a:xfrm>
                <a:prstGeom prst="star4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743" name="4-Point Star 742"/>
                <p:cNvSpPr/>
                <p:nvPr/>
              </p:nvSpPr>
              <p:spPr bwMode="auto">
                <a:xfrm>
                  <a:off x="704036" y="7039661"/>
                  <a:ext cx="144753" cy="177792"/>
                </a:xfrm>
                <a:prstGeom prst="star4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744" name="4-Point Star 743"/>
                <p:cNvSpPr/>
                <p:nvPr/>
              </p:nvSpPr>
              <p:spPr bwMode="auto">
                <a:xfrm>
                  <a:off x="1122786" y="7057439"/>
                  <a:ext cx="144753" cy="177792"/>
                </a:xfrm>
                <a:prstGeom prst="star4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745" name="4-Point Star 744"/>
                <p:cNvSpPr/>
                <p:nvPr/>
              </p:nvSpPr>
              <p:spPr bwMode="auto">
                <a:xfrm>
                  <a:off x="1603574" y="7066331"/>
                  <a:ext cx="144753" cy="177792"/>
                </a:xfrm>
                <a:prstGeom prst="star4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746" name="4-Point Star 745"/>
                <p:cNvSpPr/>
                <p:nvPr/>
              </p:nvSpPr>
              <p:spPr bwMode="auto">
                <a:xfrm>
                  <a:off x="2068852" y="7066331"/>
                  <a:ext cx="144753" cy="177792"/>
                </a:xfrm>
                <a:prstGeom prst="star4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747" name="4-Point Star 746"/>
                <p:cNvSpPr/>
                <p:nvPr/>
              </p:nvSpPr>
              <p:spPr bwMode="auto">
                <a:xfrm>
                  <a:off x="2557393" y="7057441"/>
                  <a:ext cx="144753" cy="177792"/>
                </a:xfrm>
                <a:prstGeom prst="star4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748" name="4-Point Star 747"/>
                <p:cNvSpPr/>
                <p:nvPr/>
              </p:nvSpPr>
              <p:spPr bwMode="auto">
                <a:xfrm>
                  <a:off x="3053690" y="7039661"/>
                  <a:ext cx="144753" cy="177792"/>
                </a:xfrm>
                <a:prstGeom prst="star4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749" name="4-Point Star 748"/>
                <p:cNvSpPr/>
                <p:nvPr/>
              </p:nvSpPr>
              <p:spPr bwMode="auto">
                <a:xfrm>
                  <a:off x="238756" y="7466367"/>
                  <a:ext cx="144753" cy="177792"/>
                </a:xfrm>
                <a:prstGeom prst="star4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750" name="4-Point Star 749"/>
                <p:cNvSpPr/>
                <p:nvPr/>
              </p:nvSpPr>
              <p:spPr bwMode="auto">
                <a:xfrm>
                  <a:off x="704034" y="7484140"/>
                  <a:ext cx="144753" cy="177792"/>
                </a:xfrm>
                <a:prstGeom prst="star4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751" name="4-Point Star 750"/>
                <p:cNvSpPr/>
                <p:nvPr/>
              </p:nvSpPr>
              <p:spPr bwMode="auto">
                <a:xfrm>
                  <a:off x="1130540" y="7466363"/>
                  <a:ext cx="144753" cy="177792"/>
                </a:xfrm>
                <a:prstGeom prst="star4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752" name="4-Point Star 751"/>
                <p:cNvSpPr/>
                <p:nvPr/>
              </p:nvSpPr>
              <p:spPr bwMode="auto">
                <a:xfrm>
                  <a:off x="1595818" y="7475252"/>
                  <a:ext cx="144753" cy="177792"/>
                </a:xfrm>
                <a:prstGeom prst="star4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753" name="4-Point Star 752"/>
                <p:cNvSpPr/>
                <p:nvPr/>
              </p:nvSpPr>
              <p:spPr bwMode="auto">
                <a:xfrm>
                  <a:off x="2061097" y="7475254"/>
                  <a:ext cx="144753" cy="177792"/>
                </a:xfrm>
                <a:prstGeom prst="star4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754" name="4-Point Star 753"/>
                <p:cNvSpPr/>
                <p:nvPr/>
              </p:nvSpPr>
              <p:spPr bwMode="auto">
                <a:xfrm>
                  <a:off x="2557393" y="7466363"/>
                  <a:ext cx="144753" cy="177792"/>
                </a:xfrm>
                <a:prstGeom prst="star4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755" name="4-Point Star 754"/>
                <p:cNvSpPr/>
                <p:nvPr/>
              </p:nvSpPr>
              <p:spPr bwMode="auto">
                <a:xfrm>
                  <a:off x="3053690" y="7475254"/>
                  <a:ext cx="144753" cy="177792"/>
                </a:xfrm>
                <a:prstGeom prst="star4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756" name="4-Point Star 755"/>
                <p:cNvSpPr/>
                <p:nvPr/>
              </p:nvSpPr>
              <p:spPr bwMode="auto">
                <a:xfrm>
                  <a:off x="223248" y="7910844"/>
                  <a:ext cx="144753" cy="177792"/>
                </a:xfrm>
                <a:prstGeom prst="star4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757" name="4-Point Star 756"/>
                <p:cNvSpPr/>
                <p:nvPr/>
              </p:nvSpPr>
              <p:spPr bwMode="auto">
                <a:xfrm>
                  <a:off x="704034" y="7893065"/>
                  <a:ext cx="144753" cy="177792"/>
                </a:xfrm>
                <a:prstGeom prst="star4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758" name="4-Point Star 757"/>
                <p:cNvSpPr/>
                <p:nvPr/>
              </p:nvSpPr>
              <p:spPr bwMode="auto">
                <a:xfrm>
                  <a:off x="1130540" y="7901955"/>
                  <a:ext cx="144753" cy="177792"/>
                </a:xfrm>
                <a:prstGeom prst="star4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759" name="4-Point Star 758"/>
                <p:cNvSpPr/>
                <p:nvPr/>
              </p:nvSpPr>
              <p:spPr bwMode="auto">
                <a:xfrm>
                  <a:off x="1603572" y="7901955"/>
                  <a:ext cx="144753" cy="177792"/>
                </a:xfrm>
                <a:prstGeom prst="star4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760" name="4-Point Star 759"/>
                <p:cNvSpPr/>
                <p:nvPr/>
              </p:nvSpPr>
              <p:spPr bwMode="auto">
                <a:xfrm>
                  <a:off x="2068850" y="7893065"/>
                  <a:ext cx="144753" cy="177792"/>
                </a:xfrm>
                <a:prstGeom prst="star4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761" name="4-Point Star 760"/>
                <p:cNvSpPr/>
                <p:nvPr/>
              </p:nvSpPr>
              <p:spPr bwMode="auto">
                <a:xfrm>
                  <a:off x="2557393" y="7893065"/>
                  <a:ext cx="144753" cy="177792"/>
                </a:xfrm>
                <a:prstGeom prst="star4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762" name="4-Point Star 761"/>
                <p:cNvSpPr/>
                <p:nvPr/>
              </p:nvSpPr>
              <p:spPr bwMode="auto">
                <a:xfrm>
                  <a:off x="3053690" y="7901953"/>
                  <a:ext cx="144753" cy="177792"/>
                </a:xfrm>
                <a:prstGeom prst="star4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763" name="4-Point Star 762"/>
                <p:cNvSpPr/>
                <p:nvPr/>
              </p:nvSpPr>
              <p:spPr bwMode="auto">
                <a:xfrm>
                  <a:off x="223248" y="8301987"/>
                  <a:ext cx="144753" cy="177792"/>
                </a:xfrm>
                <a:prstGeom prst="star4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764" name="4-Point Star 763"/>
                <p:cNvSpPr/>
                <p:nvPr/>
              </p:nvSpPr>
              <p:spPr bwMode="auto">
                <a:xfrm>
                  <a:off x="223248" y="8746468"/>
                  <a:ext cx="144753" cy="177792"/>
                </a:xfrm>
                <a:prstGeom prst="star4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765" name="4-Point Star 764"/>
                <p:cNvSpPr/>
                <p:nvPr/>
              </p:nvSpPr>
              <p:spPr bwMode="auto">
                <a:xfrm>
                  <a:off x="696280" y="8293099"/>
                  <a:ext cx="144753" cy="177792"/>
                </a:xfrm>
                <a:prstGeom prst="star4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766" name="4-Point Star 765"/>
                <p:cNvSpPr/>
                <p:nvPr/>
              </p:nvSpPr>
              <p:spPr bwMode="auto">
                <a:xfrm>
                  <a:off x="696280" y="8746468"/>
                  <a:ext cx="144753" cy="177792"/>
                </a:xfrm>
                <a:prstGeom prst="star4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767" name="4-Point Star 766"/>
                <p:cNvSpPr/>
                <p:nvPr/>
              </p:nvSpPr>
              <p:spPr bwMode="auto">
                <a:xfrm>
                  <a:off x="1122786" y="8319766"/>
                  <a:ext cx="144753" cy="177792"/>
                </a:xfrm>
                <a:prstGeom prst="star4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768" name="4-Point Star 767"/>
                <p:cNvSpPr/>
                <p:nvPr/>
              </p:nvSpPr>
              <p:spPr bwMode="auto">
                <a:xfrm>
                  <a:off x="1130540" y="8746468"/>
                  <a:ext cx="144753" cy="177792"/>
                </a:xfrm>
                <a:prstGeom prst="star4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769" name="4-Point Star 768"/>
                <p:cNvSpPr/>
                <p:nvPr/>
              </p:nvSpPr>
              <p:spPr bwMode="auto">
                <a:xfrm>
                  <a:off x="1603574" y="8301987"/>
                  <a:ext cx="144753" cy="177792"/>
                </a:xfrm>
                <a:prstGeom prst="star4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770" name="4-Point Star 769"/>
                <p:cNvSpPr/>
                <p:nvPr/>
              </p:nvSpPr>
              <p:spPr bwMode="auto">
                <a:xfrm>
                  <a:off x="1595818" y="8737578"/>
                  <a:ext cx="144753" cy="177792"/>
                </a:xfrm>
                <a:prstGeom prst="star4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771" name="4-Point Star 770"/>
                <p:cNvSpPr/>
                <p:nvPr/>
              </p:nvSpPr>
              <p:spPr bwMode="auto">
                <a:xfrm>
                  <a:off x="2068852" y="8310876"/>
                  <a:ext cx="144753" cy="177792"/>
                </a:xfrm>
                <a:prstGeom prst="star4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772" name="4-Point Star 771"/>
                <p:cNvSpPr/>
                <p:nvPr/>
              </p:nvSpPr>
              <p:spPr bwMode="auto">
                <a:xfrm>
                  <a:off x="2068852" y="8746468"/>
                  <a:ext cx="144753" cy="177792"/>
                </a:xfrm>
                <a:prstGeom prst="star4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773" name="4-Point Star 772"/>
                <p:cNvSpPr/>
                <p:nvPr/>
              </p:nvSpPr>
              <p:spPr bwMode="auto">
                <a:xfrm>
                  <a:off x="2565149" y="8755359"/>
                  <a:ext cx="144753" cy="177792"/>
                </a:xfrm>
                <a:prstGeom prst="star4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774" name="4-Point Star 773"/>
                <p:cNvSpPr/>
                <p:nvPr/>
              </p:nvSpPr>
              <p:spPr bwMode="auto">
                <a:xfrm>
                  <a:off x="2565147" y="8293097"/>
                  <a:ext cx="144753" cy="177792"/>
                </a:xfrm>
                <a:prstGeom prst="star4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775" name="4-Point Star 774"/>
                <p:cNvSpPr/>
                <p:nvPr/>
              </p:nvSpPr>
              <p:spPr bwMode="auto">
                <a:xfrm>
                  <a:off x="3053690" y="8301987"/>
                  <a:ext cx="144753" cy="177792"/>
                </a:xfrm>
                <a:prstGeom prst="star4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776" name="4-Point Star 775"/>
                <p:cNvSpPr/>
                <p:nvPr/>
              </p:nvSpPr>
              <p:spPr bwMode="auto">
                <a:xfrm>
                  <a:off x="3045933" y="8737564"/>
                  <a:ext cx="144753" cy="177792"/>
                </a:xfrm>
                <a:prstGeom prst="star4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777" name="4-Point Star 776"/>
                <p:cNvSpPr/>
                <p:nvPr/>
              </p:nvSpPr>
              <p:spPr bwMode="auto">
                <a:xfrm>
                  <a:off x="1955117" y="6487912"/>
                  <a:ext cx="372223" cy="426702"/>
                </a:xfrm>
                <a:prstGeom prst="star4">
                  <a:avLst/>
                </a:prstGeom>
                <a:solidFill>
                  <a:srgbClr val="9B0027"/>
                </a:solidFill>
                <a:ln w="9525" cap="flat" cmpd="sng" algn="ctr">
                  <a:solidFill>
                    <a:schemeClr val="accent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</p:grpSp>
        </p:grpSp>
        <p:grpSp>
          <p:nvGrpSpPr>
            <p:cNvPr id="885" name="Group 884"/>
            <p:cNvGrpSpPr/>
            <p:nvPr/>
          </p:nvGrpSpPr>
          <p:grpSpPr>
            <a:xfrm>
              <a:off x="507690" y="2370870"/>
              <a:ext cx="1513780" cy="1078397"/>
              <a:chOff x="6710797" y="863345"/>
              <a:chExt cx="1939028" cy="1416862"/>
            </a:xfrm>
          </p:grpSpPr>
          <p:grpSp>
            <p:nvGrpSpPr>
              <p:cNvPr id="868" name="Group 867"/>
              <p:cNvGrpSpPr/>
              <p:nvPr/>
            </p:nvGrpSpPr>
            <p:grpSpPr>
              <a:xfrm>
                <a:off x="6710797" y="863345"/>
                <a:ext cx="1197528" cy="1039598"/>
                <a:chOff x="5581010" y="3076575"/>
                <a:chExt cx="1236170" cy="1003446"/>
              </a:xfrm>
            </p:grpSpPr>
            <p:grpSp>
              <p:nvGrpSpPr>
                <p:cNvPr id="869" name="Group 307"/>
                <p:cNvGrpSpPr/>
                <p:nvPr/>
              </p:nvGrpSpPr>
              <p:grpSpPr>
                <a:xfrm>
                  <a:off x="5581010" y="3076575"/>
                  <a:ext cx="1236170" cy="1003450"/>
                  <a:chOff x="4119601" y="1849780"/>
                  <a:chExt cx="1512542" cy="1034063"/>
                </a:xfrm>
              </p:grpSpPr>
              <p:grpSp>
                <p:nvGrpSpPr>
                  <p:cNvPr id="874" name="Group 114"/>
                  <p:cNvGrpSpPr/>
                  <p:nvPr/>
                </p:nvGrpSpPr>
                <p:grpSpPr>
                  <a:xfrm>
                    <a:off x="4237855" y="1858935"/>
                    <a:ext cx="1253991" cy="1024908"/>
                    <a:chOff x="6002248" y="2483758"/>
                    <a:chExt cx="964609" cy="676439"/>
                  </a:xfrm>
                </p:grpSpPr>
                <p:sp>
                  <p:nvSpPr>
                    <p:cNvPr id="879" name="Freeform 878"/>
                    <p:cNvSpPr/>
                    <p:nvPr/>
                  </p:nvSpPr>
                  <p:spPr bwMode="auto">
                    <a:xfrm>
                      <a:off x="6008914" y="2483758"/>
                      <a:ext cx="925286" cy="172357"/>
                    </a:xfrm>
                    <a:custGeom>
                      <a:avLst/>
                      <a:gdLst>
                        <a:gd name="connsiteX0" fmla="*/ 0 w 925286"/>
                        <a:gd name="connsiteY0" fmla="*/ 172357 h 172357"/>
                        <a:gd name="connsiteX1" fmla="*/ 391886 w 925286"/>
                        <a:gd name="connsiteY1" fmla="*/ 19957 h 172357"/>
                        <a:gd name="connsiteX2" fmla="*/ 925286 w 925286"/>
                        <a:gd name="connsiteY2" fmla="*/ 52614 h 1723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925286" h="172357">
                          <a:moveTo>
                            <a:pt x="0" y="172357"/>
                          </a:moveTo>
                          <a:cubicBezTo>
                            <a:pt x="118836" y="106135"/>
                            <a:pt x="237672" y="39914"/>
                            <a:pt x="391886" y="19957"/>
                          </a:cubicBezTo>
                          <a:cubicBezTo>
                            <a:pt x="546100" y="0"/>
                            <a:pt x="735693" y="26307"/>
                            <a:pt x="925286" y="52614"/>
                          </a:cubicBezTo>
                        </a:path>
                      </a:pathLst>
                    </a:cu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cxnSp>
                  <p:nvCxnSpPr>
                    <p:cNvPr id="880" name="Straight Connector 879"/>
                    <p:cNvCxnSpPr>
                      <a:endCxn id="878" idx="4"/>
                    </p:cNvCxnSpPr>
                    <p:nvPr/>
                  </p:nvCxnSpPr>
                  <p:spPr bwMode="auto">
                    <a:xfrm rot="16200000" flipH="1">
                      <a:off x="5821638" y="2832120"/>
                      <a:ext cx="508687" cy="147467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9050" cap="flat" cmpd="sng" algn="ctr">
                      <a:solidFill>
                        <a:schemeClr val="accent6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881" name="Straight Connector 880"/>
                    <p:cNvCxnSpPr>
                      <a:endCxn id="883" idx="2"/>
                    </p:cNvCxnSpPr>
                    <p:nvPr/>
                  </p:nvCxnSpPr>
                  <p:spPr bwMode="auto">
                    <a:xfrm rot="16200000" flipH="1">
                      <a:off x="6739911" y="2759979"/>
                      <a:ext cx="451967" cy="1925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9050" cap="flat" cmpd="sng" algn="ctr">
                      <a:solidFill>
                        <a:schemeClr val="accent6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sp>
                  <p:nvSpPr>
                    <p:cNvPr id="882" name="4-Point Star 881"/>
                    <p:cNvSpPr/>
                    <p:nvPr/>
                  </p:nvSpPr>
                  <p:spPr bwMode="auto">
                    <a:xfrm>
                      <a:off x="6369816" y="2644636"/>
                      <a:ext cx="194269" cy="185648"/>
                    </a:xfrm>
                    <a:prstGeom prst="star4">
                      <a:avLst/>
                    </a:prstGeom>
                    <a:solidFill>
                      <a:srgbClr val="960606"/>
                    </a:solidFill>
                    <a:ln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883" name="Freeform 882"/>
                    <p:cNvSpPr/>
                    <p:nvPr/>
                  </p:nvSpPr>
                  <p:spPr bwMode="auto">
                    <a:xfrm>
                      <a:off x="6139543" y="2940958"/>
                      <a:ext cx="827314" cy="150585"/>
                    </a:xfrm>
                    <a:custGeom>
                      <a:avLst/>
                      <a:gdLst>
                        <a:gd name="connsiteX0" fmla="*/ 0 w 925286"/>
                        <a:gd name="connsiteY0" fmla="*/ 172357 h 172357"/>
                        <a:gd name="connsiteX1" fmla="*/ 391886 w 925286"/>
                        <a:gd name="connsiteY1" fmla="*/ 19957 h 172357"/>
                        <a:gd name="connsiteX2" fmla="*/ 925286 w 925286"/>
                        <a:gd name="connsiteY2" fmla="*/ 52614 h 1723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925286" h="172357">
                          <a:moveTo>
                            <a:pt x="0" y="172357"/>
                          </a:moveTo>
                          <a:cubicBezTo>
                            <a:pt x="118836" y="106135"/>
                            <a:pt x="237672" y="39914"/>
                            <a:pt x="391886" y="19957"/>
                          </a:cubicBezTo>
                          <a:cubicBezTo>
                            <a:pt x="546100" y="0"/>
                            <a:pt x="735693" y="26307"/>
                            <a:pt x="925286" y="52614"/>
                          </a:cubicBezTo>
                        </a:path>
                      </a:pathLst>
                    </a:cu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</p:grpSp>
              <p:sp>
                <p:nvSpPr>
                  <p:cNvPr id="875" name="Flowchart: Connector 874"/>
                  <p:cNvSpPr/>
                  <p:nvPr/>
                </p:nvSpPr>
                <p:spPr bwMode="auto">
                  <a:xfrm>
                    <a:off x="4119601" y="1974929"/>
                    <a:ext cx="249799" cy="230666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10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876" name="Flowchart: Connector 875"/>
                  <p:cNvSpPr/>
                  <p:nvPr/>
                </p:nvSpPr>
                <p:spPr bwMode="auto">
                  <a:xfrm>
                    <a:off x="5382344" y="1849780"/>
                    <a:ext cx="249799" cy="239402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10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877" name="Flowchart: Connector 876"/>
                  <p:cNvSpPr/>
                  <p:nvPr/>
                </p:nvSpPr>
                <p:spPr bwMode="auto">
                  <a:xfrm>
                    <a:off x="5360573" y="2470616"/>
                    <a:ext cx="249799" cy="230667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10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878" name="Flowchart: Connector 877"/>
                  <p:cNvSpPr/>
                  <p:nvPr/>
                </p:nvSpPr>
                <p:spPr bwMode="auto">
                  <a:xfrm>
                    <a:off x="4304658" y="2644843"/>
                    <a:ext cx="249799" cy="238996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10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</p:grpSp>
            <p:cxnSp>
              <p:nvCxnSpPr>
                <p:cNvPr id="870" name="Straight Arrow Connector 869"/>
                <p:cNvCxnSpPr>
                  <a:endCxn id="876" idx="3"/>
                </p:cNvCxnSpPr>
                <p:nvPr/>
              </p:nvCxnSpPr>
              <p:spPr bwMode="auto">
                <a:xfrm flipV="1">
                  <a:off x="6179343" y="3274868"/>
                  <a:ext cx="463579" cy="175566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871" name="Straight Arrow Connector 870"/>
                <p:cNvCxnSpPr/>
                <p:nvPr/>
              </p:nvCxnSpPr>
              <p:spPr bwMode="auto">
                <a:xfrm>
                  <a:off x="6212670" y="3487049"/>
                  <a:ext cx="414349" cy="268182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872" name="Straight Arrow Connector 871"/>
                <p:cNvCxnSpPr/>
                <p:nvPr/>
              </p:nvCxnSpPr>
              <p:spPr bwMode="auto">
                <a:xfrm rot="5400000">
                  <a:off x="5829744" y="3513810"/>
                  <a:ext cx="421599" cy="277587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873" name="Straight Arrow Connector 872"/>
                <p:cNvCxnSpPr>
                  <a:endCxn id="875" idx="6"/>
                </p:cNvCxnSpPr>
                <p:nvPr/>
              </p:nvCxnSpPr>
              <p:spPr bwMode="auto">
                <a:xfrm rot="10800000">
                  <a:off x="5785167" y="3309938"/>
                  <a:ext cx="389423" cy="13811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ffectLst/>
              </p:spPr>
            </p:cxnSp>
          </p:grpSp>
          <p:sp>
            <p:nvSpPr>
              <p:cNvPr id="884" name="Rectangle 883"/>
              <p:cNvSpPr/>
              <p:nvPr/>
            </p:nvSpPr>
            <p:spPr>
              <a:xfrm>
                <a:off x="6803484" y="1794957"/>
                <a:ext cx="1846341" cy="4852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800" b="0" i="1" dirty="0" err="1" smtClean="0">
                    <a:latin typeface="Helvetica" pitchFamily="34" charset="0"/>
                    <a:cs typeface="Helvetica" pitchFamily="34" charset="0"/>
                  </a:rPr>
                  <a:t>sqrt</a:t>
                </a:r>
                <a:r>
                  <a:rPr lang="en-US" sz="1800" b="0" i="1" dirty="0" smtClean="0">
                    <a:latin typeface="Helvetica" pitchFamily="34" charset="0"/>
                    <a:cs typeface="Helvetica" pitchFamily="34" charset="0"/>
                  </a:rPr>
                  <a:t>, </a:t>
                </a:r>
                <a:r>
                  <a:rPr lang="en-US" sz="1800" b="0" i="1" dirty="0" err="1" smtClean="0">
                    <a:latin typeface="Helvetica" pitchFamily="34" charset="0"/>
                    <a:cs typeface="Helvetica" pitchFamily="34" charset="0"/>
                  </a:rPr>
                  <a:t>atan</a:t>
                </a:r>
                <a:r>
                  <a:rPr lang="en-US" sz="1800" b="0" i="1" dirty="0" smtClean="0">
                    <a:latin typeface="Helvetica" pitchFamily="34" charset="0"/>
                    <a:cs typeface="Helvetica" pitchFamily="34" charset="0"/>
                  </a:rPr>
                  <a:t>… </a:t>
                </a:r>
                <a:endParaRPr lang="en-US" sz="1800" dirty="0">
                  <a:latin typeface="Helvetica" pitchFamily="34" charset="0"/>
                  <a:cs typeface="Helvetica" pitchFamily="34" charset="0"/>
                </a:endParaRPr>
              </a:p>
            </p:txBody>
          </p:sp>
        </p:grpSp>
        <p:sp>
          <p:nvSpPr>
            <p:cNvPr id="902" name="Rectangle 901"/>
            <p:cNvSpPr/>
            <p:nvPr/>
          </p:nvSpPr>
          <p:spPr bwMode="auto">
            <a:xfrm>
              <a:off x="74138" y="864973"/>
              <a:ext cx="2001797" cy="2594919"/>
            </a:xfrm>
            <a:prstGeom prst="rect">
              <a:avLst/>
            </a:prstGeom>
            <a:noFill/>
            <a:ln w="9525" cap="flat" cmpd="sng" algn="ctr">
              <a:solidFill>
                <a:schemeClr val="bg2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</p:grpSp>
      <p:grpSp>
        <p:nvGrpSpPr>
          <p:cNvPr id="909" name="Group 908"/>
          <p:cNvGrpSpPr/>
          <p:nvPr/>
        </p:nvGrpSpPr>
        <p:grpSpPr>
          <a:xfrm>
            <a:off x="3031865" y="870807"/>
            <a:ext cx="5261235" cy="2545493"/>
            <a:chOff x="2561965" y="807307"/>
            <a:chExt cx="5890057" cy="3060357"/>
          </a:xfrm>
        </p:grpSpPr>
        <p:grpSp>
          <p:nvGrpSpPr>
            <p:cNvPr id="2" name="Group 533"/>
            <p:cNvGrpSpPr/>
            <p:nvPr/>
          </p:nvGrpSpPr>
          <p:grpSpPr>
            <a:xfrm>
              <a:off x="2754225" y="3322503"/>
              <a:ext cx="5697797" cy="533891"/>
              <a:chOff x="1373871" y="4349038"/>
              <a:chExt cx="5564054" cy="776708"/>
            </a:xfrm>
          </p:grpSpPr>
          <p:sp>
            <p:nvSpPr>
              <p:cNvPr id="333" name="Oval 332"/>
              <p:cNvSpPr/>
              <p:nvPr/>
            </p:nvSpPr>
            <p:spPr bwMode="auto">
              <a:xfrm>
                <a:off x="1421496" y="4446793"/>
                <a:ext cx="142875" cy="161925"/>
              </a:xfrm>
              <a:prstGeom prst="ellipse">
                <a:avLst/>
              </a:prstGeom>
              <a:solidFill>
                <a:schemeClr val="accent6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334" name="TextBox 333"/>
              <p:cNvSpPr txBox="1"/>
              <p:nvPr/>
            </p:nvSpPr>
            <p:spPr>
              <a:xfrm>
                <a:off x="1615874" y="4349038"/>
                <a:ext cx="5322051" cy="447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Helvetica" pitchFamily="34" charset="0"/>
                    <a:cs typeface="Helvetica" pitchFamily="34" charset="0"/>
                  </a:rPr>
                  <a:t>Grid points in Curvilinear grid (measurements)</a:t>
                </a:r>
                <a:endParaRPr lang="en-US" sz="1400" dirty="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335" name="4-Point Star 334"/>
              <p:cNvSpPr/>
              <p:nvPr/>
            </p:nvSpPr>
            <p:spPr bwMode="auto">
              <a:xfrm>
                <a:off x="1373871" y="4732314"/>
                <a:ext cx="276225" cy="285750"/>
              </a:xfrm>
              <a:prstGeom prst="star4">
                <a:avLst/>
              </a:prstGeom>
              <a:solidFill>
                <a:srgbClr val="9B002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336" name="TextBox 335"/>
              <p:cNvSpPr txBox="1"/>
              <p:nvPr/>
            </p:nvSpPr>
            <p:spPr>
              <a:xfrm>
                <a:off x="1625400" y="4677990"/>
                <a:ext cx="4682839" cy="447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Helvetica" pitchFamily="34" charset="0"/>
                    <a:cs typeface="Helvetica" pitchFamily="34" charset="0"/>
                  </a:rPr>
                  <a:t>Grid points in Cartesian space (outputs)</a:t>
                </a:r>
                <a:endParaRPr lang="en-US" sz="1400" dirty="0">
                  <a:latin typeface="Helvetica" pitchFamily="34" charset="0"/>
                  <a:cs typeface="Helvetica" pitchFamily="34" charset="0"/>
                </a:endParaRPr>
              </a:p>
            </p:txBody>
          </p:sp>
        </p:grpSp>
        <p:grpSp>
          <p:nvGrpSpPr>
            <p:cNvPr id="8" name="Group 206"/>
            <p:cNvGrpSpPr/>
            <p:nvPr/>
          </p:nvGrpSpPr>
          <p:grpSpPr>
            <a:xfrm>
              <a:off x="2786963" y="932859"/>
              <a:ext cx="3336721" cy="2293049"/>
              <a:chOff x="4624050" y="990773"/>
              <a:chExt cx="3591037" cy="2929259"/>
            </a:xfrm>
          </p:grpSpPr>
          <p:grpSp>
            <p:nvGrpSpPr>
              <p:cNvPr id="9" name="Group 644"/>
              <p:cNvGrpSpPr/>
              <p:nvPr/>
            </p:nvGrpSpPr>
            <p:grpSpPr>
              <a:xfrm>
                <a:off x="4624050" y="990773"/>
                <a:ext cx="3591037" cy="2929259"/>
                <a:chOff x="6132654" y="1150433"/>
                <a:chExt cx="3847069" cy="3449966"/>
              </a:xfrm>
            </p:grpSpPr>
            <p:grpSp>
              <p:nvGrpSpPr>
                <p:cNvPr id="10" name="Group 642"/>
                <p:cNvGrpSpPr/>
                <p:nvPr/>
              </p:nvGrpSpPr>
              <p:grpSpPr>
                <a:xfrm>
                  <a:off x="6132654" y="1150433"/>
                  <a:ext cx="3847069" cy="3408447"/>
                  <a:chOff x="6132654" y="1150433"/>
                  <a:chExt cx="3847069" cy="3408447"/>
                </a:xfrm>
              </p:grpSpPr>
              <p:cxnSp>
                <p:nvCxnSpPr>
                  <p:cNvPr id="416" name="Straight Connector 415"/>
                  <p:cNvCxnSpPr/>
                  <p:nvPr/>
                </p:nvCxnSpPr>
                <p:spPr bwMode="auto">
                  <a:xfrm flipV="1">
                    <a:off x="6226629" y="1661886"/>
                    <a:ext cx="3715657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17" name="Straight Connector 416"/>
                  <p:cNvCxnSpPr/>
                  <p:nvPr/>
                </p:nvCxnSpPr>
                <p:spPr bwMode="auto">
                  <a:xfrm flipV="1">
                    <a:off x="6226629" y="2097315"/>
                    <a:ext cx="3715657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18" name="Straight Connector 417"/>
                  <p:cNvCxnSpPr/>
                  <p:nvPr/>
                </p:nvCxnSpPr>
                <p:spPr bwMode="auto">
                  <a:xfrm flipV="1">
                    <a:off x="6226629" y="2576286"/>
                    <a:ext cx="3715657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19" name="Straight Connector 418"/>
                  <p:cNvCxnSpPr/>
                  <p:nvPr/>
                </p:nvCxnSpPr>
                <p:spPr bwMode="auto">
                  <a:xfrm flipV="1">
                    <a:off x="6226629" y="3040744"/>
                    <a:ext cx="3715657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20" name="Straight Connector 419"/>
                  <p:cNvCxnSpPr/>
                  <p:nvPr/>
                </p:nvCxnSpPr>
                <p:spPr bwMode="auto">
                  <a:xfrm flipV="1">
                    <a:off x="6226629" y="3505201"/>
                    <a:ext cx="3715657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21" name="Straight Connector 420"/>
                  <p:cNvCxnSpPr/>
                  <p:nvPr/>
                </p:nvCxnSpPr>
                <p:spPr bwMode="auto">
                  <a:xfrm flipV="1">
                    <a:off x="6226629" y="3984173"/>
                    <a:ext cx="3715657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22" name="Straight Connector 421"/>
                  <p:cNvCxnSpPr/>
                  <p:nvPr/>
                </p:nvCxnSpPr>
                <p:spPr bwMode="auto">
                  <a:xfrm flipV="1">
                    <a:off x="6226629" y="4492172"/>
                    <a:ext cx="3715657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23" name="Straight Connector 422"/>
                  <p:cNvCxnSpPr/>
                  <p:nvPr/>
                </p:nvCxnSpPr>
                <p:spPr bwMode="auto">
                  <a:xfrm rot="16200000" flipH="1">
                    <a:off x="6171295" y="2857499"/>
                    <a:ext cx="3251201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24" name="Straight Connector 423"/>
                  <p:cNvCxnSpPr/>
                  <p:nvPr/>
                </p:nvCxnSpPr>
                <p:spPr bwMode="auto">
                  <a:xfrm rot="16200000" flipH="1">
                    <a:off x="5142595" y="2863850"/>
                    <a:ext cx="3251201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25" name="Straight Connector 424"/>
                  <p:cNvCxnSpPr/>
                  <p:nvPr/>
                </p:nvCxnSpPr>
                <p:spPr bwMode="auto">
                  <a:xfrm rot="16200000" flipH="1">
                    <a:off x="5663295" y="2857499"/>
                    <a:ext cx="3251201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26" name="Straight Connector 425"/>
                  <p:cNvCxnSpPr/>
                  <p:nvPr/>
                </p:nvCxnSpPr>
                <p:spPr bwMode="auto">
                  <a:xfrm rot="16200000" flipH="1">
                    <a:off x="4601575" y="2842260"/>
                    <a:ext cx="3251201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27" name="Straight Connector 426"/>
                  <p:cNvCxnSpPr/>
                  <p:nvPr/>
                </p:nvCxnSpPr>
                <p:spPr bwMode="auto">
                  <a:xfrm rot="16200000" flipH="1">
                    <a:off x="6712315" y="2857499"/>
                    <a:ext cx="3251201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28" name="Straight Connector 427"/>
                  <p:cNvCxnSpPr/>
                  <p:nvPr/>
                </p:nvCxnSpPr>
                <p:spPr bwMode="auto">
                  <a:xfrm rot="16200000" flipH="1">
                    <a:off x="7230476" y="2865119"/>
                    <a:ext cx="3251201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29" name="Straight Connector 428"/>
                  <p:cNvCxnSpPr/>
                  <p:nvPr/>
                </p:nvCxnSpPr>
                <p:spPr bwMode="auto">
                  <a:xfrm rot="16200000" flipH="1">
                    <a:off x="7748636" y="2872739"/>
                    <a:ext cx="3251201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30" name="Straight Connector 429"/>
                  <p:cNvCxnSpPr/>
                  <p:nvPr/>
                </p:nvCxnSpPr>
                <p:spPr bwMode="auto">
                  <a:xfrm rot="16200000" flipH="1">
                    <a:off x="8271701" y="2865120"/>
                    <a:ext cx="3251201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31" name="Straight Connector 430"/>
                  <p:cNvCxnSpPr/>
                  <p:nvPr/>
                </p:nvCxnSpPr>
                <p:spPr bwMode="auto">
                  <a:xfrm flipV="1">
                    <a:off x="6226629" y="1232983"/>
                    <a:ext cx="3715657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grpSp>
                <p:nvGrpSpPr>
                  <p:cNvPr id="11" name="Group 577"/>
                  <p:cNvGrpSpPr/>
                  <p:nvPr/>
                </p:nvGrpSpPr>
                <p:grpSpPr>
                  <a:xfrm>
                    <a:off x="6132656" y="1150433"/>
                    <a:ext cx="3847063" cy="178313"/>
                    <a:chOff x="6117787" y="1150433"/>
                    <a:chExt cx="3847063" cy="178313"/>
                  </a:xfrm>
                </p:grpSpPr>
                <p:sp>
                  <p:nvSpPr>
                    <p:cNvPr id="498" name="Oval 497"/>
                    <p:cNvSpPr/>
                    <p:nvPr/>
                  </p:nvSpPr>
                  <p:spPr bwMode="auto">
                    <a:xfrm>
                      <a:off x="6117787" y="1150433"/>
                      <a:ext cx="178314" cy="178313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  <a:lumOff val="5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499" name="Oval 498"/>
                    <p:cNvSpPr/>
                    <p:nvPr/>
                  </p:nvSpPr>
                  <p:spPr bwMode="auto">
                    <a:xfrm>
                      <a:off x="6664196" y="1150433"/>
                      <a:ext cx="178314" cy="178313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  <a:lumOff val="5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500" name="Oval 499"/>
                    <p:cNvSpPr/>
                    <p:nvPr/>
                  </p:nvSpPr>
                  <p:spPr bwMode="auto">
                    <a:xfrm>
                      <a:off x="7177152" y="1150433"/>
                      <a:ext cx="178314" cy="178313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  <a:lumOff val="5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501" name="Oval 500"/>
                    <p:cNvSpPr/>
                    <p:nvPr/>
                  </p:nvSpPr>
                  <p:spPr bwMode="auto">
                    <a:xfrm>
                      <a:off x="7690107" y="1150433"/>
                      <a:ext cx="178314" cy="178313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  <a:lumOff val="5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502" name="Oval 501"/>
                    <p:cNvSpPr/>
                    <p:nvPr/>
                  </p:nvSpPr>
                  <p:spPr bwMode="auto">
                    <a:xfrm>
                      <a:off x="8236517" y="1150433"/>
                      <a:ext cx="178314" cy="178313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  <a:lumOff val="5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503" name="Oval 502"/>
                    <p:cNvSpPr/>
                    <p:nvPr/>
                  </p:nvSpPr>
                  <p:spPr bwMode="auto">
                    <a:xfrm>
                      <a:off x="8727171" y="1150433"/>
                      <a:ext cx="178314" cy="178313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  <a:lumOff val="5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504" name="Oval 503"/>
                    <p:cNvSpPr/>
                    <p:nvPr/>
                  </p:nvSpPr>
                  <p:spPr bwMode="auto">
                    <a:xfrm>
                      <a:off x="9273580" y="1150433"/>
                      <a:ext cx="178314" cy="178313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  <a:lumOff val="5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505" name="Oval 504"/>
                    <p:cNvSpPr/>
                    <p:nvPr/>
                  </p:nvSpPr>
                  <p:spPr bwMode="auto">
                    <a:xfrm>
                      <a:off x="9786536" y="1150433"/>
                      <a:ext cx="178314" cy="178313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  <a:lumOff val="5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</p:grpSp>
              <p:grpSp>
                <p:nvGrpSpPr>
                  <p:cNvPr id="12" name="Group 578"/>
                  <p:cNvGrpSpPr/>
                  <p:nvPr/>
                </p:nvGrpSpPr>
                <p:grpSpPr>
                  <a:xfrm>
                    <a:off x="6132655" y="1581613"/>
                    <a:ext cx="3847063" cy="178313"/>
                    <a:chOff x="6117786" y="1150433"/>
                    <a:chExt cx="3847063" cy="178313"/>
                  </a:xfrm>
                </p:grpSpPr>
                <p:sp>
                  <p:nvSpPr>
                    <p:cNvPr id="490" name="Oval 489"/>
                    <p:cNvSpPr/>
                    <p:nvPr/>
                  </p:nvSpPr>
                  <p:spPr bwMode="auto">
                    <a:xfrm>
                      <a:off x="6117786" y="1150433"/>
                      <a:ext cx="178314" cy="178313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  <a:lumOff val="5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491" name="Oval 490"/>
                    <p:cNvSpPr/>
                    <p:nvPr/>
                  </p:nvSpPr>
                  <p:spPr bwMode="auto">
                    <a:xfrm>
                      <a:off x="6664195" y="1150433"/>
                      <a:ext cx="178314" cy="178313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  <a:lumOff val="5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492" name="Oval 491"/>
                    <p:cNvSpPr/>
                    <p:nvPr/>
                  </p:nvSpPr>
                  <p:spPr bwMode="auto">
                    <a:xfrm>
                      <a:off x="7190369" y="1150433"/>
                      <a:ext cx="165100" cy="165100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493" name="Oval 492"/>
                    <p:cNvSpPr/>
                    <p:nvPr/>
                  </p:nvSpPr>
                  <p:spPr bwMode="auto">
                    <a:xfrm>
                      <a:off x="7703324" y="1150433"/>
                      <a:ext cx="165100" cy="165100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  <a:lumOff val="5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494" name="Oval 493"/>
                    <p:cNvSpPr/>
                    <p:nvPr/>
                  </p:nvSpPr>
                  <p:spPr bwMode="auto">
                    <a:xfrm>
                      <a:off x="8249734" y="1150433"/>
                      <a:ext cx="165100" cy="165100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  <a:lumOff val="5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495" name="Oval 494"/>
                    <p:cNvSpPr/>
                    <p:nvPr/>
                  </p:nvSpPr>
                  <p:spPr bwMode="auto">
                    <a:xfrm>
                      <a:off x="8740388" y="1150433"/>
                      <a:ext cx="165100" cy="165100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  <a:lumOff val="5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496" name="Oval 495"/>
                    <p:cNvSpPr/>
                    <p:nvPr/>
                  </p:nvSpPr>
                  <p:spPr bwMode="auto">
                    <a:xfrm>
                      <a:off x="9286798" y="1150433"/>
                      <a:ext cx="165100" cy="165100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  <a:lumOff val="5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497" name="Oval 496"/>
                    <p:cNvSpPr/>
                    <p:nvPr/>
                  </p:nvSpPr>
                  <p:spPr bwMode="auto">
                    <a:xfrm>
                      <a:off x="9786535" y="1150433"/>
                      <a:ext cx="178314" cy="178313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  <a:lumOff val="5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</p:grpSp>
              <p:grpSp>
                <p:nvGrpSpPr>
                  <p:cNvPr id="13" name="Group 587"/>
                  <p:cNvGrpSpPr/>
                  <p:nvPr/>
                </p:nvGrpSpPr>
                <p:grpSpPr>
                  <a:xfrm>
                    <a:off x="6132655" y="2005360"/>
                    <a:ext cx="3847062" cy="178313"/>
                    <a:chOff x="6117786" y="1150433"/>
                    <a:chExt cx="3847062" cy="178313"/>
                  </a:xfrm>
                </p:grpSpPr>
                <p:sp>
                  <p:nvSpPr>
                    <p:cNvPr id="482" name="Oval 481"/>
                    <p:cNvSpPr/>
                    <p:nvPr/>
                  </p:nvSpPr>
                  <p:spPr bwMode="auto">
                    <a:xfrm>
                      <a:off x="6117786" y="1150433"/>
                      <a:ext cx="178314" cy="178313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  <a:lumOff val="5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483" name="Oval 482"/>
                    <p:cNvSpPr/>
                    <p:nvPr/>
                  </p:nvSpPr>
                  <p:spPr bwMode="auto">
                    <a:xfrm>
                      <a:off x="6664195" y="1150433"/>
                      <a:ext cx="178314" cy="178313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  <a:lumOff val="5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484" name="Oval 483"/>
                    <p:cNvSpPr/>
                    <p:nvPr/>
                  </p:nvSpPr>
                  <p:spPr bwMode="auto">
                    <a:xfrm>
                      <a:off x="7177151" y="1150433"/>
                      <a:ext cx="178314" cy="178313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  <a:lumOff val="5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485" name="Oval 484"/>
                    <p:cNvSpPr/>
                    <p:nvPr/>
                  </p:nvSpPr>
                  <p:spPr bwMode="auto">
                    <a:xfrm>
                      <a:off x="7703324" y="1150433"/>
                      <a:ext cx="165100" cy="165100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  <a:lumOff val="5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486" name="Oval 485"/>
                    <p:cNvSpPr/>
                    <p:nvPr/>
                  </p:nvSpPr>
                  <p:spPr bwMode="auto">
                    <a:xfrm>
                      <a:off x="8249734" y="1150433"/>
                      <a:ext cx="165100" cy="1651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487" name="Oval 486"/>
                    <p:cNvSpPr/>
                    <p:nvPr/>
                  </p:nvSpPr>
                  <p:spPr bwMode="auto">
                    <a:xfrm>
                      <a:off x="8740388" y="1150433"/>
                      <a:ext cx="165100" cy="1651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488" name="Oval 487"/>
                    <p:cNvSpPr/>
                    <p:nvPr/>
                  </p:nvSpPr>
                  <p:spPr bwMode="auto">
                    <a:xfrm>
                      <a:off x="9286798" y="1150433"/>
                      <a:ext cx="165100" cy="165100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  <a:lumOff val="5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489" name="Oval 488"/>
                    <p:cNvSpPr/>
                    <p:nvPr/>
                  </p:nvSpPr>
                  <p:spPr bwMode="auto">
                    <a:xfrm>
                      <a:off x="9786534" y="1150433"/>
                      <a:ext cx="178314" cy="178313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  <a:lumOff val="5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</p:grpSp>
              <p:grpSp>
                <p:nvGrpSpPr>
                  <p:cNvPr id="14" name="Group 596"/>
                  <p:cNvGrpSpPr/>
                  <p:nvPr/>
                </p:nvGrpSpPr>
                <p:grpSpPr>
                  <a:xfrm>
                    <a:off x="6132654" y="2496012"/>
                    <a:ext cx="3847062" cy="178313"/>
                    <a:chOff x="6117785" y="1150431"/>
                    <a:chExt cx="3847062" cy="178313"/>
                  </a:xfrm>
                </p:grpSpPr>
                <p:sp>
                  <p:nvSpPr>
                    <p:cNvPr id="474" name="Oval 473"/>
                    <p:cNvSpPr/>
                    <p:nvPr/>
                  </p:nvSpPr>
                  <p:spPr bwMode="auto">
                    <a:xfrm>
                      <a:off x="6117785" y="1150431"/>
                      <a:ext cx="178314" cy="178313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  <a:lumOff val="5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475" name="Oval 474"/>
                    <p:cNvSpPr/>
                    <p:nvPr/>
                  </p:nvSpPr>
                  <p:spPr bwMode="auto">
                    <a:xfrm>
                      <a:off x="6664194" y="1150431"/>
                      <a:ext cx="178314" cy="178313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  <a:lumOff val="5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476" name="Oval 475"/>
                    <p:cNvSpPr/>
                    <p:nvPr/>
                  </p:nvSpPr>
                  <p:spPr bwMode="auto">
                    <a:xfrm>
                      <a:off x="7177150" y="1150431"/>
                      <a:ext cx="178314" cy="178313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  <a:lumOff val="5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477" name="Oval 476"/>
                    <p:cNvSpPr/>
                    <p:nvPr/>
                  </p:nvSpPr>
                  <p:spPr bwMode="auto">
                    <a:xfrm>
                      <a:off x="7703324" y="1150433"/>
                      <a:ext cx="165100" cy="165100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  <a:lumOff val="5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478" name="Oval 477"/>
                    <p:cNvSpPr/>
                    <p:nvPr/>
                  </p:nvSpPr>
                  <p:spPr bwMode="auto">
                    <a:xfrm>
                      <a:off x="8249734" y="1150433"/>
                      <a:ext cx="165100" cy="1651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479" name="Oval 478"/>
                    <p:cNvSpPr/>
                    <p:nvPr/>
                  </p:nvSpPr>
                  <p:spPr bwMode="auto">
                    <a:xfrm>
                      <a:off x="8740388" y="1150433"/>
                      <a:ext cx="165100" cy="1651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480" name="Oval 479"/>
                    <p:cNvSpPr/>
                    <p:nvPr/>
                  </p:nvSpPr>
                  <p:spPr bwMode="auto">
                    <a:xfrm>
                      <a:off x="9286798" y="1150433"/>
                      <a:ext cx="165100" cy="165100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  <a:lumOff val="5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481" name="Oval 480"/>
                    <p:cNvSpPr/>
                    <p:nvPr/>
                  </p:nvSpPr>
                  <p:spPr bwMode="auto">
                    <a:xfrm>
                      <a:off x="9786533" y="1150431"/>
                      <a:ext cx="178314" cy="178313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  <a:lumOff val="5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</p:grpSp>
              <p:grpSp>
                <p:nvGrpSpPr>
                  <p:cNvPr id="15" name="Group 605"/>
                  <p:cNvGrpSpPr/>
                  <p:nvPr/>
                </p:nvGrpSpPr>
                <p:grpSpPr>
                  <a:xfrm>
                    <a:off x="6132654" y="2942062"/>
                    <a:ext cx="3847062" cy="178313"/>
                    <a:chOff x="6117785" y="1150433"/>
                    <a:chExt cx="3847062" cy="178313"/>
                  </a:xfrm>
                </p:grpSpPr>
                <p:sp>
                  <p:nvSpPr>
                    <p:cNvPr id="466" name="Oval 465"/>
                    <p:cNvSpPr/>
                    <p:nvPr/>
                  </p:nvSpPr>
                  <p:spPr bwMode="auto">
                    <a:xfrm>
                      <a:off x="6117785" y="1150433"/>
                      <a:ext cx="178314" cy="178313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  <a:lumOff val="5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467" name="Oval 466"/>
                    <p:cNvSpPr/>
                    <p:nvPr/>
                  </p:nvSpPr>
                  <p:spPr bwMode="auto">
                    <a:xfrm>
                      <a:off x="6664194" y="1150433"/>
                      <a:ext cx="178314" cy="178313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  <a:lumOff val="5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468" name="Oval 467"/>
                    <p:cNvSpPr/>
                    <p:nvPr/>
                  </p:nvSpPr>
                  <p:spPr bwMode="auto">
                    <a:xfrm>
                      <a:off x="7177150" y="1150433"/>
                      <a:ext cx="178314" cy="178313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  <a:lumOff val="5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469" name="Oval 468"/>
                    <p:cNvSpPr/>
                    <p:nvPr/>
                  </p:nvSpPr>
                  <p:spPr bwMode="auto">
                    <a:xfrm>
                      <a:off x="7703324" y="1150433"/>
                      <a:ext cx="165100" cy="165100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  <a:lumOff val="5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470" name="Oval 469"/>
                    <p:cNvSpPr/>
                    <p:nvPr/>
                  </p:nvSpPr>
                  <p:spPr bwMode="auto">
                    <a:xfrm>
                      <a:off x="8249734" y="1150433"/>
                      <a:ext cx="165100" cy="165100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  <a:lumOff val="5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471" name="Oval 470"/>
                    <p:cNvSpPr/>
                    <p:nvPr/>
                  </p:nvSpPr>
                  <p:spPr bwMode="auto">
                    <a:xfrm>
                      <a:off x="8740388" y="1150433"/>
                      <a:ext cx="165100" cy="165100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  <a:lumOff val="5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472" name="Oval 471"/>
                    <p:cNvSpPr/>
                    <p:nvPr/>
                  </p:nvSpPr>
                  <p:spPr bwMode="auto">
                    <a:xfrm>
                      <a:off x="9286798" y="1150433"/>
                      <a:ext cx="165100" cy="165100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  <a:lumOff val="5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473" name="Oval 472"/>
                    <p:cNvSpPr/>
                    <p:nvPr/>
                  </p:nvSpPr>
                  <p:spPr bwMode="auto">
                    <a:xfrm>
                      <a:off x="9786533" y="1150433"/>
                      <a:ext cx="178314" cy="178313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  <a:lumOff val="5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</p:grpSp>
              <p:grpSp>
                <p:nvGrpSpPr>
                  <p:cNvPr id="16" name="Group 614"/>
                  <p:cNvGrpSpPr/>
                  <p:nvPr/>
                </p:nvGrpSpPr>
                <p:grpSpPr>
                  <a:xfrm>
                    <a:off x="6132654" y="3410411"/>
                    <a:ext cx="3847069" cy="178313"/>
                    <a:chOff x="6117785" y="1150431"/>
                    <a:chExt cx="3847069" cy="178313"/>
                  </a:xfrm>
                </p:grpSpPr>
                <p:sp>
                  <p:nvSpPr>
                    <p:cNvPr id="456" name="Oval 455"/>
                    <p:cNvSpPr/>
                    <p:nvPr/>
                  </p:nvSpPr>
                  <p:spPr bwMode="auto">
                    <a:xfrm>
                      <a:off x="6117785" y="1150431"/>
                      <a:ext cx="178314" cy="178313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  <a:lumOff val="5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457" name="Oval 456"/>
                    <p:cNvSpPr/>
                    <p:nvPr/>
                  </p:nvSpPr>
                  <p:spPr bwMode="auto">
                    <a:xfrm>
                      <a:off x="6664194" y="1150431"/>
                      <a:ext cx="178314" cy="178313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  <a:lumOff val="5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458" name="Oval 457"/>
                    <p:cNvSpPr/>
                    <p:nvPr/>
                  </p:nvSpPr>
                  <p:spPr bwMode="auto">
                    <a:xfrm>
                      <a:off x="7177150" y="1150431"/>
                      <a:ext cx="178314" cy="178313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  <a:lumOff val="5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459" name="Oval 458"/>
                    <p:cNvSpPr/>
                    <p:nvPr/>
                  </p:nvSpPr>
                  <p:spPr bwMode="auto">
                    <a:xfrm>
                      <a:off x="7690104" y="1150431"/>
                      <a:ext cx="178314" cy="178313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  <a:lumOff val="5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460" name="Oval 459"/>
                    <p:cNvSpPr/>
                    <p:nvPr/>
                  </p:nvSpPr>
                  <p:spPr bwMode="auto">
                    <a:xfrm>
                      <a:off x="8249734" y="1150433"/>
                      <a:ext cx="165100" cy="165100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  <a:lumOff val="5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463" name="Oval 462"/>
                    <p:cNvSpPr/>
                    <p:nvPr/>
                  </p:nvSpPr>
                  <p:spPr bwMode="auto">
                    <a:xfrm>
                      <a:off x="8740388" y="1150433"/>
                      <a:ext cx="165100" cy="165100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  <a:lumOff val="5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464" name="Oval 463"/>
                    <p:cNvSpPr/>
                    <p:nvPr/>
                  </p:nvSpPr>
                  <p:spPr bwMode="auto">
                    <a:xfrm>
                      <a:off x="9286798" y="1150433"/>
                      <a:ext cx="165100" cy="165100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  <a:lumOff val="5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465" name="Oval 464"/>
                    <p:cNvSpPr/>
                    <p:nvPr/>
                  </p:nvSpPr>
                  <p:spPr bwMode="auto">
                    <a:xfrm>
                      <a:off x="9799754" y="1150433"/>
                      <a:ext cx="165100" cy="165100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  <a:lumOff val="5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</p:grpSp>
              <p:grpSp>
                <p:nvGrpSpPr>
                  <p:cNvPr id="17" name="Group 623"/>
                  <p:cNvGrpSpPr/>
                  <p:nvPr/>
                </p:nvGrpSpPr>
                <p:grpSpPr>
                  <a:xfrm>
                    <a:off x="6132654" y="3889916"/>
                    <a:ext cx="3847069" cy="178313"/>
                    <a:chOff x="6117785" y="1150433"/>
                    <a:chExt cx="3847069" cy="178313"/>
                  </a:xfrm>
                </p:grpSpPr>
                <p:sp>
                  <p:nvSpPr>
                    <p:cNvPr id="448" name="Oval 447"/>
                    <p:cNvSpPr/>
                    <p:nvPr/>
                  </p:nvSpPr>
                  <p:spPr bwMode="auto">
                    <a:xfrm>
                      <a:off x="6117785" y="1150433"/>
                      <a:ext cx="178314" cy="178313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  <a:lumOff val="5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449" name="Oval 448"/>
                    <p:cNvSpPr/>
                    <p:nvPr/>
                  </p:nvSpPr>
                  <p:spPr bwMode="auto">
                    <a:xfrm>
                      <a:off x="6664194" y="1150433"/>
                      <a:ext cx="178314" cy="178313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  <a:lumOff val="5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450" name="Oval 449"/>
                    <p:cNvSpPr/>
                    <p:nvPr/>
                  </p:nvSpPr>
                  <p:spPr bwMode="auto">
                    <a:xfrm>
                      <a:off x="7177150" y="1150433"/>
                      <a:ext cx="178314" cy="178313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  <a:lumOff val="5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451" name="Oval 450"/>
                    <p:cNvSpPr/>
                    <p:nvPr/>
                  </p:nvSpPr>
                  <p:spPr bwMode="auto">
                    <a:xfrm>
                      <a:off x="7690104" y="1150433"/>
                      <a:ext cx="178314" cy="178313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  <a:lumOff val="5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452" name="Oval 451"/>
                    <p:cNvSpPr/>
                    <p:nvPr/>
                  </p:nvSpPr>
                  <p:spPr bwMode="auto">
                    <a:xfrm>
                      <a:off x="8249734" y="1150433"/>
                      <a:ext cx="165100" cy="165100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  <a:lumOff val="5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453" name="Oval 452"/>
                    <p:cNvSpPr/>
                    <p:nvPr/>
                  </p:nvSpPr>
                  <p:spPr bwMode="auto">
                    <a:xfrm>
                      <a:off x="8740388" y="1150433"/>
                      <a:ext cx="165100" cy="165100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  <a:lumOff val="5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454" name="Oval 453"/>
                    <p:cNvSpPr/>
                    <p:nvPr/>
                  </p:nvSpPr>
                  <p:spPr bwMode="auto">
                    <a:xfrm>
                      <a:off x="9286798" y="1150433"/>
                      <a:ext cx="165100" cy="165100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  <a:lumOff val="5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455" name="Oval 454"/>
                    <p:cNvSpPr/>
                    <p:nvPr/>
                  </p:nvSpPr>
                  <p:spPr bwMode="auto">
                    <a:xfrm>
                      <a:off x="9799754" y="1150433"/>
                      <a:ext cx="165100" cy="165100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  <a:lumOff val="5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</p:grpSp>
              <p:grpSp>
                <p:nvGrpSpPr>
                  <p:cNvPr id="18" name="Group 632"/>
                  <p:cNvGrpSpPr/>
                  <p:nvPr/>
                </p:nvGrpSpPr>
                <p:grpSpPr>
                  <a:xfrm>
                    <a:off x="6132654" y="4380567"/>
                    <a:ext cx="3847069" cy="178313"/>
                    <a:chOff x="6117785" y="1150431"/>
                    <a:chExt cx="3847069" cy="178313"/>
                  </a:xfrm>
                </p:grpSpPr>
                <p:sp>
                  <p:nvSpPr>
                    <p:cNvPr id="440" name="Oval 439"/>
                    <p:cNvSpPr/>
                    <p:nvPr/>
                  </p:nvSpPr>
                  <p:spPr bwMode="auto">
                    <a:xfrm>
                      <a:off x="6117785" y="1150431"/>
                      <a:ext cx="178314" cy="178313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  <a:lumOff val="5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441" name="Oval 440"/>
                    <p:cNvSpPr/>
                    <p:nvPr/>
                  </p:nvSpPr>
                  <p:spPr bwMode="auto">
                    <a:xfrm>
                      <a:off x="6664194" y="1150431"/>
                      <a:ext cx="178314" cy="178313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  <a:lumOff val="5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442" name="Oval 441"/>
                    <p:cNvSpPr/>
                    <p:nvPr/>
                  </p:nvSpPr>
                  <p:spPr bwMode="auto">
                    <a:xfrm>
                      <a:off x="7177150" y="1150431"/>
                      <a:ext cx="178314" cy="178313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  <a:lumOff val="5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443" name="Oval 442"/>
                    <p:cNvSpPr/>
                    <p:nvPr/>
                  </p:nvSpPr>
                  <p:spPr bwMode="auto">
                    <a:xfrm>
                      <a:off x="7703324" y="1150433"/>
                      <a:ext cx="165100" cy="165100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  <a:lumOff val="5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444" name="Oval 443"/>
                    <p:cNvSpPr/>
                    <p:nvPr/>
                  </p:nvSpPr>
                  <p:spPr bwMode="auto">
                    <a:xfrm>
                      <a:off x="8249734" y="1150433"/>
                      <a:ext cx="165100" cy="165100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  <a:lumOff val="5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445" name="Oval 444"/>
                    <p:cNvSpPr/>
                    <p:nvPr/>
                  </p:nvSpPr>
                  <p:spPr bwMode="auto">
                    <a:xfrm>
                      <a:off x="8740388" y="1150433"/>
                      <a:ext cx="165100" cy="165100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  <a:lumOff val="5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446" name="Oval 445"/>
                    <p:cNvSpPr/>
                    <p:nvPr/>
                  </p:nvSpPr>
                  <p:spPr bwMode="auto">
                    <a:xfrm>
                      <a:off x="9286798" y="1150433"/>
                      <a:ext cx="165100" cy="165100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  <a:lumOff val="5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447" name="Oval 446"/>
                    <p:cNvSpPr/>
                    <p:nvPr/>
                  </p:nvSpPr>
                  <p:spPr bwMode="auto">
                    <a:xfrm>
                      <a:off x="9799754" y="1150433"/>
                      <a:ext cx="165100" cy="165100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  <a:lumOff val="5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9" name="Group 641"/>
                <p:cNvGrpSpPr/>
                <p:nvPr/>
              </p:nvGrpSpPr>
              <p:grpSpPr>
                <a:xfrm>
                  <a:off x="6325429" y="1402672"/>
                  <a:ext cx="3305832" cy="3197727"/>
                  <a:chOff x="4569201" y="4581302"/>
                  <a:chExt cx="3305832" cy="3197727"/>
                </a:xfrm>
              </p:grpSpPr>
              <p:pic>
                <p:nvPicPr>
                  <p:cNvPr id="332" name="Picture 8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5911695" y="7529571"/>
                    <a:ext cx="185077" cy="24945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337" name="4-Point Star 336"/>
                  <p:cNvSpPr/>
                  <p:nvPr/>
                </p:nvSpPr>
                <p:spPr bwMode="auto">
                  <a:xfrm>
                    <a:off x="4569201" y="7422667"/>
                    <a:ext cx="137090" cy="178179"/>
                  </a:xfrm>
                  <a:prstGeom prst="star4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38" name="4-Point Star 337"/>
                  <p:cNvSpPr/>
                  <p:nvPr/>
                </p:nvSpPr>
                <p:spPr bwMode="auto">
                  <a:xfrm>
                    <a:off x="5049017" y="7503442"/>
                    <a:ext cx="137090" cy="178179"/>
                  </a:xfrm>
                  <a:prstGeom prst="star4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39" name="4-Point Star 338"/>
                  <p:cNvSpPr/>
                  <p:nvPr/>
                </p:nvSpPr>
                <p:spPr bwMode="auto">
                  <a:xfrm>
                    <a:off x="5497497" y="7522447"/>
                    <a:ext cx="137090" cy="178179"/>
                  </a:xfrm>
                  <a:prstGeom prst="star4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40" name="4-Point Star 339"/>
                  <p:cNvSpPr/>
                  <p:nvPr/>
                </p:nvSpPr>
                <p:spPr bwMode="auto">
                  <a:xfrm>
                    <a:off x="5895834" y="7581839"/>
                    <a:ext cx="148060" cy="192438"/>
                  </a:xfrm>
                  <a:prstGeom prst="star4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41" name="4-Point Star 340"/>
                  <p:cNvSpPr/>
                  <p:nvPr/>
                </p:nvSpPr>
                <p:spPr bwMode="auto">
                  <a:xfrm>
                    <a:off x="6376833" y="7555707"/>
                    <a:ext cx="137090" cy="178179"/>
                  </a:xfrm>
                  <a:prstGeom prst="star4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42" name="4-Point Star 341"/>
                  <p:cNvSpPr/>
                  <p:nvPr/>
                </p:nvSpPr>
                <p:spPr bwMode="auto">
                  <a:xfrm>
                    <a:off x="6825314" y="7572338"/>
                    <a:ext cx="137090" cy="178179"/>
                  </a:xfrm>
                  <a:prstGeom prst="star4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43" name="4-Point Star 342"/>
                  <p:cNvSpPr/>
                  <p:nvPr/>
                </p:nvSpPr>
                <p:spPr bwMode="auto">
                  <a:xfrm>
                    <a:off x="7291907" y="7542643"/>
                    <a:ext cx="137090" cy="178179"/>
                  </a:xfrm>
                  <a:prstGeom prst="star4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44" name="4-Point Star 343"/>
                  <p:cNvSpPr/>
                  <p:nvPr/>
                </p:nvSpPr>
                <p:spPr bwMode="auto">
                  <a:xfrm>
                    <a:off x="7737943" y="7460679"/>
                    <a:ext cx="137090" cy="178179"/>
                  </a:xfrm>
                  <a:prstGeom prst="star4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46" name="4-Point Star 345"/>
                  <p:cNvSpPr/>
                  <p:nvPr/>
                </p:nvSpPr>
                <p:spPr bwMode="auto">
                  <a:xfrm>
                    <a:off x="4582910" y="6997412"/>
                    <a:ext cx="137090" cy="178179"/>
                  </a:xfrm>
                  <a:prstGeom prst="star4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47" name="4-Point Star 346"/>
                  <p:cNvSpPr/>
                  <p:nvPr/>
                </p:nvSpPr>
                <p:spPr bwMode="auto">
                  <a:xfrm>
                    <a:off x="5068601" y="7075811"/>
                    <a:ext cx="137090" cy="178179"/>
                  </a:xfrm>
                  <a:prstGeom prst="star4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48" name="4-Point Star 347"/>
                  <p:cNvSpPr/>
                  <p:nvPr/>
                </p:nvSpPr>
                <p:spPr bwMode="auto">
                  <a:xfrm>
                    <a:off x="5509248" y="7099569"/>
                    <a:ext cx="137090" cy="178179"/>
                  </a:xfrm>
                  <a:prstGeom prst="star4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49" name="4-Point Star 348"/>
                  <p:cNvSpPr/>
                  <p:nvPr/>
                </p:nvSpPr>
                <p:spPr bwMode="auto">
                  <a:xfrm>
                    <a:off x="5908768" y="7142332"/>
                    <a:ext cx="137090" cy="178179"/>
                  </a:xfrm>
                  <a:prstGeom prst="star4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50" name="4-Point Star 349"/>
                  <p:cNvSpPr/>
                  <p:nvPr/>
                </p:nvSpPr>
                <p:spPr bwMode="auto">
                  <a:xfrm>
                    <a:off x="6372916" y="7116199"/>
                    <a:ext cx="137090" cy="178179"/>
                  </a:xfrm>
                  <a:prstGeom prst="star4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51" name="4-Point Star 350"/>
                  <p:cNvSpPr/>
                  <p:nvPr/>
                </p:nvSpPr>
                <p:spPr bwMode="auto">
                  <a:xfrm>
                    <a:off x="6805730" y="7123326"/>
                    <a:ext cx="137090" cy="178179"/>
                  </a:xfrm>
                  <a:prstGeom prst="star4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52" name="4-Point Star 351"/>
                  <p:cNvSpPr/>
                  <p:nvPr/>
                </p:nvSpPr>
                <p:spPr bwMode="auto">
                  <a:xfrm>
                    <a:off x="7274281" y="7084128"/>
                    <a:ext cx="137090" cy="178179"/>
                  </a:xfrm>
                  <a:prstGeom prst="star4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55" name="4-Point Star 354"/>
                  <p:cNvSpPr/>
                  <p:nvPr/>
                </p:nvSpPr>
                <p:spPr bwMode="auto">
                  <a:xfrm>
                    <a:off x="7720317" y="6999788"/>
                    <a:ext cx="137090" cy="178179"/>
                  </a:xfrm>
                  <a:prstGeom prst="star4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57" name="4-Point Star 356"/>
                  <p:cNvSpPr/>
                  <p:nvPr/>
                </p:nvSpPr>
                <p:spPr bwMode="auto">
                  <a:xfrm>
                    <a:off x="4580951" y="6548401"/>
                    <a:ext cx="137090" cy="178179"/>
                  </a:xfrm>
                  <a:prstGeom prst="star4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59" name="4-Point Star 358"/>
                  <p:cNvSpPr/>
                  <p:nvPr/>
                </p:nvSpPr>
                <p:spPr bwMode="auto">
                  <a:xfrm>
                    <a:off x="4602494" y="6151655"/>
                    <a:ext cx="137090" cy="178179"/>
                  </a:xfrm>
                  <a:prstGeom prst="star4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60" name="4-Point Star 359"/>
                  <p:cNvSpPr/>
                  <p:nvPr/>
                </p:nvSpPr>
                <p:spPr bwMode="auto">
                  <a:xfrm>
                    <a:off x="4598577" y="5785793"/>
                    <a:ext cx="137090" cy="178179"/>
                  </a:xfrm>
                  <a:prstGeom prst="star4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63" name="4-Point Star 362"/>
                  <p:cNvSpPr/>
                  <p:nvPr/>
                </p:nvSpPr>
                <p:spPr bwMode="auto">
                  <a:xfrm>
                    <a:off x="4598577" y="5370042"/>
                    <a:ext cx="137090" cy="178179"/>
                  </a:xfrm>
                  <a:prstGeom prst="star4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64" name="4-Point Star 363"/>
                  <p:cNvSpPr/>
                  <p:nvPr/>
                </p:nvSpPr>
                <p:spPr bwMode="auto">
                  <a:xfrm>
                    <a:off x="4608370" y="4978047"/>
                    <a:ext cx="137090" cy="178179"/>
                  </a:xfrm>
                  <a:prstGeom prst="star4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67" name="4-Point Star 366"/>
                  <p:cNvSpPr/>
                  <p:nvPr/>
                </p:nvSpPr>
                <p:spPr bwMode="auto">
                  <a:xfrm>
                    <a:off x="4643621" y="4581302"/>
                    <a:ext cx="137090" cy="178179"/>
                  </a:xfrm>
                  <a:prstGeom prst="star4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70" name="4-Point Star 369"/>
                  <p:cNvSpPr/>
                  <p:nvPr/>
                </p:nvSpPr>
                <p:spPr bwMode="auto">
                  <a:xfrm>
                    <a:off x="5058809" y="6650557"/>
                    <a:ext cx="137090" cy="178179"/>
                  </a:xfrm>
                  <a:prstGeom prst="star4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72" name="4-Point Star 371"/>
                  <p:cNvSpPr/>
                  <p:nvPr/>
                </p:nvSpPr>
                <p:spPr bwMode="auto">
                  <a:xfrm>
                    <a:off x="5058809" y="6234805"/>
                    <a:ext cx="137090" cy="178179"/>
                  </a:xfrm>
                  <a:prstGeom prst="star4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73" name="4-Point Star 372"/>
                  <p:cNvSpPr/>
                  <p:nvPr/>
                </p:nvSpPr>
                <p:spPr bwMode="auto">
                  <a:xfrm>
                    <a:off x="5068601" y="5854689"/>
                    <a:ext cx="137090" cy="178179"/>
                  </a:xfrm>
                  <a:prstGeom prst="star4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74" name="4-Point Star 373"/>
                  <p:cNvSpPr/>
                  <p:nvPr/>
                </p:nvSpPr>
                <p:spPr bwMode="auto">
                  <a:xfrm>
                    <a:off x="5082310" y="5405678"/>
                    <a:ext cx="137090" cy="178179"/>
                  </a:xfrm>
                  <a:prstGeom prst="star4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75" name="4-Point Star 374"/>
                  <p:cNvSpPr/>
                  <p:nvPr/>
                </p:nvSpPr>
                <p:spPr bwMode="auto">
                  <a:xfrm>
                    <a:off x="5094061" y="5011308"/>
                    <a:ext cx="137090" cy="178179"/>
                  </a:xfrm>
                  <a:prstGeom prst="star4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76" name="4-Point Star 375"/>
                  <p:cNvSpPr/>
                  <p:nvPr/>
                </p:nvSpPr>
                <p:spPr bwMode="auto">
                  <a:xfrm>
                    <a:off x="5094061" y="4643070"/>
                    <a:ext cx="137090" cy="178179"/>
                  </a:xfrm>
                  <a:prstGeom prst="star4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77" name="4-Point Star 376"/>
                  <p:cNvSpPr/>
                  <p:nvPr/>
                </p:nvSpPr>
                <p:spPr bwMode="auto">
                  <a:xfrm>
                    <a:off x="5513165" y="6707574"/>
                    <a:ext cx="137090" cy="178179"/>
                  </a:xfrm>
                  <a:prstGeom prst="star4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78" name="4-Point Star 377"/>
                  <p:cNvSpPr/>
                  <p:nvPr/>
                </p:nvSpPr>
                <p:spPr bwMode="auto">
                  <a:xfrm>
                    <a:off x="5511206" y="6284695"/>
                    <a:ext cx="137090" cy="178179"/>
                  </a:xfrm>
                  <a:prstGeom prst="star4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79" name="4-Point Star 378"/>
                  <p:cNvSpPr/>
                  <p:nvPr/>
                </p:nvSpPr>
                <p:spPr bwMode="auto">
                  <a:xfrm>
                    <a:off x="5519040" y="5842811"/>
                    <a:ext cx="137090" cy="178179"/>
                  </a:xfrm>
                  <a:prstGeom prst="star4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80" name="4-Point Star 379"/>
                  <p:cNvSpPr/>
                  <p:nvPr/>
                </p:nvSpPr>
                <p:spPr bwMode="auto">
                  <a:xfrm>
                    <a:off x="5519040" y="5462695"/>
                    <a:ext cx="137090" cy="178179"/>
                  </a:xfrm>
                  <a:prstGeom prst="star4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81" name="4-Point Star 380"/>
                  <p:cNvSpPr/>
                  <p:nvPr/>
                </p:nvSpPr>
                <p:spPr bwMode="auto">
                  <a:xfrm>
                    <a:off x="5519040" y="5023186"/>
                    <a:ext cx="137090" cy="178179"/>
                  </a:xfrm>
                  <a:prstGeom prst="star4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82" name="4-Point Star 381"/>
                  <p:cNvSpPr/>
                  <p:nvPr/>
                </p:nvSpPr>
                <p:spPr bwMode="auto">
                  <a:xfrm>
                    <a:off x="5519040" y="4643070"/>
                    <a:ext cx="137090" cy="178179"/>
                  </a:xfrm>
                  <a:prstGeom prst="star4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83" name="4-Point Star 382"/>
                  <p:cNvSpPr/>
                  <p:nvPr/>
                </p:nvSpPr>
                <p:spPr bwMode="auto">
                  <a:xfrm>
                    <a:off x="5918560" y="6733707"/>
                    <a:ext cx="137090" cy="178179"/>
                  </a:xfrm>
                  <a:prstGeom prst="star4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84" name="4-Point Star 383"/>
                  <p:cNvSpPr/>
                  <p:nvPr/>
                </p:nvSpPr>
                <p:spPr bwMode="auto">
                  <a:xfrm>
                    <a:off x="5914643" y="6294198"/>
                    <a:ext cx="137090" cy="178179"/>
                  </a:xfrm>
                  <a:prstGeom prst="star4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85" name="4-Point Star 384"/>
                  <p:cNvSpPr/>
                  <p:nvPr/>
                </p:nvSpPr>
                <p:spPr bwMode="auto">
                  <a:xfrm>
                    <a:off x="5918560" y="5890325"/>
                    <a:ext cx="137090" cy="178179"/>
                  </a:xfrm>
                  <a:prstGeom prst="star4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86" name="4-Point Star 385"/>
                  <p:cNvSpPr/>
                  <p:nvPr/>
                </p:nvSpPr>
                <p:spPr bwMode="auto">
                  <a:xfrm>
                    <a:off x="5904851" y="5472198"/>
                    <a:ext cx="137090" cy="178179"/>
                  </a:xfrm>
                  <a:prstGeom prst="star4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87" name="4-Point Star 386"/>
                  <p:cNvSpPr/>
                  <p:nvPr/>
                </p:nvSpPr>
                <p:spPr bwMode="auto">
                  <a:xfrm>
                    <a:off x="5906810" y="5070701"/>
                    <a:ext cx="137090" cy="178179"/>
                  </a:xfrm>
                  <a:prstGeom prst="star4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88" name="4-Point Star 387"/>
                  <p:cNvSpPr/>
                  <p:nvPr/>
                </p:nvSpPr>
                <p:spPr bwMode="auto">
                  <a:xfrm>
                    <a:off x="5904851" y="4700088"/>
                    <a:ext cx="137090" cy="178179"/>
                  </a:xfrm>
                  <a:prstGeom prst="star4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89" name="4-Point Star 388"/>
                  <p:cNvSpPr/>
                  <p:nvPr/>
                </p:nvSpPr>
                <p:spPr bwMode="auto">
                  <a:xfrm>
                    <a:off x="6376833" y="6714701"/>
                    <a:ext cx="137090" cy="178179"/>
                  </a:xfrm>
                  <a:prstGeom prst="star4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90" name="4-Point Star 389"/>
                  <p:cNvSpPr/>
                  <p:nvPr/>
                </p:nvSpPr>
                <p:spPr bwMode="auto">
                  <a:xfrm>
                    <a:off x="6367041" y="6310828"/>
                    <a:ext cx="137090" cy="178179"/>
                  </a:xfrm>
                  <a:prstGeom prst="star4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91" name="4-Point Star 390"/>
                  <p:cNvSpPr/>
                  <p:nvPr/>
                </p:nvSpPr>
                <p:spPr bwMode="auto">
                  <a:xfrm>
                    <a:off x="6368999" y="5868944"/>
                    <a:ext cx="137090" cy="178179"/>
                  </a:xfrm>
                  <a:prstGeom prst="star4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92" name="4-Point Star 391"/>
                  <p:cNvSpPr/>
                  <p:nvPr/>
                </p:nvSpPr>
                <p:spPr bwMode="auto">
                  <a:xfrm>
                    <a:off x="6359207" y="5476949"/>
                    <a:ext cx="137090" cy="178179"/>
                  </a:xfrm>
                  <a:prstGeom prst="star4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93" name="4-Point Star 392"/>
                  <p:cNvSpPr/>
                  <p:nvPr/>
                </p:nvSpPr>
                <p:spPr bwMode="auto">
                  <a:xfrm>
                    <a:off x="6359207" y="5049319"/>
                    <a:ext cx="137090" cy="178179"/>
                  </a:xfrm>
                  <a:prstGeom prst="star4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94" name="4-Point Star 393"/>
                  <p:cNvSpPr/>
                  <p:nvPr/>
                </p:nvSpPr>
                <p:spPr bwMode="auto">
                  <a:xfrm>
                    <a:off x="6347457" y="4652573"/>
                    <a:ext cx="137090" cy="178179"/>
                  </a:xfrm>
                  <a:prstGeom prst="star4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95" name="4-Point Star 394"/>
                  <p:cNvSpPr/>
                  <p:nvPr/>
                </p:nvSpPr>
                <p:spPr bwMode="auto">
                  <a:xfrm>
                    <a:off x="6807688" y="6690944"/>
                    <a:ext cx="137090" cy="178179"/>
                  </a:xfrm>
                  <a:prstGeom prst="star4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96" name="4-Point Star 395"/>
                  <p:cNvSpPr/>
                  <p:nvPr/>
                </p:nvSpPr>
                <p:spPr bwMode="auto">
                  <a:xfrm>
                    <a:off x="6821397" y="6282320"/>
                    <a:ext cx="137090" cy="178179"/>
                  </a:xfrm>
                  <a:prstGeom prst="star4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97" name="4-Point Star 396"/>
                  <p:cNvSpPr/>
                  <p:nvPr/>
                </p:nvSpPr>
                <p:spPr bwMode="auto">
                  <a:xfrm>
                    <a:off x="6811605" y="5878447"/>
                    <a:ext cx="137090" cy="178179"/>
                  </a:xfrm>
                  <a:prstGeom prst="star4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98" name="4-Point Star 397"/>
                  <p:cNvSpPr/>
                  <p:nvPr/>
                </p:nvSpPr>
                <p:spPr bwMode="auto">
                  <a:xfrm>
                    <a:off x="6811605" y="5486452"/>
                    <a:ext cx="137090" cy="178179"/>
                  </a:xfrm>
                  <a:prstGeom prst="star4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99" name="4-Point Star 398"/>
                  <p:cNvSpPr/>
                  <p:nvPr/>
                </p:nvSpPr>
                <p:spPr bwMode="auto">
                  <a:xfrm>
                    <a:off x="6801813" y="5035065"/>
                    <a:ext cx="137090" cy="178179"/>
                  </a:xfrm>
                  <a:prstGeom prst="star4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400" name="4-Point Star 399"/>
                  <p:cNvSpPr/>
                  <p:nvPr/>
                </p:nvSpPr>
                <p:spPr bwMode="auto">
                  <a:xfrm>
                    <a:off x="6809647" y="4640695"/>
                    <a:ext cx="137090" cy="178179"/>
                  </a:xfrm>
                  <a:prstGeom prst="star4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401" name="4-Point Star 400"/>
                  <p:cNvSpPr/>
                  <p:nvPr/>
                </p:nvSpPr>
                <p:spPr bwMode="auto">
                  <a:xfrm>
                    <a:off x="7264488" y="6654122"/>
                    <a:ext cx="137090" cy="178179"/>
                  </a:xfrm>
                  <a:prstGeom prst="star4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402" name="4-Point Star 401"/>
                  <p:cNvSpPr/>
                  <p:nvPr/>
                </p:nvSpPr>
                <p:spPr bwMode="auto">
                  <a:xfrm>
                    <a:off x="7252738" y="6269255"/>
                    <a:ext cx="137090" cy="178179"/>
                  </a:xfrm>
                  <a:prstGeom prst="star4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403" name="4-Point Star 402"/>
                  <p:cNvSpPr/>
                  <p:nvPr/>
                </p:nvSpPr>
                <p:spPr bwMode="auto">
                  <a:xfrm>
                    <a:off x="7254696" y="5853503"/>
                    <a:ext cx="137090" cy="178179"/>
                  </a:xfrm>
                  <a:prstGeom prst="star4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406" name="4-Point Star 405"/>
                  <p:cNvSpPr/>
                  <p:nvPr/>
                </p:nvSpPr>
                <p:spPr bwMode="auto">
                  <a:xfrm>
                    <a:off x="7291421" y="5427059"/>
                    <a:ext cx="137090" cy="178179"/>
                  </a:xfrm>
                  <a:prstGeom prst="star4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407" name="4-Point Star 406"/>
                  <p:cNvSpPr/>
                  <p:nvPr/>
                </p:nvSpPr>
                <p:spPr bwMode="auto">
                  <a:xfrm>
                    <a:off x="7276731" y="5023186"/>
                    <a:ext cx="137090" cy="178179"/>
                  </a:xfrm>
                  <a:prstGeom prst="star4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408" name="4-Point Star 407"/>
                  <p:cNvSpPr/>
                  <p:nvPr/>
                </p:nvSpPr>
                <p:spPr bwMode="auto">
                  <a:xfrm>
                    <a:off x="7256169" y="4607435"/>
                    <a:ext cx="137090" cy="178179"/>
                  </a:xfrm>
                  <a:prstGeom prst="star4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409" name="4-Point Star 408"/>
                  <p:cNvSpPr/>
                  <p:nvPr/>
                </p:nvSpPr>
                <p:spPr bwMode="auto">
                  <a:xfrm>
                    <a:off x="7703180" y="6611359"/>
                    <a:ext cx="137090" cy="178179"/>
                  </a:xfrm>
                  <a:prstGeom prst="star4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410" name="4-Point Star 409"/>
                  <p:cNvSpPr/>
                  <p:nvPr/>
                </p:nvSpPr>
                <p:spPr bwMode="auto">
                  <a:xfrm>
                    <a:off x="7712484" y="6184322"/>
                    <a:ext cx="137090" cy="178179"/>
                  </a:xfrm>
                  <a:prstGeom prst="star4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411" name="4-Point Star 410"/>
                  <p:cNvSpPr/>
                  <p:nvPr/>
                </p:nvSpPr>
                <p:spPr bwMode="auto">
                  <a:xfrm>
                    <a:off x="7712484" y="5750158"/>
                    <a:ext cx="137090" cy="178179"/>
                  </a:xfrm>
                  <a:prstGeom prst="star4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412" name="4-Point Star 411"/>
                  <p:cNvSpPr/>
                  <p:nvPr/>
                </p:nvSpPr>
                <p:spPr bwMode="auto">
                  <a:xfrm>
                    <a:off x="7712484" y="5391423"/>
                    <a:ext cx="137090" cy="178179"/>
                  </a:xfrm>
                  <a:prstGeom prst="star4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413" name="4-Point Star 412"/>
                  <p:cNvSpPr/>
                  <p:nvPr/>
                </p:nvSpPr>
                <p:spPr bwMode="auto">
                  <a:xfrm>
                    <a:off x="7712484" y="4999429"/>
                    <a:ext cx="137090" cy="178179"/>
                  </a:xfrm>
                  <a:prstGeom prst="star4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414" name="4-Point Star 413"/>
                  <p:cNvSpPr/>
                  <p:nvPr/>
                </p:nvSpPr>
                <p:spPr bwMode="auto">
                  <a:xfrm>
                    <a:off x="7712484" y="4595556"/>
                    <a:ext cx="137090" cy="178179"/>
                  </a:xfrm>
                  <a:prstGeom prst="star4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415" name="4-Point Star 414"/>
                  <p:cNvSpPr/>
                  <p:nvPr/>
                </p:nvSpPr>
                <p:spPr bwMode="auto">
                  <a:xfrm>
                    <a:off x="6694099" y="5313024"/>
                    <a:ext cx="352518" cy="427630"/>
                  </a:xfrm>
                  <a:prstGeom prst="star4">
                    <a:avLst/>
                  </a:prstGeom>
                  <a:solidFill>
                    <a:srgbClr val="9B0027"/>
                  </a:solidFill>
                  <a:ln w="952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</p:grpSp>
          </p:grpSp>
          <p:cxnSp>
            <p:nvCxnSpPr>
              <p:cNvPr id="209" name="Straight Arrow Connector 208"/>
              <p:cNvCxnSpPr>
                <a:endCxn id="486" idx="5"/>
              </p:cNvCxnSpPr>
              <p:nvPr/>
            </p:nvCxnSpPr>
            <p:spPr bwMode="auto">
              <a:xfrm rot="10800000">
                <a:off x="6745656" y="1836318"/>
                <a:ext cx="235718" cy="15214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11" name="Straight Arrow Connector 210"/>
              <p:cNvCxnSpPr/>
              <p:nvPr/>
            </p:nvCxnSpPr>
            <p:spPr bwMode="auto">
              <a:xfrm flipV="1">
                <a:off x="6953250" y="1827731"/>
                <a:ext cx="136310" cy="16299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12" name="Straight Arrow Connector 211"/>
              <p:cNvCxnSpPr>
                <a:endCxn id="479" idx="1"/>
              </p:cNvCxnSpPr>
              <p:nvPr/>
            </p:nvCxnSpPr>
            <p:spPr bwMode="auto">
              <a:xfrm rot="16200000" flipH="1">
                <a:off x="6947194" y="2006305"/>
                <a:ext cx="163067" cy="13190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13" name="Straight Arrow Connector 212"/>
              <p:cNvCxnSpPr>
                <a:endCxn id="478" idx="7"/>
              </p:cNvCxnSpPr>
              <p:nvPr/>
            </p:nvCxnSpPr>
            <p:spPr bwMode="auto">
              <a:xfrm rot="10800000" flipV="1">
                <a:off x="6745655" y="2000250"/>
                <a:ext cx="207596" cy="153543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327" name="TextBox 326"/>
              <p:cNvSpPr txBox="1"/>
              <p:nvPr/>
            </p:nvSpPr>
            <p:spPr>
              <a:xfrm>
                <a:off x="7019924" y="1819274"/>
                <a:ext cx="876299" cy="334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latin typeface="Helvetica" pitchFamily="34" charset="0"/>
                    <a:cs typeface="Helvetica" pitchFamily="34" charset="0"/>
                  </a:rPr>
                  <a:t>P(</a:t>
                </a:r>
                <a:r>
                  <a:rPr lang="en-US" sz="1100" dirty="0" err="1" smtClean="0">
                    <a:latin typeface="Helvetica" pitchFamily="34" charset="0"/>
                    <a:cs typeface="Helvetica" pitchFamily="34" charset="0"/>
                  </a:rPr>
                  <a:t>x,y</a:t>
                </a:r>
                <a:r>
                  <a:rPr lang="en-US" sz="1100" dirty="0" smtClean="0">
                    <a:latin typeface="Helvetica" pitchFamily="34" charset="0"/>
                    <a:cs typeface="Helvetica" pitchFamily="34" charset="0"/>
                  </a:rPr>
                  <a:t>)</a:t>
                </a:r>
                <a:endParaRPr lang="en-US" sz="1100" dirty="0">
                  <a:latin typeface="Helvetica" pitchFamily="34" charset="0"/>
                  <a:cs typeface="Helvetica" pitchFamily="34" charset="0"/>
                </a:endParaRPr>
              </a:p>
            </p:txBody>
          </p:sp>
        </p:grpSp>
        <p:grpSp>
          <p:nvGrpSpPr>
            <p:cNvPr id="901" name="Group 900"/>
            <p:cNvGrpSpPr/>
            <p:nvPr/>
          </p:nvGrpSpPr>
          <p:grpSpPr>
            <a:xfrm>
              <a:off x="6256552" y="1089231"/>
              <a:ext cx="1930785" cy="1946678"/>
              <a:chOff x="6146657" y="1073295"/>
              <a:chExt cx="1873354" cy="1836637"/>
            </a:xfrm>
          </p:grpSpPr>
          <p:grpSp>
            <p:nvGrpSpPr>
              <p:cNvPr id="867" name="Group 866"/>
              <p:cNvGrpSpPr/>
              <p:nvPr/>
            </p:nvGrpSpPr>
            <p:grpSpPr>
              <a:xfrm>
                <a:off x="6551121" y="1390373"/>
                <a:ext cx="1468890" cy="1519559"/>
                <a:chOff x="6748831" y="3256242"/>
                <a:chExt cx="1233633" cy="1308642"/>
              </a:xfrm>
            </p:grpSpPr>
            <p:grpSp>
              <p:nvGrpSpPr>
                <p:cNvPr id="6" name="Group 361"/>
                <p:cNvGrpSpPr/>
                <p:nvPr/>
              </p:nvGrpSpPr>
              <p:grpSpPr>
                <a:xfrm>
                  <a:off x="6748831" y="3256242"/>
                  <a:ext cx="1233633" cy="982126"/>
                  <a:chOff x="7537713" y="3082389"/>
                  <a:chExt cx="999199" cy="847797"/>
                </a:xfrm>
              </p:grpSpPr>
              <p:grpSp>
                <p:nvGrpSpPr>
                  <p:cNvPr id="7" name="Group 214"/>
                  <p:cNvGrpSpPr/>
                  <p:nvPr/>
                </p:nvGrpSpPr>
                <p:grpSpPr>
                  <a:xfrm>
                    <a:off x="7537713" y="3082389"/>
                    <a:ext cx="999199" cy="847797"/>
                    <a:chOff x="3747636" y="4746578"/>
                    <a:chExt cx="1083817" cy="1024191"/>
                  </a:xfrm>
                </p:grpSpPr>
                <p:sp>
                  <p:nvSpPr>
                    <p:cNvPr id="216" name="Flowchart: Connector 215"/>
                    <p:cNvSpPr/>
                    <p:nvPr/>
                  </p:nvSpPr>
                  <p:spPr bwMode="auto">
                    <a:xfrm>
                      <a:off x="3747636" y="4746578"/>
                      <a:ext cx="270954" cy="31246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217" name="Flowchart: Connector 216"/>
                    <p:cNvSpPr/>
                    <p:nvPr/>
                  </p:nvSpPr>
                  <p:spPr bwMode="auto">
                    <a:xfrm>
                      <a:off x="4560499" y="4746578"/>
                      <a:ext cx="270954" cy="31246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219" name="4-Point Star 218"/>
                    <p:cNvSpPr/>
                    <p:nvPr/>
                  </p:nvSpPr>
                  <p:spPr bwMode="auto">
                    <a:xfrm>
                      <a:off x="4123961" y="5054703"/>
                      <a:ext cx="323640" cy="373222"/>
                    </a:xfrm>
                    <a:prstGeom prst="star4">
                      <a:avLst/>
                    </a:prstGeom>
                    <a:solidFill>
                      <a:srgbClr val="A5002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221" name="Flowchart: Connector 220"/>
                    <p:cNvSpPr/>
                    <p:nvPr/>
                  </p:nvSpPr>
                  <p:spPr bwMode="auto">
                    <a:xfrm>
                      <a:off x="3747636" y="5458304"/>
                      <a:ext cx="270954" cy="31246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222" name="Flowchart: Connector 64"/>
                    <p:cNvSpPr/>
                    <p:nvPr/>
                  </p:nvSpPr>
                  <p:spPr bwMode="auto">
                    <a:xfrm>
                      <a:off x="4560499" y="5458304"/>
                      <a:ext cx="270954" cy="31246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cxnSp>
                  <p:nvCxnSpPr>
                    <p:cNvPr id="224" name="Straight Connector 223"/>
                    <p:cNvCxnSpPr/>
                    <p:nvPr/>
                  </p:nvCxnSpPr>
                  <p:spPr bwMode="auto">
                    <a:xfrm rot="5400000">
                      <a:off x="3521640" y="5258804"/>
                      <a:ext cx="725852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305" name="Straight Connector 304"/>
                    <p:cNvCxnSpPr/>
                    <p:nvPr/>
                  </p:nvCxnSpPr>
                  <p:spPr bwMode="auto">
                    <a:xfrm>
                      <a:off x="3882700" y="4895878"/>
                      <a:ext cx="836021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306" name="Straight Connector 305"/>
                    <p:cNvCxnSpPr/>
                    <p:nvPr/>
                  </p:nvCxnSpPr>
                  <p:spPr bwMode="auto">
                    <a:xfrm rot="16200000" flipV="1">
                      <a:off x="4353064" y="5257555"/>
                      <a:ext cx="7325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307" name="Straight Connector 306"/>
                    <p:cNvCxnSpPr/>
                    <p:nvPr/>
                  </p:nvCxnSpPr>
                  <p:spPr bwMode="auto">
                    <a:xfrm>
                      <a:off x="3885189" y="5621730"/>
                      <a:ext cx="836021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cxnSp>
                <p:nvCxnSpPr>
                  <p:cNvPr id="353" name="Straight Arrow Connector 352"/>
                  <p:cNvCxnSpPr>
                    <a:endCxn id="217" idx="3"/>
                  </p:cNvCxnSpPr>
                  <p:nvPr/>
                </p:nvCxnSpPr>
                <p:spPr bwMode="auto">
                  <a:xfrm flipV="1">
                    <a:off x="8048625" y="3303161"/>
                    <a:ext cx="275069" cy="194895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triangle" w="med" len="med"/>
                  </a:ln>
                  <a:effectLst/>
                </p:spPr>
              </p:cxnSp>
              <p:cxnSp>
                <p:nvCxnSpPr>
                  <p:cNvPr id="354" name="Straight Arrow Connector 353"/>
                  <p:cNvCxnSpPr>
                    <a:endCxn id="222" idx="1"/>
                  </p:cNvCxnSpPr>
                  <p:nvPr/>
                </p:nvCxnSpPr>
                <p:spPr bwMode="auto">
                  <a:xfrm>
                    <a:off x="8039100" y="3507583"/>
                    <a:ext cx="284594" cy="201831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triangle" w="med" len="med"/>
                  </a:ln>
                  <a:effectLst/>
                </p:spPr>
              </p:cxnSp>
              <p:cxnSp>
                <p:nvCxnSpPr>
                  <p:cNvPr id="356" name="Straight Arrow Connector 355"/>
                  <p:cNvCxnSpPr>
                    <a:endCxn id="216" idx="5"/>
                  </p:cNvCxnSpPr>
                  <p:nvPr/>
                </p:nvCxnSpPr>
                <p:spPr bwMode="auto">
                  <a:xfrm rot="10800000">
                    <a:off x="7750931" y="3303161"/>
                    <a:ext cx="290550" cy="19966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triangle" w="med" len="med"/>
                  </a:ln>
                  <a:effectLst/>
                </p:spPr>
              </p:cxnSp>
              <p:cxnSp>
                <p:nvCxnSpPr>
                  <p:cNvPr id="358" name="Straight Arrow Connector 357"/>
                  <p:cNvCxnSpPr>
                    <a:endCxn id="221" idx="7"/>
                  </p:cNvCxnSpPr>
                  <p:nvPr/>
                </p:nvCxnSpPr>
                <p:spPr bwMode="auto">
                  <a:xfrm rot="10800000" flipV="1">
                    <a:off x="7750931" y="3512344"/>
                    <a:ext cx="290550" cy="197069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triangle" w="med" len="med"/>
                  </a:ln>
                  <a:effectLst/>
                </p:spPr>
              </p:cxnSp>
            </p:grpSp>
            <p:sp>
              <p:nvSpPr>
                <p:cNvPr id="866" name="Rectangle 865"/>
                <p:cNvSpPr/>
                <p:nvPr/>
              </p:nvSpPr>
              <p:spPr>
                <a:xfrm>
                  <a:off x="6824968" y="4264795"/>
                  <a:ext cx="981234" cy="30008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800" b="0" i="1" dirty="0" smtClean="0">
                      <a:latin typeface="Helvetica" pitchFamily="34" charset="0"/>
                      <a:cs typeface="Helvetica" pitchFamily="34" charset="0"/>
                    </a:rPr>
                    <a:t>(+, -,×…</a:t>
                  </a:r>
                  <a:r>
                    <a:rPr lang="en-US" sz="1800" b="0" dirty="0" smtClean="0">
                      <a:latin typeface="Helvetica" pitchFamily="34" charset="0"/>
                      <a:cs typeface="Helvetica" pitchFamily="34" charset="0"/>
                    </a:rPr>
                    <a:t>)</a:t>
                  </a:r>
                  <a:endParaRPr lang="en-US" sz="1800" b="0" dirty="0">
                    <a:latin typeface="Helvetica" pitchFamily="34" charset="0"/>
                    <a:cs typeface="Helvetica" pitchFamily="34" charset="0"/>
                  </a:endParaRPr>
                </a:p>
              </p:txBody>
            </p:sp>
          </p:grpSp>
          <p:sp>
            <p:nvSpPr>
              <p:cNvPr id="890" name="TextBox 889"/>
              <p:cNvSpPr txBox="1"/>
              <p:nvPr/>
            </p:nvSpPr>
            <p:spPr>
              <a:xfrm>
                <a:off x="6861425" y="1073295"/>
                <a:ext cx="507322" cy="290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 smtClean="0">
                    <a:latin typeface="Helvetica" pitchFamily="34" charset="0"/>
                    <a:cs typeface="Helvetica" pitchFamily="34" charset="0"/>
                  </a:rPr>
                  <a:t>dx</a:t>
                </a:r>
                <a:endParaRPr lang="en-US" sz="1400" dirty="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891" name="TextBox 890"/>
              <p:cNvSpPr txBox="1"/>
              <p:nvPr/>
            </p:nvSpPr>
            <p:spPr>
              <a:xfrm>
                <a:off x="6146657" y="1583246"/>
                <a:ext cx="495439" cy="2903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 smtClean="0">
                    <a:latin typeface="Helvetica" pitchFamily="34" charset="0"/>
                    <a:cs typeface="Helvetica" pitchFamily="34" charset="0"/>
                  </a:rPr>
                  <a:t>dy</a:t>
                </a:r>
                <a:endParaRPr lang="en-US" sz="1400" dirty="0">
                  <a:latin typeface="Helvetica" pitchFamily="34" charset="0"/>
                  <a:cs typeface="Helvetica" pitchFamily="34" charset="0"/>
                </a:endParaRPr>
              </a:p>
            </p:txBody>
          </p:sp>
          <p:cxnSp>
            <p:nvCxnSpPr>
              <p:cNvPr id="892" name="Straight Arrow Connector 891"/>
              <p:cNvCxnSpPr/>
              <p:nvPr/>
            </p:nvCxnSpPr>
            <p:spPr bwMode="auto">
              <a:xfrm flipV="1">
                <a:off x="6818100" y="1371599"/>
                <a:ext cx="435316" cy="556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893" name="Straight Arrow Connector 892"/>
              <p:cNvCxnSpPr/>
              <p:nvPr/>
            </p:nvCxnSpPr>
            <p:spPr bwMode="auto">
              <a:xfrm rot="5400000">
                <a:off x="6321327" y="1730372"/>
                <a:ext cx="363251" cy="66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898" name="Straight Connector 897"/>
              <p:cNvCxnSpPr/>
              <p:nvPr/>
            </p:nvCxnSpPr>
            <p:spPr bwMode="auto">
              <a:xfrm rot="5400000" flipH="1" flipV="1">
                <a:off x="7000103" y="1624914"/>
                <a:ext cx="50662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99" name="Straight Connector 898"/>
              <p:cNvCxnSpPr/>
              <p:nvPr/>
            </p:nvCxnSpPr>
            <p:spPr bwMode="auto">
              <a:xfrm rot="10800000">
                <a:off x="6598511" y="1940013"/>
                <a:ext cx="683740" cy="411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903" name="Rectangle 902"/>
            <p:cNvSpPr/>
            <p:nvPr/>
          </p:nvSpPr>
          <p:spPr bwMode="auto">
            <a:xfrm>
              <a:off x="2561965" y="807307"/>
              <a:ext cx="5815916" cy="3060357"/>
            </a:xfrm>
            <a:prstGeom prst="rect">
              <a:avLst/>
            </a:prstGeom>
            <a:noFill/>
            <a:ln w="9525" cap="flat" cmpd="sng" algn="ctr">
              <a:solidFill>
                <a:schemeClr val="bg2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cxnSp>
          <p:nvCxnSpPr>
            <p:cNvPr id="906" name="Shape 905"/>
            <p:cNvCxnSpPr/>
            <p:nvPr/>
          </p:nvCxnSpPr>
          <p:spPr bwMode="auto">
            <a:xfrm>
              <a:off x="5232193" y="1426214"/>
              <a:ext cx="1514597" cy="699147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3879"/>
            <a:ext cx="8904071" cy="419590"/>
          </a:xfrm>
        </p:spPr>
        <p:txBody>
          <a:bodyPr/>
          <a:lstStyle/>
          <a:p>
            <a:r>
              <a:rPr lang="en-US" sz="2800" b="1" dirty="0" smtClean="0">
                <a:latin typeface="Helvetica" pitchFamily="34" charset="0"/>
                <a:cs typeface="Helvetica" pitchFamily="34" charset="0"/>
              </a:rPr>
              <a:t>2D Interpolation</a:t>
            </a:r>
            <a:endParaRPr lang="en-US" sz="2800" b="1" dirty="0"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33135" y="870717"/>
            <a:ext cx="2088301" cy="1920063"/>
            <a:chOff x="3189374" y="4309276"/>
            <a:chExt cx="2265139" cy="2319555"/>
          </a:xfrm>
        </p:grpSpPr>
        <p:sp>
          <p:nvSpPr>
            <p:cNvPr id="6" name="TextBox 5"/>
            <p:cNvSpPr txBox="1"/>
            <p:nvPr/>
          </p:nvSpPr>
          <p:spPr>
            <a:xfrm>
              <a:off x="3898202" y="4309276"/>
              <a:ext cx="524261" cy="334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latin typeface="Helvetica" pitchFamily="34" charset="0"/>
                  <a:cs typeface="Helvetica" pitchFamily="34" charset="0"/>
                </a:rPr>
                <a:t>dx</a:t>
              </a:r>
              <a:endParaRPr lang="en-US" sz="1200" dirty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" name="Flowchart: Connector 6"/>
            <p:cNvSpPr/>
            <p:nvPr/>
          </p:nvSpPr>
          <p:spPr bwMode="auto">
            <a:xfrm>
              <a:off x="3747636" y="4746578"/>
              <a:ext cx="270954" cy="312465"/>
            </a:xfrm>
            <a:prstGeom prst="flowChartConnector">
              <a:avLst/>
            </a:prstGeom>
            <a:solidFill>
              <a:schemeClr val="accent6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" name="Flowchart: Connector 7"/>
            <p:cNvSpPr/>
            <p:nvPr/>
          </p:nvSpPr>
          <p:spPr bwMode="auto">
            <a:xfrm>
              <a:off x="4560499" y="4746578"/>
              <a:ext cx="270954" cy="312465"/>
            </a:xfrm>
            <a:prstGeom prst="flowChartConnector">
              <a:avLst/>
            </a:prstGeom>
            <a:solidFill>
              <a:schemeClr val="accent6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" name="4-Point Star 8"/>
            <p:cNvSpPr/>
            <p:nvPr/>
          </p:nvSpPr>
          <p:spPr bwMode="auto">
            <a:xfrm>
              <a:off x="4123961" y="5054703"/>
              <a:ext cx="323640" cy="373222"/>
            </a:xfrm>
            <a:prstGeom prst="star4">
              <a:avLst/>
            </a:prstGeom>
            <a:solidFill>
              <a:srgbClr val="A5002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" name="Flowchart: Connector 9"/>
            <p:cNvSpPr/>
            <p:nvPr/>
          </p:nvSpPr>
          <p:spPr bwMode="auto">
            <a:xfrm>
              <a:off x="3747636" y="5458304"/>
              <a:ext cx="270954" cy="312465"/>
            </a:xfrm>
            <a:prstGeom prst="flowChartConnector">
              <a:avLst/>
            </a:prstGeom>
            <a:solidFill>
              <a:schemeClr val="accent6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" name="Flowchart: Connector 64"/>
            <p:cNvSpPr/>
            <p:nvPr/>
          </p:nvSpPr>
          <p:spPr bwMode="auto">
            <a:xfrm>
              <a:off x="4560499" y="5458304"/>
              <a:ext cx="270954" cy="312465"/>
            </a:xfrm>
            <a:prstGeom prst="flowChartConnector">
              <a:avLst/>
            </a:prstGeom>
            <a:solidFill>
              <a:schemeClr val="accent6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 rot="5400000">
              <a:off x="3521640" y="5258804"/>
              <a:ext cx="72585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3882700" y="4895878"/>
              <a:ext cx="83602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rot="16200000" flipV="1">
              <a:off x="4353064" y="5257555"/>
              <a:ext cx="73255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3885189" y="5621730"/>
              <a:ext cx="83602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rot="16200000" flipV="1">
              <a:off x="3955038" y="4914943"/>
              <a:ext cx="662734" cy="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rot="10800000" flipV="1">
              <a:off x="3569815" y="5245653"/>
              <a:ext cx="719357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 rot="10800000" flipV="1">
              <a:off x="3879815" y="4589495"/>
              <a:ext cx="40845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 rot="5400000" flipH="1" flipV="1">
              <a:off x="3394533" y="5068962"/>
              <a:ext cx="363557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3623183" y="4500509"/>
              <a:ext cx="380411" cy="316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err="1" smtClean="0">
                  <a:latin typeface="Helvetica" pitchFamily="34" charset="0"/>
                  <a:cs typeface="Helvetica" pitchFamily="34" charset="0"/>
                </a:rPr>
                <a:t>i</a:t>
              </a:r>
              <a:r>
                <a:rPr lang="en-US" sz="1100" dirty="0" smtClean="0">
                  <a:latin typeface="Helvetica" pitchFamily="34" charset="0"/>
                  <a:cs typeface="Helvetica" pitchFamily="34" charset="0"/>
                </a:rPr>
                <a:t>, j</a:t>
              </a:r>
              <a:endParaRPr lang="en-US" sz="1100" dirty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419185" y="4450974"/>
              <a:ext cx="556532" cy="316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err="1" smtClean="0">
                  <a:latin typeface="Helvetica" pitchFamily="34" charset="0"/>
                  <a:cs typeface="Helvetica" pitchFamily="34" charset="0"/>
                </a:rPr>
                <a:t>i</a:t>
              </a:r>
              <a:r>
                <a:rPr lang="en-US" sz="1100" dirty="0" smtClean="0">
                  <a:latin typeface="Helvetica" pitchFamily="34" charset="0"/>
                  <a:cs typeface="Helvetica" pitchFamily="34" charset="0"/>
                </a:rPr>
                <a:t>, j+1</a:t>
              </a:r>
              <a:endParaRPr lang="en-US" sz="1100" dirty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310002" y="5365118"/>
              <a:ext cx="608978" cy="316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Helvetica" pitchFamily="34" charset="0"/>
                  <a:cs typeface="Helvetica" pitchFamily="34" charset="0"/>
                </a:rPr>
                <a:t>i+1, j</a:t>
              </a:r>
              <a:endParaRPr lang="en-US" sz="1100" dirty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49177" y="5229892"/>
              <a:ext cx="870248" cy="316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Helvetica" pitchFamily="34" charset="0"/>
                  <a:cs typeface="Helvetica" pitchFamily="34" charset="0"/>
                </a:rPr>
                <a:t>i+1, j+1</a:t>
              </a:r>
              <a:endParaRPr lang="en-US" sz="1100" dirty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89374" y="4904642"/>
              <a:ext cx="487101" cy="334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latin typeface="Helvetica" pitchFamily="34" charset="0"/>
                  <a:cs typeface="Helvetica" pitchFamily="34" charset="0"/>
                </a:rPr>
                <a:t>dy</a:t>
              </a:r>
              <a:endParaRPr lang="en-US" sz="1200" dirty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261453" y="4983536"/>
              <a:ext cx="763633" cy="334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Helvetica" pitchFamily="34" charset="0"/>
                  <a:cs typeface="Helvetica" pitchFamily="34" charset="0"/>
                </a:rPr>
                <a:t>P(</a:t>
              </a:r>
              <a:r>
                <a:rPr lang="en-US" sz="1200" dirty="0" err="1" smtClean="0">
                  <a:latin typeface="Helvetica" pitchFamily="34" charset="0"/>
                  <a:cs typeface="Helvetica" pitchFamily="34" charset="0"/>
                </a:rPr>
                <a:t>x,y</a:t>
              </a:r>
              <a:r>
                <a:rPr lang="en-US" sz="1200" dirty="0" smtClean="0">
                  <a:latin typeface="Helvetica" pitchFamily="34" charset="0"/>
                  <a:cs typeface="Helvetica" pitchFamily="34" charset="0"/>
                </a:rPr>
                <a:t>)</a:t>
              </a:r>
              <a:endParaRPr lang="en-US" sz="1200" dirty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615728" y="5848023"/>
              <a:ext cx="1838785" cy="780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Helvetica" pitchFamily="34" charset="0"/>
                  <a:cs typeface="Helvetica" pitchFamily="34" charset="0"/>
                </a:rPr>
                <a:t>Bilinear Interpolation</a:t>
              </a:r>
              <a:endParaRPr lang="en-US" sz="1800" dirty="0">
                <a:latin typeface="Helvetica" pitchFamily="34" charset="0"/>
                <a:cs typeface="Helvetica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251622" y="616371"/>
            <a:ext cx="3286896" cy="2435748"/>
            <a:chOff x="6112252" y="3552944"/>
            <a:chExt cx="3121425" cy="2817710"/>
          </a:xfrm>
        </p:grpSpPr>
        <p:sp>
          <p:nvSpPr>
            <p:cNvPr id="28" name="Flowchart: Connector 3"/>
            <p:cNvSpPr/>
            <p:nvPr/>
          </p:nvSpPr>
          <p:spPr bwMode="auto">
            <a:xfrm>
              <a:off x="7320284" y="3917128"/>
              <a:ext cx="232618" cy="244976"/>
            </a:xfrm>
            <a:prstGeom prst="flowChartConnector">
              <a:avLst/>
            </a:prstGeom>
            <a:solidFill>
              <a:schemeClr val="accent6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9" name="Flowchart: Connector 4"/>
            <p:cNvSpPr/>
            <p:nvPr/>
          </p:nvSpPr>
          <p:spPr bwMode="auto">
            <a:xfrm>
              <a:off x="6615969" y="3917128"/>
              <a:ext cx="232618" cy="244976"/>
            </a:xfrm>
            <a:prstGeom prst="flowChartConnector">
              <a:avLst/>
            </a:prstGeom>
            <a:solidFill>
              <a:schemeClr val="accent6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0" name="Flowchart: Connector 5"/>
            <p:cNvSpPr/>
            <p:nvPr/>
          </p:nvSpPr>
          <p:spPr bwMode="auto">
            <a:xfrm>
              <a:off x="8715990" y="3917128"/>
              <a:ext cx="232618" cy="244976"/>
            </a:xfrm>
            <a:prstGeom prst="flowChartConnector">
              <a:avLst/>
            </a:prstGeom>
            <a:solidFill>
              <a:schemeClr val="accent6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1" name="Flowchart: Connector 6"/>
            <p:cNvSpPr/>
            <p:nvPr/>
          </p:nvSpPr>
          <p:spPr bwMode="auto">
            <a:xfrm>
              <a:off x="8018137" y="3917128"/>
              <a:ext cx="232618" cy="244976"/>
            </a:xfrm>
            <a:prstGeom prst="flowChartConnector">
              <a:avLst/>
            </a:prstGeom>
            <a:solidFill>
              <a:schemeClr val="accent6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2" name="Flowchart: Connector 31"/>
            <p:cNvSpPr/>
            <p:nvPr/>
          </p:nvSpPr>
          <p:spPr bwMode="auto">
            <a:xfrm>
              <a:off x="7320284" y="4488739"/>
              <a:ext cx="232618" cy="244976"/>
            </a:xfrm>
            <a:prstGeom prst="flowChartConnector">
              <a:avLst/>
            </a:prstGeom>
            <a:solidFill>
              <a:schemeClr val="accent6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3" name="Flowchart: Connector 32"/>
            <p:cNvSpPr/>
            <p:nvPr/>
          </p:nvSpPr>
          <p:spPr bwMode="auto">
            <a:xfrm>
              <a:off x="6615969" y="4488739"/>
              <a:ext cx="232618" cy="244976"/>
            </a:xfrm>
            <a:prstGeom prst="flowChartConnector">
              <a:avLst/>
            </a:prstGeom>
            <a:solidFill>
              <a:schemeClr val="accent6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4" name="Flowchart: Connector 33"/>
            <p:cNvSpPr/>
            <p:nvPr/>
          </p:nvSpPr>
          <p:spPr bwMode="auto">
            <a:xfrm>
              <a:off x="8715990" y="4488739"/>
              <a:ext cx="232618" cy="244976"/>
            </a:xfrm>
            <a:prstGeom prst="flowChartConnector">
              <a:avLst/>
            </a:prstGeom>
            <a:solidFill>
              <a:schemeClr val="accent6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5" name="Flowchart: Connector 34"/>
            <p:cNvSpPr/>
            <p:nvPr/>
          </p:nvSpPr>
          <p:spPr bwMode="auto">
            <a:xfrm>
              <a:off x="8018137" y="4488739"/>
              <a:ext cx="232618" cy="244976"/>
            </a:xfrm>
            <a:prstGeom prst="flowChartConnector">
              <a:avLst/>
            </a:prstGeom>
            <a:solidFill>
              <a:schemeClr val="accent6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6" name="Flowchart: Connector 35"/>
            <p:cNvSpPr/>
            <p:nvPr/>
          </p:nvSpPr>
          <p:spPr bwMode="auto">
            <a:xfrm>
              <a:off x="7320284" y="5046739"/>
              <a:ext cx="232618" cy="244976"/>
            </a:xfrm>
            <a:prstGeom prst="flowChartConnector">
              <a:avLst/>
            </a:prstGeom>
            <a:solidFill>
              <a:schemeClr val="accent6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7" name="Flowchart: Connector 36"/>
            <p:cNvSpPr/>
            <p:nvPr/>
          </p:nvSpPr>
          <p:spPr bwMode="auto">
            <a:xfrm>
              <a:off x="6615969" y="5046739"/>
              <a:ext cx="232618" cy="244976"/>
            </a:xfrm>
            <a:prstGeom prst="flowChartConnector">
              <a:avLst/>
            </a:prstGeom>
            <a:solidFill>
              <a:schemeClr val="accent6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8" name="Flowchart: Connector 37"/>
            <p:cNvSpPr/>
            <p:nvPr/>
          </p:nvSpPr>
          <p:spPr bwMode="auto">
            <a:xfrm>
              <a:off x="8715990" y="5046739"/>
              <a:ext cx="232618" cy="244976"/>
            </a:xfrm>
            <a:prstGeom prst="flowChartConnector">
              <a:avLst/>
            </a:prstGeom>
            <a:solidFill>
              <a:schemeClr val="accent6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9" name="Flowchart: Connector 38"/>
            <p:cNvSpPr/>
            <p:nvPr/>
          </p:nvSpPr>
          <p:spPr bwMode="auto">
            <a:xfrm>
              <a:off x="8018137" y="5046739"/>
              <a:ext cx="232618" cy="244976"/>
            </a:xfrm>
            <a:prstGeom prst="flowChartConnector">
              <a:avLst/>
            </a:prstGeom>
            <a:solidFill>
              <a:schemeClr val="accent6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0" name="Flowchart: Connector 39"/>
            <p:cNvSpPr/>
            <p:nvPr/>
          </p:nvSpPr>
          <p:spPr bwMode="auto">
            <a:xfrm>
              <a:off x="7320284" y="5597935"/>
              <a:ext cx="232618" cy="244976"/>
            </a:xfrm>
            <a:prstGeom prst="flowChartConnector">
              <a:avLst/>
            </a:prstGeom>
            <a:solidFill>
              <a:schemeClr val="accent6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1" name="Flowchart: Connector 34"/>
            <p:cNvSpPr/>
            <p:nvPr/>
          </p:nvSpPr>
          <p:spPr bwMode="auto">
            <a:xfrm>
              <a:off x="6615969" y="5597935"/>
              <a:ext cx="232618" cy="244976"/>
            </a:xfrm>
            <a:prstGeom prst="flowChartConnector">
              <a:avLst/>
            </a:prstGeom>
            <a:solidFill>
              <a:schemeClr val="accent6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2" name="Flowchart: Connector 41"/>
            <p:cNvSpPr/>
            <p:nvPr/>
          </p:nvSpPr>
          <p:spPr bwMode="auto">
            <a:xfrm>
              <a:off x="8715990" y="5597935"/>
              <a:ext cx="232618" cy="244976"/>
            </a:xfrm>
            <a:prstGeom prst="flowChartConnector">
              <a:avLst/>
            </a:prstGeom>
            <a:solidFill>
              <a:schemeClr val="accent6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3" name="Flowchart: Connector 36"/>
            <p:cNvSpPr/>
            <p:nvPr/>
          </p:nvSpPr>
          <p:spPr bwMode="auto">
            <a:xfrm>
              <a:off x="8018137" y="5597935"/>
              <a:ext cx="232618" cy="244976"/>
            </a:xfrm>
            <a:prstGeom prst="flowChartConnector">
              <a:avLst/>
            </a:prstGeom>
            <a:solidFill>
              <a:schemeClr val="accent6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4" name="4-Point Star 43"/>
            <p:cNvSpPr/>
            <p:nvPr/>
          </p:nvSpPr>
          <p:spPr bwMode="auto">
            <a:xfrm>
              <a:off x="7643364" y="4730312"/>
              <a:ext cx="277849" cy="292610"/>
            </a:xfrm>
            <a:prstGeom prst="star4">
              <a:avLst/>
            </a:prstGeom>
            <a:solidFill>
              <a:srgbClr val="A5002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 bwMode="auto">
            <a:xfrm rot="16200000" flipV="1">
              <a:off x="7221616" y="4320033"/>
              <a:ext cx="1120281" cy="106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6730845" y="4033967"/>
              <a:ext cx="211143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rot="16200000" flipH="1">
              <a:off x="5879393" y="4879790"/>
              <a:ext cx="169531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rot="16200000" flipH="1">
              <a:off x="7994623" y="4883455"/>
              <a:ext cx="169531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6727047" y="5723780"/>
              <a:ext cx="211143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 rot="10800000">
              <a:off x="6487803" y="4877727"/>
              <a:ext cx="1294963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1" name="TextBox 50"/>
            <p:cNvSpPr txBox="1"/>
            <p:nvPr/>
          </p:nvSpPr>
          <p:spPr>
            <a:xfrm>
              <a:off x="6279495" y="3725406"/>
              <a:ext cx="603906" cy="287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Helvetica" pitchFamily="34" charset="0"/>
                  <a:cs typeface="Helvetica" pitchFamily="34" charset="0"/>
                </a:rPr>
                <a:t>i-1, j-1</a:t>
              </a:r>
              <a:endParaRPr lang="en-US" sz="1100" dirty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957149" y="3797876"/>
              <a:ext cx="460844" cy="302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Helvetica" pitchFamily="34" charset="0"/>
                  <a:cs typeface="Helvetica" pitchFamily="34" charset="0"/>
                </a:rPr>
                <a:t>i-1, j</a:t>
              </a:r>
              <a:endParaRPr lang="en-US" sz="1100" dirty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543801" y="3809715"/>
              <a:ext cx="643277" cy="287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Helvetica" pitchFamily="34" charset="0"/>
                  <a:cs typeface="Helvetica" pitchFamily="34" charset="0"/>
                </a:rPr>
                <a:t>i-1, j+1</a:t>
              </a:r>
              <a:endParaRPr lang="en-US" sz="1100" dirty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258972" y="3770497"/>
              <a:ext cx="880827" cy="302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Helvetica" pitchFamily="34" charset="0"/>
                  <a:cs typeface="Helvetica" pitchFamily="34" charset="0"/>
                </a:rPr>
                <a:t>i-1, j+2</a:t>
              </a:r>
              <a:endParaRPr lang="en-US" sz="1100" dirty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359394" y="4303456"/>
              <a:ext cx="456939" cy="302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err="1" smtClean="0">
                  <a:latin typeface="Helvetica" pitchFamily="34" charset="0"/>
                  <a:cs typeface="Helvetica" pitchFamily="34" charset="0"/>
                </a:rPr>
                <a:t>i</a:t>
              </a:r>
              <a:r>
                <a:rPr lang="en-US" sz="1100" dirty="0" smtClean="0">
                  <a:latin typeface="Helvetica" pitchFamily="34" charset="0"/>
                  <a:cs typeface="Helvetica" pitchFamily="34" charset="0"/>
                </a:rPr>
                <a:t>, j-1</a:t>
              </a:r>
              <a:endParaRPr lang="en-US" sz="1100" dirty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110605" y="4286199"/>
              <a:ext cx="413336" cy="287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err="1" smtClean="0">
                  <a:latin typeface="Helvetica" pitchFamily="34" charset="0"/>
                  <a:cs typeface="Helvetica" pitchFamily="34" charset="0"/>
                </a:rPr>
                <a:t>i</a:t>
              </a:r>
              <a:r>
                <a:rPr lang="en-US" sz="1100" dirty="0" smtClean="0">
                  <a:latin typeface="Helvetica" pitchFamily="34" charset="0"/>
                  <a:cs typeface="Helvetica" pitchFamily="34" charset="0"/>
                </a:rPr>
                <a:t>, j</a:t>
              </a:r>
              <a:endParaRPr lang="en-US" sz="1100" dirty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620001" y="4348395"/>
              <a:ext cx="574029" cy="287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err="1" smtClean="0">
                  <a:latin typeface="Helvetica" pitchFamily="34" charset="0"/>
                  <a:cs typeface="Helvetica" pitchFamily="34" charset="0"/>
                </a:rPr>
                <a:t>i</a:t>
              </a:r>
              <a:r>
                <a:rPr lang="en-US" sz="1100" dirty="0" smtClean="0">
                  <a:latin typeface="Helvetica" pitchFamily="34" charset="0"/>
                  <a:cs typeface="Helvetica" pitchFamily="34" charset="0"/>
                </a:rPr>
                <a:t>, j+1</a:t>
              </a:r>
              <a:endParaRPr lang="en-US" sz="1100" dirty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369301" y="4357676"/>
              <a:ext cx="548005" cy="287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err="1" smtClean="0">
                  <a:latin typeface="Helvetica" pitchFamily="34" charset="0"/>
                  <a:cs typeface="Helvetica" pitchFamily="34" charset="0"/>
                </a:rPr>
                <a:t>i</a:t>
              </a:r>
              <a:r>
                <a:rPr lang="en-US" sz="1100" dirty="0" smtClean="0">
                  <a:latin typeface="Helvetica" pitchFamily="34" charset="0"/>
                  <a:cs typeface="Helvetica" pitchFamily="34" charset="0"/>
                </a:rPr>
                <a:t>, j+2</a:t>
              </a:r>
              <a:endParaRPr lang="en-US" sz="1100" dirty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112252" y="4954589"/>
              <a:ext cx="602860" cy="302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Helvetica" pitchFamily="34" charset="0"/>
                  <a:cs typeface="Helvetica" pitchFamily="34" charset="0"/>
                </a:rPr>
                <a:t>i+1, j-1</a:t>
              </a:r>
              <a:endParaRPr lang="en-US" sz="1100" dirty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934201" y="4945305"/>
              <a:ext cx="505506" cy="287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Helvetica" pitchFamily="34" charset="0"/>
                  <a:cs typeface="Helvetica" pitchFamily="34" charset="0"/>
                </a:rPr>
                <a:t>i+1, j</a:t>
              </a:r>
              <a:endParaRPr lang="en-US" sz="1100" dirty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546977" y="4963407"/>
              <a:ext cx="796924" cy="287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Helvetica" pitchFamily="34" charset="0"/>
                  <a:cs typeface="Helvetica" pitchFamily="34" charset="0"/>
                </a:rPr>
                <a:t>i+1, j+1</a:t>
              </a:r>
              <a:endParaRPr lang="en-US" sz="1100" dirty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178802" y="4945307"/>
              <a:ext cx="692684" cy="287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Helvetica" pitchFamily="34" charset="0"/>
                  <a:cs typeface="Helvetica" pitchFamily="34" charset="0"/>
                </a:rPr>
                <a:t>i+1, j+2</a:t>
              </a:r>
              <a:endParaRPr lang="en-US" sz="1100" dirty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172201" y="5492734"/>
              <a:ext cx="666295" cy="287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Helvetica" pitchFamily="34" charset="0"/>
                  <a:cs typeface="Helvetica" pitchFamily="34" charset="0"/>
                </a:rPr>
                <a:t>i+2, j-1</a:t>
              </a:r>
              <a:endParaRPr lang="en-US" sz="1100" dirty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883401" y="5483450"/>
              <a:ext cx="559956" cy="287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Helvetica" pitchFamily="34" charset="0"/>
                  <a:cs typeface="Helvetica" pitchFamily="34" charset="0"/>
                </a:rPr>
                <a:t>i+2, j</a:t>
              </a:r>
              <a:endParaRPr lang="en-US" sz="1100" dirty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505701" y="5474173"/>
              <a:ext cx="677562" cy="287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Helvetica" pitchFamily="34" charset="0"/>
                  <a:cs typeface="Helvetica" pitchFamily="34" charset="0"/>
                </a:rPr>
                <a:t>i+2, j+1</a:t>
              </a:r>
              <a:endParaRPr lang="en-US" sz="1100" dirty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255000" y="5483455"/>
              <a:ext cx="680631" cy="287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Helvetica" pitchFamily="34" charset="0"/>
                  <a:cs typeface="Helvetica" pitchFamily="34" charset="0"/>
                </a:rPr>
                <a:t>i+2, j+2</a:t>
              </a:r>
              <a:endParaRPr lang="en-US" sz="1100" dirty="0">
                <a:latin typeface="Helvetica" pitchFamily="34" charset="0"/>
                <a:cs typeface="Helvetica" pitchFamily="34" charset="0"/>
              </a:endParaRPr>
            </a:p>
          </p:txBody>
        </p:sp>
        <p:cxnSp>
          <p:nvCxnSpPr>
            <p:cNvPr id="67" name="Straight Arrow Connector 66"/>
            <p:cNvCxnSpPr/>
            <p:nvPr/>
          </p:nvCxnSpPr>
          <p:spPr bwMode="auto">
            <a:xfrm rot="10800000" flipV="1">
              <a:off x="6728844" y="3788261"/>
              <a:ext cx="105558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68" name="Straight Arrow Connector 67"/>
            <p:cNvCxnSpPr/>
            <p:nvPr/>
          </p:nvCxnSpPr>
          <p:spPr bwMode="auto">
            <a:xfrm rot="16200000" flipV="1">
              <a:off x="6004055" y="4443605"/>
              <a:ext cx="847427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69" name="TextBox 68"/>
            <p:cNvSpPr txBox="1"/>
            <p:nvPr/>
          </p:nvSpPr>
          <p:spPr>
            <a:xfrm>
              <a:off x="7069709" y="3552944"/>
              <a:ext cx="550292" cy="3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latin typeface="Helvetica" pitchFamily="34" charset="0"/>
                  <a:cs typeface="Helvetica" pitchFamily="34" charset="0"/>
                </a:rPr>
                <a:t>dx</a:t>
              </a:r>
              <a:endParaRPr lang="en-US" sz="1200" dirty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146801" y="4304497"/>
              <a:ext cx="445123" cy="3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latin typeface="Helvetica" pitchFamily="34" charset="0"/>
                  <a:cs typeface="Helvetica" pitchFamily="34" charset="0"/>
                </a:rPr>
                <a:t>dy</a:t>
              </a:r>
              <a:endParaRPr lang="en-US" sz="1200" dirty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802417" y="4691012"/>
              <a:ext cx="770083" cy="3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Helvetica" pitchFamily="34" charset="0"/>
                  <a:cs typeface="Helvetica" pitchFamily="34" charset="0"/>
                </a:rPr>
                <a:t>P(</a:t>
              </a:r>
              <a:r>
                <a:rPr lang="en-US" sz="1200" dirty="0" err="1" smtClean="0">
                  <a:latin typeface="Helvetica" pitchFamily="34" charset="0"/>
                  <a:cs typeface="Helvetica" pitchFamily="34" charset="0"/>
                </a:rPr>
                <a:t>x,y</a:t>
              </a:r>
              <a:r>
                <a:rPr lang="en-US" sz="1200" dirty="0" smtClean="0">
                  <a:latin typeface="Helvetica" pitchFamily="34" charset="0"/>
                  <a:cs typeface="Helvetica" pitchFamily="34" charset="0"/>
                </a:rPr>
                <a:t>)</a:t>
              </a:r>
              <a:endParaRPr lang="en-US" sz="1200" dirty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489174" y="5920033"/>
              <a:ext cx="2744503" cy="450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err="1" smtClean="0">
                  <a:latin typeface="Helvetica" pitchFamily="34" charset="0"/>
                  <a:cs typeface="Helvetica" pitchFamily="34" charset="0"/>
                </a:rPr>
                <a:t>Bicubic</a:t>
              </a:r>
              <a:r>
                <a:rPr lang="en-US" sz="1800" dirty="0" smtClean="0">
                  <a:latin typeface="Helvetica" pitchFamily="34" charset="0"/>
                  <a:cs typeface="Helvetica" pitchFamily="34" charset="0"/>
                </a:rPr>
                <a:t> Interpolation</a:t>
              </a:r>
              <a:endParaRPr lang="en-US" sz="1800" dirty="0">
                <a:latin typeface="Helvetica" pitchFamily="34" charset="0"/>
                <a:cs typeface="Helvetica" pitchFamily="34" charset="0"/>
              </a:endParaRP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536928" y="1117114"/>
            <a:ext cx="1902644" cy="1529216"/>
            <a:chOff x="4509041" y="1017522"/>
            <a:chExt cx="2165885" cy="1786429"/>
          </a:xfrm>
        </p:grpSpPr>
        <p:sp>
          <p:nvSpPr>
            <p:cNvPr id="94" name="TextBox 93"/>
            <p:cNvSpPr txBox="1"/>
            <p:nvPr/>
          </p:nvSpPr>
          <p:spPr>
            <a:xfrm>
              <a:off x="4509041" y="2048908"/>
              <a:ext cx="2165885" cy="755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Helvetica" pitchFamily="34" charset="0"/>
                  <a:cs typeface="Helvetica" pitchFamily="34" charset="0"/>
                </a:rPr>
                <a:t>Nearest Neighbor</a:t>
              </a:r>
              <a:endParaRPr lang="en-US" sz="1800" dirty="0">
                <a:latin typeface="Helvetica" pitchFamily="34" charset="0"/>
                <a:cs typeface="Helvetica" pitchFamily="34" charset="0"/>
              </a:endParaRPr>
            </a:p>
          </p:txBody>
        </p:sp>
        <p:grpSp>
          <p:nvGrpSpPr>
            <p:cNvPr id="171" name="Group 170"/>
            <p:cNvGrpSpPr/>
            <p:nvPr/>
          </p:nvGrpSpPr>
          <p:grpSpPr>
            <a:xfrm>
              <a:off x="4685543" y="1017522"/>
              <a:ext cx="1024801" cy="839890"/>
              <a:chOff x="788457" y="4054636"/>
              <a:chExt cx="1024801" cy="839890"/>
            </a:xfrm>
          </p:grpSpPr>
          <p:sp>
            <p:nvSpPr>
              <p:cNvPr id="75" name="Flowchart: Connector 74"/>
              <p:cNvSpPr/>
              <p:nvPr/>
            </p:nvSpPr>
            <p:spPr bwMode="auto">
              <a:xfrm>
                <a:off x="1069750" y="4234950"/>
                <a:ext cx="270954" cy="312465"/>
              </a:xfrm>
              <a:prstGeom prst="flowChartConnector">
                <a:avLst/>
              </a:prstGeom>
              <a:solidFill>
                <a:schemeClr val="accent6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77" name="4-Point Star 76"/>
              <p:cNvSpPr/>
              <p:nvPr/>
            </p:nvSpPr>
            <p:spPr bwMode="auto">
              <a:xfrm>
                <a:off x="1489618" y="4521304"/>
                <a:ext cx="323640" cy="373222"/>
              </a:xfrm>
              <a:prstGeom prst="star4">
                <a:avLst/>
              </a:prstGeom>
              <a:solidFill>
                <a:srgbClr val="A5002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788457" y="4054636"/>
                <a:ext cx="412746" cy="305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err="1" smtClean="0">
                    <a:latin typeface="Helvetica" pitchFamily="34" charset="0"/>
                    <a:cs typeface="Helvetica" pitchFamily="34" charset="0"/>
                  </a:rPr>
                  <a:t>i</a:t>
                </a:r>
                <a:r>
                  <a:rPr lang="en-US" sz="1100" dirty="0" smtClean="0">
                    <a:latin typeface="Helvetica" pitchFamily="34" charset="0"/>
                    <a:cs typeface="Helvetica" pitchFamily="34" charset="0"/>
                  </a:rPr>
                  <a:t>, j</a:t>
                </a:r>
                <a:endParaRPr lang="en-US" sz="1100" dirty="0">
                  <a:latin typeface="Helvetica" pitchFamily="34" charset="0"/>
                  <a:cs typeface="Helvetica" pitchFamily="34" charset="0"/>
                </a:endParaRPr>
              </a:p>
            </p:txBody>
          </p:sp>
          <p:cxnSp>
            <p:nvCxnSpPr>
              <p:cNvPr id="101" name="Straight Arrow Connector 100"/>
              <p:cNvCxnSpPr>
                <a:stCxn id="75" idx="5"/>
              </p:cNvCxnSpPr>
              <p:nvPr/>
            </p:nvCxnSpPr>
            <p:spPr bwMode="auto">
              <a:xfrm rot="16200000" flipH="1">
                <a:off x="1382782" y="4419897"/>
                <a:ext cx="146544" cy="31006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sp>
        <p:nvSpPr>
          <p:cNvPr id="335" name="Rectangle 334"/>
          <p:cNvSpPr/>
          <p:nvPr/>
        </p:nvSpPr>
        <p:spPr>
          <a:xfrm>
            <a:off x="3604860" y="4200435"/>
            <a:ext cx="29071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b="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39" name="Rectangle 338"/>
          <p:cNvSpPr/>
          <p:nvPr/>
        </p:nvSpPr>
        <p:spPr>
          <a:xfrm>
            <a:off x="359106" y="3116184"/>
            <a:ext cx="8191770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rgbClr val="960606"/>
                </a:solidFill>
                <a:latin typeface="Helvetica" pitchFamily="34" charset="0"/>
                <a:cs typeface="Helvetica" pitchFamily="34" charset="0"/>
              </a:rPr>
              <a:t>Dividable 2D interpolation</a:t>
            </a:r>
            <a:endParaRPr lang="en-US" sz="1800" dirty="0" smtClean="0">
              <a:latin typeface="Helvetica" pitchFamily="34" charset="0"/>
              <a:cs typeface="Helvetica" pitchFamily="34" charset="0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 Bilinear: </a:t>
            </a:r>
            <a:r>
              <a:rPr lang="en-US" sz="1600" b="0" dirty="0" smtClean="0">
                <a:latin typeface="Helvetica" pitchFamily="34" charset="0"/>
                <a:cs typeface="Helvetica" pitchFamily="34" charset="0"/>
              </a:rPr>
              <a:t>(2 horizontal  + 1 vertical) 1D interpolations 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1600" dirty="0" err="1" smtClean="0">
                <a:latin typeface="Helvetica" pitchFamily="34" charset="0"/>
                <a:cs typeface="Helvetica" pitchFamily="34" charset="0"/>
              </a:rPr>
              <a:t>Bicubic</a:t>
            </a: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:  </a:t>
            </a:r>
            <a:r>
              <a:rPr lang="en-US" sz="1600" b="0" dirty="0" smtClean="0">
                <a:latin typeface="Helvetica" pitchFamily="34" charset="0"/>
                <a:cs typeface="Helvetica" pitchFamily="34" charset="0"/>
              </a:rPr>
              <a:t>(4 horizontal  + 1 vertical) 1D interpolations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b="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1D interpolation: </a:t>
            </a:r>
            <a:r>
              <a:rPr lang="en-US" sz="1600" b="0" dirty="0" smtClean="0">
                <a:latin typeface="Helvetica" pitchFamily="34" charset="0"/>
                <a:cs typeface="Helvetica" pitchFamily="34" charset="0"/>
              </a:rPr>
              <a:t>Newton divided difference form based polynomial interpolation</a:t>
            </a:r>
          </a:p>
          <a:p>
            <a:pPr>
              <a:spcBef>
                <a:spcPts val="600"/>
              </a:spcBef>
            </a:pPr>
            <a:endParaRPr lang="en-US" sz="1600" b="0" dirty="0" smtClean="0">
              <a:latin typeface="Helvetica" pitchFamily="34" charset="0"/>
              <a:cs typeface="Helvetica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rgbClr val="960606"/>
                </a:solidFill>
                <a:latin typeface="Helvetica" pitchFamily="34" charset="0"/>
                <a:cs typeface="Helvetica" pitchFamily="34" charset="0"/>
              </a:rPr>
              <a:t>Suitable for Logic in Memory</a:t>
            </a:r>
            <a:endParaRPr lang="en-US" sz="1800" b="0" dirty="0" smtClean="0">
              <a:latin typeface="Helvetica" pitchFamily="34" charset="0"/>
              <a:cs typeface="Helvetica" pitchFamily="34" charset="0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b="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Localized computation: </a:t>
            </a:r>
            <a:r>
              <a:rPr lang="en-US" sz="1600" b="0" dirty="0" smtClean="0">
                <a:latin typeface="Helvetica" pitchFamily="34" charset="0"/>
                <a:cs typeface="Helvetica" pitchFamily="34" charset="0"/>
              </a:rPr>
              <a:t>Outputs are only decided by their neighbors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b="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Regular memory access: </a:t>
            </a:r>
            <a:r>
              <a:rPr lang="en-US" sz="1600" b="0" dirty="0" smtClean="0">
                <a:latin typeface="Helvetica" pitchFamily="34" charset="0"/>
                <a:cs typeface="Helvetica" pitchFamily="34" charset="0"/>
              </a:rPr>
              <a:t>Continuous or block data array access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 Simple computational logic: </a:t>
            </a:r>
            <a:r>
              <a:rPr lang="en-US" sz="1600" b="0" dirty="0" smtClean="0">
                <a:latin typeface="Helvetica" pitchFamily="34" charset="0"/>
                <a:cs typeface="Helvetica" pitchFamily="34" charset="0"/>
              </a:rPr>
              <a:t>Adders, subs, </a:t>
            </a:r>
            <a:r>
              <a:rPr lang="en-US" sz="1600" b="0" dirty="0" err="1" smtClean="0">
                <a:latin typeface="Helvetica" pitchFamily="34" charset="0"/>
                <a:cs typeface="Helvetica" pitchFamily="34" charset="0"/>
              </a:rPr>
              <a:t>boolean</a:t>
            </a:r>
            <a:r>
              <a:rPr lang="en-US" sz="1600" b="0" dirty="0" smtClean="0">
                <a:latin typeface="Helvetica" pitchFamily="34" charset="0"/>
                <a:cs typeface="Helvetica" pitchFamily="34" charset="0"/>
              </a:rPr>
              <a:t> operations …</a:t>
            </a:r>
            <a:endParaRPr lang="en-US" sz="1600" dirty="0" smtClean="0">
              <a:latin typeface="Helvetica" pitchFamily="34" charset="0"/>
              <a:cs typeface="Helvetica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b="0" dirty="0" smtClean="0">
                <a:latin typeface="Helvetica" pitchFamily="34" charset="0"/>
                <a:cs typeface="Helvetica" pitchFamily="34" charset="0"/>
              </a:rPr>
              <a:t> </a:t>
            </a:r>
            <a:endParaRPr lang="en-US" sz="1600" b="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53959" name="Rectangle 7"/>
          <p:cNvSpPr>
            <a:spLocks noChangeArrowheads="1"/>
          </p:cNvSpPr>
          <p:nvPr/>
        </p:nvSpPr>
        <p:spPr bwMode="auto">
          <a:xfrm>
            <a:off x="0" y="-22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264637" y="4797298"/>
            <a:ext cx="73616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en-US" sz="1600" dirty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692"/>
            <a:ext cx="9144000" cy="419590"/>
          </a:xfrm>
        </p:spPr>
        <p:txBody>
          <a:bodyPr/>
          <a:lstStyle/>
          <a:p>
            <a:r>
              <a:rPr lang="en-US" sz="2800" b="1" dirty="0" smtClean="0">
                <a:latin typeface="Helvetica" pitchFamily="34" charset="0"/>
                <a:cs typeface="Helvetica" pitchFamily="34" charset="0"/>
              </a:rPr>
              <a:t>Tiling:  Accurate Geometry Approximation</a:t>
            </a:r>
            <a:endParaRPr lang="en-US" sz="2800" b="1" dirty="0"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45186" y="3721120"/>
            <a:ext cx="2552425" cy="2506685"/>
            <a:chOff x="177800" y="2959100"/>
            <a:chExt cx="3809989" cy="3390900"/>
          </a:xfrm>
        </p:grpSpPr>
        <p:grpSp>
          <p:nvGrpSpPr>
            <p:cNvPr id="5" name="Group 339"/>
            <p:cNvGrpSpPr/>
            <p:nvPr/>
          </p:nvGrpSpPr>
          <p:grpSpPr>
            <a:xfrm>
              <a:off x="549885" y="3246340"/>
              <a:ext cx="1554221" cy="1453243"/>
              <a:chOff x="5671890" y="2766653"/>
              <a:chExt cx="1371600" cy="1371600"/>
            </a:xfrm>
          </p:grpSpPr>
          <p:sp>
            <p:nvSpPr>
              <p:cNvPr id="82" name="Rectangle 81"/>
              <p:cNvSpPr/>
              <p:nvPr/>
            </p:nvSpPr>
            <p:spPr bwMode="auto">
              <a:xfrm>
                <a:off x="5671890" y="2766653"/>
                <a:ext cx="1371600" cy="1371600"/>
              </a:xfrm>
              <a:prstGeom prst="rect">
                <a:avLst/>
              </a:prstGeom>
              <a:solidFill>
                <a:schemeClr val="accent6">
                  <a:lumMod val="10000"/>
                  <a:lumOff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5927725" y="3178173"/>
                <a:ext cx="850900" cy="432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Helvetica" pitchFamily="34" charset="0"/>
                    <a:cs typeface="Helvetica" pitchFamily="34" charset="0"/>
                  </a:rPr>
                  <a:t>Tile1</a:t>
                </a:r>
                <a:endParaRPr lang="en-US" sz="1600" dirty="0">
                  <a:latin typeface="Helvetica" pitchFamily="34" charset="0"/>
                  <a:cs typeface="Helvetica" pitchFamily="34" charset="0"/>
                </a:endParaRPr>
              </a:p>
            </p:txBody>
          </p:sp>
        </p:grpSp>
        <p:grpSp>
          <p:nvGrpSpPr>
            <p:cNvPr id="6" name="Group 342"/>
            <p:cNvGrpSpPr/>
            <p:nvPr/>
          </p:nvGrpSpPr>
          <p:grpSpPr>
            <a:xfrm>
              <a:off x="2094464" y="3246340"/>
              <a:ext cx="1554221" cy="1453243"/>
              <a:chOff x="7034981" y="2766653"/>
              <a:chExt cx="1371600" cy="1371600"/>
            </a:xfrm>
          </p:grpSpPr>
          <p:sp>
            <p:nvSpPr>
              <p:cNvPr id="80" name="Rectangle 79"/>
              <p:cNvSpPr/>
              <p:nvPr/>
            </p:nvSpPr>
            <p:spPr bwMode="auto">
              <a:xfrm>
                <a:off x="7034981" y="2766653"/>
                <a:ext cx="1371600" cy="1371600"/>
              </a:xfrm>
              <a:prstGeom prst="rect">
                <a:avLst/>
              </a:prstGeom>
              <a:solidFill>
                <a:schemeClr val="accent6">
                  <a:lumMod val="10000"/>
                  <a:lumOff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7277102" y="3203573"/>
                <a:ext cx="850900" cy="432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Helvetica" pitchFamily="34" charset="0"/>
                    <a:cs typeface="Helvetica" pitchFamily="34" charset="0"/>
                  </a:rPr>
                  <a:t>Tile2</a:t>
                </a:r>
                <a:endParaRPr lang="en-US" sz="1600" dirty="0">
                  <a:latin typeface="Helvetica" pitchFamily="34" charset="0"/>
                  <a:cs typeface="Helvetica" pitchFamily="34" charset="0"/>
                </a:endParaRPr>
              </a:p>
            </p:txBody>
          </p:sp>
        </p:grpSp>
        <p:grpSp>
          <p:nvGrpSpPr>
            <p:cNvPr id="7" name="Group 345"/>
            <p:cNvGrpSpPr/>
            <p:nvPr/>
          </p:nvGrpSpPr>
          <p:grpSpPr>
            <a:xfrm>
              <a:off x="549885" y="4690783"/>
              <a:ext cx="1554221" cy="1453243"/>
              <a:chOff x="5671890" y="4129947"/>
              <a:chExt cx="1371600" cy="1371600"/>
            </a:xfrm>
          </p:grpSpPr>
          <p:sp>
            <p:nvSpPr>
              <p:cNvPr id="78" name="Rectangle 77"/>
              <p:cNvSpPr/>
              <p:nvPr/>
            </p:nvSpPr>
            <p:spPr bwMode="auto">
              <a:xfrm>
                <a:off x="5671890" y="4129947"/>
                <a:ext cx="1371600" cy="1371600"/>
              </a:xfrm>
              <a:prstGeom prst="rect">
                <a:avLst/>
              </a:prstGeom>
              <a:solidFill>
                <a:schemeClr val="accent6">
                  <a:lumMod val="10000"/>
                  <a:lumOff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600" smtClean="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5949950" y="4556124"/>
                <a:ext cx="850900" cy="432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Helvetica" pitchFamily="34" charset="0"/>
                    <a:cs typeface="Helvetica" pitchFamily="34" charset="0"/>
                  </a:rPr>
                  <a:t>Tile3</a:t>
                </a:r>
                <a:endParaRPr lang="en-US" sz="1600" dirty="0">
                  <a:latin typeface="Helvetica" pitchFamily="34" charset="0"/>
                  <a:cs typeface="Helvetica" pitchFamily="34" charset="0"/>
                </a:endParaRPr>
              </a:p>
            </p:txBody>
          </p:sp>
        </p:grpSp>
        <p:grpSp>
          <p:nvGrpSpPr>
            <p:cNvPr id="8" name="Group 348"/>
            <p:cNvGrpSpPr/>
            <p:nvPr/>
          </p:nvGrpSpPr>
          <p:grpSpPr>
            <a:xfrm>
              <a:off x="2094464" y="4690783"/>
              <a:ext cx="1554221" cy="1453243"/>
              <a:chOff x="7034981" y="4129947"/>
              <a:chExt cx="1371600" cy="1371600"/>
            </a:xfrm>
          </p:grpSpPr>
          <p:sp>
            <p:nvSpPr>
              <p:cNvPr id="76" name="Rectangle 75"/>
              <p:cNvSpPr/>
              <p:nvPr/>
            </p:nvSpPr>
            <p:spPr bwMode="auto">
              <a:xfrm>
                <a:off x="7034981" y="4129947"/>
                <a:ext cx="1371600" cy="1371600"/>
              </a:xfrm>
              <a:prstGeom prst="rect">
                <a:avLst/>
              </a:prstGeom>
              <a:solidFill>
                <a:schemeClr val="accent6">
                  <a:lumMod val="10000"/>
                  <a:lumOff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en-US" sz="1600" smtClean="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7254876" y="4594225"/>
                <a:ext cx="850900" cy="432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Helvetica" pitchFamily="34" charset="0"/>
                    <a:cs typeface="Helvetica" pitchFamily="34" charset="0"/>
                  </a:rPr>
                  <a:t>Tile4</a:t>
                </a:r>
                <a:endParaRPr lang="en-US" sz="1600" dirty="0">
                  <a:latin typeface="Helvetica" pitchFamily="34" charset="0"/>
                  <a:cs typeface="Helvetica" pitchFamily="34" charset="0"/>
                </a:endParaRPr>
              </a:p>
            </p:txBody>
          </p:sp>
        </p:grpSp>
        <p:grpSp>
          <p:nvGrpSpPr>
            <p:cNvPr id="9" name="Group 153"/>
            <p:cNvGrpSpPr/>
            <p:nvPr/>
          </p:nvGrpSpPr>
          <p:grpSpPr>
            <a:xfrm>
              <a:off x="271252" y="3019652"/>
              <a:ext cx="1838531" cy="1867012"/>
              <a:chOff x="152400" y="1562100"/>
              <a:chExt cx="2254250" cy="2133600"/>
            </a:xfrm>
          </p:grpSpPr>
          <p:grpSp>
            <p:nvGrpSpPr>
              <p:cNvPr id="71" name="Group 109"/>
              <p:cNvGrpSpPr/>
              <p:nvPr/>
            </p:nvGrpSpPr>
            <p:grpSpPr>
              <a:xfrm>
                <a:off x="167494" y="1562101"/>
                <a:ext cx="2239156" cy="2133599"/>
                <a:chOff x="605644" y="1447801"/>
                <a:chExt cx="2239156" cy="2133599"/>
              </a:xfrm>
            </p:grpSpPr>
            <p:cxnSp>
              <p:nvCxnSpPr>
                <p:cNvPr id="73" name="Straight Connector 72"/>
                <p:cNvCxnSpPr>
                  <a:stCxn id="75" idx="2"/>
                </p:cNvCxnSpPr>
                <p:nvPr/>
              </p:nvCxnSpPr>
              <p:spPr bwMode="auto">
                <a:xfrm flipH="1" flipV="1">
                  <a:off x="605644" y="1763074"/>
                  <a:ext cx="296880" cy="1818326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6">
                      <a:lumMod val="75000"/>
                      <a:lumOff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4" name="Straight Connector 73"/>
                <p:cNvCxnSpPr/>
                <p:nvPr/>
              </p:nvCxnSpPr>
              <p:spPr bwMode="auto">
                <a:xfrm rot="5400000" flipH="1" flipV="1">
                  <a:off x="1872121" y="2403084"/>
                  <a:ext cx="1910566" cy="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6">
                      <a:lumMod val="75000"/>
                      <a:lumOff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5" name="Freeform 74"/>
                <p:cNvSpPr/>
                <p:nvPr/>
              </p:nvSpPr>
              <p:spPr bwMode="auto">
                <a:xfrm>
                  <a:off x="902524" y="3378119"/>
                  <a:ext cx="1942276" cy="203281"/>
                </a:xfrm>
                <a:custGeom>
                  <a:avLst/>
                  <a:gdLst>
                    <a:gd name="connsiteX0" fmla="*/ 1900052 w 1900052"/>
                    <a:gd name="connsiteY0" fmla="*/ 0 h 225631"/>
                    <a:gd name="connsiteX1" fmla="*/ 795646 w 1900052"/>
                    <a:gd name="connsiteY1" fmla="*/ 83127 h 225631"/>
                    <a:gd name="connsiteX2" fmla="*/ 0 w 1900052"/>
                    <a:gd name="connsiteY2" fmla="*/ 225631 h 225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00052" h="225631">
                      <a:moveTo>
                        <a:pt x="1900052" y="0"/>
                      </a:moveTo>
                      <a:cubicBezTo>
                        <a:pt x="1506186" y="22761"/>
                        <a:pt x="1112321" y="45522"/>
                        <a:pt x="795646" y="83127"/>
                      </a:cubicBezTo>
                      <a:cubicBezTo>
                        <a:pt x="478971" y="120732"/>
                        <a:pt x="239485" y="173181"/>
                        <a:pt x="0" y="225631"/>
                      </a:cubicBezTo>
                    </a:path>
                  </a:pathLst>
                </a:custGeom>
                <a:noFill/>
                <a:ln w="38100" cap="flat" cmpd="sng" algn="ctr">
                  <a:solidFill>
                    <a:schemeClr val="accent6">
                      <a:lumMod val="75000"/>
                      <a:lumOff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</p:grpSp>
          <p:sp>
            <p:nvSpPr>
              <p:cNvPr id="72" name="Freeform 71"/>
              <p:cNvSpPr/>
              <p:nvPr/>
            </p:nvSpPr>
            <p:spPr bwMode="auto">
              <a:xfrm>
                <a:off x="152400" y="1562100"/>
                <a:ext cx="2238375" cy="304800"/>
              </a:xfrm>
              <a:custGeom>
                <a:avLst/>
                <a:gdLst>
                  <a:gd name="connsiteX0" fmla="*/ 0 w 2238375"/>
                  <a:gd name="connsiteY0" fmla="*/ 304800 h 304800"/>
                  <a:gd name="connsiteX1" fmla="*/ 1076325 w 2238375"/>
                  <a:gd name="connsiteY1" fmla="*/ 104775 h 304800"/>
                  <a:gd name="connsiteX2" fmla="*/ 2238375 w 2238375"/>
                  <a:gd name="connsiteY2" fmla="*/ 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38375" h="304800">
                    <a:moveTo>
                      <a:pt x="0" y="304800"/>
                    </a:moveTo>
                    <a:cubicBezTo>
                      <a:pt x="351631" y="230187"/>
                      <a:pt x="703263" y="155575"/>
                      <a:pt x="1076325" y="104775"/>
                    </a:cubicBezTo>
                    <a:cubicBezTo>
                      <a:pt x="1449387" y="53975"/>
                      <a:pt x="2238375" y="0"/>
                      <a:pt x="2238375" y="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6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</p:grpSp>
        <p:grpSp>
          <p:nvGrpSpPr>
            <p:cNvPr id="10" name="Group 154"/>
            <p:cNvGrpSpPr/>
            <p:nvPr/>
          </p:nvGrpSpPr>
          <p:grpSpPr>
            <a:xfrm>
              <a:off x="2086809" y="2959100"/>
              <a:ext cx="1836232" cy="1903163"/>
              <a:chOff x="2362201" y="1562101"/>
              <a:chExt cx="2238376" cy="2143124"/>
            </a:xfrm>
          </p:grpSpPr>
          <p:grpSp>
            <p:nvGrpSpPr>
              <p:cNvPr id="66" name="Group 111"/>
              <p:cNvGrpSpPr/>
              <p:nvPr/>
            </p:nvGrpSpPr>
            <p:grpSpPr>
              <a:xfrm>
                <a:off x="2381251" y="1571629"/>
                <a:ext cx="2200274" cy="2133596"/>
                <a:chOff x="2819401" y="1447804"/>
                <a:chExt cx="2200274" cy="2133596"/>
              </a:xfrm>
            </p:grpSpPr>
            <p:cxnSp>
              <p:nvCxnSpPr>
                <p:cNvPr id="68" name="Straight Connector 67"/>
                <p:cNvCxnSpPr>
                  <a:stCxn id="69" idx="2"/>
                </p:cNvCxnSpPr>
                <p:nvPr/>
              </p:nvCxnSpPr>
              <p:spPr bwMode="auto">
                <a:xfrm flipV="1">
                  <a:off x="4667250" y="1809750"/>
                  <a:ext cx="352425" cy="177165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92D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69" name="Freeform 68"/>
                <p:cNvSpPr/>
                <p:nvPr/>
              </p:nvSpPr>
              <p:spPr bwMode="auto">
                <a:xfrm>
                  <a:off x="2828925" y="3381375"/>
                  <a:ext cx="1838325" cy="200025"/>
                </a:xfrm>
                <a:custGeom>
                  <a:avLst/>
                  <a:gdLst>
                    <a:gd name="connsiteX0" fmla="*/ 0 w 1838325"/>
                    <a:gd name="connsiteY0" fmla="*/ 0 h 200025"/>
                    <a:gd name="connsiteX1" fmla="*/ 1076325 w 1838325"/>
                    <a:gd name="connsiteY1" fmla="*/ 47625 h 200025"/>
                    <a:gd name="connsiteX2" fmla="*/ 1838325 w 1838325"/>
                    <a:gd name="connsiteY2" fmla="*/ 200025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38325" h="200025">
                      <a:moveTo>
                        <a:pt x="0" y="0"/>
                      </a:moveTo>
                      <a:cubicBezTo>
                        <a:pt x="384969" y="7144"/>
                        <a:pt x="769938" y="14288"/>
                        <a:pt x="1076325" y="47625"/>
                      </a:cubicBezTo>
                      <a:cubicBezTo>
                        <a:pt x="1382713" y="80963"/>
                        <a:pt x="1610519" y="140494"/>
                        <a:pt x="1838325" y="200025"/>
                      </a:cubicBezTo>
                    </a:path>
                  </a:pathLst>
                </a:custGeom>
                <a:noFill/>
                <a:ln w="38100" cap="flat" cmpd="sng" algn="ctr">
                  <a:solidFill>
                    <a:srgbClr val="92D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cxnSp>
              <p:nvCxnSpPr>
                <p:cNvPr id="70" name="Straight Connector 69"/>
                <p:cNvCxnSpPr>
                  <a:stCxn id="69" idx="0"/>
                </p:cNvCxnSpPr>
                <p:nvPr/>
              </p:nvCxnSpPr>
              <p:spPr bwMode="auto">
                <a:xfrm flipH="1" flipV="1">
                  <a:off x="2819401" y="1447804"/>
                  <a:ext cx="0" cy="19335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92D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67" name="Freeform 66"/>
              <p:cNvSpPr/>
              <p:nvPr/>
            </p:nvSpPr>
            <p:spPr bwMode="auto">
              <a:xfrm>
                <a:off x="2362201" y="1562101"/>
                <a:ext cx="2238376" cy="361949"/>
              </a:xfrm>
              <a:custGeom>
                <a:avLst/>
                <a:gdLst>
                  <a:gd name="connsiteX0" fmla="*/ 0 w 2238375"/>
                  <a:gd name="connsiteY0" fmla="*/ 0 h 361950"/>
                  <a:gd name="connsiteX1" fmla="*/ 1200150 w 2238375"/>
                  <a:gd name="connsiteY1" fmla="*/ 123825 h 361950"/>
                  <a:gd name="connsiteX2" fmla="*/ 2238375 w 2238375"/>
                  <a:gd name="connsiteY2" fmla="*/ 361950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38375" h="361950">
                    <a:moveTo>
                      <a:pt x="0" y="0"/>
                    </a:moveTo>
                    <a:cubicBezTo>
                      <a:pt x="413544" y="31750"/>
                      <a:pt x="827088" y="63500"/>
                      <a:pt x="1200150" y="123825"/>
                    </a:cubicBezTo>
                    <a:cubicBezTo>
                      <a:pt x="1573213" y="184150"/>
                      <a:pt x="1905794" y="273050"/>
                      <a:pt x="2238375" y="361950"/>
                    </a:cubicBezTo>
                  </a:path>
                </a:pathLst>
              </a:custGeom>
              <a:noFill/>
              <a:ln w="38100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</p:grpSp>
        <p:grpSp>
          <p:nvGrpSpPr>
            <p:cNvPr id="11" name="Group 137"/>
            <p:cNvGrpSpPr/>
            <p:nvPr/>
          </p:nvGrpSpPr>
          <p:grpSpPr>
            <a:xfrm>
              <a:off x="177800" y="4482986"/>
              <a:ext cx="1921189" cy="1867014"/>
              <a:chOff x="438150" y="3130550"/>
              <a:chExt cx="2381250" cy="2136775"/>
            </a:xfrm>
          </p:grpSpPr>
          <p:cxnSp>
            <p:nvCxnSpPr>
              <p:cNvPr id="62" name="Straight Connector 61"/>
              <p:cNvCxnSpPr/>
              <p:nvPr/>
            </p:nvCxnSpPr>
            <p:spPr bwMode="auto">
              <a:xfrm>
                <a:off x="447675" y="3448050"/>
                <a:ext cx="466725" cy="1819275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" name="Straight Connector 62"/>
              <p:cNvCxnSpPr>
                <a:endCxn id="65" idx="2"/>
              </p:cNvCxnSpPr>
              <p:nvPr/>
            </p:nvCxnSpPr>
            <p:spPr bwMode="auto">
              <a:xfrm rot="5400000" flipH="1" flipV="1">
                <a:off x="1876425" y="4086225"/>
                <a:ext cx="188595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4" name="Freeform 63"/>
              <p:cNvSpPr/>
              <p:nvPr/>
            </p:nvSpPr>
            <p:spPr bwMode="auto">
              <a:xfrm>
                <a:off x="904875" y="5019675"/>
                <a:ext cx="1905000" cy="247650"/>
              </a:xfrm>
              <a:custGeom>
                <a:avLst/>
                <a:gdLst>
                  <a:gd name="connsiteX0" fmla="*/ 1905000 w 1905000"/>
                  <a:gd name="connsiteY0" fmla="*/ 0 h 247650"/>
                  <a:gd name="connsiteX1" fmla="*/ 0 w 1905000"/>
                  <a:gd name="connsiteY1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05000" h="247650">
                    <a:moveTo>
                      <a:pt x="1905000" y="0"/>
                    </a:moveTo>
                    <a:lnTo>
                      <a:pt x="0" y="247650"/>
                    </a:lnTo>
                  </a:path>
                </a:pathLst>
              </a:custGeom>
              <a:solidFill>
                <a:schemeClr val="accent1"/>
              </a:solidFill>
              <a:ln w="3810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65" name="Freeform 64"/>
              <p:cNvSpPr/>
              <p:nvPr/>
            </p:nvSpPr>
            <p:spPr bwMode="auto">
              <a:xfrm>
                <a:off x="438150" y="3130550"/>
                <a:ext cx="2381250" cy="317500"/>
              </a:xfrm>
              <a:custGeom>
                <a:avLst/>
                <a:gdLst>
                  <a:gd name="connsiteX0" fmla="*/ 0 w 2381250"/>
                  <a:gd name="connsiteY0" fmla="*/ 317500 h 317500"/>
                  <a:gd name="connsiteX1" fmla="*/ 1371600 w 2381250"/>
                  <a:gd name="connsiteY1" fmla="*/ 50800 h 317500"/>
                  <a:gd name="connsiteX2" fmla="*/ 2381250 w 2381250"/>
                  <a:gd name="connsiteY2" fmla="*/ 12700 h 317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81250" h="317500">
                    <a:moveTo>
                      <a:pt x="0" y="317500"/>
                    </a:moveTo>
                    <a:cubicBezTo>
                      <a:pt x="487362" y="209550"/>
                      <a:pt x="974725" y="101600"/>
                      <a:pt x="1371600" y="50800"/>
                    </a:cubicBezTo>
                    <a:cubicBezTo>
                      <a:pt x="1768475" y="0"/>
                      <a:pt x="2074862" y="6350"/>
                      <a:pt x="2381250" y="12700"/>
                    </a:cubicBezTo>
                  </a:path>
                </a:pathLst>
              </a:custGeom>
              <a:noFill/>
              <a:ln w="3810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</p:grpSp>
        <p:grpSp>
          <p:nvGrpSpPr>
            <p:cNvPr id="12" name="Group 368"/>
            <p:cNvGrpSpPr/>
            <p:nvPr/>
          </p:nvGrpSpPr>
          <p:grpSpPr>
            <a:xfrm>
              <a:off x="523197" y="4526714"/>
              <a:ext cx="1554229" cy="333038"/>
              <a:chOff x="5724524" y="3917950"/>
              <a:chExt cx="1371604" cy="314328"/>
            </a:xfrm>
          </p:grpSpPr>
          <p:grpSp>
            <p:nvGrpSpPr>
              <p:cNvPr id="40" name="Group 95"/>
              <p:cNvGrpSpPr/>
              <p:nvPr/>
            </p:nvGrpSpPr>
            <p:grpSpPr>
              <a:xfrm>
                <a:off x="5724524" y="3917950"/>
                <a:ext cx="1371604" cy="314328"/>
                <a:chOff x="5724524" y="3917950"/>
                <a:chExt cx="1371604" cy="314328"/>
              </a:xfrm>
            </p:grpSpPr>
            <p:cxnSp>
              <p:nvCxnSpPr>
                <p:cNvPr id="43" name="Straight Connector 42"/>
                <p:cNvCxnSpPr/>
                <p:nvPr/>
              </p:nvCxnSpPr>
              <p:spPr bwMode="auto">
                <a:xfrm rot="16200000" flipH="1">
                  <a:off x="5732462" y="4129087"/>
                  <a:ext cx="149228" cy="2540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4" name="Straight Connector 43"/>
                <p:cNvCxnSpPr/>
                <p:nvPr/>
              </p:nvCxnSpPr>
              <p:spPr bwMode="auto">
                <a:xfrm rot="16200000" flipH="1">
                  <a:off x="5818187" y="4113212"/>
                  <a:ext cx="149228" cy="2540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5" name="Straight Connector 44"/>
                <p:cNvCxnSpPr/>
                <p:nvPr/>
              </p:nvCxnSpPr>
              <p:spPr bwMode="auto">
                <a:xfrm rot="16200000" flipH="1">
                  <a:off x="5900737" y="4097337"/>
                  <a:ext cx="149228" cy="2540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6" name="Straight Connector 45"/>
                <p:cNvCxnSpPr/>
                <p:nvPr/>
              </p:nvCxnSpPr>
              <p:spPr bwMode="auto">
                <a:xfrm rot="16200000" flipH="1">
                  <a:off x="5980112" y="4081462"/>
                  <a:ext cx="149228" cy="2540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7" name="Straight Connector 46"/>
                <p:cNvCxnSpPr/>
                <p:nvPr/>
              </p:nvCxnSpPr>
              <p:spPr bwMode="auto">
                <a:xfrm rot="16200000" flipH="1">
                  <a:off x="6059487" y="4068762"/>
                  <a:ext cx="149228" cy="2540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8" name="Straight Connector 47"/>
                <p:cNvCxnSpPr/>
                <p:nvPr/>
              </p:nvCxnSpPr>
              <p:spPr bwMode="auto">
                <a:xfrm rot="16200000" flipH="1">
                  <a:off x="6135687" y="4056062"/>
                  <a:ext cx="149228" cy="2540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9" name="Straight Connector 48"/>
                <p:cNvCxnSpPr/>
                <p:nvPr/>
              </p:nvCxnSpPr>
              <p:spPr bwMode="auto">
                <a:xfrm rot="16200000" flipH="1">
                  <a:off x="6208712" y="4043362"/>
                  <a:ext cx="149228" cy="2540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0" name="Straight Connector 49"/>
                <p:cNvCxnSpPr/>
                <p:nvPr/>
              </p:nvCxnSpPr>
              <p:spPr bwMode="auto">
                <a:xfrm rot="16200000" flipH="1">
                  <a:off x="6278562" y="4030662"/>
                  <a:ext cx="149228" cy="2540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1" name="Straight Connector 50"/>
                <p:cNvCxnSpPr/>
                <p:nvPr/>
              </p:nvCxnSpPr>
              <p:spPr bwMode="auto">
                <a:xfrm rot="16200000" flipH="1">
                  <a:off x="6345237" y="4021137"/>
                  <a:ext cx="149228" cy="2540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2" name="Straight Connector 51"/>
                <p:cNvCxnSpPr/>
                <p:nvPr/>
              </p:nvCxnSpPr>
              <p:spPr bwMode="auto">
                <a:xfrm rot="16200000" flipH="1">
                  <a:off x="6411912" y="4017962"/>
                  <a:ext cx="149228" cy="2540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3" name="Straight Connector 52"/>
                <p:cNvCxnSpPr/>
                <p:nvPr/>
              </p:nvCxnSpPr>
              <p:spPr bwMode="auto">
                <a:xfrm rot="16200000" flipH="1">
                  <a:off x="6488112" y="4008437"/>
                  <a:ext cx="149228" cy="2540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4" name="Straight Connector 53"/>
                <p:cNvCxnSpPr/>
                <p:nvPr/>
              </p:nvCxnSpPr>
              <p:spPr bwMode="auto">
                <a:xfrm rot="16200000" flipH="1">
                  <a:off x="6561137" y="4002087"/>
                  <a:ext cx="149228" cy="2540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5" name="Straight Connector 54"/>
                <p:cNvCxnSpPr/>
                <p:nvPr/>
              </p:nvCxnSpPr>
              <p:spPr bwMode="auto">
                <a:xfrm rot="16200000" flipH="1">
                  <a:off x="6637337" y="3995737"/>
                  <a:ext cx="149228" cy="2540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6" name="Straight Connector 55"/>
                <p:cNvCxnSpPr/>
                <p:nvPr/>
              </p:nvCxnSpPr>
              <p:spPr bwMode="auto">
                <a:xfrm rot="16200000" flipH="1">
                  <a:off x="6710362" y="3986212"/>
                  <a:ext cx="149228" cy="2540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7" name="Straight Connector 56"/>
                <p:cNvCxnSpPr/>
                <p:nvPr/>
              </p:nvCxnSpPr>
              <p:spPr bwMode="auto">
                <a:xfrm rot="16200000" flipH="1">
                  <a:off x="6786562" y="3986212"/>
                  <a:ext cx="149228" cy="2540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8" name="Straight Connector 57"/>
                <p:cNvCxnSpPr/>
                <p:nvPr/>
              </p:nvCxnSpPr>
              <p:spPr bwMode="auto">
                <a:xfrm rot="16200000" flipH="1">
                  <a:off x="6859587" y="3989387"/>
                  <a:ext cx="149228" cy="2540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9" name="Straight Connector 58"/>
                <p:cNvCxnSpPr/>
                <p:nvPr/>
              </p:nvCxnSpPr>
              <p:spPr bwMode="auto">
                <a:xfrm rot="16200000" flipH="1">
                  <a:off x="6935787" y="3983037"/>
                  <a:ext cx="149228" cy="2540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0" name="Straight Connector 59"/>
                <p:cNvCxnSpPr/>
                <p:nvPr/>
              </p:nvCxnSpPr>
              <p:spPr bwMode="auto">
                <a:xfrm rot="16200000" flipH="1">
                  <a:off x="7008812" y="3979862"/>
                  <a:ext cx="149228" cy="2540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1" name="Straight Connector 60"/>
                <p:cNvCxnSpPr/>
                <p:nvPr/>
              </p:nvCxnSpPr>
              <p:spPr bwMode="auto">
                <a:xfrm rot="16200000" flipH="1">
                  <a:off x="5662612" y="4144962"/>
                  <a:ext cx="149228" cy="2540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41" name="Freeform 40"/>
              <p:cNvSpPr/>
              <p:nvPr/>
            </p:nvSpPr>
            <p:spPr bwMode="auto">
              <a:xfrm>
                <a:off x="5743575" y="3950494"/>
                <a:ext cx="1328738" cy="173831"/>
              </a:xfrm>
              <a:custGeom>
                <a:avLst/>
                <a:gdLst>
                  <a:gd name="connsiteX0" fmla="*/ 0 w 1328738"/>
                  <a:gd name="connsiteY0" fmla="*/ 173831 h 173831"/>
                  <a:gd name="connsiteX1" fmla="*/ 542925 w 1328738"/>
                  <a:gd name="connsiteY1" fmla="*/ 54769 h 173831"/>
                  <a:gd name="connsiteX2" fmla="*/ 966788 w 1328738"/>
                  <a:gd name="connsiteY2" fmla="*/ 7144 h 173831"/>
                  <a:gd name="connsiteX3" fmla="*/ 1328738 w 1328738"/>
                  <a:gd name="connsiteY3" fmla="*/ 11906 h 173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8738" h="173831">
                    <a:moveTo>
                      <a:pt x="0" y="173831"/>
                    </a:moveTo>
                    <a:cubicBezTo>
                      <a:pt x="190897" y="128190"/>
                      <a:pt x="381794" y="82550"/>
                      <a:pt x="542925" y="54769"/>
                    </a:cubicBezTo>
                    <a:cubicBezTo>
                      <a:pt x="704056" y="26988"/>
                      <a:pt x="835819" y="14288"/>
                      <a:pt x="966788" y="7144"/>
                    </a:cubicBezTo>
                    <a:cubicBezTo>
                      <a:pt x="1097757" y="0"/>
                      <a:pt x="1213247" y="5953"/>
                      <a:pt x="1328738" y="11906"/>
                    </a:cubicBez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42" name="Freeform 41"/>
              <p:cNvSpPr/>
              <p:nvPr/>
            </p:nvSpPr>
            <p:spPr bwMode="auto">
              <a:xfrm>
                <a:off x="5753099" y="4017168"/>
                <a:ext cx="1328738" cy="173831"/>
              </a:xfrm>
              <a:custGeom>
                <a:avLst/>
                <a:gdLst>
                  <a:gd name="connsiteX0" fmla="*/ 0 w 1328738"/>
                  <a:gd name="connsiteY0" fmla="*/ 173831 h 173831"/>
                  <a:gd name="connsiteX1" fmla="*/ 542925 w 1328738"/>
                  <a:gd name="connsiteY1" fmla="*/ 54769 h 173831"/>
                  <a:gd name="connsiteX2" fmla="*/ 966788 w 1328738"/>
                  <a:gd name="connsiteY2" fmla="*/ 7144 h 173831"/>
                  <a:gd name="connsiteX3" fmla="*/ 1328738 w 1328738"/>
                  <a:gd name="connsiteY3" fmla="*/ 11906 h 173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8738" h="173831">
                    <a:moveTo>
                      <a:pt x="0" y="173831"/>
                    </a:moveTo>
                    <a:cubicBezTo>
                      <a:pt x="190897" y="128190"/>
                      <a:pt x="381794" y="82550"/>
                      <a:pt x="542925" y="54769"/>
                    </a:cubicBezTo>
                    <a:cubicBezTo>
                      <a:pt x="704056" y="26988"/>
                      <a:pt x="835819" y="14288"/>
                      <a:pt x="966788" y="7144"/>
                    </a:cubicBezTo>
                    <a:cubicBezTo>
                      <a:pt x="1097757" y="0"/>
                      <a:pt x="1213247" y="5953"/>
                      <a:pt x="1328738" y="11906"/>
                    </a:cubicBez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</p:grpSp>
        <p:grpSp>
          <p:nvGrpSpPr>
            <p:cNvPr id="13" name="Group 145"/>
            <p:cNvGrpSpPr/>
            <p:nvPr/>
          </p:nvGrpSpPr>
          <p:grpSpPr>
            <a:xfrm>
              <a:off x="2102981" y="4513764"/>
              <a:ext cx="1884808" cy="1770364"/>
              <a:chOff x="2819400" y="3143250"/>
              <a:chExt cx="2219328" cy="2047877"/>
            </a:xfrm>
          </p:grpSpPr>
          <p:cxnSp>
            <p:nvCxnSpPr>
              <p:cNvPr id="36" name="Straight Connector 35"/>
              <p:cNvCxnSpPr/>
              <p:nvPr/>
            </p:nvCxnSpPr>
            <p:spPr bwMode="auto">
              <a:xfrm rot="5400000" flipH="1" flipV="1">
                <a:off x="3962403" y="4114802"/>
                <a:ext cx="1771651" cy="380999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7" name="Freeform 36"/>
              <p:cNvSpPr/>
              <p:nvPr/>
            </p:nvSpPr>
            <p:spPr bwMode="auto">
              <a:xfrm>
                <a:off x="2828925" y="3143250"/>
                <a:ext cx="2209800" cy="276225"/>
              </a:xfrm>
              <a:custGeom>
                <a:avLst/>
                <a:gdLst>
                  <a:gd name="connsiteX0" fmla="*/ 0 w 2209800"/>
                  <a:gd name="connsiteY0" fmla="*/ 0 h 276225"/>
                  <a:gd name="connsiteX1" fmla="*/ 1343025 w 2209800"/>
                  <a:gd name="connsiteY1" fmla="*/ 66675 h 276225"/>
                  <a:gd name="connsiteX2" fmla="*/ 2209800 w 2209800"/>
                  <a:gd name="connsiteY2" fmla="*/ 276225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09800" h="276225">
                    <a:moveTo>
                      <a:pt x="0" y="0"/>
                    </a:moveTo>
                    <a:cubicBezTo>
                      <a:pt x="487362" y="10319"/>
                      <a:pt x="974725" y="20638"/>
                      <a:pt x="1343025" y="66675"/>
                    </a:cubicBezTo>
                    <a:cubicBezTo>
                      <a:pt x="1711325" y="112713"/>
                      <a:pt x="1960562" y="194469"/>
                      <a:pt x="2209800" y="276225"/>
                    </a:cubicBezTo>
                  </a:path>
                </a:pathLst>
              </a:custGeom>
              <a:noFill/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cxnSp>
            <p:nvCxnSpPr>
              <p:cNvPr id="38" name="Straight Connector 37"/>
              <p:cNvCxnSpPr/>
              <p:nvPr/>
            </p:nvCxnSpPr>
            <p:spPr bwMode="auto">
              <a:xfrm rot="16200000" flipV="1">
                <a:off x="1876426" y="4095751"/>
                <a:ext cx="188594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9" name="Freeform 38"/>
              <p:cNvSpPr/>
              <p:nvPr/>
            </p:nvSpPr>
            <p:spPr bwMode="auto">
              <a:xfrm>
                <a:off x="2819400" y="5019675"/>
                <a:ext cx="1838325" cy="171450"/>
              </a:xfrm>
              <a:custGeom>
                <a:avLst/>
                <a:gdLst>
                  <a:gd name="connsiteX0" fmla="*/ 0 w 1838325"/>
                  <a:gd name="connsiteY0" fmla="*/ 0 h 171450"/>
                  <a:gd name="connsiteX1" fmla="*/ 1057275 w 1838325"/>
                  <a:gd name="connsiteY1" fmla="*/ 66675 h 171450"/>
                  <a:gd name="connsiteX2" fmla="*/ 1838325 w 1838325"/>
                  <a:gd name="connsiteY2" fmla="*/ 17145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38325" h="171450">
                    <a:moveTo>
                      <a:pt x="0" y="0"/>
                    </a:moveTo>
                    <a:cubicBezTo>
                      <a:pt x="375444" y="19050"/>
                      <a:pt x="750888" y="38100"/>
                      <a:pt x="1057275" y="66675"/>
                    </a:cubicBezTo>
                    <a:cubicBezTo>
                      <a:pt x="1363662" y="95250"/>
                      <a:pt x="1600993" y="133350"/>
                      <a:pt x="1838325" y="171450"/>
                    </a:cubicBezTo>
                  </a:path>
                </a:pathLst>
              </a:custGeom>
              <a:noFill/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</p:grpSp>
        <p:grpSp>
          <p:nvGrpSpPr>
            <p:cNvPr id="14" name="Group 396"/>
            <p:cNvGrpSpPr/>
            <p:nvPr/>
          </p:nvGrpSpPr>
          <p:grpSpPr>
            <a:xfrm>
              <a:off x="2141084" y="4536475"/>
              <a:ext cx="1494859" cy="287622"/>
              <a:chOff x="7721918" y="2031683"/>
              <a:chExt cx="1319213" cy="271463"/>
            </a:xfrm>
          </p:grpSpPr>
          <p:grpSp>
            <p:nvGrpSpPr>
              <p:cNvPr id="15" name="Group 151"/>
              <p:cNvGrpSpPr/>
              <p:nvPr/>
            </p:nvGrpSpPr>
            <p:grpSpPr>
              <a:xfrm>
                <a:off x="7722870" y="2031683"/>
                <a:ext cx="1300165" cy="271463"/>
                <a:chOff x="7219950" y="3929063"/>
                <a:chExt cx="1300165" cy="271463"/>
              </a:xfrm>
            </p:grpSpPr>
            <p:cxnSp>
              <p:nvCxnSpPr>
                <p:cNvPr id="18" name="Straight Connector 17"/>
                <p:cNvCxnSpPr/>
                <p:nvPr/>
              </p:nvCxnSpPr>
              <p:spPr bwMode="auto">
                <a:xfrm rot="16200000" flipH="1">
                  <a:off x="7155657" y="3993356"/>
                  <a:ext cx="133350" cy="476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" name="Straight Connector 18"/>
                <p:cNvCxnSpPr/>
                <p:nvPr/>
              </p:nvCxnSpPr>
              <p:spPr bwMode="auto">
                <a:xfrm rot="16200000" flipH="1">
                  <a:off x="7231856" y="3993356"/>
                  <a:ext cx="133350" cy="476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" name="Straight Connector 19"/>
                <p:cNvCxnSpPr/>
                <p:nvPr/>
              </p:nvCxnSpPr>
              <p:spPr bwMode="auto">
                <a:xfrm rot="16200000" flipH="1">
                  <a:off x="7312820" y="3993357"/>
                  <a:ext cx="133350" cy="476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" name="Straight Connector 20"/>
                <p:cNvCxnSpPr/>
                <p:nvPr/>
              </p:nvCxnSpPr>
              <p:spPr bwMode="auto">
                <a:xfrm rot="16200000" flipH="1">
                  <a:off x="7389020" y="3998120"/>
                  <a:ext cx="133350" cy="476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" name="Straight Connector 21"/>
                <p:cNvCxnSpPr/>
                <p:nvPr/>
              </p:nvCxnSpPr>
              <p:spPr bwMode="auto">
                <a:xfrm rot="16200000" flipH="1">
                  <a:off x="7465220" y="4002882"/>
                  <a:ext cx="133350" cy="476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" name="Straight Connector 22"/>
                <p:cNvCxnSpPr/>
                <p:nvPr/>
              </p:nvCxnSpPr>
              <p:spPr bwMode="auto">
                <a:xfrm rot="16200000" flipH="1">
                  <a:off x="7546183" y="4007644"/>
                  <a:ext cx="133350" cy="476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" name="Straight Connector 23"/>
                <p:cNvCxnSpPr/>
                <p:nvPr/>
              </p:nvCxnSpPr>
              <p:spPr bwMode="auto">
                <a:xfrm rot="16200000" flipH="1">
                  <a:off x="7627145" y="4007645"/>
                  <a:ext cx="133350" cy="476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" name="Straight Connector 24"/>
                <p:cNvCxnSpPr/>
                <p:nvPr/>
              </p:nvCxnSpPr>
              <p:spPr bwMode="auto">
                <a:xfrm rot="16200000" flipH="1">
                  <a:off x="7698583" y="4007644"/>
                  <a:ext cx="133350" cy="476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" name="Straight Connector 25"/>
                <p:cNvCxnSpPr/>
                <p:nvPr/>
              </p:nvCxnSpPr>
              <p:spPr bwMode="auto">
                <a:xfrm rot="16200000" flipH="1">
                  <a:off x="7770020" y="4017169"/>
                  <a:ext cx="133350" cy="476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" name="Straight Connector 26"/>
                <p:cNvCxnSpPr/>
                <p:nvPr/>
              </p:nvCxnSpPr>
              <p:spPr bwMode="auto">
                <a:xfrm rot="16200000" flipH="1">
                  <a:off x="7846220" y="4026694"/>
                  <a:ext cx="133350" cy="476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" name="Straight Connector 27"/>
                <p:cNvCxnSpPr/>
                <p:nvPr/>
              </p:nvCxnSpPr>
              <p:spPr bwMode="auto">
                <a:xfrm rot="16200000" flipH="1">
                  <a:off x="7927182" y="4031457"/>
                  <a:ext cx="133350" cy="476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" name="Straight Connector 28"/>
                <p:cNvCxnSpPr/>
                <p:nvPr/>
              </p:nvCxnSpPr>
              <p:spPr bwMode="auto">
                <a:xfrm rot="16200000" flipH="1">
                  <a:off x="8012907" y="4040982"/>
                  <a:ext cx="133350" cy="476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" name="Straight Connector 29"/>
                <p:cNvCxnSpPr/>
                <p:nvPr/>
              </p:nvCxnSpPr>
              <p:spPr bwMode="auto">
                <a:xfrm rot="16200000" flipH="1">
                  <a:off x="8089107" y="4050507"/>
                  <a:ext cx="133350" cy="476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" name="Straight Connector 30"/>
                <p:cNvCxnSpPr/>
                <p:nvPr/>
              </p:nvCxnSpPr>
              <p:spPr bwMode="auto">
                <a:xfrm rot="16200000" flipH="1">
                  <a:off x="8160545" y="4060032"/>
                  <a:ext cx="133350" cy="476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" name="Straight Connector 31"/>
                <p:cNvCxnSpPr/>
                <p:nvPr/>
              </p:nvCxnSpPr>
              <p:spPr bwMode="auto">
                <a:xfrm rot="16200000" flipH="1">
                  <a:off x="8236745" y="4074320"/>
                  <a:ext cx="133350" cy="476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" name="Straight Connector 32"/>
                <p:cNvCxnSpPr/>
                <p:nvPr/>
              </p:nvCxnSpPr>
              <p:spPr bwMode="auto">
                <a:xfrm rot="16200000" flipH="1">
                  <a:off x="8308182" y="4093369"/>
                  <a:ext cx="133350" cy="476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" name="Straight Connector 33"/>
                <p:cNvCxnSpPr/>
                <p:nvPr/>
              </p:nvCxnSpPr>
              <p:spPr bwMode="auto">
                <a:xfrm rot="16200000" flipH="1">
                  <a:off x="8379620" y="4117182"/>
                  <a:ext cx="133350" cy="476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5" name="Straight Connector 34"/>
                <p:cNvCxnSpPr/>
                <p:nvPr/>
              </p:nvCxnSpPr>
              <p:spPr bwMode="auto">
                <a:xfrm rot="16200000" flipH="1">
                  <a:off x="8451058" y="4131469"/>
                  <a:ext cx="133350" cy="476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6" name="Freeform 15"/>
              <p:cNvSpPr/>
              <p:nvPr/>
            </p:nvSpPr>
            <p:spPr bwMode="auto">
              <a:xfrm>
                <a:off x="7737160" y="2140268"/>
                <a:ext cx="1295398" cy="138113"/>
              </a:xfrm>
              <a:custGeom>
                <a:avLst/>
                <a:gdLst>
                  <a:gd name="connsiteX0" fmla="*/ 0 w 1390650"/>
                  <a:gd name="connsiteY0" fmla="*/ 0 h 138113"/>
                  <a:gd name="connsiteX1" fmla="*/ 709612 w 1390650"/>
                  <a:gd name="connsiteY1" fmla="*/ 14288 h 138113"/>
                  <a:gd name="connsiteX2" fmla="*/ 1390650 w 1390650"/>
                  <a:gd name="connsiteY2" fmla="*/ 138113 h 138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90650" h="138113">
                    <a:moveTo>
                      <a:pt x="0" y="0"/>
                    </a:moveTo>
                    <a:lnTo>
                      <a:pt x="709612" y="14288"/>
                    </a:lnTo>
                    <a:cubicBezTo>
                      <a:pt x="941387" y="37307"/>
                      <a:pt x="1166018" y="87710"/>
                      <a:pt x="1390650" y="138113"/>
                    </a:cubicBezTo>
                  </a:path>
                </a:pathLst>
              </a:custGeom>
              <a:noFill/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 bwMode="auto">
              <a:xfrm>
                <a:off x="7721918" y="2070736"/>
                <a:ext cx="1319213" cy="138113"/>
              </a:xfrm>
              <a:custGeom>
                <a:avLst/>
                <a:gdLst>
                  <a:gd name="connsiteX0" fmla="*/ 0 w 1390650"/>
                  <a:gd name="connsiteY0" fmla="*/ 0 h 138113"/>
                  <a:gd name="connsiteX1" fmla="*/ 709612 w 1390650"/>
                  <a:gd name="connsiteY1" fmla="*/ 14288 h 138113"/>
                  <a:gd name="connsiteX2" fmla="*/ 1390650 w 1390650"/>
                  <a:gd name="connsiteY2" fmla="*/ 138113 h 138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90650" h="138113">
                    <a:moveTo>
                      <a:pt x="0" y="0"/>
                    </a:moveTo>
                    <a:lnTo>
                      <a:pt x="709612" y="14288"/>
                    </a:lnTo>
                    <a:cubicBezTo>
                      <a:pt x="941387" y="37307"/>
                      <a:pt x="1166018" y="87710"/>
                      <a:pt x="1390650" y="138113"/>
                    </a:cubicBezTo>
                  </a:path>
                </a:pathLst>
              </a:custGeom>
              <a:noFill/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</p:grpSp>
      </p:grpSp>
      <p:sp>
        <p:nvSpPr>
          <p:cNvPr id="240" name="TextBox 239"/>
          <p:cNvSpPr txBox="1"/>
          <p:nvPr/>
        </p:nvSpPr>
        <p:spPr>
          <a:xfrm>
            <a:off x="3984964" y="2041601"/>
            <a:ext cx="5159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Geometry approximation conditions:</a:t>
            </a:r>
            <a:endParaRPr lang="en-US" sz="20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3995852" y="2384500"/>
            <a:ext cx="3912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Wingdings" pitchFamily="2" charset="2"/>
              <a:buChar char="§"/>
            </a:pPr>
            <a:r>
              <a:rPr lang="en-US" sz="1800" b="0" i="1" dirty="0" err="1" smtClean="0">
                <a:latin typeface="Helvetica" pitchFamily="34" charset="0"/>
                <a:cs typeface="Helvetica" pitchFamily="34" charset="0"/>
              </a:rPr>
              <a:t>delta</a:t>
            </a:r>
            <a:r>
              <a:rPr lang="en-US" sz="1800" b="0" i="1" baseline="-25000" dirty="0" err="1" smtClean="0">
                <a:latin typeface="Helvetica" pitchFamily="34" charset="0"/>
                <a:cs typeface="Helvetica" pitchFamily="34" charset="0"/>
              </a:rPr>
              <a:t>width</a:t>
            </a:r>
            <a:r>
              <a:rPr lang="en-US" sz="1800" b="0" dirty="0" smtClean="0">
                <a:latin typeface="Helvetica" pitchFamily="34" charset="0"/>
                <a:cs typeface="Helvetica" pitchFamily="34" charset="0"/>
              </a:rPr>
              <a:t> is small enough</a:t>
            </a:r>
          </a:p>
          <a:p>
            <a:pPr marL="174625" indent="-174625">
              <a:buFont typeface="Wingdings" pitchFamily="2" charset="2"/>
              <a:buChar char="§"/>
            </a:pPr>
            <a:r>
              <a:rPr lang="en-US" sz="1800" b="0" i="1" dirty="0" smtClean="0">
                <a:latin typeface="Helvetica" pitchFamily="34" charset="0"/>
                <a:cs typeface="Helvetica" pitchFamily="34" charset="0"/>
              </a:rPr>
              <a:t>R</a:t>
            </a:r>
            <a:r>
              <a:rPr lang="en-US" sz="1800" b="0" i="1" baseline="-25000" dirty="0" smtClean="0">
                <a:latin typeface="Helvetica" pitchFamily="34" charset="0"/>
                <a:cs typeface="Helvetica" pitchFamily="34" charset="0"/>
              </a:rPr>
              <a:t>L</a:t>
            </a:r>
            <a:r>
              <a:rPr lang="en-US" sz="1800" b="0" dirty="0" smtClean="0">
                <a:latin typeface="Helvetica" pitchFamily="34" charset="0"/>
                <a:cs typeface="Helvetica" pitchFamily="34" charset="0"/>
              </a:rPr>
              <a:t> is large enough</a:t>
            </a:r>
            <a:endParaRPr lang="en-US" sz="1800" b="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49" name="Freeform 248"/>
          <p:cNvSpPr/>
          <p:nvPr/>
        </p:nvSpPr>
        <p:spPr bwMode="auto">
          <a:xfrm>
            <a:off x="1550450" y="5525625"/>
            <a:ext cx="260894" cy="135116"/>
          </a:xfrm>
          <a:custGeom>
            <a:avLst/>
            <a:gdLst>
              <a:gd name="connsiteX0" fmla="*/ 0 w 341312"/>
              <a:gd name="connsiteY0" fmla="*/ 93662 h 165099"/>
              <a:gd name="connsiteX1" fmla="*/ 200025 w 341312"/>
              <a:gd name="connsiteY1" fmla="*/ 7937 h 165099"/>
              <a:gd name="connsiteX2" fmla="*/ 323850 w 341312"/>
              <a:gd name="connsiteY2" fmla="*/ 141287 h 165099"/>
              <a:gd name="connsiteX3" fmla="*/ 304800 w 341312"/>
              <a:gd name="connsiteY3" fmla="*/ 150812 h 165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312" h="165099">
                <a:moveTo>
                  <a:pt x="0" y="93662"/>
                </a:moveTo>
                <a:cubicBezTo>
                  <a:pt x="73025" y="46831"/>
                  <a:pt x="146050" y="0"/>
                  <a:pt x="200025" y="7937"/>
                </a:cubicBezTo>
                <a:cubicBezTo>
                  <a:pt x="254000" y="15874"/>
                  <a:pt x="306388" y="117475"/>
                  <a:pt x="323850" y="141287"/>
                </a:cubicBezTo>
                <a:cubicBezTo>
                  <a:pt x="341312" y="165099"/>
                  <a:pt x="323056" y="157955"/>
                  <a:pt x="304800" y="150812"/>
                </a:cubicBezTo>
              </a:path>
            </a:pathLst>
          </a:cu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257" name="Picture 256" descr="grid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011" y="1491343"/>
            <a:ext cx="2926617" cy="1738523"/>
          </a:xfrm>
          <a:prstGeom prst="rect">
            <a:avLst/>
          </a:prstGeom>
        </p:spPr>
      </p:pic>
      <p:grpSp>
        <p:nvGrpSpPr>
          <p:cNvPr id="306" name="Group 305"/>
          <p:cNvGrpSpPr/>
          <p:nvPr/>
        </p:nvGrpSpPr>
        <p:grpSpPr>
          <a:xfrm>
            <a:off x="380565" y="1555760"/>
            <a:ext cx="2625187" cy="1609346"/>
            <a:chOff x="591916" y="2684971"/>
            <a:chExt cx="1940265" cy="1316128"/>
          </a:xfrm>
        </p:grpSpPr>
        <p:grpSp>
          <p:nvGrpSpPr>
            <p:cNvPr id="305" name="Group 304"/>
            <p:cNvGrpSpPr/>
            <p:nvPr/>
          </p:nvGrpSpPr>
          <p:grpSpPr>
            <a:xfrm>
              <a:off x="591916" y="2684971"/>
              <a:ext cx="968082" cy="641375"/>
              <a:chOff x="591916" y="2684971"/>
              <a:chExt cx="968082" cy="641375"/>
            </a:xfrm>
          </p:grpSpPr>
          <p:cxnSp>
            <p:nvCxnSpPr>
              <p:cNvPr id="258" name="Straight Connector 257"/>
              <p:cNvCxnSpPr/>
              <p:nvPr/>
            </p:nvCxnSpPr>
            <p:spPr bwMode="auto">
              <a:xfrm rot="16200000" flipH="1">
                <a:off x="412012" y="3006547"/>
                <a:ext cx="502073" cy="123296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9" name="Straight Connector 258"/>
              <p:cNvCxnSpPr/>
              <p:nvPr/>
            </p:nvCxnSpPr>
            <p:spPr bwMode="auto">
              <a:xfrm rot="16200000" flipH="1">
                <a:off x="1293165" y="2943848"/>
                <a:ext cx="521336" cy="3581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0" name="Straight Connector 259"/>
              <p:cNvCxnSpPr/>
              <p:nvPr/>
            </p:nvCxnSpPr>
            <p:spPr bwMode="auto">
              <a:xfrm flipV="1">
                <a:off x="591916" y="2691701"/>
                <a:ext cx="968082" cy="13401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1" name="Straight Connector 260"/>
              <p:cNvCxnSpPr/>
              <p:nvPr/>
            </p:nvCxnSpPr>
            <p:spPr bwMode="auto">
              <a:xfrm flipV="1">
                <a:off x="716845" y="3202125"/>
                <a:ext cx="834496" cy="124221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84" name="Group 283"/>
            <p:cNvGrpSpPr/>
            <p:nvPr/>
          </p:nvGrpSpPr>
          <p:grpSpPr>
            <a:xfrm>
              <a:off x="1578457" y="2685668"/>
              <a:ext cx="953724" cy="636303"/>
              <a:chOff x="1578456" y="2685668"/>
              <a:chExt cx="953724" cy="636303"/>
            </a:xfrm>
          </p:grpSpPr>
          <p:cxnSp>
            <p:nvCxnSpPr>
              <p:cNvPr id="262" name="Straight Connector 261"/>
              <p:cNvCxnSpPr/>
              <p:nvPr/>
            </p:nvCxnSpPr>
            <p:spPr bwMode="auto">
              <a:xfrm rot="16200000" flipH="1">
                <a:off x="1319579" y="2944545"/>
                <a:ext cx="521336" cy="3581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3" name="Straight Connector 262"/>
              <p:cNvCxnSpPr/>
              <p:nvPr/>
            </p:nvCxnSpPr>
            <p:spPr bwMode="auto">
              <a:xfrm>
                <a:off x="1583454" y="2703092"/>
                <a:ext cx="948726" cy="11843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4" name="Straight Connector 263"/>
              <p:cNvCxnSpPr/>
              <p:nvPr/>
            </p:nvCxnSpPr>
            <p:spPr bwMode="auto">
              <a:xfrm>
                <a:off x="1579886" y="3205673"/>
                <a:ext cx="810951" cy="11355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5" name="Straight Connector 264"/>
              <p:cNvCxnSpPr/>
              <p:nvPr/>
            </p:nvCxnSpPr>
            <p:spPr bwMode="auto">
              <a:xfrm rot="5400000">
                <a:off x="2203890" y="3005051"/>
                <a:ext cx="503214" cy="13062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04" name="Group 303"/>
            <p:cNvGrpSpPr/>
            <p:nvPr/>
          </p:nvGrpSpPr>
          <p:grpSpPr>
            <a:xfrm>
              <a:off x="721842" y="3215366"/>
              <a:ext cx="838780" cy="785733"/>
              <a:chOff x="721842" y="3215366"/>
              <a:chExt cx="838780" cy="785733"/>
            </a:xfrm>
          </p:grpSpPr>
          <p:cxnSp>
            <p:nvCxnSpPr>
              <p:cNvPr id="266" name="Straight Connector 265"/>
              <p:cNvCxnSpPr/>
              <p:nvPr/>
            </p:nvCxnSpPr>
            <p:spPr bwMode="auto">
              <a:xfrm flipV="1">
                <a:off x="721842" y="3223734"/>
                <a:ext cx="834496" cy="124221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7" name="Straight Connector 266"/>
              <p:cNvCxnSpPr/>
              <p:nvPr/>
            </p:nvCxnSpPr>
            <p:spPr bwMode="auto">
              <a:xfrm flipV="1">
                <a:off x="906731" y="3904758"/>
                <a:ext cx="648892" cy="96341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 rot="16200000" flipV="1">
                <a:off x="503307" y="3582743"/>
                <a:ext cx="644085" cy="175611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9" name="Straight Connector 268"/>
              <p:cNvCxnSpPr/>
              <p:nvPr/>
            </p:nvCxnSpPr>
            <p:spPr bwMode="auto">
              <a:xfrm rot="5400000" flipH="1" flipV="1">
                <a:off x="1211286" y="3555421"/>
                <a:ext cx="689392" cy="9281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85" name="Group 284"/>
            <p:cNvGrpSpPr/>
            <p:nvPr/>
          </p:nvGrpSpPr>
          <p:grpSpPr>
            <a:xfrm>
              <a:off x="1577754" y="3224428"/>
              <a:ext cx="813084" cy="772342"/>
              <a:chOff x="1577754" y="3224428"/>
              <a:chExt cx="813084" cy="772342"/>
            </a:xfrm>
          </p:grpSpPr>
          <p:cxnSp>
            <p:nvCxnSpPr>
              <p:cNvPr id="270" name="Straight Connector 269"/>
              <p:cNvCxnSpPr/>
              <p:nvPr/>
            </p:nvCxnSpPr>
            <p:spPr bwMode="auto">
              <a:xfrm rot="5400000" flipH="1" flipV="1">
                <a:off x="1237699" y="3564483"/>
                <a:ext cx="689392" cy="9281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rot="5400000" flipH="1" flipV="1">
                <a:off x="1966279" y="3574351"/>
                <a:ext cx="667086" cy="177751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>
                <a:off x="1581323" y="3227214"/>
                <a:ext cx="809515" cy="112923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3" name="Straight Connector 272"/>
              <p:cNvCxnSpPr/>
              <p:nvPr/>
            </p:nvCxnSpPr>
            <p:spPr bwMode="auto">
              <a:xfrm>
                <a:off x="1577754" y="3909619"/>
                <a:ext cx="628908" cy="8294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cxnSp>
        <p:nvCxnSpPr>
          <p:cNvPr id="251" name="Straight Connector 250"/>
          <p:cNvCxnSpPr/>
          <p:nvPr/>
        </p:nvCxnSpPr>
        <p:spPr bwMode="auto">
          <a:xfrm rot="16200000" flipH="1">
            <a:off x="-248844" y="4178202"/>
            <a:ext cx="3020743" cy="90352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6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2" name="Straight Connector 251"/>
          <p:cNvCxnSpPr/>
          <p:nvPr/>
        </p:nvCxnSpPr>
        <p:spPr bwMode="auto">
          <a:xfrm rot="5400000">
            <a:off x="140843" y="4584938"/>
            <a:ext cx="3093751" cy="1704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6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3" name="Straight Connector 252"/>
          <p:cNvCxnSpPr/>
          <p:nvPr/>
        </p:nvCxnSpPr>
        <p:spPr bwMode="auto">
          <a:xfrm rot="5400000">
            <a:off x="613570" y="4179709"/>
            <a:ext cx="2975112" cy="94614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6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51" name="Group 150"/>
          <p:cNvGrpSpPr/>
          <p:nvPr/>
        </p:nvGrpSpPr>
        <p:grpSpPr>
          <a:xfrm>
            <a:off x="718457" y="3238234"/>
            <a:ext cx="935256" cy="2754756"/>
            <a:chOff x="681906" y="3238234"/>
            <a:chExt cx="971807" cy="2754756"/>
          </a:xfrm>
        </p:grpSpPr>
        <p:cxnSp>
          <p:nvCxnSpPr>
            <p:cNvPr id="254" name="Straight Connector 253"/>
            <p:cNvCxnSpPr/>
            <p:nvPr/>
          </p:nvCxnSpPr>
          <p:spPr bwMode="auto">
            <a:xfrm rot="5400000">
              <a:off x="650615" y="3278051"/>
              <a:ext cx="173396" cy="937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5" name="Straight Connector 254"/>
            <p:cNvCxnSpPr/>
            <p:nvPr/>
          </p:nvCxnSpPr>
          <p:spPr bwMode="auto">
            <a:xfrm rot="16200000" flipH="1">
              <a:off x="-181740" y="4266151"/>
              <a:ext cx="2537058" cy="80976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6" name="Straight Connector 255"/>
            <p:cNvCxnSpPr/>
            <p:nvPr/>
          </p:nvCxnSpPr>
          <p:spPr bwMode="auto">
            <a:xfrm>
              <a:off x="1491760" y="5938232"/>
              <a:ext cx="161953" cy="5475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45" name="TextBox 244"/>
          <p:cNvSpPr txBox="1"/>
          <p:nvPr/>
        </p:nvSpPr>
        <p:spPr>
          <a:xfrm>
            <a:off x="560266" y="4391314"/>
            <a:ext cx="615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1" dirty="0" smtClean="0">
                <a:latin typeface="Helvetica" pitchFamily="34" charset="0"/>
                <a:cs typeface="Helvetica" pitchFamily="34" charset="0"/>
              </a:rPr>
              <a:t>R</a:t>
            </a:r>
            <a:r>
              <a:rPr lang="en-US" sz="1800" b="0" i="1" baseline="-25000" dirty="0" smtClean="0">
                <a:latin typeface="Helvetica" pitchFamily="34" charset="0"/>
                <a:cs typeface="Helvetica" pitchFamily="34" charset="0"/>
              </a:rPr>
              <a:t>L</a:t>
            </a:r>
            <a:endParaRPr lang="en-US" sz="1800" b="0" i="1" baseline="-250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1766445" y="5557897"/>
            <a:ext cx="1392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err="1" smtClean="0">
                <a:latin typeface="Helvetica" pitchFamily="34" charset="0"/>
                <a:cs typeface="Helvetica" pitchFamily="34" charset="0"/>
              </a:rPr>
              <a:t>delta</a:t>
            </a:r>
            <a:r>
              <a:rPr lang="en-US" sz="1400" b="0" baseline="-25000" dirty="0" err="1" smtClean="0">
                <a:latin typeface="Helvetica" pitchFamily="34" charset="0"/>
                <a:cs typeface="Helvetica" pitchFamily="34" charset="0"/>
              </a:rPr>
              <a:t>width</a:t>
            </a:r>
            <a:endParaRPr lang="en-US" sz="1400" b="0" baseline="-250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119743" y="2340359"/>
            <a:ext cx="554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1" dirty="0" smtClean="0">
                <a:latin typeface="Helvetica" pitchFamily="34" charset="0"/>
                <a:cs typeface="Helvetica" pitchFamily="34" charset="0"/>
              </a:rPr>
              <a:t>K</a:t>
            </a:r>
            <a:endParaRPr lang="en-US" sz="1800" b="0" i="1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75" name="Rectangle 274"/>
          <p:cNvSpPr/>
          <p:nvPr/>
        </p:nvSpPr>
        <p:spPr>
          <a:xfrm>
            <a:off x="3101909" y="3272307"/>
            <a:ext cx="2531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>Solution: Image tiling</a:t>
            </a:r>
            <a:endParaRPr lang="en-US" sz="1800" dirty="0"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146" name="Group 145"/>
          <p:cNvGrpSpPr/>
          <p:nvPr/>
        </p:nvGrpSpPr>
        <p:grpSpPr>
          <a:xfrm>
            <a:off x="3907972" y="827315"/>
            <a:ext cx="4441372" cy="925286"/>
            <a:chOff x="3265714" y="881743"/>
            <a:chExt cx="5127173" cy="707571"/>
          </a:xfrm>
        </p:grpSpPr>
        <p:cxnSp>
          <p:nvCxnSpPr>
            <p:cNvPr id="129" name="Straight Connector 128"/>
            <p:cNvCxnSpPr/>
            <p:nvPr/>
          </p:nvCxnSpPr>
          <p:spPr bwMode="auto">
            <a:xfrm flipV="1">
              <a:off x="3276601" y="1589314"/>
              <a:ext cx="511628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" name="Straight Connector 130"/>
            <p:cNvCxnSpPr>
              <a:stCxn id="127" idx="0"/>
              <a:endCxn id="127" idx="1"/>
            </p:cNvCxnSpPr>
            <p:nvPr/>
          </p:nvCxnSpPr>
          <p:spPr bwMode="auto">
            <a:xfrm flipV="1">
              <a:off x="3265714" y="889489"/>
              <a:ext cx="2535898" cy="69712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" name="Straight Connector 132"/>
            <p:cNvCxnSpPr>
              <a:stCxn id="127" idx="1"/>
            </p:cNvCxnSpPr>
            <p:nvPr/>
          </p:nvCxnSpPr>
          <p:spPr bwMode="auto">
            <a:xfrm>
              <a:off x="5801612" y="889489"/>
              <a:ext cx="2591274" cy="6807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" name="Straight Arrow Connector 135"/>
            <p:cNvCxnSpPr>
              <a:stCxn id="127" idx="1"/>
            </p:cNvCxnSpPr>
            <p:nvPr/>
          </p:nvCxnSpPr>
          <p:spPr bwMode="auto">
            <a:xfrm>
              <a:off x="5801612" y="889489"/>
              <a:ext cx="474" cy="69712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127" name="Freeform 126"/>
            <p:cNvSpPr/>
            <p:nvPr/>
          </p:nvSpPr>
          <p:spPr bwMode="auto">
            <a:xfrm>
              <a:off x="3265714" y="881743"/>
              <a:ext cx="5116286" cy="704869"/>
            </a:xfrm>
            <a:custGeom>
              <a:avLst/>
              <a:gdLst>
                <a:gd name="connsiteX0" fmla="*/ 0 w 3755572"/>
                <a:gd name="connsiteY0" fmla="*/ 330201 h 330201"/>
                <a:gd name="connsiteX1" fmla="*/ 1861457 w 3755572"/>
                <a:gd name="connsiteY1" fmla="*/ 3629 h 330201"/>
                <a:gd name="connsiteX2" fmla="*/ 3755572 w 3755572"/>
                <a:gd name="connsiteY2" fmla="*/ 308429 h 33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55572" h="330201">
                  <a:moveTo>
                    <a:pt x="0" y="330201"/>
                  </a:moveTo>
                  <a:cubicBezTo>
                    <a:pt x="617764" y="168729"/>
                    <a:pt x="1235528" y="7258"/>
                    <a:pt x="1861457" y="3629"/>
                  </a:cubicBezTo>
                  <a:cubicBezTo>
                    <a:pt x="2487386" y="0"/>
                    <a:pt x="3121479" y="154214"/>
                    <a:pt x="3755572" y="308429"/>
                  </a:cubicBezTo>
                </a:path>
              </a:pathLst>
            </a:custGeom>
            <a:noFill/>
            <a:ln w="28575" cap="flat" cmpd="sng" algn="ctr">
              <a:solidFill>
                <a:schemeClr val="accent6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cxnSp>
          <p:nvCxnSpPr>
            <p:cNvPr id="145" name="Straight Arrow Connector 144"/>
            <p:cNvCxnSpPr/>
            <p:nvPr/>
          </p:nvCxnSpPr>
          <p:spPr bwMode="auto">
            <a:xfrm rot="16200000" flipH="1">
              <a:off x="4701827" y="1067599"/>
              <a:ext cx="133833" cy="11046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</p:grpSp>
      <p:sp>
        <p:nvSpPr>
          <p:cNvPr id="148" name="TextBox 147"/>
          <p:cNvSpPr txBox="1"/>
          <p:nvPr/>
        </p:nvSpPr>
        <p:spPr>
          <a:xfrm>
            <a:off x="5271628" y="1435738"/>
            <a:ext cx="721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" pitchFamily="34" charset="0"/>
                <a:cs typeface="Helvetica" pitchFamily="34" charset="0"/>
              </a:rPr>
              <a:t>error</a:t>
            </a:r>
            <a:endParaRPr lang="en-US" sz="1400" dirty="0"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163" name="Group 162"/>
          <p:cNvGrpSpPr/>
          <p:nvPr/>
        </p:nvGrpSpPr>
        <p:grpSpPr>
          <a:xfrm>
            <a:off x="206830" y="1719945"/>
            <a:ext cx="544285" cy="1436912"/>
            <a:chOff x="206830" y="1719945"/>
            <a:chExt cx="544285" cy="1436912"/>
          </a:xfrm>
        </p:grpSpPr>
        <p:cxnSp>
          <p:nvCxnSpPr>
            <p:cNvPr id="153" name="Straight Connector 152"/>
            <p:cNvCxnSpPr/>
            <p:nvPr/>
          </p:nvCxnSpPr>
          <p:spPr bwMode="auto">
            <a:xfrm rot="10800000" flipV="1">
              <a:off x="211224" y="1719945"/>
              <a:ext cx="115349" cy="10480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Straight Connector 153"/>
            <p:cNvCxnSpPr/>
            <p:nvPr/>
          </p:nvCxnSpPr>
          <p:spPr bwMode="auto">
            <a:xfrm rot="16200000" flipH="1">
              <a:off x="-260172" y="2287084"/>
              <a:ext cx="1315003" cy="381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" name="Straight Connector 154"/>
            <p:cNvCxnSpPr/>
            <p:nvPr/>
          </p:nvCxnSpPr>
          <p:spPr bwMode="auto">
            <a:xfrm>
              <a:off x="587829" y="3135086"/>
              <a:ext cx="163286" cy="2177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62" name="TextBox 361"/>
          <p:cNvSpPr txBox="1"/>
          <p:nvPr/>
        </p:nvSpPr>
        <p:spPr>
          <a:xfrm>
            <a:off x="5697348" y="4754810"/>
            <a:ext cx="3272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Tile in the Cartesian grid </a:t>
            </a:r>
          </a:p>
        </p:txBody>
      </p:sp>
      <p:sp>
        <p:nvSpPr>
          <p:cNvPr id="363" name="Rectangle 362"/>
          <p:cNvSpPr/>
          <p:nvPr/>
        </p:nvSpPr>
        <p:spPr>
          <a:xfrm>
            <a:off x="5718629" y="5112198"/>
            <a:ext cx="29681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 indent="-168275">
              <a:buFont typeface="Wingdings" pitchFamily="2" charset="2"/>
              <a:buChar char="§"/>
            </a:pPr>
            <a:r>
              <a:rPr lang="en-US" sz="1800" b="0" dirty="0" smtClean="0">
                <a:latin typeface="Helvetica" pitchFamily="34" charset="0"/>
                <a:cs typeface="Helvetica" pitchFamily="34" charset="0"/>
              </a:rPr>
              <a:t>Output oriented tiling       </a:t>
            </a:r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> </a:t>
            </a:r>
            <a:endParaRPr lang="en-US" sz="1800" b="0" dirty="0" smtClean="0">
              <a:latin typeface="Helvetica" pitchFamily="34" charset="0"/>
              <a:cs typeface="Helvetica" pitchFamily="34" charset="0"/>
            </a:endParaRPr>
          </a:p>
          <a:p>
            <a:pPr marL="168275" indent="-168275">
              <a:buFont typeface="Wingdings" pitchFamily="2" charset="2"/>
              <a:buChar char="§"/>
            </a:pPr>
            <a:r>
              <a:rPr lang="en-US" sz="1800" b="0" dirty="0" smtClean="0">
                <a:latin typeface="Helvetica" pitchFamily="34" charset="0"/>
                <a:cs typeface="Helvetica" pitchFamily="34" charset="0"/>
              </a:rPr>
              <a:t>Easy to identify boundary</a:t>
            </a:r>
          </a:p>
          <a:p>
            <a:pPr marL="168275" indent="-168275"/>
            <a:r>
              <a:rPr lang="en-US" sz="1800" b="0" dirty="0" smtClean="0">
                <a:latin typeface="Helvetica" pitchFamily="34" charset="0"/>
                <a:cs typeface="Helvetica" pitchFamily="34" charset="0"/>
              </a:rPr>
              <a:t>   and tile overlap</a:t>
            </a:r>
          </a:p>
        </p:txBody>
      </p:sp>
      <p:cxnSp>
        <p:nvCxnSpPr>
          <p:cNvPr id="138" name="Straight Arrow Connector 137"/>
          <p:cNvCxnSpPr/>
          <p:nvPr/>
        </p:nvCxnSpPr>
        <p:spPr bwMode="auto">
          <a:xfrm rot="16200000" flipH="1">
            <a:off x="5189838" y="1285103"/>
            <a:ext cx="259494" cy="16064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0" name="Straight Arrow Connector 139"/>
          <p:cNvCxnSpPr/>
          <p:nvPr/>
        </p:nvCxnSpPr>
        <p:spPr bwMode="auto">
          <a:xfrm rot="10800000" flipV="1">
            <a:off x="5608251" y="1322858"/>
            <a:ext cx="444844" cy="1729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2" name="Oval 141"/>
          <p:cNvSpPr/>
          <p:nvPr/>
        </p:nvSpPr>
        <p:spPr bwMode="auto">
          <a:xfrm>
            <a:off x="5092700" y="965200"/>
            <a:ext cx="241300" cy="279400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0" y="152771"/>
            <a:ext cx="9144000" cy="420688"/>
          </a:xfrm>
        </p:spPr>
        <p:txBody>
          <a:bodyPr/>
          <a:lstStyle/>
          <a:p>
            <a:pPr algn="ctr">
              <a:defRPr/>
            </a:pPr>
            <a:r>
              <a:rPr lang="en-US" sz="2800" b="1" dirty="0" smtClean="0">
                <a:latin typeface="Helvetica" pitchFamily="34" charset="0"/>
                <a:cs typeface="Helvetica" pitchFamily="34" charset="0"/>
              </a:rPr>
              <a:t>Outline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97312" y="1132517"/>
            <a:ext cx="8683401" cy="3523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2000"/>
              </a:spcBef>
              <a:spcAft>
                <a:spcPts val="800"/>
              </a:spcAft>
              <a:buClr>
                <a:srgbClr val="9B0027"/>
              </a:buClr>
              <a:buSzPct val="135000"/>
              <a:buFont typeface="Wingdings" pitchFamily="2" charset="2"/>
              <a:buChar char="§"/>
            </a:pPr>
            <a:r>
              <a:rPr lang="en-US" kern="0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Helvetica" pitchFamily="34" charset="0"/>
                <a:sym typeface="Symbol" pitchFamily="18" charset="2"/>
              </a:rPr>
              <a:t>SAR Polar Format Algorithms for Logic-in-Memory</a:t>
            </a:r>
          </a:p>
          <a:p>
            <a:pPr marL="457200" lvl="0" indent="-457200">
              <a:lnSpc>
                <a:spcPct val="90000"/>
              </a:lnSpc>
              <a:spcBef>
                <a:spcPts val="2000"/>
              </a:spcBef>
              <a:spcAft>
                <a:spcPts val="800"/>
              </a:spcAft>
              <a:buClr>
                <a:srgbClr val="9B0027"/>
              </a:buClr>
              <a:buSzPct val="135000"/>
            </a:pPr>
            <a:r>
              <a:rPr lang="en-US" kern="0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Helvetica" pitchFamily="34" charset="0"/>
                <a:sym typeface="Symbol" pitchFamily="18" charset="2"/>
              </a:rPr>
              <a:t>      </a:t>
            </a:r>
            <a:r>
              <a:rPr lang="en-US" kern="0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Symbol" pitchFamily="18" charset="2"/>
              </a:rPr>
              <a:t>Extension: Partial Reconstruction</a:t>
            </a:r>
          </a:p>
          <a:p>
            <a:pPr marL="457200" indent="-457200">
              <a:lnSpc>
                <a:spcPct val="90000"/>
              </a:lnSpc>
              <a:spcBef>
                <a:spcPts val="2000"/>
              </a:spcBef>
              <a:spcAft>
                <a:spcPts val="800"/>
              </a:spcAft>
              <a:buClr>
                <a:srgbClr val="9B0027"/>
              </a:buClr>
              <a:buSzPct val="135000"/>
              <a:buFont typeface="Wingdings" pitchFamily="2" charset="2"/>
              <a:buChar char="§"/>
            </a:pPr>
            <a:r>
              <a:rPr lang="en-US" kern="0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Helvetica" pitchFamily="34" charset="0"/>
                <a:sym typeface="Symbol" pitchFamily="18" charset="2"/>
              </a:rPr>
              <a:t>Implementation and Design Automation</a:t>
            </a:r>
          </a:p>
          <a:p>
            <a:pPr marL="457200" lvl="0" indent="-457200">
              <a:lnSpc>
                <a:spcPct val="90000"/>
              </a:lnSpc>
              <a:spcBef>
                <a:spcPts val="2000"/>
              </a:spcBef>
              <a:spcAft>
                <a:spcPts val="800"/>
              </a:spcAft>
              <a:buClr>
                <a:srgbClr val="9B0027"/>
              </a:buClr>
              <a:buSzPct val="135000"/>
              <a:buFont typeface="Wingdings" pitchFamily="2" charset="2"/>
              <a:buChar char="§"/>
            </a:pPr>
            <a:r>
              <a:rPr lang="en-US" kern="0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Helvetica" pitchFamily="34" charset="0"/>
                <a:sym typeface="Symbol" pitchFamily="18" charset="2"/>
              </a:rPr>
              <a:t>Experimental Results</a:t>
            </a:r>
          </a:p>
          <a:p>
            <a:pPr marL="457200" lvl="0" indent="-457200">
              <a:lnSpc>
                <a:spcPct val="90000"/>
              </a:lnSpc>
              <a:spcBef>
                <a:spcPts val="2000"/>
              </a:spcBef>
              <a:spcAft>
                <a:spcPts val="800"/>
              </a:spcAft>
              <a:buClr>
                <a:srgbClr val="9B0027"/>
              </a:buClr>
              <a:buSzPct val="135000"/>
              <a:buFont typeface="Wingdings" pitchFamily="2" charset="2"/>
              <a:buChar char="§"/>
            </a:pPr>
            <a:r>
              <a:rPr lang="en-US" kern="0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Helvetica" pitchFamily="34" charset="0"/>
                <a:sym typeface="Symbol" pitchFamily="18" charset="2"/>
              </a:rPr>
              <a:t>Summary</a:t>
            </a:r>
            <a:r>
              <a:rPr lang="en-US" kern="0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Symbol" pitchFamily="18" charset="2"/>
              </a:rPr>
              <a:t/>
            </a:r>
            <a:br>
              <a:rPr lang="en-US" kern="0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Symbol" pitchFamily="18" charset="2"/>
              </a:rPr>
            </a:br>
            <a:endParaRPr lang="en-US" kern="0" dirty="0" smtClean="0">
              <a:solidFill>
                <a:srgbClr val="000000"/>
              </a:solidFill>
              <a:latin typeface="Helvetica" pitchFamily="34" charset="0"/>
              <a:cs typeface="Helvetica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9464"/>
            <a:ext cx="8953499" cy="419590"/>
          </a:xfrm>
        </p:spPr>
        <p:txBody>
          <a:bodyPr/>
          <a:lstStyle/>
          <a:p>
            <a:r>
              <a:rPr lang="en-US" sz="2800" b="1" dirty="0" smtClean="0">
                <a:latin typeface="Helvetica" pitchFamily="34" charset="0"/>
                <a:cs typeface="Helvetica" pitchFamily="34" charset="0"/>
              </a:rPr>
              <a:t>SAR Partial Reconstruction</a:t>
            </a:r>
            <a:endParaRPr lang="en-US" sz="2800" b="1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72" name="TextBox 671"/>
          <p:cNvSpPr txBox="1"/>
          <p:nvPr/>
        </p:nvSpPr>
        <p:spPr>
          <a:xfrm>
            <a:off x="294905" y="760556"/>
            <a:ext cx="86729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Wingdings" pitchFamily="2" charset="2"/>
              <a:buChar char="§"/>
            </a:pP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Scenario: </a:t>
            </a:r>
            <a:r>
              <a:rPr lang="en-US" sz="2000" b="0" dirty="0" smtClean="0">
                <a:latin typeface="Helvetica" pitchFamily="34" charset="0"/>
                <a:cs typeface="Helvetica" pitchFamily="34" charset="0"/>
              </a:rPr>
              <a:t>Big image, small screen, pan-and-zoom (e.g. handheld device)</a:t>
            </a:r>
          </a:p>
          <a:p>
            <a:pPr marL="173038" indent="-173038">
              <a:buFont typeface="Wingdings" pitchFamily="2" charset="2"/>
              <a:buChar char="§"/>
            </a:pP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Bad approach: </a:t>
            </a:r>
            <a:r>
              <a:rPr lang="en-US" sz="2000" b="0" dirty="0" smtClean="0">
                <a:latin typeface="Helvetica" pitchFamily="34" charset="0"/>
                <a:cs typeface="Helvetica" pitchFamily="34" charset="0"/>
              </a:rPr>
              <a:t>reconstruct everything, display only region of interest</a:t>
            </a:r>
          </a:p>
          <a:p>
            <a:pPr marL="173038" indent="-173038">
              <a:buFont typeface="Wingdings" pitchFamily="2" charset="2"/>
              <a:buChar char="§"/>
            </a:pP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Better: </a:t>
            </a:r>
            <a:r>
              <a:rPr lang="en-US" sz="2000" b="0" dirty="0" smtClean="0">
                <a:latin typeface="Helvetica" pitchFamily="34" charset="0"/>
                <a:cs typeface="Helvetica" pitchFamily="34" charset="0"/>
              </a:rPr>
              <a:t>reconstruct only what will be displayed</a:t>
            </a:r>
            <a:br>
              <a:rPr lang="en-US" sz="2000" b="0" dirty="0" smtClean="0">
                <a:latin typeface="Helvetica" pitchFamily="34" charset="0"/>
                <a:cs typeface="Helvetica" pitchFamily="34" charset="0"/>
              </a:rPr>
            </a:br>
            <a:r>
              <a:rPr lang="en-US" sz="2000" b="0" dirty="0" smtClean="0">
                <a:latin typeface="Helvetica" pitchFamily="34" charset="0"/>
                <a:cs typeface="Helvetica" pitchFamily="34" charset="0"/>
              </a:rPr>
              <a:t>requires sophisticated filtering before reconstruction</a:t>
            </a:r>
            <a:endParaRPr lang="en-US" sz="2000" b="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31" name="Rectangle 830"/>
          <p:cNvSpPr/>
          <p:nvPr/>
        </p:nvSpPr>
        <p:spPr bwMode="auto">
          <a:xfrm>
            <a:off x="569950" y="2204536"/>
            <a:ext cx="1857828" cy="972457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rPr>
              <a:t>Image data</a:t>
            </a:r>
          </a:p>
          <a:p>
            <a:pPr algn="ctr"/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>10,000 × 10,000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33" name="Rectangle 832"/>
          <p:cNvSpPr/>
          <p:nvPr/>
        </p:nvSpPr>
        <p:spPr bwMode="auto">
          <a:xfrm>
            <a:off x="3562955" y="2360564"/>
            <a:ext cx="1397282" cy="66040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>Display</a:t>
            </a:r>
            <a:br>
              <a:rPr lang="en-US" sz="1800" dirty="0" smtClean="0">
                <a:latin typeface="Helvetica" pitchFamily="34" charset="0"/>
                <a:cs typeface="Helvetica" pitchFamily="34" charset="0"/>
              </a:rPr>
            </a:br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>800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rPr>
              <a:t>× </a:t>
            </a:r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>600 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5" name="Rectangle 408"/>
          <p:cNvSpPr>
            <a:spLocks noChangeArrowheads="1"/>
          </p:cNvSpPr>
          <p:nvPr/>
        </p:nvSpPr>
        <p:spPr bwMode="auto">
          <a:xfrm>
            <a:off x="1446496" y="5731446"/>
            <a:ext cx="65709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endParaRPr lang="en-US" sz="2000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06" name="Picture 409" descr="test_f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1944" y="3713542"/>
            <a:ext cx="1539727" cy="11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" name="Picture 407" descr="test_gold_standard_output"/>
          <p:cNvPicPr>
            <a:picLocks noChangeAspect="1" noChangeArrowheads="1"/>
          </p:cNvPicPr>
          <p:nvPr/>
        </p:nvPicPr>
        <p:blipFill>
          <a:blip r:embed="rId4" cstate="print"/>
          <a:srcRect t="7036"/>
          <a:stretch>
            <a:fillRect/>
          </a:stretch>
        </p:blipFill>
        <p:spPr bwMode="auto">
          <a:xfrm>
            <a:off x="6339962" y="3673403"/>
            <a:ext cx="2163175" cy="140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Rectangle 418"/>
          <p:cNvSpPr>
            <a:spLocks noChangeArrowheads="1"/>
          </p:cNvSpPr>
          <p:nvPr/>
        </p:nvSpPr>
        <p:spPr bwMode="auto">
          <a:xfrm>
            <a:off x="3121220" y="4130710"/>
            <a:ext cx="2656358" cy="33855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Partial image formation</a:t>
            </a:r>
            <a:endParaRPr lang="en-US" sz="1600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09" name="Picture 108" descr="grid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30300" y="5269627"/>
            <a:ext cx="1229366" cy="827532"/>
          </a:xfrm>
          <a:prstGeom prst="rect">
            <a:avLst/>
          </a:prstGeom>
        </p:spPr>
      </p:pic>
      <p:pic>
        <p:nvPicPr>
          <p:cNvPr id="110" name="Picture 109" descr="grid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95080" y="5289219"/>
            <a:ext cx="811920" cy="808263"/>
          </a:xfrm>
          <a:prstGeom prst="rect">
            <a:avLst/>
          </a:prstGeom>
        </p:spPr>
      </p:pic>
      <p:sp>
        <p:nvSpPr>
          <p:cNvPr id="111" name="Rounded Rectangle 110"/>
          <p:cNvSpPr>
            <a:spLocks noChangeAspect="1"/>
          </p:cNvSpPr>
          <p:nvPr/>
        </p:nvSpPr>
        <p:spPr bwMode="auto">
          <a:xfrm>
            <a:off x="2654300" y="5447147"/>
            <a:ext cx="1371600" cy="519115"/>
          </a:xfrm>
          <a:prstGeom prst="round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4025" indent="76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2813" indent="152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0013" indent="228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7213" indent="304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Interpolation + Filtering</a:t>
            </a:r>
            <a:endParaRPr lang="en-US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12" name="Rounded Rectangle 111"/>
          <p:cNvSpPr>
            <a:spLocks noChangeAspect="1"/>
          </p:cNvSpPr>
          <p:nvPr/>
        </p:nvSpPr>
        <p:spPr bwMode="auto">
          <a:xfrm>
            <a:off x="5588000" y="5447147"/>
            <a:ext cx="914400" cy="513307"/>
          </a:xfrm>
          <a:prstGeom prst="round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4025" indent="76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2813" indent="152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0013" indent="228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7213" indent="304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2D FFT</a:t>
            </a:r>
            <a:endParaRPr lang="en-US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13" name="Down Arrow 112"/>
          <p:cNvSpPr>
            <a:spLocks noChangeAspect="1"/>
          </p:cNvSpPr>
          <p:nvPr/>
        </p:nvSpPr>
        <p:spPr bwMode="auto">
          <a:xfrm>
            <a:off x="2349500" y="5599547"/>
            <a:ext cx="242773" cy="196318"/>
          </a:xfrm>
          <a:prstGeom prst="downArrow">
            <a:avLst/>
          </a:prstGeom>
          <a:solidFill>
            <a:schemeClr val="bg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</p:sp>
      <p:sp>
        <p:nvSpPr>
          <p:cNvPr id="114" name="Down Arrow 113"/>
          <p:cNvSpPr>
            <a:spLocks noChangeAspect="1"/>
          </p:cNvSpPr>
          <p:nvPr/>
        </p:nvSpPr>
        <p:spPr bwMode="auto">
          <a:xfrm>
            <a:off x="4102100" y="5599547"/>
            <a:ext cx="242773" cy="196318"/>
          </a:xfrm>
          <a:prstGeom prst="downArrow">
            <a:avLst/>
          </a:prstGeom>
          <a:solidFill>
            <a:schemeClr val="bg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</p:sp>
      <p:sp>
        <p:nvSpPr>
          <p:cNvPr id="115" name="Down Arrow 114"/>
          <p:cNvSpPr>
            <a:spLocks noChangeAspect="1"/>
          </p:cNvSpPr>
          <p:nvPr/>
        </p:nvSpPr>
        <p:spPr bwMode="auto">
          <a:xfrm>
            <a:off x="5283200" y="5599547"/>
            <a:ext cx="242773" cy="196318"/>
          </a:xfrm>
          <a:prstGeom prst="downArrow">
            <a:avLst/>
          </a:prstGeom>
          <a:solidFill>
            <a:schemeClr val="bg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</p:sp>
      <p:pic>
        <p:nvPicPr>
          <p:cNvPr id="116" name="Picture 115" descr="grid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08080" y="5289219"/>
            <a:ext cx="811920" cy="808263"/>
          </a:xfrm>
          <a:prstGeom prst="rect">
            <a:avLst/>
          </a:prstGeom>
        </p:spPr>
      </p:pic>
      <p:sp>
        <p:nvSpPr>
          <p:cNvPr id="117" name="Down Arrow 116"/>
          <p:cNvSpPr>
            <a:spLocks noChangeAspect="1"/>
          </p:cNvSpPr>
          <p:nvPr/>
        </p:nvSpPr>
        <p:spPr bwMode="auto">
          <a:xfrm>
            <a:off x="6561072" y="5599547"/>
            <a:ext cx="242773" cy="196318"/>
          </a:xfrm>
          <a:prstGeom prst="downArrow">
            <a:avLst/>
          </a:prstGeom>
          <a:solidFill>
            <a:schemeClr val="bg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</p:sp>
      <p:sp>
        <p:nvSpPr>
          <p:cNvPr id="118" name="Line 410"/>
          <p:cNvSpPr>
            <a:spLocks noChangeShapeType="1"/>
          </p:cNvSpPr>
          <p:nvPr/>
        </p:nvSpPr>
        <p:spPr bwMode="auto">
          <a:xfrm>
            <a:off x="2533317" y="4289512"/>
            <a:ext cx="5100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19" name="Line 410"/>
          <p:cNvSpPr>
            <a:spLocks noChangeShapeType="1"/>
          </p:cNvSpPr>
          <p:nvPr/>
        </p:nvSpPr>
        <p:spPr bwMode="auto">
          <a:xfrm>
            <a:off x="5899739" y="4289512"/>
            <a:ext cx="5100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120" name="Straight Connector 119"/>
          <p:cNvCxnSpPr/>
          <p:nvPr/>
        </p:nvCxnSpPr>
        <p:spPr bwMode="auto">
          <a:xfrm flipV="1">
            <a:off x="2600165" y="4470274"/>
            <a:ext cx="745824" cy="7304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1" name="Straight Connector 120"/>
          <p:cNvCxnSpPr/>
          <p:nvPr/>
        </p:nvCxnSpPr>
        <p:spPr bwMode="auto">
          <a:xfrm>
            <a:off x="5670302" y="4470273"/>
            <a:ext cx="878641" cy="7355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2" name="TextBox 121"/>
          <p:cNvSpPr txBox="1"/>
          <p:nvPr/>
        </p:nvSpPr>
        <p:spPr>
          <a:xfrm>
            <a:off x="546416" y="3283639"/>
            <a:ext cx="3969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Helvetica" pitchFamily="34" charset="0"/>
                <a:cs typeface="Helvetica" pitchFamily="34" charset="0"/>
              </a:rPr>
              <a:t>Partial Image formation</a:t>
            </a:r>
            <a:endParaRPr lang="en-US" dirty="0">
              <a:solidFill>
                <a:schemeClr val="accent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2600165" y="5216082"/>
            <a:ext cx="3953886" cy="965483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2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32011" y="1990488"/>
            <a:ext cx="1712307" cy="142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" name="Flowchart: Alternate Process 125"/>
          <p:cNvSpPr/>
          <p:nvPr/>
        </p:nvSpPr>
        <p:spPr bwMode="auto">
          <a:xfrm>
            <a:off x="7501255" y="3921539"/>
            <a:ext cx="442276" cy="349492"/>
          </a:xfrm>
          <a:prstGeom prst="flowChartAlternateProcess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127" name="Straight Arrow Connector 126"/>
          <p:cNvCxnSpPr/>
          <p:nvPr/>
        </p:nvCxnSpPr>
        <p:spPr bwMode="auto">
          <a:xfrm rot="10800000">
            <a:off x="6646002" y="3407715"/>
            <a:ext cx="884016" cy="5296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28" name="Straight Arrow Connector 127"/>
          <p:cNvCxnSpPr/>
          <p:nvPr/>
        </p:nvCxnSpPr>
        <p:spPr bwMode="auto">
          <a:xfrm rot="5400000" flipH="1" flipV="1">
            <a:off x="7855982" y="3479748"/>
            <a:ext cx="537602" cy="3935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133" name="Flowchart: Alternate Process 132"/>
          <p:cNvSpPr/>
          <p:nvPr/>
        </p:nvSpPr>
        <p:spPr bwMode="auto">
          <a:xfrm>
            <a:off x="7067043" y="5382536"/>
            <a:ext cx="442276" cy="349492"/>
          </a:xfrm>
          <a:prstGeom prst="flowChartAlternateProcess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34" name="Right Arrow 133"/>
          <p:cNvSpPr/>
          <p:nvPr/>
        </p:nvSpPr>
        <p:spPr bwMode="auto">
          <a:xfrm>
            <a:off x="2784067" y="2580934"/>
            <a:ext cx="572139" cy="219660"/>
          </a:xfrm>
          <a:prstGeom prst="rightArrow">
            <a:avLst/>
          </a:prstGeom>
          <a:solidFill>
            <a:srgbClr val="96060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6635"/>
            <a:ext cx="9144000" cy="419590"/>
          </a:xfrm>
        </p:spPr>
        <p:txBody>
          <a:bodyPr/>
          <a:lstStyle/>
          <a:p>
            <a:r>
              <a:rPr lang="en-US" sz="2800" b="1" dirty="0" smtClean="0">
                <a:latin typeface="Helvetica" pitchFamily="34" charset="0"/>
                <a:cs typeface="Helvetica" pitchFamily="34" charset="0"/>
              </a:rPr>
              <a:t>Partial Reconstruction I </a:t>
            </a:r>
            <a:endParaRPr lang="en-US" sz="2800" b="1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8685" y="816545"/>
            <a:ext cx="895531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Reconstructs and displays low-resolution full-size image</a:t>
            </a:r>
          </a:p>
          <a:p>
            <a:pPr>
              <a:buFont typeface="Arial" pitchFamily="34" charset="0"/>
              <a:buChar char="•"/>
            </a:pPr>
            <a:r>
              <a:rPr lang="en-US" sz="1600" b="0" dirty="0" smtClean="0">
                <a:latin typeface="Helvetica" pitchFamily="34" charset="0"/>
                <a:cs typeface="Helvetica" pitchFamily="34" charset="0"/>
              </a:rPr>
              <a:t>  </a:t>
            </a:r>
            <a:r>
              <a:rPr lang="en-US" sz="1600" dirty="0" smtClean="0">
                <a:solidFill>
                  <a:schemeClr val="accent1"/>
                </a:solidFill>
                <a:latin typeface="Helvetica" pitchFamily="34" charset="0"/>
                <a:cs typeface="Helvetica" pitchFamily="34" charset="0"/>
              </a:rPr>
              <a:t>Traditional: </a:t>
            </a:r>
            <a:r>
              <a:rPr lang="en-US" sz="1600" b="0" dirty="0" smtClean="0">
                <a:latin typeface="Helvetica" pitchFamily="34" charset="0"/>
                <a:cs typeface="Helvetica" pitchFamily="34" charset="0"/>
              </a:rPr>
              <a:t>Interpolate all, full-size large IFFT then decimation</a:t>
            </a:r>
          </a:p>
          <a:p>
            <a:pPr>
              <a:buFont typeface="Arial" pitchFamily="34" charset="0"/>
              <a:buChar char="•"/>
            </a:pPr>
            <a:r>
              <a:rPr lang="en-US" sz="1600" b="0" dirty="0" smtClean="0">
                <a:latin typeface="Helvetica" pitchFamily="34" charset="0"/>
                <a:cs typeface="Helvetica" pitchFamily="34" charset="0"/>
              </a:rPr>
              <a:t>  </a:t>
            </a:r>
            <a:r>
              <a:rPr lang="en-US" sz="1600" dirty="0" smtClean="0">
                <a:solidFill>
                  <a:schemeClr val="accent1"/>
                </a:solidFill>
                <a:latin typeface="Helvetica" pitchFamily="34" charset="0"/>
                <a:cs typeface="Helvetica" pitchFamily="34" charset="0"/>
              </a:rPr>
              <a:t>Alternative: </a:t>
            </a:r>
            <a:r>
              <a:rPr lang="en-US" sz="1600" b="0" dirty="0" smtClean="0">
                <a:latin typeface="Helvetica" pitchFamily="34" charset="0"/>
                <a:cs typeface="Helvetica" pitchFamily="34" charset="0"/>
              </a:rPr>
              <a:t>Partial</a:t>
            </a:r>
            <a:r>
              <a:rPr lang="en-US" sz="1600" dirty="0" smtClean="0">
                <a:solidFill>
                  <a:schemeClr val="accent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sz="1600" b="0" dirty="0" smtClean="0">
                <a:latin typeface="Helvetica" pitchFamily="34" charset="0"/>
                <a:cs typeface="Helvetica" pitchFamily="34" charset="0"/>
              </a:rPr>
              <a:t>interpolation then smaller-size IFFT</a:t>
            </a:r>
            <a:endParaRPr lang="en-US" sz="1600" dirty="0" smtClean="0">
              <a:solidFill>
                <a:schemeClr val="accent1"/>
              </a:solidFill>
              <a:latin typeface="Helvetica" pitchFamily="34" charset="0"/>
              <a:cs typeface="Helvetic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b="0" dirty="0" smtClean="0">
                <a:latin typeface="Helvetica" pitchFamily="34" charset="0"/>
                <a:cs typeface="Helvetica" pitchFamily="34" charset="0"/>
              </a:rPr>
              <a:t>  </a:t>
            </a:r>
            <a:r>
              <a:rPr lang="en-US" sz="1600" dirty="0" smtClean="0">
                <a:solidFill>
                  <a:schemeClr val="accent1"/>
                </a:solidFill>
                <a:latin typeface="Helvetica" pitchFamily="34" charset="0"/>
                <a:cs typeface="Helvetica" pitchFamily="34" charset="0"/>
              </a:rPr>
              <a:t>Theory behind: </a:t>
            </a:r>
            <a:r>
              <a:rPr lang="en-US" sz="1600" b="0" dirty="0" smtClean="0">
                <a:latin typeface="Helvetica" pitchFamily="34" charset="0"/>
                <a:cs typeface="Helvetica" pitchFamily="34" charset="0"/>
              </a:rPr>
              <a:t>Multiplication in the Frequency is identical to convolution in the spatial space.</a:t>
            </a:r>
            <a:endParaRPr lang="en-US" sz="2000" dirty="0" smtClean="0"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210" name="Group 209"/>
          <p:cNvGrpSpPr/>
          <p:nvPr/>
        </p:nvGrpSpPr>
        <p:grpSpPr>
          <a:xfrm>
            <a:off x="904535" y="2324100"/>
            <a:ext cx="7096465" cy="3836674"/>
            <a:chOff x="850989" y="2254561"/>
            <a:chExt cx="6575422" cy="4183404"/>
          </a:xfrm>
        </p:grpSpPr>
        <p:sp>
          <p:nvSpPr>
            <p:cNvPr id="221" name="Rectangle 220"/>
            <p:cNvSpPr/>
            <p:nvPr/>
          </p:nvSpPr>
          <p:spPr bwMode="auto">
            <a:xfrm>
              <a:off x="850989" y="2351313"/>
              <a:ext cx="6553200" cy="4068967"/>
            </a:xfrm>
            <a:prstGeom prst="rect">
              <a:avLst/>
            </a:prstGeom>
            <a:solidFill>
              <a:schemeClr val="accent6">
                <a:lumMod val="10000"/>
                <a:lumOff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08" name="Rectangle 207"/>
            <p:cNvSpPr/>
            <p:nvPr/>
          </p:nvSpPr>
          <p:spPr bwMode="auto">
            <a:xfrm>
              <a:off x="6242050" y="4802414"/>
              <a:ext cx="502557" cy="37283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03" name="Rectangle 202"/>
            <p:cNvSpPr/>
            <p:nvPr/>
          </p:nvSpPr>
          <p:spPr bwMode="auto">
            <a:xfrm>
              <a:off x="6235700" y="2808514"/>
              <a:ext cx="502557" cy="37283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grpSp>
          <p:nvGrpSpPr>
            <p:cNvPr id="219" name="Group 218"/>
            <p:cNvGrpSpPr/>
            <p:nvPr/>
          </p:nvGrpSpPr>
          <p:grpSpPr>
            <a:xfrm>
              <a:off x="1051045" y="2254561"/>
              <a:ext cx="6375366" cy="4183404"/>
              <a:chOff x="568445" y="1440370"/>
              <a:chExt cx="6375366" cy="3836494"/>
            </a:xfrm>
          </p:grpSpPr>
          <p:sp>
            <p:nvSpPr>
              <p:cNvPr id="13" name="Rounded Rectangle 12"/>
              <p:cNvSpPr/>
              <p:nvPr/>
            </p:nvSpPr>
            <p:spPr bwMode="auto">
              <a:xfrm>
                <a:off x="820686" y="4698947"/>
                <a:ext cx="1752602" cy="577917"/>
              </a:xfrm>
              <a:prstGeom prst="round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1400" dirty="0" smtClean="0">
                    <a:latin typeface="Helvetica" pitchFamily="34" charset="0"/>
                    <a:cs typeface="Helvetica" pitchFamily="34" charset="0"/>
                  </a:rPr>
                  <a:t>Low pass filtering </a:t>
                </a:r>
              </a:p>
              <a:p>
                <a:r>
                  <a:rPr lang="en-US" sz="1400" dirty="0" smtClean="0">
                    <a:latin typeface="Helvetica" pitchFamily="34" charset="0"/>
                    <a:cs typeface="Helvetica" pitchFamily="34" charset="0"/>
                  </a:rPr>
                  <a:t>In the spatial domain </a:t>
                </a:r>
                <a:endParaRPr lang="en-US" sz="1400" dirty="0">
                  <a:latin typeface="Helvetica" pitchFamily="34" charset="0"/>
                  <a:cs typeface="Helvetica" pitchFamily="34" charset="0"/>
                </a:endParaRPr>
              </a:p>
            </p:txBody>
          </p:sp>
          <p:pic>
            <p:nvPicPr>
              <p:cNvPr id="171012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68445" y="1440370"/>
                <a:ext cx="2101847" cy="1711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09" name="Rectangle 208"/>
              <p:cNvSpPr/>
              <p:nvPr/>
            </p:nvSpPr>
            <p:spPr bwMode="auto">
              <a:xfrm>
                <a:off x="2934873" y="3810000"/>
                <a:ext cx="1109637" cy="7366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06" name="Rectangle 205"/>
              <p:cNvSpPr/>
              <p:nvPr/>
            </p:nvSpPr>
            <p:spPr bwMode="auto">
              <a:xfrm>
                <a:off x="5346700" y="2870884"/>
                <a:ext cx="1510614" cy="5200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pic>
            <p:nvPicPr>
              <p:cNvPr id="171011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11417" y="3546263"/>
                <a:ext cx="2081978" cy="14649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76" name="Flowchart: Alternate Process 175"/>
              <p:cNvSpPr/>
              <p:nvPr/>
            </p:nvSpPr>
            <p:spPr bwMode="auto">
              <a:xfrm>
                <a:off x="663473" y="2920999"/>
                <a:ext cx="2420797" cy="381000"/>
              </a:xfrm>
              <a:prstGeom prst="flowChartAlternateProcess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1400" dirty="0" smtClean="0">
                    <a:latin typeface="Helvetica" pitchFamily="34" charset="0"/>
                    <a:cs typeface="Helvetica" pitchFamily="34" charset="0"/>
                  </a:rPr>
                  <a:t>cut off  high frequencies </a:t>
                </a:r>
              </a:p>
              <a:p>
                <a:r>
                  <a:rPr lang="en-US" sz="1400" dirty="0" smtClean="0">
                    <a:latin typeface="Helvetica" pitchFamily="34" charset="0"/>
                    <a:cs typeface="Helvetica" pitchFamily="34" charset="0"/>
                  </a:rPr>
                  <a:t>in Fourier space </a:t>
                </a:r>
                <a:endParaRPr lang="en-US" sz="1400" dirty="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3514126" y="2889288"/>
                <a:ext cx="2169296" cy="825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smtClean="0">
                    <a:solidFill>
                      <a:srgbClr val="960606"/>
                    </a:solidFill>
                    <a:latin typeface="Helvetica" pitchFamily="34" charset="0"/>
                    <a:cs typeface="Helvetica" pitchFamily="34" charset="0"/>
                  </a:rPr>
                  <a:t>only computes </a:t>
                </a:r>
              </a:p>
              <a:p>
                <a:r>
                  <a:rPr lang="en-US" sz="1600" dirty="0" smtClean="0">
                    <a:solidFill>
                      <a:srgbClr val="960606"/>
                    </a:solidFill>
                    <a:latin typeface="Helvetica" pitchFamily="34" charset="0"/>
                    <a:cs typeface="Helvetica" pitchFamily="34" charset="0"/>
                  </a:rPr>
                  <a:t>the pixels that </a:t>
                </a:r>
              </a:p>
              <a:p>
                <a:r>
                  <a:rPr lang="en-US" sz="1600" dirty="0" smtClean="0">
                    <a:solidFill>
                      <a:srgbClr val="960606"/>
                    </a:solidFill>
                    <a:latin typeface="Helvetica" pitchFamily="34" charset="0"/>
                    <a:cs typeface="Helvetica" pitchFamily="34" charset="0"/>
                  </a:rPr>
                  <a:t>are required!</a:t>
                </a:r>
                <a:endParaRPr lang="en-US" sz="1600" dirty="0">
                  <a:solidFill>
                    <a:srgbClr val="960606"/>
                  </a:solidFill>
                  <a:latin typeface="Helvetica" pitchFamily="34" charset="0"/>
                  <a:cs typeface="Helvetica" pitchFamily="34" charset="0"/>
                </a:endParaRPr>
              </a:p>
            </p:txBody>
          </p:sp>
          <p:grpSp>
            <p:nvGrpSpPr>
              <p:cNvPr id="195" name="Group 194"/>
              <p:cNvGrpSpPr/>
              <p:nvPr/>
            </p:nvGrpSpPr>
            <p:grpSpPr>
              <a:xfrm>
                <a:off x="3283579" y="1726407"/>
                <a:ext cx="1666359" cy="941348"/>
                <a:chOff x="3674703" y="1726407"/>
                <a:chExt cx="1902411" cy="1243716"/>
              </a:xfrm>
            </p:grpSpPr>
            <p:pic>
              <p:nvPicPr>
                <p:cNvPr id="19" name="Picture 18" descr="grid1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3674703" y="1736401"/>
                  <a:ext cx="1902411" cy="1233722"/>
                </a:xfrm>
                <a:prstGeom prst="rect">
                  <a:avLst/>
                </a:prstGeom>
              </p:spPr>
            </p:pic>
            <p:sp>
              <p:nvSpPr>
                <p:cNvPr id="173" name="Rectangle 172"/>
                <p:cNvSpPr/>
                <p:nvPr/>
              </p:nvSpPr>
              <p:spPr bwMode="auto">
                <a:xfrm>
                  <a:off x="4303485" y="2017487"/>
                  <a:ext cx="587829" cy="442685"/>
                </a:xfrm>
                <a:prstGeom prst="rect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grpSp>
              <p:nvGrpSpPr>
                <p:cNvPr id="177" name="Group 176"/>
                <p:cNvGrpSpPr/>
                <p:nvPr/>
              </p:nvGrpSpPr>
              <p:grpSpPr>
                <a:xfrm>
                  <a:off x="3729038" y="1726407"/>
                  <a:ext cx="1781175" cy="1209674"/>
                  <a:chOff x="3729038" y="1726407"/>
                  <a:chExt cx="1781175" cy="1209674"/>
                </a:xfrm>
              </p:grpSpPr>
              <p:sp>
                <p:nvSpPr>
                  <p:cNvPr id="170" name="Rectangle 169"/>
                  <p:cNvSpPr/>
                  <p:nvPr/>
                </p:nvSpPr>
                <p:spPr bwMode="auto">
                  <a:xfrm>
                    <a:off x="3729038" y="1726407"/>
                    <a:ext cx="1781175" cy="277812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  <a:alpha val="25000"/>
                    </a:scheme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171" name="Rectangle 170"/>
                  <p:cNvSpPr/>
                  <p:nvPr/>
                </p:nvSpPr>
                <p:spPr bwMode="auto">
                  <a:xfrm>
                    <a:off x="3731419" y="2443957"/>
                    <a:ext cx="1776411" cy="492124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  <a:alpha val="25000"/>
                    </a:scheme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174" name="Rectangle 173"/>
                  <p:cNvSpPr/>
                  <p:nvPr/>
                </p:nvSpPr>
                <p:spPr bwMode="auto">
                  <a:xfrm>
                    <a:off x="3729038" y="2005805"/>
                    <a:ext cx="563562" cy="4445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  <a:alpha val="25000"/>
                    </a:scheme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175" name="Rectangle 174"/>
                  <p:cNvSpPr/>
                  <p:nvPr/>
                </p:nvSpPr>
                <p:spPr bwMode="auto">
                  <a:xfrm>
                    <a:off x="4889499" y="2003424"/>
                    <a:ext cx="620713" cy="4445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  <a:alpha val="25000"/>
                    </a:scheme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</p:grpSp>
          </p:grpSp>
          <p:grpSp>
            <p:nvGrpSpPr>
              <p:cNvPr id="196" name="Group 195"/>
              <p:cNvGrpSpPr/>
              <p:nvPr/>
            </p:nvGrpSpPr>
            <p:grpSpPr>
              <a:xfrm>
                <a:off x="5262607" y="1748888"/>
                <a:ext cx="1468393" cy="862461"/>
                <a:chOff x="5934075" y="1756109"/>
                <a:chExt cx="1676401" cy="1139491"/>
              </a:xfrm>
            </p:grpSpPr>
            <p:grpSp>
              <p:nvGrpSpPr>
                <p:cNvPr id="8" name="Group 193"/>
                <p:cNvGrpSpPr/>
                <p:nvPr/>
              </p:nvGrpSpPr>
              <p:grpSpPr>
                <a:xfrm>
                  <a:off x="5946852" y="1756109"/>
                  <a:ext cx="1636862" cy="1139491"/>
                  <a:chOff x="5946852" y="1756109"/>
                  <a:chExt cx="1636862" cy="1139491"/>
                </a:xfrm>
              </p:grpSpPr>
              <p:grpSp>
                <p:nvGrpSpPr>
                  <p:cNvPr id="9" name="Group 424"/>
                  <p:cNvGrpSpPr/>
                  <p:nvPr/>
                </p:nvGrpSpPr>
                <p:grpSpPr>
                  <a:xfrm>
                    <a:off x="5946852" y="1756109"/>
                    <a:ext cx="1636862" cy="1139491"/>
                    <a:chOff x="2585339" y="2375535"/>
                    <a:chExt cx="1525872" cy="1112520"/>
                  </a:xfrm>
                </p:grpSpPr>
                <p:cxnSp>
                  <p:nvCxnSpPr>
                    <p:cNvPr id="21" name="Straight Connector 20"/>
                    <p:cNvCxnSpPr/>
                    <p:nvPr/>
                  </p:nvCxnSpPr>
                  <p:spPr bwMode="auto">
                    <a:xfrm flipV="1">
                      <a:off x="2651352" y="2556614"/>
                      <a:ext cx="1412196" cy="419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22" name="Straight Connector 21"/>
                    <p:cNvCxnSpPr/>
                    <p:nvPr/>
                  </p:nvCxnSpPr>
                  <p:spPr bwMode="auto">
                    <a:xfrm rot="16200000" flipV="1">
                      <a:off x="2209883" y="2803765"/>
                      <a:ext cx="1048586" cy="254951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23" name="Straight Connector 22"/>
                    <p:cNvCxnSpPr/>
                    <p:nvPr/>
                  </p:nvCxnSpPr>
                  <p:spPr bwMode="auto">
                    <a:xfrm flipV="1">
                      <a:off x="2692475" y="2700194"/>
                      <a:ext cx="1328579" cy="419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24" name="Straight Connector 23"/>
                    <p:cNvCxnSpPr/>
                    <p:nvPr/>
                  </p:nvCxnSpPr>
                  <p:spPr bwMode="auto">
                    <a:xfrm flipV="1">
                      <a:off x="2719089" y="2843773"/>
                      <a:ext cx="1263544" cy="419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25" name="Straight Connector 24"/>
                    <p:cNvCxnSpPr/>
                    <p:nvPr/>
                  </p:nvCxnSpPr>
                  <p:spPr bwMode="auto">
                    <a:xfrm flipV="1">
                      <a:off x="2612646" y="2407616"/>
                      <a:ext cx="1495813" cy="419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26" name="Straight Connector 25"/>
                    <p:cNvCxnSpPr/>
                    <p:nvPr/>
                  </p:nvCxnSpPr>
                  <p:spPr bwMode="auto">
                    <a:xfrm flipV="1">
                      <a:off x="2762636" y="3006315"/>
                      <a:ext cx="1207799" cy="419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27" name="Straight Connector 26"/>
                    <p:cNvCxnSpPr>
                      <a:stCxn id="67" idx="6"/>
                    </p:cNvCxnSpPr>
                    <p:nvPr/>
                  </p:nvCxnSpPr>
                  <p:spPr bwMode="auto">
                    <a:xfrm flipV="1">
                      <a:off x="2819713" y="3160732"/>
                      <a:ext cx="1087020" cy="2671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28" name="Straight Connector 27"/>
                    <p:cNvCxnSpPr/>
                    <p:nvPr/>
                  </p:nvCxnSpPr>
                  <p:spPr bwMode="auto">
                    <a:xfrm flipV="1">
                      <a:off x="2864243" y="3309728"/>
                      <a:ext cx="1012693" cy="419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29" name="Straight Connector 28"/>
                    <p:cNvCxnSpPr/>
                    <p:nvPr/>
                  </p:nvCxnSpPr>
                  <p:spPr bwMode="auto">
                    <a:xfrm flipV="1">
                      <a:off x="2856984" y="3456017"/>
                      <a:ext cx="1012693" cy="419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30" name="Straight Connector 29"/>
                    <p:cNvCxnSpPr/>
                    <p:nvPr/>
                  </p:nvCxnSpPr>
                  <p:spPr bwMode="auto">
                    <a:xfrm rot="16200000" flipV="1">
                      <a:off x="2418078" y="2842598"/>
                      <a:ext cx="1045197" cy="180673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31" name="Straight Connector 30"/>
                    <p:cNvCxnSpPr/>
                    <p:nvPr/>
                  </p:nvCxnSpPr>
                  <p:spPr bwMode="auto">
                    <a:xfrm rot="16200000" flipV="1">
                      <a:off x="2636270" y="2877424"/>
                      <a:ext cx="1045196" cy="105601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32" name="Straight Connector 31"/>
                    <p:cNvCxnSpPr/>
                    <p:nvPr/>
                  </p:nvCxnSpPr>
                  <p:spPr bwMode="auto">
                    <a:xfrm rot="5400000" flipH="1" flipV="1">
                      <a:off x="2850619" y="2928864"/>
                      <a:ext cx="1047917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33" name="Straight Connector 32"/>
                    <p:cNvCxnSpPr/>
                    <p:nvPr/>
                  </p:nvCxnSpPr>
                  <p:spPr bwMode="auto">
                    <a:xfrm rot="5400000" flipH="1" flipV="1">
                      <a:off x="3061971" y="2897335"/>
                      <a:ext cx="1040457" cy="81357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34" name="Straight Connector 33"/>
                    <p:cNvCxnSpPr/>
                    <p:nvPr/>
                  </p:nvCxnSpPr>
                  <p:spPr bwMode="auto">
                    <a:xfrm rot="5400000" flipH="1" flipV="1">
                      <a:off x="3265678" y="2870687"/>
                      <a:ext cx="1027924" cy="147189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35" name="Straight Connector 34"/>
                    <p:cNvCxnSpPr/>
                    <p:nvPr/>
                  </p:nvCxnSpPr>
                  <p:spPr bwMode="auto">
                    <a:xfrm rot="5400000" flipH="1" flipV="1">
                      <a:off x="3458764" y="2829010"/>
                      <a:ext cx="1040458" cy="207173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sp>
                  <p:nvSpPr>
                    <p:cNvPr id="36" name="Flowchart: Connector 35"/>
                    <p:cNvSpPr/>
                    <p:nvPr/>
                  </p:nvSpPr>
                  <p:spPr bwMode="auto">
                    <a:xfrm>
                      <a:off x="3342875" y="2375535"/>
                      <a:ext cx="58489" cy="64184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37" name="Flowchart: Connector 36"/>
                    <p:cNvSpPr/>
                    <p:nvPr/>
                  </p:nvSpPr>
                  <p:spPr bwMode="auto">
                    <a:xfrm>
                      <a:off x="3595325" y="2375535"/>
                      <a:ext cx="58489" cy="64184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38" name="Flowchart: Connector 37"/>
                    <p:cNvSpPr/>
                    <p:nvPr/>
                  </p:nvSpPr>
                  <p:spPr bwMode="auto">
                    <a:xfrm>
                      <a:off x="3825244" y="2377778"/>
                      <a:ext cx="58489" cy="64184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39" name="Flowchart: Connector 38"/>
                    <p:cNvSpPr/>
                    <p:nvPr/>
                  </p:nvSpPr>
                  <p:spPr bwMode="auto">
                    <a:xfrm>
                      <a:off x="2649916" y="2668095"/>
                      <a:ext cx="58489" cy="64184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40" name="Flowchart: Connector 39"/>
                    <p:cNvSpPr/>
                    <p:nvPr/>
                  </p:nvSpPr>
                  <p:spPr bwMode="auto">
                    <a:xfrm>
                      <a:off x="2870903" y="2668095"/>
                      <a:ext cx="58489" cy="64184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41" name="Flowchart: Connector 40"/>
                    <p:cNvSpPr/>
                    <p:nvPr/>
                  </p:nvSpPr>
                  <p:spPr bwMode="auto">
                    <a:xfrm>
                      <a:off x="3106451" y="2668095"/>
                      <a:ext cx="58489" cy="64184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42" name="Flowchart: Connector 41"/>
                    <p:cNvSpPr/>
                    <p:nvPr/>
                  </p:nvSpPr>
                  <p:spPr bwMode="auto">
                    <a:xfrm>
                      <a:off x="3345294" y="2668095"/>
                      <a:ext cx="58489" cy="64184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43" name="Flowchart: Connector 42"/>
                    <p:cNvSpPr/>
                    <p:nvPr/>
                  </p:nvSpPr>
                  <p:spPr bwMode="auto">
                    <a:xfrm>
                      <a:off x="3570374" y="2665386"/>
                      <a:ext cx="58489" cy="64184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44" name="Flowchart: Connector 43"/>
                    <p:cNvSpPr/>
                    <p:nvPr/>
                  </p:nvSpPr>
                  <p:spPr bwMode="auto">
                    <a:xfrm>
                      <a:off x="3784113" y="2670338"/>
                      <a:ext cx="58489" cy="64184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45" name="Flowchart: Connector 44"/>
                    <p:cNvSpPr/>
                    <p:nvPr/>
                  </p:nvSpPr>
                  <p:spPr bwMode="auto">
                    <a:xfrm>
                      <a:off x="3994661" y="2668095"/>
                      <a:ext cx="58489" cy="64184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46" name="Flowchart: Connector 45"/>
                    <p:cNvSpPr/>
                    <p:nvPr/>
                  </p:nvSpPr>
                  <p:spPr bwMode="auto">
                    <a:xfrm>
                      <a:off x="2613621" y="2521814"/>
                      <a:ext cx="58489" cy="64184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47" name="Flowchart: Connector 46"/>
                    <p:cNvSpPr/>
                    <p:nvPr/>
                  </p:nvSpPr>
                  <p:spPr bwMode="auto">
                    <a:xfrm>
                      <a:off x="2845886" y="2524056"/>
                      <a:ext cx="58489" cy="64184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48" name="Flowchart: Connector 47"/>
                    <p:cNvSpPr/>
                    <p:nvPr/>
                  </p:nvSpPr>
                  <p:spPr bwMode="auto">
                    <a:xfrm>
                      <a:off x="3090322" y="2521814"/>
                      <a:ext cx="58489" cy="64184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49" name="Flowchart: Connector 48"/>
                    <p:cNvSpPr/>
                    <p:nvPr/>
                  </p:nvSpPr>
                  <p:spPr bwMode="auto">
                    <a:xfrm>
                      <a:off x="3342875" y="2521814"/>
                      <a:ext cx="58489" cy="64184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50" name="Flowchart: Connector 49"/>
                    <p:cNvSpPr/>
                    <p:nvPr/>
                  </p:nvSpPr>
                  <p:spPr bwMode="auto">
                    <a:xfrm>
                      <a:off x="3580050" y="2527231"/>
                      <a:ext cx="58489" cy="64184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51" name="Flowchart: Connector 50"/>
                    <p:cNvSpPr/>
                    <p:nvPr/>
                  </p:nvSpPr>
                  <p:spPr bwMode="auto">
                    <a:xfrm>
                      <a:off x="3803469" y="2526766"/>
                      <a:ext cx="58489" cy="64184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52" name="Flowchart: Connector 51"/>
                    <p:cNvSpPr/>
                    <p:nvPr/>
                  </p:nvSpPr>
                  <p:spPr bwMode="auto">
                    <a:xfrm>
                      <a:off x="4026112" y="2521814"/>
                      <a:ext cx="58489" cy="64184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53" name="Flowchart: Connector 52"/>
                    <p:cNvSpPr/>
                    <p:nvPr/>
                  </p:nvSpPr>
                  <p:spPr bwMode="auto">
                    <a:xfrm>
                      <a:off x="2683792" y="2814373"/>
                      <a:ext cx="58489" cy="64184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54" name="Flowchart: Connector 53"/>
                    <p:cNvSpPr/>
                    <p:nvPr/>
                  </p:nvSpPr>
                  <p:spPr bwMode="auto">
                    <a:xfrm>
                      <a:off x="2893458" y="2811664"/>
                      <a:ext cx="58489" cy="64184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55" name="Flowchart: Connector 54"/>
                    <p:cNvSpPr/>
                    <p:nvPr/>
                  </p:nvSpPr>
                  <p:spPr bwMode="auto">
                    <a:xfrm>
                      <a:off x="3118548" y="2814374"/>
                      <a:ext cx="58489" cy="64184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56" name="Flowchart: Connector 55"/>
                    <p:cNvSpPr/>
                    <p:nvPr/>
                  </p:nvSpPr>
                  <p:spPr bwMode="auto">
                    <a:xfrm>
                      <a:off x="3342119" y="2816754"/>
                      <a:ext cx="58489" cy="64184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57" name="Flowchart: Connector 56"/>
                    <p:cNvSpPr/>
                    <p:nvPr/>
                  </p:nvSpPr>
                  <p:spPr bwMode="auto">
                    <a:xfrm>
                      <a:off x="3560659" y="2816754"/>
                      <a:ext cx="58489" cy="64184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58" name="Flowchart: Connector 57"/>
                    <p:cNvSpPr/>
                    <p:nvPr/>
                  </p:nvSpPr>
                  <p:spPr bwMode="auto">
                    <a:xfrm>
                      <a:off x="3764719" y="2814373"/>
                      <a:ext cx="58489" cy="64184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59" name="Flowchart: Connector 58"/>
                    <p:cNvSpPr/>
                    <p:nvPr/>
                  </p:nvSpPr>
                  <p:spPr bwMode="auto">
                    <a:xfrm>
                      <a:off x="3965631" y="2814373"/>
                      <a:ext cx="58489" cy="64184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60" name="Flowchart: Connector 59"/>
                    <p:cNvSpPr/>
                    <p:nvPr/>
                  </p:nvSpPr>
                  <p:spPr bwMode="auto">
                    <a:xfrm>
                      <a:off x="2722508" y="2972843"/>
                      <a:ext cx="58489" cy="64184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61" name="Flowchart: Connector 60"/>
                    <p:cNvSpPr/>
                    <p:nvPr/>
                  </p:nvSpPr>
                  <p:spPr bwMode="auto">
                    <a:xfrm>
                      <a:off x="2921687" y="2972843"/>
                      <a:ext cx="58489" cy="64184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62" name="Flowchart: Connector 61"/>
                    <p:cNvSpPr/>
                    <p:nvPr/>
                  </p:nvSpPr>
                  <p:spPr bwMode="auto">
                    <a:xfrm>
                      <a:off x="3136291" y="2972843"/>
                      <a:ext cx="58489" cy="64184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63" name="Flowchart: Connector 62"/>
                    <p:cNvSpPr/>
                    <p:nvPr/>
                  </p:nvSpPr>
                  <p:spPr bwMode="auto">
                    <a:xfrm>
                      <a:off x="3342119" y="2972843"/>
                      <a:ext cx="58489" cy="64184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64" name="Flowchart: Connector 63"/>
                    <p:cNvSpPr/>
                    <p:nvPr/>
                  </p:nvSpPr>
                  <p:spPr bwMode="auto">
                    <a:xfrm>
                      <a:off x="3546179" y="2972843"/>
                      <a:ext cx="58489" cy="64184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65" name="Flowchart: Connector 64"/>
                    <p:cNvSpPr/>
                    <p:nvPr/>
                  </p:nvSpPr>
                  <p:spPr bwMode="auto">
                    <a:xfrm>
                      <a:off x="3740562" y="2975552"/>
                      <a:ext cx="58489" cy="64184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66" name="Flowchart: Connector 65"/>
                    <p:cNvSpPr/>
                    <p:nvPr/>
                  </p:nvSpPr>
                  <p:spPr bwMode="auto">
                    <a:xfrm>
                      <a:off x="3936600" y="2972843"/>
                      <a:ext cx="58489" cy="64184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67" name="Flowchart: Connector 66"/>
                    <p:cNvSpPr/>
                    <p:nvPr/>
                  </p:nvSpPr>
                  <p:spPr bwMode="auto">
                    <a:xfrm>
                      <a:off x="2761224" y="3131311"/>
                      <a:ext cx="58489" cy="64184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68" name="Flowchart: Connector 67"/>
                    <p:cNvSpPr/>
                    <p:nvPr/>
                  </p:nvSpPr>
                  <p:spPr bwMode="auto">
                    <a:xfrm>
                      <a:off x="2947498" y="3131311"/>
                      <a:ext cx="58489" cy="64184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69" name="Flowchart: Connector 68"/>
                    <p:cNvSpPr/>
                    <p:nvPr/>
                  </p:nvSpPr>
                  <p:spPr bwMode="auto">
                    <a:xfrm>
                      <a:off x="3148440" y="3128602"/>
                      <a:ext cx="58489" cy="64184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70" name="Flowchart: Connector 69"/>
                    <p:cNvSpPr/>
                    <p:nvPr/>
                  </p:nvSpPr>
                  <p:spPr bwMode="auto">
                    <a:xfrm>
                      <a:off x="3346050" y="3131311"/>
                      <a:ext cx="58489" cy="64184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71" name="Flowchart: Connector 70"/>
                    <p:cNvSpPr/>
                    <p:nvPr/>
                  </p:nvSpPr>
                  <p:spPr bwMode="auto">
                    <a:xfrm>
                      <a:off x="3534838" y="3134019"/>
                      <a:ext cx="58489" cy="64184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72" name="Flowchart: Connector 71"/>
                    <p:cNvSpPr/>
                    <p:nvPr/>
                  </p:nvSpPr>
                  <p:spPr bwMode="auto">
                    <a:xfrm>
                      <a:off x="3718787" y="3131309"/>
                      <a:ext cx="58489" cy="64184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73" name="Flowchart: Connector 72"/>
                    <p:cNvSpPr/>
                    <p:nvPr/>
                  </p:nvSpPr>
                  <p:spPr bwMode="auto">
                    <a:xfrm>
                      <a:off x="3905150" y="3131311"/>
                      <a:ext cx="58489" cy="64184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74" name="Flowchart: Connector 73"/>
                    <p:cNvSpPr/>
                    <p:nvPr/>
                  </p:nvSpPr>
                  <p:spPr bwMode="auto">
                    <a:xfrm>
                      <a:off x="2795100" y="3277592"/>
                      <a:ext cx="58489" cy="64184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75" name="Flowchart: Connector 74"/>
                    <p:cNvSpPr/>
                    <p:nvPr/>
                  </p:nvSpPr>
                  <p:spPr bwMode="auto">
                    <a:xfrm>
                      <a:off x="2975728" y="3277592"/>
                      <a:ext cx="58489" cy="64184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76" name="Flowchart: Connector 75"/>
                    <p:cNvSpPr/>
                    <p:nvPr/>
                  </p:nvSpPr>
                  <p:spPr bwMode="auto">
                    <a:xfrm>
                      <a:off x="3166938" y="3280301"/>
                      <a:ext cx="58489" cy="64184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77" name="Flowchart: Connector 76"/>
                    <p:cNvSpPr/>
                    <p:nvPr/>
                  </p:nvSpPr>
                  <p:spPr bwMode="auto">
                    <a:xfrm>
                      <a:off x="3346050" y="3277592"/>
                      <a:ext cx="58489" cy="64184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78" name="Flowchart: Connector 77"/>
                    <p:cNvSpPr/>
                    <p:nvPr/>
                  </p:nvSpPr>
                  <p:spPr bwMode="auto">
                    <a:xfrm>
                      <a:off x="3525159" y="3277592"/>
                      <a:ext cx="58489" cy="64184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79" name="Flowchart: Connector 78"/>
                    <p:cNvSpPr/>
                    <p:nvPr/>
                  </p:nvSpPr>
                  <p:spPr bwMode="auto">
                    <a:xfrm>
                      <a:off x="3698676" y="3280302"/>
                      <a:ext cx="58489" cy="64184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80" name="Flowchart: Connector 79"/>
                    <p:cNvSpPr/>
                    <p:nvPr/>
                  </p:nvSpPr>
                  <p:spPr bwMode="auto">
                    <a:xfrm>
                      <a:off x="3873700" y="3277592"/>
                      <a:ext cx="58489" cy="64184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81" name="Flowchart: Connector 80"/>
                    <p:cNvSpPr/>
                    <p:nvPr/>
                  </p:nvSpPr>
                  <p:spPr bwMode="auto">
                    <a:xfrm>
                      <a:off x="2832151" y="3423871"/>
                      <a:ext cx="58489" cy="64184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82" name="Flowchart: Connector 81"/>
                    <p:cNvSpPr/>
                    <p:nvPr/>
                  </p:nvSpPr>
                  <p:spPr bwMode="auto">
                    <a:xfrm>
                      <a:off x="3004009" y="3423871"/>
                      <a:ext cx="58489" cy="64184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83" name="Flowchart: Connector 82"/>
                    <p:cNvSpPr/>
                    <p:nvPr/>
                  </p:nvSpPr>
                  <p:spPr bwMode="auto">
                    <a:xfrm>
                      <a:off x="3183874" y="3423871"/>
                      <a:ext cx="58489" cy="64184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84" name="Flowchart: Connector 83"/>
                    <p:cNvSpPr/>
                    <p:nvPr/>
                  </p:nvSpPr>
                  <p:spPr bwMode="auto">
                    <a:xfrm>
                      <a:off x="3343630" y="3423871"/>
                      <a:ext cx="58489" cy="64184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85" name="Flowchart: Connector 84"/>
                    <p:cNvSpPr/>
                    <p:nvPr/>
                  </p:nvSpPr>
                  <p:spPr bwMode="auto">
                    <a:xfrm>
                      <a:off x="3510643" y="3423871"/>
                      <a:ext cx="58489" cy="64184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86" name="Flowchart: Connector 85"/>
                    <p:cNvSpPr/>
                    <p:nvPr/>
                  </p:nvSpPr>
                  <p:spPr bwMode="auto">
                    <a:xfrm>
                      <a:off x="3677656" y="3423871"/>
                      <a:ext cx="58489" cy="64184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87" name="Flowchart: Connector 86"/>
                    <p:cNvSpPr/>
                    <p:nvPr/>
                  </p:nvSpPr>
                  <p:spPr bwMode="auto">
                    <a:xfrm>
                      <a:off x="3844669" y="3423871"/>
                      <a:ext cx="58489" cy="64184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88" name="Flowchart: Connector 87"/>
                    <p:cNvSpPr/>
                    <p:nvPr/>
                  </p:nvSpPr>
                  <p:spPr bwMode="auto">
                    <a:xfrm>
                      <a:off x="2585339" y="2375535"/>
                      <a:ext cx="58489" cy="64184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89" name="Flowchart: Connector 88"/>
                    <p:cNvSpPr/>
                    <p:nvPr/>
                  </p:nvSpPr>
                  <p:spPr bwMode="auto">
                    <a:xfrm>
                      <a:off x="4052722" y="2375535"/>
                      <a:ext cx="58489" cy="64184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90" name="Flowchart: Connector 89"/>
                    <p:cNvSpPr/>
                    <p:nvPr/>
                  </p:nvSpPr>
                  <p:spPr bwMode="auto">
                    <a:xfrm>
                      <a:off x="3075805" y="2375535"/>
                      <a:ext cx="58489" cy="64184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91" name="Flowchart: Connector 90"/>
                    <p:cNvSpPr/>
                    <p:nvPr/>
                  </p:nvSpPr>
                  <p:spPr bwMode="auto">
                    <a:xfrm>
                      <a:off x="2818464" y="2378244"/>
                      <a:ext cx="58489" cy="64184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</p:grpSp>
              <p:sp>
                <p:nvSpPr>
                  <p:cNvPr id="172" name="Rectangle 171"/>
                  <p:cNvSpPr/>
                  <p:nvPr/>
                </p:nvSpPr>
                <p:spPr bwMode="auto">
                  <a:xfrm>
                    <a:off x="6487885" y="2028372"/>
                    <a:ext cx="587829" cy="442685"/>
                  </a:xfrm>
                  <a:prstGeom prst="rect">
                    <a:avLst/>
                  </a:prstGeom>
                  <a:noFill/>
                  <a:ln w="2857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</p:grpSp>
            <p:grpSp>
              <p:nvGrpSpPr>
                <p:cNvPr id="178" name="Group 177"/>
                <p:cNvGrpSpPr/>
                <p:nvPr/>
              </p:nvGrpSpPr>
              <p:grpSpPr>
                <a:xfrm>
                  <a:off x="5934075" y="1764508"/>
                  <a:ext cx="1676401" cy="1102518"/>
                  <a:chOff x="3729038" y="1726407"/>
                  <a:chExt cx="1781175" cy="1209674"/>
                </a:xfrm>
              </p:grpSpPr>
              <p:sp>
                <p:nvSpPr>
                  <p:cNvPr id="179" name="Rectangle 178"/>
                  <p:cNvSpPr/>
                  <p:nvPr/>
                </p:nvSpPr>
                <p:spPr bwMode="auto">
                  <a:xfrm>
                    <a:off x="3729038" y="1726407"/>
                    <a:ext cx="1781175" cy="277812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  <a:alpha val="25000"/>
                    </a:scheme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180" name="Rectangle 179"/>
                  <p:cNvSpPr/>
                  <p:nvPr/>
                </p:nvSpPr>
                <p:spPr bwMode="auto">
                  <a:xfrm>
                    <a:off x="3731419" y="2443957"/>
                    <a:ext cx="1776411" cy="492124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  <a:alpha val="25000"/>
                    </a:scheme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182" name="Rectangle 181"/>
                  <p:cNvSpPr/>
                  <p:nvPr/>
                </p:nvSpPr>
                <p:spPr bwMode="auto">
                  <a:xfrm>
                    <a:off x="3729038" y="2005805"/>
                    <a:ext cx="563562" cy="4445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  <a:alpha val="25000"/>
                    </a:scheme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183" name="Rectangle 182"/>
                  <p:cNvSpPr/>
                  <p:nvPr/>
                </p:nvSpPr>
                <p:spPr bwMode="auto">
                  <a:xfrm>
                    <a:off x="4889499" y="2003424"/>
                    <a:ext cx="620713" cy="4445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  <a:alpha val="25000"/>
                    </a:scheme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</p:grpSp>
          </p:grpSp>
          <p:grpSp>
            <p:nvGrpSpPr>
              <p:cNvPr id="198" name="Group 197"/>
              <p:cNvGrpSpPr/>
              <p:nvPr/>
            </p:nvGrpSpPr>
            <p:grpSpPr>
              <a:xfrm>
                <a:off x="5389840" y="3564781"/>
                <a:ext cx="1228527" cy="899362"/>
                <a:chOff x="6079331" y="4155282"/>
                <a:chExt cx="1402557" cy="1188244"/>
              </a:xfrm>
            </p:grpSpPr>
            <p:grpSp>
              <p:nvGrpSpPr>
                <p:cNvPr id="3" name="Group 187"/>
                <p:cNvGrpSpPr/>
                <p:nvPr/>
              </p:nvGrpSpPr>
              <p:grpSpPr>
                <a:xfrm>
                  <a:off x="6090714" y="4165479"/>
                  <a:ext cx="1388862" cy="1147653"/>
                  <a:chOff x="5075438" y="3547719"/>
                  <a:chExt cx="1388862" cy="1147653"/>
                </a:xfrm>
              </p:grpSpPr>
              <p:grpSp>
                <p:nvGrpSpPr>
                  <p:cNvPr id="5" name="Group 109"/>
                  <p:cNvGrpSpPr/>
                  <p:nvPr/>
                </p:nvGrpSpPr>
                <p:grpSpPr>
                  <a:xfrm>
                    <a:off x="5075438" y="3547719"/>
                    <a:ext cx="1388862" cy="1147653"/>
                    <a:chOff x="5137748" y="2651771"/>
                    <a:chExt cx="1054089" cy="977904"/>
                  </a:xfrm>
                </p:grpSpPr>
                <p:grpSp>
                  <p:nvGrpSpPr>
                    <p:cNvPr id="6" name="Group 108"/>
                    <p:cNvGrpSpPr/>
                    <p:nvPr/>
                  </p:nvGrpSpPr>
                  <p:grpSpPr>
                    <a:xfrm>
                      <a:off x="5162183" y="2677588"/>
                      <a:ext cx="1003842" cy="925881"/>
                      <a:chOff x="5162183" y="2677588"/>
                      <a:chExt cx="1003842" cy="925881"/>
                    </a:xfrm>
                  </p:grpSpPr>
                  <p:cxnSp>
                    <p:nvCxnSpPr>
                      <p:cNvPr id="153" name="Straight Connector 152"/>
                      <p:cNvCxnSpPr/>
                      <p:nvPr/>
                    </p:nvCxnSpPr>
                    <p:spPr bwMode="auto">
                      <a:xfrm flipV="1">
                        <a:off x="5169327" y="2810939"/>
                        <a:ext cx="996696" cy="368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bg2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54" name="Straight Connector 153"/>
                      <p:cNvCxnSpPr/>
                      <p:nvPr/>
                    </p:nvCxnSpPr>
                    <p:spPr bwMode="auto">
                      <a:xfrm rot="5400000" flipH="1" flipV="1">
                        <a:off x="4706216" y="3140529"/>
                        <a:ext cx="92111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bg2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55" name="Straight Connector 154"/>
                      <p:cNvCxnSpPr/>
                      <p:nvPr/>
                    </p:nvCxnSpPr>
                    <p:spPr bwMode="auto">
                      <a:xfrm flipV="1">
                        <a:off x="5169324" y="2937146"/>
                        <a:ext cx="996696" cy="368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bg2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56" name="Straight Connector 155"/>
                      <p:cNvCxnSpPr/>
                      <p:nvPr/>
                    </p:nvCxnSpPr>
                    <p:spPr bwMode="auto">
                      <a:xfrm flipV="1">
                        <a:off x="5166945" y="3063352"/>
                        <a:ext cx="996696" cy="368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bg2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57" name="Straight Connector 156"/>
                      <p:cNvCxnSpPr/>
                      <p:nvPr/>
                    </p:nvCxnSpPr>
                    <p:spPr bwMode="auto">
                      <a:xfrm flipV="1">
                        <a:off x="5169329" y="2679970"/>
                        <a:ext cx="996696" cy="368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bg2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58" name="Straight Connector 157"/>
                      <p:cNvCxnSpPr/>
                      <p:nvPr/>
                    </p:nvCxnSpPr>
                    <p:spPr bwMode="auto">
                      <a:xfrm flipV="1">
                        <a:off x="5162184" y="3206226"/>
                        <a:ext cx="996696" cy="368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bg2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59" name="Straight Connector 158"/>
                      <p:cNvCxnSpPr/>
                      <p:nvPr/>
                    </p:nvCxnSpPr>
                    <p:spPr bwMode="auto">
                      <a:xfrm flipV="1">
                        <a:off x="5166945" y="3341958"/>
                        <a:ext cx="996696" cy="368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bg2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60" name="Straight Connector 159"/>
                      <p:cNvCxnSpPr/>
                      <p:nvPr/>
                    </p:nvCxnSpPr>
                    <p:spPr bwMode="auto">
                      <a:xfrm flipV="1">
                        <a:off x="5169327" y="3472926"/>
                        <a:ext cx="996696" cy="368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bg2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61" name="Straight Connector 160"/>
                      <p:cNvCxnSpPr/>
                      <p:nvPr/>
                    </p:nvCxnSpPr>
                    <p:spPr bwMode="auto">
                      <a:xfrm flipV="1">
                        <a:off x="5162183" y="3601514"/>
                        <a:ext cx="996696" cy="368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bg2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62" name="Straight Connector 161"/>
                      <p:cNvCxnSpPr/>
                      <p:nvPr/>
                    </p:nvCxnSpPr>
                    <p:spPr bwMode="auto">
                      <a:xfrm rot="5400000" flipH="1" flipV="1">
                        <a:off x="4882429" y="3140529"/>
                        <a:ext cx="92111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bg2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63" name="Straight Connector 162"/>
                      <p:cNvCxnSpPr/>
                      <p:nvPr/>
                    </p:nvCxnSpPr>
                    <p:spPr bwMode="auto">
                      <a:xfrm rot="5400000" flipH="1" flipV="1">
                        <a:off x="5044354" y="3138147"/>
                        <a:ext cx="92111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bg2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64" name="Straight Connector 163"/>
                      <p:cNvCxnSpPr/>
                      <p:nvPr/>
                    </p:nvCxnSpPr>
                    <p:spPr bwMode="auto">
                      <a:xfrm rot="5400000" flipH="1" flipV="1">
                        <a:off x="5211041" y="3138147"/>
                        <a:ext cx="92111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bg2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65" name="Straight Connector 164"/>
                      <p:cNvCxnSpPr/>
                      <p:nvPr/>
                    </p:nvCxnSpPr>
                    <p:spPr bwMode="auto">
                      <a:xfrm rot="5400000" flipH="1" flipV="1">
                        <a:off x="5375347" y="3142910"/>
                        <a:ext cx="92111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bg2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66" name="Straight Connector 165"/>
                      <p:cNvCxnSpPr/>
                      <p:nvPr/>
                    </p:nvCxnSpPr>
                    <p:spPr bwMode="auto">
                      <a:xfrm rot="5400000" flipH="1" flipV="1">
                        <a:off x="5537273" y="3142910"/>
                        <a:ext cx="92111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bg2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67" name="Straight Connector 166"/>
                      <p:cNvCxnSpPr/>
                      <p:nvPr/>
                    </p:nvCxnSpPr>
                    <p:spPr bwMode="auto">
                      <a:xfrm rot="5400000" flipH="1" flipV="1">
                        <a:off x="5703960" y="3138148"/>
                        <a:ext cx="92111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bg2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7" name="Group 79"/>
                    <p:cNvGrpSpPr/>
                    <p:nvPr/>
                  </p:nvGrpSpPr>
                  <p:grpSpPr>
                    <a:xfrm>
                      <a:off x="5137750" y="2651771"/>
                      <a:ext cx="1054089" cy="977904"/>
                      <a:chOff x="4429126" y="2647950"/>
                      <a:chExt cx="1092199" cy="1000125"/>
                    </a:xfrm>
                  </p:grpSpPr>
                  <p:sp>
                    <p:nvSpPr>
                      <p:cNvPr id="97" name="Flowchart: Connector 96"/>
                      <p:cNvSpPr/>
                      <p:nvPr/>
                    </p:nvSpPr>
                    <p:spPr bwMode="auto">
                      <a:xfrm>
                        <a:off x="4429126" y="2647950"/>
                        <a:ext cx="59646" cy="57700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endParaRPr>
                      </a:p>
                    </p:txBody>
                  </p:sp>
                  <p:sp>
                    <p:nvSpPr>
                      <p:cNvPr id="98" name="Flowchart: Connector 97"/>
                      <p:cNvSpPr/>
                      <p:nvPr/>
                    </p:nvSpPr>
                    <p:spPr bwMode="auto">
                      <a:xfrm>
                        <a:off x="4610089" y="2647950"/>
                        <a:ext cx="59646" cy="57700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endParaRPr>
                      </a:p>
                    </p:txBody>
                  </p:sp>
                  <p:sp>
                    <p:nvSpPr>
                      <p:cNvPr id="99" name="Flowchart: Connector 98"/>
                      <p:cNvSpPr/>
                      <p:nvPr/>
                    </p:nvSpPr>
                    <p:spPr bwMode="auto">
                      <a:xfrm>
                        <a:off x="4780407" y="2647950"/>
                        <a:ext cx="59646" cy="57700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endParaRPr>
                      </a:p>
                    </p:txBody>
                  </p:sp>
                  <p:sp>
                    <p:nvSpPr>
                      <p:cNvPr id="100" name="Flowchart: Connector 99"/>
                      <p:cNvSpPr/>
                      <p:nvPr/>
                    </p:nvSpPr>
                    <p:spPr bwMode="auto">
                      <a:xfrm>
                        <a:off x="4950725" y="2647950"/>
                        <a:ext cx="59646" cy="57700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endParaRPr>
                      </a:p>
                    </p:txBody>
                  </p:sp>
                  <p:sp>
                    <p:nvSpPr>
                      <p:cNvPr id="101" name="Flowchart: Connector 100"/>
                      <p:cNvSpPr/>
                      <p:nvPr/>
                    </p:nvSpPr>
                    <p:spPr bwMode="auto">
                      <a:xfrm>
                        <a:off x="5121043" y="2647950"/>
                        <a:ext cx="59646" cy="57700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endParaRPr>
                      </a:p>
                    </p:txBody>
                  </p:sp>
                  <p:sp>
                    <p:nvSpPr>
                      <p:cNvPr id="102" name="Flowchart: Connector 101"/>
                      <p:cNvSpPr/>
                      <p:nvPr/>
                    </p:nvSpPr>
                    <p:spPr bwMode="auto">
                      <a:xfrm>
                        <a:off x="5291361" y="2647950"/>
                        <a:ext cx="59646" cy="57700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endParaRPr>
                      </a:p>
                    </p:txBody>
                  </p:sp>
                  <p:sp>
                    <p:nvSpPr>
                      <p:cNvPr id="103" name="Flowchart: Connector 102"/>
                      <p:cNvSpPr/>
                      <p:nvPr/>
                    </p:nvSpPr>
                    <p:spPr bwMode="auto">
                      <a:xfrm>
                        <a:off x="5461679" y="2647950"/>
                        <a:ext cx="59646" cy="57700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endParaRPr>
                      </a:p>
                    </p:txBody>
                  </p:sp>
                  <p:sp>
                    <p:nvSpPr>
                      <p:cNvPr id="104" name="Flowchart: Connector 103"/>
                      <p:cNvSpPr/>
                      <p:nvPr/>
                    </p:nvSpPr>
                    <p:spPr bwMode="auto">
                      <a:xfrm>
                        <a:off x="4429126" y="2910953"/>
                        <a:ext cx="59646" cy="57700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endParaRPr>
                      </a:p>
                    </p:txBody>
                  </p:sp>
                  <p:sp>
                    <p:nvSpPr>
                      <p:cNvPr id="105" name="Flowchart: Connector 104"/>
                      <p:cNvSpPr/>
                      <p:nvPr/>
                    </p:nvSpPr>
                    <p:spPr bwMode="auto">
                      <a:xfrm>
                        <a:off x="4610089" y="2910953"/>
                        <a:ext cx="59646" cy="57700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endParaRPr>
                      </a:p>
                    </p:txBody>
                  </p:sp>
                  <p:sp>
                    <p:nvSpPr>
                      <p:cNvPr id="106" name="Flowchart: Connector 105"/>
                      <p:cNvSpPr/>
                      <p:nvPr/>
                    </p:nvSpPr>
                    <p:spPr bwMode="auto">
                      <a:xfrm>
                        <a:off x="4780407" y="2910953"/>
                        <a:ext cx="59646" cy="57700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endParaRPr>
                      </a:p>
                    </p:txBody>
                  </p:sp>
                  <p:sp>
                    <p:nvSpPr>
                      <p:cNvPr id="107" name="Flowchart: Connector 106"/>
                      <p:cNvSpPr/>
                      <p:nvPr/>
                    </p:nvSpPr>
                    <p:spPr bwMode="auto">
                      <a:xfrm>
                        <a:off x="4950725" y="2910953"/>
                        <a:ext cx="59646" cy="57700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endParaRPr>
                      </a:p>
                    </p:txBody>
                  </p:sp>
                  <p:sp>
                    <p:nvSpPr>
                      <p:cNvPr id="108" name="Flowchart: Connector 107"/>
                      <p:cNvSpPr/>
                      <p:nvPr/>
                    </p:nvSpPr>
                    <p:spPr bwMode="auto">
                      <a:xfrm>
                        <a:off x="5121043" y="2910953"/>
                        <a:ext cx="59646" cy="57700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endParaRPr>
                      </a:p>
                    </p:txBody>
                  </p:sp>
                  <p:sp>
                    <p:nvSpPr>
                      <p:cNvPr id="109" name="Flowchart: Connector 108"/>
                      <p:cNvSpPr/>
                      <p:nvPr/>
                    </p:nvSpPr>
                    <p:spPr bwMode="auto">
                      <a:xfrm>
                        <a:off x="5291361" y="2910953"/>
                        <a:ext cx="59646" cy="57700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endParaRPr>
                      </a:p>
                    </p:txBody>
                  </p:sp>
                  <p:sp>
                    <p:nvSpPr>
                      <p:cNvPr id="110" name="Flowchart: Connector 109"/>
                      <p:cNvSpPr/>
                      <p:nvPr/>
                    </p:nvSpPr>
                    <p:spPr bwMode="auto">
                      <a:xfrm>
                        <a:off x="5461679" y="2910953"/>
                        <a:ext cx="59646" cy="57700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endParaRPr>
                      </a:p>
                    </p:txBody>
                  </p:sp>
                  <p:sp>
                    <p:nvSpPr>
                      <p:cNvPr id="111" name="Flowchart: Connector 110"/>
                      <p:cNvSpPr/>
                      <p:nvPr/>
                    </p:nvSpPr>
                    <p:spPr bwMode="auto">
                      <a:xfrm>
                        <a:off x="4429126" y="2779451"/>
                        <a:ext cx="59646" cy="57700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endParaRPr>
                      </a:p>
                    </p:txBody>
                  </p:sp>
                  <p:sp>
                    <p:nvSpPr>
                      <p:cNvPr id="112" name="Flowchart: Connector 111"/>
                      <p:cNvSpPr/>
                      <p:nvPr/>
                    </p:nvSpPr>
                    <p:spPr bwMode="auto">
                      <a:xfrm>
                        <a:off x="4610089" y="2779451"/>
                        <a:ext cx="59646" cy="57700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endParaRPr>
                      </a:p>
                    </p:txBody>
                  </p:sp>
                  <p:sp>
                    <p:nvSpPr>
                      <p:cNvPr id="113" name="Flowchart: Connector 112"/>
                      <p:cNvSpPr/>
                      <p:nvPr/>
                    </p:nvSpPr>
                    <p:spPr bwMode="auto">
                      <a:xfrm>
                        <a:off x="4780407" y="2779451"/>
                        <a:ext cx="59646" cy="57700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endParaRPr>
                      </a:p>
                    </p:txBody>
                  </p:sp>
                  <p:sp>
                    <p:nvSpPr>
                      <p:cNvPr id="114" name="Flowchart: Connector 113"/>
                      <p:cNvSpPr/>
                      <p:nvPr/>
                    </p:nvSpPr>
                    <p:spPr bwMode="auto">
                      <a:xfrm>
                        <a:off x="4950725" y="2779451"/>
                        <a:ext cx="59646" cy="57700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endParaRPr>
                      </a:p>
                    </p:txBody>
                  </p:sp>
                  <p:sp>
                    <p:nvSpPr>
                      <p:cNvPr id="115" name="Flowchart: Connector 114"/>
                      <p:cNvSpPr/>
                      <p:nvPr/>
                    </p:nvSpPr>
                    <p:spPr bwMode="auto">
                      <a:xfrm>
                        <a:off x="5121043" y="2779451"/>
                        <a:ext cx="59646" cy="57700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endParaRPr>
                      </a:p>
                    </p:txBody>
                  </p:sp>
                  <p:sp>
                    <p:nvSpPr>
                      <p:cNvPr id="116" name="Flowchart: Connector 115"/>
                      <p:cNvSpPr/>
                      <p:nvPr/>
                    </p:nvSpPr>
                    <p:spPr bwMode="auto">
                      <a:xfrm>
                        <a:off x="5291361" y="2779451"/>
                        <a:ext cx="59646" cy="57700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endParaRPr>
                      </a:p>
                    </p:txBody>
                  </p:sp>
                  <p:sp>
                    <p:nvSpPr>
                      <p:cNvPr id="117" name="Flowchart: Connector 116"/>
                      <p:cNvSpPr/>
                      <p:nvPr/>
                    </p:nvSpPr>
                    <p:spPr bwMode="auto">
                      <a:xfrm>
                        <a:off x="5461679" y="2779451"/>
                        <a:ext cx="59646" cy="57700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endParaRPr>
                      </a:p>
                    </p:txBody>
                  </p:sp>
                  <p:sp>
                    <p:nvSpPr>
                      <p:cNvPr id="118" name="Flowchart: Connector 117"/>
                      <p:cNvSpPr/>
                      <p:nvPr/>
                    </p:nvSpPr>
                    <p:spPr bwMode="auto">
                      <a:xfrm>
                        <a:off x="4429126" y="3042453"/>
                        <a:ext cx="59646" cy="57700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endParaRPr>
                      </a:p>
                    </p:txBody>
                  </p:sp>
                  <p:sp>
                    <p:nvSpPr>
                      <p:cNvPr id="119" name="Flowchart: Connector 118"/>
                      <p:cNvSpPr/>
                      <p:nvPr/>
                    </p:nvSpPr>
                    <p:spPr bwMode="auto">
                      <a:xfrm>
                        <a:off x="4610089" y="3042453"/>
                        <a:ext cx="59646" cy="57700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endParaRPr>
                      </a:p>
                    </p:txBody>
                  </p:sp>
                  <p:sp>
                    <p:nvSpPr>
                      <p:cNvPr id="120" name="Flowchart: Connector 119"/>
                      <p:cNvSpPr/>
                      <p:nvPr/>
                    </p:nvSpPr>
                    <p:spPr bwMode="auto">
                      <a:xfrm>
                        <a:off x="4780407" y="3042453"/>
                        <a:ext cx="59646" cy="57700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endParaRPr>
                      </a:p>
                    </p:txBody>
                  </p:sp>
                  <p:sp>
                    <p:nvSpPr>
                      <p:cNvPr id="121" name="Flowchart: Connector 120"/>
                      <p:cNvSpPr/>
                      <p:nvPr/>
                    </p:nvSpPr>
                    <p:spPr bwMode="auto">
                      <a:xfrm>
                        <a:off x="4950725" y="3042453"/>
                        <a:ext cx="59646" cy="57700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endParaRPr>
                      </a:p>
                    </p:txBody>
                  </p:sp>
                  <p:sp>
                    <p:nvSpPr>
                      <p:cNvPr id="122" name="Flowchart: Connector 121"/>
                      <p:cNvSpPr/>
                      <p:nvPr/>
                    </p:nvSpPr>
                    <p:spPr bwMode="auto">
                      <a:xfrm>
                        <a:off x="5121043" y="3042453"/>
                        <a:ext cx="59646" cy="57700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endParaRPr>
                      </a:p>
                    </p:txBody>
                  </p:sp>
                  <p:sp>
                    <p:nvSpPr>
                      <p:cNvPr id="123" name="Flowchart: Connector 122"/>
                      <p:cNvSpPr/>
                      <p:nvPr/>
                    </p:nvSpPr>
                    <p:spPr bwMode="auto">
                      <a:xfrm>
                        <a:off x="5291361" y="3042453"/>
                        <a:ext cx="59646" cy="57700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endParaRPr>
                      </a:p>
                    </p:txBody>
                  </p:sp>
                  <p:sp>
                    <p:nvSpPr>
                      <p:cNvPr id="124" name="Flowchart: Connector 123"/>
                      <p:cNvSpPr/>
                      <p:nvPr/>
                    </p:nvSpPr>
                    <p:spPr bwMode="auto">
                      <a:xfrm>
                        <a:off x="5461679" y="3042453"/>
                        <a:ext cx="59646" cy="57700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endParaRPr>
                      </a:p>
                    </p:txBody>
                  </p:sp>
                  <p:sp>
                    <p:nvSpPr>
                      <p:cNvPr id="125" name="Flowchart: Connector 124"/>
                      <p:cNvSpPr/>
                      <p:nvPr/>
                    </p:nvSpPr>
                    <p:spPr bwMode="auto">
                      <a:xfrm>
                        <a:off x="4429126" y="3184913"/>
                        <a:ext cx="59646" cy="57700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endParaRPr>
                      </a:p>
                    </p:txBody>
                  </p:sp>
                  <p:sp>
                    <p:nvSpPr>
                      <p:cNvPr id="126" name="Flowchart: Connector 125"/>
                      <p:cNvSpPr/>
                      <p:nvPr/>
                    </p:nvSpPr>
                    <p:spPr bwMode="auto">
                      <a:xfrm>
                        <a:off x="4610089" y="3184913"/>
                        <a:ext cx="59646" cy="57700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endParaRPr>
                      </a:p>
                    </p:txBody>
                  </p:sp>
                  <p:sp>
                    <p:nvSpPr>
                      <p:cNvPr id="127" name="Flowchart: Connector 126"/>
                      <p:cNvSpPr/>
                      <p:nvPr/>
                    </p:nvSpPr>
                    <p:spPr bwMode="auto">
                      <a:xfrm>
                        <a:off x="4780407" y="3184913"/>
                        <a:ext cx="59646" cy="57700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endParaRPr>
                      </a:p>
                    </p:txBody>
                  </p:sp>
                  <p:sp>
                    <p:nvSpPr>
                      <p:cNvPr id="128" name="Flowchart: Connector 127"/>
                      <p:cNvSpPr/>
                      <p:nvPr/>
                    </p:nvSpPr>
                    <p:spPr bwMode="auto">
                      <a:xfrm>
                        <a:off x="4950725" y="3184913"/>
                        <a:ext cx="59646" cy="57700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endParaRPr>
                      </a:p>
                    </p:txBody>
                  </p:sp>
                  <p:sp>
                    <p:nvSpPr>
                      <p:cNvPr id="129" name="Flowchart: Connector 128"/>
                      <p:cNvSpPr/>
                      <p:nvPr/>
                    </p:nvSpPr>
                    <p:spPr bwMode="auto">
                      <a:xfrm>
                        <a:off x="5121043" y="3184913"/>
                        <a:ext cx="59646" cy="57700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endParaRPr>
                      </a:p>
                    </p:txBody>
                  </p:sp>
                  <p:sp>
                    <p:nvSpPr>
                      <p:cNvPr id="130" name="Flowchart: Connector 129"/>
                      <p:cNvSpPr/>
                      <p:nvPr/>
                    </p:nvSpPr>
                    <p:spPr bwMode="auto">
                      <a:xfrm>
                        <a:off x="5291361" y="3184913"/>
                        <a:ext cx="59646" cy="57700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endParaRPr>
                      </a:p>
                    </p:txBody>
                  </p:sp>
                  <p:sp>
                    <p:nvSpPr>
                      <p:cNvPr id="131" name="Flowchart: Connector 130"/>
                      <p:cNvSpPr/>
                      <p:nvPr/>
                    </p:nvSpPr>
                    <p:spPr bwMode="auto">
                      <a:xfrm>
                        <a:off x="5461679" y="3184913"/>
                        <a:ext cx="59646" cy="57700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endParaRPr>
                      </a:p>
                    </p:txBody>
                  </p:sp>
                  <p:sp>
                    <p:nvSpPr>
                      <p:cNvPr id="132" name="Flowchart: Connector 131"/>
                      <p:cNvSpPr/>
                      <p:nvPr/>
                    </p:nvSpPr>
                    <p:spPr bwMode="auto">
                      <a:xfrm>
                        <a:off x="4429126" y="3327372"/>
                        <a:ext cx="59646" cy="57700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endParaRPr>
                      </a:p>
                    </p:txBody>
                  </p:sp>
                  <p:sp>
                    <p:nvSpPr>
                      <p:cNvPr id="133" name="Flowchart: Connector 132"/>
                      <p:cNvSpPr/>
                      <p:nvPr/>
                    </p:nvSpPr>
                    <p:spPr bwMode="auto">
                      <a:xfrm>
                        <a:off x="4610089" y="3327372"/>
                        <a:ext cx="59646" cy="57700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endParaRPr>
                      </a:p>
                    </p:txBody>
                  </p:sp>
                  <p:sp>
                    <p:nvSpPr>
                      <p:cNvPr id="134" name="Flowchart: Connector 133"/>
                      <p:cNvSpPr/>
                      <p:nvPr/>
                    </p:nvSpPr>
                    <p:spPr bwMode="auto">
                      <a:xfrm>
                        <a:off x="4780407" y="3327372"/>
                        <a:ext cx="59646" cy="57700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endParaRPr>
                      </a:p>
                    </p:txBody>
                  </p:sp>
                  <p:sp>
                    <p:nvSpPr>
                      <p:cNvPr id="135" name="Flowchart: Connector 134"/>
                      <p:cNvSpPr/>
                      <p:nvPr/>
                    </p:nvSpPr>
                    <p:spPr bwMode="auto">
                      <a:xfrm>
                        <a:off x="4950725" y="3327372"/>
                        <a:ext cx="59646" cy="57700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endParaRPr>
                      </a:p>
                    </p:txBody>
                  </p:sp>
                  <p:sp>
                    <p:nvSpPr>
                      <p:cNvPr id="136" name="Flowchart: Connector 135"/>
                      <p:cNvSpPr/>
                      <p:nvPr/>
                    </p:nvSpPr>
                    <p:spPr bwMode="auto">
                      <a:xfrm>
                        <a:off x="5121043" y="3327372"/>
                        <a:ext cx="59646" cy="57700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endParaRPr>
                      </a:p>
                    </p:txBody>
                  </p:sp>
                  <p:sp>
                    <p:nvSpPr>
                      <p:cNvPr id="137" name="Flowchart: Connector 136"/>
                      <p:cNvSpPr/>
                      <p:nvPr/>
                    </p:nvSpPr>
                    <p:spPr bwMode="auto">
                      <a:xfrm>
                        <a:off x="5291361" y="3327372"/>
                        <a:ext cx="59646" cy="57700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endParaRPr>
                      </a:p>
                    </p:txBody>
                  </p:sp>
                  <p:sp>
                    <p:nvSpPr>
                      <p:cNvPr id="138" name="Flowchart: Connector 137"/>
                      <p:cNvSpPr/>
                      <p:nvPr/>
                    </p:nvSpPr>
                    <p:spPr bwMode="auto">
                      <a:xfrm>
                        <a:off x="5461679" y="3327372"/>
                        <a:ext cx="59646" cy="57700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endParaRPr>
                      </a:p>
                    </p:txBody>
                  </p:sp>
                  <p:sp>
                    <p:nvSpPr>
                      <p:cNvPr id="139" name="Flowchart: Connector 138"/>
                      <p:cNvSpPr/>
                      <p:nvPr/>
                    </p:nvSpPr>
                    <p:spPr bwMode="auto">
                      <a:xfrm>
                        <a:off x="4429126" y="3458874"/>
                        <a:ext cx="59646" cy="57700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endParaRPr>
                      </a:p>
                    </p:txBody>
                  </p:sp>
                  <p:sp>
                    <p:nvSpPr>
                      <p:cNvPr id="140" name="Flowchart: Connector 139"/>
                      <p:cNvSpPr/>
                      <p:nvPr/>
                    </p:nvSpPr>
                    <p:spPr bwMode="auto">
                      <a:xfrm>
                        <a:off x="4610089" y="3458874"/>
                        <a:ext cx="59646" cy="57700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endParaRPr>
                      </a:p>
                    </p:txBody>
                  </p:sp>
                  <p:sp>
                    <p:nvSpPr>
                      <p:cNvPr id="141" name="Flowchart: Connector 140"/>
                      <p:cNvSpPr/>
                      <p:nvPr/>
                    </p:nvSpPr>
                    <p:spPr bwMode="auto">
                      <a:xfrm>
                        <a:off x="4780407" y="3458874"/>
                        <a:ext cx="59646" cy="57700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endParaRPr>
                      </a:p>
                    </p:txBody>
                  </p:sp>
                  <p:sp>
                    <p:nvSpPr>
                      <p:cNvPr id="142" name="Flowchart: Connector 141"/>
                      <p:cNvSpPr/>
                      <p:nvPr/>
                    </p:nvSpPr>
                    <p:spPr bwMode="auto">
                      <a:xfrm>
                        <a:off x="4950725" y="3458874"/>
                        <a:ext cx="59646" cy="57700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endParaRPr>
                      </a:p>
                    </p:txBody>
                  </p:sp>
                  <p:sp>
                    <p:nvSpPr>
                      <p:cNvPr id="143" name="Flowchart: Connector 142"/>
                      <p:cNvSpPr/>
                      <p:nvPr/>
                    </p:nvSpPr>
                    <p:spPr bwMode="auto">
                      <a:xfrm>
                        <a:off x="5121043" y="3458874"/>
                        <a:ext cx="59646" cy="57700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endParaRPr>
                      </a:p>
                    </p:txBody>
                  </p:sp>
                  <p:sp>
                    <p:nvSpPr>
                      <p:cNvPr id="144" name="Flowchart: Connector 143"/>
                      <p:cNvSpPr/>
                      <p:nvPr/>
                    </p:nvSpPr>
                    <p:spPr bwMode="auto">
                      <a:xfrm>
                        <a:off x="5291361" y="3458874"/>
                        <a:ext cx="59646" cy="57700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endParaRPr>
                      </a:p>
                    </p:txBody>
                  </p:sp>
                  <p:sp>
                    <p:nvSpPr>
                      <p:cNvPr id="145" name="Flowchart: Connector 144"/>
                      <p:cNvSpPr/>
                      <p:nvPr/>
                    </p:nvSpPr>
                    <p:spPr bwMode="auto">
                      <a:xfrm>
                        <a:off x="5461679" y="3458874"/>
                        <a:ext cx="59646" cy="57700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endParaRPr>
                      </a:p>
                    </p:txBody>
                  </p:sp>
                  <p:sp>
                    <p:nvSpPr>
                      <p:cNvPr id="146" name="Flowchart: Connector 145"/>
                      <p:cNvSpPr/>
                      <p:nvPr/>
                    </p:nvSpPr>
                    <p:spPr bwMode="auto">
                      <a:xfrm>
                        <a:off x="4429126" y="3590375"/>
                        <a:ext cx="59646" cy="57700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endParaRPr>
                      </a:p>
                    </p:txBody>
                  </p:sp>
                  <p:sp>
                    <p:nvSpPr>
                      <p:cNvPr id="147" name="Flowchart: Connector 146"/>
                      <p:cNvSpPr/>
                      <p:nvPr/>
                    </p:nvSpPr>
                    <p:spPr bwMode="auto">
                      <a:xfrm>
                        <a:off x="4610089" y="3590375"/>
                        <a:ext cx="59646" cy="57700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endParaRPr>
                      </a:p>
                    </p:txBody>
                  </p:sp>
                  <p:sp>
                    <p:nvSpPr>
                      <p:cNvPr id="148" name="Flowchart: Connector 147"/>
                      <p:cNvSpPr/>
                      <p:nvPr/>
                    </p:nvSpPr>
                    <p:spPr bwMode="auto">
                      <a:xfrm>
                        <a:off x="4780407" y="3590375"/>
                        <a:ext cx="59646" cy="57700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endParaRPr>
                      </a:p>
                    </p:txBody>
                  </p:sp>
                  <p:sp>
                    <p:nvSpPr>
                      <p:cNvPr id="149" name="Flowchart: Connector 148"/>
                      <p:cNvSpPr/>
                      <p:nvPr/>
                    </p:nvSpPr>
                    <p:spPr bwMode="auto">
                      <a:xfrm>
                        <a:off x="4950725" y="3590375"/>
                        <a:ext cx="59646" cy="57700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endParaRPr>
                      </a:p>
                    </p:txBody>
                  </p:sp>
                  <p:sp>
                    <p:nvSpPr>
                      <p:cNvPr id="150" name="Flowchart: Connector 149"/>
                      <p:cNvSpPr/>
                      <p:nvPr/>
                    </p:nvSpPr>
                    <p:spPr bwMode="auto">
                      <a:xfrm>
                        <a:off x="5121043" y="3590375"/>
                        <a:ext cx="59646" cy="57700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endParaRPr>
                      </a:p>
                    </p:txBody>
                  </p:sp>
                  <p:sp>
                    <p:nvSpPr>
                      <p:cNvPr id="151" name="Flowchart: Connector 150"/>
                      <p:cNvSpPr/>
                      <p:nvPr/>
                    </p:nvSpPr>
                    <p:spPr bwMode="auto">
                      <a:xfrm>
                        <a:off x="5291361" y="3590375"/>
                        <a:ext cx="59646" cy="57700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endParaRPr>
                      </a:p>
                    </p:txBody>
                  </p:sp>
                  <p:sp>
                    <p:nvSpPr>
                      <p:cNvPr id="152" name="Flowchart: Connector 151"/>
                      <p:cNvSpPr/>
                      <p:nvPr/>
                    </p:nvSpPr>
                    <p:spPr bwMode="auto">
                      <a:xfrm>
                        <a:off x="5461679" y="3590375"/>
                        <a:ext cx="59646" cy="57700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endParaRPr>
                      </a:p>
                    </p:txBody>
                  </p:sp>
                </p:grpSp>
              </p:grpSp>
              <p:sp>
                <p:nvSpPr>
                  <p:cNvPr id="168" name="Rectangle 167"/>
                  <p:cNvSpPr/>
                  <p:nvPr/>
                </p:nvSpPr>
                <p:spPr bwMode="auto">
                  <a:xfrm>
                    <a:off x="5493658" y="3822700"/>
                    <a:ext cx="551542" cy="420915"/>
                  </a:xfrm>
                  <a:prstGeom prst="rect">
                    <a:avLst/>
                  </a:prstGeom>
                  <a:noFill/>
                  <a:ln w="2857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</p:grpSp>
            <p:grpSp>
              <p:nvGrpSpPr>
                <p:cNvPr id="184" name="Group 183"/>
                <p:cNvGrpSpPr/>
                <p:nvPr/>
              </p:nvGrpSpPr>
              <p:grpSpPr>
                <a:xfrm>
                  <a:off x="6079331" y="4155282"/>
                  <a:ext cx="1402557" cy="1188244"/>
                  <a:chOff x="3802410" y="1757757"/>
                  <a:chExt cx="1490216" cy="1303732"/>
                </a:xfrm>
              </p:grpSpPr>
              <p:sp>
                <p:nvSpPr>
                  <p:cNvPr id="185" name="Rectangle 184"/>
                  <p:cNvSpPr/>
                  <p:nvPr/>
                </p:nvSpPr>
                <p:spPr bwMode="auto">
                  <a:xfrm>
                    <a:off x="3802410" y="1757757"/>
                    <a:ext cx="1485155" cy="29262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  <a:alpha val="25000"/>
                    </a:scheme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187" name="Rectangle 186"/>
                  <p:cNvSpPr/>
                  <p:nvPr/>
                </p:nvSpPr>
                <p:spPr bwMode="auto">
                  <a:xfrm>
                    <a:off x="3807471" y="2541563"/>
                    <a:ext cx="1485155" cy="519926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  <a:alpha val="25000"/>
                    </a:scheme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188" name="Rectangle 187"/>
                  <p:cNvSpPr/>
                  <p:nvPr/>
                </p:nvSpPr>
                <p:spPr bwMode="auto">
                  <a:xfrm>
                    <a:off x="3804941" y="2042541"/>
                    <a:ext cx="464889" cy="501821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  <a:alpha val="25000"/>
                    </a:scheme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194" name="Rectangle 193"/>
                  <p:cNvSpPr/>
                  <p:nvPr/>
                </p:nvSpPr>
                <p:spPr bwMode="auto">
                  <a:xfrm>
                    <a:off x="4859138" y="2047766"/>
                    <a:ext cx="430957" cy="49682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  <a:alpha val="25000"/>
                    </a:scheme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</p:grpSp>
          </p:grpSp>
          <p:cxnSp>
            <p:nvCxnSpPr>
              <p:cNvPr id="200" name="Straight Arrow Connector 199"/>
              <p:cNvCxnSpPr/>
              <p:nvPr/>
            </p:nvCxnSpPr>
            <p:spPr bwMode="auto">
              <a:xfrm>
                <a:off x="5043182" y="2178792"/>
                <a:ext cx="266980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02" name="Straight Arrow Connector 201"/>
              <p:cNvCxnSpPr/>
              <p:nvPr/>
            </p:nvCxnSpPr>
            <p:spPr bwMode="auto">
              <a:xfrm rot="16200000" flipH="1">
                <a:off x="5861710" y="2747981"/>
                <a:ext cx="186753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04" name="Straight Arrow Connector 203"/>
              <p:cNvCxnSpPr/>
              <p:nvPr/>
            </p:nvCxnSpPr>
            <p:spPr bwMode="auto">
              <a:xfrm rot="16200000" flipH="1">
                <a:off x="5861710" y="3468912"/>
                <a:ext cx="186753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205" name="Rectangle 204"/>
              <p:cNvSpPr/>
              <p:nvPr/>
            </p:nvSpPr>
            <p:spPr>
              <a:xfrm>
                <a:off x="5308600" y="2851980"/>
                <a:ext cx="1635211" cy="519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 smtClean="0">
                    <a:latin typeface="Helvetica" pitchFamily="34" charset="0"/>
                    <a:cs typeface="Helvetica" pitchFamily="34" charset="0"/>
                  </a:rPr>
                  <a:t>Smaller-size </a:t>
                </a:r>
              </a:p>
              <a:p>
                <a:pPr algn="ctr"/>
                <a:r>
                  <a:rPr lang="en-US" sz="1400" dirty="0" smtClean="0">
                    <a:latin typeface="Helvetica" pitchFamily="34" charset="0"/>
                    <a:cs typeface="Helvetica" pitchFamily="34" charset="0"/>
                  </a:rPr>
                  <a:t>interpolation</a:t>
                </a:r>
                <a:endParaRPr lang="en-US" sz="1400" dirty="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>
              <a:xfrm>
                <a:off x="2845230" y="3917242"/>
                <a:ext cx="1307669" cy="479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 smtClean="0">
                    <a:latin typeface="Helvetica" pitchFamily="34" charset="0"/>
                    <a:cs typeface="Helvetica" pitchFamily="34" charset="0"/>
                  </a:rPr>
                  <a:t>Smaller-size </a:t>
                </a:r>
              </a:p>
              <a:p>
                <a:pPr algn="ctr"/>
                <a:r>
                  <a:rPr lang="en-US" sz="1400" dirty="0" smtClean="0">
                    <a:latin typeface="Helvetica" pitchFamily="34" charset="0"/>
                    <a:cs typeface="Helvetica" pitchFamily="34" charset="0"/>
                  </a:rPr>
                  <a:t>IFFT</a:t>
                </a:r>
                <a:endParaRPr lang="en-US" sz="1400" dirty="0">
                  <a:latin typeface="Helvetica" pitchFamily="34" charset="0"/>
                  <a:cs typeface="Helvetica" pitchFamily="34" charset="0"/>
                </a:endParaRPr>
              </a:p>
            </p:txBody>
          </p:sp>
          <p:cxnSp>
            <p:nvCxnSpPr>
              <p:cNvPr id="211" name="Straight Arrow Connector 210"/>
              <p:cNvCxnSpPr/>
              <p:nvPr/>
            </p:nvCxnSpPr>
            <p:spPr bwMode="auto">
              <a:xfrm rot="10800000" flipV="1">
                <a:off x="4086225" y="4107279"/>
                <a:ext cx="1268157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13" name="Straight Arrow Connector 212"/>
              <p:cNvCxnSpPr/>
              <p:nvPr/>
            </p:nvCxnSpPr>
            <p:spPr bwMode="auto">
              <a:xfrm rot="10800000">
                <a:off x="2289176" y="4107216"/>
                <a:ext cx="570611" cy="6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16" name="Straight Arrow Connector 215"/>
              <p:cNvCxnSpPr/>
              <p:nvPr/>
            </p:nvCxnSpPr>
            <p:spPr bwMode="auto">
              <a:xfrm rot="5400000">
                <a:off x="1417636" y="3486107"/>
                <a:ext cx="356485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5143"/>
            <a:ext cx="8866413" cy="419590"/>
          </a:xfrm>
        </p:spPr>
        <p:txBody>
          <a:bodyPr/>
          <a:lstStyle/>
          <a:p>
            <a:r>
              <a:rPr lang="en-US" sz="2800" b="1" dirty="0" smtClean="0">
                <a:latin typeface="Helvetica" pitchFamily="34" charset="0"/>
                <a:cs typeface="Helvetica" pitchFamily="34" charset="0"/>
              </a:rPr>
              <a:t>Partial Reconstruction II</a:t>
            </a:r>
            <a:endParaRPr lang="en-US" sz="28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15900" y="682536"/>
            <a:ext cx="8730392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SzPct val="120000"/>
            </a:pP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Reconstructs and displays a high-resolution image portion </a:t>
            </a:r>
          </a:p>
          <a:p>
            <a:pPr>
              <a:buFont typeface="Arial" pitchFamily="34" charset="0"/>
              <a:buChar char="•"/>
            </a:pPr>
            <a:r>
              <a:rPr lang="en-US" sz="1600" b="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Helvetica" pitchFamily="34" charset="0"/>
                <a:cs typeface="Helvetica" pitchFamily="34" charset="0"/>
              </a:rPr>
              <a:t>Traditional: </a:t>
            </a:r>
            <a:r>
              <a:rPr lang="en-US" sz="1600" b="0" dirty="0" smtClean="0">
                <a:latin typeface="Helvetica" pitchFamily="34" charset="0"/>
                <a:cs typeface="Helvetica" pitchFamily="34" charset="0"/>
              </a:rPr>
              <a:t>Full-size large IFFT, reconstruct all then cut off unnecessary region</a:t>
            </a:r>
          </a:p>
          <a:p>
            <a:pPr>
              <a:buFont typeface="Arial" pitchFamily="34" charset="0"/>
              <a:buChar char="•"/>
            </a:pPr>
            <a:r>
              <a:rPr lang="en-US" sz="1600" b="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Helvetica" pitchFamily="34" charset="0"/>
                <a:cs typeface="Helvetica" pitchFamily="34" charset="0"/>
              </a:rPr>
              <a:t>Alternative: </a:t>
            </a:r>
            <a:r>
              <a:rPr lang="en-US" sz="1600" b="0" dirty="0" smtClean="0">
                <a:latin typeface="Helvetica" pitchFamily="34" charset="0"/>
                <a:cs typeface="Helvetica" pitchFamily="34" charset="0"/>
              </a:rPr>
              <a:t>Decimation filtering and then smaller-size IFFT</a:t>
            </a:r>
            <a:endParaRPr lang="en-US" sz="1600" dirty="0" smtClean="0">
              <a:solidFill>
                <a:schemeClr val="accent1"/>
              </a:solidFill>
              <a:latin typeface="Helvetica" pitchFamily="34" charset="0"/>
              <a:cs typeface="Helvetic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b="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Helvetica" pitchFamily="34" charset="0"/>
                <a:cs typeface="Helvetica" pitchFamily="34" charset="0"/>
              </a:rPr>
              <a:t>Theory behind: </a:t>
            </a:r>
            <a:r>
              <a:rPr lang="en-US" sz="1600" b="0" dirty="0" smtClean="0">
                <a:latin typeface="Helvetica" pitchFamily="34" charset="0"/>
                <a:cs typeface="Helvetica" pitchFamily="34" charset="0"/>
              </a:rPr>
              <a:t>Multiplication in the space is identical to convolution in the Fourier domain.</a:t>
            </a:r>
          </a:p>
          <a:p>
            <a:r>
              <a:rPr lang="en-US" sz="1600" b="0" dirty="0" smtClean="0">
                <a:latin typeface="Helvetica" pitchFamily="34" charset="0"/>
                <a:cs typeface="Helvetica" pitchFamily="34" charset="0"/>
              </a:rPr>
              <a:t>                             Displacement in time is equivalent to phase shift </a:t>
            </a:r>
          </a:p>
        </p:txBody>
      </p:sp>
      <p:grpSp>
        <p:nvGrpSpPr>
          <p:cNvPr id="156" name="Group 155"/>
          <p:cNvGrpSpPr/>
          <p:nvPr/>
        </p:nvGrpSpPr>
        <p:grpSpPr>
          <a:xfrm>
            <a:off x="1095486" y="2425700"/>
            <a:ext cx="7032514" cy="3767927"/>
            <a:chOff x="1336786" y="2770051"/>
            <a:chExt cx="6444687" cy="3398520"/>
          </a:xfrm>
        </p:grpSpPr>
        <p:sp>
          <p:nvSpPr>
            <p:cNvPr id="140" name="Rectangle 139"/>
            <p:cNvSpPr/>
            <p:nvPr/>
          </p:nvSpPr>
          <p:spPr bwMode="auto">
            <a:xfrm>
              <a:off x="1336786" y="2770051"/>
              <a:ext cx="6444687" cy="3398520"/>
            </a:xfrm>
            <a:prstGeom prst="rect">
              <a:avLst/>
            </a:prstGeom>
            <a:solidFill>
              <a:schemeClr val="accent6">
                <a:lumMod val="10000"/>
                <a:lumOff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4669749" y="4784692"/>
              <a:ext cx="588051" cy="603735"/>
              <a:chOff x="4658863" y="4839122"/>
              <a:chExt cx="612450" cy="636637"/>
            </a:xfrm>
          </p:grpSpPr>
          <p:sp>
            <p:nvSpPr>
              <p:cNvPr id="141" name="Rectangle 140"/>
              <p:cNvSpPr/>
              <p:nvPr/>
            </p:nvSpPr>
            <p:spPr bwMode="auto">
              <a:xfrm>
                <a:off x="4658863" y="4839122"/>
                <a:ext cx="612450" cy="636637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grpSp>
            <p:nvGrpSpPr>
              <p:cNvPr id="142" name="Group 211"/>
              <p:cNvGrpSpPr/>
              <p:nvPr/>
            </p:nvGrpSpPr>
            <p:grpSpPr>
              <a:xfrm>
                <a:off x="4677070" y="4912719"/>
                <a:ext cx="538723" cy="483161"/>
                <a:chOff x="774688" y="2038660"/>
                <a:chExt cx="396859" cy="393245"/>
              </a:xfrm>
            </p:grpSpPr>
            <p:cxnSp>
              <p:nvCxnSpPr>
                <p:cNvPr id="360" name="Straight Connector 359"/>
                <p:cNvCxnSpPr/>
                <p:nvPr/>
              </p:nvCxnSpPr>
              <p:spPr bwMode="auto">
                <a:xfrm rot="10800000" flipH="1">
                  <a:off x="781831" y="2174507"/>
                  <a:ext cx="389716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61" name="Straight Connector 360"/>
                <p:cNvCxnSpPr/>
                <p:nvPr/>
              </p:nvCxnSpPr>
              <p:spPr bwMode="auto">
                <a:xfrm rot="10800000" flipH="1">
                  <a:off x="779450" y="2293570"/>
                  <a:ext cx="389716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62" name="Straight Connector 361"/>
                <p:cNvCxnSpPr/>
                <p:nvPr/>
              </p:nvCxnSpPr>
              <p:spPr bwMode="auto">
                <a:xfrm rot="10800000" flipH="1">
                  <a:off x="774688" y="2410251"/>
                  <a:ext cx="389716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63" name="Straight Connector 362"/>
                <p:cNvCxnSpPr/>
                <p:nvPr/>
              </p:nvCxnSpPr>
              <p:spPr bwMode="auto">
                <a:xfrm rot="16200000" flipV="1">
                  <a:off x="854895" y="2228873"/>
                  <a:ext cx="354480" cy="2662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64" name="Straight Connector 363"/>
                <p:cNvCxnSpPr/>
                <p:nvPr/>
              </p:nvCxnSpPr>
              <p:spPr bwMode="auto">
                <a:xfrm rot="16200000" flipV="1">
                  <a:off x="971576" y="2228873"/>
                  <a:ext cx="354480" cy="2662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65" name="Straight Connector 364"/>
                <p:cNvCxnSpPr/>
                <p:nvPr/>
              </p:nvCxnSpPr>
              <p:spPr bwMode="auto">
                <a:xfrm rot="16200000" flipV="1">
                  <a:off x="738214" y="2224110"/>
                  <a:ext cx="354480" cy="2662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66" name="Straight Connector 365"/>
                <p:cNvCxnSpPr>
                  <a:stCxn id="368" idx="2"/>
                  <a:endCxn id="371" idx="6"/>
                </p:cNvCxnSpPr>
                <p:nvPr/>
              </p:nvCxnSpPr>
              <p:spPr bwMode="auto">
                <a:xfrm rot="10800000" flipH="1">
                  <a:off x="779450" y="2062589"/>
                  <a:ext cx="389716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67" name="Straight Connector 366"/>
                <p:cNvCxnSpPr>
                  <a:stCxn id="380" idx="4"/>
                  <a:endCxn id="368" idx="0"/>
                </p:cNvCxnSpPr>
                <p:nvPr/>
              </p:nvCxnSpPr>
              <p:spPr bwMode="auto">
                <a:xfrm rot="5400000" flipH="1">
                  <a:off x="603196" y="2235283"/>
                  <a:ext cx="393245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368" name="Flowchart: Connector 367"/>
                <p:cNvSpPr/>
                <p:nvPr/>
              </p:nvSpPr>
              <p:spPr bwMode="auto">
                <a:xfrm>
                  <a:off x="779450" y="2038660"/>
                  <a:ext cx="40738" cy="47858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369" name="Flowchart: Connector 368"/>
                <p:cNvSpPr/>
                <p:nvPr/>
              </p:nvSpPr>
              <p:spPr bwMode="auto">
                <a:xfrm>
                  <a:off x="895776" y="2038660"/>
                  <a:ext cx="40738" cy="47858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370" name="Flowchart: Connector 369"/>
                <p:cNvSpPr/>
                <p:nvPr/>
              </p:nvSpPr>
              <p:spPr bwMode="auto">
                <a:xfrm>
                  <a:off x="1012102" y="2038660"/>
                  <a:ext cx="40738" cy="47858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371" name="Flowchart: Connector 370"/>
                <p:cNvSpPr/>
                <p:nvPr/>
              </p:nvSpPr>
              <p:spPr bwMode="auto">
                <a:xfrm>
                  <a:off x="1128428" y="2038660"/>
                  <a:ext cx="40738" cy="47858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372" name="Flowchart: Connector 371"/>
                <p:cNvSpPr/>
                <p:nvPr/>
              </p:nvSpPr>
              <p:spPr bwMode="auto">
                <a:xfrm>
                  <a:off x="779450" y="2147729"/>
                  <a:ext cx="40738" cy="47858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373" name="Flowchart: Connector 372"/>
                <p:cNvSpPr/>
                <p:nvPr/>
              </p:nvSpPr>
              <p:spPr bwMode="auto">
                <a:xfrm>
                  <a:off x="895776" y="2147729"/>
                  <a:ext cx="40738" cy="47858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374" name="Flowchart: Connector 373"/>
                <p:cNvSpPr/>
                <p:nvPr/>
              </p:nvSpPr>
              <p:spPr bwMode="auto">
                <a:xfrm>
                  <a:off x="1012102" y="2147729"/>
                  <a:ext cx="40738" cy="47858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375" name="Flowchart: Connector 374"/>
                <p:cNvSpPr/>
                <p:nvPr/>
              </p:nvSpPr>
              <p:spPr bwMode="auto">
                <a:xfrm>
                  <a:off x="1128428" y="2147729"/>
                  <a:ext cx="40738" cy="47858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376" name="Flowchart: Connector 375"/>
                <p:cNvSpPr/>
                <p:nvPr/>
              </p:nvSpPr>
              <p:spPr bwMode="auto">
                <a:xfrm>
                  <a:off x="779450" y="2265888"/>
                  <a:ext cx="40738" cy="47858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377" name="Flowchart: Connector 376"/>
                <p:cNvSpPr/>
                <p:nvPr/>
              </p:nvSpPr>
              <p:spPr bwMode="auto">
                <a:xfrm>
                  <a:off x="895776" y="2265888"/>
                  <a:ext cx="40738" cy="47858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378" name="Flowchart: Connector 377"/>
                <p:cNvSpPr/>
                <p:nvPr/>
              </p:nvSpPr>
              <p:spPr bwMode="auto">
                <a:xfrm>
                  <a:off x="1012102" y="2265888"/>
                  <a:ext cx="40738" cy="47858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379" name="Flowchart: Connector 378"/>
                <p:cNvSpPr/>
                <p:nvPr/>
              </p:nvSpPr>
              <p:spPr bwMode="auto">
                <a:xfrm>
                  <a:off x="1128428" y="2265888"/>
                  <a:ext cx="40738" cy="47858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380" name="Flowchart: Connector 379"/>
                <p:cNvSpPr/>
                <p:nvPr/>
              </p:nvSpPr>
              <p:spPr bwMode="auto">
                <a:xfrm>
                  <a:off x="779450" y="2384047"/>
                  <a:ext cx="40738" cy="47858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381" name="Flowchart: Connector 380"/>
                <p:cNvSpPr/>
                <p:nvPr/>
              </p:nvSpPr>
              <p:spPr bwMode="auto">
                <a:xfrm>
                  <a:off x="895776" y="2384047"/>
                  <a:ext cx="40738" cy="47858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382" name="Flowchart: Connector 381"/>
                <p:cNvSpPr/>
                <p:nvPr/>
              </p:nvSpPr>
              <p:spPr bwMode="auto">
                <a:xfrm>
                  <a:off x="1012102" y="2384047"/>
                  <a:ext cx="40738" cy="47858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383" name="Flowchart: Connector 382"/>
                <p:cNvSpPr/>
                <p:nvPr/>
              </p:nvSpPr>
              <p:spPr bwMode="auto">
                <a:xfrm>
                  <a:off x="1128428" y="2384047"/>
                  <a:ext cx="40738" cy="47858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</p:grpSp>
        </p:grpSp>
        <p:pic>
          <p:nvPicPr>
            <p:cNvPr id="143" name="Picture 142" descr="grid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33169" y="3130261"/>
              <a:ext cx="1152662" cy="970871"/>
            </a:xfrm>
            <a:prstGeom prst="rect">
              <a:avLst/>
            </a:prstGeom>
          </p:spPr>
        </p:pic>
        <p:sp>
          <p:nvSpPr>
            <p:cNvPr id="144" name="Line 411"/>
            <p:cNvSpPr>
              <a:spLocks noChangeShapeType="1"/>
            </p:cNvSpPr>
            <p:nvPr/>
          </p:nvSpPr>
          <p:spPr bwMode="auto">
            <a:xfrm>
              <a:off x="4336842" y="3643906"/>
              <a:ext cx="48745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1000" b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5" name="Line 414"/>
            <p:cNvSpPr>
              <a:spLocks noChangeShapeType="1"/>
            </p:cNvSpPr>
            <p:nvPr/>
          </p:nvSpPr>
          <p:spPr bwMode="auto">
            <a:xfrm flipV="1">
              <a:off x="5304173" y="5054944"/>
              <a:ext cx="51605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1000" b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6" name="Rectangle 415"/>
            <p:cNvSpPr>
              <a:spLocks noChangeArrowheads="1"/>
            </p:cNvSpPr>
            <p:nvPr/>
          </p:nvSpPr>
          <p:spPr bwMode="auto">
            <a:xfrm>
              <a:off x="5132459" y="4630439"/>
              <a:ext cx="76495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 dirty="0" smtClean="0">
                  <a:latin typeface="Helvetica" pitchFamily="34" charset="0"/>
                  <a:cs typeface="Helvetica" pitchFamily="34" charset="0"/>
                </a:rPr>
                <a:t>smaller </a:t>
              </a:r>
            </a:p>
            <a:p>
              <a:pPr algn="ctr" eaLnBrk="0" hangingPunct="0"/>
              <a:r>
                <a:rPr lang="en-US" sz="1200" dirty="0" smtClean="0">
                  <a:latin typeface="Helvetica" pitchFamily="34" charset="0"/>
                  <a:cs typeface="Helvetica" pitchFamily="34" charset="0"/>
                </a:rPr>
                <a:t>   IFFT</a:t>
              </a:r>
              <a:endParaRPr lang="en-US" sz="1200" dirty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7" name="Rectangle 417"/>
            <p:cNvSpPr>
              <a:spLocks noChangeArrowheads="1"/>
            </p:cNvSpPr>
            <p:nvPr/>
          </p:nvSpPr>
          <p:spPr bwMode="auto">
            <a:xfrm>
              <a:off x="2719685" y="3350424"/>
              <a:ext cx="58449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200" dirty="0">
                  <a:latin typeface="Helvetica" pitchFamily="34" charset="0"/>
                  <a:cs typeface="Helvetica" pitchFamily="34" charset="0"/>
                </a:rPr>
                <a:t>FFT</a:t>
              </a:r>
            </a:p>
          </p:txBody>
        </p:sp>
        <p:sp>
          <p:nvSpPr>
            <p:cNvPr id="148" name="Rectangle 418"/>
            <p:cNvSpPr>
              <a:spLocks noChangeArrowheads="1"/>
            </p:cNvSpPr>
            <p:nvPr/>
          </p:nvSpPr>
          <p:spPr bwMode="auto">
            <a:xfrm>
              <a:off x="4229898" y="3326453"/>
              <a:ext cx="82972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200" dirty="0">
                  <a:latin typeface="Helvetica" pitchFamily="34" charset="0"/>
                  <a:cs typeface="Helvetica" pitchFamily="34" charset="0"/>
                </a:rPr>
                <a:t>sample</a:t>
              </a:r>
            </a:p>
          </p:txBody>
        </p:sp>
        <p:grpSp>
          <p:nvGrpSpPr>
            <p:cNvPr id="149" name="Group 273"/>
            <p:cNvGrpSpPr/>
            <p:nvPr/>
          </p:nvGrpSpPr>
          <p:grpSpPr>
            <a:xfrm>
              <a:off x="1696977" y="3124977"/>
              <a:ext cx="929770" cy="1018263"/>
              <a:chOff x="4661752" y="990336"/>
              <a:chExt cx="684931" cy="739398"/>
            </a:xfrm>
          </p:grpSpPr>
          <p:pic>
            <p:nvPicPr>
              <p:cNvPr id="358" name="Picture 406" descr="test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661752" y="990336"/>
                <a:ext cx="684931" cy="7393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9" name="Flowchart: Alternate Process 358"/>
              <p:cNvSpPr/>
              <p:nvPr/>
            </p:nvSpPr>
            <p:spPr bwMode="auto">
              <a:xfrm>
                <a:off x="4902993" y="1276351"/>
                <a:ext cx="145257" cy="164306"/>
              </a:xfrm>
              <a:prstGeom prst="flowChartAlternateProcess">
                <a:avLst/>
              </a:prstGeom>
              <a:noFill/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</p:grpSp>
        <p:pic>
          <p:nvPicPr>
            <p:cNvPr id="150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69175" y="3127901"/>
              <a:ext cx="945659" cy="991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1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863773" y="4352471"/>
              <a:ext cx="1772206" cy="1734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2" name="Group 212"/>
            <p:cNvGrpSpPr/>
            <p:nvPr/>
          </p:nvGrpSpPr>
          <p:grpSpPr>
            <a:xfrm>
              <a:off x="1624383" y="4613923"/>
              <a:ext cx="3092910" cy="1292301"/>
              <a:chOff x="2297373" y="2070423"/>
              <a:chExt cx="2278447" cy="938386"/>
            </a:xfrm>
          </p:grpSpPr>
          <p:sp>
            <p:nvSpPr>
              <p:cNvPr id="170" name="Rectangle 169"/>
              <p:cNvSpPr/>
              <p:nvPr/>
            </p:nvSpPr>
            <p:spPr bwMode="auto">
              <a:xfrm>
                <a:off x="3008361" y="2111578"/>
                <a:ext cx="799804" cy="897231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171" name="Line 404"/>
              <p:cNvSpPr>
                <a:spLocks noChangeShapeType="1"/>
              </p:cNvSpPr>
              <p:nvPr/>
            </p:nvSpPr>
            <p:spPr bwMode="auto">
              <a:xfrm>
                <a:off x="2367551" y="2396698"/>
                <a:ext cx="58518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0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172" name="Rectangle 416"/>
              <p:cNvSpPr>
                <a:spLocks noChangeArrowheads="1"/>
              </p:cNvSpPr>
              <p:nvPr/>
            </p:nvSpPr>
            <p:spPr bwMode="auto">
              <a:xfrm>
                <a:off x="2297373" y="2149283"/>
                <a:ext cx="715851" cy="201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dirty="0">
                    <a:latin typeface="Helvetica" pitchFamily="34" charset="0"/>
                    <a:cs typeface="Helvetica" pitchFamily="34" charset="0"/>
                  </a:rPr>
                  <a:t>interpolate</a:t>
                </a:r>
              </a:p>
            </p:txBody>
          </p:sp>
          <p:sp>
            <p:nvSpPr>
              <p:cNvPr id="173" name="Line 404"/>
              <p:cNvSpPr>
                <a:spLocks noChangeShapeType="1"/>
              </p:cNvSpPr>
              <p:nvPr/>
            </p:nvSpPr>
            <p:spPr bwMode="auto">
              <a:xfrm>
                <a:off x="3819443" y="2393580"/>
                <a:ext cx="66839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0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174" name="Rectangle 416"/>
              <p:cNvSpPr>
                <a:spLocks noChangeArrowheads="1"/>
              </p:cNvSpPr>
              <p:nvPr/>
            </p:nvSpPr>
            <p:spPr bwMode="auto">
              <a:xfrm>
                <a:off x="3751555" y="2070423"/>
                <a:ext cx="824265" cy="335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en-US" sz="1200" dirty="0" smtClean="0">
                    <a:latin typeface="Helvetica" pitchFamily="34" charset="0"/>
                    <a:cs typeface="Helvetica" pitchFamily="34" charset="0"/>
                  </a:rPr>
                  <a:t>decimation</a:t>
                </a:r>
              </a:p>
              <a:p>
                <a:pPr algn="ctr" eaLnBrk="0" hangingPunct="0"/>
                <a:r>
                  <a:rPr lang="en-US" sz="1200" dirty="0" smtClean="0">
                    <a:latin typeface="Helvetica" pitchFamily="34" charset="0"/>
                    <a:cs typeface="Helvetica" pitchFamily="34" charset="0"/>
                  </a:rPr>
                  <a:t>filter</a:t>
                </a:r>
                <a:endParaRPr lang="en-US" sz="1200" dirty="0">
                  <a:latin typeface="Helvetica" pitchFamily="34" charset="0"/>
                  <a:cs typeface="Helvetica" pitchFamily="34" charset="0"/>
                </a:endParaRPr>
              </a:p>
            </p:txBody>
          </p:sp>
          <p:grpSp>
            <p:nvGrpSpPr>
              <p:cNvPr id="175" name="Group 109"/>
              <p:cNvGrpSpPr/>
              <p:nvPr/>
            </p:nvGrpSpPr>
            <p:grpSpPr>
              <a:xfrm>
                <a:off x="3028231" y="2140557"/>
                <a:ext cx="745965" cy="829526"/>
                <a:chOff x="5137754" y="2651771"/>
                <a:chExt cx="1054089" cy="977904"/>
              </a:xfrm>
            </p:grpSpPr>
            <p:grpSp>
              <p:nvGrpSpPr>
                <p:cNvPr id="176" name="Group 108"/>
                <p:cNvGrpSpPr/>
                <p:nvPr/>
              </p:nvGrpSpPr>
              <p:grpSpPr>
                <a:xfrm>
                  <a:off x="5162183" y="2677588"/>
                  <a:ext cx="1003842" cy="925881"/>
                  <a:chOff x="5162183" y="2677588"/>
                  <a:chExt cx="1003842" cy="925881"/>
                </a:xfrm>
              </p:grpSpPr>
              <p:cxnSp>
                <p:nvCxnSpPr>
                  <p:cNvPr id="341" name="Straight Connector 340"/>
                  <p:cNvCxnSpPr/>
                  <p:nvPr/>
                </p:nvCxnSpPr>
                <p:spPr bwMode="auto">
                  <a:xfrm flipV="1">
                    <a:off x="5169327" y="2810939"/>
                    <a:ext cx="996696" cy="36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2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42" name="Straight Connector 341"/>
                  <p:cNvCxnSpPr/>
                  <p:nvPr/>
                </p:nvCxnSpPr>
                <p:spPr bwMode="auto">
                  <a:xfrm rot="5400000" flipH="1" flipV="1">
                    <a:off x="4706216" y="3140529"/>
                    <a:ext cx="921118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2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43" name="Straight Connector 342"/>
                  <p:cNvCxnSpPr/>
                  <p:nvPr/>
                </p:nvCxnSpPr>
                <p:spPr bwMode="auto">
                  <a:xfrm flipV="1">
                    <a:off x="5169324" y="2937146"/>
                    <a:ext cx="996696" cy="36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2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44" name="Straight Connector 343"/>
                  <p:cNvCxnSpPr/>
                  <p:nvPr/>
                </p:nvCxnSpPr>
                <p:spPr bwMode="auto">
                  <a:xfrm flipV="1">
                    <a:off x="5166945" y="3063352"/>
                    <a:ext cx="996696" cy="36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2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45" name="Straight Connector 344"/>
                  <p:cNvCxnSpPr/>
                  <p:nvPr/>
                </p:nvCxnSpPr>
                <p:spPr bwMode="auto">
                  <a:xfrm flipV="1">
                    <a:off x="5169329" y="2679970"/>
                    <a:ext cx="996696" cy="36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2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47" name="Straight Connector 346"/>
                  <p:cNvCxnSpPr/>
                  <p:nvPr/>
                </p:nvCxnSpPr>
                <p:spPr bwMode="auto">
                  <a:xfrm flipV="1">
                    <a:off x="5162184" y="3206226"/>
                    <a:ext cx="996696" cy="36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2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48" name="Straight Connector 347"/>
                  <p:cNvCxnSpPr/>
                  <p:nvPr/>
                </p:nvCxnSpPr>
                <p:spPr bwMode="auto">
                  <a:xfrm flipV="1">
                    <a:off x="5166945" y="3341958"/>
                    <a:ext cx="996696" cy="36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2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49" name="Straight Connector 348"/>
                  <p:cNvCxnSpPr/>
                  <p:nvPr/>
                </p:nvCxnSpPr>
                <p:spPr bwMode="auto">
                  <a:xfrm flipV="1">
                    <a:off x="5169327" y="3472926"/>
                    <a:ext cx="996696" cy="36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2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50" name="Straight Connector 349"/>
                  <p:cNvCxnSpPr/>
                  <p:nvPr/>
                </p:nvCxnSpPr>
                <p:spPr bwMode="auto">
                  <a:xfrm flipV="1">
                    <a:off x="5162183" y="3601514"/>
                    <a:ext cx="996696" cy="36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2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52" name="Straight Connector 351"/>
                  <p:cNvCxnSpPr/>
                  <p:nvPr/>
                </p:nvCxnSpPr>
                <p:spPr bwMode="auto">
                  <a:xfrm rot="5400000" flipH="1" flipV="1">
                    <a:off x="4882429" y="3140529"/>
                    <a:ext cx="921118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2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53" name="Straight Connector 352"/>
                  <p:cNvCxnSpPr/>
                  <p:nvPr/>
                </p:nvCxnSpPr>
                <p:spPr bwMode="auto">
                  <a:xfrm rot="5400000" flipH="1" flipV="1">
                    <a:off x="5044354" y="3138147"/>
                    <a:ext cx="921118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2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54" name="Straight Connector 353"/>
                  <p:cNvCxnSpPr/>
                  <p:nvPr/>
                </p:nvCxnSpPr>
                <p:spPr bwMode="auto">
                  <a:xfrm rot="5400000" flipH="1" flipV="1">
                    <a:off x="5211041" y="3138147"/>
                    <a:ext cx="921118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2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55" name="Straight Connector 354"/>
                  <p:cNvCxnSpPr/>
                  <p:nvPr/>
                </p:nvCxnSpPr>
                <p:spPr bwMode="auto">
                  <a:xfrm rot="5400000" flipH="1" flipV="1">
                    <a:off x="5375347" y="3142910"/>
                    <a:ext cx="921118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2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56" name="Straight Connector 355"/>
                  <p:cNvCxnSpPr/>
                  <p:nvPr/>
                </p:nvCxnSpPr>
                <p:spPr bwMode="auto">
                  <a:xfrm rot="5400000" flipH="1" flipV="1">
                    <a:off x="5537273" y="3142910"/>
                    <a:ext cx="921118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2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57" name="Straight Connector 356"/>
                  <p:cNvCxnSpPr/>
                  <p:nvPr/>
                </p:nvCxnSpPr>
                <p:spPr bwMode="auto">
                  <a:xfrm rot="5400000" flipH="1" flipV="1">
                    <a:off x="5703960" y="3138148"/>
                    <a:ext cx="921118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6350" cap="flat" cmpd="sng" algn="ctr">
                    <a:solidFill>
                      <a:schemeClr val="bg2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177" name="Group 79"/>
                <p:cNvGrpSpPr/>
                <p:nvPr/>
              </p:nvGrpSpPr>
              <p:grpSpPr>
                <a:xfrm>
                  <a:off x="5137754" y="2651771"/>
                  <a:ext cx="1054089" cy="977904"/>
                  <a:chOff x="4429126" y="2647950"/>
                  <a:chExt cx="1092199" cy="1000125"/>
                </a:xfrm>
              </p:grpSpPr>
              <p:sp>
                <p:nvSpPr>
                  <p:cNvPr id="178" name="Flowchart: Connector 177"/>
                  <p:cNvSpPr/>
                  <p:nvPr/>
                </p:nvSpPr>
                <p:spPr bwMode="auto">
                  <a:xfrm>
                    <a:off x="4429126" y="2647950"/>
                    <a:ext cx="59646" cy="5770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182" name="Flowchart: Connector 181"/>
                  <p:cNvSpPr/>
                  <p:nvPr/>
                </p:nvSpPr>
                <p:spPr bwMode="auto">
                  <a:xfrm>
                    <a:off x="4610089" y="2647950"/>
                    <a:ext cx="59646" cy="5770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183" name="Flowchart: Connector 182"/>
                  <p:cNvSpPr/>
                  <p:nvPr/>
                </p:nvSpPr>
                <p:spPr bwMode="auto">
                  <a:xfrm>
                    <a:off x="4780407" y="2647950"/>
                    <a:ext cx="59646" cy="5770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184" name="Flowchart: Connector 183"/>
                  <p:cNvSpPr/>
                  <p:nvPr/>
                </p:nvSpPr>
                <p:spPr bwMode="auto">
                  <a:xfrm>
                    <a:off x="4950725" y="2647950"/>
                    <a:ext cx="59646" cy="5770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185" name="Flowchart: Connector 184"/>
                  <p:cNvSpPr/>
                  <p:nvPr/>
                </p:nvSpPr>
                <p:spPr bwMode="auto">
                  <a:xfrm>
                    <a:off x="5121043" y="2647950"/>
                    <a:ext cx="59646" cy="5770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186" name="Flowchart: Connector 185"/>
                  <p:cNvSpPr/>
                  <p:nvPr/>
                </p:nvSpPr>
                <p:spPr bwMode="auto">
                  <a:xfrm>
                    <a:off x="5291361" y="2647950"/>
                    <a:ext cx="59646" cy="5770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187" name="Flowchart: Connector 186"/>
                  <p:cNvSpPr/>
                  <p:nvPr/>
                </p:nvSpPr>
                <p:spPr bwMode="auto">
                  <a:xfrm>
                    <a:off x="5461679" y="2647950"/>
                    <a:ext cx="59646" cy="5770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188" name="Flowchart: Connector 187"/>
                  <p:cNvSpPr/>
                  <p:nvPr/>
                </p:nvSpPr>
                <p:spPr bwMode="auto">
                  <a:xfrm>
                    <a:off x="4429126" y="2910953"/>
                    <a:ext cx="59646" cy="5770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189" name="Flowchart: Connector 188"/>
                  <p:cNvSpPr/>
                  <p:nvPr/>
                </p:nvSpPr>
                <p:spPr bwMode="auto">
                  <a:xfrm>
                    <a:off x="4610089" y="2910953"/>
                    <a:ext cx="59646" cy="5770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200" name="Flowchart: Connector 199"/>
                  <p:cNvSpPr/>
                  <p:nvPr/>
                </p:nvSpPr>
                <p:spPr bwMode="auto">
                  <a:xfrm>
                    <a:off x="4780407" y="2910953"/>
                    <a:ext cx="59646" cy="5770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201" name="Flowchart: Connector 200"/>
                  <p:cNvSpPr/>
                  <p:nvPr/>
                </p:nvSpPr>
                <p:spPr bwMode="auto">
                  <a:xfrm>
                    <a:off x="4950725" y="2910953"/>
                    <a:ext cx="59646" cy="5770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202" name="Flowchart: Connector 201"/>
                  <p:cNvSpPr/>
                  <p:nvPr/>
                </p:nvSpPr>
                <p:spPr bwMode="auto">
                  <a:xfrm>
                    <a:off x="5121043" y="2910953"/>
                    <a:ext cx="59646" cy="5770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274" name="Flowchart: Connector 273"/>
                  <p:cNvSpPr/>
                  <p:nvPr/>
                </p:nvSpPr>
                <p:spPr bwMode="auto">
                  <a:xfrm>
                    <a:off x="5291361" y="2910953"/>
                    <a:ext cx="59646" cy="5770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286" name="Flowchart: Connector 285"/>
                  <p:cNvSpPr/>
                  <p:nvPr/>
                </p:nvSpPr>
                <p:spPr bwMode="auto">
                  <a:xfrm>
                    <a:off x="5461679" y="2910953"/>
                    <a:ext cx="59646" cy="5770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287" name="Flowchart: Connector 286"/>
                  <p:cNvSpPr/>
                  <p:nvPr/>
                </p:nvSpPr>
                <p:spPr bwMode="auto">
                  <a:xfrm>
                    <a:off x="4429126" y="2779451"/>
                    <a:ext cx="59646" cy="5770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288" name="Flowchart: Connector 287"/>
                  <p:cNvSpPr/>
                  <p:nvPr/>
                </p:nvSpPr>
                <p:spPr bwMode="auto">
                  <a:xfrm>
                    <a:off x="4610089" y="2779451"/>
                    <a:ext cx="59646" cy="5770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289" name="Flowchart: Connector 288"/>
                  <p:cNvSpPr/>
                  <p:nvPr/>
                </p:nvSpPr>
                <p:spPr bwMode="auto">
                  <a:xfrm>
                    <a:off x="4780407" y="2779451"/>
                    <a:ext cx="59646" cy="5770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290" name="Flowchart: Connector 289"/>
                  <p:cNvSpPr/>
                  <p:nvPr/>
                </p:nvSpPr>
                <p:spPr bwMode="auto">
                  <a:xfrm>
                    <a:off x="4950725" y="2779451"/>
                    <a:ext cx="59646" cy="5770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291" name="Flowchart: Connector 290"/>
                  <p:cNvSpPr/>
                  <p:nvPr/>
                </p:nvSpPr>
                <p:spPr bwMode="auto">
                  <a:xfrm>
                    <a:off x="5121043" y="2779451"/>
                    <a:ext cx="59646" cy="5770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292" name="Flowchart: Connector 291"/>
                  <p:cNvSpPr/>
                  <p:nvPr/>
                </p:nvSpPr>
                <p:spPr bwMode="auto">
                  <a:xfrm>
                    <a:off x="5291361" y="2779451"/>
                    <a:ext cx="59646" cy="5770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293" name="Flowchart: Connector 292"/>
                  <p:cNvSpPr/>
                  <p:nvPr/>
                </p:nvSpPr>
                <p:spPr bwMode="auto">
                  <a:xfrm>
                    <a:off x="5461679" y="2779451"/>
                    <a:ext cx="59646" cy="5770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294" name="Flowchart: Connector 293"/>
                  <p:cNvSpPr/>
                  <p:nvPr/>
                </p:nvSpPr>
                <p:spPr bwMode="auto">
                  <a:xfrm>
                    <a:off x="4429126" y="3042453"/>
                    <a:ext cx="59646" cy="5770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295" name="Flowchart: Connector 294"/>
                  <p:cNvSpPr/>
                  <p:nvPr/>
                </p:nvSpPr>
                <p:spPr bwMode="auto">
                  <a:xfrm>
                    <a:off x="4610089" y="3042453"/>
                    <a:ext cx="59646" cy="5770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296" name="Flowchart: Connector 295"/>
                  <p:cNvSpPr/>
                  <p:nvPr/>
                </p:nvSpPr>
                <p:spPr bwMode="auto">
                  <a:xfrm>
                    <a:off x="4780407" y="3042453"/>
                    <a:ext cx="59646" cy="5770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297" name="Flowchart: Connector 296"/>
                  <p:cNvSpPr/>
                  <p:nvPr/>
                </p:nvSpPr>
                <p:spPr bwMode="auto">
                  <a:xfrm>
                    <a:off x="4950725" y="3042453"/>
                    <a:ext cx="59646" cy="5770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298" name="Flowchart: Connector 297"/>
                  <p:cNvSpPr/>
                  <p:nvPr/>
                </p:nvSpPr>
                <p:spPr bwMode="auto">
                  <a:xfrm>
                    <a:off x="5121043" y="3042453"/>
                    <a:ext cx="59646" cy="5770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299" name="Flowchart: Connector 298"/>
                  <p:cNvSpPr/>
                  <p:nvPr/>
                </p:nvSpPr>
                <p:spPr bwMode="auto">
                  <a:xfrm>
                    <a:off x="5291361" y="3042453"/>
                    <a:ext cx="59646" cy="5770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00" name="Flowchart: Connector 299"/>
                  <p:cNvSpPr/>
                  <p:nvPr/>
                </p:nvSpPr>
                <p:spPr bwMode="auto">
                  <a:xfrm>
                    <a:off x="5461679" y="3042453"/>
                    <a:ext cx="59646" cy="5770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01" name="Flowchart: Connector 300"/>
                  <p:cNvSpPr/>
                  <p:nvPr/>
                </p:nvSpPr>
                <p:spPr bwMode="auto">
                  <a:xfrm>
                    <a:off x="4429126" y="3184913"/>
                    <a:ext cx="59646" cy="5770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02" name="Flowchart: Connector 301"/>
                  <p:cNvSpPr/>
                  <p:nvPr/>
                </p:nvSpPr>
                <p:spPr bwMode="auto">
                  <a:xfrm>
                    <a:off x="4610089" y="3184913"/>
                    <a:ext cx="59646" cy="5770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03" name="Flowchart: Connector 302"/>
                  <p:cNvSpPr/>
                  <p:nvPr/>
                </p:nvSpPr>
                <p:spPr bwMode="auto">
                  <a:xfrm>
                    <a:off x="4780407" y="3184913"/>
                    <a:ext cx="59646" cy="5770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04" name="Flowchart: Connector 303"/>
                  <p:cNvSpPr/>
                  <p:nvPr/>
                </p:nvSpPr>
                <p:spPr bwMode="auto">
                  <a:xfrm>
                    <a:off x="4950725" y="3184913"/>
                    <a:ext cx="59646" cy="5770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05" name="Flowchart: Connector 304"/>
                  <p:cNvSpPr/>
                  <p:nvPr/>
                </p:nvSpPr>
                <p:spPr bwMode="auto">
                  <a:xfrm>
                    <a:off x="5121043" y="3184913"/>
                    <a:ext cx="59646" cy="5770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06" name="Flowchart: Connector 305"/>
                  <p:cNvSpPr/>
                  <p:nvPr/>
                </p:nvSpPr>
                <p:spPr bwMode="auto">
                  <a:xfrm>
                    <a:off x="5291361" y="3184913"/>
                    <a:ext cx="59646" cy="5770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14" name="Flowchart: Connector 313"/>
                  <p:cNvSpPr/>
                  <p:nvPr/>
                </p:nvSpPr>
                <p:spPr bwMode="auto">
                  <a:xfrm>
                    <a:off x="5461679" y="3184913"/>
                    <a:ext cx="59646" cy="5770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18" name="Flowchart: Connector 317"/>
                  <p:cNvSpPr/>
                  <p:nvPr/>
                </p:nvSpPr>
                <p:spPr bwMode="auto">
                  <a:xfrm>
                    <a:off x="4429126" y="3327372"/>
                    <a:ext cx="59646" cy="5770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19" name="Flowchart: Connector 318"/>
                  <p:cNvSpPr/>
                  <p:nvPr/>
                </p:nvSpPr>
                <p:spPr bwMode="auto">
                  <a:xfrm>
                    <a:off x="4610089" y="3327372"/>
                    <a:ext cx="59646" cy="5770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20" name="Flowchart: Connector 319"/>
                  <p:cNvSpPr/>
                  <p:nvPr/>
                </p:nvSpPr>
                <p:spPr bwMode="auto">
                  <a:xfrm>
                    <a:off x="4780407" y="3327372"/>
                    <a:ext cx="59646" cy="5770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21" name="Flowchart: Connector 320"/>
                  <p:cNvSpPr/>
                  <p:nvPr/>
                </p:nvSpPr>
                <p:spPr bwMode="auto">
                  <a:xfrm>
                    <a:off x="4950725" y="3327372"/>
                    <a:ext cx="59646" cy="5770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22" name="Flowchart: Connector 321"/>
                  <p:cNvSpPr/>
                  <p:nvPr/>
                </p:nvSpPr>
                <p:spPr bwMode="auto">
                  <a:xfrm>
                    <a:off x="5121043" y="3327372"/>
                    <a:ext cx="59646" cy="5770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23" name="Flowchart: Connector 322"/>
                  <p:cNvSpPr/>
                  <p:nvPr/>
                </p:nvSpPr>
                <p:spPr bwMode="auto">
                  <a:xfrm>
                    <a:off x="5291361" y="3327372"/>
                    <a:ext cx="59646" cy="5770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24" name="Flowchart: Connector 323"/>
                  <p:cNvSpPr/>
                  <p:nvPr/>
                </p:nvSpPr>
                <p:spPr bwMode="auto">
                  <a:xfrm>
                    <a:off x="5461679" y="3327372"/>
                    <a:ext cx="59646" cy="5770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25" name="Flowchart: Connector 324"/>
                  <p:cNvSpPr/>
                  <p:nvPr/>
                </p:nvSpPr>
                <p:spPr bwMode="auto">
                  <a:xfrm>
                    <a:off x="4429126" y="3458874"/>
                    <a:ext cx="59646" cy="5770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27" name="Flowchart: Connector 326"/>
                  <p:cNvSpPr/>
                  <p:nvPr/>
                </p:nvSpPr>
                <p:spPr bwMode="auto">
                  <a:xfrm>
                    <a:off x="4610089" y="3458874"/>
                    <a:ext cx="59646" cy="5770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28" name="Flowchart: Connector 327"/>
                  <p:cNvSpPr/>
                  <p:nvPr/>
                </p:nvSpPr>
                <p:spPr bwMode="auto">
                  <a:xfrm>
                    <a:off x="4780407" y="3458874"/>
                    <a:ext cx="59646" cy="5770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29" name="Flowchart: Connector 328"/>
                  <p:cNvSpPr/>
                  <p:nvPr/>
                </p:nvSpPr>
                <p:spPr bwMode="auto">
                  <a:xfrm>
                    <a:off x="4950725" y="3458874"/>
                    <a:ext cx="59646" cy="5770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30" name="Flowchart: Connector 329"/>
                  <p:cNvSpPr/>
                  <p:nvPr/>
                </p:nvSpPr>
                <p:spPr bwMode="auto">
                  <a:xfrm>
                    <a:off x="5121043" y="3458874"/>
                    <a:ext cx="59646" cy="5770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31" name="Flowchart: Connector 330"/>
                  <p:cNvSpPr/>
                  <p:nvPr/>
                </p:nvSpPr>
                <p:spPr bwMode="auto">
                  <a:xfrm>
                    <a:off x="5291361" y="3458874"/>
                    <a:ext cx="59646" cy="5770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32" name="Flowchart: Connector 331"/>
                  <p:cNvSpPr/>
                  <p:nvPr/>
                </p:nvSpPr>
                <p:spPr bwMode="auto">
                  <a:xfrm>
                    <a:off x="5461679" y="3458874"/>
                    <a:ext cx="59646" cy="5770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33" name="Flowchart: Connector 332"/>
                  <p:cNvSpPr/>
                  <p:nvPr/>
                </p:nvSpPr>
                <p:spPr bwMode="auto">
                  <a:xfrm>
                    <a:off x="4429126" y="3590375"/>
                    <a:ext cx="59646" cy="5770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34" name="Flowchart: Connector 333"/>
                  <p:cNvSpPr/>
                  <p:nvPr/>
                </p:nvSpPr>
                <p:spPr bwMode="auto">
                  <a:xfrm>
                    <a:off x="4610089" y="3590375"/>
                    <a:ext cx="59646" cy="5770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35" name="Flowchart: Connector 334"/>
                  <p:cNvSpPr/>
                  <p:nvPr/>
                </p:nvSpPr>
                <p:spPr bwMode="auto">
                  <a:xfrm>
                    <a:off x="4780407" y="3590375"/>
                    <a:ext cx="59646" cy="5770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37" name="Flowchart: Connector 336"/>
                  <p:cNvSpPr/>
                  <p:nvPr/>
                </p:nvSpPr>
                <p:spPr bwMode="auto">
                  <a:xfrm>
                    <a:off x="4950725" y="3590375"/>
                    <a:ext cx="59646" cy="5770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38" name="Flowchart: Connector 337"/>
                  <p:cNvSpPr/>
                  <p:nvPr/>
                </p:nvSpPr>
                <p:spPr bwMode="auto">
                  <a:xfrm>
                    <a:off x="5121043" y="3590375"/>
                    <a:ext cx="59646" cy="5770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39" name="Flowchart: Connector 338"/>
                  <p:cNvSpPr/>
                  <p:nvPr/>
                </p:nvSpPr>
                <p:spPr bwMode="auto">
                  <a:xfrm>
                    <a:off x="5291361" y="3590375"/>
                    <a:ext cx="59646" cy="5770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40" name="Flowchart: Connector 339"/>
                  <p:cNvSpPr/>
                  <p:nvPr/>
                </p:nvSpPr>
                <p:spPr bwMode="auto">
                  <a:xfrm>
                    <a:off x="5461679" y="3590375"/>
                    <a:ext cx="59646" cy="5770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</p:grpSp>
          </p:grpSp>
        </p:grpSp>
        <p:sp>
          <p:nvSpPr>
            <p:cNvPr id="153" name="Line 411"/>
            <p:cNvSpPr>
              <a:spLocks noChangeShapeType="1"/>
            </p:cNvSpPr>
            <p:nvPr/>
          </p:nvSpPr>
          <p:spPr bwMode="auto">
            <a:xfrm>
              <a:off x="2695607" y="3643906"/>
              <a:ext cx="48745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1000" b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4" name="Line 411"/>
            <p:cNvSpPr>
              <a:spLocks noChangeShapeType="1"/>
            </p:cNvSpPr>
            <p:nvPr/>
          </p:nvSpPr>
          <p:spPr bwMode="auto">
            <a:xfrm>
              <a:off x="6166559" y="3643906"/>
              <a:ext cx="48745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1000" b="0">
                <a:latin typeface="Helvetica" pitchFamily="34" charset="0"/>
                <a:cs typeface="Helvetica" pitchFamily="34" charset="0"/>
              </a:endParaRPr>
            </a:p>
          </p:txBody>
        </p:sp>
        <p:cxnSp>
          <p:nvCxnSpPr>
            <p:cNvPr id="157" name="Straight Connector 156"/>
            <p:cNvCxnSpPr/>
            <p:nvPr/>
          </p:nvCxnSpPr>
          <p:spPr bwMode="auto">
            <a:xfrm rot="5400000" flipH="1" flipV="1">
              <a:off x="1894705" y="3171152"/>
              <a:ext cx="541021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" name="Straight Connector 157"/>
            <p:cNvCxnSpPr/>
            <p:nvPr/>
          </p:nvCxnSpPr>
          <p:spPr bwMode="auto">
            <a:xfrm>
              <a:off x="2174405" y="2909967"/>
              <a:ext cx="4765804" cy="4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" name="Straight Arrow Connector 158"/>
            <p:cNvCxnSpPr/>
            <p:nvPr/>
          </p:nvCxnSpPr>
          <p:spPr bwMode="auto">
            <a:xfrm rot="16200000" flipH="1">
              <a:off x="6225418" y="3621915"/>
              <a:ext cx="1432647" cy="306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67" name="TextBox 166"/>
            <p:cNvSpPr txBox="1"/>
            <p:nvPr/>
          </p:nvSpPr>
          <p:spPr>
            <a:xfrm>
              <a:off x="7006588" y="3837355"/>
              <a:ext cx="5382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Helvetica" pitchFamily="34" charset="0"/>
                  <a:cs typeface="Helvetica" pitchFamily="34" charset="0"/>
                </a:rPr>
                <a:t>ROI</a:t>
              </a:r>
              <a:endParaRPr lang="en-US" sz="1400" dirty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8" name="Rectangle 167"/>
            <p:cNvSpPr/>
            <p:nvPr/>
          </p:nvSpPr>
          <p:spPr bwMode="auto">
            <a:xfrm>
              <a:off x="1578054" y="4436543"/>
              <a:ext cx="3052970" cy="1563506"/>
            </a:xfrm>
            <a:prstGeom prst="rect">
              <a:avLst/>
            </a:prstGeom>
            <a:noFill/>
            <a:ln w="19050" cap="flat" cmpd="sng" algn="ctr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3870102" y="5457035"/>
              <a:ext cx="8537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Helvetica" pitchFamily="34" charset="0"/>
                  <a:cs typeface="Helvetica" pitchFamily="34" charset="0"/>
                </a:rPr>
                <a:t>Logic in</a:t>
              </a:r>
            </a:p>
            <a:p>
              <a:r>
                <a:rPr lang="en-US" sz="1200" dirty="0" smtClean="0">
                  <a:latin typeface="Helvetica" pitchFamily="34" charset="0"/>
                  <a:cs typeface="Helvetica" pitchFamily="34" charset="0"/>
                </a:rPr>
                <a:t>Memory</a:t>
              </a:r>
              <a:endParaRPr lang="en-US" sz="1200" dirty="0">
                <a:latin typeface="Helvetica" pitchFamily="34" charset="0"/>
                <a:cs typeface="Helvetic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8664"/>
            <a:ext cx="8750299" cy="419590"/>
          </a:xfrm>
        </p:spPr>
        <p:txBody>
          <a:bodyPr/>
          <a:lstStyle/>
          <a:p>
            <a:r>
              <a:rPr lang="en-US" sz="2800" b="1" dirty="0" smtClean="0">
                <a:latin typeface="Helvetica" pitchFamily="34" charset="0"/>
                <a:cs typeface="Helvetica" pitchFamily="34" charset="0"/>
              </a:rPr>
              <a:t>Decimation Filter Implementation </a:t>
            </a:r>
            <a:endParaRPr lang="en-US" sz="2800" b="1" dirty="0"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134" name="Group 81"/>
          <p:cNvGrpSpPr/>
          <p:nvPr/>
        </p:nvGrpSpPr>
        <p:grpSpPr>
          <a:xfrm>
            <a:off x="500744" y="4401459"/>
            <a:ext cx="8140699" cy="1944753"/>
            <a:chOff x="1077685" y="881742"/>
            <a:chExt cx="7565573" cy="2206926"/>
          </a:xfrm>
        </p:grpSpPr>
        <p:grpSp>
          <p:nvGrpSpPr>
            <p:cNvPr id="136" name="Group 35"/>
            <p:cNvGrpSpPr/>
            <p:nvPr/>
          </p:nvGrpSpPr>
          <p:grpSpPr>
            <a:xfrm>
              <a:off x="1556658" y="881742"/>
              <a:ext cx="7086600" cy="1909675"/>
              <a:chOff x="685800" y="4338551"/>
              <a:chExt cx="8922823" cy="2730953"/>
            </a:xfrm>
          </p:grpSpPr>
          <p:grpSp>
            <p:nvGrpSpPr>
              <p:cNvPr id="138" name="Group 55"/>
              <p:cNvGrpSpPr/>
              <p:nvPr/>
            </p:nvGrpSpPr>
            <p:grpSpPr>
              <a:xfrm>
                <a:off x="4108026" y="4338551"/>
                <a:ext cx="5500597" cy="2730953"/>
                <a:chOff x="4195640" y="3759451"/>
                <a:chExt cx="5500597" cy="2730953"/>
              </a:xfrm>
            </p:grpSpPr>
            <p:grpSp>
              <p:nvGrpSpPr>
                <p:cNvPr id="140" name="Group 73"/>
                <p:cNvGrpSpPr/>
                <p:nvPr/>
              </p:nvGrpSpPr>
              <p:grpSpPr>
                <a:xfrm>
                  <a:off x="4195640" y="3759451"/>
                  <a:ext cx="5500597" cy="2730953"/>
                  <a:chOff x="4139745" y="729343"/>
                  <a:chExt cx="5523276" cy="2730953"/>
                </a:xfrm>
              </p:grpSpPr>
              <p:pic>
                <p:nvPicPr>
                  <p:cNvPr id="160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4139745" y="729343"/>
                    <a:ext cx="5523276" cy="273095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sp>
                <p:nvSpPr>
                  <p:cNvPr id="161" name="Oval 160"/>
                  <p:cNvSpPr/>
                  <p:nvPr/>
                </p:nvSpPr>
                <p:spPr bwMode="auto">
                  <a:xfrm>
                    <a:off x="4686300" y="790575"/>
                    <a:ext cx="447675" cy="1733550"/>
                  </a:xfrm>
                  <a:prstGeom prst="ellipse">
                    <a:avLst/>
                  </a:prstGeom>
                  <a:noFill/>
                  <a:ln w="28575" cap="flat" cmpd="sng" algn="ctr">
                    <a:solidFill>
                      <a:srgbClr val="7030A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cxnSp>
                <p:nvCxnSpPr>
                  <p:cNvPr id="164" name="Shape 55"/>
                  <p:cNvCxnSpPr/>
                  <p:nvPr/>
                </p:nvCxnSpPr>
                <p:spPr bwMode="auto">
                  <a:xfrm rot="10800000" flipV="1">
                    <a:off x="4238625" y="923924"/>
                    <a:ext cx="552450" cy="380999"/>
                  </a:xfrm>
                  <a:prstGeom prst="curvedConnector3">
                    <a:avLst>
                      <a:gd name="adj1" fmla="val 50000"/>
                    </a:avLst>
                  </a:prstGeom>
                  <a:solidFill>
                    <a:schemeClr val="accent1"/>
                  </a:solidFill>
                  <a:ln w="28575" cap="flat" cmpd="sng" algn="ctr">
                    <a:solidFill>
                      <a:srgbClr val="7030A0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</p:grpSp>
            <p:grpSp>
              <p:nvGrpSpPr>
                <p:cNvPr id="141" name="Group 155"/>
                <p:cNvGrpSpPr/>
                <p:nvPr/>
              </p:nvGrpSpPr>
              <p:grpSpPr>
                <a:xfrm>
                  <a:off x="7661352" y="5059711"/>
                  <a:ext cx="1069421" cy="671476"/>
                  <a:chOff x="7401002" y="5066061"/>
                  <a:chExt cx="1069421" cy="671476"/>
                </a:xfrm>
              </p:grpSpPr>
              <p:grpSp>
                <p:nvGrpSpPr>
                  <p:cNvPr id="142" name="Group 153"/>
                  <p:cNvGrpSpPr/>
                  <p:nvPr/>
                </p:nvGrpSpPr>
                <p:grpSpPr>
                  <a:xfrm>
                    <a:off x="7401002" y="5186711"/>
                    <a:ext cx="1054888" cy="399580"/>
                    <a:chOff x="7407352" y="5129561"/>
                    <a:chExt cx="1054888" cy="399580"/>
                  </a:xfrm>
                </p:grpSpPr>
                <p:cxnSp>
                  <p:nvCxnSpPr>
                    <p:cNvPr id="158" name="Straight Connector 157"/>
                    <p:cNvCxnSpPr/>
                    <p:nvPr/>
                  </p:nvCxnSpPr>
                  <p:spPr bwMode="auto">
                    <a:xfrm>
                      <a:off x="7407352" y="5271275"/>
                      <a:ext cx="278780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sp>
                  <p:nvSpPr>
                    <p:cNvPr id="159" name="TextBox 158"/>
                    <p:cNvSpPr txBox="1"/>
                    <p:nvPr/>
                  </p:nvSpPr>
                  <p:spPr>
                    <a:xfrm>
                      <a:off x="7616284" y="5129561"/>
                      <a:ext cx="845956" cy="39958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000" dirty="0" err="1" smtClean="0">
                          <a:latin typeface="Helvetica" pitchFamily="34" charset="0"/>
                          <a:cs typeface="Helvetica" pitchFamily="34" charset="0"/>
                        </a:rPr>
                        <a:t>ciccomp</a:t>
                      </a:r>
                      <a:endParaRPr lang="en-US" sz="1000" dirty="0"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</p:grpSp>
              <p:grpSp>
                <p:nvGrpSpPr>
                  <p:cNvPr id="151" name="Group 152"/>
                  <p:cNvGrpSpPr/>
                  <p:nvPr/>
                </p:nvGrpSpPr>
                <p:grpSpPr>
                  <a:xfrm>
                    <a:off x="7401002" y="5066061"/>
                    <a:ext cx="866853" cy="399579"/>
                    <a:chOff x="7407352" y="5288311"/>
                    <a:chExt cx="866853" cy="399579"/>
                  </a:xfrm>
                </p:grpSpPr>
                <p:cxnSp>
                  <p:nvCxnSpPr>
                    <p:cNvPr id="155" name="Straight Connector 154"/>
                    <p:cNvCxnSpPr/>
                    <p:nvPr/>
                  </p:nvCxnSpPr>
                  <p:spPr bwMode="auto">
                    <a:xfrm>
                      <a:off x="7407352" y="5430025"/>
                      <a:ext cx="278780" cy="0"/>
                    </a:xfrm>
                    <a:prstGeom prst="line">
                      <a:avLst/>
                    </a:prstGeom>
                    <a:ln w="28575">
                      <a:solidFill>
                        <a:srgbClr val="003399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0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56" name="TextBox 155"/>
                    <p:cNvSpPr txBox="1"/>
                    <p:nvPr/>
                  </p:nvSpPr>
                  <p:spPr>
                    <a:xfrm>
                      <a:off x="7616284" y="5288311"/>
                      <a:ext cx="657921" cy="39957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000" dirty="0" smtClean="0">
                          <a:latin typeface="Helvetica" pitchFamily="34" charset="0"/>
                          <a:cs typeface="Helvetica" pitchFamily="34" charset="0"/>
                        </a:rPr>
                        <a:t>CIC</a:t>
                      </a:r>
                      <a:endParaRPr lang="en-US" sz="1000" dirty="0"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</p:grpSp>
              <p:grpSp>
                <p:nvGrpSpPr>
                  <p:cNvPr id="152" name="Group 154"/>
                  <p:cNvGrpSpPr/>
                  <p:nvPr/>
                </p:nvGrpSpPr>
                <p:grpSpPr>
                  <a:xfrm>
                    <a:off x="7407352" y="5337958"/>
                    <a:ext cx="1063071" cy="399579"/>
                    <a:chOff x="7407352" y="5458608"/>
                    <a:chExt cx="1063071" cy="399579"/>
                  </a:xfrm>
                </p:grpSpPr>
                <p:cxnSp>
                  <p:nvCxnSpPr>
                    <p:cNvPr id="153" name="Straight Connector 152"/>
                    <p:cNvCxnSpPr/>
                    <p:nvPr/>
                  </p:nvCxnSpPr>
                  <p:spPr bwMode="auto">
                    <a:xfrm>
                      <a:off x="7407352" y="5582424"/>
                      <a:ext cx="278780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sp>
                  <p:nvSpPr>
                    <p:cNvPr id="154" name="TextBox 153"/>
                    <p:cNvSpPr txBox="1"/>
                    <p:nvPr/>
                  </p:nvSpPr>
                  <p:spPr>
                    <a:xfrm>
                      <a:off x="7601748" y="5458608"/>
                      <a:ext cx="868675" cy="39957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000" dirty="0" smtClean="0">
                          <a:latin typeface="Helvetica" pitchFamily="34" charset="0"/>
                          <a:cs typeface="Helvetica" pitchFamily="34" charset="0"/>
                        </a:rPr>
                        <a:t>cascade</a:t>
                      </a:r>
                      <a:endParaRPr lang="en-US" sz="1000" dirty="0"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</p:grpSp>
            </p:grpSp>
          </p:grpSp>
          <p:pic>
            <p:nvPicPr>
              <p:cNvPr id="139" name="Picture 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85800" y="4734405"/>
                <a:ext cx="3503977" cy="1307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37" name="TextBox 136"/>
            <p:cNvSpPr txBox="1"/>
            <p:nvPr/>
          </p:nvSpPr>
          <p:spPr>
            <a:xfrm>
              <a:off x="1077685" y="2145644"/>
              <a:ext cx="3855342" cy="943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Helvetica" pitchFamily="34" charset="0"/>
                  <a:cs typeface="Helvetica" pitchFamily="34" charset="0"/>
                </a:rPr>
                <a:t>CIC Spec: </a:t>
              </a:r>
              <a:r>
                <a:rPr lang="en-US" sz="1200" b="0" dirty="0" smtClean="0">
                  <a:latin typeface="Helvetica" pitchFamily="34" charset="0"/>
                  <a:cs typeface="Helvetica" pitchFamily="34" charset="0"/>
                </a:rPr>
                <a:t>Decimation factor = 16; N = 4; M= 1 </a:t>
              </a:r>
            </a:p>
            <a:p>
              <a:r>
                <a:rPr lang="en-US" sz="1200" dirty="0" smtClean="0">
                  <a:latin typeface="Helvetica" pitchFamily="34" charset="0"/>
                  <a:cs typeface="Helvetica" pitchFamily="34" charset="0"/>
                </a:rPr>
                <a:t>CIC Comp Spec:  </a:t>
              </a:r>
            </a:p>
            <a:p>
              <a:r>
                <a:rPr lang="en-US" sz="1200" b="0" dirty="0" err="1" smtClean="0">
                  <a:latin typeface="Helvetica" pitchFamily="34" charset="0"/>
                  <a:cs typeface="Helvetica" pitchFamily="34" charset="0"/>
                </a:rPr>
                <a:t>Fp</a:t>
              </a:r>
              <a:r>
                <a:rPr lang="en-US" sz="1200" b="0" dirty="0" smtClean="0">
                  <a:latin typeface="Helvetica" pitchFamily="34" charset="0"/>
                  <a:cs typeface="Helvetica" pitchFamily="34" charset="0"/>
                </a:rPr>
                <a:t> = 0.45; </a:t>
              </a:r>
              <a:r>
                <a:rPr lang="en-US" sz="1200" b="0" dirty="0" err="1" smtClean="0">
                  <a:latin typeface="Helvetica" pitchFamily="34" charset="0"/>
                  <a:cs typeface="Helvetica" pitchFamily="34" charset="0"/>
                </a:rPr>
                <a:t>Fst</a:t>
              </a:r>
              <a:r>
                <a:rPr lang="en-US" sz="1200" b="0" dirty="0" smtClean="0">
                  <a:latin typeface="Helvetica" pitchFamily="34" charset="0"/>
                  <a:cs typeface="Helvetica" pitchFamily="34" charset="0"/>
                </a:rPr>
                <a:t> = 0.55; </a:t>
              </a:r>
              <a:r>
                <a:rPr lang="en-US" sz="1200" b="0" dirty="0" err="1" smtClean="0">
                  <a:latin typeface="Helvetica" pitchFamily="34" charset="0"/>
                  <a:cs typeface="Helvetica" pitchFamily="34" charset="0"/>
                </a:rPr>
                <a:t>Ap</a:t>
              </a:r>
              <a:r>
                <a:rPr lang="en-US" sz="1200" b="0" dirty="0" smtClean="0">
                  <a:latin typeface="Helvetica" pitchFamily="34" charset="0"/>
                  <a:cs typeface="Helvetica" pitchFamily="34" charset="0"/>
                </a:rPr>
                <a:t> = 0.1dB, </a:t>
              </a:r>
              <a:r>
                <a:rPr lang="en-US" sz="1200" b="0" dirty="0" err="1" smtClean="0">
                  <a:latin typeface="Helvetica" pitchFamily="34" charset="0"/>
                  <a:cs typeface="Helvetica" pitchFamily="34" charset="0"/>
                </a:rPr>
                <a:t>Ast</a:t>
              </a:r>
              <a:r>
                <a:rPr lang="en-US" sz="1200" b="0" dirty="0" smtClean="0">
                  <a:latin typeface="Helvetica" pitchFamily="34" charset="0"/>
                  <a:cs typeface="Helvetica" pitchFamily="34" charset="0"/>
                </a:rPr>
                <a:t> = 35dB; </a:t>
              </a:r>
            </a:p>
            <a:p>
              <a:r>
                <a:rPr lang="en-US" sz="1200" b="0" dirty="0" smtClean="0">
                  <a:latin typeface="Helvetica" pitchFamily="34" charset="0"/>
                  <a:cs typeface="Helvetica" pitchFamily="34" charset="0"/>
                </a:rPr>
                <a:t>45 stages; </a:t>
              </a:r>
              <a:r>
                <a:rPr lang="en-US" sz="1200" b="0" dirty="0" err="1" smtClean="0">
                  <a:latin typeface="Helvetica" pitchFamily="34" charset="0"/>
                  <a:cs typeface="Helvetica" pitchFamily="34" charset="0"/>
                </a:rPr>
                <a:t>downsample</a:t>
              </a:r>
              <a:r>
                <a:rPr lang="en-US" sz="1200" b="0" dirty="0" smtClean="0">
                  <a:latin typeface="Helvetica" pitchFamily="34" charset="0"/>
                  <a:cs typeface="Helvetica" pitchFamily="34" charset="0"/>
                </a:rPr>
                <a:t> = 2 ; total decimation factor = 32 ;</a:t>
              </a:r>
              <a:endParaRPr lang="en-US" sz="1200" b="0" dirty="0">
                <a:latin typeface="Helvetica" pitchFamily="34" charset="0"/>
                <a:cs typeface="Helvetica" pitchFamily="34" charset="0"/>
              </a:endParaRPr>
            </a:p>
          </p:txBody>
        </p:sp>
      </p:grpSp>
      <p:sp>
        <p:nvSpPr>
          <p:cNvPr id="124" name="Rectangle 123"/>
          <p:cNvSpPr/>
          <p:nvPr/>
        </p:nvSpPr>
        <p:spPr>
          <a:xfrm>
            <a:off x="474932" y="4209854"/>
            <a:ext cx="23246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  <a:latin typeface="Helvetica" pitchFamily="34" charset="0"/>
                <a:cs typeface="Helvetica" pitchFamily="34" charset="0"/>
              </a:rPr>
              <a:t>Frequency Response:</a:t>
            </a:r>
            <a:endParaRPr lang="en-US" sz="1600" dirty="0">
              <a:solidFill>
                <a:schemeClr val="accent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165100" y="787105"/>
            <a:ext cx="829060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> FIR </a:t>
            </a:r>
            <a:r>
              <a:rPr lang="en-US" sz="1800" dirty="0" err="1" smtClean="0">
                <a:latin typeface="Helvetica" pitchFamily="34" charset="0"/>
                <a:cs typeface="Helvetica" pitchFamily="34" charset="0"/>
              </a:rPr>
              <a:t>Polyphase</a:t>
            </a:r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> filter is expensive at high decimation factors</a:t>
            </a:r>
          </a:p>
          <a:p>
            <a:pPr>
              <a:spcAft>
                <a:spcPts val="0"/>
              </a:spcAft>
              <a:buFont typeface="Wingdings" pitchFamily="2" charset="2"/>
              <a:buChar char="§"/>
            </a:pPr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> Cascaded Integrated Comb(CIC) filter is more economical</a:t>
            </a:r>
          </a:p>
          <a:p>
            <a:pPr marL="173038" indent="111125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b="0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 Large decimation factors </a:t>
            </a:r>
          </a:p>
          <a:p>
            <a:pPr marL="173038" indent="111125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b="0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 No multiplication </a:t>
            </a:r>
          </a:p>
          <a:p>
            <a:pPr marL="173038" indent="111125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b="0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 CIC compensation is required</a:t>
            </a:r>
          </a:p>
          <a:p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> </a:t>
            </a:r>
            <a:endParaRPr lang="en-US" sz="1800" dirty="0"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188" name="Group 187"/>
          <p:cNvGrpSpPr/>
          <p:nvPr/>
        </p:nvGrpSpPr>
        <p:grpSpPr>
          <a:xfrm>
            <a:off x="2953266" y="2069266"/>
            <a:ext cx="5820032" cy="1897252"/>
            <a:chOff x="2545492" y="1871558"/>
            <a:chExt cx="5820032" cy="1897252"/>
          </a:xfrm>
        </p:grpSpPr>
        <p:grpSp>
          <p:nvGrpSpPr>
            <p:cNvPr id="130" name="Group 129"/>
            <p:cNvGrpSpPr/>
            <p:nvPr/>
          </p:nvGrpSpPr>
          <p:grpSpPr>
            <a:xfrm>
              <a:off x="3648191" y="1871558"/>
              <a:ext cx="4717333" cy="1897252"/>
              <a:chOff x="435435" y="1451429"/>
              <a:chExt cx="5312222" cy="2349501"/>
            </a:xfrm>
          </p:grpSpPr>
          <p:sp>
            <p:nvSpPr>
              <p:cNvPr id="123" name="Rectangle 122"/>
              <p:cNvSpPr/>
              <p:nvPr/>
            </p:nvSpPr>
            <p:spPr bwMode="auto">
              <a:xfrm>
                <a:off x="473701" y="1451431"/>
                <a:ext cx="5129151" cy="234949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 bwMode="auto">
              <a:xfrm>
                <a:off x="448190" y="2034664"/>
                <a:ext cx="3177810" cy="704849"/>
              </a:xfrm>
              <a:prstGeom prst="rect">
                <a:avLst/>
              </a:prstGeom>
              <a:noFill/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grpSp>
            <p:nvGrpSpPr>
              <p:cNvPr id="187" name="Group 186"/>
              <p:cNvGrpSpPr/>
              <p:nvPr/>
            </p:nvGrpSpPr>
            <p:grpSpPr>
              <a:xfrm>
                <a:off x="435435" y="1451429"/>
                <a:ext cx="5312222" cy="2271883"/>
                <a:chOff x="0" y="2108198"/>
                <a:chExt cx="4858660" cy="1999960"/>
              </a:xfrm>
            </p:grpSpPr>
            <p:grpSp>
              <p:nvGrpSpPr>
                <p:cNvPr id="175" name="Group 174"/>
                <p:cNvGrpSpPr/>
                <p:nvPr/>
              </p:nvGrpSpPr>
              <p:grpSpPr>
                <a:xfrm>
                  <a:off x="384630" y="2108198"/>
                  <a:ext cx="4474030" cy="1999960"/>
                  <a:chOff x="5214257" y="1915886"/>
                  <a:chExt cx="3523028" cy="1243877"/>
                </a:xfrm>
              </p:grpSpPr>
              <p:grpSp>
                <p:nvGrpSpPr>
                  <p:cNvPr id="10" name="Group 349"/>
                  <p:cNvGrpSpPr/>
                  <p:nvPr/>
                </p:nvGrpSpPr>
                <p:grpSpPr>
                  <a:xfrm>
                    <a:off x="5553381" y="1963628"/>
                    <a:ext cx="2570729" cy="1196135"/>
                    <a:chOff x="419100" y="1462910"/>
                    <a:chExt cx="4400551" cy="1778765"/>
                  </a:xfrm>
                </p:grpSpPr>
                <p:grpSp>
                  <p:nvGrpSpPr>
                    <p:cNvPr id="11" name="Group 26"/>
                    <p:cNvGrpSpPr/>
                    <p:nvPr/>
                  </p:nvGrpSpPr>
                  <p:grpSpPr>
                    <a:xfrm>
                      <a:off x="1077113" y="1481960"/>
                      <a:ext cx="279797" cy="261145"/>
                      <a:chOff x="1387365" y="1481959"/>
                      <a:chExt cx="409903" cy="394138"/>
                    </a:xfrm>
                    <a:noFill/>
                  </p:grpSpPr>
                  <p:sp>
                    <p:nvSpPr>
                      <p:cNvPr id="23" name="Oval 22"/>
                      <p:cNvSpPr/>
                      <p:nvPr/>
                    </p:nvSpPr>
                    <p:spPr bwMode="auto">
                      <a:xfrm>
                        <a:off x="1387365" y="1481959"/>
                        <a:ext cx="409903" cy="394138"/>
                      </a:xfrm>
                      <a:prstGeom prst="ellipse">
                        <a:avLst/>
                      </a:prstGeom>
                      <a:grp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400" b="1" i="0" u="none" strike="noStrike" cap="none" normalizeH="0" baseline="0" smtClean="0">
                          <a:ln>
                            <a:noFill/>
                          </a:ln>
                          <a:noFill/>
                          <a:effectLst/>
                          <a:latin typeface="Helvetica" pitchFamily="34" charset="0"/>
                          <a:cs typeface="Helvetica" pitchFamily="34" charset="0"/>
                        </a:endParaRPr>
                      </a:p>
                    </p:txBody>
                  </p:sp>
                  <p:sp>
                    <p:nvSpPr>
                      <p:cNvPr id="24" name="Plus 23"/>
                      <p:cNvSpPr/>
                      <p:nvPr/>
                    </p:nvSpPr>
                    <p:spPr bwMode="auto">
                      <a:xfrm>
                        <a:off x="1450426" y="1513485"/>
                        <a:ext cx="283779" cy="331076"/>
                      </a:xfrm>
                      <a:prstGeom prst="mathPlus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400" b="1" i="0" u="none" strike="noStrike" cap="none" normalizeH="0" baseline="0" smtClean="0">
                          <a:ln>
                            <a:noFill/>
                          </a:ln>
                          <a:noFill/>
                          <a:effectLst/>
                          <a:latin typeface="Helvetica" pitchFamily="34" charset="0"/>
                          <a:cs typeface="Helvetica" pitchFamily="34" charset="0"/>
                        </a:endParaRPr>
                      </a:p>
                    </p:txBody>
                  </p:sp>
                </p:grpSp>
                <p:cxnSp>
                  <p:nvCxnSpPr>
                    <p:cNvPr id="25" name="Straight Arrow Connector 24"/>
                    <p:cNvCxnSpPr/>
                    <p:nvPr/>
                  </p:nvCxnSpPr>
                  <p:spPr bwMode="auto">
                    <a:xfrm flipV="1">
                      <a:off x="1358538" y="1598604"/>
                      <a:ext cx="636723" cy="0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>
                    <a:effectLst/>
                  </p:spPr>
                </p:cxnSp>
                <p:sp>
                  <p:nvSpPr>
                    <p:cNvPr id="31" name="Rectangle 30"/>
                    <p:cNvSpPr/>
                    <p:nvPr/>
                  </p:nvSpPr>
                  <p:spPr bwMode="auto">
                    <a:xfrm>
                      <a:off x="1378433" y="1837117"/>
                      <a:ext cx="355127" cy="22980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rPr>
                        <a:t>z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rPr>
                        <a:t>-1</a:t>
                      </a:r>
                    </a:p>
                  </p:txBody>
                </p:sp>
                <p:cxnSp>
                  <p:nvCxnSpPr>
                    <p:cNvPr id="34" name="Straight Connector 33"/>
                    <p:cNvCxnSpPr/>
                    <p:nvPr/>
                  </p:nvCxnSpPr>
                  <p:spPr bwMode="auto">
                    <a:xfrm rot="16200000" flipH="1">
                      <a:off x="1701099" y="1779447"/>
                      <a:ext cx="344277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39" name="Straight Connector 38"/>
                    <p:cNvCxnSpPr>
                      <a:stCxn id="31" idx="1"/>
                    </p:cNvCxnSpPr>
                    <p:nvPr/>
                  </p:nvCxnSpPr>
                  <p:spPr bwMode="auto">
                    <a:xfrm rot="10800000" flipV="1">
                      <a:off x="1217191" y="1959158"/>
                      <a:ext cx="161242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41" name="Straight Arrow Connector 40"/>
                    <p:cNvCxnSpPr>
                      <a:endCxn id="23" idx="4"/>
                    </p:cNvCxnSpPr>
                    <p:nvPr/>
                  </p:nvCxnSpPr>
                  <p:spPr bwMode="auto">
                    <a:xfrm rot="16200000" flipV="1">
                      <a:off x="1106551" y="1853567"/>
                      <a:ext cx="221103" cy="180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>
                    <a:effectLst/>
                  </p:spPr>
                </p:cxnSp>
                <p:grpSp>
                  <p:nvGrpSpPr>
                    <p:cNvPr id="12" name="Group 56"/>
                    <p:cNvGrpSpPr/>
                    <p:nvPr/>
                  </p:nvGrpSpPr>
                  <p:grpSpPr>
                    <a:xfrm>
                      <a:off x="2010563" y="1472435"/>
                      <a:ext cx="932663" cy="584965"/>
                      <a:chOff x="2010563" y="1472435"/>
                      <a:chExt cx="932663" cy="584965"/>
                    </a:xfrm>
                  </p:grpSpPr>
                  <p:grpSp>
                    <p:nvGrpSpPr>
                      <p:cNvPr id="15" name="Group 47"/>
                      <p:cNvGrpSpPr/>
                      <p:nvPr/>
                    </p:nvGrpSpPr>
                    <p:grpSpPr>
                      <a:xfrm>
                        <a:off x="2010563" y="1472435"/>
                        <a:ext cx="279797" cy="261145"/>
                        <a:chOff x="1387365" y="1481959"/>
                        <a:chExt cx="409903" cy="394138"/>
                      </a:xfrm>
                      <a:noFill/>
                    </p:grpSpPr>
                    <p:sp>
                      <p:nvSpPr>
                        <p:cNvPr id="49" name="Oval 48"/>
                        <p:cNvSpPr/>
                        <p:nvPr/>
                      </p:nvSpPr>
                      <p:spPr bwMode="auto">
                        <a:xfrm>
                          <a:off x="1387365" y="1481959"/>
                          <a:ext cx="409903" cy="394138"/>
                        </a:xfrm>
                        <a:prstGeom prst="ellipse">
                          <a:avLst/>
                        </a:prstGeom>
                        <a:grpFill/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none" lIns="91440" tIns="45720" rIns="91440" bIns="45720" numCol="1" rtlCol="0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400" b="1" i="0" u="none" strike="noStrike" cap="none" normalizeH="0" baseline="0" smtClean="0">
                            <a:ln>
                              <a:noFill/>
                            </a:ln>
                            <a:noFill/>
                            <a:effectLst/>
                            <a:latin typeface="Helvetica" pitchFamily="34" charset="0"/>
                            <a:cs typeface="Helvetica" pitchFamily="34" charset="0"/>
                          </a:endParaRPr>
                        </a:p>
                      </p:txBody>
                    </p:sp>
                    <p:sp>
                      <p:nvSpPr>
                        <p:cNvPr id="50" name="Plus 49"/>
                        <p:cNvSpPr/>
                        <p:nvPr/>
                      </p:nvSpPr>
                      <p:spPr bwMode="auto">
                        <a:xfrm>
                          <a:off x="1450426" y="1513485"/>
                          <a:ext cx="283779" cy="331076"/>
                        </a:xfrm>
                        <a:prstGeom prst="mathPlus">
                          <a:avLst/>
                        </a:prstGeom>
                        <a:solidFill>
                          <a:schemeClr val="tx1"/>
                        </a:solidFill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none" lIns="91440" tIns="45720" rIns="91440" bIns="45720" numCol="1" rtlCol="0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400" b="1" i="0" u="none" strike="noStrike" cap="none" normalizeH="0" baseline="0" smtClean="0">
                            <a:ln>
                              <a:noFill/>
                            </a:ln>
                            <a:noFill/>
                            <a:effectLst/>
                            <a:latin typeface="Helvetica" pitchFamily="34" charset="0"/>
                            <a:cs typeface="Helvetica" pitchFamily="34" charset="0"/>
                          </a:endParaRPr>
                        </a:p>
                      </p:txBody>
                    </p:sp>
                  </p:grpSp>
                  <p:cxnSp>
                    <p:nvCxnSpPr>
                      <p:cNvPr id="51" name="Straight Arrow Connector 50"/>
                      <p:cNvCxnSpPr/>
                      <p:nvPr/>
                    </p:nvCxnSpPr>
                    <p:spPr bwMode="auto">
                      <a:xfrm flipV="1">
                        <a:off x="2306503" y="1589080"/>
                        <a:ext cx="636723" cy="0"/>
                      </a:xfrm>
                      <a:prstGeom prst="straightConnector1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triangle" w="med" len="med"/>
                      </a:ln>
                      <a:effectLst/>
                    </p:spPr>
                  </p:cxnSp>
                  <p:sp>
                    <p:nvSpPr>
                      <p:cNvPr id="52" name="Rectangle 51"/>
                      <p:cNvSpPr/>
                      <p:nvPr/>
                    </p:nvSpPr>
                    <p:spPr bwMode="auto">
                      <a:xfrm>
                        <a:off x="2311883" y="1827592"/>
                        <a:ext cx="355127" cy="22980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Helvetica" pitchFamily="34" charset="0"/>
                            <a:cs typeface="Helvetica" pitchFamily="34" charset="0"/>
                          </a:rPr>
                          <a:t>z</a:t>
                        </a:r>
                        <a:r>
                          <a:rPr kumimoji="0" lang="en-US" sz="1400" b="1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Helvetica" pitchFamily="34" charset="0"/>
                            <a:cs typeface="Helvetica" pitchFamily="34" charset="0"/>
                          </a:rPr>
                          <a:t>-1</a:t>
                        </a:r>
                      </a:p>
                    </p:txBody>
                  </p:sp>
                  <p:cxnSp>
                    <p:nvCxnSpPr>
                      <p:cNvPr id="53" name="Straight Connector 52"/>
                      <p:cNvCxnSpPr/>
                      <p:nvPr/>
                    </p:nvCxnSpPr>
                    <p:spPr bwMode="auto">
                      <a:xfrm rot="16200000" flipH="1">
                        <a:off x="2634549" y="1769922"/>
                        <a:ext cx="344277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55" name="Straight Connector 54"/>
                      <p:cNvCxnSpPr>
                        <a:stCxn id="52" idx="1"/>
                      </p:cNvCxnSpPr>
                      <p:nvPr/>
                    </p:nvCxnSpPr>
                    <p:spPr bwMode="auto">
                      <a:xfrm rot="10800000" flipV="1">
                        <a:off x="2150641" y="1949633"/>
                        <a:ext cx="161242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56" name="Straight Arrow Connector 55"/>
                      <p:cNvCxnSpPr/>
                      <p:nvPr/>
                    </p:nvCxnSpPr>
                    <p:spPr bwMode="auto">
                      <a:xfrm rot="16200000" flipV="1">
                        <a:off x="2040001" y="1844042"/>
                        <a:ext cx="221103" cy="180"/>
                      </a:xfrm>
                      <a:prstGeom prst="straightConnector1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triangle" w="med" len="med"/>
                      </a:ln>
                      <a:effectLst/>
                    </p:spPr>
                  </p:cxnSp>
                </p:grpSp>
                <p:grpSp>
                  <p:nvGrpSpPr>
                    <p:cNvPr id="17" name="Group 57"/>
                    <p:cNvGrpSpPr/>
                    <p:nvPr/>
                  </p:nvGrpSpPr>
                  <p:grpSpPr>
                    <a:xfrm>
                      <a:off x="2944013" y="1472435"/>
                      <a:ext cx="932663" cy="584965"/>
                      <a:chOff x="2010563" y="1472435"/>
                      <a:chExt cx="932663" cy="584965"/>
                    </a:xfrm>
                  </p:grpSpPr>
                  <p:grpSp>
                    <p:nvGrpSpPr>
                      <p:cNvPr id="18" name="Group 47"/>
                      <p:cNvGrpSpPr/>
                      <p:nvPr/>
                    </p:nvGrpSpPr>
                    <p:grpSpPr>
                      <a:xfrm>
                        <a:off x="2010563" y="1472435"/>
                        <a:ext cx="279797" cy="261145"/>
                        <a:chOff x="1387365" y="1481959"/>
                        <a:chExt cx="409903" cy="394138"/>
                      </a:xfrm>
                      <a:noFill/>
                    </p:grpSpPr>
                    <p:sp>
                      <p:nvSpPr>
                        <p:cNvPr id="66" name="Oval 65"/>
                        <p:cNvSpPr/>
                        <p:nvPr/>
                      </p:nvSpPr>
                      <p:spPr bwMode="auto">
                        <a:xfrm>
                          <a:off x="1387365" y="1481959"/>
                          <a:ext cx="409903" cy="394138"/>
                        </a:xfrm>
                        <a:prstGeom prst="ellipse">
                          <a:avLst/>
                        </a:prstGeom>
                        <a:grpFill/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none" lIns="91440" tIns="45720" rIns="91440" bIns="45720" numCol="1" rtlCol="0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400" b="1" i="0" u="none" strike="noStrike" cap="none" normalizeH="0" baseline="0" smtClean="0">
                            <a:ln>
                              <a:noFill/>
                            </a:ln>
                            <a:noFill/>
                            <a:effectLst/>
                            <a:latin typeface="Helvetica" pitchFamily="34" charset="0"/>
                            <a:cs typeface="Helvetica" pitchFamily="34" charset="0"/>
                          </a:endParaRPr>
                        </a:p>
                      </p:txBody>
                    </p:sp>
                    <p:sp>
                      <p:nvSpPr>
                        <p:cNvPr id="67" name="Plus 66"/>
                        <p:cNvSpPr/>
                        <p:nvPr/>
                      </p:nvSpPr>
                      <p:spPr bwMode="auto">
                        <a:xfrm>
                          <a:off x="1450426" y="1513485"/>
                          <a:ext cx="283779" cy="331076"/>
                        </a:xfrm>
                        <a:prstGeom prst="mathPlus">
                          <a:avLst/>
                        </a:prstGeom>
                        <a:solidFill>
                          <a:schemeClr val="tx1"/>
                        </a:solidFill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none" lIns="91440" tIns="45720" rIns="91440" bIns="45720" numCol="1" rtlCol="0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400" b="1" i="0" u="none" strike="noStrike" cap="none" normalizeH="0" baseline="0" smtClean="0">
                            <a:ln>
                              <a:noFill/>
                            </a:ln>
                            <a:noFill/>
                            <a:effectLst/>
                            <a:latin typeface="Helvetica" pitchFamily="34" charset="0"/>
                            <a:cs typeface="Helvetica" pitchFamily="34" charset="0"/>
                          </a:endParaRPr>
                        </a:p>
                      </p:txBody>
                    </p:sp>
                  </p:grpSp>
                  <p:cxnSp>
                    <p:nvCxnSpPr>
                      <p:cNvPr id="60" name="Straight Arrow Connector 59"/>
                      <p:cNvCxnSpPr/>
                      <p:nvPr/>
                    </p:nvCxnSpPr>
                    <p:spPr bwMode="auto">
                      <a:xfrm flipV="1">
                        <a:off x="2306503" y="1589080"/>
                        <a:ext cx="636723" cy="0"/>
                      </a:xfrm>
                      <a:prstGeom prst="straightConnector1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triangle" w="med" len="med"/>
                      </a:ln>
                      <a:effectLst/>
                    </p:spPr>
                  </p:cxnSp>
                  <p:sp>
                    <p:nvSpPr>
                      <p:cNvPr id="61" name="Rectangle 60"/>
                      <p:cNvSpPr/>
                      <p:nvPr/>
                    </p:nvSpPr>
                    <p:spPr bwMode="auto">
                      <a:xfrm>
                        <a:off x="2311883" y="1827592"/>
                        <a:ext cx="355127" cy="22980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Helvetica" pitchFamily="34" charset="0"/>
                            <a:cs typeface="Helvetica" pitchFamily="34" charset="0"/>
                          </a:rPr>
                          <a:t>z</a:t>
                        </a:r>
                        <a:r>
                          <a:rPr kumimoji="0" lang="en-US" sz="1400" b="1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Helvetica" pitchFamily="34" charset="0"/>
                            <a:cs typeface="Helvetica" pitchFamily="34" charset="0"/>
                          </a:rPr>
                          <a:t>-1</a:t>
                        </a:r>
                      </a:p>
                    </p:txBody>
                  </p:sp>
                  <p:cxnSp>
                    <p:nvCxnSpPr>
                      <p:cNvPr id="62" name="Straight Connector 61"/>
                      <p:cNvCxnSpPr/>
                      <p:nvPr/>
                    </p:nvCxnSpPr>
                    <p:spPr bwMode="auto">
                      <a:xfrm rot="16200000" flipH="1">
                        <a:off x="2634549" y="1769922"/>
                        <a:ext cx="344277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64" name="Straight Connector 63"/>
                      <p:cNvCxnSpPr>
                        <a:stCxn id="61" idx="1"/>
                      </p:cNvCxnSpPr>
                      <p:nvPr/>
                    </p:nvCxnSpPr>
                    <p:spPr bwMode="auto">
                      <a:xfrm rot="10800000" flipV="1">
                        <a:off x="2150641" y="1949633"/>
                        <a:ext cx="161242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65" name="Straight Arrow Connector 64"/>
                      <p:cNvCxnSpPr/>
                      <p:nvPr/>
                    </p:nvCxnSpPr>
                    <p:spPr bwMode="auto">
                      <a:xfrm rot="16200000" flipV="1">
                        <a:off x="2040001" y="1844042"/>
                        <a:ext cx="221103" cy="180"/>
                      </a:xfrm>
                      <a:prstGeom prst="straightConnector1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triangle" w="med" len="med"/>
                      </a:ln>
                      <a:effectLst/>
                    </p:spPr>
                  </p:cxnSp>
                </p:grpSp>
                <p:grpSp>
                  <p:nvGrpSpPr>
                    <p:cNvPr id="19" name="Group 67"/>
                    <p:cNvGrpSpPr/>
                    <p:nvPr/>
                  </p:nvGrpSpPr>
                  <p:grpSpPr>
                    <a:xfrm>
                      <a:off x="3886988" y="1462910"/>
                      <a:ext cx="932663" cy="584965"/>
                      <a:chOff x="2010563" y="1472435"/>
                      <a:chExt cx="932663" cy="584965"/>
                    </a:xfrm>
                  </p:grpSpPr>
                  <p:grpSp>
                    <p:nvGrpSpPr>
                      <p:cNvPr id="20" name="Group 47"/>
                      <p:cNvGrpSpPr/>
                      <p:nvPr/>
                    </p:nvGrpSpPr>
                    <p:grpSpPr>
                      <a:xfrm>
                        <a:off x="2010563" y="1472435"/>
                        <a:ext cx="279797" cy="261145"/>
                        <a:chOff x="1387365" y="1481959"/>
                        <a:chExt cx="409903" cy="394138"/>
                      </a:xfrm>
                      <a:noFill/>
                    </p:grpSpPr>
                    <p:sp>
                      <p:nvSpPr>
                        <p:cNvPr id="76" name="Oval 75"/>
                        <p:cNvSpPr/>
                        <p:nvPr/>
                      </p:nvSpPr>
                      <p:spPr bwMode="auto">
                        <a:xfrm>
                          <a:off x="1387365" y="1481959"/>
                          <a:ext cx="409903" cy="394138"/>
                        </a:xfrm>
                        <a:prstGeom prst="ellipse">
                          <a:avLst/>
                        </a:prstGeom>
                        <a:grpFill/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none" lIns="91440" tIns="45720" rIns="91440" bIns="45720" numCol="1" rtlCol="0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400" b="1" i="0" u="none" strike="noStrike" cap="none" normalizeH="0" baseline="0" smtClean="0">
                            <a:ln>
                              <a:noFill/>
                            </a:ln>
                            <a:noFill/>
                            <a:effectLst/>
                            <a:latin typeface="Helvetica" pitchFamily="34" charset="0"/>
                            <a:cs typeface="Helvetica" pitchFamily="34" charset="0"/>
                          </a:endParaRPr>
                        </a:p>
                      </p:txBody>
                    </p:sp>
                    <p:sp>
                      <p:nvSpPr>
                        <p:cNvPr id="77" name="Plus 76"/>
                        <p:cNvSpPr/>
                        <p:nvPr/>
                      </p:nvSpPr>
                      <p:spPr bwMode="auto">
                        <a:xfrm>
                          <a:off x="1450426" y="1513485"/>
                          <a:ext cx="283779" cy="331076"/>
                        </a:xfrm>
                        <a:prstGeom prst="mathPlus">
                          <a:avLst/>
                        </a:prstGeom>
                        <a:solidFill>
                          <a:schemeClr val="tx1"/>
                        </a:solidFill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none" lIns="91440" tIns="45720" rIns="91440" bIns="45720" numCol="1" rtlCol="0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400" b="1" i="0" u="none" strike="noStrike" cap="none" normalizeH="0" baseline="0" smtClean="0">
                            <a:ln>
                              <a:noFill/>
                            </a:ln>
                            <a:noFill/>
                            <a:effectLst/>
                            <a:latin typeface="Helvetica" pitchFamily="34" charset="0"/>
                            <a:cs typeface="Helvetica" pitchFamily="34" charset="0"/>
                          </a:endParaRPr>
                        </a:p>
                      </p:txBody>
                    </p:sp>
                  </p:grpSp>
                  <p:cxnSp>
                    <p:nvCxnSpPr>
                      <p:cNvPr id="70" name="Straight Arrow Connector 69"/>
                      <p:cNvCxnSpPr/>
                      <p:nvPr/>
                    </p:nvCxnSpPr>
                    <p:spPr bwMode="auto">
                      <a:xfrm flipV="1">
                        <a:off x="2306503" y="1589080"/>
                        <a:ext cx="636723" cy="0"/>
                      </a:xfrm>
                      <a:prstGeom prst="straightConnector1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sp>
                    <p:nvSpPr>
                      <p:cNvPr id="71" name="Rectangle 70"/>
                      <p:cNvSpPr/>
                      <p:nvPr/>
                    </p:nvSpPr>
                    <p:spPr bwMode="auto">
                      <a:xfrm>
                        <a:off x="2311883" y="1827592"/>
                        <a:ext cx="355127" cy="22980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Helvetica" pitchFamily="34" charset="0"/>
                            <a:cs typeface="Helvetica" pitchFamily="34" charset="0"/>
                          </a:rPr>
                          <a:t>z</a:t>
                        </a:r>
                        <a:r>
                          <a:rPr kumimoji="0" lang="en-US" sz="1400" b="1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Helvetica" pitchFamily="34" charset="0"/>
                            <a:cs typeface="Helvetica" pitchFamily="34" charset="0"/>
                          </a:rPr>
                          <a:t>-1</a:t>
                        </a:r>
                      </a:p>
                    </p:txBody>
                  </p:sp>
                  <p:cxnSp>
                    <p:nvCxnSpPr>
                      <p:cNvPr id="72" name="Straight Connector 71"/>
                      <p:cNvCxnSpPr/>
                      <p:nvPr/>
                    </p:nvCxnSpPr>
                    <p:spPr bwMode="auto">
                      <a:xfrm rot="16200000" flipH="1">
                        <a:off x="2656566" y="1769922"/>
                        <a:ext cx="344277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74" name="Straight Connector 73"/>
                      <p:cNvCxnSpPr>
                        <a:stCxn id="71" idx="1"/>
                      </p:cNvCxnSpPr>
                      <p:nvPr/>
                    </p:nvCxnSpPr>
                    <p:spPr bwMode="auto">
                      <a:xfrm rot="10800000" flipV="1">
                        <a:off x="2150641" y="1949633"/>
                        <a:ext cx="161242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75" name="Straight Arrow Connector 74"/>
                      <p:cNvCxnSpPr/>
                      <p:nvPr/>
                    </p:nvCxnSpPr>
                    <p:spPr bwMode="auto">
                      <a:xfrm rot="16200000" flipV="1">
                        <a:off x="2040001" y="1844042"/>
                        <a:ext cx="221103" cy="180"/>
                      </a:xfrm>
                      <a:prstGeom prst="straightConnector1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triangle" w="med" len="med"/>
                      </a:ln>
                      <a:effectLst/>
                    </p:spPr>
                  </p:cxnSp>
                </p:grpSp>
                <p:sp>
                  <p:nvSpPr>
                    <p:cNvPr id="78" name="Rectangle 77"/>
                    <p:cNvSpPr/>
                    <p:nvPr/>
                  </p:nvSpPr>
                  <p:spPr bwMode="auto">
                    <a:xfrm>
                      <a:off x="2190750" y="2257425"/>
                      <a:ext cx="866775" cy="3429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rPr>
                        <a:t>R</a:t>
                      </a:r>
                    </a:p>
                  </p:txBody>
                </p:sp>
                <p:cxnSp>
                  <p:nvCxnSpPr>
                    <p:cNvPr id="80" name="Straight Arrow Connector 79"/>
                    <p:cNvCxnSpPr/>
                    <p:nvPr/>
                  </p:nvCxnSpPr>
                  <p:spPr bwMode="auto">
                    <a:xfrm rot="16200000" flipH="1">
                      <a:off x="2671763" y="2443161"/>
                      <a:ext cx="219075" cy="0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cxnSp>
                  <p:nvCxnSpPr>
                    <p:cNvPr id="82" name="Straight Connector 81"/>
                    <p:cNvCxnSpPr/>
                    <p:nvPr/>
                  </p:nvCxnSpPr>
                  <p:spPr bwMode="auto">
                    <a:xfrm rot="5400000">
                      <a:off x="4410075" y="1990725"/>
                      <a:ext cx="819150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84" name="Straight Arrow Connector 83"/>
                    <p:cNvCxnSpPr>
                      <a:stCxn id="78" idx="3"/>
                    </p:cNvCxnSpPr>
                    <p:nvPr/>
                  </p:nvCxnSpPr>
                  <p:spPr bwMode="auto">
                    <a:xfrm flipV="1">
                      <a:off x="3057525" y="2406650"/>
                      <a:ext cx="1762125" cy="0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triangl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87" name="Straight Arrow Connector 86"/>
                    <p:cNvCxnSpPr/>
                    <p:nvPr/>
                  </p:nvCxnSpPr>
                  <p:spPr bwMode="auto">
                    <a:xfrm flipV="1">
                      <a:off x="423182" y="2442936"/>
                      <a:ext cx="1762125" cy="0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grpSp>
                  <p:nvGrpSpPr>
                    <p:cNvPr id="21" name="Group 116"/>
                    <p:cNvGrpSpPr/>
                    <p:nvPr/>
                  </p:nvGrpSpPr>
                  <p:grpSpPr>
                    <a:xfrm>
                      <a:off x="419101" y="2664874"/>
                      <a:ext cx="945066" cy="570451"/>
                      <a:chOff x="419101" y="2664874"/>
                      <a:chExt cx="945066" cy="570451"/>
                    </a:xfrm>
                  </p:grpSpPr>
                  <p:grpSp>
                    <p:nvGrpSpPr>
                      <p:cNvPr id="22" name="Group 97"/>
                      <p:cNvGrpSpPr/>
                      <p:nvPr/>
                    </p:nvGrpSpPr>
                    <p:grpSpPr>
                      <a:xfrm>
                        <a:off x="1084370" y="2664874"/>
                        <a:ext cx="279797" cy="261145"/>
                        <a:chOff x="1084370" y="2664874"/>
                        <a:chExt cx="279797" cy="261145"/>
                      </a:xfrm>
                    </p:grpSpPr>
                    <p:sp>
                      <p:nvSpPr>
                        <p:cNvPr id="89" name="Oval 88"/>
                        <p:cNvSpPr/>
                        <p:nvPr/>
                      </p:nvSpPr>
                      <p:spPr bwMode="auto">
                        <a:xfrm>
                          <a:off x="1084370" y="2664874"/>
                          <a:ext cx="279797" cy="261145"/>
                        </a:xfrm>
                        <a:prstGeom prst="ellipse">
                          <a:avLst/>
                        </a:prstGeom>
                        <a:noFill/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none" lIns="91440" tIns="45720" rIns="91440" bIns="45720" numCol="1" rtlCol="0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400" b="1" i="0" u="none" strike="noStrike" cap="none" normalizeH="0" baseline="0" smtClean="0">
                            <a:ln>
                              <a:noFill/>
                            </a:ln>
                            <a:noFill/>
                            <a:effectLst/>
                            <a:latin typeface="Helvetica" pitchFamily="34" charset="0"/>
                            <a:cs typeface="Helvetica" pitchFamily="34" charset="0"/>
                          </a:endParaRPr>
                        </a:p>
                      </p:txBody>
                    </p:sp>
                    <p:sp>
                      <p:nvSpPr>
                        <p:cNvPr id="97" name="Minus 96"/>
                        <p:cNvSpPr/>
                        <p:nvPr/>
                      </p:nvSpPr>
                      <p:spPr bwMode="auto">
                        <a:xfrm>
                          <a:off x="1132115" y="2786743"/>
                          <a:ext cx="203200" cy="45719"/>
                        </a:xfrm>
                        <a:prstGeom prst="mathMinus">
                          <a:avLst/>
                        </a:prstGeom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n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none" lIns="91440" tIns="45720" rIns="91440" bIns="45720" numCol="1" rtlCol="0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Helvetica" pitchFamily="34" charset="0"/>
                            <a:cs typeface="Helvetica" pitchFamily="34" charset="0"/>
                          </a:endParaRPr>
                        </a:p>
                      </p:txBody>
                    </p:sp>
                  </p:grpSp>
                  <p:cxnSp>
                    <p:nvCxnSpPr>
                      <p:cNvPr id="106" name="Straight Arrow Connector 105"/>
                      <p:cNvCxnSpPr>
                        <a:stCxn id="89" idx="2"/>
                      </p:cNvCxnSpPr>
                      <p:nvPr/>
                    </p:nvCxnSpPr>
                    <p:spPr bwMode="auto">
                      <a:xfrm rot="10800000" flipV="1">
                        <a:off x="420914" y="2801257"/>
                        <a:ext cx="663456" cy="0"/>
                      </a:xfrm>
                      <a:prstGeom prst="straightConnector1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triangle" w="med" len="med"/>
                        <a:tailEnd type="none" w="med" len="med"/>
                      </a:ln>
                      <a:effectLst/>
                    </p:spPr>
                  </p:cxnSp>
                  <p:sp>
                    <p:nvSpPr>
                      <p:cNvPr id="110" name="Rectangle 109"/>
                      <p:cNvSpPr/>
                      <p:nvPr/>
                    </p:nvSpPr>
                    <p:spPr bwMode="auto">
                      <a:xfrm>
                        <a:off x="703518" y="3005517"/>
                        <a:ext cx="355126" cy="22980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Helvetica" pitchFamily="34" charset="0"/>
                            <a:cs typeface="Helvetica" pitchFamily="34" charset="0"/>
                          </a:rPr>
                          <a:t>z</a:t>
                        </a:r>
                        <a:r>
                          <a:rPr kumimoji="0" lang="en-US" sz="1400" b="1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Helvetica" pitchFamily="34" charset="0"/>
                            <a:cs typeface="Helvetica" pitchFamily="34" charset="0"/>
                          </a:rPr>
                          <a:t>-M</a:t>
                        </a:r>
                      </a:p>
                    </p:txBody>
                  </p:sp>
                  <p:cxnSp>
                    <p:nvCxnSpPr>
                      <p:cNvPr id="111" name="Straight Arrow Connector 110"/>
                      <p:cNvCxnSpPr/>
                      <p:nvPr/>
                    </p:nvCxnSpPr>
                    <p:spPr bwMode="auto">
                      <a:xfrm rot="10800000" flipV="1">
                        <a:off x="419101" y="3135084"/>
                        <a:ext cx="258647" cy="1816"/>
                      </a:xfrm>
                      <a:prstGeom prst="straightConnector1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triangl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13" name="Straight Arrow Connector 112"/>
                      <p:cNvCxnSpPr/>
                      <p:nvPr/>
                    </p:nvCxnSpPr>
                    <p:spPr bwMode="auto">
                      <a:xfrm flipV="1">
                        <a:off x="1069067" y="3144612"/>
                        <a:ext cx="164647" cy="0"/>
                      </a:xfrm>
                      <a:prstGeom prst="straightConnector1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16" name="Straight Arrow Connector 115"/>
                      <p:cNvCxnSpPr/>
                      <p:nvPr/>
                    </p:nvCxnSpPr>
                    <p:spPr bwMode="auto">
                      <a:xfrm rot="16200000" flipV="1">
                        <a:off x="1126993" y="3037810"/>
                        <a:ext cx="223581" cy="0"/>
                      </a:xfrm>
                      <a:prstGeom prst="straightConnector1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triangle" w="med" len="med"/>
                      </a:ln>
                      <a:effectLst/>
                    </p:spPr>
                  </p:cxnSp>
                </p:grpSp>
                <p:cxnSp>
                  <p:nvCxnSpPr>
                    <p:cNvPr id="128" name="Straight Connector 127"/>
                    <p:cNvCxnSpPr/>
                    <p:nvPr/>
                  </p:nvCxnSpPr>
                  <p:spPr bwMode="auto">
                    <a:xfrm rot="5400000">
                      <a:off x="250824" y="2968626"/>
                      <a:ext cx="336554" cy="1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grpSp>
                  <p:nvGrpSpPr>
                    <p:cNvPr id="26" name="Group 161"/>
                    <p:cNvGrpSpPr/>
                    <p:nvPr/>
                  </p:nvGrpSpPr>
                  <p:grpSpPr>
                    <a:xfrm>
                      <a:off x="1364168" y="2671224"/>
                      <a:ext cx="1130299" cy="570451"/>
                      <a:chOff x="1364168" y="2671224"/>
                      <a:chExt cx="1130299" cy="570451"/>
                    </a:xfrm>
                  </p:grpSpPr>
                  <p:grpSp>
                    <p:nvGrpSpPr>
                      <p:cNvPr id="27" name="Group 140"/>
                      <p:cNvGrpSpPr/>
                      <p:nvPr/>
                    </p:nvGrpSpPr>
                    <p:grpSpPr>
                      <a:xfrm>
                        <a:off x="1364168" y="2671224"/>
                        <a:ext cx="1130299" cy="570451"/>
                        <a:chOff x="233868" y="2664874"/>
                        <a:chExt cx="1130299" cy="570451"/>
                      </a:xfrm>
                    </p:grpSpPr>
                    <p:grpSp>
                      <p:nvGrpSpPr>
                        <p:cNvPr id="28" name="Group 97"/>
                        <p:cNvGrpSpPr/>
                        <p:nvPr/>
                      </p:nvGrpSpPr>
                      <p:grpSpPr>
                        <a:xfrm>
                          <a:off x="1084370" y="2664874"/>
                          <a:ext cx="279797" cy="261145"/>
                          <a:chOff x="1084370" y="2664874"/>
                          <a:chExt cx="279797" cy="261145"/>
                        </a:xfrm>
                      </p:grpSpPr>
                      <p:sp>
                        <p:nvSpPr>
                          <p:cNvPr id="148" name="Oval 147"/>
                          <p:cNvSpPr/>
                          <p:nvPr/>
                        </p:nvSpPr>
                        <p:spPr bwMode="auto">
                          <a:xfrm>
                            <a:off x="1084370" y="2664874"/>
                            <a:ext cx="279797" cy="261145"/>
                          </a:xfrm>
                          <a:prstGeom prst="ellipse">
                            <a:avLst/>
                          </a:prstGeom>
                          <a:noFill/>
                          <a:ln w="952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none" lIns="91440" tIns="45720" rIns="91440" bIns="45720" numCol="1" rtlCol="0" anchor="ctr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ctr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n-US" sz="1400" b="1" i="0" u="none" strike="noStrike" cap="none" normalizeH="0" baseline="0" smtClean="0">
                              <a:ln>
                                <a:noFill/>
                              </a:ln>
                              <a:noFill/>
                              <a:effectLst/>
                              <a:latin typeface="Helvetica" pitchFamily="34" charset="0"/>
                              <a:cs typeface="Helvetica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9" name="Minus 148"/>
                          <p:cNvSpPr/>
                          <p:nvPr/>
                        </p:nvSpPr>
                        <p:spPr bwMode="auto">
                          <a:xfrm>
                            <a:off x="1132115" y="2786743"/>
                            <a:ext cx="203200" cy="45719"/>
                          </a:xfrm>
                          <a:prstGeom prst="mathMinus">
                            <a:avLst/>
                          </a:prstGeom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n w="285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none" lIns="91440" tIns="45720" rIns="91440" bIns="45720" numCol="1" rtlCol="0" anchor="ctr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ctr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n-US" sz="1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Helvetica" pitchFamily="34" charset="0"/>
                              <a:cs typeface="Helvetica" pitchFamily="34" charset="0"/>
                            </a:endParaRPr>
                          </a:p>
                        </p:txBody>
                      </p:sp>
                    </p:grpSp>
                    <p:cxnSp>
                      <p:nvCxnSpPr>
                        <p:cNvPr id="143" name="Straight Arrow Connector 142"/>
                        <p:cNvCxnSpPr>
                          <a:stCxn id="148" idx="2"/>
                          <a:endCxn id="89" idx="6"/>
                        </p:cNvCxnSpPr>
                        <p:nvPr/>
                      </p:nvCxnSpPr>
                      <p:spPr bwMode="auto">
                        <a:xfrm rot="10800000">
                          <a:off x="233868" y="2795447"/>
                          <a:ext cx="850503" cy="0"/>
                        </a:xfrm>
                        <a:prstGeom prst="straightConnector1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triangle" w="med" len="med"/>
                          <a:tailEnd type="none" w="med" len="med"/>
                        </a:ln>
                        <a:effectLst/>
                      </p:spPr>
                    </p:cxnSp>
                    <p:sp>
                      <p:nvSpPr>
                        <p:cNvPr id="144" name="Rectangle 143"/>
                        <p:cNvSpPr/>
                        <p:nvPr/>
                      </p:nvSpPr>
                      <p:spPr bwMode="auto">
                        <a:xfrm>
                          <a:off x="703518" y="3005517"/>
                          <a:ext cx="355126" cy="22980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none" lIns="91440" tIns="45720" rIns="91440" bIns="45720" numCol="1" rtlCol="0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Helvetica" pitchFamily="34" charset="0"/>
                              <a:cs typeface="Helvetica" pitchFamily="34" charset="0"/>
                            </a:rPr>
                            <a:t>z</a:t>
                          </a:r>
                          <a:r>
                            <a:rPr kumimoji="0" lang="en-US" sz="1400" b="1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Helvetica" pitchFamily="34" charset="0"/>
                              <a:cs typeface="Helvetica" pitchFamily="34" charset="0"/>
                            </a:rPr>
                            <a:t>-M</a:t>
                          </a:r>
                        </a:p>
                      </p:txBody>
                    </p:sp>
                    <p:cxnSp>
                      <p:nvCxnSpPr>
                        <p:cNvPr id="145" name="Straight Arrow Connector 144"/>
                        <p:cNvCxnSpPr/>
                        <p:nvPr/>
                      </p:nvCxnSpPr>
                      <p:spPr bwMode="auto">
                        <a:xfrm rot="10800000" flipV="1">
                          <a:off x="419101" y="3135084"/>
                          <a:ext cx="258647" cy="1816"/>
                        </a:xfrm>
                        <a:prstGeom prst="straightConnector1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triangle" w="med" len="med"/>
                          <a:tailEnd type="none" w="med" len="med"/>
                        </a:ln>
                        <a:effectLst/>
                      </p:spPr>
                    </p:cxnSp>
                    <p:cxnSp>
                      <p:nvCxnSpPr>
                        <p:cNvPr id="146" name="Straight Arrow Connector 145"/>
                        <p:cNvCxnSpPr/>
                        <p:nvPr/>
                      </p:nvCxnSpPr>
                      <p:spPr bwMode="auto">
                        <a:xfrm flipV="1">
                          <a:off x="1069067" y="3144612"/>
                          <a:ext cx="164647" cy="0"/>
                        </a:xfrm>
                        <a:prstGeom prst="straightConnector1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  <p:cxnSp>
                      <p:nvCxnSpPr>
                        <p:cNvPr id="147" name="Straight Arrow Connector 146"/>
                        <p:cNvCxnSpPr/>
                        <p:nvPr/>
                      </p:nvCxnSpPr>
                      <p:spPr bwMode="auto">
                        <a:xfrm rot="16200000" flipV="1">
                          <a:off x="1126993" y="3037810"/>
                          <a:ext cx="223581" cy="0"/>
                        </a:xfrm>
                        <a:prstGeom prst="straightConnector1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triangle" w="med" len="med"/>
                        </a:ln>
                        <a:effectLst/>
                      </p:spPr>
                    </p:cxnSp>
                  </p:grpSp>
                  <p:cxnSp>
                    <p:nvCxnSpPr>
                      <p:cNvPr id="150" name="Straight Connector 149"/>
                      <p:cNvCxnSpPr/>
                      <p:nvPr/>
                    </p:nvCxnSpPr>
                    <p:spPr bwMode="auto">
                      <a:xfrm rot="5400000">
                        <a:off x="1381124" y="2974976"/>
                        <a:ext cx="336554" cy="1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29" name="Group 162"/>
                    <p:cNvGrpSpPr/>
                    <p:nvPr/>
                  </p:nvGrpSpPr>
                  <p:grpSpPr>
                    <a:xfrm>
                      <a:off x="2507168" y="2671224"/>
                      <a:ext cx="1130299" cy="570451"/>
                      <a:chOff x="1364168" y="2671224"/>
                      <a:chExt cx="1130299" cy="570451"/>
                    </a:xfrm>
                  </p:grpSpPr>
                  <p:grpSp>
                    <p:nvGrpSpPr>
                      <p:cNvPr id="30" name="Group 140"/>
                      <p:cNvGrpSpPr/>
                      <p:nvPr/>
                    </p:nvGrpSpPr>
                    <p:grpSpPr>
                      <a:xfrm>
                        <a:off x="1364168" y="2671224"/>
                        <a:ext cx="1130299" cy="570451"/>
                        <a:chOff x="233868" y="2664874"/>
                        <a:chExt cx="1130299" cy="570451"/>
                      </a:xfrm>
                    </p:grpSpPr>
                    <p:grpSp>
                      <p:nvGrpSpPr>
                        <p:cNvPr id="32" name="Group 97"/>
                        <p:cNvGrpSpPr/>
                        <p:nvPr/>
                      </p:nvGrpSpPr>
                      <p:grpSpPr>
                        <a:xfrm>
                          <a:off x="1084370" y="2664874"/>
                          <a:ext cx="279797" cy="261145"/>
                          <a:chOff x="1084370" y="2664874"/>
                          <a:chExt cx="279797" cy="261145"/>
                        </a:xfrm>
                      </p:grpSpPr>
                      <p:sp>
                        <p:nvSpPr>
                          <p:cNvPr id="172" name="Oval 171"/>
                          <p:cNvSpPr/>
                          <p:nvPr/>
                        </p:nvSpPr>
                        <p:spPr bwMode="auto">
                          <a:xfrm>
                            <a:off x="1084370" y="2664874"/>
                            <a:ext cx="279797" cy="261145"/>
                          </a:xfrm>
                          <a:prstGeom prst="ellipse">
                            <a:avLst/>
                          </a:prstGeom>
                          <a:noFill/>
                          <a:ln w="952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none" lIns="91440" tIns="45720" rIns="91440" bIns="45720" numCol="1" rtlCol="0" anchor="ctr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ctr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n-US" sz="1400" b="1" i="0" u="none" strike="noStrike" cap="none" normalizeH="0" baseline="0" smtClean="0">
                              <a:ln>
                                <a:noFill/>
                              </a:ln>
                              <a:noFill/>
                              <a:effectLst/>
                              <a:latin typeface="Helvetica" pitchFamily="34" charset="0"/>
                              <a:cs typeface="Helvetica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73" name="Minus 172"/>
                          <p:cNvSpPr/>
                          <p:nvPr/>
                        </p:nvSpPr>
                        <p:spPr bwMode="auto">
                          <a:xfrm>
                            <a:off x="1119491" y="2776950"/>
                            <a:ext cx="203200" cy="45719"/>
                          </a:xfrm>
                          <a:prstGeom prst="mathMinus">
                            <a:avLst/>
                          </a:prstGeom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n w="285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none" lIns="91440" tIns="45720" rIns="91440" bIns="45720" numCol="1" rtlCol="0" anchor="ctr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ctr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n-US" sz="1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Helvetica" pitchFamily="34" charset="0"/>
                              <a:cs typeface="Helvetica" pitchFamily="34" charset="0"/>
                            </a:endParaRPr>
                          </a:p>
                        </p:txBody>
                      </p:sp>
                    </p:grpSp>
                    <p:cxnSp>
                      <p:nvCxnSpPr>
                        <p:cNvPr id="167" name="Straight Arrow Connector 166"/>
                        <p:cNvCxnSpPr>
                          <a:stCxn id="172" idx="2"/>
                        </p:cNvCxnSpPr>
                        <p:nvPr/>
                      </p:nvCxnSpPr>
                      <p:spPr bwMode="auto">
                        <a:xfrm rot="10800000">
                          <a:off x="233868" y="2795447"/>
                          <a:ext cx="850503" cy="0"/>
                        </a:xfrm>
                        <a:prstGeom prst="straightConnector1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triangle" w="med" len="med"/>
                          <a:tailEnd type="none" w="med" len="med"/>
                        </a:ln>
                        <a:effectLst/>
                      </p:spPr>
                    </p:cxnSp>
                    <p:sp>
                      <p:nvSpPr>
                        <p:cNvPr id="168" name="Rectangle 167"/>
                        <p:cNvSpPr/>
                        <p:nvPr/>
                      </p:nvSpPr>
                      <p:spPr bwMode="auto">
                        <a:xfrm>
                          <a:off x="703518" y="3005517"/>
                          <a:ext cx="355127" cy="22980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none" lIns="91440" tIns="45720" rIns="91440" bIns="45720" numCol="1" rtlCol="0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Helvetica" pitchFamily="34" charset="0"/>
                              <a:cs typeface="Helvetica" pitchFamily="34" charset="0"/>
                            </a:rPr>
                            <a:t>z</a:t>
                          </a:r>
                          <a:r>
                            <a:rPr kumimoji="0" lang="en-US" sz="1400" b="1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Helvetica" pitchFamily="34" charset="0"/>
                              <a:cs typeface="Helvetica" pitchFamily="34" charset="0"/>
                            </a:rPr>
                            <a:t>-M</a:t>
                          </a:r>
                        </a:p>
                      </p:txBody>
                    </p:sp>
                    <p:cxnSp>
                      <p:nvCxnSpPr>
                        <p:cNvPr id="169" name="Straight Arrow Connector 168"/>
                        <p:cNvCxnSpPr/>
                        <p:nvPr/>
                      </p:nvCxnSpPr>
                      <p:spPr bwMode="auto">
                        <a:xfrm rot="10800000" flipV="1">
                          <a:off x="419101" y="3135084"/>
                          <a:ext cx="258647" cy="1816"/>
                        </a:xfrm>
                        <a:prstGeom prst="straightConnector1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triangle" w="med" len="med"/>
                          <a:tailEnd type="none" w="med" len="med"/>
                        </a:ln>
                        <a:effectLst/>
                      </p:spPr>
                    </p:cxnSp>
                    <p:cxnSp>
                      <p:nvCxnSpPr>
                        <p:cNvPr id="170" name="Straight Arrow Connector 169"/>
                        <p:cNvCxnSpPr/>
                        <p:nvPr/>
                      </p:nvCxnSpPr>
                      <p:spPr bwMode="auto">
                        <a:xfrm flipV="1">
                          <a:off x="1069067" y="3144612"/>
                          <a:ext cx="164647" cy="0"/>
                        </a:xfrm>
                        <a:prstGeom prst="straightConnector1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  <p:cxnSp>
                      <p:nvCxnSpPr>
                        <p:cNvPr id="171" name="Straight Arrow Connector 170"/>
                        <p:cNvCxnSpPr/>
                        <p:nvPr/>
                      </p:nvCxnSpPr>
                      <p:spPr bwMode="auto">
                        <a:xfrm rot="16200000" flipV="1">
                          <a:off x="1126993" y="3037810"/>
                          <a:ext cx="223581" cy="0"/>
                        </a:xfrm>
                        <a:prstGeom prst="straightConnector1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triangle" w="med" len="med"/>
                        </a:ln>
                        <a:effectLst/>
                      </p:spPr>
                    </p:cxnSp>
                  </p:grpSp>
                  <p:cxnSp>
                    <p:nvCxnSpPr>
                      <p:cNvPr id="165" name="Straight Connector 164"/>
                      <p:cNvCxnSpPr/>
                      <p:nvPr/>
                    </p:nvCxnSpPr>
                    <p:spPr bwMode="auto">
                      <a:xfrm rot="5400000">
                        <a:off x="1381124" y="2974976"/>
                        <a:ext cx="336554" cy="1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33" name="Group 173"/>
                    <p:cNvGrpSpPr/>
                    <p:nvPr/>
                  </p:nvGrpSpPr>
                  <p:grpSpPr>
                    <a:xfrm>
                      <a:off x="3640643" y="2671224"/>
                      <a:ext cx="1130299" cy="570451"/>
                      <a:chOff x="1364168" y="2671224"/>
                      <a:chExt cx="1130299" cy="570451"/>
                    </a:xfrm>
                  </p:grpSpPr>
                  <p:grpSp>
                    <p:nvGrpSpPr>
                      <p:cNvPr id="35" name="Group 140"/>
                      <p:cNvGrpSpPr/>
                      <p:nvPr/>
                    </p:nvGrpSpPr>
                    <p:grpSpPr>
                      <a:xfrm>
                        <a:off x="1364168" y="2671224"/>
                        <a:ext cx="1130299" cy="570451"/>
                        <a:chOff x="233868" y="2664874"/>
                        <a:chExt cx="1130299" cy="570451"/>
                      </a:xfrm>
                    </p:grpSpPr>
                    <p:grpSp>
                      <p:nvGrpSpPr>
                        <p:cNvPr id="37" name="Group 97"/>
                        <p:cNvGrpSpPr/>
                        <p:nvPr/>
                      </p:nvGrpSpPr>
                      <p:grpSpPr>
                        <a:xfrm>
                          <a:off x="1084370" y="2664874"/>
                          <a:ext cx="279797" cy="261145"/>
                          <a:chOff x="1084370" y="2664874"/>
                          <a:chExt cx="279797" cy="261145"/>
                        </a:xfrm>
                      </p:grpSpPr>
                      <p:sp>
                        <p:nvSpPr>
                          <p:cNvPr id="183" name="Oval 182"/>
                          <p:cNvSpPr/>
                          <p:nvPr/>
                        </p:nvSpPr>
                        <p:spPr bwMode="auto">
                          <a:xfrm>
                            <a:off x="1084370" y="2664874"/>
                            <a:ext cx="279797" cy="261145"/>
                          </a:xfrm>
                          <a:prstGeom prst="ellipse">
                            <a:avLst/>
                          </a:prstGeom>
                          <a:noFill/>
                          <a:ln w="952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none" lIns="91440" tIns="45720" rIns="91440" bIns="45720" numCol="1" rtlCol="0" anchor="ctr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ctr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n-US" sz="1400" b="1" i="0" u="none" strike="noStrike" cap="none" normalizeH="0" baseline="0" smtClean="0">
                              <a:ln>
                                <a:noFill/>
                              </a:ln>
                              <a:noFill/>
                              <a:effectLst/>
                              <a:latin typeface="Helvetica" pitchFamily="34" charset="0"/>
                              <a:cs typeface="Helvetica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84" name="Minus 183"/>
                          <p:cNvSpPr/>
                          <p:nvPr/>
                        </p:nvSpPr>
                        <p:spPr bwMode="auto">
                          <a:xfrm>
                            <a:off x="1132115" y="2786743"/>
                            <a:ext cx="203200" cy="45719"/>
                          </a:xfrm>
                          <a:prstGeom prst="mathMinus">
                            <a:avLst/>
                          </a:prstGeom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n w="285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none" lIns="91440" tIns="45720" rIns="91440" bIns="45720" numCol="1" rtlCol="0" anchor="ctr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ctr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n-US" sz="1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Helvetica" pitchFamily="34" charset="0"/>
                              <a:cs typeface="Helvetica" pitchFamily="34" charset="0"/>
                            </a:endParaRPr>
                          </a:p>
                        </p:txBody>
                      </p:sp>
                    </p:grpSp>
                    <p:cxnSp>
                      <p:nvCxnSpPr>
                        <p:cNvPr id="178" name="Straight Arrow Connector 177"/>
                        <p:cNvCxnSpPr>
                          <a:stCxn id="183" idx="2"/>
                        </p:cNvCxnSpPr>
                        <p:nvPr/>
                      </p:nvCxnSpPr>
                      <p:spPr bwMode="auto">
                        <a:xfrm rot="10800000">
                          <a:off x="233868" y="2795447"/>
                          <a:ext cx="850503" cy="0"/>
                        </a:xfrm>
                        <a:prstGeom prst="straightConnector1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triangle" w="med" len="med"/>
                          <a:tailEnd type="none" w="med" len="med"/>
                        </a:ln>
                        <a:effectLst/>
                      </p:spPr>
                    </p:cxnSp>
                    <p:sp>
                      <p:nvSpPr>
                        <p:cNvPr id="179" name="Rectangle 178"/>
                        <p:cNvSpPr/>
                        <p:nvPr/>
                      </p:nvSpPr>
                      <p:spPr bwMode="auto">
                        <a:xfrm>
                          <a:off x="703518" y="3005517"/>
                          <a:ext cx="355127" cy="22980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none" lIns="91440" tIns="45720" rIns="91440" bIns="45720" numCol="1" rtlCol="0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Helvetica" pitchFamily="34" charset="0"/>
                              <a:cs typeface="Helvetica" pitchFamily="34" charset="0"/>
                            </a:rPr>
                            <a:t>z</a:t>
                          </a:r>
                          <a:r>
                            <a:rPr kumimoji="0" lang="en-US" sz="1400" b="1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Helvetica" pitchFamily="34" charset="0"/>
                              <a:cs typeface="Helvetica" pitchFamily="34" charset="0"/>
                            </a:rPr>
                            <a:t>-M</a:t>
                          </a:r>
                        </a:p>
                      </p:txBody>
                    </p:sp>
                    <p:cxnSp>
                      <p:nvCxnSpPr>
                        <p:cNvPr id="180" name="Straight Arrow Connector 179"/>
                        <p:cNvCxnSpPr/>
                        <p:nvPr/>
                      </p:nvCxnSpPr>
                      <p:spPr bwMode="auto">
                        <a:xfrm rot="10800000" flipV="1">
                          <a:off x="419101" y="3135084"/>
                          <a:ext cx="258647" cy="1816"/>
                        </a:xfrm>
                        <a:prstGeom prst="straightConnector1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triangle" w="med" len="med"/>
                          <a:tailEnd type="none" w="med" len="med"/>
                        </a:ln>
                        <a:effectLst/>
                      </p:spPr>
                    </p:cxnSp>
                    <p:cxnSp>
                      <p:nvCxnSpPr>
                        <p:cNvPr id="181" name="Straight Arrow Connector 180"/>
                        <p:cNvCxnSpPr/>
                        <p:nvPr/>
                      </p:nvCxnSpPr>
                      <p:spPr bwMode="auto">
                        <a:xfrm flipV="1">
                          <a:off x="1069067" y="3144612"/>
                          <a:ext cx="164647" cy="0"/>
                        </a:xfrm>
                        <a:prstGeom prst="straightConnector1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  <p:cxnSp>
                      <p:nvCxnSpPr>
                        <p:cNvPr id="182" name="Straight Arrow Connector 181"/>
                        <p:cNvCxnSpPr/>
                        <p:nvPr/>
                      </p:nvCxnSpPr>
                      <p:spPr bwMode="auto">
                        <a:xfrm rot="16200000" flipV="1">
                          <a:off x="1126993" y="3037810"/>
                          <a:ext cx="223581" cy="0"/>
                        </a:xfrm>
                        <a:prstGeom prst="straightConnector1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triangle" w="med" len="med"/>
                        </a:ln>
                        <a:effectLst/>
                      </p:spPr>
                    </p:cxnSp>
                  </p:grpSp>
                  <p:cxnSp>
                    <p:nvCxnSpPr>
                      <p:cNvPr id="176" name="Straight Connector 175"/>
                      <p:cNvCxnSpPr/>
                      <p:nvPr/>
                    </p:nvCxnSpPr>
                    <p:spPr bwMode="auto">
                      <a:xfrm rot="5400000">
                        <a:off x="1381124" y="2974976"/>
                        <a:ext cx="336554" cy="1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cxnSp>
                  <p:nvCxnSpPr>
                    <p:cNvPr id="185" name="Straight Connector 184"/>
                    <p:cNvCxnSpPr/>
                    <p:nvPr/>
                  </p:nvCxnSpPr>
                  <p:spPr bwMode="auto">
                    <a:xfrm rot="5400000">
                      <a:off x="228600" y="2622550"/>
                      <a:ext cx="381003" cy="2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cxnSp>
                <p:nvCxnSpPr>
                  <p:cNvPr id="162" name="Straight Arrow Connector 161"/>
                  <p:cNvCxnSpPr/>
                  <p:nvPr/>
                </p:nvCxnSpPr>
                <p:spPr bwMode="auto">
                  <a:xfrm rot="10800000">
                    <a:off x="8110739" y="2863962"/>
                    <a:ext cx="365760" cy="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triangl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63" name="Straight Arrow Connector 162"/>
                  <p:cNvCxnSpPr/>
                  <p:nvPr/>
                </p:nvCxnSpPr>
                <p:spPr bwMode="auto">
                  <a:xfrm flipV="1">
                    <a:off x="5557881" y="2065758"/>
                    <a:ext cx="371963" cy="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</p:cxnSp>
              <p:sp>
                <p:nvSpPr>
                  <p:cNvPr id="166" name="TextBox 165"/>
                  <p:cNvSpPr txBox="1"/>
                  <p:nvPr/>
                </p:nvSpPr>
                <p:spPr>
                  <a:xfrm>
                    <a:off x="5214257" y="1915886"/>
                    <a:ext cx="533400" cy="1685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 err="1" smtClean="0">
                        <a:latin typeface="Helvetica" pitchFamily="34" charset="0"/>
                        <a:cs typeface="Helvetica" pitchFamily="34" charset="0"/>
                      </a:rPr>
                      <a:t>inp</a:t>
                    </a:r>
                    <a:endParaRPr lang="en-US" sz="1400" dirty="0"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174" name="TextBox 173"/>
                  <p:cNvSpPr txBox="1"/>
                  <p:nvPr/>
                </p:nvSpPr>
                <p:spPr>
                  <a:xfrm>
                    <a:off x="8203885" y="2636733"/>
                    <a:ext cx="533400" cy="1685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 err="1" smtClean="0">
                        <a:latin typeface="Helvetica" pitchFamily="34" charset="0"/>
                        <a:cs typeface="Helvetica" pitchFamily="34" charset="0"/>
                      </a:rPr>
                      <a:t>outp</a:t>
                    </a:r>
                    <a:endParaRPr lang="en-US" sz="1400" dirty="0"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</p:grpSp>
            <p:sp>
              <p:nvSpPr>
                <p:cNvPr id="186" name="Rectangle 185"/>
                <p:cNvSpPr/>
                <p:nvPr/>
              </p:nvSpPr>
              <p:spPr>
                <a:xfrm>
                  <a:off x="0" y="2829868"/>
                  <a:ext cx="553425" cy="57038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400" kern="0" dirty="0" smtClean="0">
                      <a:latin typeface="Helvetica" pitchFamily="34" charset="0"/>
                      <a:cs typeface="Helvetica" pitchFamily="34" charset="0"/>
                    </a:rPr>
                    <a:t>M=1</a:t>
                  </a:r>
                </a:p>
                <a:p>
                  <a:r>
                    <a:rPr lang="en-US" sz="1400" kern="0" dirty="0" smtClean="0">
                      <a:latin typeface="Helvetica" pitchFamily="34" charset="0"/>
                      <a:cs typeface="Helvetica" pitchFamily="34" charset="0"/>
                    </a:rPr>
                    <a:t>N=4</a:t>
                  </a:r>
                  <a:endParaRPr lang="en-US" sz="1400" dirty="0">
                    <a:latin typeface="Helvetica" pitchFamily="34" charset="0"/>
                    <a:cs typeface="Helvetica" pitchFamily="34" charset="0"/>
                  </a:endParaRPr>
                </a:p>
              </p:txBody>
            </p:sp>
          </p:grpSp>
          <p:cxnSp>
            <p:nvCxnSpPr>
              <p:cNvPr id="125" name="Straight Arrow Connector 124"/>
              <p:cNvCxnSpPr>
                <a:endCxn id="31" idx="3"/>
              </p:cNvCxnSpPr>
              <p:nvPr/>
            </p:nvCxnSpPr>
            <p:spPr bwMode="auto">
              <a:xfrm rot="10800000" flipV="1">
                <a:off x="2393042" y="2139353"/>
                <a:ext cx="147211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26" name="Straight Arrow Connector 125"/>
              <p:cNvCxnSpPr/>
              <p:nvPr/>
            </p:nvCxnSpPr>
            <p:spPr bwMode="auto">
              <a:xfrm rot="10800000" flipV="1">
                <a:off x="3116337" y="2148040"/>
                <a:ext cx="147211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27" name="Straight Arrow Connector 126"/>
              <p:cNvCxnSpPr/>
              <p:nvPr/>
            </p:nvCxnSpPr>
            <p:spPr bwMode="auto">
              <a:xfrm rot="10800000" flipV="1">
                <a:off x="3875350" y="2139353"/>
                <a:ext cx="147211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29" name="Straight Arrow Connector 128"/>
              <p:cNvCxnSpPr/>
              <p:nvPr/>
            </p:nvCxnSpPr>
            <p:spPr bwMode="auto">
              <a:xfrm rot="10800000" flipV="1">
                <a:off x="4652222" y="2121980"/>
                <a:ext cx="147211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157" name="TextBox 156"/>
            <p:cNvSpPr txBox="1"/>
            <p:nvPr/>
          </p:nvSpPr>
          <p:spPr>
            <a:xfrm>
              <a:off x="2545492" y="2582562"/>
              <a:ext cx="10873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chemeClr val="accent1"/>
                  </a:solidFill>
                </a:rPr>
                <a:t>CIC filter structure</a:t>
              </a:r>
              <a:endParaRPr lang="en-US" sz="1800" dirty="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0" y="152771"/>
            <a:ext cx="9144000" cy="420688"/>
          </a:xfrm>
        </p:spPr>
        <p:txBody>
          <a:bodyPr/>
          <a:lstStyle/>
          <a:p>
            <a:pPr algn="ctr">
              <a:defRPr/>
            </a:pPr>
            <a:r>
              <a:rPr lang="en-US" sz="2800" b="1" dirty="0" smtClean="0">
                <a:latin typeface="Helvetica" pitchFamily="34" charset="0"/>
                <a:cs typeface="Helvetica" pitchFamily="34" charset="0"/>
              </a:rPr>
              <a:t>Outline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97312" y="1132517"/>
            <a:ext cx="8683401" cy="3523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2000"/>
              </a:spcBef>
              <a:spcAft>
                <a:spcPts val="800"/>
              </a:spcAft>
              <a:buClr>
                <a:srgbClr val="9B0027"/>
              </a:buClr>
              <a:buSzPct val="135000"/>
              <a:buFont typeface="Wingdings" pitchFamily="2" charset="2"/>
              <a:buChar char="§"/>
            </a:pPr>
            <a:r>
              <a:rPr lang="en-US" kern="0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Helvetica" pitchFamily="34" charset="0"/>
                <a:sym typeface="Symbol" pitchFamily="18" charset="2"/>
              </a:rPr>
              <a:t>SAR Polar Format Algorithms for Logic-in-Memory</a:t>
            </a:r>
          </a:p>
          <a:p>
            <a:pPr marL="457200" lvl="0" indent="-457200">
              <a:lnSpc>
                <a:spcPct val="90000"/>
              </a:lnSpc>
              <a:spcBef>
                <a:spcPts val="2000"/>
              </a:spcBef>
              <a:spcAft>
                <a:spcPts val="800"/>
              </a:spcAft>
              <a:buClr>
                <a:srgbClr val="9B0027"/>
              </a:buClr>
              <a:buSzPct val="135000"/>
            </a:pPr>
            <a:r>
              <a:rPr lang="en-US" kern="0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Helvetica" pitchFamily="34" charset="0"/>
                <a:sym typeface="Symbol" pitchFamily="18" charset="2"/>
              </a:rPr>
              <a:t>      Extension: Partial Reconstruction</a:t>
            </a:r>
          </a:p>
          <a:p>
            <a:pPr marL="457200" indent="-457200">
              <a:lnSpc>
                <a:spcPct val="90000"/>
              </a:lnSpc>
              <a:spcBef>
                <a:spcPts val="2000"/>
              </a:spcBef>
              <a:spcAft>
                <a:spcPts val="800"/>
              </a:spcAft>
              <a:buClr>
                <a:srgbClr val="9B0027"/>
              </a:buClr>
              <a:buSzPct val="135000"/>
              <a:buFont typeface="Wingdings" pitchFamily="2" charset="2"/>
              <a:buChar char="§"/>
            </a:pPr>
            <a:r>
              <a:rPr lang="en-US" kern="0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Symbol" pitchFamily="18" charset="2"/>
              </a:rPr>
              <a:t>Implementation and Design Automation</a:t>
            </a:r>
          </a:p>
          <a:p>
            <a:pPr marL="457200" lvl="0" indent="-457200">
              <a:lnSpc>
                <a:spcPct val="90000"/>
              </a:lnSpc>
              <a:spcBef>
                <a:spcPts val="2000"/>
              </a:spcBef>
              <a:spcAft>
                <a:spcPts val="800"/>
              </a:spcAft>
              <a:buClr>
                <a:srgbClr val="9B0027"/>
              </a:buClr>
              <a:buSzPct val="135000"/>
              <a:buFont typeface="Wingdings" pitchFamily="2" charset="2"/>
              <a:buChar char="§"/>
            </a:pPr>
            <a:r>
              <a:rPr lang="en-US" kern="0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Helvetica" pitchFamily="34" charset="0"/>
                <a:sym typeface="Symbol" pitchFamily="18" charset="2"/>
              </a:rPr>
              <a:t>Experimental Results</a:t>
            </a:r>
          </a:p>
          <a:p>
            <a:pPr marL="457200" lvl="0" indent="-457200">
              <a:lnSpc>
                <a:spcPct val="90000"/>
              </a:lnSpc>
              <a:spcBef>
                <a:spcPts val="2000"/>
              </a:spcBef>
              <a:spcAft>
                <a:spcPts val="800"/>
              </a:spcAft>
              <a:buClr>
                <a:srgbClr val="9B0027"/>
              </a:buClr>
              <a:buSzPct val="135000"/>
              <a:buFont typeface="Wingdings" pitchFamily="2" charset="2"/>
              <a:buChar char="§"/>
            </a:pPr>
            <a:r>
              <a:rPr lang="en-US" kern="0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Helvetica" pitchFamily="34" charset="0"/>
                <a:sym typeface="Symbol" pitchFamily="18" charset="2"/>
              </a:rPr>
              <a:t>Summary</a:t>
            </a:r>
            <a:r>
              <a:rPr lang="en-US" kern="0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Symbol" pitchFamily="18" charset="2"/>
              </a:rPr>
              <a:t/>
            </a:r>
            <a:br>
              <a:rPr lang="en-US" kern="0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Symbol" pitchFamily="18" charset="2"/>
              </a:rPr>
            </a:br>
            <a:endParaRPr lang="en-US" kern="0" dirty="0" smtClean="0">
              <a:solidFill>
                <a:srgbClr val="000000"/>
              </a:solidFill>
              <a:latin typeface="Helvetica" pitchFamily="34" charset="0"/>
              <a:cs typeface="Helvetica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0" y="371475"/>
            <a:ext cx="9144000" cy="420688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Symbol" pitchFamily="18" charset="2"/>
              </a:rPr>
              <a:t/>
            </a:r>
            <a:br>
              <a:rPr lang="en-US" sz="2800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Symbol" pitchFamily="18" charset="2"/>
              </a:rPr>
            </a:br>
            <a:r>
              <a:rPr lang="en-US" sz="2800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Symbol" pitchFamily="18" charset="2"/>
              </a:rPr>
              <a:t> </a:t>
            </a:r>
            <a:r>
              <a:rPr lang="en-US" sz="2800" b="1" dirty="0" smtClean="0">
                <a:latin typeface="Helvetica" pitchFamily="34" charset="0"/>
                <a:cs typeface="Helvetica" pitchFamily="34" charset="0"/>
              </a:rPr>
              <a:t>Application-Specific Logic-in-Memory</a:t>
            </a:r>
          </a:p>
        </p:txBody>
      </p:sp>
      <p:sp>
        <p:nvSpPr>
          <p:cNvPr id="56" name="Rectangle 36"/>
          <p:cNvSpPr>
            <a:spLocks noChangeArrowheads="1"/>
          </p:cNvSpPr>
          <p:nvPr/>
        </p:nvSpPr>
        <p:spPr bwMode="auto">
          <a:xfrm>
            <a:off x="432813" y="1264447"/>
            <a:ext cx="8361030" cy="10156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9B0027"/>
              </a:buClr>
              <a:buSzPct val="125000"/>
            </a:pPr>
            <a:r>
              <a:rPr lang="en-US" sz="2000" dirty="0" smtClean="0">
                <a:latin typeface="Helvetica" pitchFamily="34" charset="0"/>
                <a:ea typeface="MS PMincho" pitchFamily="18" charset="-128"/>
                <a:cs typeface="Helvetica" pitchFamily="34" charset="0"/>
              </a:rPr>
              <a:t>Can </a:t>
            </a:r>
            <a:r>
              <a:rPr lang="en-US" sz="2000" dirty="0">
                <a:latin typeface="Helvetica" pitchFamily="34" charset="0"/>
                <a:ea typeface="MS PMincho" pitchFamily="18" charset="-128"/>
                <a:cs typeface="Helvetica" pitchFamily="34" charset="0"/>
              </a:rPr>
              <a:t>we</a:t>
            </a:r>
            <a:r>
              <a:rPr lang="en-US" sz="2000" i="1" dirty="0">
                <a:latin typeface="Helvetica" pitchFamily="34" charset="0"/>
                <a:ea typeface="MS PMincho" pitchFamily="18" charset="-128"/>
                <a:cs typeface="Helvetica" pitchFamily="34" charset="0"/>
              </a:rPr>
              <a:t> </a:t>
            </a:r>
            <a:r>
              <a:rPr lang="en-US" sz="2000" i="1" dirty="0">
                <a:solidFill>
                  <a:schemeClr val="accent1"/>
                </a:solidFill>
                <a:latin typeface="Helvetica" pitchFamily="34" charset="0"/>
                <a:ea typeface="MS PMincho" pitchFamily="18" charset="-128"/>
                <a:cs typeface="Helvetica" pitchFamily="34" charset="0"/>
              </a:rPr>
              <a:t>push</a:t>
            </a:r>
            <a:r>
              <a:rPr lang="en-US" sz="2000" i="1" dirty="0">
                <a:latin typeface="Helvetica" pitchFamily="34" charset="0"/>
                <a:ea typeface="MS PMincho" pitchFamily="18" charset="-128"/>
                <a:cs typeface="Helvetica" pitchFamily="34" charset="0"/>
              </a:rPr>
              <a:t> </a:t>
            </a:r>
            <a:r>
              <a:rPr lang="en-US" sz="2000" dirty="0">
                <a:latin typeface="Helvetica" pitchFamily="34" charset="0"/>
                <a:ea typeface="MS PMincho" pitchFamily="18" charset="-128"/>
                <a:cs typeface="Helvetica" pitchFamily="34" charset="0"/>
              </a:rPr>
              <a:t>some memory-intensive computational </a:t>
            </a:r>
            <a:r>
              <a:rPr lang="en-US" sz="2000" i="1" dirty="0">
                <a:solidFill>
                  <a:schemeClr val="accent1"/>
                </a:solidFill>
                <a:latin typeface="Helvetica" pitchFamily="34" charset="0"/>
                <a:ea typeface="MS PMincho" pitchFamily="18" charset="-128"/>
                <a:cs typeface="Helvetica" pitchFamily="34" charset="0"/>
              </a:rPr>
              <a:t>logic </a:t>
            </a:r>
            <a:r>
              <a:rPr lang="en-US" sz="2000" i="1" dirty="0" smtClean="0">
                <a:solidFill>
                  <a:schemeClr val="accent1"/>
                </a:solidFill>
                <a:latin typeface="Helvetica" pitchFamily="34" charset="0"/>
                <a:ea typeface="MS PMincho" pitchFamily="18" charset="-128"/>
                <a:cs typeface="Helvetica" pitchFamily="34" charset="0"/>
              </a:rPr>
              <a:t/>
            </a:r>
            <a:br>
              <a:rPr lang="en-US" sz="2000" i="1" dirty="0" smtClean="0">
                <a:solidFill>
                  <a:schemeClr val="accent1"/>
                </a:solidFill>
                <a:latin typeface="Helvetica" pitchFamily="34" charset="0"/>
                <a:ea typeface="MS PMincho" pitchFamily="18" charset="-128"/>
                <a:cs typeface="Helvetica" pitchFamily="34" charset="0"/>
              </a:rPr>
            </a:br>
            <a:r>
              <a:rPr lang="en-US" sz="2000" i="1" dirty="0" smtClean="0">
                <a:solidFill>
                  <a:schemeClr val="accent1"/>
                </a:solidFill>
                <a:latin typeface="Helvetica" pitchFamily="34" charset="0"/>
                <a:ea typeface="MS PMincho" pitchFamily="18" charset="-128"/>
                <a:cs typeface="Helvetica" pitchFamily="34" charset="0"/>
              </a:rPr>
              <a:t>into </a:t>
            </a:r>
            <a:r>
              <a:rPr lang="en-US" sz="2000" i="1" dirty="0">
                <a:solidFill>
                  <a:schemeClr val="accent1"/>
                </a:solidFill>
                <a:latin typeface="Helvetica" pitchFamily="34" charset="0"/>
                <a:ea typeface="MS PMincho" pitchFamily="18" charset="-128"/>
                <a:cs typeface="Helvetica" pitchFamily="34" charset="0"/>
              </a:rPr>
              <a:t>or close to the memory </a:t>
            </a:r>
            <a:r>
              <a:rPr lang="en-US" sz="2000" dirty="0">
                <a:latin typeface="Helvetica" pitchFamily="34" charset="0"/>
                <a:ea typeface="MS PMincho" pitchFamily="18" charset="-128"/>
                <a:cs typeface="Helvetica" pitchFamily="34" charset="0"/>
              </a:rPr>
              <a:t>by constructing a smart and efficient </a:t>
            </a:r>
            <a:r>
              <a:rPr lang="en-US" sz="2000" i="1" dirty="0">
                <a:solidFill>
                  <a:schemeClr val="accent1"/>
                </a:solidFill>
                <a:latin typeface="Helvetica" pitchFamily="34" charset="0"/>
                <a:ea typeface="MS PMincho" pitchFamily="18" charset="-128"/>
                <a:cs typeface="Helvetica" pitchFamily="34" charset="0"/>
              </a:rPr>
              <a:t>“</a:t>
            </a:r>
            <a:r>
              <a:rPr lang="en-US" sz="2000" i="1" dirty="0" smtClean="0">
                <a:solidFill>
                  <a:schemeClr val="accent1"/>
                </a:solidFill>
                <a:latin typeface="Helvetica" pitchFamily="34" charset="0"/>
                <a:ea typeface="MS PMincho" pitchFamily="18" charset="-128"/>
                <a:cs typeface="Helvetica" pitchFamily="34" charset="0"/>
              </a:rPr>
              <a:t>Logic </a:t>
            </a:r>
            <a:r>
              <a:rPr lang="en-US" sz="2000" i="1" dirty="0">
                <a:solidFill>
                  <a:schemeClr val="accent1"/>
                </a:solidFill>
                <a:latin typeface="Helvetica" pitchFamily="34" charset="0"/>
                <a:ea typeface="MS PMincho" pitchFamily="18" charset="-128"/>
                <a:cs typeface="Helvetica" pitchFamily="34" charset="0"/>
              </a:rPr>
              <a:t>in memory” </a:t>
            </a:r>
            <a:r>
              <a:rPr lang="en-US" sz="2000" dirty="0">
                <a:latin typeface="Helvetica" pitchFamily="34" charset="0"/>
                <a:ea typeface="MS PMincho" pitchFamily="18" charset="-128"/>
                <a:cs typeface="Helvetica" pitchFamily="34" charset="0"/>
              </a:rPr>
              <a:t>block ?</a:t>
            </a:r>
          </a:p>
        </p:txBody>
      </p:sp>
      <p:sp>
        <p:nvSpPr>
          <p:cNvPr id="57" name="Rectangle 56"/>
          <p:cNvSpPr/>
          <p:nvPr/>
        </p:nvSpPr>
        <p:spPr>
          <a:xfrm>
            <a:off x="426094" y="2883760"/>
            <a:ext cx="1841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Helvetica" pitchFamily="34" charset="0"/>
                <a:ea typeface="MS PMincho" pitchFamily="18" charset="-128"/>
                <a:cs typeface="Helvetica" pitchFamily="34" charset="0"/>
              </a:rPr>
              <a:t>Traditional:</a:t>
            </a:r>
            <a:endParaRPr lang="en-US" dirty="0">
              <a:solidFill>
                <a:schemeClr val="accent1"/>
              </a:solidFill>
              <a:latin typeface="Helvetica" pitchFamily="34" charset="0"/>
              <a:ea typeface="MS PMincho" pitchFamily="18" charset="-128"/>
              <a:cs typeface="Helvetica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349821" y="2779142"/>
            <a:ext cx="5305198" cy="3325333"/>
            <a:chOff x="3349821" y="2779142"/>
            <a:chExt cx="5305198" cy="3325333"/>
          </a:xfrm>
        </p:grpSpPr>
        <p:sp>
          <p:nvSpPr>
            <p:cNvPr id="19" name="Rectangle 18"/>
            <p:cNvSpPr/>
            <p:nvPr/>
          </p:nvSpPr>
          <p:spPr bwMode="auto">
            <a:xfrm>
              <a:off x="5280221" y="2779142"/>
              <a:ext cx="3363912" cy="149888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noFill/>
              <a:prstDash val="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US" sz="1800" dirty="0">
                <a:solidFill>
                  <a:schemeClr val="tx1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7291583" y="2967696"/>
              <a:ext cx="1179513" cy="114808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US" sz="18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175" name="TextBox 4"/>
            <p:cNvSpPr txBox="1">
              <a:spLocks noChangeArrowheads="1"/>
            </p:cNvSpPr>
            <p:nvPr/>
          </p:nvSpPr>
          <p:spPr bwMode="auto">
            <a:xfrm>
              <a:off x="7323333" y="3353945"/>
              <a:ext cx="109696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CPU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349821" y="2959840"/>
              <a:ext cx="1179512" cy="1162698"/>
            </a:xfrm>
            <a:prstGeom prst="rect">
              <a:avLst/>
            </a:prstGeom>
            <a:solidFill>
              <a:schemeClr val="accent6">
                <a:lumMod val="10000"/>
                <a:lumOff val="9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Helvetica" pitchFamily="34" charset="0"/>
                  <a:cs typeface="Helvetica" pitchFamily="34" charset="0"/>
                </a:rPr>
                <a:t>Main </a:t>
              </a:r>
            </a:p>
            <a:p>
              <a:pPr algn="ctr">
                <a:defRPr/>
              </a:pPr>
              <a:r>
                <a:rPr lang="en-US" sz="1800" dirty="0">
                  <a:latin typeface="Helvetica" pitchFamily="34" charset="0"/>
                  <a:cs typeface="Helvetica" pitchFamily="34" charset="0"/>
                </a:rPr>
                <a:t>Memory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5411697" y="2956267"/>
              <a:ext cx="1179512" cy="1169343"/>
            </a:xfrm>
            <a:prstGeom prst="rect">
              <a:avLst/>
            </a:prstGeom>
            <a:solidFill>
              <a:schemeClr val="accent6">
                <a:lumMod val="10000"/>
                <a:lumOff val="9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Helvetica" pitchFamily="34" charset="0"/>
                  <a:cs typeface="Helvetica" pitchFamily="34" charset="0"/>
                </a:rPr>
                <a:t>Local</a:t>
              </a:r>
            </a:p>
            <a:p>
              <a:pPr algn="ctr">
                <a:defRPr/>
              </a:pPr>
              <a:r>
                <a:rPr lang="en-US" sz="1800" dirty="0">
                  <a:latin typeface="Helvetica" pitchFamily="34" charset="0"/>
                  <a:cs typeface="Helvetica" pitchFamily="34" charset="0"/>
                </a:rPr>
                <a:t>Memory</a:t>
              </a:r>
            </a:p>
          </p:txBody>
        </p:sp>
        <p:grpSp>
          <p:nvGrpSpPr>
            <p:cNvPr id="3" name="Group 36"/>
            <p:cNvGrpSpPr/>
            <p:nvPr/>
          </p:nvGrpSpPr>
          <p:grpSpPr>
            <a:xfrm>
              <a:off x="6692302" y="3234733"/>
              <a:ext cx="498475" cy="651257"/>
              <a:chOff x="5264944" y="1811338"/>
              <a:chExt cx="498475" cy="700087"/>
            </a:xfrm>
          </p:grpSpPr>
          <p:sp>
            <p:nvSpPr>
              <p:cNvPr id="7179" name="Right Arrow 12"/>
              <p:cNvSpPr>
                <a:spLocks noChangeArrowheads="1"/>
              </p:cNvSpPr>
              <p:nvPr/>
            </p:nvSpPr>
            <p:spPr bwMode="auto">
              <a:xfrm>
                <a:off x="5264944" y="1811338"/>
                <a:ext cx="498475" cy="304800"/>
              </a:xfrm>
              <a:prstGeom prst="rightArrow">
                <a:avLst>
                  <a:gd name="adj1" fmla="val 50000"/>
                  <a:gd name="adj2" fmla="val 50062"/>
                </a:avLst>
              </a:prstGeom>
              <a:solidFill>
                <a:schemeClr val="accent1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800" dirty="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7180" name="Left Arrow 13"/>
              <p:cNvSpPr>
                <a:spLocks noChangeArrowheads="1"/>
              </p:cNvSpPr>
              <p:nvPr/>
            </p:nvSpPr>
            <p:spPr bwMode="auto">
              <a:xfrm>
                <a:off x="5269706" y="2197100"/>
                <a:ext cx="488950" cy="314325"/>
              </a:xfrm>
              <a:prstGeom prst="leftArrow">
                <a:avLst>
                  <a:gd name="adj1" fmla="val 50000"/>
                  <a:gd name="adj2" fmla="val 50231"/>
                </a:avLst>
              </a:prstGeom>
              <a:solidFill>
                <a:schemeClr val="accent1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800" dirty="0">
                  <a:latin typeface="Helvetica" pitchFamily="34" charset="0"/>
                  <a:cs typeface="Helvetica" pitchFamily="34" charset="0"/>
                </a:endParaRPr>
              </a:p>
            </p:txBody>
          </p:sp>
        </p:grpSp>
        <p:grpSp>
          <p:nvGrpSpPr>
            <p:cNvPr id="4" name="Group 37"/>
            <p:cNvGrpSpPr/>
            <p:nvPr/>
          </p:nvGrpSpPr>
          <p:grpSpPr>
            <a:xfrm>
              <a:off x="4645221" y="3229176"/>
              <a:ext cx="498475" cy="661595"/>
              <a:chOff x="3217863" y="1795463"/>
              <a:chExt cx="498475" cy="711200"/>
            </a:xfrm>
          </p:grpSpPr>
          <p:sp>
            <p:nvSpPr>
              <p:cNvPr id="7178" name="Right Arrow 11"/>
              <p:cNvSpPr>
                <a:spLocks noChangeArrowheads="1"/>
              </p:cNvSpPr>
              <p:nvPr/>
            </p:nvSpPr>
            <p:spPr bwMode="auto">
              <a:xfrm>
                <a:off x="3217863" y="1795463"/>
                <a:ext cx="498475" cy="355600"/>
              </a:xfrm>
              <a:prstGeom prst="rightArrow">
                <a:avLst>
                  <a:gd name="adj1" fmla="val 50000"/>
                  <a:gd name="adj2" fmla="val 50062"/>
                </a:avLst>
              </a:prstGeom>
              <a:solidFill>
                <a:schemeClr val="accent1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800" dirty="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7181" name="Left Arrow 14"/>
              <p:cNvSpPr>
                <a:spLocks noChangeArrowheads="1"/>
              </p:cNvSpPr>
              <p:nvPr/>
            </p:nvSpPr>
            <p:spPr bwMode="auto">
              <a:xfrm>
                <a:off x="3223419" y="2192338"/>
                <a:ext cx="487362" cy="314325"/>
              </a:xfrm>
              <a:prstGeom prst="leftArrow">
                <a:avLst>
                  <a:gd name="adj1" fmla="val 50000"/>
                  <a:gd name="adj2" fmla="val 50068"/>
                </a:avLst>
              </a:prstGeom>
              <a:solidFill>
                <a:schemeClr val="accent1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800" dirty="0">
                  <a:latin typeface="Helvetica" pitchFamily="34" charset="0"/>
                  <a:cs typeface="Helvetica" pitchFamily="34" charset="0"/>
                </a:endParaRPr>
              </a:p>
            </p:txBody>
          </p:sp>
        </p:grpSp>
        <p:sp>
          <p:nvSpPr>
            <p:cNvPr id="42" name="Rectangle 41"/>
            <p:cNvSpPr/>
            <p:nvPr/>
          </p:nvSpPr>
          <p:spPr bwMode="auto">
            <a:xfrm>
              <a:off x="3360707" y="4786289"/>
              <a:ext cx="1179512" cy="868649"/>
            </a:xfrm>
            <a:prstGeom prst="rect">
              <a:avLst/>
            </a:prstGeom>
            <a:solidFill>
              <a:schemeClr val="accent6">
                <a:lumMod val="10000"/>
                <a:lumOff val="9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Helvetica" pitchFamily="34" charset="0"/>
                  <a:cs typeface="Helvetica" pitchFamily="34" charset="0"/>
                </a:rPr>
                <a:t>Main </a:t>
              </a:r>
            </a:p>
            <a:p>
              <a:pPr algn="ctr">
                <a:defRPr/>
              </a:pPr>
              <a:r>
                <a:rPr lang="en-US" sz="1800" dirty="0">
                  <a:latin typeface="Helvetica" pitchFamily="34" charset="0"/>
                  <a:cs typeface="Helvetica" pitchFamily="34" charset="0"/>
                </a:rPr>
                <a:t>Memory</a:t>
              </a:r>
            </a:p>
          </p:txBody>
        </p:sp>
        <p:grpSp>
          <p:nvGrpSpPr>
            <p:cNvPr id="7" name="Group 46"/>
            <p:cNvGrpSpPr/>
            <p:nvPr/>
          </p:nvGrpSpPr>
          <p:grpSpPr>
            <a:xfrm>
              <a:off x="4656107" y="5055625"/>
              <a:ext cx="498475" cy="661595"/>
              <a:chOff x="3217863" y="1795463"/>
              <a:chExt cx="498475" cy="711200"/>
            </a:xfrm>
          </p:grpSpPr>
          <p:sp>
            <p:nvSpPr>
              <p:cNvPr id="48" name="Right Arrow 11"/>
              <p:cNvSpPr>
                <a:spLocks noChangeArrowheads="1"/>
              </p:cNvSpPr>
              <p:nvPr/>
            </p:nvSpPr>
            <p:spPr bwMode="auto">
              <a:xfrm>
                <a:off x="3217863" y="1795463"/>
                <a:ext cx="498475" cy="355600"/>
              </a:xfrm>
              <a:prstGeom prst="rightArrow">
                <a:avLst>
                  <a:gd name="adj1" fmla="val 50000"/>
                  <a:gd name="adj2" fmla="val 50062"/>
                </a:avLst>
              </a:prstGeom>
              <a:solidFill>
                <a:schemeClr val="accent1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800" dirty="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49" name="Left Arrow 14"/>
              <p:cNvSpPr>
                <a:spLocks noChangeArrowheads="1"/>
              </p:cNvSpPr>
              <p:nvPr/>
            </p:nvSpPr>
            <p:spPr bwMode="auto">
              <a:xfrm>
                <a:off x="3223419" y="2192338"/>
                <a:ext cx="487362" cy="314325"/>
              </a:xfrm>
              <a:prstGeom prst="leftArrow">
                <a:avLst>
                  <a:gd name="adj1" fmla="val 50000"/>
                  <a:gd name="adj2" fmla="val 50068"/>
                </a:avLst>
              </a:prstGeom>
              <a:solidFill>
                <a:schemeClr val="accent1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800" dirty="0">
                  <a:latin typeface="Helvetica" pitchFamily="34" charset="0"/>
                  <a:cs typeface="Helvetica" pitchFamily="34" charset="0"/>
                </a:endParaRPr>
              </a:p>
            </p:txBody>
          </p:sp>
        </p:grpSp>
        <p:sp>
          <p:nvSpPr>
            <p:cNvPr id="50" name="Rectangle 49"/>
            <p:cNvSpPr/>
            <p:nvPr/>
          </p:nvSpPr>
          <p:spPr bwMode="auto">
            <a:xfrm>
              <a:off x="3358798" y="5629397"/>
              <a:ext cx="1179513" cy="31283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US" sz="18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1" name="TextBox 4"/>
            <p:cNvSpPr txBox="1">
              <a:spLocks noChangeArrowheads="1"/>
            </p:cNvSpPr>
            <p:nvPr/>
          </p:nvSpPr>
          <p:spPr bwMode="auto">
            <a:xfrm>
              <a:off x="3405874" y="5558419"/>
              <a:ext cx="10969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logic</a:t>
              </a:r>
              <a:endParaRPr lang="en-US" sz="18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5291107" y="4605591"/>
              <a:ext cx="3363912" cy="1498884"/>
              <a:chOff x="5291107" y="4605591"/>
              <a:chExt cx="3363912" cy="1498884"/>
            </a:xfrm>
          </p:grpSpPr>
          <p:sp>
            <p:nvSpPr>
              <p:cNvPr id="39" name="Rectangle 38"/>
              <p:cNvSpPr/>
              <p:nvPr/>
            </p:nvSpPr>
            <p:spPr bwMode="auto">
              <a:xfrm>
                <a:off x="5291107" y="4605591"/>
                <a:ext cx="3363912" cy="1498884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>
                <a:noFill/>
                <a:prstDash val="dash"/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en-US" sz="1800" dirty="0">
                  <a:solidFill>
                    <a:schemeClr val="tx1"/>
                  </a:solidFill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 bwMode="auto">
              <a:xfrm>
                <a:off x="7302469" y="4794145"/>
                <a:ext cx="1179513" cy="114808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en-US" sz="1800" dirty="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41" name="TextBox 4"/>
              <p:cNvSpPr txBox="1">
                <a:spLocks noChangeArrowheads="1"/>
              </p:cNvSpPr>
              <p:nvPr/>
            </p:nvSpPr>
            <p:spPr bwMode="auto">
              <a:xfrm>
                <a:off x="7334219" y="5180394"/>
                <a:ext cx="1096963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Helvetica" pitchFamily="34" charset="0"/>
                    <a:cs typeface="Helvetica" pitchFamily="34" charset="0"/>
                  </a:rPr>
                  <a:t>CPU</a:t>
                </a:r>
              </a:p>
            </p:txBody>
          </p:sp>
          <p:grpSp>
            <p:nvGrpSpPr>
              <p:cNvPr id="6" name="Group 43"/>
              <p:cNvGrpSpPr/>
              <p:nvPr/>
            </p:nvGrpSpPr>
            <p:grpSpPr>
              <a:xfrm>
                <a:off x="6703188" y="5061182"/>
                <a:ext cx="498475" cy="651257"/>
                <a:chOff x="5264944" y="1811338"/>
                <a:chExt cx="498475" cy="700087"/>
              </a:xfrm>
            </p:grpSpPr>
            <p:sp>
              <p:nvSpPr>
                <p:cNvPr id="45" name="Right Arrow 12"/>
                <p:cNvSpPr>
                  <a:spLocks noChangeArrowheads="1"/>
                </p:cNvSpPr>
                <p:nvPr/>
              </p:nvSpPr>
              <p:spPr bwMode="auto">
                <a:xfrm>
                  <a:off x="5264944" y="1811338"/>
                  <a:ext cx="498475" cy="304800"/>
                </a:xfrm>
                <a:prstGeom prst="rightArrow">
                  <a:avLst>
                    <a:gd name="adj1" fmla="val 50000"/>
                    <a:gd name="adj2" fmla="val 50062"/>
                  </a:avLst>
                </a:prstGeom>
                <a:solidFill>
                  <a:schemeClr val="accent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800" dirty="0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46" name="Left Arrow 13"/>
                <p:cNvSpPr>
                  <a:spLocks noChangeArrowheads="1"/>
                </p:cNvSpPr>
                <p:nvPr/>
              </p:nvSpPr>
              <p:spPr bwMode="auto">
                <a:xfrm>
                  <a:off x="5269706" y="2197100"/>
                  <a:ext cx="488950" cy="314325"/>
                </a:xfrm>
                <a:prstGeom prst="leftArrow">
                  <a:avLst>
                    <a:gd name="adj1" fmla="val 50000"/>
                    <a:gd name="adj2" fmla="val 50231"/>
                  </a:avLst>
                </a:prstGeom>
                <a:solidFill>
                  <a:schemeClr val="accent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800" dirty="0">
                    <a:latin typeface="Helvetica" pitchFamily="34" charset="0"/>
                    <a:cs typeface="Helvetica" pitchFamily="34" charset="0"/>
                  </a:endParaRPr>
                </a:p>
              </p:txBody>
            </p:sp>
          </p:grpSp>
          <p:grpSp>
            <p:nvGrpSpPr>
              <p:cNvPr id="8" name="Group 54"/>
              <p:cNvGrpSpPr/>
              <p:nvPr/>
            </p:nvGrpSpPr>
            <p:grpSpPr>
              <a:xfrm>
                <a:off x="5422583" y="4786289"/>
                <a:ext cx="1185046" cy="1155938"/>
                <a:chOff x="5210259" y="4050721"/>
                <a:chExt cx="1185046" cy="1155938"/>
              </a:xfrm>
              <a:solidFill>
                <a:schemeClr val="accent6">
                  <a:lumMod val="25000"/>
                  <a:lumOff val="75000"/>
                </a:schemeClr>
              </a:solidFill>
            </p:grpSpPr>
            <p:sp>
              <p:nvSpPr>
                <p:cNvPr id="52" name="Rectangle 51"/>
                <p:cNvSpPr/>
                <p:nvPr/>
              </p:nvSpPr>
              <p:spPr bwMode="auto">
                <a:xfrm>
                  <a:off x="5212168" y="4050721"/>
                  <a:ext cx="1179512" cy="868649"/>
                </a:xfrm>
                <a:prstGeom prst="rect">
                  <a:avLst/>
                </a:prstGeom>
                <a:solidFill>
                  <a:schemeClr val="accent6">
                    <a:lumMod val="10000"/>
                    <a:lumOff val="90000"/>
                  </a:schemeClr>
                </a:solidFill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 smtClean="0">
                      <a:latin typeface="Helvetica" pitchFamily="34" charset="0"/>
                      <a:cs typeface="Helvetica" pitchFamily="34" charset="0"/>
                    </a:rPr>
                    <a:t>Local </a:t>
                  </a:r>
                  <a:endParaRPr lang="en-US" sz="1800" dirty="0">
                    <a:latin typeface="Helvetica" pitchFamily="34" charset="0"/>
                    <a:cs typeface="Helvetica" pitchFamily="34" charset="0"/>
                  </a:endParaRPr>
                </a:p>
                <a:p>
                  <a:pPr algn="ctr">
                    <a:defRPr/>
                  </a:pPr>
                  <a:r>
                    <a:rPr lang="en-US" sz="1800" dirty="0">
                      <a:latin typeface="Helvetica" pitchFamily="34" charset="0"/>
                      <a:cs typeface="Helvetica" pitchFamily="34" charset="0"/>
                    </a:rPr>
                    <a:t>Memory</a:t>
                  </a:r>
                </a:p>
              </p:txBody>
            </p:sp>
            <p:sp>
              <p:nvSpPr>
                <p:cNvPr id="53" name="Rectangle 52"/>
                <p:cNvSpPr/>
                <p:nvPr/>
              </p:nvSpPr>
              <p:spPr bwMode="auto">
                <a:xfrm>
                  <a:off x="5210259" y="4893829"/>
                  <a:ext cx="1179513" cy="312830"/>
                </a:xfrm>
                <a:prstGeom prst="rect">
                  <a:avLst/>
                </a:prstGeom>
                <a:solidFill>
                  <a:schemeClr val="accent6">
                    <a:lumMod val="10000"/>
                    <a:lumOff val="90000"/>
                  </a:schemeClr>
                </a:solidFill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pPr algn="ctr">
                    <a:defRPr/>
                  </a:pPr>
                  <a:endParaRPr lang="en-US" sz="1800" dirty="0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54" name="TextBox 4"/>
                <p:cNvSpPr txBox="1">
                  <a:spLocks noChangeArrowheads="1"/>
                </p:cNvSpPr>
                <p:nvPr/>
              </p:nvSpPr>
              <p:spPr bwMode="auto">
                <a:xfrm>
                  <a:off x="5219647" y="4822851"/>
                  <a:ext cx="1175658" cy="36933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 smtClean="0">
                      <a:solidFill>
                        <a:schemeClr val="bg1"/>
                      </a:solidFill>
                      <a:latin typeface="Helvetica" pitchFamily="34" charset="0"/>
                      <a:cs typeface="Helvetica" pitchFamily="34" charset="0"/>
                    </a:rPr>
                    <a:t>logic</a:t>
                  </a:r>
                  <a:endParaRPr lang="en-US" sz="1800" dirty="0">
                    <a:solidFill>
                      <a:schemeClr val="bg1"/>
                    </a:solidFill>
                    <a:latin typeface="Helvetica" pitchFamily="34" charset="0"/>
                    <a:cs typeface="Helvetica" pitchFamily="34" charset="0"/>
                  </a:endParaRPr>
                </a:p>
              </p:txBody>
            </p:sp>
          </p:grpSp>
        </p:grpSp>
      </p:grpSp>
      <p:sp>
        <p:nvSpPr>
          <p:cNvPr id="58" name="Rectangle 57"/>
          <p:cNvSpPr/>
          <p:nvPr/>
        </p:nvSpPr>
        <p:spPr>
          <a:xfrm>
            <a:off x="436980" y="4684709"/>
            <a:ext cx="27831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Helvetica" pitchFamily="34" charset="0"/>
                <a:ea typeface="MS PMincho" pitchFamily="18" charset="-128"/>
                <a:cs typeface="Helvetica" pitchFamily="34" charset="0"/>
              </a:rPr>
              <a:t>Logic-in-memory:</a:t>
            </a:r>
            <a:endParaRPr lang="en-US" dirty="0">
              <a:solidFill>
                <a:schemeClr val="accent1"/>
              </a:solidFill>
              <a:latin typeface="Helvetica" pitchFamily="34" charset="0"/>
              <a:ea typeface="MS PMincho" pitchFamily="18" charset="-128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ChangeArrowheads="1"/>
          </p:cNvSpPr>
          <p:nvPr/>
        </p:nvSpPr>
        <p:spPr bwMode="auto">
          <a:xfrm>
            <a:off x="0" y="-1588"/>
            <a:ext cx="184150" cy="46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0" y="-1588"/>
            <a:ext cx="184150" cy="46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0" y="-1588"/>
            <a:ext cx="184150" cy="46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200" name="Rectangle 11"/>
          <p:cNvSpPr>
            <a:spLocks noChangeArrowheads="1"/>
          </p:cNvSpPr>
          <p:nvPr/>
        </p:nvSpPr>
        <p:spPr bwMode="auto">
          <a:xfrm>
            <a:off x="0" y="-1588"/>
            <a:ext cx="184150" cy="46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76213"/>
            <a:ext cx="9144000" cy="420687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latin typeface="Helvetica" pitchFamily="34" charset="0"/>
                <a:cs typeface="Helvetica" pitchFamily="34" charset="0"/>
              </a:rPr>
              <a:t>Design Automation and Optimization</a:t>
            </a:r>
            <a:endParaRPr lang="en-US" sz="2800" b="1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202" name="Rectangle 2"/>
          <p:cNvSpPr>
            <a:spLocks noChangeArrowheads="1"/>
          </p:cNvSpPr>
          <p:nvPr/>
        </p:nvSpPr>
        <p:spPr bwMode="auto">
          <a:xfrm>
            <a:off x="0" y="-230188"/>
            <a:ext cx="184150" cy="46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206" name="Rectangle 32"/>
          <p:cNvSpPr>
            <a:spLocks noChangeArrowheads="1"/>
          </p:cNvSpPr>
          <p:nvPr/>
        </p:nvSpPr>
        <p:spPr bwMode="auto">
          <a:xfrm>
            <a:off x="0" y="-230188"/>
            <a:ext cx="184150" cy="46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5036457" y="1480457"/>
            <a:ext cx="3701143" cy="4644571"/>
            <a:chOff x="434975" y="1093097"/>
            <a:chExt cx="3288120" cy="4612378"/>
          </a:xfrm>
        </p:grpSpPr>
        <p:sp>
          <p:nvSpPr>
            <p:cNvPr id="38" name="Rectangle 37"/>
            <p:cNvSpPr/>
            <p:nvPr/>
          </p:nvSpPr>
          <p:spPr bwMode="auto">
            <a:xfrm>
              <a:off x="454522" y="1093097"/>
              <a:ext cx="3268573" cy="4612378"/>
            </a:xfrm>
            <a:prstGeom prst="rect">
              <a:avLst/>
            </a:prstGeom>
            <a:solidFill>
              <a:schemeClr val="tx2">
                <a:lumMod val="85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US" sz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endParaRPr>
            </a:p>
          </p:txBody>
        </p:sp>
        <p:sp>
          <p:nvSpPr>
            <p:cNvPr id="8215" name="Rectangle 41"/>
            <p:cNvSpPr>
              <a:spLocks noChangeArrowheads="1"/>
            </p:cNvSpPr>
            <p:nvPr/>
          </p:nvSpPr>
          <p:spPr bwMode="auto">
            <a:xfrm>
              <a:off x="434975" y="1239838"/>
              <a:ext cx="2624138" cy="27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solidFill>
                    <a:schemeClr val="accent1"/>
                  </a:solidFill>
                  <a:latin typeface="Helvetica" pitchFamily="34" charset="0"/>
                  <a:cs typeface="Helvetica" pitchFamily="34" charset="0"/>
                </a:rPr>
                <a:t>Customized Parameters</a:t>
              </a:r>
            </a:p>
          </p:txBody>
        </p:sp>
        <p:sp>
          <p:nvSpPr>
            <p:cNvPr id="6" name="Rectangle 43"/>
            <p:cNvSpPr>
              <a:spLocks noChangeArrowheads="1"/>
            </p:cNvSpPr>
            <p:nvPr/>
          </p:nvSpPr>
          <p:spPr bwMode="auto">
            <a:xfrm>
              <a:off x="2254250" y="1892300"/>
              <a:ext cx="1028700" cy="458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0">
                  <a:latin typeface="Helvetica" pitchFamily="34" charset="0"/>
                  <a:cs typeface="Helvetica" pitchFamily="34" charset="0"/>
                </a:rPr>
                <a:t>Target + Budget</a:t>
              </a:r>
            </a:p>
          </p:txBody>
        </p:sp>
        <p:sp>
          <p:nvSpPr>
            <p:cNvPr id="7" name="Rectangle 43"/>
            <p:cNvSpPr>
              <a:spLocks noChangeArrowheads="1"/>
            </p:cNvSpPr>
            <p:nvPr/>
          </p:nvSpPr>
          <p:spPr bwMode="auto">
            <a:xfrm>
              <a:off x="2241550" y="2973388"/>
              <a:ext cx="1403350" cy="27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0">
                  <a:latin typeface="Helvetica" pitchFamily="34" charset="0"/>
                  <a:cs typeface="Helvetica" pitchFamily="34" charset="0"/>
                </a:rPr>
                <a:t>Performance Model</a:t>
              </a:r>
            </a:p>
          </p:txBody>
        </p:sp>
        <p:sp>
          <p:nvSpPr>
            <p:cNvPr id="8218" name="Rectangle 49"/>
            <p:cNvSpPr>
              <a:spLocks noChangeArrowheads="1"/>
            </p:cNvSpPr>
            <p:nvPr/>
          </p:nvSpPr>
          <p:spPr bwMode="auto">
            <a:xfrm>
              <a:off x="1993900" y="3775075"/>
              <a:ext cx="1546225" cy="458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solidFill>
                    <a:schemeClr val="accent1"/>
                  </a:solidFill>
                  <a:latin typeface="Helvetica" pitchFamily="34" charset="0"/>
                  <a:cs typeface="Helvetica" pitchFamily="34" charset="0"/>
                </a:rPr>
                <a:t>Performance</a:t>
              </a:r>
            </a:p>
            <a:p>
              <a:r>
                <a:rPr lang="en-US" sz="1200">
                  <a:solidFill>
                    <a:schemeClr val="accent1"/>
                  </a:solidFill>
                  <a:latin typeface="Helvetica" pitchFamily="34" charset="0"/>
                  <a:cs typeface="Helvetica" pitchFamily="34" charset="0"/>
                </a:rPr>
                <a:t>/Cost Report </a:t>
              </a:r>
            </a:p>
          </p:txBody>
        </p:sp>
        <p:cxnSp>
          <p:nvCxnSpPr>
            <p:cNvPr id="8219" name="Straight Arrow Connector 83"/>
            <p:cNvCxnSpPr>
              <a:cxnSpLocks noChangeShapeType="1"/>
            </p:cNvCxnSpPr>
            <p:nvPr/>
          </p:nvCxnSpPr>
          <p:spPr bwMode="auto">
            <a:xfrm rot="16200000" flipH="1">
              <a:off x="1784350" y="3544888"/>
              <a:ext cx="311150" cy="311150"/>
            </a:xfrm>
            <a:prstGeom prst="straightConnector1">
              <a:avLst/>
            </a:prstGeom>
            <a:noFill/>
            <a:ln w="34925" algn="ctr">
              <a:solidFill>
                <a:schemeClr val="accent1"/>
              </a:solidFill>
              <a:round/>
              <a:headEnd/>
              <a:tailEnd type="stealth" w="med" len="med"/>
            </a:ln>
          </p:spPr>
        </p:cxnSp>
        <p:sp>
          <p:nvSpPr>
            <p:cNvPr id="8220" name="Rectangle 102"/>
            <p:cNvSpPr>
              <a:spLocks noChangeArrowheads="1"/>
            </p:cNvSpPr>
            <p:nvPr/>
          </p:nvSpPr>
          <p:spPr bwMode="auto">
            <a:xfrm>
              <a:off x="2298700" y="4891088"/>
              <a:ext cx="917575" cy="458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0" dirty="0">
                  <a:latin typeface="Helvetica" pitchFamily="34" charset="0"/>
                  <a:cs typeface="Helvetica" pitchFamily="34" charset="0"/>
                </a:rPr>
                <a:t>Regular </a:t>
              </a:r>
            </a:p>
            <a:p>
              <a:r>
                <a:rPr lang="en-US" sz="1200" b="0" dirty="0">
                  <a:latin typeface="Helvetica" pitchFamily="34" charset="0"/>
                  <a:cs typeface="Helvetica" pitchFamily="34" charset="0"/>
                </a:rPr>
                <a:t>Pattern</a:t>
              </a: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661988" y="4756150"/>
              <a:ext cx="1325562" cy="70485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200" dirty="0" smtClean="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  <a:cs typeface="Helvetica" pitchFamily="34" charset="0"/>
                </a:rPr>
                <a:t>Smart memory </a:t>
              </a:r>
            </a:p>
            <a:p>
              <a:pPr algn="ctr">
                <a:defRPr/>
              </a:pPr>
              <a:r>
                <a:rPr lang="en-US" sz="1200" dirty="0" smtClean="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  <a:cs typeface="Helvetica" pitchFamily="34" charset="0"/>
                </a:rPr>
                <a:t>Compiler</a:t>
              </a:r>
              <a:endParaRPr lang="en-US" sz="1200" dirty="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661988" y="3787775"/>
              <a:ext cx="1325562" cy="70485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  <a:cs typeface="Helvetica" pitchFamily="34" charset="0"/>
                </a:rPr>
                <a:t>RTL </a:t>
              </a:r>
              <a:r>
                <a:rPr lang="en-US" sz="1200" dirty="0" smtClean="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  <a:cs typeface="Helvetica" pitchFamily="34" charset="0"/>
                </a:rPr>
                <a:t>Design</a:t>
              </a:r>
            </a:p>
            <a:p>
              <a:pPr algn="ctr">
                <a:defRPr/>
              </a:pPr>
              <a:r>
                <a:rPr lang="en-US" sz="1200" dirty="0" smtClean="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  <a:cs typeface="Helvetica" pitchFamily="34" charset="0"/>
                </a:rPr>
                <a:t>(memory/logic </a:t>
              </a:r>
            </a:p>
            <a:p>
              <a:pPr algn="ctr">
                <a:defRPr/>
              </a:pPr>
              <a:r>
                <a:rPr lang="en-US" sz="1200" dirty="0" smtClean="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  <a:cs typeface="Helvetica" pitchFamily="34" charset="0"/>
                </a:rPr>
                <a:t>mixed)</a:t>
              </a:r>
              <a:endParaRPr lang="en-US" sz="1200" dirty="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661988" y="2813050"/>
              <a:ext cx="1325562" cy="709613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  <a:cs typeface="Helvetica" pitchFamily="34" charset="0"/>
                </a:rPr>
                <a:t>Design Space </a:t>
              </a:r>
            </a:p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  <a:cs typeface="Helvetica" pitchFamily="34" charset="0"/>
                </a:rPr>
                <a:t>Exploration</a:t>
              </a: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661988" y="1830388"/>
              <a:ext cx="1325562" cy="70485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  <a:cs typeface="Helvetica" pitchFamily="34" charset="0"/>
                </a:rPr>
                <a:t>Code </a:t>
              </a:r>
            </a:p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  <a:cs typeface="Helvetica" pitchFamily="34" charset="0"/>
                </a:rPr>
                <a:t>Generator</a:t>
              </a:r>
            </a:p>
          </p:txBody>
        </p:sp>
        <p:sp>
          <p:nvSpPr>
            <p:cNvPr id="8225" name="Down Arrow 65"/>
            <p:cNvSpPr>
              <a:spLocks noChangeArrowheads="1"/>
            </p:cNvSpPr>
            <p:nvPr/>
          </p:nvSpPr>
          <p:spPr bwMode="auto">
            <a:xfrm>
              <a:off x="1231900" y="2554288"/>
              <a:ext cx="258763" cy="242887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226" name="Left Arrow 99"/>
            <p:cNvSpPr>
              <a:spLocks noChangeArrowheads="1"/>
            </p:cNvSpPr>
            <p:nvPr/>
          </p:nvSpPr>
          <p:spPr bwMode="auto">
            <a:xfrm flipV="1">
              <a:off x="2030413" y="2028825"/>
              <a:ext cx="241300" cy="257175"/>
            </a:xfrm>
            <a:prstGeom prst="leftArrow">
              <a:avLst>
                <a:gd name="adj1" fmla="val 50000"/>
                <a:gd name="adj2" fmla="val 5013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227" name="Down Arrow 65"/>
            <p:cNvSpPr>
              <a:spLocks noChangeArrowheads="1"/>
            </p:cNvSpPr>
            <p:nvPr/>
          </p:nvSpPr>
          <p:spPr bwMode="auto">
            <a:xfrm>
              <a:off x="1231900" y="1566863"/>
              <a:ext cx="258763" cy="242887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228" name="Down Arrow 65"/>
            <p:cNvSpPr>
              <a:spLocks noChangeArrowheads="1"/>
            </p:cNvSpPr>
            <p:nvPr/>
          </p:nvSpPr>
          <p:spPr bwMode="auto">
            <a:xfrm>
              <a:off x="1222375" y="3541713"/>
              <a:ext cx="258763" cy="242887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229" name="Down Arrow 65"/>
            <p:cNvSpPr>
              <a:spLocks noChangeArrowheads="1"/>
            </p:cNvSpPr>
            <p:nvPr/>
          </p:nvSpPr>
          <p:spPr bwMode="auto">
            <a:xfrm>
              <a:off x="1231900" y="4510088"/>
              <a:ext cx="258763" cy="242887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230" name="Left Arrow 99"/>
            <p:cNvSpPr>
              <a:spLocks noChangeArrowheads="1"/>
            </p:cNvSpPr>
            <p:nvPr/>
          </p:nvSpPr>
          <p:spPr bwMode="auto">
            <a:xfrm flipV="1">
              <a:off x="2030413" y="3105150"/>
              <a:ext cx="241300" cy="257175"/>
            </a:xfrm>
            <a:prstGeom prst="leftArrow">
              <a:avLst>
                <a:gd name="adj1" fmla="val 50000"/>
                <a:gd name="adj2" fmla="val 5013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231" name="Left Arrow 99"/>
            <p:cNvSpPr>
              <a:spLocks noChangeArrowheads="1"/>
            </p:cNvSpPr>
            <p:nvPr/>
          </p:nvSpPr>
          <p:spPr bwMode="auto">
            <a:xfrm flipV="1">
              <a:off x="2030413" y="5010150"/>
              <a:ext cx="241300" cy="257175"/>
            </a:xfrm>
            <a:prstGeom prst="leftArrow">
              <a:avLst>
                <a:gd name="adj1" fmla="val 50000"/>
                <a:gd name="adj2" fmla="val 5013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232" name="Rectangle 38"/>
            <p:cNvSpPr>
              <a:spLocks noChangeArrowheads="1"/>
            </p:cNvSpPr>
            <p:nvPr/>
          </p:nvSpPr>
          <p:spPr bwMode="auto">
            <a:xfrm>
              <a:off x="595313" y="1263650"/>
              <a:ext cx="2949575" cy="3411538"/>
            </a:xfrm>
            <a:prstGeom prst="rect">
              <a:avLst/>
            </a:prstGeom>
            <a:noFill/>
            <a:ln w="12700" algn="ctr">
              <a:solidFill>
                <a:srgbClr val="960606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200">
                <a:latin typeface="Helvetica" pitchFamily="34" charset="0"/>
                <a:cs typeface="Helvetica" pitchFamily="34" charset="0"/>
              </a:endParaRPr>
            </a:p>
          </p:txBody>
        </p:sp>
      </p:grpSp>
      <p:pic>
        <p:nvPicPr>
          <p:cNvPr id="4546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455" y="1481363"/>
            <a:ext cx="4325030" cy="453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" name="TextBox 154"/>
          <p:cNvSpPr txBox="1"/>
          <p:nvPr/>
        </p:nvSpPr>
        <p:spPr>
          <a:xfrm>
            <a:off x="781957" y="768349"/>
            <a:ext cx="3129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Hardware Structure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4820556" y="768349"/>
            <a:ext cx="4082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Design Automation Flow: 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63007"/>
            <a:ext cx="8822870" cy="419590"/>
          </a:xfrm>
        </p:spPr>
        <p:txBody>
          <a:bodyPr/>
          <a:lstStyle/>
          <a:p>
            <a:r>
              <a:rPr lang="en-US" sz="2800" b="1" dirty="0" smtClean="0">
                <a:latin typeface="Helvetica" pitchFamily="34" charset="0"/>
                <a:cs typeface="Helvetica" pitchFamily="34" charset="0"/>
              </a:rPr>
              <a:t>Chip Generator</a:t>
            </a:r>
            <a:endParaRPr lang="en-US" sz="2800" b="1" dirty="0"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78612" y="1502230"/>
            <a:ext cx="3366077" cy="4495800"/>
            <a:chOff x="302412" y="1796144"/>
            <a:chExt cx="3366077" cy="4495800"/>
          </a:xfrm>
        </p:grpSpPr>
        <p:grpSp>
          <p:nvGrpSpPr>
            <p:cNvPr id="13" name="Group 12"/>
            <p:cNvGrpSpPr/>
            <p:nvPr/>
          </p:nvGrpSpPr>
          <p:grpSpPr>
            <a:xfrm>
              <a:off x="302412" y="1796144"/>
              <a:ext cx="2930207" cy="4495800"/>
              <a:chOff x="3102293" y="1180275"/>
              <a:chExt cx="2930207" cy="5014785"/>
            </a:xfrm>
          </p:grpSpPr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109913" y="1905000"/>
                <a:ext cx="2922587" cy="3986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30879" y="1180275"/>
                <a:ext cx="2850821" cy="7479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102293" y="5874069"/>
                <a:ext cx="2894647" cy="3209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1688918" y="5127171"/>
              <a:ext cx="1979571" cy="892630"/>
              <a:chOff x="2048145" y="4789713"/>
              <a:chExt cx="1979571" cy="892630"/>
            </a:xfrm>
          </p:grpSpPr>
          <p:sp>
            <p:nvSpPr>
              <p:cNvPr id="11" name="Oval 10"/>
              <p:cNvSpPr>
                <a:spLocks noChangeArrowheads="1"/>
              </p:cNvSpPr>
              <p:nvPr/>
            </p:nvSpPr>
            <p:spPr bwMode="auto">
              <a:xfrm>
                <a:off x="2048145" y="5334000"/>
                <a:ext cx="1520042" cy="348343"/>
              </a:xfrm>
              <a:prstGeom prst="ellipse">
                <a:avLst/>
              </a:prstGeom>
              <a:noFill/>
              <a:ln w="38100" algn="ctr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latin typeface="Helvetica" pitchFamily="34" charset="0"/>
                  <a:cs typeface="Helvetica" pitchFamily="34" charset="0"/>
                </a:endParaRPr>
              </a:p>
            </p:txBody>
          </p:sp>
          <p:cxnSp>
            <p:nvCxnSpPr>
              <p:cNvPr id="12" name="Straight Arrow Connector 11"/>
              <p:cNvCxnSpPr>
                <a:cxnSpLocks noChangeShapeType="1"/>
              </p:cNvCxnSpPr>
              <p:nvPr/>
            </p:nvCxnSpPr>
            <p:spPr bwMode="auto">
              <a:xfrm flipV="1">
                <a:off x="3122572" y="4789713"/>
                <a:ext cx="905144" cy="570267"/>
              </a:xfrm>
              <a:prstGeom prst="straightConnector1">
                <a:avLst/>
              </a:prstGeom>
              <a:noFill/>
              <a:ln w="38100" algn="ctr">
                <a:solidFill>
                  <a:schemeClr val="accent1"/>
                </a:solidFill>
                <a:round/>
                <a:headEnd/>
                <a:tailEnd type="arrow" w="med" len="med"/>
              </a:ln>
            </p:spPr>
          </p:cxnSp>
        </p:grpSp>
      </p:grpSp>
      <p:sp>
        <p:nvSpPr>
          <p:cNvPr id="22" name="Rectangle 21"/>
          <p:cNvSpPr/>
          <p:nvPr/>
        </p:nvSpPr>
        <p:spPr>
          <a:xfrm>
            <a:off x="359228" y="988759"/>
            <a:ext cx="87847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>http://genesis.web.ece.cmu.edu/gui/scratch/mydesign-10545.php</a:t>
            </a:r>
            <a:endParaRPr lang="en-US" sz="18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94693" y="1848338"/>
            <a:ext cx="48205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Helvetica" pitchFamily="34" charset="0"/>
                <a:cs typeface="Helvetica" pitchFamily="34" charset="0"/>
              </a:rPr>
              <a:t>Reference</a:t>
            </a:r>
            <a:r>
              <a:rPr lang="en-US" sz="1200" i="1" dirty="0" smtClean="0">
                <a:latin typeface="Helvetica" pitchFamily="34" charset="0"/>
                <a:cs typeface="Helvetica" pitchFamily="34" charset="0"/>
              </a:rPr>
              <a:t>: </a:t>
            </a:r>
            <a:r>
              <a:rPr lang="en-US" sz="1200" b="0" i="1" dirty="0" smtClean="0">
                <a:latin typeface="Helvetica" pitchFamily="34" charset="0"/>
                <a:cs typeface="Helvetica" pitchFamily="34" charset="0"/>
              </a:rPr>
              <a:t>O. </a:t>
            </a:r>
            <a:r>
              <a:rPr lang="en-US" sz="1200" b="0" i="1" dirty="0" err="1" smtClean="0">
                <a:latin typeface="Helvetica" pitchFamily="34" charset="0"/>
                <a:cs typeface="Helvetica" pitchFamily="34" charset="0"/>
              </a:rPr>
              <a:t>Shacham</a:t>
            </a:r>
            <a:r>
              <a:rPr lang="en-US" sz="1200" b="0" i="1" dirty="0" smtClean="0">
                <a:latin typeface="Helvetica" pitchFamily="34" charset="0"/>
                <a:cs typeface="Helvetica" pitchFamily="34" charset="0"/>
              </a:rPr>
              <a:t>, O. </a:t>
            </a:r>
            <a:r>
              <a:rPr lang="en-US" sz="1200" b="0" i="1" dirty="0" err="1" smtClean="0">
                <a:latin typeface="Helvetica" pitchFamily="34" charset="0"/>
                <a:cs typeface="Helvetica" pitchFamily="34" charset="0"/>
              </a:rPr>
              <a:t>Azizi</a:t>
            </a:r>
            <a:r>
              <a:rPr lang="en-US" sz="1200" b="0" i="1" dirty="0" smtClean="0">
                <a:latin typeface="Helvetica" pitchFamily="34" charset="0"/>
                <a:cs typeface="Helvetica" pitchFamily="34" charset="0"/>
              </a:rPr>
              <a:t>, M. </a:t>
            </a:r>
            <a:r>
              <a:rPr lang="en-US" sz="1200" b="0" i="1" dirty="0" err="1" smtClean="0">
                <a:latin typeface="Helvetica" pitchFamily="34" charset="0"/>
                <a:cs typeface="Helvetica" pitchFamily="34" charset="0"/>
              </a:rPr>
              <a:t>Wachs</a:t>
            </a:r>
            <a:r>
              <a:rPr lang="en-US" sz="1200" b="0" i="1" dirty="0" smtClean="0">
                <a:latin typeface="Helvetica" pitchFamily="34" charset="0"/>
                <a:cs typeface="Helvetica" pitchFamily="34" charset="0"/>
              </a:rPr>
              <a:t>, et. al, "Rethinking </a:t>
            </a:r>
          </a:p>
          <a:p>
            <a:r>
              <a:rPr lang="en-US" sz="1200" b="0" i="1" dirty="0" smtClean="0">
                <a:latin typeface="Helvetica" pitchFamily="34" charset="0"/>
                <a:cs typeface="Helvetica" pitchFamily="34" charset="0"/>
              </a:rPr>
              <a:t>Digital Design: Why Design Must Change”, Micro, IEEE, Dec 2010.  </a:t>
            </a:r>
            <a:endParaRPr lang="en-US" sz="1200" b="0" i="1" dirty="0"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783774" y="2474888"/>
            <a:ext cx="4870369" cy="3425169"/>
            <a:chOff x="3783774" y="2355145"/>
            <a:chExt cx="4870369" cy="3425169"/>
          </a:xfrm>
        </p:grpSpPr>
        <p:sp>
          <p:nvSpPr>
            <p:cNvPr id="10" name="Rectangle 9"/>
            <p:cNvSpPr/>
            <p:nvPr/>
          </p:nvSpPr>
          <p:spPr bwMode="auto">
            <a:xfrm>
              <a:off x="3783774" y="2355145"/>
              <a:ext cx="4870369" cy="3425169"/>
            </a:xfrm>
            <a:prstGeom prst="rect">
              <a:avLst/>
            </a:prstGeom>
            <a:noFill/>
            <a:ln w="28575" cap="flat" cmpd="sng" algn="ctr">
              <a:solidFill>
                <a:schemeClr val="accent6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pic>
          <p:nvPicPr>
            <p:cNvPr id="41677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20887" y="2373085"/>
              <a:ext cx="4824778" cy="3396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0" y="152771"/>
            <a:ext cx="9144000" cy="420688"/>
          </a:xfrm>
        </p:spPr>
        <p:txBody>
          <a:bodyPr/>
          <a:lstStyle/>
          <a:p>
            <a:pPr algn="ctr">
              <a:defRPr/>
            </a:pPr>
            <a:r>
              <a:rPr lang="en-US" b="1" dirty="0" smtClean="0">
                <a:latin typeface="Helvetica" pitchFamily="34" charset="0"/>
                <a:cs typeface="Helvetica" pitchFamily="34" charset="0"/>
              </a:rPr>
              <a:t>Outline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97312" y="1132517"/>
            <a:ext cx="8683401" cy="3523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2000"/>
              </a:spcBef>
              <a:spcAft>
                <a:spcPts val="800"/>
              </a:spcAft>
              <a:buClr>
                <a:srgbClr val="9B0027"/>
              </a:buClr>
              <a:buSzPct val="135000"/>
              <a:buFont typeface="Wingdings" pitchFamily="2" charset="2"/>
              <a:buChar char="§"/>
            </a:pPr>
            <a:r>
              <a:rPr lang="en-US" kern="0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Helvetica" pitchFamily="34" charset="0"/>
                <a:sym typeface="Symbol" pitchFamily="18" charset="2"/>
              </a:rPr>
              <a:t>SAR Polar Format Algorithms for Logic-in-Memory</a:t>
            </a:r>
          </a:p>
          <a:p>
            <a:pPr marL="457200" lvl="0" indent="-457200">
              <a:lnSpc>
                <a:spcPct val="90000"/>
              </a:lnSpc>
              <a:spcBef>
                <a:spcPts val="2000"/>
              </a:spcBef>
              <a:spcAft>
                <a:spcPts val="800"/>
              </a:spcAft>
              <a:buClr>
                <a:srgbClr val="9B0027"/>
              </a:buClr>
              <a:buSzPct val="135000"/>
            </a:pPr>
            <a:r>
              <a:rPr lang="en-US" kern="0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Helvetica" pitchFamily="34" charset="0"/>
                <a:sym typeface="Symbol" pitchFamily="18" charset="2"/>
              </a:rPr>
              <a:t>      Extension: Partial Reconstruction</a:t>
            </a:r>
          </a:p>
          <a:p>
            <a:pPr marL="457200" indent="-457200">
              <a:lnSpc>
                <a:spcPct val="90000"/>
              </a:lnSpc>
              <a:spcBef>
                <a:spcPts val="2000"/>
              </a:spcBef>
              <a:spcAft>
                <a:spcPts val="800"/>
              </a:spcAft>
              <a:buClr>
                <a:srgbClr val="9B0027"/>
              </a:buClr>
              <a:buSzPct val="135000"/>
              <a:buFont typeface="Wingdings" pitchFamily="2" charset="2"/>
              <a:buChar char="§"/>
            </a:pPr>
            <a:r>
              <a:rPr lang="en-US" kern="0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Helvetica" pitchFamily="34" charset="0"/>
                <a:sym typeface="Symbol" pitchFamily="18" charset="2"/>
              </a:rPr>
              <a:t>Implementation and Design Automation</a:t>
            </a:r>
          </a:p>
          <a:p>
            <a:pPr marL="457200" lvl="0" indent="-457200">
              <a:lnSpc>
                <a:spcPct val="90000"/>
              </a:lnSpc>
              <a:spcBef>
                <a:spcPts val="2000"/>
              </a:spcBef>
              <a:spcAft>
                <a:spcPts val="800"/>
              </a:spcAft>
              <a:buClr>
                <a:srgbClr val="9B0027"/>
              </a:buClr>
              <a:buSzPct val="135000"/>
              <a:buFont typeface="Wingdings" pitchFamily="2" charset="2"/>
              <a:buChar char="§"/>
            </a:pPr>
            <a:r>
              <a:rPr lang="en-US" kern="0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Symbol" pitchFamily="18" charset="2"/>
              </a:rPr>
              <a:t>Experimental Results</a:t>
            </a:r>
          </a:p>
          <a:p>
            <a:pPr marL="457200" lvl="0" indent="-457200">
              <a:lnSpc>
                <a:spcPct val="90000"/>
              </a:lnSpc>
              <a:spcBef>
                <a:spcPts val="2000"/>
              </a:spcBef>
              <a:spcAft>
                <a:spcPts val="800"/>
              </a:spcAft>
              <a:buClr>
                <a:srgbClr val="9B0027"/>
              </a:buClr>
              <a:buSzPct val="135000"/>
              <a:buFont typeface="Wingdings" pitchFamily="2" charset="2"/>
              <a:buChar char="§"/>
            </a:pPr>
            <a:r>
              <a:rPr lang="en-US" kern="0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Helvetica" pitchFamily="34" charset="0"/>
                <a:sym typeface="Symbol" pitchFamily="18" charset="2"/>
              </a:rPr>
              <a:t>Summary</a:t>
            </a:r>
            <a:r>
              <a:rPr lang="en-US" kern="0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Symbol" pitchFamily="18" charset="2"/>
              </a:rPr>
              <a:t/>
            </a:r>
            <a:br>
              <a:rPr lang="en-US" kern="0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Symbol" pitchFamily="18" charset="2"/>
              </a:rPr>
            </a:br>
            <a:endParaRPr lang="en-US" kern="0" dirty="0" smtClean="0">
              <a:solidFill>
                <a:srgbClr val="000000"/>
              </a:solidFill>
              <a:latin typeface="Helvetica" pitchFamily="34" charset="0"/>
              <a:cs typeface="Helvetica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456"/>
          <p:cNvSpPr>
            <a:spLocks noChangeArrowheads="1"/>
          </p:cNvSpPr>
          <p:nvPr/>
        </p:nvSpPr>
        <p:spPr bwMode="auto">
          <a:xfrm>
            <a:off x="2822448" y="1777472"/>
            <a:ext cx="2359152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endParaRPr lang="en-US" sz="1800" b="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670300" y="1713972"/>
            <a:ext cx="247650" cy="1079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3" name="Group 36"/>
          <p:cNvGrpSpPr/>
          <p:nvPr/>
        </p:nvGrpSpPr>
        <p:grpSpPr>
          <a:xfrm>
            <a:off x="833018" y="1435574"/>
            <a:ext cx="2514600" cy="2024468"/>
            <a:chOff x="0" y="604012"/>
            <a:chExt cx="2514600" cy="2024468"/>
          </a:xfrm>
        </p:grpSpPr>
        <p:grpSp>
          <p:nvGrpSpPr>
            <p:cNvPr id="4" name="Group 21"/>
            <p:cNvGrpSpPr/>
            <p:nvPr/>
          </p:nvGrpSpPr>
          <p:grpSpPr>
            <a:xfrm>
              <a:off x="0" y="742530"/>
              <a:ext cx="2514600" cy="1885950"/>
              <a:chOff x="0" y="742530"/>
              <a:chExt cx="2514600" cy="1885950"/>
            </a:xfrm>
          </p:grpSpPr>
          <p:pic>
            <p:nvPicPr>
              <p:cNvPr id="16" name="Picture 450" descr="original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742530"/>
                <a:ext cx="2514600" cy="1885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" name="Rectangle 19"/>
              <p:cNvSpPr/>
              <p:nvPr/>
            </p:nvSpPr>
            <p:spPr bwMode="auto">
              <a:xfrm>
                <a:off x="1181100" y="749300"/>
                <a:ext cx="247650" cy="10795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731829" y="604012"/>
              <a:ext cx="10344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Helvetica" pitchFamily="34" charset="0"/>
                  <a:cs typeface="Helvetica" pitchFamily="34" charset="0"/>
                </a:rPr>
                <a:t>original</a:t>
              </a:r>
              <a:endParaRPr lang="en-US" sz="1200" dirty="0">
                <a:latin typeface="Helvetica" pitchFamily="34" charset="0"/>
                <a:cs typeface="Helvetica" pitchFamily="34" charset="0"/>
              </a:endParaRPr>
            </a:p>
          </p:txBody>
        </p:sp>
      </p:grpSp>
      <p:grpSp>
        <p:nvGrpSpPr>
          <p:cNvPr id="5" name="Group 37"/>
          <p:cNvGrpSpPr/>
          <p:nvPr/>
        </p:nvGrpSpPr>
        <p:grpSpPr>
          <a:xfrm>
            <a:off x="3544250" y="3994832"/>
            <a:ext cx="2335719" cy="1740854"/>
            <a:chOff x="2329164" y="702310"/>
            <a:chExt cx="2335719" cy="1740854"/>
          </a:xfrm>
        </p:grpSpPr>
        <p:pic>
          <p:nvPicPr>
            <p:cNvPr id="12" name="Picture 452" descr="linea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29164" y="844160"/>
              <a:ext cx="2335719" cy="1599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3412490" y="702310"/>
              <a:ext cx="635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Helvetica" pitchFamily="34" charset="0"/>
                  <a:cs typeface="Helvetica" pitchFamily="34" charset="0"/>
                </a:rPr>
                <a:t>linear</a:t>
              </a:r>
              <a:endParaRPr lang="en-US" sz="1200" dirty="0">
                <a:latin typeface="Helvetica" pitchFamily="34" charset="0"/>
                <a:cs typeface="Helvetica" pitchFamily="34" charset="0"/>
              </a:endParaRPr>
            </a:p>
          </p:txBody>
        </p:sp>
      </p:grpSp>
      <p:grpSp>
        <p:nvGrpSpPr>
          <p:cNvPr id="6" name="Group 39"/>
          <p:cNvGrpSpPr/>
          <p:nvPr/>
        </p:nvGrpSpPr>
        <p:grpSpPr>
          <a:xfrm>
            <a:off x="6265862" y="3897519"/>
            <a:ext cx="2327275" cy="1833880"/>
            <a:chOff x="2371725" y="2547620"/>
            <a:chExt cx="2444760" cy="1952458"/>
          </a:xfrm>
        </p:grpSpPr>
        <p:grpSp>
          <p:nvGrpSpPr>
            <p:cNvPr id="7" name="Group 24"/>
            <p:cNvGrpSpPr/>
            <p:nvPr/>
          </p:nvGrpSpPr>
          <p:grpSpPr>
            <a:xfrm>
              <a:off x="2371725" y="2651760"/>
              <a:ext cx="2444760" cy="1848318"/>
              <a:chOff x="2371725" y="2651760"/>
              <a:chExt cx="2444760" cy="1848318"/>
            </a:xfrm>
          </p:grpSpPr>
          <p:pic>
            <p:nvPicPr>
              <p:cNvPr id="13" name="Picture 453" descr="cubic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371725" y="2666508"/>
                <a:ext cx="2444760" cy="18335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Rectangle 23"/>
              <p:cNvSpPr/>
              <p:nvPr/>
            </p:nvSpPr>
            <p:spPr bwMode="auto">
              <a:xfrm>
                <a:off x="3543300" y="2651760"/>
                <a:ext cx="213360" cy="13716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3486150" y="2547620"/>
              <a:ext cx="635000" cy="294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Helvetica" pitchFamily="34" charset="0"/>
                  <a:cs typeface="Helvetica" pitchFamily="34" charset="0"/>
                </a:rPr>
                <a:t>cubic</a:t>
              </a:r>
              <a:endParaRPr lang="en-US" sz="1200" dirty="0">
                <a:latin typeface="Helvetica" pitchFamily="34" charset="0"/>
                <a:cs typeface="Helvetica" pitchFamily="34" charset="0"/>
              </a:endParaRPr>
            </a:p>
          </p:txBody>
        </p:sp>
      </p:grpSp>
      <p:grpSp>
        <p:nvGrpSpPr>
          <p:cNvPr id="8" name="Group 38"/>
          <p:cNvGrpSpPr/>
          <p:nvPr/>
        </p:nvGrpSpPr>
        <p:grpSpPr>
          <a:xfrm>
            <a:off x="5108798" y="1436998"/>
            <a:ext cx="2501900" cy="1996908"/>
            <a:chOff x="0" y="2538465"/>
            <a:chExt cx="2501900" cy="1996908"/>
          </a:xfrm>
        </p:grpSpPr>
        <p:grpSp>
          <p:nvGrpSpPr>
            <p:cNvPr id="9" name="Group 31"/>
            <p:cNvGrpSpPr/>
            <p:nvPr/>
          </p:nvGrpSpPr>
          <p:grpSpPr>
            <a:xfrm>
              <a:off x="0" y="2658948"/>
              <a:ext cx="2501900" cy="1876425"/>
              <a:chOff x="0" y="2658948"/>
              <a:chExt cx="2501900" cy="1876425"/>
            </a:xfrm>
          </p:grpSpPr>
          <p:pic>
            <p:nvPicPr>
              <p:cNvPr id="17" name="Picture 451" descr="hermitian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0" y="2658948"/>
                <a:ext cx="2501900" cy="1876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" name="Rectangle 30"/>
              <p:cNvSpPr/>
              <p:nvPr/>
            </p:nvSpPr>
            <p:spPr bwMode="auto">
              <a:xfrm>
                <a:off x="1073944" y="2702719"/>
                <a:ext cx="428625" cy="6905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663059" y="2538465"/>
              <a:ext cx="16130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latin typeface="Helvetica" pitchFamily="34" charset="0"/>
                  <a:cs typeface="Helvetica" pitchFamily="34" charset="0"/>
                </a:rPr>
                <a:t>hermitian</a:t>
              </a:r>
              <a:r>
                <a:rPr lang="en-US" sz="1200" dirty="0" smtClean="0">
                  <a:latin typeface="Helvetica" pitchFamily="34" charset="0"/>
                  <a:cs typeface="Helvetica" pitchFamily="34" charset="0"/>
                </a:rPr>
                <a:t> image</a:t>
              </a:r>
              <a:endParaRPr lang="en-US" sz="1200" dirty="0">
                <a:latin typeface="Helvetica" pitchFamily="34" charset="0"/>
                <a:cs typeface="Helvetica" pitchFamily="34" charset="0"/>
              </a:endParaRPr>
            </a:p>
          </p:txBody>
        </p:sp>
      </p:grpSp>
      <p:grpSp>
        <p:nvGrpSpPr>
          <p:cNvPr id="10" name="Group 40"/>
          <p:cNvGrpSpPr/>
          <p:nvPr/>
        </p:nvGrpSpPr>
        <p:grpSpPr>
          <a:xfrm>
            <a:off x="705255" y="3969749"/>
            <a:ext cx="2277184" cy="1740220"/>
            <a:chOff x="155576" y="4419280"/>
            <a:chExt cx="2277184" cy="1740220"/>
          </a:xfrm>
        </p:grpSpPr>
        <p:grpSp>
          <p:nvGrpSpPr>
            <p:cNvPr id="11" name="Group 35"/>
            <p:cNvGrpSpPr/>
            <p:nvPr/>
          </p:nvGrpSpPr>
          <p:grpSpPr>
            <a:xfrm>
              <a:off x="155576" y="4510088"/>
              <a:ext cx="2277184" cy="1649412"/>
              <a:chOff x="155576" y="4510088"/>
              <a:chExt cx="2277184" cy="1649412"/>
            </a:xfrm>
          </p:grpSpPr>
          <p:pic>
            <p:nvPicPr>
              <p:cNvPr id="14" name="Picture 454" descr="merc_8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55576" y="4521200"/>
                <a:ext cx="2277184" cy="1638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" name="Rectangle 33"/>
              <p:cNvSpPr/>
              <p:nvPr/>
            </p:nvSpPr>
            <p:spPr bwMode="auto">
              <a:xfrm>
                <a:off x="1228725" y="4510088"/>
                <a:ext cx="180975" cy="102393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1081826" y="4419280"/>
              <a:ext cx="10818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Helvetica" pitchFamily="34" charset="0"/>
                  <a:cs typeface="Helvetica" pitchFamily="34" charset="0"/>
                </a:rPr>
                <a:t>FFT-based</a:t>
              </a:r>
              <a:endParaRPr lang="en-US" sz="1200" baseline="-25000" dirty="0">
                <a:latin typeface="Helvetica" pitchFamily="34" charset="0"/>
                <a:cs typeface="Helvetica" pitchFamily="34" charset="0"/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670668" y="3488045"/>
            <a:ext cx="78383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Actual reconstruction algorithms</a:t>
            </a:r>
          </a:p>
        </p:txBody>
      </p:sp>
      <p:sp>
        <p:nvSpPr>
          <p:cNvPr id="44" name="Right Arrow 43"/>
          <p:cNvSpPr/>
          <p:nvPr/>
        </p:nvSpPr>
        <p:spPr bwMode="auto">
          <a:xfrm>
            <a:off x="3524698" y="2228054"/>
            <a:ext cx="1339403" cy="334851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76300" y="5868491"/>
            <a:ext cx="72203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Is FFT-based SAR better than interpolation-based SAR?</a:t>
            </a:r>
            <a:endParaRPr lang="en-US" sz="20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70668" y="912270"/>
            <a:ext cx="72033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Perfect reconstruction of point targets</a:t>
            </a:r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0" y="202170"/>
            <a:ext cx="8612659" cy="419100"/>
          </a:xfrm>
        </p:spPr>
        <p:txBody>
          <a:bodyPr/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Reconstruction Quality vs. FFT SAR</a:t>
            </a:r>
            <a:endParaRPr lang="en-US" sz="2800" b="1" dirty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1364"/>
            <a:ext cx="9144000" cy="419590"/>
          </a:xfrm>
        </p:spPr>
        <p:txBody>
          <a:bodyPr/>
          <a:lstStyle/>
          <a:p>
            <a:r>
              <a:rPr lang="en-US" sz="2800" b="1" dirty="0" smtClean="0">
                <a:latin typeface="Helvetica" pitchFamily="34" charset="0"/>
                <a:cs typeface="Helvetica" pitchFamily="34" charset="0"/>
              </a:rPr>
              <a:t>Can FFT and Interpolation Be Distinguished?</a:t>
            </a:r>
            <a:endParaRPr lang="en-US" sz="2800" b="1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64894" y="4322912"/>
            <a:ext cx="4278077" cy="51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dirty="0" smtClean="0">
                <a:solidFill>
                  <a:srgbClr val="A50021"/>
                </a:solidFill>
                <a:effectLst>
                  <a:outerShdw blurRad="38100" dist="12700" dir="2700000" algn="tl">
                    <a:schemeClr val="tx1">
                      <a:alpha val="60000"/>
                    </a:schemeClr>
                  </a:outerShdw>
                </a:effectLst>
                <a:latin typeface="Helvetica" pitchFamily="34" charset="0"/>
                <a:ea typeface="+mj-ea"/>
                <a:cs typeface="Helvetica" pitchFamily="34" charset="0"/>
              </a:rPr>
              <a:t>Answer: Hypothesis </a:t>
            </a:r>
            <a:r>
              <a:rPr lang="en-US" dirty="0">
                <a:solidFill>
                  <a:srgbClr val="A50021"/>
                </a:solidFill>
                <a:effectLst>
                  <a:outerShdw blurRad="38100" dist="12700" dir="2700000" algn="tl">
                    <a:schemeClr val="tx1">
                      <a:alpha val="60000"/>
                    </a:schemeClr>
                  </a:outerShdw>
                </a:effectLst>
                <a:latin typeface="Helvetica" pitchFamily="34" charset="0"/>
                <a:ea typeface="+mj-ea"/>
                <a:cs typeface="Helvetica" pitchFamily="34" charset="0"/>
              </a:rPr>
              <a:t>Testing</a:t>
            </a:r>
          </a:p>
        </p:txBody>
      </p:sp>
      <p:sp>
        <p:nvSpPr>
          <p:cNvPr id="5" name="Rectangle 465"/>
          <p:cNvSpPr>
            <a:spLocks noChangeArrowheads="1"/>
          </p:cNvSpPr>
          <p:nvPr/>
        </p:nvSpPr>
        <p:spPr bwMode="auto">
          <a:xfrm>
            <a:off x="290286" y="4852962"/>
            <a:ext cx="8287657" cy="120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600" b="0" dirty="0" smtClean="0">
                <a:latin typeface="Helvetica" pitchFamily="34" charset="0"/>
                <a:cs typeface="Helvetica" pitchFamily="34" charset="0"/>
              </a:rPr>
              <a:t>Hypothesis </a:t>
            </a:r>
            <a:r>
              <a:rPr lang="en-US" sz="1600" b="0" dirty="0">
                <a:latin typeface="Helvetica" pitchFamily="34" charset="0"/>
                <a:cs typeface="Helvetica" pitchFamily="34" charset="0"/>
              </a:rPr>
              <a:t>testing for linear and </a:t>
            </a:r>
            <a:r>
              <a:rPr lang="en-US" sz="1600" b="0" dirty="0" smtClean="0">
                <a:latin typeface="Helvetica" pitchFamily="34" charset="0"/>
                <a:cs typeface="Helvetica" pitchFamily="34" charset="0"/>
              </a:rPr>
              <a:t>FFT: 	P(Error</a:t>
            </a:r>
            <a:r>
              <a:rPr lang="en-US" sz="1600" b="0" dirty="0">
                <a:latin typeface="Helvetica" pitchFamily="34" charset="0"/>
                <a:cs typeface="Helvetica" pitchFamily="34" charset="0"/>
              </a:rPr>
              <a:t>) = </a:t>
            </a:r>
            <a:r>
              <a:rPr lang="en-US" sz="1600" b="0" dirty="0" smtClean="0">
                <a:latin typeface="Helvetica" pitchFamily="34" charset="0"/>
                <a:cs typeface="Helvetica" pitchFamily="34" charset="0"/>
              </a:rPr>
              <a:t>0.495</a:t>
            </a:r>
          </a:p>
          <a:p>
            <a:pPr>
              <a:spcBef>
                <a:spcPct val="20000"/>
              </a:spcBef>
            </a:pPr>
            <a:r>
              <a:rPr lang="en-US" sz="1600" b="0" dirty="0" smtClean="0">
                <a:latin typeface="Helvetica" pitchFamily="34" charset="0"/>
                <a:cs typeface="Helvetica" pitchFamily="34" charset="0"/>
              </a:rPr>
              <a:t>Random guessing: 			P(Error) = 0.5</a:t>
            </a:r>
          </a:p>
          <a:p>
            <a:pPr>
              <a:spcBef>
                <a:spcPct val="20000"/>
              </a:spcBef>
            </a:pPr>
            <a:r>
              <a:rPr lang="en-US" sz="1600" b="0" dirty="0" smtClean="0">
                <a:latin typeface="Helvetica" pitchFamily="34" charset="0"/>
                <a:cs typeface="Helvetica" pitchFamily="34" charset="0"/>
              </a:rPr>
              <a:t/>
            </a:r>
            <a:br>
              <a:rPr lang="en-US" sz="1600" b="0" dirty="0" smtClean="0">
                <a:latin typeface="Helvetica" pitchFamily="34" charset="0"/>
                <a:cs typeface="Helvetica" pitchFamily="34" charset="0"/>
              </a:rPr>
            </a:br>
            <a:r>
              <a:rPr lang="en-US" sz="1800" dirty="0" smtClean="0">
                <a:solidFill>
                  <a:srgbClr val="960606"/>
                </a:solidFill>
                <a:latin typeface="Helvetica" pitchFamily="34" charset="0"/>
                <a:cs typeface="Helvetica" pitchFamily="34" charset="0"/>
              </a:rPr>
              <a:t>Results are statistically indistinguishable. Interpolation is as good as FFT</a:t>
            </a:r>
          </a:p>
        </p:txBody>
      </p:sp>
      <p:sp>
        <p:nvSpPr>
          <p:cNvPr id="11" name="Rectangle 460"/>
          <p:cNvSpPr>
            <a:spLocks noChangeArrowheads="1"/>
          </p:cNvSpPr>
          <p:nvPr/>
        </p:nvSpPr>
        <p:spPr bwMode="auto">
          <a:xfrm>
            <a:off x="1964543" y="3879457"/>
            <a:ext cx="1511952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050" dirty="0" smtClean="0">
                <a:latin typeface="Helvetica" pitchFamily="34" charset="0"/>
                <a:cs typeface="Helvetica" pitchFamily="34" charset="0"/>
              </a:rPr>
              <a:t>bilinear </a:t>
            </a:r>
            <a:r>
              <a:rPr lang="en-US" sz="1050" dirty="0">
                <a:latin typeface="Helvetica" pitchFamily="34" charset="0"/>
                <a:cs typeface="Helvetica" pitchFamily="34" charset="0"/>
              </a:rPr>
              <a:t>interpolation</a:t>
            </a:r>
          </a:p>
        </p:txBody>
      </p:sp>
      <p:sp>
        <p:nvSpPr>
          <p:cNvPr id="12" name="Rectangle 461"/>
          <p:cNvSpPr>
            <a:spLocks noChangeArrowheads="1"/>
          </p:cNvSpPr>
          <p:nvPr/>
        </p:nvSpPr>
        <p:spPr bwMode="auto">
          <a:xfrm>
            <a:off x="1926668" y="2187151"/>
            <a:ext cx="1279517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050" dirty="0" smtClean="0">
                <a:latin typeface="Helvetica" pitchFamily="34" charset="0"/>
                <a:cs typeface="Helvetica" pitchFamily="34" charset="0"/>
              </a:rPr>
              <a:t>FFT </a:t>
            </a:r>
            <a:r>
              <a:rPr lang="en-US" sz="1050" dirty="0">
                <a:latin typeface="Helvetica" pitchFamily="34" charset="0"/>
                <a:cs typeface="Helvetica" pitchFamily="34" charset="0"/>
              </a:rPr>
              <a:t>interpolation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072" y="749199"/>
            <a:ext cx="3837454" cy="147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630" y="2477976"/>
            <a:ext cx="3777619" cy="1455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8349" y="742950"/>
            <a:ext cx="358563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13797" y="2434731"/>
            <a:ext cx="3775889" cy="1511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60"/>
          <p:cNvSpPr>
            <a:spLocks noChangeArrowheads="1"/>
          </p:cNvSpPr>
          <p:nvPr/>
        </p:nvSpPr>
        <p:spPr bwMode="auto">
          <a:xfrm>
            <a:off x="5812643" y="2174482"/>
            <a:ext cx="212590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050" dirty="0" smtClean="0">
                <a:latin typeface="Helvetica" pitchFamily="34" charset="0"/>
                <a:cs typeface="Helvetica" pitchFamily="34" charset="0"/>
              </a:rPr>
              <a:t>nearest neighbor interpolation</a:t>
            </a:r>
            <a:endParaRPr lang="en-US" sz="105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7" name="Rectangle 460"/>
          <p:cNvSpPr>
            <a:spLocks noChangeArrowheads="1"/>
          </p:cNvSpPr>
          <p:nvPr/>
        </p:nvSpPr>
        <p:spPr bwMode="auto">
          <a:xfrm>
            <a:off x="6155543" y="3917557"/>
            <a:ext cx="1503938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050" dirty="0" err="1" smtClean="0">
                <a:latin typeface="Helvetica" pitchFamily="34" charset="0"/>
                <a:cs typeface="Helvetica" pitchFamily="34" charset="0"/>
              </a:rPr>
              <a:t>bicubic</a:t>
            </a:r>
            <a:r>
              <a:rPr lang="en-US" sz="1050" dirty="0" smtClean="0">
                <a:latin typeface="Helvetica" pitchFamily="34" charset="0"/>
                <a:cs typeface="Helvetica" pitchFamily="34" charset="0"/>
              </a:rPr>
              <a:t> interpolation</a:t>
            </a:r>
            <a:endParaRPr lang="en-US" sz="1050" dirty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4864"/>
            <a:ext cx="9144000" cy="419590"/>
          </a:xfrm>
        </p:spPr>
        <p:txBody>
          <a:bodyPr/>
          <a:lstStyle/>
          <a:p>
            <a:r>
              <a:rPr lang="en-US" sz="2800" b="1" dirty="0" smtClean="0">
                <a:latin typeface="Helvetica" pitchFamily="34" charset="0"/>
                <a:cs typeface="Helvetica" pitchFamily="34" charset="0"/>
              </a:rPr>
              <a:t>Accuracy Improvement Through Tiling </a:t>
            </a:r>
            <a:endParaRPr lang="en-US" sz="2800" b="1" dirty="0">
              <a:latin typeface="Helvetica" pitchFamily="34" charset="0"/>
              <a:cs typeface="Helvetica" pitchFamily="34" charset="0"/>
            </a:endParaRPr>
          </a:p>
        </p:txBody>
      </p:sp>
      <p:graphicFrame>
        <p:nvGraphicFramePr>
          <p:cNvPr id="378882" name="Object 2"/>
          <p:cNvGraphicFramePr>
            <a:graphicFrameLocks noChangeAspect="1"/>
          </p:cNvGraphicFramePr>
          <p:nvPr/>
        </p:nvGraphicFramePr>
        <p:xfrm>
          <a:off x="435430" y="901699"/>
          <a:ext cx="7997370" cy="4631624"/>
        </p:xfrm>
        <a:graphic>
          <a:graphicData uri="http://schemas.openxmlformats.org/presentationml/2006/ole">
            <p:oleObj spid="_x0000_s378882" name="Worksheet" r:id="rId3" imgW="7035800" imgH="4076700" progId="Excel.Sheet.8">
              <p:link updateAutomatic="1"/>
            </p:oleObj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7084" y="5687253"/>
            <a:ext cx="9056916" cy="51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 dirty="0" smtClean="0">
                <a:solidFill>
                  <a:srgbClr val="960606"/>
                </a:solidFill>
                <a:latin typeface="Helvetica" pitchFamily="34" charset="0"/>
                <a:cs typeface="Helvetica" pitchFamily="34" charset="0"/>
              </a:rPr>
              <a:t>MSE decreases with more tiling and higher interpolation order</a:t>
            </a:r>
            <a:endParaRPr lang="en-US" sz="1800" dirty="0">
              <a:solidFill>
                <a:srgbClr val="960606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3050"/>
            <a:ext cx="8969829" cy="419590"/>
          </a:xfrm>
        </p:spPr>
        <p:txBody>
          <a:bodyPr/>
          <a:lstStyle/>
          <a:p>
            <a:r>
              <a:rPr lang="en-US" sz="2800" b="1" dirty="0" smtClean="0">
                <a:latin typeface="Helvetica" pitchFamily="34" charset="0"/>
                <a:cs typeface="Helvetica" pitchFamily="34" charset="0"/>
              </a:rPr>
              <a:t>Energy Saving for Logic-in-Memory</a:t>
            </a:r>
            <a:endParaRPr lang="en-US" sz="2800" b="1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36601" y="5821510"/>
            <a:ext cx="7556500" cy="51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 dirty="0" smtClean="0">
                <a:solidFill>
                  <a:srgbClr val="960606"/>
                </a:solidFill>
                <a:latin typeface="Helvetica" pitchFamily="34" charset="0"/>
                <a:cs typeface="Helvetica" pitchFamily="34" charset="0"/>
              </a:rPr>
              <a:t>Energy saving increases with the increasing of problem size</a:t>
            </a:r>
            <a:endParaRPr lang="en-US" sz="1800" dirty="0">
              <a:solidFill>
                <a:srgbClr val="960606"/>
              </a:solidFill>
              <a:latin typeface="Helvetica" pitchFamily="34" charset="0"/>
              <a:cs typeface="Helvetica" pitchFamily="34" charset="0"/>
            </a:endParaRPr>
          </a:p>
        </p:txBody>
      </p:sp>
      <p:graphicFrame>
        <p:nvGraphicFramePr>
          <p:cNvPr id="379909" name="Object 5"/>
          <p:cNvGraphicFramePr>
            <a:graphicFrameLocks noChangeAspect="1"/>
          </p:cNvGraphicFramePr>
          <p:nvPr/>
        </p:nvGraphicFramePr>
        <p:xfrm>
          <a:off x="685800" y="1028700"/>
          <a:ext cx="7743825" cy="4781550"/>
        </p:xfrm>
        <a:graphic>
          <a:graphicData uri="http://schemas.openxmlformats.org/presentationml/2006/ole">
            <p:oleObj spid="_x0000_s379909" name="Worksheet" r:id="rId3" imgW="12560300" imgH="7747000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741405"/>
          </a:xfrm>
        </p:spPr>
        <p:txBody>
          <a:bodyPr/>
          <a:lstStyle/>
          <a:p>
            <a:r>
              <a:rPr lang="en-US" sz="2800" b="1" smtClean="0">
                <a:latin typeface="Helvetica" pitchFamily="34" charset="0"/>
                <a:cs typeface="Helvetica" pitchFamily="34" charset="0"/>
              </a:rPr>
              <a:t>Accurate Region-of-Interest </a:t>
            </a:r>
            <a:r>
              <a:rPr lang="en-US" sz="2800" b="1" dirty="0" smtClean="0">
                <a:latin typeface="Helvetica" pitchFamily="34" charset="0"/>
                <a:cs typeface="Helvetica" pitchFamily="34" charset="0"/>
              </a:rPr>
              <a:t>by Sacrificing Border</a:t>
            </a:r>
            <a:endParaRPr lang="en-US" sz="2800" b="1" dirty="0">
              <a:latin typeface="Helvetica" pitchFamily="34" charset="0"/>
              <a:cs typeface="Helvetica" pitchFamily="34" charset="0"/>
            </a:endParaRPr>
          </a:p>
        </p:txBody>
      </p:sp>
      <p:graphicFrame>
        <p:nvGraphicFramePr>
          <p:cNvPr id="417798" name="Object 6"/>
          <p:cNvGraphicFramePr>
            <a:graphicFrameLocks noChangeAspect="1"/>
          </p:cNvGraphicFramePr>
          <p:nvPr/>
        </p:nvGraphicFramePr>
        <p:xfrm>
          <a:off x="316127" y="1274756"/>
          <a:ext cx="5729073" cy="3772587"/>
        </p:xfrm>
        <a:graphic>
          <a:graphicData uri="http://schemas.openxmlformats.org/presentationml/2006/ole">
            <p:oleObj spid="_x0000_s418818" name="Worksheet" r:id="rId3" imgW="8572500" imgH="5334000" progId="Excel.Sheet.8">
              <p:link updateAutomatic="1"/>
            </p:oleObj>
          </a:graphicData>
        </a:graphic>
      </p:graphicFrame>
      <p:grpSp>
        <p:nvGrpSpPr>
          <p:cNvPr id="3" name="Group 15"/>
          <p:cNvGrpSpPr/>
          <p:nvPr/>
        </p:nvGrpSpPr>
        <p:grpSpPr>
          <a:xfrm>
            <a:off x="6610708" y="1267823"/>
            <a:ext cx="2084832" cy="2077720"/>
            <a:chOff x="6434630" y="3078480"/>
            <a:chExt cx="2560081" cy="211836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46659" y="3079942"/>
              <a:ext cx="2530246" cy="2109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1"/>
            <p:cNvSpPr/>
            <p:nvPr/>
          </p:nvSpPr>
          <p:spPr bwMode="auto">
            <a:xfrm>
              <a:off x="6434630" y="3078480"/>
              <a:ext cx="2560081" cy="35669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8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441988" y="4856204"/>
              <a:ext cx="2541991" cy="340636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8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8644993" y="3424078"/>
              <a:ext cx="333632" cy="1435720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8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6446520" y="3428789"/>
              <a:ext cx="341458" cy="1445043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8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17" name="Right Arrow 16"/>
          <p:cNvSpPr/>
          <p:nvPr/>
        </p:nvSpPr>
        <p:spPr bwMode="auto">
          <a:xfrm>
            <a:off x="6019800" y="2901043"/>
            <a:ext cx="469900" cy="431800"/>
          </a:xfrm>
          <a:prstGeom prst="rightArrow">
            <a:avLst/>
          </a:prstGeom>
          <a:solidFill>
            <a:srgbClr val="96060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4" name="Group 20"/>
          <p:cNvGrpSpPr/>
          <p:nvPr/>
        </p:nvGrpSpPr>
        <p:grpSpPr>
          <a:xfrm>
            <a:off x="6533242" y="3568680"/>
            <a:ext cx="2432958" cy="1849148"/>
            <a:chOff x="6393542" y="4553837"/>
            <a:chExt cx="2432958" cy="1849148"/>
          </a:xfrm>
        </p:grpSpPr>
        <p:pic>
          <p:nvPicPr>
            <p:cNvPr id="19" name="Picture 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93542" y="4553837"/>
              <a:ext cx="2432958" cy="1849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7289800" y="4622800"/>
              <a:ext cx="1041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error</a:t>
              </a:r>
              <a:endParaRPr lang="en-US" dirty="0"/>
            </a:p>
          </p:txBody>
        </p:sp>
      </p:grp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0" y="5759824"/>
            <a:ext cx="9143999" cy="51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 dirty="0" smtClean="0">
                <a:solidFill>
                  <a:srgbClr val="960606"/>
                </a:solidFill>
                <a:latin typeface="Helvetica" pitchFamily="34" charset="0"/>
                <a:cs typeface="Helvetica" pitchFamily="34" charset="0"/>
              </a:rPr>
              <a:t>Imperfect image edge is resulting from non-steep filter transition region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3485" y="4992913"/>
            <a:ext cx="4093029" cy="348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err="1" smtClean="0"/>
              <a:t>ast</a:t>
            </a:r>
            <a:r>
              <a:rPr lang="en-US" sz="1600" b="0" dirty="0" smtClean="0"/>
              <a:t>: decimation filter </a:t>
            </a:r>
            <a:r>
              <a:rPr lang="en-US" sz="1600" b="0" dirty="0" err="1" smtClean="0"/>
              <a:t>stopband</a:t>
            </a:r>
            <a:r>
              <a:rPr lang="en-US" sz="1600" b="0" dirty="0" smtClean="0"/>
              <a:t> attenuation (dB)</a:t>
            </a:r>
            <a:endParaRPr lang="en-US" sz="16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0147"/>
            <a:ext cx="9144000" cy="419590"/>
          </a:xfrm>
        </p:spPr>
        <p:txBody>
          <a:bodyPr/>
          <a:lstStyle/>
          <a:p>
            <a:r>
              <a:rPr lang="en-US" sz="2800" b="1" dirty="0" smtClean="0">
                <a:latin typeface="Helvetica" pitchFamily="34" charset="0"/>
                <a:cs typeface="Helvetica" pitchFamily="34" charset="0"/>
              </a:rPr>
              <a:t>Partial Reconstruction: Operation saving vs. Cost</a:t>
            </a:r>
            <a:endParaRPr lang="en-US" sz="2800" b="1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63072" y="4831444"/>
            <a:ext cx="8677728" cy="1064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960606"/>
                </a:solidFill>
                <a:latin typeface="Helvetica" pitchFamily="34" charset="0"/>
                <a:cs typeface="Helvetica" pitchFamily="34" charset="0"/>
              </a:rPr>
              <a:t> IFFT operation counts decreases exponential with increasing decimation factors</a:t>
            </a:r>
          </a:p>
          <a:p>
            <a:pPr eaLnBrk="0" hangingPunct="0"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960606"/>
                </a:solidFill>
                <a:latin typeface="Helvetica" pitchFamily="34" charset="0"/>
                <a:cs typeface="Helvetica" pitchFamily="34" charset="0"/>
              </a:rPr>
              <a:t> Logic hardware cost is negligible compared with memory cost</a:t>
            </a:r>
          </a:p>
          <a:p>
            <a:pPr eaLnBrk="0" hangingPunct="0"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960606"/>
                </a:solidFill>
                <a:latin typeface="Helvetica" pitchFamily="34" charset="0"/>
                <a:cs typeface="Helvetica" pitchFamily="34" charset="0"/>
              </a:rPr>
              <a:t> Decimation filter cost slightly increases when increasing decimation factors</a:t>
            </a:r>
          </a:p>
        </p:txBody>
      </p:sp>
      <p:graphicFrame>
        <p:nvGraphicFramePr>
          <p:cNvPr id="380937" name="Object 9"/>
          <p:cNvGraphicFramePr>
            <a:graphicFrameLocks noChangeAspect="1"/>
          </p:cNvGraphicFramePr>
          <p:nvPr/>
        </p:nvGraphicFramePr>
        <p:xfrm>
          <a:off x="4514850" y="1327150"/>
          <a:ext cx="4418013" cy="3165475"/>
        </p:xfrm>
        <a:graphic>
          <a:graphicData uri="http://schemas.openxmlformats.org/presentationml/2006/ole">
            <p:oleObj spid="_x0000_s380937" name="Worksheet" r:id="rId3" imgW="14503400" imgH="6858000" progId="Excel.Sheet.8">
              <p:link updateAutomatic="1"/>
            </p:oleObj>
          </a:graphicData>
        </a:graphic>
      </p:graphicFrame>
      <p:graphicFrame>
        <p:nvGraphicFramePr>
          <p:cNvPr id="380938" name="Object 10"/>
          <p:cNvGraphicFramePr>
            <a:graphicFrameLocks noChangeAspect="1"/>
          </p:cNvGraphicFramePr>
          <p:nvPr/>
        </p:nvGraphicFramePr>
        <p:xfrm>
          <a:off x="0" y="1233714"/>
          <a:ext cx="4513943" cy="3207657"/>
        </p:xfrm>
        <a:graphic>
          <a:graphicData uri="http://schemas.openxmlformats.org/presentationml/2006/ole">
            <p:oleObj spid="_x0000_s380938" name="Worksheet" r:id="rId4" imgW="9613900" imgH="4330700" progId="Excel.Sheet.8">
              <p:link updateAutomatic="1"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57899" y="3583213"/>
            <a:ext cx="26924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dirty="0" smtClean="0"/>
              <a:t>Beta: filter </a:t>
            </a:r>
            <a:r>
              <a:rPr lang="en-US" sz="1100" b="0" dirty="0" err="1" smtClean="0"/>
              <a:t>rolloff</a:t>
            </a:r>
            <a:r>
              <a:rPr lang="en-US" sz="1100" b="0" dirty="0" smtClean="0"/>
              <a:t> factors ; </a:t>
            </a:r>
          </a:p>
          <a:p>
            <a:r>
              <a:rPr lang="en-US" sz="1100" b="0" dirty="0" err="1" smtClean="0"/>
              <a:t>Ast</a:t>
            </a:r>
            <a:r>
              <a:rPr lang="en-US" sz="1100" b="0" dirty="0" smtClean="0"/>
              <a:t>: decimation filter </a:t>
            </a:r>
            <a:r>
              <a:rPr lang="en-US" sz="1100" b="0" dirty="0" err="1" smtClean="0"/>
              <a:t>stopband</a:t>
            </a:r>
            <a:r>
              <a:rPr lang="en-US" sz="1100" b="0" dirty="0" smtClean="0"/>
              <a:t> attenuation (dB)</a:t>
            </a:r>
            <a:endParaRPr lang="en-US" sz="11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0" y="216271"/>
            <a:ext cx="9144000" cy="420688"/>
          </a:xfrm>
        </p:spPr>
        <p:txBody>
          <a:bodyPr/>
          <a:lstStyle/>
          <a:p>
            <a:pPr algn="ctr">
              <a:defRPr/>
            </a:pPr>
            <a:r>
              <a:rPr lang="en-US" sz="2800" b="1" dirty="0" smtClean="0">
                <a:latin typeface="Helvetica" pitchFamily="34" charset="0"/>
                <a:cs typeface="Helvetica" pitchFamily="34" charset="0"/>
              </a:rPr>
              <a:t>Outline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97312" y="1132517"/>
            <a:ext cx="8683401" cy="3523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2000"/>
              </a:spcBef>
              <a:spcAft>
                <a:spcPts val="800"/>
              </a:spcAft>
              <a:buClr>
                <a:srgbClr val="9B0027"/>
              </a:buClr>
              <a:buSzPct val="135000"/>
              <a:buFont typeface="Wingdings" pitchFamily="2" charset="2"/>
              <a:buChar char="§"/>
            </a:pPr>
            <a:r>
              <a:rPr lang="en-US" kern="0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Helvetica" pitchFamily="34" charset="0"/>
                <a:sym typeface="Symbol" pitchFamily="18" charset="2"/>
              </a:rPr>
              <a:t>SAR Polar Format Algorithms For Logic-in-Memory</a:t>
            </a:r>
          </a:p>
          <a:p>
            <a:pPr marL="457200" lvl="0" indent="-457200">
              <a:lnSpc>
                <a:spcPct val="90000"/>
              </a:lnSpc>
              <a:spcBef>
                <a:spcPts val="2000"/>
              </a:spcBef>
              <a:spcAft>
                <a:spcPts val="800"/>
              </a:spcAft>
              <a:buClr>
                <a:srgbClr val="9B0027"/>
              </a:buClr>
              <a:buSzPct val="135000"/>
            </a:pPr>
            <a:r>
              <a:rPr lang="en-US" kern="0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Helvetica" pitchFamily="34" charset="0"/>
                <a:sym typeface="Symbol" pitchFamily="18" charset="2"/>
              </a:rPr>
              <a:t>      Extension: Partial Reconstruction</a:t>
            </a:r>
          </a:p>
          <a:p>
            <a:pPr marL="457200" indent="-457200">
              <a:lnSpc>
                <a:spcPct val="90000"/>
              </a:lnSpc>
              <a:spcBef>
                <a:spcPts val="2000"/>
              </a:spcBef>
              <a:spcAft>
                <a:spcPts val="800"/>
              </a:spcAft>
              <a:buClr>
                <a:srgbClr val="9B0027"/>
              </a:buClr>
              <a:buSzPct val="135000"/>
              <a:buFont typeface="Wingdings" pitchFamily="2" charset="2"/>
              <a:buChar char="§"/>
            </a:pPr>
            <a:r>
              <a:rPr lang="en-US" kern="0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Helvetica" pitchFamily="34" charset="0"/>
                <a:sym typeface="Symbol" pitchFamily="18" charset="2"/>
              </a:rPr>
              <a:t>Implementation and Design Automation</a:t>
            </a:r>
          </a:p>
          <a:p>
            <a:pPr marL="457200" lvl="0" indent="-457200">
              <a:lnSpc>
                <a:spcPct val="90000"/>
              </a:lnSpc>
              <a:spcBef>
                <a:spcPts val="2000"/>
              </a:spcBef>
              <a:spcAft>
                <a:spcPts val="800"/>
              </a:spcAft>
              <a:buClr>
                <a:srgbClr val="9B0027"/>
              </a:buClr>
              <a:buSzPct val="135000"/>
              <a:buFont typeface="Wingdings" pitchFamily="2" charset="2"/>
              <a:buChar char="§"/>
            </a:pPr>
            <a:r>
              <a:rPr lang="en-US" kern="0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Helvetica" pitchFamily="34" charset="0"/>
                <a:sym typeface="Symbol" pitchFamily="18" charset="2"/>
              </a:rPr>
              <a:t>Experimental Results</a:t>
            </a:r>
          </a:p>
          <a:p>
            <a:pPr marL="457200" lvl="0" indent="-457200">
              <a:lnSpc>
                <a:spcPct val="90000"/>
              </a:lnSpc>
              <a:spcBef>
                <a:spcPts val="2000"/>
              </a:spcBef>
              <a:spcAft>
                <a:spcPts val="800"/>
              </a:spcAft>
              <a:buClr>
                <a:srgbClr val="9B0027"/>
              </a:buClr>
              <a:buSzPct val="135000"/>
              <a:buFont typeface="Wingdings" pitchFamily="2" charset="2"/>
              <a:buChar char="§"/>
            </a:pPr>
            <a:r>
              <a:rPr lang="en-US" kern="0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Symbol" pitchFamily="18" charset="2"/>
              </a:rPr>
              <a:t>Summary</a:t>
            </a:r>
            <a:br>
              <a:rPr lang="en-US" kern="0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Symbol" pitchFamily="18" charset="2"/>
              </a:rPr>
            </a:br>
            <a:endParaRPr lang="en-US" kern="0" dirty="0" smtClean="0">
              <a:solidFill>
                <a:srgbClr val="000000"/>
              </a:solidFill>
              <a:latin typeface="Helvetica" pitchFamily="34" charset="0"/>
              <a:cs typeface="Helvetica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269875"/>
            <a:ext cx="8953500" cy="420688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latin typeface="Helvetica" pitchFamily="34" charset="0"/>
                <a:cs typeface="Helvetica" pitchFamily="34" charset="0"/>
              </a:rPr>
              <a:t>Enabling Technology: Regular Patterns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56753" y="1880583"/>
            <a:ext cx="7625406" cy="4205941"/>
            <a:chOff x="602324" y="1096812"/>
            <a:chExt cx="7625406" cy="4205941"/>
          </a:xfrm>
        </p:grpSpPr>
        <p:sp>
          <p:nvSpPr>
            <p:cNvPr id="40" name="Rectangle 39"/>
            <p:cNvSpPr/>
            <p:nvPr/>
          </p:nvSpPr>
          <p:spPr bwMode="auto">
            <a:xfrm>
              <a:off x="660400" y="4092546"/>
              <a:ext cx="3073226" cy="117263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US" sz="1800">
                <a:solidFill>
                  <a:schemeClr val="tx1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647700" y="2498207"/>
              <a:ext cx="3085374" cy="115289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US" sz="1800">
                <a:solidFill>
                  <a:schemeClr val="tx1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16774" y="1096812"/>
              <a:ext cx="765270" cy="900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1600" dir="2700000" rotWithShape="0">
                <a:srgbClr val="808080">
                  <a:alpha val="42999"/>
                </a:srgbClr>
              </a:outerShdw>
            </a:effectLst>
          </p:spPr>
        </p:pic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602324" y="1173471"/>
              <a:ext cx="1270895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Helvetica" pitchFamily="34" charset="0"/>
                  <a:ea typeface="MS PMincho" pitchFamily="18" charset="-128"/>
                  <a:cs typeface="Helvetica" pitchFamily="34" charset="0"/>
                </a:rPr>
                <a:t>Regular </a:t>
              </a:r>
            </a:p>
            <a:p>
              <a:r>
                <a:rPr lang="en-US" sz="2000" dirty="0">
                  <a:latin typeface="Helvetica" pitchFamily="34" charset="0"/>
                  <a:ea typeface="MS PMincho" pitchFamily="18" charset="-128"/>
                  <a:cs typeface="Helvetica" pitchFamily="34" charset="0"/>
                </a:rPr>
                <a:t>patterns </a:t>
              </a:r>
            </a:p>
          </p:txBody>
        </p:sp>
        <p:pic>
          <p:nvPicPr>
            <p:cNvPr id="28" name="Content Placeholder 3" descr="c3s2_logic_mem_3G_routed.png"/>
            <p:cNvPicPr>
              <a:picLocks noChangeAspect="1"/>
            </p:cNvPicPr>
            <p:nvPr/>
          </p:nvPicPr>
          <p:blipFill>
            <a:blip r:embed="rId4" cstate="print"/>
            <a:srcRect l="21158" t="14668" r="30925" b="10828"/>
            <a:stretch>
              <a:fillRect/>
            </a:stretch>
          </p:blipFill>
          <p:spPr bwMode="auto">
            <a:xfrm>
              <a:off x="5689600" y="2591994"/>
              <a:ext cx="2514458" cy="2411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5855224" y="2798369"/>
              <a:ext cx="2198632" cy="163682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Application-specific </a:t>
              </a:r>
              <a:endParaRPr lang="en-US" sz="18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endParaRPr>
            </a:p>
            <a:p>
              <a:pPr algn="ctr"/>
              <a:r>
                <a:rPr lang="en-US" sz="1800" dirty="0" smtClean="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“Magic” memory</a:t>
              </a:r>
              <a:endParaRPr lang="en-US" sz="18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0" name="Rectangle 9"/>
            <p:cNvSpPr>
              <a:spLocks noChangeArrowheads="1"/>
            </p:cNvSpPr>
            <p:nvPr/>
          </p:nvSpPr>
          <p:spPr bwMode="auto">
            <a:xfrm>
              <a:off x="5675313" y="4649394"/>
              <a:ext cx="2552417" cy="38870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Compatible Logic</a:t>
              </a:r>
              <a:endParaRPr lang="en-US" sz="18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1" name="Down Arrow 30"/>
            <p:cNvSpPr>
              <a:spLocks noChangeArrowheads="1"/>
            </p:cNvSpPr>
            <p:nvPr/>
          </p:nvSpPr>
          <p:spPr bwMode="auto">
            <a:xfrm>
              <a:off x="2158075" y="2093762"/>
              <a:ext cx="294568" cy="340120"/>
            </a:xfrm>
            <a:prstGeom prst="downArrow">
              <a:avLst>
                <a:gd name="adj1" fmla="val 50000"/>
                <a:gd name="adj2" fmla="val 50002"/>
              </a:avLst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664090" y="3348804"/>
              <a:ext cx="188575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Helvetica" pitchFamily="34" charset="0"/>
                  <a:ea typeface="MS PMincho" pitchFamily="18" charset="-128"/>
                  <a:cs typeface="Helvetica" pitchFamily="34" charset="0"/>
                </a:rPr>
                <a:t>SRAM </a:t>
              </a:r>
              <a:r>
                <a:rPr lang="en-US" sz="1600" dirty="0" err="1">
                  <a:latin typeface="Helvetica" pitchFamily="34" charset="0"/>
                  <a:ea typeface="MS PMincho" pitchFamily="18" charset="-128"/>
                  <a:cs typeface="Helvetica" pitchFamily="34" charset="0"/>
                </a:rPr>
                <a:t>bitcell</a:t>
              </a:r>
              <a:endParaRPr lang="en-US" sz="1600" dirty="0">
                <a:latin typeface="Helvetica" pitchFamily="34" charset="0"/>
                <a:ea typeface="MS PMincho" pitchFamily="18" charset="-128"/>
                <a:cs typeface="Helvetica" pitchFamily="34" charset="0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660310" y="4964199"/>
              <a:ext cx="295039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latin typeface="Helvetica" pitchFamily="34" charset="0"/>
                  <a:ea typeface="MS PMincho" pitchFamily="18" charset="-128"/>
                  <a:cs typeface="Helvetica" pitchFamily="34" charset="0"/>
                </a:rPr>
                <a:t>Compatible logic cells</a:t>
              </a:r>
              <a:endParaRPr lang="en-US" sz="1600" dirty="0">
                <a:latin typeface="Helvetica" pitchFamily="34" charset="0"/>
                <a:ea typeface="MS PMincho" pitchFamily="18" charset="-128"/>
                <a:cs typeface="Helvetica" pitchFamily="34" charset="0"/>
              </a:endParaRPr>
            </a:p>
          </p:txBody>
        </p:sp>
        <p:sp>
          <p:nvSpPr>
            <p:cNvPr id="44" name="Right Arrow 43"/>
            <p:cNvSpPr>
              <a:spLocks noChangeArrowheads="1"/>
            </p:cNvSpPr>
            <p:nvPr/>
          </p:nvSpPr>
          <p:spPr bwMode="auto">
            <a:xfrm>
              <a:off x="4071379" y="3646094"/>
              <a:ext cx="1312853" cy="32797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>
                <a:latin typeface="Helvetica" pitchFamily="34" charset="0"/>
                <a:cs typeface="Helvetica" pitchFamily="34" charset="0"/>
              </a:endParaRPr>
            </a:p>
          </p:txBody>
        </p:sp>
        <p:pic>
          <p:nvPicPr>
            <p:cNvPr id="18" name="Picture 3" descr="fig4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87800" y="2591991"/>
              <a:ext cx="2566599" cy="778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6200000">
              <a:off x="1775520" y="3427463"/>
              <a:ext cx="789271" cy="229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Down Arrow 19"/>
            <p:cNvSpPr>
              <a:spLocks noChangeArrowheads="1"/>
            </p:cNvSpPr>
            <p:nvPr/>
          </p:nvSpPr>
          <p:spPr bwMode="auto">
            <a:xfrm>
              <a:off x="2158076" y="3699814"/>
              <a:ext cx="294568" cy="340120"/>
            </a:xfrm>
            <a:prstGeom prst="downArrow">
              <a:avLst>
                <a:gd name="adj1" fmla="val 50000"/>
                <a:gd name="adj2" fmla="val 50002"/>
              </a:avLst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>
                <a:latin typeface="Helvetica" pitchFamily="34" charset="0"/>
                <a:cs typeface="Helvetica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3759199" y="1731975"/>
            <a:ext cx="51994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Helvetica" pitchFamily="34" charset="0"/>
                <a:ea typeface="MS PMincho" pitchFamily="18" charset="-128"/>
                <a:cs typeface="Helvetica" pitchFamily="34" charset="0"/>
              </a:rPr>
              <a:t>Implementing sub-22nm designs using a limited set of pattern constructs can enable robust compilation of smart memories</a:t>
            </a:r>
            <a:endParaRPr lang="en-US" sz="2000" dirty="0">
              <a:latin typeface="Helvetica" pitchFamily="34" charset="0"/>
              <a:ea typeface="MS PMincho" pitchFamily="18" charset="-128"/>
              <a:cs typeface="Helvetic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7259" y="1117599"/>
            <a:ext cx="5036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D. Morris, et. al, “Design of Embedded Memory and Logic Based On Pattern Constructs” , </a:t>
            </a:r>
            <a:r>
              <a:rPr lang="en-US" sz="1400" i="1" dirty="0" err="1" smtClean="0"/>
              <a:t>Symp.VLSI</a:t>
            </a:r>
            <a:r>
              <a:rPr lang="en-US" sz="1400" i="1" dirty="0" smtClean="0"/>
              <a:t> Technology, June 2011.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866" y="231821"/>
            <a:ext cx="8533933" cy="419590"/>
          </a:xfrm>
        </p:spPr>
        <p:txBody>
          <a:bodyPr/>
          <a:lstStyle/>
          <a:p>
            <a:pPr algn="ctr"/>
            <a:r>
              <a:rPr lang="en-US" sz="2800" b="1" dirty="0" smtClean="0">
                <a:latin typeface="Helvetica" pitchFamily="34" charset="0"/>
                <a:cs typeface="Helvetica" pitchFamily="34" charset="0"/>
              </a:rPr>
              <a:t>Summary</a:t>
            </a:r>
            <a:endParaRPr lang="en-US" sz="2800" b="1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824263" y="696672"/>
            <a:ext cx="6713359" cy="491919"/>
          </a:xfrm>
        </p:spPr>
        <p:txBody>
          <a:bodyPr/>
          <a:lstStyle/>
          <a:p>
            <a:pPr>
              <a:buNone/>
            </a:pPr>
            <a:r>
              <a:rPr lang="en-US" sz="2000" b="1" smtClean="0">
                <a:latin typeface="Helvetica" pitchFamily="34" charset="0"/>
                <a:cs typeface="Helvetica" pitchFamily="34" charset="0"/>
              </a:rPr>
              <a:t>Logic </a:t>
            </a:r>
            <a:r>
              <a:rPr lang="en-US" sz="2000" b="1" dirty="0" smtClean="0">
                <a:latin typeface="Helvetica" pitchFamily="34" charset="0"/>
                <a:cs typeface="Helvetica" pitchFamily="34" charset="0"/>
              </a:rPr>
              <a:t>in Memory and its applications for interpolation</a:t>
            </a:r>
          </a:p>
          <a:p>
            <a:pPr>
              <a:buNone/>
            </a:pPr>
            <a:endParaRPr lang="en-US" sz="2000" b="1" dirty="0" smtClean="0">
              <a:latin typeface="Helvetica" pitchFamily="34" charset="0"/>
              <a:cs typeface="Helvetica" pitchFamily="34" charset="0"/>
            </a:endParaRPr>
          </a:p>
          <a:p>
            <a:pPr>
              <a:spcBef>
                <a:spcPts val="1200"/>
              </a:spcBef>
              <a:spcAft>
                <a:spcPts val="0"/>
              </a:spcAft>
              <a:buNone/>
            </a:pPr>
            <a:endParaRPr lang="en-US" sz="2000" b="1" dirty="0" smtClean="0">
              <a:latin typeface="Helvetica" pitchFamily="34" charset="0"/>
              <a:cs typeface="Helvetica" pitchFamily="34" charset="0"/>
            </a:endParaRPr>
          </a:p>
          <a:p>
            <a:pPr>
              <a:spcBef>
                <a:spcPts val="1200"/>
              </a:spcBef>
              <a:spcAft>
                <a:spcPts val="0"/>
              </a:spcAft>
              <a:buNone/>
            </a:pPr>
            <a:endParaRPr lang="en-US" sz="2000" b="1" dirty="0" smtClean="0">
              <a:latin typeface="Helvetica" pitchFamily="34" charset="0"/>
              <a:cs typeface="Helvetica" pitchFamily="34" charset="0"/>
            </a:endParaRPr>
          </a:p>
          <a:p>
            <a:pPr>
              <a:spcBef>
                <a:spcPts val="1200"/>
              </a:spcBef>
              <a:spcAft>
                <a:spcPts val="0"/>
              </a:spcAft>
              <a:buNone/>
            </a:pPr>
            <a:endParaRPr lang="en-US" sz="2000" b="1" dirty="0" smtClean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8811" y="1221362"/>
            <a:ext cx="966316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96463" y="1275972"/>
            <a:ext cx="1139159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24173" y="1303191"/>
            <a:ext cx="1172196" cy="102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44499" y="4881109"/>
            <a:ext cx="1591385" cy="120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42060" y="4813643"/>
            <a:ext cx="1686124" cy="137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57"/>
          <p:cNvGrpSpPr/>
          <p:nvPr/>
        </p:nvGrpSpPr>
        <p:grpSpPr>
          <a:xfrm>
            <a:off x="7016788" y="4771772"/>
            <a:ext cx="1234096" cy="1515072"/>
            <a:chOff x="3102293" y="1180275"/>
            <a:chExt cx="2930207" cy="5014785"/>
          </a:xfrm>
        </p:grpSpPr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109913" y="1905000"/>
              <a:ext cx="2922587" cy="3986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6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130879" y="1180275"/>
              <a:ext cx="2850821" cy="747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102293" y="5874069"/>
              <a:ext cx="2894647" cy="3209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2" name="Rectangle 41"/>
          <p:cNvSpPr/>
          <p:nvPr/>
        </p:nvSpPr>
        <p:spPr>
          <a:xfrm>
            <a:off x="859975" y="4249767"/>
            <a:ext cx="53431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>
              <a:spcBef>
                <a:spcPct val="5000"/>
              </a:spcBef>
              <a:spcAft>
                <a:spcPct val="20000"/>
              </a:spcAft>
              <a:buClr>
                <a:schemeClr val="accent2"/>
              </a:buClr>
              <a:buSzPct val="135000"/>
            </a:pPr>
            <a:r>
              <a:rPr lang="en-US" sz="2000" dirty="0" smtClean="0">
                <a:solidFill>
                  <a:srgbClr val="000000"/>
                </a:solidFill>
                <a:latin typeface="Helvetica" pitchFamily="34" charset="0"/>
                <a:ea typeface="+mn-ea"/>
                <a:cs typeface="Helvetica" pitchFamily="34" charset="0"/>
              </a:rPr>
              <a:t>Evaluation and integration with Genesis2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51737" y="2462144"/>
            <a:ext cx="75508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>
              <a:spcBef>
                <a:spcPct val="5000"/>
              </a:spcBef>
              <a:spcAft>
                <a:spcPct val="20000"/>
              </a:spcAft>
              <a:buClr>
                <a:schemeClr val="accent2"/>
              </a:buClr>
              <a:buSzPct val="135000"/>
            </a:pPr>
            <a:r>
              <a:rPr lang="en-US" sz="2000" dirty="0" smtClean="0">
                <a:solidFill>
                  <a:srgbClr val="000000"/>
                </a:solidFill>
                <a:latin typeface="Helvetica" pitchFamily="34" charset="0"/>
                <a:ea typeface="+mn-ea"/>
                <a:cs typeface="Helvetica" pitchFamily="34" charset="0"/>
              </a:rPr>
              <a:t>Logic in Memory for SAR FPA and partial reconstruction</a:t>
            </a:r>
          </a:p>
        </p:txBody>
      </p:sp>
      <p:grpSp>
        <p:nvGrpSpPr>
          <p:cNvPr id="17" name="Group 644"/>
          <p:cNvGrpSpPr/>
          <p:nvPr/>
        </p:nvGrpSpPr>
        <p:grpSpPr>
          <a:xfrm>
            <a:off x="1016518" y="2999183"/>
            <a:ext cx="1239966" cy="1065160"/>
            <a:chOff x="6132654" y="1150433"/>
            <a:chExt cx="3847069" cy="3449966"/>
          </a:xfrm>
        </p:grpSpPr>
        <p:grpSp>
          <p:nvGrpSpPr>
            <p:cNvPr id="30" name="Group 642"/>
            <p:cNvGrpSpPr/>
            <p:nvPr/>
          </p:nvGrpSpPr>
          <p:grpSpPr>
            <a:xfrm>
              <a:off x="6132654" y="1150433"/>
              <a:ext cx="3847069" cy="3408447"/>
              <a:chOff x="6132654" y="1150433"/>
              <a:chExt cx="3847069" cy="3408447"/>
            </a:xfrm>
          </p:grpSpPr>
          <p:cxnSp>
            <p:nvCxnSpPr>
              <p:cNvPr id="106" name="Straight Connector 105"/>
              <p:cNvCxnSpPr/>
              <p:nvPr/>
            </p:nvCxnSpPr>
            <p:spPr bwMode="auto">
              <a:xfrm flipV="1">
                <a:off x="6226629" y="1661886"/>
                <a:ext cx="371565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7" name="Straight Connector 106"/>
              <p:cNvCxnSpPr/>
              <p:nvPr/>
            </p:nvCxnSpPr>
            <p:spPr bwMode="auto">
              <a:xfrm flipV="1">
                <a:off x="6226629" y="2097315"/>
                <a:ext cx="371565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8" name="Straight Connector 107"/>
              <p:cNvCxnSpPr/>
              <p:nvPr/>
            </p:nvCxnSpPr>
            <p:spPr bwMode="auto">
              <a:xfrm flipV="1">
                <a:off x="6226629" y="2576286"/>
                <a:ext cx="371565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9" name="Straight Connector 108"/>
              <p:cNvCxnSpPr/>
              <p:nvPr/>
            </p:nvCxnSpPr>
            <p:spPr bwMode="auto">
              <a:xfrm flipV="1">
                <a:off x="6226629" y="3040744"/>
                <a:ext cx="371565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0" name="Straight Connector 109"/>
              <p:cNvCxnSpPr/>
              <p:nvPr/>
            </p:nvCxnSpPr>
            <p:spPr bwMode="auto">
              <a:xfrm flipV="1">
                <a:off x="6226629" y="3505201"/>
                <a:ext cx="371565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1" name="Straight Connector 110"/>
              <p:cNvCxnSpPr/>
              <p:nvPr/>
            </p:nvCxnSpPr>
            <p:spPr bwMode="auto">
              <a:xfrm flipV="1">
                <a:off x="6226629" y="3984173"/>
                <a:ext cx="371565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2" name="Straight Connector 111"/>
              <p:cNvCxnSpPr/>
              <p:nvPr/>
            </p:nvCxnSpPr>
            <p:spPr bwMode="auto">
              <a:xfrm flipV="1">
                <a:off x="6226629" y="4492172"/>
                <a:ext cx="371565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3" name="Straight Connector 112"/>
              <p:cNvCxnSpPr/>
              <p:nvPr/>
            </p:nvCxnSpPr>
            <p:spPr bwMode="auto">
              <a:xfrm rot="16200000" flipH="1">
                <a:off x="6171295" y="2857499"/>
                <a:ext cx="3251201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4" name="Straight Connector 113"/>
              <p:cNvCxnSpPr/>
              <p:nvPr/>
            </p:nvCxnSpPr>
            <p:spPr bwMode="auto">
              <a:xfrm rot="16200000" flipH="1">
                <a:off x="5142595" y="2863850"/>
                <a:ext cx="3251201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5" name="Straight Connector 114"/>
              <p:cNvCxnSpPr/>
              <p:nvPr/>
            </p:nvCxnSpPr>
            <p:spPr bwMode="auto">
              <a:xfrm rot="16200000" flipH="1">
                <a:off x="5663295" y="2857499"/>
                <a:ext cx="3251201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6" name="Straight Connector 115"/>
              <p:cNvCxnSpPr/>
              <p:nvPr/>
            </p:nvCxnSpPr>
            <p:spPr bwMode="auto">
              <a:xfrm rot="16200000" flipH="1">
                <a:off x="4601575" y="2842260"/>
                <a:ext cx="3251201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7" name="Straight Connector 116"/>
              <p:cNvCxnSpPr/>
              <p:nvPr/>
            </p:nvCxnSpPr>
            <p:spPr bwMode="auto">
              <a:xfrm rot="16200000" flipH="1">
                <a:off x="6712315" y="2857499"/>
                <a:ext cx="3251201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8" name="Straight Connector 117"/>
              <p:cNvCxnSpPr/>
              <p:nvPr/>
            </p:nvCxnSpPr>
            <p:spPr bwMode="auto">
              <a:xfrm rot="16200000" flipH="1">
                <a:off x="7230476" y="2865119"/>
                <a:ext cx="3251201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9" name="Straight Connector 118"/>
              <p:cNvCxnSpPr/>
              <p:nvPr/>
            </p:nvCxnSpPr>
            <p:spPr bwMode="auto">
              <a:xfrm rot="16200000" flipH="1">
                <a:off x="7748636" y="2872739"/>
                <a:ext cx="3251201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0" name="Straight Connector 119"/>
              <p:cNvCxnSpPr/>
              <p:nvPr/>
            </p:nvCxnSpPr>
            <p:spPr bwMode="auto">
              <a:xfrm rot="16200000" flipH="1">
                <a:off x="8271701" y="2865120"/>
                <a:ext cx="3251201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1" name="Straight Connector 120"/>
              <p:cNvCxnSpPr/>
              <p:nvPr/>
            </p:nvCxnSpPr>
            <p:spPr bwMode="auto">
              <a:xfrm flipV="1">
                <a:off x="6226629" y="1232983"/>
                <a:ext cx="371565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22" name="Group 577"/>
              <p:cNvGrpSpPr/>
              <p:nvPr/>
            </p:nvGrpSpPr>
            <p:grpSpPr>
              <a:xfrm>
                <a:off x="6132656" y="1150433"/>
                <a:ext cx="3847063" cy="178313"/>
                <a:chOff x="6117787" y="1150433"/>
                <a:chExt cx="3847063" cy="178313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6117787" y="1150433"/>
                  <a:ext cx="178314" cy="178313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87" name="Oval 186"/>
                <p:cNvSpPr/>
                <p:nvPr/>
              </p:nvSpPr>
              <p:spPr bwMode="auto">
                <a:xfrm>
                  <a:off x="6664196" y="1150433"/>
                  <a:ext cx="178314" cy="178313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88" name="Oval 187"/>
                <p:cNvSpPr/>
                <p:nvPr/>
              </p:nvSpPr>
              <p:spPr bwMode="auto">
                <a:xfrm>
                  <a:off x="7177152" y="1150433"/>
                  <a:ext cx="178314" cy="178313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89" name="Oval 188"/>
                <p:cNvSpPr/>
                <p:nvPr/>
              </p:nvSpPr>
              <p:spPr bwMode="auto">
                <a:xfrm>
                  <a:off x="7690107" y="1150433"/>
                  <a:ext cx="178314" cy="178313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>
                  <a:off x="8236517" y="1150433"/>
                  <a:ext cx="178314" cy="178313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91" name="Oval 190"/>
                <p:cNvSpPr/>
                <p:nvPr/>
              </p:nvSpPr>
              <p:spPr bwMode="auto">
                <a:xfrm>
                  <a:off x="8727171" y="1150433"/>
                  <a:ext cx="178314" cy="178313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92" name="Oval 191"/>
                <p:cNvSpPr/>
                <p:nvPr/>
              </p:nvSpPr>
              <p:spPr bwMode="auto">
                <a:xfrm>
                  <a:off x="9273580" y="1150433"/>
                  <a:ext cx="178314" cy="178313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93" name="Oval 192"/>
                <p:cNvSpPr/>
                <p:nvPr/>
              </p:nvSpPr>
              <p:spPr bwMode="auto">
                <a:xfrm>
                  <a:off x="9786536" y="1150433"/>
                  <a:ext cx="178314" cy="178313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</p:grpSp>
          <p:grpSp>
            <p:nvGrpSpPr>
              <p:cNvPr id="123" name="Group 578"/>
              <p:cNvGrpSpPr/>
              <p:nvPr/>
            </p:nvGrpSpPr>
            <p:grpSpPr>
              <a:xfrm>
                <a:off x="6132655" y="1581613"/>
                <a:ext cx="3847063" cy="178313"/>
                <a:chOff x="6117786" y="1150433"/>
                <a:chExt cx="3847063" cy="178313"/>
              </a:xfrm>
            </p:grpSpPr>
            <p:sp>
              <p:nvSpPr>
                <p:cNvPr id="178" name="Oval 177"/>
                <p:cNvSpPr/>
                <p:nvPr/>
              </p:nvSpPr>
              <p:spPr bwMode="auto">
                <a:xfrm>
                  <a:off x="6117786" y="1150433"/>
                  <a:ext cx="178314" cy="178313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79" name="Oval 178"/>
                <p:cNvSpPr/>
                <p:nvPr/>
              </p:nvSpPr>
              <p:spPr bwMode="auto">
                <a:xfrm>
                  <a:off x="6664195" y="1150433"/>
                  <a:ext cx="178314" cy="178313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80" name="Oval 179"/>
                <p:cNvSpPr/>
                <p:nvPr/>
              </p:nvSpPr>
              <p:spPr bwMode="auto">
                <a:xfrm>
                  <a:off x="7190369" y="1150433"/>
                  <a:ext cx="165100" cy="165100"/>
                </a:xfrm>
                <a:prstGeom prst="ellipse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81" name="Oval 180"/>
                <p:cNvSpPr/>
                <p:nvPr/>
              </p:nvSpPr>
              <p:spPr bwMode="auto">
                <a:xfrm>
                  <a:off x="7703324" y="1150433"/>
                  <a:ext cx="165100" cy="165100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82" name="Oval 181"/>
                <p:cNvSpPr/>
                <p:nvPr/>
              </p:nvSpPr>
              <p:spPr bwMode="auto">
                <a:xfrm>
                  <a:off x="8249734" y="1150433"/>
                  <a:ext cx="165100" cy="165100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83" name="Oval 182"/>
                <p:cNvSpPr/>
                <p:nvPr/>
              </p:nvSpPr>
              <p:spPr bwMode="auto">
                <a:xfrm>
                  <a:off x="8740388" y="1150433"/>
                  <a:ext cx="165100" cy="165100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84" name="Oval 183"/>
                <p:cNvSpPr/>
                <p:nvPr/>
              </p:nvSpPr>
              <p:spPr bwMode="auto">
                <a:xfrm>
                  <a:off x="9286798" y="1150433"/>
                  <a:ext cx="165100" cy="165100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85" name="Oval 184"/>
                <p:cNvSpPr/>
                <p:nvPr/>
              </p:nvSpPr>
              <p:spPr bwMode="auto">
                <a:xfrm>
                  <a:off x="9786535" y="1150433"/>
                  <a:ext cx="178314" cy="178313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</p:grpSp>
          <p:grpSp>
            <p:nvGrpSpPr>
              <p:cNvPr id="124" name="Group 587"/>
              <p:cNvGrpSpPr/>
              <p:nvPr/>
            </p:nvGrpSpPr>
            <p:grpSpPr>
              <a:xfrm>
                <a:off x="6132655" y="2005360"/>
                <a:ext cx="3847062" cy="178313"/>
                <a:chOff x="6117786" y="1150433"/>
                <a:chExt cx="3847062" cy="178313"/>
              </a:xfrm>
            </p:grpSpPr>
            <p:sp>
              <p:nvSpPr>
                <p:cNvPr id="170" name="Oval 169"/>
                <p:cNvSpPr/>
                <p:nvPr/>
              </p:nvSpPr>
              <p:spPr bwMode="auto">
                <a:xfrm>
                  <a:off x="6117786" y="1150433"/>
                  <a:ext cx="178314" cy="178313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71" name="Oval 170"/>
                <p:cNvSpPr/>
                <p:nvPr/>
              </p:nvSpPr>
              <p:spPr bwMode="auto">
                <a:xfrm>
                  <a:off x="6664195" y="1150433"/>
                  <a:ext cx="178314" cy="178313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72" name="Oval 171"/>
                <p:cNvSpPr/>
                <p:nvPr/>
              </p:nvSpPr>
              <p:spPr bwMode="auto">
                <a:xfrm>
                  <a:off x="7177151" y="1150433"/>
                  <a:ext cx="178314" cy="178313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73" name="Oval 172"/>
                <p:cNvSpPr/>
                <p:nvPr/>
              </p:nvSpPr>
              <p:spPr bwMode="auto">
                <a:xfrm>
                  <a:off x="7703324" y="1150433"/>
                  <a:ext cx="165100" cy="165100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74" name="Oval 173"/>
                <p:cNvSpPr/>
                <p:nvPr/>
              </p:nvSpPr>
              <p:spPr bwMode="auto">
                <a:xfrm>
                  <a:off x="8249734" y="1150433"/>
                  <a:ext cx="165100" cy="16510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75" name="Oval 174"/>
                <p:cNvSpPr/>
                <p:nvPr/>
              </p:nvSpPr>
              <p:spPr bwMode="auto">
                <a:xfrm>
                  <a:off x="8740388" y="1150433"/>
                  <a:ext cx="165100" cy="16510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76" name="Oval 175"/>
                <p:cNvSpPr/>
                <p:nvPr/>
              </p:nvSpPr>
              <p:spPr bwMode="auto">
                <a:xfrm>
                  <a:off x="9286798" y="1150433"/>
                  <a:ext cx="165100" cy="165100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>
                  <a:off x="9786534" y="1150433"/>
                  <a:ext cx="178314" cy="178313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</p:grpSp>
          <p:grpSp>
            <p:nvGrpSpPr>
              <p:cNvPr id="125" name="Group 596"/>
              <p:cNvGrpSpPr/>
              <p:nvPr/>
            </p:nvGrpSpPr>
            <p:grpSpPr>
              <a:xfrm>
                <a:off x="6132654" y="2496012"/>
                <a:ext cx="3847062" cy="178313"/>
                <a:chOff x="6117785" y="1150431"/>
                <a:chExt cx="3847062" cy="178313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>
                  <a:off x="6117785" y="1150431"/>
                  <a:ext cx="178314" cy="178313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63" name="Oval 162"/>
                <p:cNvSpPr/>
                <p:nvPr/>
              </p:nvSpPr>
              <p:spPr bwMode="auto">
                <a:xfrm>
                  <a:off x="6664194" y="1150431"/>
                  <a:ext cx="178314" cy="178313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>
                  <a:off x="7177150" y="1150431"/>
                  <a:ext cx="178314" cy="178313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65" name="Oval 164"/>
                <p:cNvSpPr/>
                <p:nvPr/>
              </p:nvSpPr>
              <p:spPr bwMode="auto">
                <a:xfrm>
                  <a:off x="7703324" y="1150433"/>
                  <a:ext cx="165100" cy="165100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66" name="Oval 165"/>
                <p:cNvSpPr/>
                <p:nvPr/>
              </p:nvSpPr>
              <p:spPr bwMode="auto">
                <a:xfrm>
                  <a:off x="8249734" y="1150433"/>
                  <a:ext cx="165100" cy="16510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67" name="Oval 166"/>
                <p:cNvSpPr/>
                <p:nvPr/>
              </p:nvSpPr>
              <p:spPr bwMode="auto">
                <a:xfrm>
                  <a:off x="8740388" y="1150433"/>
                  <a:ext cx="165100" cy="16510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68" name="Oval 167"/>
                <p:cNvSpPr/>
                <p:nvPr/>
              </p:nvSpPr>
              <p:spPr bwMode="auto">
                <a:xfrm>
                  <a:off x="9286798" y="1150433"/>
                  <a:ext cx="165100" cy="165100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69" name="Oval 168"/>
                <p:cNvSpPr/>
                <p:nvPr/>
              </p:nvSpPr>
              <p:spPr bwMode="auto">
                <a:xfrm>
                  <a:off x="9786533" y="1150431"/>
                  <a:ext cx="178314" cy="178313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</p:grpSp>
          <p:grpSp>
            <p:nvGrpSpPr>
              <p:cNvPr id="126" name="Group 605"/>
              <p:cNvGrpSpPr/>
              <p:nvPr/>
            </p:nvGrpSpPr>
            <p:grpSpPr>
              <a:xfrm>
                <a:off x="6132654" y="2942062"/>
                <a:ext cx="3847062" cy="178313"/>
                <a:chOff x="6117785" y="1150433"/>
                <a:chExt cx="3847062" cy="178313"/>
              </a:xfrm>
            </p:grpSpPr>
            <p:sp>
              <p:nvSpPr>
                <p:cNvPr id="154" name="Oval 153"/>
                <p:cNvSpPr/>
                <p:nvPr/>
              </p:nvSpPr>
              <p:spPr bwMode="auto">
                <a:xfrm>
                  <a:off x="6117785" y="1150433"/>
                  <a:ext cx="178314" cy="178313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55" name="Oval 154"/>
                <p:cNvSpPr/>
                <p:nvPr/>
              </p:nvSpPr>
              <p:spPr bwMode="auto">
                <a:xfrm>
                  <a:off x="6664194" y="1150433"/>
                  <a:ext cx="178314" cy="178313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56" name="Oval 155"/>
                <p:cNvSpPr/>
                <p:nvPr/>
              </p:nvSpPr>
              <p:spPr bwMode="auto">
                <a:xfrm>
                  <a:off x="7177150" y="1150433"/>
                  <a:ext cx="178314" cy="178313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57" name="Oval 156"/>
                <p:cNvSpPr/>
                <p:nvPr/>
              </p:nvSpPr>
              <p:spPr bwMode="auto">
                <a:xfrm>
                  <a:off x="7703324" y="1150433"/>
                  <a:ext cx="165100" cy="165100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58" name="Oval 157"/>
                <p:cNvSpPr/>
                <p:nvPr/>
              </p:nvSpPr>
              <p:spPr bwMode="auto">
                <a:xfrm>
                  <a:off x="8249734" y="1150433"/>
                  <a:ext cx="165100" cy="165100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59" name="Oval 158"/>
                <p:cNvSpPr/>
                <p:nvPr/>
              </p:nvSpPr>
              <p:spPr bwMode="auto">
                <a:xfrm>
                  <a:off x="8740388" y="1150433"/>
                  <a:ext cx="165100" cy="165100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60" name="Oval 159"/>
                <p:cNvSpPr/>
                <p:nvPr/>
              </p:nvSpPr>
              <p:spPr bwMode="auto">
                <a:xfrm>
                  <a:off x="9286798" y="1150433"/>
                  <a:ext cx="165100" cy="165100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61" name="Oval 160"/>
                <p:cNvSpPr/>
                <p:nvPr/>
              </p:nvSpPr>
              <p:spPr bwMode="auto">
                <a:xfrm>
                  <a:off x="9786533" y="1150433"/>
                  <a:ext cx="178314" cy="178313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</p:grpSp>
          <p:grpSp>
            <p:nvGrpSpPr>
              <p:cNvPr id="127" name="Group 614"/>
              <p:cNvGrpSpPr/>
              <p:nvPr/>
            </p:nvGrpSpPr>
            <p:grpSpPr>
              <a:xfrm>
                <a:off x="6132654" y="3410411"/>
                <a:ext cx="3847069" cy="178313"/>
                <a:chOff x="6117785" y="1150431"/>
                <a:chExt cx="3847069" cy="178313"/>
              </a:xfrm>
            </p:grpSpPr>
            <p:sp>
              <p:nvSpPr>
                <p:cNvPr id="146" name="Oval 145"/>
                <p:cNvSpPr/>
                <p:nvPr/>
              </p:nvSpPr>
              <p:spPr bwMode="auto">
                <a:xfrm>
                  <a:off x="6117785" y="1150431"/>
                  <a:ext cx="178314" cy="178313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47" name="Oval 146"/>
                <p:cNvSpPr/>
                <p:nvPr/>
              </p:nvSpPr>
              <p:spPr bwMode="auto">
                <a:xfrm>
                  <a:off x="6664194" y="1150431"/>
                  <a:ext cx="178314" cy="178313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48" name="Oval 147"/>
                <p:cNvSpPr/>
                <p:nvPr/>
              </p:nvSpPr>
              <p:spPr bwMode="auto">
                <a:xfrm>
                  <a:off x="7177150" y="1150431"/>
                  <a:ext cx="178314" cy="178313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49" name="Oval 148"/>
                <p:cNvSpPr/>
                <p:nvPr/>
              </p:nvSpPr>
              <p:spPr bwMode="auto">
                <a:xfrm>
                  <a:off x="7690104" y="1150431"/>
                  <a:ext cx="178314" cy="178313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50" name="Oval 149"/>
                <p:cNvSpPr/>
                <p:nvPr/>
              </p:nvSpPr>
              <p:spPr bwMode="auto">
                <a:xfrm>
                  <a:off x="8249734" y="1150433"/>
                  <a:ext cx="165100" cy="165100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>
                  <a:off x="8740388" y="1150433"/>
                  <a:ext cx="165100" cy="165100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52" name="Oval 151"/>
                <p:cNvSpPr/>
                <p:nvPr/>
              </p:nvSpPr>
              <p:spPr bwMode="auto">
                <a:xfrm>
                  <a:off x="9286798" y="1150433"/>
                  <a:ext cx="165100" cy="165100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53" name="Oval 152"/>
                <p:cNvSpPr/>
                <p:nvPr/>
              </p:nvSpPr>
              <p:spPr bwMode="auto">
                <a:xfrm>
                  <a:off x="9799754" y="1150433"/>
                  <a:ext cx="165100" cy="165100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</p:grpSp>
          <p:grpSp>
            <p:nvGrpSpPr>
              <p:cNvPr id="128" name="Group 623"/>
              <p:cNvGrpSpPr/>
              <p:nvPr/>
            </p:nvGrpSpPr>
            <p:grpSpPr>
              <a:xfrm>
                <a:off x="6132654" y="3889916"/>
                <a:ext cx="3847069" cy="178313"/>
                <a:chOff x="6117785" y="1150433"/>
                <a:chExt cx="3847069" cy="178313"/>
              </a:xfrm>
            </p:grpSpPr>
            <p:sp>
              <p:nvSpPr>
                <p:cNvPr id="138" name="Oval 137"/>
                <p:cNvSpPr/>
                <p:nvPr/>
              </p:nvSpPr>
              <p:spPr bwMode="auto">
                <a:xfrm>
                  <a:off x="6117785" y="1150433"/>
                  <a:ext cx="178314" cy="178313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39" name="Oval 138"/>
                <p:cNvSpPr/>
                <p:nvPr/>
              </p:nvSpPr>
              <p:spPr bwMode="auto">
                <a:xfrm>
                  <a:off x="6664194" y="1150433"/>
                  <a:ext cx="178314" cy="178313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40" name="Oval 139"/>
                <p:cNvSpPr/>
                <p:nvPr/>
              </p:nvSpPr>
              <p:spPr bwMode="auto">
                <a:xfrm>
                  <a:off x="7177150" y="1150433"/>
                  <a:ext cx="178314" cy="178313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41" name="Oval 140"/>
                <p:cNvSpPr/>
                <p:nvPr/>
              </p:nvSpPr>
              <p:spPr bwMode="auto">
                <a:xfrm>
                  <a:off x="7690104" y="1150433"/>
                  <a:ext cx="178314" cy="178313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42" name="Oval 141"/>
                <p:cNvSpPr/>
                <p:nvPr/>
              </p:nvSpPr>
              <p:spPr bwMode="auto">
                <a:xfrm>
                  <a:off x="8249734" y="1150433"/>
                  <a:ext cx="165100" cy="165100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43" name="Oval 142"/>
                <p:cNvSpPr/>
                <p:nvPr/>
              </p:nvSpPr>
              <p:spPr bwMode="auto">
                <a:xfrm>
                  <a:off x="8740388" y="1150433"/>
                  <a:ext cx="165100" cy="165100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44" name="Oval 143"/>
                <p:cNvSpPr/>
                <p:nvPr/>
              </p:nvSpPr>
              <p:spPr bwMode="auto">
                <a:xfrm>
                  <a:off x="9286798" y="1150433"/>
                  <a:ext cx="165100" cy="165100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45" name="Oval 144"/>
                <p:cNvSpPr/>
                <p:nvPr/>
              </p:nvSpPr>
              <p:spPr bwMode="auto">
                <a:xfrm>
                  <a:off x="9799754" y="1150433"/>
                  <a:ext cx="165100" cy="165100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</p:grpSp>
          <p:grpSp>
            <p:nvGrpSpPr>
              <p:cNvPr id="129" name="Group 632"/>
              <p:cNvGrpSpPr/>
              <p:nvPr/>
            </p:nvGrpSpPr>
            <p:grpSpPr>
              <a:xfrm>
                <a:off x="6132654" y="4380567"/>
                <a:ext cx="3847069" cy="178313"/>
                <a:chOff x="6117785" y="1150431"/>
                <a:chExt cx="3847069" cy="178313"/>
              </a:xfrm>
            </p:grpSpPr>
            <p:sp>
              <p:nvSpPr>
                <p:cNvPr id="130" name="Oval 129"/>
                <p:cNvSpPr/>
                <p:nvPr/>
              </p:nvSpPr>
              <p:spPr bwMode="auto">
                <a:xfrm>
                  <a:off x="6117785" y="1150431"/>
                  <a:ext cx="178314" cy="178313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31" name="Oval 130"/>
                <p:cNvSpPr/>
                <p:nvPr/>
              </p:nvSpPr>
              <p:spPr bwMode="auto">
                <a:xfrm>
                  <a:off x="6664194" y="1150431"/>
                  <a:ext cx="178314" cy="178313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32" name="Oval 131"/>
                <p:cNvSpPr/>
                <p:nvPr/>
              </p:nvSpPr>
              <p:spPr bwMode="auto">
                <a:xfrm>
                  <a:off x="7177150" y="1150431"/>
                  <a:ext cx="178314" cy="178313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33" name="Oval 132"/>
                <p:cNvSpPr/>
                <p:nvPr/>
              </p:nvSpPr>
              <p:spPr bwMode="auto">
                <a:xfrm>
                  <a:off x="7703324" y="1150433"/>
                  <a:ext cx="165100" cy="165100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34" name="Oval 133"/>
                <p:cNvSpPr/>
                <p:nvPr/>
              </p:nvSpPr>
              <p:spPr bwMode="auto">
                <a:xfrm>
                  <a:off x="8249734" y="1150433"/>
                  <a:ext cx="165100" cy="165100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35" name="Oval 134"/>
                <p:cNvSpPr/>
                <p:nvPr/>
              </p:nvSpPr>
              <p:spPr bwMode="auto">
                <a:xfrm>
                  <a:off x="8740388" y="1150433"/>
                  <a:ext cx="165100" cy="165100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36" name="Oval 135"/>
                <p:cNvSpPr/>
                <p:nvPr/>
              </p:nvSpPr>
              <p:spPr bwMode="auto">
                <a:xfrm>
                  <a:off x="9286798" y="1150433"/>
                  <a:ext cx="165100" cy="165100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37" name="Oval 136"/>
                <p:cNvSpPr/>
                <p:nvPr/>
              </p:nvSpPr>
              <p:spPr bwMode="auto">
                <a:xfrm>
                  <a:off x="9799754" y="1150433"/>
                  <a:ext cx="165100" cy="165100"/>
                </a:xfrm>
                <a:prstGeom prst="ellipse">
                  <a:avLst/>
                </a:prstGeom>
                <a:solidFill>
                  <a:schemeClr val="accent6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</p:grpSp>
        </p:grpSp>
        <p:grpSp>
          <p:nvGrpSpPr>
            <p:cNvPr id="31" name="Group 641"/>
            <p:cNvGrpSpPr/>
            <p:nvPr/>
          </p:nvGrpSpPr>
          <p:grpSpPr>
            <a:xfrm>
              <a:off x="6325429" y="1402672"/>
              <a:ext cx="3305832" cy="3197727"/>
              <a:chOff x="4569201" y="4581302"/>
              <a:chExt cx="3305832" cy="3197727"/>
            </a:xfrm>
          </p:grpSpPr>
          <p:pic>
            <p:nvPicPr>
              <p:cNvPr id="32" name="Picture 8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5911695" y="7529571"/>
                <a:ext cx="185077" cy="2494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" name="4-Point Star 32"/>
              <p:cNvSpPr/>
              <p:nvPr/>
            </p:nvSpPr>
            <p:spPr bwMode="auto">
              <a:xfrm>
                <a:off x="4569201" y="7422667"/>
                <a:ext cx="137090" cy="178179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34" name="4-Point Star 33"/>
              <p:cNvSpPr/>
              <p:nvPr/>
            </p:nvSpPr>
            <p:spPr bwMode="auto">
              <a:xfrm>
                <a:off x="5049017" y="7503442"/>
                <a:ext cx="137090" cy="178179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35" name="4-Point Star 34"/>
              <p:cNvSpPr/>
              <p:nvPr/>
            </p:nvSpPr>
            <p:spPr bwMode="auto">
              <a:xfrm>
                <a:off x="5497497" y="7522447"/>
                <a:ext cx="137090" cy="178179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36" name="4-Point Star 35"/>
              <p:cNvSpPr/>
              <p:nvPr/>
            </p:nvSpPr>
            <p:spPr bwMode="auto">
              <a:xfrm>
                <a:off x="5895834" y="7581839"/>
                <a:ext cx="148060" cy="192438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37" name="4-Point Star 36"/>
              <p:cNvSpPr/>
              <p:nvPr/>
            </p:nvSpPr>
            <p:spPr bwMode="auto">
              <a:xfrm>
                <a:off x="6376833" y="7555707"/>
                <a:ext cx="137090" cy="178179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38" name="4-Point Star 37"/>
              <p:cNvSpPr/>
              <p:nvPr/>
            </p:nvSpPr>
            <p:spPr bwMode="auto">
              <a:xfrm>
                <a:off x="6825314" y="7572338"/>
                <a:ext cx="137090" cy="178179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39" name="4-Point Star 38"/>
              <p:cNvSpPr/>
              <p:nvPr/>
            </p:nvSpPr>
            <p:spPr bwMode="auto">
              <a:xfrm>
                <a:off x="7291907" y="7542643"/>
                <a:ext cx="137090" cy="178179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40" name="4-Point Star 39"/>
              <p:cNvSpPr/>
              <p:nvPr/>
            </p:nvSpPr>
            <p:spPr bwMode="auto">
              <a:xfrm>
                <a:off x="7737943" y="7460679"/>
                <a:ext cx="137090" cy="178179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41" name="4-Point Star 40"/>
              <p:cNvSpPr/>
              <p:nvPr/>
            </p:nvSpPr>
            <p:spPr bwMode="auto">
              <a:xfrm>
                <a:off x="4582910" y="6997412"/>
                <a:ext cx="137090" cy="178179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43" name="4-Point Star 42"/>
              <p:cNvSpPr/>
              <p:nvPr/>
            </p:nvSpPr>
            <p:spPr bwMode="auto">
              <a:xfrm>
                <a:off x="5068601" y="7075811"/>
                <a:ext cx="137090" cy="178179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44" name="4-Point Star 43"/>
              <p:cNvSpPr/>
              <p:nvPr/>
            </p:nvSpPr>
            <p:spPr bwMode="auto">
              <a:xfrm>
                <a:off x="5509248" y="7099569"/>
                <a:ext cx="137090" cy="178179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45" name="4-Point Star 44"/>
              <p:cNvSpPr/>
              <p:nvPr/>
            </p:nvSpPr>
            <p:spPr bwMode="auto">
              <a:xfrm>
                <a:off x="5908768" y="7142332"/>
                <a:ext cx="137090" cy="178179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46" name="4-Point Star 45"/>
              <p:cNvSpPr/>
              <p:nvPr/>
            </p:nvSpPr>
            <p:spPr bwMode="auto">
              <a:xfrm>
                <a:off x="6372916" y="7116199"/>
                <a:ext cx="137090" cy="178179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47" name="4-Point Star 46"/>
              <p:cNvSpPr/>
              <p:nvPr/>
            </p:nvSpPr>
            <p:spPr bwMode="auto">
              <a:xfrm>
                <a:off x="6805730" y="7123326"/>
                <a:ext cx="137090" cy="178179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48" name="4-Point Star 47"/>
              <p:cNvSpPr/>
              <p:nvPr/>
            </p:nvSpPr>
            <p:spPr bwMode="auto">
              <a:xfrm>
                <a:off x="7274281" y="7084128"/>
                <a:ext cx="137090" cy="178179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49" name="4-Point Star 48"/>
              <p:cNvSpPr/>
              <p:nvPr/>
            </p:nvSpPr>
            <p:spPr bwMode="auto">
              <a:xfrm>
                <a:off x="7720317" y="6999788"/>
                <a:ext cx="137090" cy="178179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0" name="4-Point Star 49"/>
              <p:cNvSpPr/>
              <p:nvPr/>
            </p:nvSpPr>
            <p:spPr bwMode="auto">
              <a:xfrm>
                <a:off x="4580951" y="6548401"/>
                <a:ext cx="137090" cy="178179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1" name="4-Point Star 50"/>
              <p:cNvSpPr/>
              <p:nvPr/>
            </p:nvSpPr>
            <p:spPr bwMode="auto">
              <a:xfrm>
                <a:off x="4602494" y="6151655"/>
                <a:ext cx="137090" cy="178179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6" name="4-Point Star 55"/>
              <p:cNvSpPr/>
              <p:nvPr/>
            </p:nvSpPr>
            <p:spPr bwMode="auto">
              <a:xfrm>
                <a:off x="4598577" y="5785793"/>
                <a:ext cx="137090" cy="178179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7" name="4-Point Star 56"/>
              <p:cNvSpPr/>
              <p:nvPr/>
            </p:nvSpPr>
            <p:spPr bwMode="auto">
              <a:xfrm>
                <a:off x="4598577" y="5370042"/>
                <a:ext cx="137090" cy="178179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8" name="4-Point Star 57"/>
              <p:cNvSpPr/>
              <p:nvPr/>
            </p:nvSpPr>
            <p:spPr bwMode="auto">
              <a:xfrm>
                <a:off x="4608370" y="4978047"/>
                <a:ext cx="137090" cy="178179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62" name="4-Point Star 61"/>
              <p:cNvSpPr/>
              <p:nvPr/>
            </p:nvSpPr>
            <p:spPr bwMode="auto">
              <a:xfrm>
                <a:off x="4643621" y="4581302"/>
                <a:ext cx="137090" cy="178179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63" name="4-Point Star 62"/>
              <p:cNvSpPr/>
              <p:nvPr/>
            </p:nvSpPr>
            <p:spPr bwMode="auto">
              <a:xfrm>
                <a:off x="5058809" y="6650557"/>
                <a:ext cx="137090" cy="178179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64" name="4-Point Star 63"/>
              <p:cNvSpPr/>
              <p:nvPr/>
            </p:nvSpPr>
            <p:spPr bwMode="auto">
              <a:xfrm>
                <a:off x="5058809" y="6234805"/>
                <a:ext cx="137090" cy="178179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65" name="4-Point Star 64"/>
              <p:cNvSpPr/>
              <p:nvPr/>
            </p:nvSpPr>
            <p:spPr bwMode="auto">
              <a:xfrm>
                <a:off x="5068601" y="5854689"/>
                <a:ext cx="137090" cy="178179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66" name="4-Point Star 65"/>
              <p:cNvSpPr/>
              <p:nvPr/>
            </p:nvSpPr>
            <p:spPr bwMode="auto">
              <a:xfrm>
                <a:off x="5082310" y="5405678"/>
                <a:ext cx="137090" cy="178179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67" name="4-Point Star 66"/>
              <p:cNvSpPr/>
              <p:nvPr/>
            </p:nvSpPr>
            <p:spPr bwMode="auto">
              <a:xfrm>
                <a:off x="5094061" y="5011308"/>
                <a:ext cx="137090" cy="178179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68" name="4-Point Star 67"/>
              <p:cNvSpPr/>
              <p:nvPr/>
            </p:nvSpPr>
            <p:spPr bwMode="auto">
              <a:xfrm>
                <a:off x="5094061" y="4643070"/>
                <a:ext cx="137090" cy="178179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69" name="4-Point Star 68"/>
              <p:cNvSpPr/>
              <p:nvPr/>
            </p:nvSpPr>
            <p:spPr bwMode="auto">
              <a:xfrm>
                <a:off x="5513165" y="6707574"/>
                <a:ext cx="137090" cy="178179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70" name="4-Point Star 69"/>
              <p:cNvSpPr/>
              <p:nvPr/>
            </p:nvSpPr>
            <p:spPr bwMode="auto">
              <a:xfrm>
                <a:off x="5511206" y="6284695"/>
                <a:ext cx="137090" cy="178179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71" name="4-Point Star 70"/>
              <p:cNvSpPr/>
              <p:nvPr/>
            </p:nvSpPr>
            <p:spPr bwMode="auto">
              <a:xfrm>
                <a:off x="5519040" y="5842811"/>
                <a:ext cx="137090" cy="178179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72" name="4-Point Star 71"/>
              <p:cNvSpPr/>
              <p:nvPr/>
            </p:nvSpPr>
            <p:spPr bwMode="auto">
              <a:xfrm>
                <a:off x="5519040" y="5462695"/>
                <a:ext cx="137090" cy="178179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73" name="4-Point Star 72"/>
              <p:cNvSpPr/>
              <p:nvPr/>
            </p:nvSpPr>
            <p:spPr bwMode="auto">
              <a:xfrm>
                <a:off x="5519040" y="5023186"/>
                <a:ext cx="137090" cy="178179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74" name="4-Point Star 73"/>
              <p:cNvSpPr/>
              <p:nvPr/>
            </p:nvSpPr>
            <p:spPr bwMode="auto">
              <a:xfrm>
                <a:off x="5519040" y="4643070"/>
                <a:ext cx="137090" cy="178179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75" name="4-Point Star 74"/>
              <p:cNvSpPr/>
              <p:nvPr/>
            </p:nvSpPr>
            <p:spPr bwMode="auto">
              <a:xfrm>
                <a:off x="5918560" y="6733707"/>
                <a:ext cx="137090" cy="178179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76" name="4-Point Star 75"/>
              <p:cNvSpPr/>
              <p:nvPr/>
            </p:nvSpPr>
            <p:spPr bwMode="auto">
              <a:xfrm>
                <a:off x="5914643" y="6294198"/>
                <a:ext cx="137090" cy="178179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77" name="4-Point Star 76"/>
              <p:cNvSpPr/>
              <p:nvPr/>
            </p:nvSpPr>
            <p:spPr bwMode="auto">
              <a:xfrm>
                <a:off x="5918560" y="5890325"/>
                <a:ext cx="137090" cy="178179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78" name="4-Point Star 77"/>
              <p:cNvSpPr/>
              <p:nvPr/>
            </p:nvSpPr>
            <p:spPr bwMode="auto">
              <a:xfrm>
                <a:off x="5904851" y="5472198"/>
                <a:ext cx="137090" cy="178179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79" name="4-Point Star 78"/>
              <p:cNvSpPr/>
              <p:nvPr/>
            </p:nvSpPr>
            <p:spPr bwMode="auto">
              <a:xfrm>
                <a:off x="5906810" y="5070701"/>
                <a:ext cx="137090" cy="178179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80" name="4-Point Star 79"/>
              <p:cNvSpPr/>
              <p:nvPr/>
            </p:nvSpPr>
            <p:spPr bwMode="auto">
              <a:xfrm>
                <a:off x="5904851" y="4700088"/>
                <a:ext cx="137090" cy="178179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81" name="4-Point Star 80"/>
              <p:cNvSpPr/>
              <p:nvPr/>
            </p:nvSpPr>
            <p:spPr bwMode="auto">
              <a:xfrm>
                <a:off x="6376833" y="6714701"/>
                <a:ext cx="137090" cy="178179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82" name="4-Point Star 81"/>
              <p:cNvSpPr/>
              <p:nvPr/>
            </p:nvSpPr>
            <p:spPr bwMode="auto">
              <a:xfrm>
                <a:off x="6367041" y="6310828"/>
                <a:ext cx="137090" cy="178179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83" name="4-Point Star 82"/>
              <p:cNvSpPr/>
              <p:nvPr/>
            </p:nvSpPr>
            <p:spPr bwMode="auto">
              <a:xfrm>
                <a:off x="6368999" y="5868944"/>
                <a:ext cx="137090" cy="178179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84" name="4-Point Star 83"/>
              <p:cNvSpPr/>
              <p:nvPr/>
            </p:nvSpPr>
            <p:spPr bwMode="auto">
              <a:xfrm>
                <a:off x="6359207" y="5476949"/>
                <a:ext cx="137090" cy="178179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85" name="4-Point Star 84"/>
              <p:cNvSpPr/>
              <p:nvPr/>
            </p:nvSpPr>
            <p:spPr bwMode="auto">
              <a:xfrm>
                <a:off x="6359207" y="5049319"/>
                <a:ext cx="137090" cy="178179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86" name="4-Point Star 85"/>
              <p:cNvSpPr/>
              <p:nvPr/>
            </p:nvSpPr>
            <p:spPr bwMode="auto">
              <a:xfrm>
                <a:off x="6347457" y="4652573"/>
                <a:ext cx="137090" cy="178179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87" name="4-Point Star 86"/>
              <p:cNvSpPr/>
              <p:nvPr/>
            </p:nvSpPr>
            <p:spPr bwMode="auto">
              <a:xfrm>
                <a:off x="6807688" y="6690944"/>
                <a:ext cx="137090" cy="178179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88" name="4-Point Star 87"/>
              <p:cNvSpPr/>
              <p:nvPr/>
            </p:nvSpPr>
            <p:spPr bwMode="auto">
              <a:xfrm>
                <a:off x="6821397" y="6282320"/>
                <a:ext cx="137090" cy="178179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89" name="4-Point Star 88"/>
              <p:cNvSpPr/>
              <p:nvPr/>
            </p:nvSpPr>
            <p:spPr bwMode="auto">
              <a:xfrm>
                <a:off x="6811605" y="5878447"/>
                <a:ext cx="137090" cy="178179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90" name="4-Point Star 89"/>
              <p:cNvSpPr/>
              <p:nvPr/>
            </p:nvSpPr>
            <p:spPr bwMode="auto">
              <a:xfrm>
                <a:off x="6811605" y="5486452"/>
                <a:ext cx="137090" cy="178179"/>
              </a:xfrm>
              <a:prstGeom prst="star4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91" name="4-Point Star 90"/>
              <p:cNvSpPr/>
              <p:nvPr/>
            </p:nvSpPr>
            <p:spPr bwMode="auto">
              <a:xfrm>
                <a:off x="6801813" y="5035065"/>
                <a:ext cx="137090" cy="178179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92" name="4-Point Star 91"/>
              <p:cNvSpPr/>
              <p:nvPr/>
            </p:nvSpPr>
            <p:spPr bwMode="auto">
              <a:xfrm>
                <a:off x="6809647" y="4640695"/>
                <a:ext cx="137090" cy="178179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93" name="4-Point Star 92"/>
              <p:cNvSpPr/>
              <p:nvPr/>
            </p:nvSpPr>
            <p:spPr bwMode="auto">
              <a:xfrm>
                <a:off x="7264488" y="6654122"/>
                <a:ext cx="137090" cy="178179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94" name="4-Point Star 93"/>
              <p:cNvSpPr/>
              <p:nvPr/>
            </p:nvSpPr>
            <p:spPr bwMode="auto">
              <a:xfrm>
                <a:off x="7252738" y="6269255"/>
                <a:ext cx="137090" cy="178179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95" name="4-Point Star 94"/>
              <p:cNvSpPr/>
              <p:nvPr/>
            </p:nvSpPr>
            <p:spPr bwMode="auto">
              <a:xfrm>
                <a:off x="7254696" y="5853503"/>
                <a:ext cx="137090" cy="178179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96" name="4-Point Star 95"/>
              <p:cNvSpPr/>
              <p:nvPr/>
            </p:nvSpPr>
            <p:spPr bwMode="auto">
              <a:xfrm>
                <a:off x="7291421" y="5427059"/>
                <a:ext cx="137090" cy="178179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97" name="4-Point Star 96"/>
              <p:cNvSpPr/>
              <p:nvPr/>
            </p:nvSpPr>
            <p:spPr bwMode="auto">
              <a:xfrm>
                <a:off x="7276731" y="5023186"/>
                <a:ext cx="137090" cy="178179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98" name="4-Point Star 97"/>
              <p:cNvSpPr/>
              <p:nvPr/>
            </p:nvSpPr>
            <p:spPr bwMode="auto">
              <a:xfrm>
                <a:off x="7256169" y="4607435"/>
                <a:ext cx="137090" cy="178179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99" name="4-Point Star 98"/>
              <p:cNvSpPr/>
              <p:nvPr/>
            </p:nvSpPr>
            <p:spPr bwMode="auto">
              <a:xfrm>
                <a:off x="7703180" y="6611359"/>
                <a:ext cx="137090" cy="178179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100" name="4-Point Star 99"/>
              <p:cNvSpPr/>
              <p:nvPr/>
            </p:nvSpPr>
            <p:spPr bwMode="auto">
              <a:xfrm>
                <a:off x="7712484" y="6184322"/>
                <a:ext cx="137090" cy="178179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101" name="4-Point Star 100"/>
              <p:cNvSpPr/>
              <p:nvPr/>
            </p:nvSpPr>
            <p:spPr bwMode="auto">
              <a:xfrm>
                <a:off x="7712484" y="5750158"/>
                <a:ext cx="137090" cy="178179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102" name="4-Point Star 101"/>
              <p:cNvSpPr/>
              <p:nvPr/>
            </p:nvSpPr>
            <p:spPr bwMode="auto">
              <a:xfrm>
                <a:off x="7712484" y="5391423"/>
                <a:ext cx="137090" cy="178179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103" name="4-Point Star 102"/>
              <p:cNvSpPr/>
              <p:nvPr/>
            </p:nvSpPr>
            <p:spPr bwMode="auto">
              <a:xfrm>
                <a:off x="7712484" y="4999429"/>
                <a:ext cx="137090" cy="178179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104" name="4-Point Star 103"/>
              <p:cNvSpPr/>
              <p:nvPr/>
            </p:nvSpPr>
            <p:spPr bwMode="auto">
              <a:xfrm>
                <a:off x="7712484" y="4595556"/>
                <a:ext cx="137090" cy="178179"/>
              </a:xfrm>
              <a:prstGeom prst="star4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105" name="4-Point Star 104"/>
              <p:cNvSpPr/>
              <p:nvPr/>
            </p:nvSpPr>
            <p:spPr bwMode="auto">
              <a:xfrm>
                <a:off x="6694099" y="5313024"/>
                <a:ext cx="352518" cy="427630"/>
              </a:xfrm>
              <a:prstGeom prst="star4">
                <a:avLst/>
              </a:prstGeom>
              <a:solidFill>
                <a:srgbClr val="9B0027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</p:grpSp>
      </p:grpSp>
      <p:grpSp>
        <p:nvGrpSpPr>
          <p:cNvPr id="194" name="Group 193"/>
          <p:cNvGrpSpPr/>
          <p:nvPr/>
        </p:nvGrpSpPr>
        <p:grpSpPr>
          <a:xfrm>
            <a:off x="2765102" y="2974223"/>
            <a:ext cx="1523377" cy="1102820"/>
            <a:chOff x="177800" y="2959100"/>
            <a:chExt cx="3809987" cy="3390900"/>
          </a:xfrm>
        </p:grpSpPr>
        <p:grpSp>
          <p:nvGrpSpPr>
            <p:cNvPr id="195" name="Group 339"/>
            <p:cNvGrpSpPr/>
            <p:nvPr/>
          </p:nvGrpSpPr>
          <p:grpSpPr>
            <a:xfrm>
              <a:off x="549886" y="3246340"/>
              <a:ext cx="1829156" cy="1453243"/>
              <a:chOff x="5671890" y="2766653"/>
              <a:chExt cx="1614230" cy="1371600"/>
            </a:xfrm>
          </p:grpSpPr>
          <p:sp>
            <p:nvSpPr>
              <p:cNvPr id="272" name="Rectangle 271"/>
              <p:cNvSpPr/>
              <p:nvPr/>
            </p:nvSpPr>
            <p:spPr bwMode="auto">
              <a:xfrm>
                <a:off x="5671890" y="2766653"/>
                <a:ext cx="1371600" cy="1371600"/>
              </a:xfrm>
              <a:prstGeom prst="rect">
                <a:avLst/>
              </a:prstGeom>
              <a:solidFill>
                <a:schemeClr val="accent6">
                  <a:lumMod val="10000"/>
                  <a:lumOff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73" name="TextBox 272"/>
              <p:cNvSpPr txBox="1"/>
              <p:nvPr/>
            </p:nvSpPr>
            <p:spPr>
              <a:xfrm>
                <a:off x="5927722" y="3178176"/>
                <a:ext cx="1358398" cy="625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latin typeface="Helvetica" pitchFamily="34" charset="0"/>
                    <a:cs typeface="Helvetica" pitchFamily="34" charset="0"/>
                  </a:rPr>
                  <a:t>Tile1</a:t>
                </a:r>
                <a:endParaRPr lang="en-US" sz="800" dirty="0">
                  <a:latin typeface="Helvetica" pitchFamily="34" charset="0"/>
                  <a:cs typeface="Helvetica" pitchFamily="34" charset="0"/>
                </a:endParaRPr>
              </a:p>
            </p:txBody>
          </p:sp>
        </p:grpSp>
        <p:grpSp>
          <p:nvGrpSpPr>
            <p:cNvPr id="196" name="Group 342"/>
            <p:cNvGrpSpPr/>
            <p:nvPr/>
          </p:nvGrpSpPr>
          <p:grpSpPr>
            <a:xfrm>
              <a:off x="2094464" y="3246340"/>
              <a:ext cx="1554221" cy="1453243"/>
              <a:chOff x="7034981" y="2766653"/>
              <a:chExt cx="1371600" cy="1371600"/>
            </a:xfrm>
          </p:grpSpPr>
          <p:sp>
            <p:nvSpPr>
              <p:cNvPr id="270" name="Rectangle 269"/>
              <p:cNvSpPr/>
              <p:nvPr/>
            </p:nvSpPr>
            <p:spPr bwMode="auto">
              <a:xfrm>
                <a:off x="7034981" y="2766653"/>
                <a:ext cx="1371600" cy="1371600"/>
              </a:xfrm>
              <a:prstGeom prst="rect">
                <a:avLst/>
              </a:prstGeom>
              <a:solidFill>
                <a:schemeClr val="accent6">
                  <a:lumMod val="10000"/>
                  <a:lumOff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71" name="TextBox 270"/>
              <p:cNvSpPr txBox="1"/>
              <p:nvPr/>
            </p:nvSpPr>
            <p:spPr>
              <a:xfrm>
                <a:off x="7277098" y="3203575"/>
                <a:ext cx="1127223" cy="625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latin typeface="Helvetica" pitchFamily="34" charset="0"/>
                    <a:cs typeface="Helvetica" pitchFamily="34" charset="0"/>
                  </a:rPr>
                  <a:t>Tile2</a:t>
                </a:r>
                <a:endParaRPr lang="en-US" sz="800" dirty="0">
                  <a:latin typeface="Helvetica" pitchFamily="34" charset="0"/>
                  <a:cs typeface="Helvetica" pitchFamily="34" charset="0"/>
                </a:endParaRPr>
              </a:p>
            </p:txBody>
          </p:sp>
        </p:grpSp>
        <p:grpSp>
          <p:nvGrpSpPr>
            <p:cNvPr id="197" name="Group 345"/>
            <p:cNvGrpSpPr/>
            <p:nvPr/>
          </p:nvGrpSpPr>
          <p:grpSpPr>
            <a:xfrm>
              <a:off x="549883" y="4690783"/>
              <a:ext cx="1860064" cy="1453243"/>
              <a:chOff x="5671890" y="4129947"/>
              <a:chExt cx="1641507" cy="1371600"/>
            </a:xfrm>
          </p:grpSpPr>
          <p:sp>
            <p:nvSpPr>
              <p:cNvPr id="268" name="Rectangle 267"/>
              <p:cNvSpPr/>
              <p:nvPr/>
            </p:nvSpPr>
            <p:spPr bwMode="auto">
              <a:xfrm>
                <a:off x="5671890" y="4129947"/>
                <a:ext cx="1371600" cy="1371600"/>
              </a:xfrm>
              <a:prstGeom prst="rect">
                <a:avLst/>
              </a:prstGeom>
              <a:solidFill>
                <a:schemeClr val="accent6">
                  <a:lumMod val="10000"/>
                  <a:lumOff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800" smtClean="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69" name="TextBox 268"/>
              <p:cNvSpPr txBox="1"/>
              <p:nvPr/>
            </p:nvSpPr>
            <p:spPr>
              <a:xfrm>
                <a:off x="5949948" y="4556125"/>
                <a:ext cx="1363449" cy="625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latin typeface="Helvetica" pitchFamily="34" charset="0"/>
                    <a:cs typeface="Helvetica" pitchFamily="34" charset="0"/>
                  </a:rPr>
                  <a:t>Tile3</a:t>
                </a:r>
                <a:endParaRPr lang="en-US" sz="800" dirty="0">
                  <a:latin typeface="Helvetica" pitchFamily="34" charset="0"/>
                  <a:cs typeface="Helvetica" pitchFamily="34" charset="0"/>
                </a:endParaRPr>
              </a:p>
            </p:txBody>
          </p:sp>
        </p:grpSp>
        <p:grpSp>
          <p:nvGrpSpPr>
            <p:cNvPr id="198" name="Group 348"/>
            <p:cNvGrpSpPr/>
            <p:nvPr/>
          </p:nvGrpSpPr>
          <p:grpSpPr>
            <a:xfrm>
              <a:off x="2094464" y="4690783"/>
              <a:ext cx="1554221" cy="1453243"/>
              <a:chOff x="7034981" y="4129947"/>
              <a:chExt cx="1371600" cy="1371600"/>
            </a:xfrm>
          </p:grpSpPr>
          <p:sp>
            <p:nvSpPr>
              <p:cNvPr id="266" name="Rectangle 265"/>
              <p:cNvSpPr/>
              <p:nvPr/>
            </p:nvSpPr>
            <p:spPr bwMode="auto">
              <a:xfrm>
                <a:off x="7034981" y="4129947"/>
                <a:ext cx="1371600" cy="1371600"/>
              </a:xfrm>
              <a:prstGeom prst="rect">
                <a:avLst/>
              </a:prstGeom>
              <a:solidFill>
                <a:schemeClr val="accent6">
                  <a:lumMod val="10000"/>
                  <a:lumOff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en-US" sz="800" smtClean="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67" name="TextBox 266"/>
              <p:cNvSpPr txBox="1"/>
              <p:nvPr/>
            </p:nvSpPr>
            <p:spPr>
              <a:xfrm>
                <a:off x="7254872" y="4594226"/>
                <a:ext cx="1067630" cy="625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latin typeface="Helvetica" pitchFamily="34" charset="0"/>
                    <a:cs typeface="Helvetica" pitchFamily="34" charset="0"/>
                  </a:rPr>
                  <a:t>Tile4</a:t>
                </a:r>
                <a:endParaRPr lang="en-US" sz="800" dirty="0">
                  <a:latin typeface="Helvetica" pitchFamily="34" charset="0"/>
                  <a:cs typeface="Helvetica" pitchFamily="34" charset="0"/>
                </a:endParaRPr>
              </a:p>
            </p:txBody>
          </p:sp>
        </p:grpSp>
        <p:grpSp>
          <p:nvGrpSpPr>
            <p:cNvPr id="199" name="Group 153"/>
            <p:cNvGrpSpPr/>
            <p:nvPr/>
          </p:nvGrpSpPr>
          <p:grpSpPr>
            <a:xfrm>
              <a:off x="271252" y="3019652"/>
              <a:ext cx="1838531" cy="1867012"/>
              <a:chOff x="152400" y="1562100"/>
              <a:chExt cx="2254250" cy="2133600"/>
            </a:xfrm>
          </p:grpSpPr>
          <p:grpSp>
            <p:nvGrpSpPr>
              <p:cNvPr id="261" name="Group 109"/>
              <p:cNvGrpSpPr/>
              <p:nvPr/>
            </p:nvGrpSpPr>
            <p:grpSpPr>
              <a:xfrm>
                <a:off x="167494" y="1562101"/>
                <a:ext cx="2239156" cy="2133599"/>
                <a:chOff x="605644" y="1447801"/>
                <a:chExt cx="2239156" cy="2133599"/>
              </a:xfrm>
            </p:grpSpPr>
            <p:cxnSp>
              <p:nvCxnSpPr>
                <p:cNvPr id="263" name="Straight Connector 262"/>
                <p:cNvCxnSpPr>
                  <a:stCxn id="265" idx="2"/>
                </p:cNvCxnSpPr>
                <p:nvPr/>
              </p:nvCxnSpPr>
              <p:spPr bwMode="auto">
                <a:xfrm flipH="1" flipV="1">
                  <a:off x="605644" y="1763074"/>
                  <a:ext cx="296880" cy="1818326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6">
                      <a:lumMod val="75000"/>
                      <a:lumOff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4" name="Straight Connector 263"/>
                <p:cNvCxnSpPr/>
                <p:nvPr/>
              </p:nvCxnSpPr>
              <p:spPr bwMode="auto">
                <a:xfrm rot="5400000" flipH="1" flipV="1">
                  <a:off x="1872121" y="2403084"/>
                  <a:ext cx="1910566" cy="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6">
                      <a:lumMod val="75000"/>
                      <a:lumOff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65" name="Freeform 264"/>
                <p:cNvSpPr/>
                <p:nvPr/>
              </p:nvSpPr>
              <p:spPr bwMode="auto">
                <a:xfrm>
                  <a:off x="902524" y="3378119"/>
                  <a:ext cx="1942276" cy="203281"/>
                </a:xfrm>
                <a:custGeom>
                  <a:avLst/>
                  <a:gdLst>
                    <a:gd name="connsiteX0" fmla="*/ 1900052 w 1900052"/>
                    <a:gd name="connsiteY0" fmla="*/ 0 h 225631"/>
                    <a:gd name="connsiteX1" fmla="*/ 795646 w 1900052"/>
                    <a:gd name="connsiteY1" fmla="*/ 83127 h 225631"/>
                    <a:gd name="connsiteX2" fmla="*/ 0 w 1900052"/>
                    <a:gd name="connsiteY2" fmla="*/ 225631 h 225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00052" h="225631">
                      <a:moveTo>
                        <a:pt x="1900052" y="0"/>
                      </a:moveTo>
                      <a:cubicBezTo>
                        <a:pt x="1506186" y="22761"/>
                        <a:pt x="1112321" y="45522"/>
                        <a:pt x="795646" y="83127"/>
                      </a:cubicBezTo>
                      <a:cubicBezTo>
                        <a:pt x="478971" y="120732"/>
                        <a:pt x="239485" y="173181"/>
                        <a:pt x="0" y="225631"/>
                      </a:cubicBezTo>
                    </a:path>
                  </a:pathLst>
                </a:custGeom>
                <a:noFill/>
                <a:ln w="38100" cap="flat" cmpd="sng" algn="ctr">
                  <a:solidFill>
                    <a:schemeClr val="accent6">
                      <a:lumMod val="75000"/>
                      <a:lumOff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</p:grpSp>
          <p:sp>
            <p:nvSpPr>
              <p:cNvPr id="262" name="Freeform 261"/>
              <p:cNvSpPr/>
              <p:nvPr/>
            </p:nvSpPr>
            <p:spPr bwMode="auto">
              <a:xfrm>
                <a:off x="152400" y="1562100"/>
                <a:ext cx="2238375" cy="304800"/>
              </a:xfrm>
              <a:custGeom>
                <a:avLst/>
                <a:gdLst>
                  <a:gd name="connsiteX0" fmla="*/ 0 w 2238375"/>
                  <a:gd name="connsiteY0" fmla="*/ 304800 h 304800"/>
                  <a:gd name="connsiteX1" fmla="*/ 1076325 w 2238375"/>
                  <a:gd name="connsiteY1" fmla="*/ 104775 h 304800"/>
                  <a:gd name="connsiteX2" fmla="*/ 2238375 w 2238375"/>
                  <a:gd name="connsiteY2" fmla="*/ 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38375" h="304800">
                    <a:moveTo>
                      <a:pt x="0" y="304800"/>
                    </a:moveTo>
                    <a:cubicBezTo>
                      <a:pt x="351631" y="230187"/>
                      <a:pt x="703263" y="155575"/>
                      <a:pt x="1076325" y="104775"/>
                    </a:cubicBezTo>
                    <a:cubicBezTo>
                      <a:pt x="1449387" y="53975"/>
                      <a:pt x="2238375" y="0"/>
                      <a:pt x="2238375" y="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6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</p:grpSp>
        <p:grpSp>
          <p:nvGrpSpPr>
            <p:cNvPr id="200" name="Group 154"/>
            <p:cNvGrpSpPr/>
            <p:nvPr/>
          </p:nvGrpSpPr>
          <p:grpSpPr>
            <a:xfrm>
              <a:off x="2086809" y="2959100"/>
              <a:ext cx="1836232" cy="1903163"/>
              <a:chOff x="2362201" y="1562101"/>
              <a:chExt cx="2238376" cy="2143124"/>
            </a:xfrm>
          </p:grpSpPr>
          <p:grpSp>
            <p:nvGrpSpPr>
              <p:cNvPr id="256" name="Group 111"/>
              <p:cNvGrpSpPr/>
              <p:nvPr/>
            </p:nvGrpSpPr>
            <p:grpSpPr>
              <a:xfrm>
                <a:off x="2381251" y="1571629"/>
                <a:ext cx="2200274" cy="2133596"/>
                <a:chOff x="2819401" y="1447804"/>
                <a:chExt cx="2200274" cy="2133596"/>
              </a:xfrm>
            </p:grpSpPr>
            <p:cxnSp>
              <p:nvCxnSpPr>
                <p:cNvPr id="258" name="Straight Connector 257"/>
                <p:cNvCxnSpPr>
                  <a:stCxn id="259" idx="2"/>
                </p:cNvCxnSpPr>
                <p:nvPr/>
              </p:nvCxnSpPr>
              <p:spPr bwMode="auto">
                <a:xfrm flipV="1">
                  <a:off x="4667250" y="1809750"/>
                  <a:ext cx="352425" cy="177165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92D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59" name="Freeform 258"/>
                <p:cNvSpPr/>
                <p:nvPr/>
              </p:nvSpPr>
              <p:spPr bwMode="auto">
                <a:xfrm>
                  <a:off x="2828925" y="3381375"/>
                  <a:ext cx="1838325" cy="200025"/>
                </a:xfrm>
                <a:custGeom>
                  <a:avLst/>
                  <a:gdLst>
                    <a:gd name="connsiteX0" fmla="*/ 0 w 1838325"/>
                    <a:gd name="connsiteY0" fmla="*/ 0 h 200025"/>
                    <a:gd name="connsiteX1" fmla="*/ 1076325 w 1838325"/>
                    <a:gd name="connsiteY1" fmla="*/ 47625 h 200025"/>
                    <a:gd name="connsiteX2" fmla="*/ 1838325 w 1838325"/>
                    <a:gd name="connsiteY2" fmla="*/ 200025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38325" h="200025">
                      <a:moveTo>
                        <a:pt x="0" y="0"/>
                      </a:moveTo>
                      <a:cubicBezTo>
                        <a:pt x="384969" y="7144"/>
                        <a:pt x="769938" y="14288"/>
                        <a:pt x="1076325" y="47625"/>
                      </a:cubicBezTo>
                      <a:cubicBezTo>
                        <a:pt x="1382713" y="80963"/>
                        <a:pt x="1610519" y="140494"/>
                        <a:pt x="1838325" y="200025"/>
                      </a:cubicBezTo>
                    </a:path>
                  </a:pathLst>
                </a:custGeom>
                <a:noFill/>
                <a:ln w="38100" cap="flat" cmpd="sng" algn="ctr">
                  <a:solidFill>
                    <a:srgbClr val="92D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cxnSp>
              <p:nvCxnSpPr>
                <p:cNvPr id="260" name="Straight Connector 259"/>
                <p:cNvCxnSpPr>
                  <a:stCxn id="259" idx="0"/>
                </p:cNvCxnSpPr>
                <p:nvPr/>
              </p:nvCxnSpPr>
              <p:spPr bwMode="auto">
                <a:xfrm flipH="1" flipV="1">
                  <a:off x="2819401" y="1447804"/>
                  <a:ext cx="0" cy="19335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92D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57" name="Freeform 256"/>
              <p:cNvSpPr/>
              <p:nvPr/>
            </p:nvSpPr>
            <p:spPr bwMode="auto">
              <a:xfrm>
                <a:off x="2362201" y="1562101"/>
                <a:ext cx="2238376" cy="361949"/>
              </a:xfrm>
              <a:custGeom>
                <a:avLst/>
                <a:gdLst>
                  <a:gd name="connsiteX0" fmla="*/ 0 w 2238375"/>
                  <a:gd name="connsiteY0" fmla="*/ 0 h 361950"/>
                  <a:gd name="connsiteX1" fmla="*/ 1200150 w 2238375"/>
                  <a:gd name="connsiteY1" fmla="*/ 123825 h 361950"/>
                  <a:gd name="connsiteX2" fmla="*/ 2238375 w 2238375"/>
                  <a:gd name="connsiteY2" fmla="*/ 361950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38375" h="361950">
                    <a:moveTo>
                      <a:pt x="0" y="0"/>
                    </a:moveTo>
                    <a:cubicBezTo>
                      <a:pt x="413544" y="31750"/>
                      <a:pt x="827088" y="63500"/>
                      <a:pt x="1200150" y="123825"/>
                    </a:cubicBezTo>
                    <a:cubicBezTo>
                      <a:pt x="1573213" y="184150"/>
                      <a:pt x="1905794" y="273050"/>
                      <a:pt x="2238375" y="361950"/>
                    </a:cubicBezTo>
                  </a:path>
                </a:pathLst>
              </a:custGeom>
              <a:noFill/>
              <a:ln w="38100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</p:grpSp>
        <p:grpSp>
          <p:nvGrpSpPr>
            <p:cNvPr id="201" name="Group 137"/>
            <p:cNvGrpSpPr/>
            <p:nvPr/>
          </p:nvGrpSpPr>
          <p:grpSpPr>
            <a:xfrm>
              <a:off x="177800" y="4482986"/>
              <a:ext cx="1921189" cy="1867014"/>
              <a:chOff x="438150" y="3130550"/>
              <a:chExt cx="2381250" cy="2136775"/>
            </a:xfrm>
          </p:grpSpPr>
          <p:cxnSp>
            <p:nvCxnSpPr>
              <p:cNvPr id="252" name="Straight Connector 251"/>
              <p:cNvCxnSpPr/>
              <p:nvPr/>
            </p:nvCxnSpPr>
            <p:spPr bwMode="auto">
              <a:xfrm>
                <a:off x="447675" y="3448050"/>
                <a:ext cx="466725" cy="1819275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3" name="Straight Connector 252"/>
              <p:cNvCxnSpPr>
                <a:endCxn id="255" idx="2"/>
              </p:cNvCxnSpPr>
              <p:nvPr/>
            </p:nvCxnSpPr>
            <p:spPr bwMode="auto">
              <a:xfrm rot="5400000" flipH="1" flipV="1">
                <a:off x="1876425" y="4086225"/>
                <a:ext cx="188595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54" name="Freeform 253"/>
              <p:cNvSpPr/>
              <p:nvPr/>
            </p:nvSpPr>
            <p:spPr bwMode="auto">
              <a:xfrm>
                <a:off x="904875" y="5019675"/>
                <a:ext cx="1905000" cy="247650"/>
              </a:xfrm>
              <a:custGeom>
                <a:avLst/>
                <a:gdLst>
                  <a:gd name="connsiteX0" fmla="*/ 1905000 w 1905000"/>
                  <a:gd name="connsiteY0" fmla="*/ 0 h 247650"/>
                  <a:gd name="connsiteX1" fmla="*/ 0 w 1905000"/>
                  <a:gd name="connsiteY1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05000" h="247650">
                    <a:moveTo>
                      <a:pt x="1905000" y="0"/>
                    </a:moveTo>
                    <a:lnTo>
                      <a:pt x="0" y="247650"/>
                    </a:lnTo>
                  </a:path>
                </a:pathLst>
              </a:custGeom>
              <a:solidFill>
                <a:schemeClr val="accent1"/>
              </a:solidFill>
              <a:ln w="3810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55" name="Freeform 254"/>
              <p:cNvSpPr/>
              <p:nvPr/>
            </p:nvSpPr>
            <p:spPr bwMode="auto">
              <a:xfrm>
                <a:off x="438150" y="3130550"/>
                <a:ext cx="2381250" cy="317500"/>
              </a:xfrm>
              <a:custGeom>
                <a:avLst/>
                <a:gdLst>
                  <a:gd name="connsiteX0" fmla="*/ 0 w 2381250"/>
                  <a:gd name="connsiteY0" fmla="*/ 317500 h 317500"/>
                  <a:gd name="connsiteX1" fmla="*/ 1371600 w 2381250"/>
                  <a:gd name="connsiteY1" fmla="*/ 50800 h 317500"/>
                  <a:gd name="connsiteX2" fmla="*/ 2381250 w 2381250"/>
                  <a:gd name="connsiteY2" fmla="*/ 12700 h 317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81250" h="317500">
                    <a:moveTo>
                      <a:pt x="0" y="317500"/>
                    </a:moveTo>
                    <a:cubicBezTo>
                      <a:pt x="487362" y="209550"/>
                      <a:pt x="974725" y="101600"/>
                      <a:pt x="1371600" y="50800"/>
                    </a:cubicBezTo>
                    <a:cubicBezTo>
                      <a:pt x="1768475" y="0"/>
                      <a:pt x="2074862" y="6350"/>
                      <a:pt x="2381250" y="12700"/>
                    </a:cubicBezTo>
                  </a:path>
                </a:pathLst>
              </a:custGeom>
              <a:noFill/>
              <a:ln w="3810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</p:grpSp>
        <p:grpSp>
          <p:nvGrpSpPr>
            <p:cNvPr id="202" name="Group 368"/>
            <p:cNvGrpSpPr/>
            <p:nvPr/>
          </p:nvGrpSpPr>
          <p:grpSpPr>
            <a:xfrm>
              <a:off x="523205" y="4526712"/>
              <a:ext cx="1554231" cy="333038"/>
              <a:chOff x="5724524" y="3917950"/>
              <a:chExt cx="1371604" cy="314328"/>
            </a:xfrm>
          </p:grpSpPr>
          <p:grpSp>
            <p:nvGrpSpPr>
              <p:cNvPr id="230" name="Group 95"/>
              <p:cNvGrpSpPr/>
              <p:nvPr/>
            </p:nvGrpSpPr>
            <p:grpSpPr>
              <a:xfrm>
                <a:off x="5724524" y="3917950"/>
                <a:ext cx="1371604" cy="314328"/>
                <a:chOff x="5724524" y="3917950"/>
                <a:chExt cx="1371604" cy="314328"/>
              </a:xfrm>
            </p:grpSpPr>
            <p:cxnSp>
              <p:nvCxnSpPr>
                <p:cNvPr id="233" name="Straight Connector 232"/>
                <p:cNvCxnSpPr/>
                <p:nvPr/>
              </p:nvCxnSpPr>
              <p:spPr bwMode="auto">
                <a:xfrm rot="16200000" flipH="1">
                  <a:off x="5732462" y="4129087"/>
                  <a:ext cx="149228" cy="2540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4" name="Straight Connector 233"/>
                <p:cNvCxnSpPr/>
                <p:nvPr/>
              </p:nvCxnSpPr>
              <p:spPr bwMode="auto">
                <a:xfrm rot="16200000" flipH="1">
                  <a:off x="5818187" y="4113212"/>
                  <a:ext cx="149228" cy="2540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5" name="Straight Connector 234"/>
                <p:cNvCxnSpPr/>
                <p:nvPr/>
              </p:nvCxnSpPr>
              <p:spPr bwMode="auto">
                <a:xfrm rot="16200000" flipH="1">
                  <a:off x="5900737" y="4097337"/>
                  <a:ext cx="149228" cy="2540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6" name="Straight Connector 235"/>
                <p:cNvCxnSpPr/>
                <p:nvPr/>
              </p:nvCxnSpPr>
              <p:spPr bwMode="auto">
                <a:xfrm rot="16200000" flipH="1">
                  <a:off x="5980112" y="4081462"/>
                  <a:ext cx="149228" cy="2540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7" name="Straight Connector 236"/>
                <p:cNvCxnSpPr/>
                <p:nvPr/>
              </p:nvCxnSpPr>
              <p:spPr bwMode="auto">
                <a:xfrm rot="16200000" flipH="1">
                  <a:off x="6059487" y="4068762"/>
                  <a:ext cx="149228" cy="2540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8" name="Straight Connector 237"/>
                <p:cNvCxnSpPr/>
                <p:nvPr/>
              </p:nvCxnSpPr>
              <p:spPr bwMode="auto">
                <a:xfrm rot="16200000" flipH="1">
                  <a:off x="6135687" y="4056062"/>
                  <a:ext cx="149228" cy="2540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9" name="Straight Connector 238"/>
                <p:cNvCxnSpPr/>
                <p:nvPr/>
              </p:nvCxnSpPr>
              <p:spPr bwMode="auto">
                <a:xfrm rot="16200000" flipH="1">
                  <a:off x="6208712" y="4043362"/>
                  <a:ext cx="149228" cy="2540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0" name="Straight Connector 239"/>
                <p:cNvCxnSpPr/>
                <p:nvPr/>
              </p:nvCxnSpPr>
              <p:spPr bwMode="auto">
                <a:xfrm rot="16200000" flipH="1">
                  <a:off x="6278562" y="4030662"/>
                  <a:ext cx="149228" cy="2540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1" name="Straight Connector 240"/>
                <p:cNvCxnSpPr/>
                <p:nvPr/>
              </p:nvCxnSpPr>
              <p:spPr bwMode="auto">
                <a:xfrm rot="16200000" flipH="1">
                  <a:off x="6345237" y="4021137"/>
                  <a:ext cx="149228" cy="2540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2" name="Straight Connector 241"/>
                <p:cNvCxnSpPr/>
                <p:nvPr/>
              </p:nvCxnSpPr>
              <p:spPr bwMode="auto">
                <a:xfrm rot="16200000" flipH="1">
                  <a:off x="6411912" y="4017962"/>
                  <a:ext cx="149228" cy="2540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3" name="Straight Connector 242"/>
                <p:cNvCxnSpPr/>
                <p:nvPr/>
              </p:nvCxnSpPr>
              <p:spPr bwMode="auto">
                <a:xfrm rot="16200000" flipH="1">
                  <a:off x="6488112" y="4008437"/>
                  <a:ext cx="149228" cy="2540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4" name="Straight Connector 243"/>
                <p:cNvCxnSpPr/>
                <p:nvPr/>
              </p:nvCxnSpPr>
              <p:spPr bwMode="auto">
                <a:xfrm rot="16200000" flipH="1">
                  <a:off x="6561137" y="4002087"/>
                  <a:ext cx="149228" cy="2540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5" name="Straight Connector 244"/>
                <p:cNvCxnSpPr/>
                <p:nvPr/>
              </p:nvCxnSpPr>
              <p:spPr bwMode="auto">
                <a:xfrm rot="16200000" flipH="1">
                  <a:off x="6637337" y="3995737"/>
                  <a:ext cx="149228" cy="2540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6" name="Straight Connector 245"/>
                <p:cNvCxnSpPr/>
                <p:nvPr/>
              </p:nvCxnSpPr>
              <p:spPr bwMode="auto">
                <a:xfrm rot="16200000" flipH="1">
                  <a:off x="6710362" y="3986212"/>
                  <a:ext cx="149228" cy="2540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rot="16200000" flipH="1">
                  <a:off x="6786562" y="3986212"/>
                  <a:ext cx="149228" cy="2540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8" name="Straight Connector 247"/>
                <p:cNvCxnSpPr/>
                <p:nvPr/>
              </p:nvCxnSpPr>
              <p:spPr bwMode="auto">
                <a:xfrm rot="16200000" flipH="1">
                  <a:off x="6859587" y="3989387"/>
                  <a:ext cx="149228" cy="2540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9" name="Straight Connector 248"/>
                <p:cNvCxnSpPr/>
                <p:nvPr/>
              </p:nvCxnSpPr>
              <p:spPr bwMode="auto">
                <a:xfrm rot="16200000" flipH="1">
                  <a:off x="6935787" y="3983037"/>
                  <a:ext cx="149228" cy="2540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0" name="Straight Connector 249"/>
                <p:cNvCxnSpPr/>
                <p:nvPr/>
              </p:nvCxnSpPr>
              <p:spPr bwMode="auto">
                <a:xfrm rot="16200000" flipH="1">
                  <a:off x="7008812" y="3979862"/>
                  <a:ext cx="149228" cy="2540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1" name="Straight Connector 250"/>
                <p:cNvCxnSpPr/>
                <p:nvPr/>
              </p:nvCxnSpPr>
              <p:spPr bwMode="auto">
                <a:xfrm rot="16200000" flipH="1">
                  <a:off x="5662612" y="4144962"/>
                  <a:ext cx="149228" cy="2540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31" name="Freeform 230"/>
              <p:cNvSpPr/>
              <p:nvPr/>
            </p:nvSpPr>
            <p:spPr bwMode="auto">
              <a:xfrm>
                <a:off x="5743575" y="3950494"/>
                <a:ext cx="1328738" cy="173831"/>
              </a:xfrm>
              <a:custGeom>
                <a:avLst/>
                <a:gdLst>
                  <a:gd name="connsiteX0" fmla="*/ 0 w 1328738"/>
                  <a:gd name="connsiteY0" fmla="*/ 173831 h 173831"/>
                  <a:gd name="connsiteX1" fmla="*/ 542925 w 1328738"/>
                  <a:gd name="connsiteY1" fmla="*/ 54769 h 173831"/>
                  <a:gd name="connsiteX2" fmla="*/ 966788 w 1328738"/>
                  <a:gd name="connsiteY2" fmla="*/ 7144 h 173831"/>
                  <a:gd name="connsiteX3" fmla="*/ 1328738 w 1328738"/>
                  <a:gd name="connsiteY3" fmla="*/ 11906 h 173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8738" h="173831">
                    <a:moveTo>
                      <a:pt x="0" y="173831"/>
                    </a:moveTo>
                    <a:cubicBezTo>
                      <a:pt x="190897" y="128190"/>
                      <a:pt x="381794" y="82550"/>
                      <a:pt x="542925" y="54769"/>
                    </a:cubicBezTo>
                    <a:cubicBezTo>
                      <a:pt x="704056" y="26988"/>
                      <a:pt x="835819" y="14288"/>
                      <a:pt x="966788" y="7144"/>
                    </a:cubicBezTo>
                    <a:cubicBezTo>
                      <a:pt x="1097757" y="0"/>
                      <a:pt x="1213247" y="5953"/>
                      <a:pt x="1328738" y="11906"/>
                    </a:cubicBez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32" name="Freeform 231"/>
              <p:cNvSpPr/>
              <p:nvPr/>
            </p:nvSpPr>
            <p:spPr bwMode="auto">
              <a:xfrm>
                <a:off x="5753099" y="4017168"/>
                <a:ext cx="1328738" cy="173831"/>
              </a:xfrm>
              <a:custGeom>
                <a:avLst/>
                <a:gdLst>
                  <a:gd name="connsiteX0" fmla="*/ 0 w 1328738"/>
                  <a:gd name="connsiteY0" fmla="*/ 173831 h 173831"/>
                  <a:gd name="connsiteX1" fmla="*/ 542925 w 1328738"/>
                  <a:gd name="connsiteY1" fmla="*/ 54769 h 173831"/>
                  <a:gd name="connsiteX2" fmla="*/ 966788 w 1328738"/>
                  <a:gd name="connsiteY2" fmla="*/ 7144 h 173831"/>
                  <a:gd name="connsiteX3" fmla="*/ 1328738 w 1328738"/>
                  <a:gd name="connsiteY3" fmla="*/ 11906 h 173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8738" h="173831">
                    <a:moveTo>
                      <a:pt x="0" y="173831"/>
                    </a:moveTo>
                    <a:cubicBezTo>
                      <a:pt x="190897" y="128190"/>
                      <a:pt x="381794" y="82550"/>
                      <a:pt x="542925" y="54769"/>
                    </a:cubicBezTo>
                    <a:cubicBezTo>
                      <a:pt x="704056" y="26988"/>
                      <a:pt x="835819" y="14288"/>
                      <a:pt x="966788" y="7144"/>
                    </a:cubicBezTo>
                    <a:cubicBezTo>
                      <a:pt x="1097757" y="0"/>
                      <a:pt x="1213247" y="5953"/>
                      <a:pt x="1328738" y="11906"/>
                    </a:cubicBez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</p:grpSp>
        <p:grpSp>
          <p:nvGrpSpPr>
            <p:cNvPr id="203" name="Group 145"/>
            <p:cNvGrpSpPr/>
            <p:nvPr/>
          </p:nvGrpSpPr>
          <p:grpSpPr>
            <a:xfrm>
              <a:off x="2102979" y="4513764"/>
              <a:ext cx="1884808" cy="1770364"/>
              <a:chOff x="2819400" y="3143250"/>
              <a:chExt cx="2219328" cy="2047877"/>
            </a:xfrm>
          </p:grpSpPr>
          <p:cxnSp>
            <p:nvCxnSpPr>
              <p:cNvPr id="226" name="Straight Connector 225"/>
              <p:cNvCxnSpPr/>
              <p:nvPr/>
            </p:nvCxnSpPr>
            <p:spPr bwMode="auto">
              <a:xfrm rot="5400000" flipH="1" flipV="1">
                <a:off x="3962403" y="4114802"/>
                <a:ext cx="1771651" cy="380999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27" name="Freeform 226"/>
              <p:cNvSpPr/>
              <p:nvPr/>
            </p:nvSpPr>
            <p:spPr bwMode="auto">
              <a:xfrm>
                <a:off x="2828925" y="3143250"/>
                <a:ext cx="2209800" cy="276225"/>
              </a:xfrm>
              <a:custGeom>
                <a:avLst/>
                <a:gdLst>
                  <a:gd name="connsiteX0" fmla="*/ 0 w 2209800"/>
                  <a:gd name="connsiteY0" fmla="*/ 0 h 276225"/>
                  <a:gd name="connsiteX1" fmla="*/ 1343025 w 2209800"/>
                  <a:gd name="connsiteY1" fmla="*/ 66675 h 276225"/>
                  <a:gd name="connsiteX2" fmla="*/ 2209800 w 2209800"/>
                  <a:gd name="connsiteY2" fmla="*/ 276225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09800" h="276225">
                    <a:moveTo>
                      <a:pt x="0" y="0"/>
                    </a:moveTo>
                    <a:cubicBezTo>
                      <a:pt x="487362" y="10319"/>
                      <a:pt x="974725" y="20638"/>
                      <a:pt x="1343025" y="66675"/>
                    </a:cubicBezTo>
                    <a:cubicBezTo>
                      <a:pt x="1711325" y="112713"/>
                      <a:pt x="1960562" y="194469"/>
                      <a:pt x="2209800" y="276225"/>
                    </a:cubicBezTo>
                  </a:path>
                </a:pathLst>
              </a:custGeom>
              <a:noFill/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cxnSp>
            <p:nvCxnSpPr>
              <p:cNvPr id="228" name="Straight Connector 227"/>
              <p:cNvCxnSpPr/>
              <p:nvPr/>
            </p:nvCxnSpPr>
            <p:spPr bwMode="auto">
              <a:xfrm rot="16200000" flipV="1">
                <a:off x="1876426" y="4095751"/>
                <a:ext cx="188594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29" name="Freeform 228"/>
              <p:cNvSpPr/>
              <p:nvPr/>
            </p:nvSpPr>
            <p:spPr bwMode="auto">
              <a:xfrm>
                <a:off x="2819400" y="5019675"/>
                <a:ext cx="1838325" cy="171450"/>
              </a:xfrm>
              <a:custGeom>
                <a:avLst/>
                <a:gdLst>
                  <a:gd name="connsiteX0" fmla="*/ 0 w 1838325"/>
                  <a:gd name="connsiteY0" fmla="*/ 0 h 171450"/>
                  <a:gd name="connsiteX1" fmla="*/ 1057275 w 1838325"/>
                  <a:gd name="connsiteY1" fmla="*/ 66675 h 171450"/>
                  <a:gd name="connsiteX2" fmla="*/ 1838325 w 1838325"/>
                  <a:gd name="connsiteY2" fmla="*/ 17145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38325" h="171450">
                    <a:moveTo>
                      <a:pt x="0" y="0"/>
                    </a:moveTo>
                    <a:cubicBezTo>
                      <a:pt x="375444" y="19050"/>
                      <a:pt x="750888" y="38100"/>
                      <a:pt x="1057275" y="66675"/>
                    </a:cubicBezTo>
                    <a:cubicBezTo>
                      <a:pt x="1363662" y="95250"/>
                      <a:pt x="1600993" y="133350"/>
                      <a:pt x="1838325" y="171450"/>
                    </a:cubicBezTo>
                  </a:path>
                </a:pathLst>
              </a:custGeom>
              <a:noFill/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</p:grpSp>
        <p:grpSp>
          <p:nvGrpSpPr>
            <p:cNvPr id="204" name="Group 396"/>
            <p:cNvGrpSpPr/>
            <p:nvPr/>
          </p:nvGrpSpPr>
          <p:grpSpPr>
            <a:xfrm>
              <a:off x="2141084" y="4536475"/>
              <a:ext cx="1494859" cy="287622"/>
              <a:chOff x="7721918" y="2031683"/>
              <a:chExt cx="1319213" cy="271463"/>
            </a:xfrm>
          </p:grpSpPr>
          <p:grpSp>
            <p:nvGrpSpPr>
              <p:cNvPr id="205" name="Group 151"/>
              <p:cNvGrpSpPr/>
              <p:nvPr/>
            </p:nvGrpSpPr>
            <p:grpSpPr>
              <a:xfrm>
                <a:off x="7722870" y="2031683"/>
                <a:ext cx="1300165" cy="271463"/>
                <a:chOff x="7219950" y="3929063"/>
                <a:chExt cx="1300165" cy="271463"/>
              </a:xfrm>
            </p:grpSpPr>
            <p:cxnSp>
              <p:nvCxnSpPr>
                <p:cNvPr id="208" name="Straight Connector 207"/>
                <p:cNvCxnSpPr/>
                <p:nvPr/>
              </p:nvCxnSpPr>
              <p:spPr bwMode="auto">
                <a:xfrm rot="16200000" flipH="1">
                  <a:off x="7155657" y="3993356"/>
                  <a:ext cx="133350" cy="476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9" name="Straight Connector 208"/>
                <p:cNvCxnSpPr/>
                <p:nvPr/>
              </p:nvCxnSpPr>
              <p:spPr bwMode="auto">
                <a:xfrm rot="16200000" flipH="1">
                  <a:off x="7231856" y="3993356"/>
                  <a:ext cx="133350" cy="476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0" name="Straight Connector 209"/>
                <p:cNvCxnSpPr/>
                <p:nvPr/>
              </p:nvCxnSpPr>
              <p:spPr bwMode="auto">
                <a:xfrm rot="16200000" flipH="1">
                  <a:off x="7312820" y="3993357"/>
                  <a:ext cx="133350" cy="476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1" name="Straight Connector 210"/>
                <p:cNvCxnSpPr/>
                <p:nvPr/>
              </p:nvCxnSpPr>
              <p:spPr bwMode="auto">
                <a:xfrm rot="16200000" flipH="1">
                  <a:off x="7389020" y="3998120"/>
                  <a:ext cx="133350" cy="476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2" name="Straight Connector 211"/>
                <p:cNvCxnSpPr/>
                <p:nvPr/>
              </p:nvCxnSpPr>
              <p:spPr bwMode="auto">
                <a:xfrm rot="16200000" flipH="1">
                  <a:off x="7465220" y="4002882"/>
                  <a:ext cx="133350" cy="476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3" name="Straight Connector 212"/>
                <p:cNvCxnSpPr/>
                <p:nvPr/>
              </p:nvCxnSpPr>
              <p:spPr bwMode="auto">
                <a:xfrm rot="16200000" flipH="1">
                  <a:off x="7546183" y="4007644"/>
                  <a:ext cx="133350" cy="476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4" name="Straight Connector 213"/>
                <p:cNvCxnSpPr/>
                <p:nvPr/>
              </p:nvCxnSpPr>
              <p:spPr bwMode="auto">
                <a:xfrm rot="16200000" flipH="1">
                  <a:off x="7627145" y="4007645"/>
                  <a:ext cx="133350" cy="476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5" name="Straight Connector 214"/>
                <p:cNvCxnSpPr/>
                <p:nvPr/>
              </p:nvCxnSpPr>
              <p:spPr bwMode="auto">
                <a:xfrm rot="16200000" flipH="1">
                  <a:off x="7698583" y="4007644"/>
                  <a:ext cx="133350" cy="476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6" name="Straight Connector 215"/>
                <p:cNvCxnSpPr/>
                <p:nvPr/>
              </p:nvCxnSpPr>
              <p:spPr bwMode="auto">
                <a:xfrm rot="16200000" flipH="1">
                  <a:off x="7770020" y="4017169"/>
                  <a:ext cx="133350" cy="476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7" name="Straight Connector 216"/>
                <p:cNvCxnSpPr/>
                <p:nvPr/>
              </p:nvCxnSpPr>
              <p:spPr bwMode="auto">
                <a:xfrm rot="16200000" flipH="1">
                  <a:off x="7846220" y="4026694"/>
                  <a:ext cx="133350" cy="476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8" name="Straight Connector 217"/>
                <p:cNvCxnSpPr/>
                <p:nvPr/>
              </p:nvCxnSpPr>
              <p:spPr bwMode="auto">
                <a:xfrm rot="16200000" flipH="1">
                  <a:off x="7927182" y="4031457"/>
                  <a:ext cx="133350" cy="476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9" name="Straight Connector 218"/>
                <p:cNvCxnSpPr/>
                <p:nvPr/>
              </p:nvCxnSpPr>
              <p:spPr bwMode="auto">
                <a:xfrm rot="16200000" flipH="1">
                  <a:off x="8012907" y="4040982"/>
                  <a:ext cx="133350" cy="476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0" name="Straight Connector 219"/>
                <p:cNvCxnSpPr/>
                <p:nvPr/>
              </p:nvCxnSpPr>
              <p:spPr bwMode="auto">
                <a:xfrm rot="16200000" flipH="1">
                  <a:off x="8089107" y="4050507"/>
                  <a:ext cx="133350" cy="476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1" name="Straight Connector 220"/>
                <p:cNvCxnSpPr/>
                <p:nvPr/>
              </p:nvCxnSpPr>
              <p:spPr bwMode="auto">
                <a:xfrm rot="16200000" flipH="1">
                  <a:off x="8160545" y="4060032"/>
                  <a:ext cx="133350" cy="476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2" name="Straight Connector 221"/>
                <p:cNvCxnSpPr/>
                <p:nvPr/>
              </p:nvCxnSpPr>
              <p:spPr bwMode="auto">
                <a:xfrm rot="16200000" flipH="1">
                  <a:off x="8236745" y="4074320"/>
                  <a:ext cx="133350" cy="476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3" name="Straight Connector 222"/>
                <p:cNvCxnSpPr/>
                <p:nvPr/>
              </p:nvCxnSpPr>
              <p:spPr bwMode="auto">
                <a:xfrm rot="16200000" flipH="1">
                  <a:off x="8308182" y="4093369"/>
                  <a:ext cx="133350" cy="476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4" name="Straight Connector 223"/>
                <p:cNvCxnSpPr/>
                <p:nvPr/>
              </p:nvCxnSpPr>
              <p:spPr bwMode="auto">
                <a:xfrm rot="16200000" flipH="1">
                  <a:off x="8379620" y="4117182"/>
                  <a:ext cx="133350" cy="476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5" name="Straight Connector 224"/>
                <p:cNvCxnSpPr/>
                <p:nvPr/>
              </p:nvCxnSpPr>
              <p:spPr bwMode="auto">
                <a:xfrm rot="16200000" flipH="1">
                  <a:off x="8451058" y="4131469"/>
                  <a:ext cx="133350" cy="476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06" name="Freeform 205"/>
              <p:cNvSpPr/>
              <p:nvPr/>
            </p:nvSpPr>
            <p:spPr bwMode="auto">
              <a:xfrm>
                <a:off x="7737160" y="2140268"/>
                <a:ext cx="1295398" cy="138113"/>
              </a:xfrm>
              <a:custGeom>
                <a:avLst/>
                <a:gdLst>
                  <a:gd name="connsiteX0" fmla="*/ 0 w 1390650"/>
                  <a:gd name="connsiteY0" fmla="*/ 0 h 138113"/>
                  <a:gd name="connsiteX1" fmla="*/ 709612 w 1390650"/>
                  <a:gd name="connsiteY1" fmla="*/ 14288 h 138113"/>
                  <a:gd name="connsiteX2" fmla="*/ 1390650 w 1390650"/>
                  <a:gd name="connsiteY2" fmla="*/ 138113 h 138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90650" h="138113">
                    <a:moveTo>
                      <a:pt x="0" y="0"/>
                    </a:moveTo>
                    <a:lnTo>
                      <a:pt x="709612" y="14288"/>
                    </a:lnTo>
                    <a:cubicBezTo>
                      <a:pt x="941387" y="37307"/>
                      <a:pt x="1166018" y="87710"/>
                      <a:pt x="1390650" y="138113"/>
                    </a:cubicBezTo>
                  </a:path>
                </a:pathLst>
              </a:custGeom>
              <a:noFill/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07" name="Freeform 206"/>
              <p:cNvSpPr/>
              <p:nvPr/>
            </p:nvSpPr>
            <p:spPr bwMode="auto">
              <a:xfrm>
                <a:off x="7721918" y="2070736"/>
                <a:ext cx="1319213" cy="138113"/>
              </a:xfrm>
              <a:custGeom>
                <a:avLst/>
                <a:gdLst>
                  <a:gd name="connsiteX0" fmla="*/ 0 w 1390650"/>
                  <a:gd name="connsiteY0" fmla="*/ 0 h 138113"/>
                  <a:gd name="connsiteX1" fmla="*/ 709612 w 1390650"/>
                  <a:gd name="connsiteY1" fmla="*/ 14288 h 138113"/>
                  <a:gd name="connsiteX2" fmla="*/ 1390650 w 1390650"/>
                  <a:gd name="connsiteY2" fmla="*/ 138113 h 138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90650" h="138113">
                    <a:moveTo>
                      <a:pt x="0" y="0"/>
                    </a:moveTo>
                    <a:lnTo>
                      <a:pt x="709612" y="14288"/>
                    </a:lnTo>
                    <a:cubicBezTo>
                      <a:pt x="941387" y="37307"/>
                      <a:pt x="1166018" y="87710"/>
                      <a:pt x="1390650" y="138113"/>
                    </a:cubicBezTo>
                  </a:path>
                </a:pathLst>
              </a:custGeom>
              <a:noFill/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</p:grpSp>
      </p:grpSp>
      <p:pic>
        <p:nvPicPr>
          <p:cNvPr id="274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66221" y="2928601"/>
            <a:ext cx="2000564" cy="1237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76" name="Group 174"/>
          <p:cNvGrpSpPr/>
          <p:nvPr/>
        </p:nvGrpSpPr>
        <p:grpSpPr>
          <a:xfrm>
            <a:off x="4448433" y="3033828"/>
            <a:ext cx="1925939" cy="1042969"/>
            <a:chOff x="5007641" y="1915884"/>
            <a:chExt cx="3971051" cy="1283130"/>
          </a:xfrm>
        </p:grpSpPr>
        <p:grpSp>
          <p:nvGrpSpPr>
            <p:cNvPr id="278" name="Group 349"/>
            <p:cNvGrpSpPr/>
            <p:nvPr/>
          </p:nvGrpSpPr>
          <p:grpSpPr>
            <a:xfrm>
              <a:off x="5553379" y="1963631"/>
              <a:ext cx="2570737" cy="1196137"/>
              <a:chOff x="419100" y="1462910"/>
              <a:chExt cx="4400552" cy="1778765"/>
            </a:xfrm>
          </p:grpSpPr>
          <p:grpSp>
            <p:nvGrpSpPr>
              <p:cNvPr id="283" name="Group 26"/>
              <p:cNvGrpSpPr/>
              <p:nvPr/>
            </p:nvGrpSpPr>
            <p:grpSpPr>
              <a:xfrm>
                <a:off x="1077113" y="1481960"/>
                <a:ext cx="279797" cy="261145"/>
                <a:chOff x="1387365" y="1481959"/>
                <a:chExt cx="409903" cy="394138"/>
              </a:xfrm>
              <a:noFill/>
            </p:grpSpPr>
            <p:sp>
              <p:nvSpPr>
                <p:cNvPr id="369" name="Oval 368"/>
                <p:cNvSpPr/>
                <p:nvPr/>
              </p:nvSpPr>
              <p:spPr bwMode="auto">
                <a:xfrm>
                  <a:off x="1387365" y="1481959"/>
                  <a:ext cx="409903" cy="394138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800" b="1" i="0" u="none" strike="noStrike" cap="none" normalizeH="0" baseline="0" smtClean="0">
                    <a:ln>
                      <a:noFill/>
                    </a:ln>
                    <a:noFill/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370" name="Plus 369"/>
                <p:cNvSpPr/>
                <p:nvPr/>
              </p:nvSpPr>
              <p:spPr bwMode="auto">
                <a:xfrm>
                  <a:off x="1450426" y="1513485"/>
                  <a:ext cx="283779" cy="331076"/>
                </a:xfrm>
                <a:prstGeom prst="mathPlus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800" b="1" i="0" u="none" strike="noStrike" cap="none" normalizeH="0" baseline="0" smtClean="0">
                    <a:ln>
                      <a:noFill/>
                    </a:ln>
                    <a:noFill/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</p:grpSp>
          <p:cxnSp>
            <p:nvCxnSpPr>
              <p:cNvPr id="284" name="Straight Arrow Connector 283"/>
              <p:cNvCxnSpPr/>
              <p:nvPr/>
            </p:nvCxnSpPr>
            <p:spPr bwMode="auto">
              <a:xfrm flipV="1">
                <a:off x="1358538" y="1598604"/>
                <a:ext cx="636723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285" name="Rectangle 284"/>
              <p:cNvSpPr/>
              <p:nvPr/>
            </p:nvSpPr>
            <p:spPr bwMode="auto">
              <a:xfrm>
                <a:off x="1378433" y="1837117"/>
                <a:ext cx="355127" cy="22980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rPr>
                  <a:t>z</a:t>
                </a:r>
                <a:r>
                  <a:rPr kumimoji="0" lang="en-US" sz="800" b="1" i="0" u="none" strike="noStrike" cap="none" normalizeH="0" baseline="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rPr>
                  <a:t>-1</a:t>
                </a:r>
              </a:p>
            </p:txBody>
          </p:sp>
          <p:cxnSp>
            <p:nvCxnSpPr>
              <p:cNvPr id="286" name="Straight Connector 285"/>
              <p:cNvCxnSpPr/>
              <p:nvPr/>
            </p:nvCxnSpPr>
            <p:spPr bwMode="auto">
              <a:xfrm rot="16200000" flipH="1">
                <a:off x="1701097" y="1779446"/>
                <a:ext cx="34427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7" name="Straight Arrow Connector 286"/>
              <p:cNvCxnSpPr>
                <a:endCxn id="285" idx="3"/>
              </p:cNvCxnSpPr>
              <p:nvPr/>
            </p:nvCxnSpPr>
            <p:spPr bwMode="auto">
              <a:xfrm rot="10800000">
                <a:off x="1733561" y="1957897"/>
                <a:ext cx="139002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88" name="Straight Connector 287"/>
              <p:cNvCxnSpPr>
                <a:stCxn id="285" idx="1"/>
              </p:cNvCxnSpPr>
              <p:nvPr/>
            </p:nvCxnSpPr>
            <p:spPr bwMode="auto">
              <a:xfrm rot="10800000" flipV="1">
                <a:off x="1217191" y="1959158"/>
                <a:ext cx="16124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9" name="Straight Arrow Connector 288"/>
              <p:cNvCxnSpPr>
                <a:endCxn id="369" idx="4"/>
              </p:cNvCxnSpPr>
              <p:nvPr/>
            </p:nvCxnSpPr>
            <p:spPr bwMode="auto">
              <a:xfrm rot="16200000" flipV="1">
                <a:off x="1106551" y="1853567"/>
                <a:ext cx="221103" cy="18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grpSp>
            <p:nvGrpSpPr>
              <p:cNvPr id="290" name="Group 56"/>
              <p:cNvGrpSpPr/>
              <p:nvPr/>
            </p:nvGrpSpPr>
            <p:grpSpPr>
              <a:xfrm>
                <a:off x="2010563" y="1472435"/>
                <a:ext cx="932663" cy="584965"/>
                <a:chOff x="2010563" y="1472435"/>
                <a:chExt cx="932663" cy="584965"/>
              </a:xfrm>
            </p:grpSpPr>
            <p:grpSp>
              <p:nvGrpSpPr>
                <p:cNvPr id="360" name="Group 47"/>
                <p:cNvGrpSpPr/>
                <p:nvPr/>
              </p:nvGrpSpPr>
              <p:grpSpPr>
                <a:xfrm>
                  <a:off x="2010563" y="1472435"/>
                  <a:ext cx="279797" cy="261145"/>
                  <a:chOff x="1387365" y="1481959"/>
                  <a:chExt cx="409903" cy="394138"/>
                </a:xfrm>
                <a:noFill/>
              </p:grpSpPr>
              <p:sp>
                <p:nvSpPr>
                  <p:cNvPr id="367" name="Oval 366"/>
                  <p:cNvSpPr/>
                  <p:nvPr/>
                </p:nvSpPr>
                <p:spPr bwMode="auto">
                  <a:xfrm>
                    <a:off x="1387365" y="1481959"/>
                    <a:ext cx="409903" cy="394138"/>
                  </a:xfrm>
                  <a:prstGeom prst="ellips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800" b="1" i="0" u="none" strike="noStrike" cap="none" normalizeH="0" baseline="0" smtClean="0">
                      <a:ln>
                        <a:noFill/>
                      </a:ln>
                      <a:noFill/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68" name="Plus 367"/>
                  <p:cNvSpPr/>
                  <p:nvPr/>
                </p:nvSpPr>
                <p:spPr bwMode="auto">
                  <a:xfrm>
                    <a:off x="1450426" y="1513485"/>
                    <a:ext cx="283779" cy="331076"/>
                  </a:xfrm>
                  <a:prstGeom prst="mathPlus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800" b="1" i="0" u="none" strike="noStrike" cap="none" normalizeH="0" baseline="0" smtClean="0">
                      <a:ln>
                        <a:noFill/>
                      </a:ln>
                      <a:noFill/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</p:grpSp>
            <p:cxnSp>
              <p:nvCxnSpPr>
                <p:cNvPr id="361" name="Straight Arrow Connector 50"/>
                <p:cNvCxnSpPr/>
                <p:nvPr/>
              </p:nvCxnSpPr>
              <p:spPr bwMode="auto">
                <a:xfrm flipV="1">
                  <a:off x="2306503" y="1589080"/>
                  <a:ext cx="636723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sp>
              <p:nvSpPr>
                <p:cNvPr id="362" name="Rectangle 361"/>
                <p:cNvSpPr/>
                <p:nvPr/>
              </p:nvSpPr>
              <p:spPr bwMode="auto">
                <a:xfrm>
                  <a:off x="2311883" y="1827592"/>
                  <a:ext cx="355127" cy="229808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rPr>
                    <a:t>z</a:t>
                  </a:r>
                  <a:r>
                    <a:rPr kumimoji="0" lang="en-US" sz="800" b="1" i="0" u="none" strike="noStrike" cap="none" normalizeH="0" baseline="3000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rPr>
                    <a:t>-1</a:t>
                  </a:r>
                </a:p>
              </p:txBody>
            </p:sp>
            <p:cxnSp>
              <p:nvCxnSpPr>
                <p:cNvPr id="363" name="Straight Connector 52"/>
                <p:cNvCxnSpPr/>
                <p:nvPr/>
              </p:nvCxnSpPr>
              <p:spPr bwMode="auto">
                <a:xfrm rot="16200000" flipH="1">
                  <a:off x="2634549" y="1769922"/>
                  <a:ext cx="344277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64" name="Straight Arrow Connector 363"/>
                <p:cNvCxnSpPr>
                  <a:endCxn id="362" idx="3"/>
                </p:cNvCxnSpPr>
                <p:nvPr/>
              </p:nvCxnSpPr>
              <p:spPr bwMode="auto">
                <a:xfrm rot="10800000">
                  <a:off x="2667011" y="1948372"/>
                  <a:ext cx="139002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365" name="Straight Connector 364"/>
                <p:cNvCxnSpPr>
                  <a:stCxn id="362" idx="1"/>
                </p:cNvCxnSpPr>
                <p:nvPr/>
              </p:nvCxnSpPr>
              <p:spPr bwMode="auto">
                <a:xfrm rot="10800000" flipV="1">
                  <a:off x="2150641" y="1949633"/>
                  <a:ext cx="161242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66" name="Straight Arrow Connector 365"/>
                <p:cNvCxnSpPr/>
                <p:nvPr/>
              </p:nvCxnSpPr>
              <p:spPr bwMode="auto">
                <a:xfrm rot="16200000" flipV="1">
                  <a:off x="2040001" y="1844042"/>
                  <a:ext cx="221103" cy="18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</p:grpSp>
          <p:grpSp>
            <p:nvGrpSpPr>
              <p:cNvPr id="291" name="Group 57"/>
              <p:cNvGrpSpPr/>
              <p:nvPr/>
            </p:nvGrpSpPr>
            <p:grpSpPr>
              <a:xfrm>
                <a:off x="2944013" y="1472435"/>
                <a:ext cx="932663" cy="584965"/>
                <a:chOff x="2010563" y="1472435"/>
                <a:chExt cx="932663" cy="584965"/>
              </a:xfrm>
            </p:grpSpPr>
            <p:grpSp>
              <p:nvGrpSpPr>
                <p:cNvPr id="351" name="Group 47"/>
                <p:cNvGrpSpPr/>
                <p:nvPr/>
              </p:nvGrpSpPr>
              <p:grpSpPr>
                <a:xfrm>
                  <a:off x="2010563" y="1472435"/>
                  <a:ext cx="279797" cy="261145"/>
                  <a:chOff x="1387365" y="1481959"/>
                  <a:chExt cx="409903" cy="394138"/>
                </a:xfrm>
                <a:noFill/>
              </p:grpSpPr>
              <p:sp>
                <p:nvSpPr>
                  <p:cNvPr id="358" name="Oval 357"/>
                  <p:cNvSpPr/>
                  <p:nvPr/>
                </p:nvSpPr>
                <p:spPr bwMode="auto">
                  <a:xfrm>
                    <a:off x="1387365" y="1481959"/>
                    <a:ext cx="409903" cy="394138"/>
                  </a:xfrm>
                  <a:prstGeom prst="ellips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800" b="1" i="0" u="none" strike="noStrike" cap="none" normalizeH="0" baseline="0" smtClean="0">
                      <a:ln>
                        <a:noFill/>
                      </a:ln>
                      <a:noFill/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59" name="Plus 358"/>
                  <p:cNvSpPr/>
                  <p:nvPr/>
                </p:nvSpPr>
                <p:spPr bwMode="auto">
                  <a:xfrm>
                    <a:off x="1450426" y="1513485"/>
                    <a:ext cx="283779" cy="331076"/>
                  </a:xfrm>
                  <a:prstGeom prst="mathPlus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800" b="1" i="0" u="none" strike="noStrike" cap="none" normalizeH="0" baseline="0" smtClean="0">
                      <a:ln>
                        <a:noFill/>
                      </a:ln>
                      <a:noFill/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</p:grpSp>
            <p:cxnSp>
              <p:nvCxnSpPr>
                <p:cNvPr id="352" name="Straight Arrow Connector 351"/>
                <p:cNvCxnSpPr/>
                <p:nvPr/>
              </p:nvCxnSpPr>
              <p:spPr bwMode="auto">
                <a:xfrm flipV="1">
                  <a:off x="2306503" y="1589080"/>
                  <a:ext cx="636723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sp>
              <p:nvSpPr>
                <p:cNvPr id="353" name="Rectangle 60"/>
                <p:cNvSpPr/>
                <p:nvPr/>
              </p:nvSpPr>
              <p:spPr bwMode="auto">
                <a:xfrm>
                  <a:off x="2311883" y="1827592"/>
                  <a:ext cx="355127" cy="229808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rPr>
                    <a:t>z</a:t>
                  </a:r>
                  <a:r>
                    <a:rPr kumimoji="0" lang="en-US" sz="800" b="1" i="0" u="none" strike="noStrike" cap="none" normalizeH="0" baseline="3000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rPr>
                    <a:t>-1</a:t>
                  </a:r>
                </a:p>
              </p:txBody>
            </p:sp>
            <p:cxnSp>
              <p:nvCxnSpPr>
                <p:cNvPr id="354" name="Straight Connector 353"/>
                <p:cNvCxnSpPr/>
                <p:nvPr/>
              </p:nvCxnSpPr>
              <p:spPr bwMode="auto">
                <a:xfrm rot="16200000" flipH="1">
                  <a:off x="2634549" y="1769922"/>
                  <a:ext cx="344277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55" name="Straight Arrow Connector 354"/>
                <p:cNvCxnSpPr/>
                <p:nvPr/>
              </p:nvCxnSpPr>
              <p:spPr bwMode="auto">
                <a:xfrm rot="10800000">
                  <a:off x="2667011" y="1948372"/>
                  <a:ext cx="139002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356" name="Straight Connector 355"/>
                <p:cNvCxnSpPr/>
                <p:nvPr/>
              </p:nvCxnSpPr>
              <p:spPr bwMode="auto">
                <a:xfrm rot="10800000" flipV="1">
                  <a:off x="2150641" y="1949633"/>
                  <a:ext cx="161242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57" name="Straight Arrow Connector 356"/>
                <p:cNvCxnSpPr/>
                <p:nvPr/>
              </p:nvCxnSpPr>
              <p:spPr bwMode="auto">
                <a:xfrm rot="16200000" flipV="1">
                  <a:off x="2040001" y="1844042"/>
                  <a:ext cx="221103" cy="18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</p:grpSp>
          <p:grpSp>
            <p:nvGrpSpPr>
              <p:cNvPr id="292" name="Group 67"/>
              <p:cNvGrpSpPr/>
              <p:nvPr/>
            </p:nvGrpSpPr>
            <p:grpSpPr>
              <a:xfrm>
                <a:off x="3886988" y="1462910"/>
                <a:ext cx="932663" cy="584965"/>
                <a:chOff x="2010563" y="1472435"/>
                <a:chExt cx="932663" cy="584965"/>
              </a:xfrm>
            </p:grpSpPr>
            <p:grpSp>
              <p:nvGrpSpPr>
                <p:cNvPr id="342" name="Group 47"/>
                <p:cNvGrpSpPr/>
                <p:nvPr/>
              </p:nvGrpSpPr>
              <p:grpSpPr>
                <a:xfrm>
                  <a:off x="2010563" y="1472435"/>
                  <a:ext cx="279797" cy="261145"/>
                  <a:chOff x="1387365" y="1481959"/>
                  <a:chExt cx="409903" cy="394138"/>
                </a:xfrm>
                <a:noFill/>
              </p:grpSpPr>
              <p:sp>
                <p:nvSpPr>
                  <p:cNvPr id="349" name="Oval 348"/>
                  <p:cNvSpPr/>
                  <p:nvPr/>
                </p:nvSpPr>
                <p:spPr bwMode="auto">
                  <a:xfrm>
                    <a:off x="1387365" y="1481959"/>
                    <a:ext cx="409903" cy="394138"/>
                  </a:xfrm>
                  <a:prstGeom prst="ellips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800" b="1" i="0" u="none" strike="noStrike" cap="none" normalizeH="0" baseline="0" smtClean="0">
                      <a:ln>
                        <a:noFill/>
                      </a:ln>
                      <a:noFill/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50" name="Plus 349"/>
                  <p:cNvSpPr/>
                  <p:nvPr/>
                </p:nvSpPr>
                <p:spPr bwMode="auto">
                  <a:xfrm>
                    <a:off x="1450426" y="1513485"/>
                    <a:ext cx="283779" cy="331076"/>
                  </a:xfrm>
                  <a:prstGeom prst="mathPlus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800" b="1" i="0" u="none" strike="noStrike" cap="none" normalizeH="0" baseline="0" smtClean="0">
                      <a:ln>
                        <a:noFill/>
                      </a:ln>
                      <a:noFill/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</p:grpSp>
            <p:cxnSp>
              <p:nvCxnSpPr>
                <p:cNvPr id="343" name="Straight Arrow Connector 342"/>
                <p:cNvCxnSpPr/>
                <p:nvPr/>
              </p:nvCxnSpPr>
              <p:spPr bwMode="auto">
                <a:xfrm flipV="1">
                  <a:off x="2306503" y="1589080"/>
                  <a:ext cx="636723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344" name="Rectangle 343"/>
                <p:cNvSpPr/>
                <p:nvPr/>
              </p:nvSpPr>
              <p:spPr bwMode="auto">
                <a:xfrm>
                  <a:off x="2311883" y="1827592"/>
                  <a:ext cx="355127" cy="229808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rPr>
                    <a:t>z</a:t>
                  </a:r>
                  <a:r>
                    <a:rPr kumimoji="0" lang="en-US" sz="800" b="1" i="0" u="none" strike="noStrike" cap="none" normalizeH="0" baseline="3000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rPr>
                    <a:t>-1</a:t>
                  </a:r>
                </a:p>
              </p:txBody>
            </p:sp>
            <p:cxnSp>
              <p:nvCxnSpPr>
                <p:cNvPr id="345" name="Straight Connector 344"/>
                <p:cNvCxnSpPr/>
                <p:nvPr/>
              </p:nvCxnSpPr>
              <p:spPr bwMode="auto">
                <a:xfrm rot="16200000" flipH="1">
                  <a:off x="2634553" y="1769922"/>
                  <a:ext cx="344277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6" name="Straight Arrow Connector 345"/>
                <p:cNvCxnSpPr>
                  <a:endCxn id="344" idx="3"/>
                </p:cNvCxnSpPr>
                <p:nvPr/>
              </p:nvCxnSpPr>
              <p:spPr bwMode="auto">
                <a:xfrm rot="10800000">
                  <a:off x="2667011" y="1948372"/>
                  <a:ext cx="139002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347" name="Straight Connector 346"/>
                <p:cNvCxnSpPr>
                  <a:stCxn id="344" idx="1"/>
                </p:cNvCxnSpPr>
                <p:nvPr/>
              </p:nvCxnSpPr>
              <p:spPr bwMode="auto">
                <a:xfrm rot="10800000" flipV="1">
                  <a:off x="2150641" y="1949633"/>
                  <a:ext cx="161242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8" name="Straight Arrow Connector 347"/>
                <p:cNvCxnSpPr/>
                <p:nvPr/>
              </p:nvCxnSpPr>
              <p:spPr bwMode="auto">
                <a:xfrm rot="16200000" flipV="1">
                  <a:off x="2040001" y="1844042"/>
                  <a:ext cx="221103" cy="18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</p:grpSp>
          <p:sp>
            <p:nvSpPr>
              <p:cNvPr id="293" name="Rectangle 292"/>
              <p:cNvSpPr/>
              <p:nvPr/>
            </p:nvSpPr>
            <p:spPr bwMode="auto">
              <a:xfrm>
                <a:off x="2190750" y="2257425"/>
                <a:ext cx="866775" cy="3429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rPr>
                  <a:t>R</a:t>
                </a:r>
              </a:p>
            </p:txBody>
          </p:sp>
          <p:cxnSp>
            <p:nvCxnSpPr>
              <p:cNvPr id="294" name="Straight Arrow Connector 293"/>
              <p:cNvCxnSpPr/>
              <p:nvPr/>
            </p:nvCxnSpPr>
            <p:spPr bwMode="auto">
              <a:xfrm rot="16200000" flipH="1">
                <a:off x="2671763" y="2443161"/>
                <a:ext cx="219075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95" name="Straight Connector 294"/>
              <p:cNvCxnSpPr/>
              <p:nvPr/>
            </p:nvCxnSpPr>
            <p:spPr bwMode="auto">
              <a:xfrm rot="5400000">
                <a:off x="4410076" y="1990725"/>
                <a:ext cx="819151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6" name="Straight Arrow Connector 295"/>
              <p:cNvCxnSpPr>
                <a:stCxn id="293" idx="3"/>
              </p:cNvCxnSpPr>
              <p:nvPr/>
            </p:nvCxnSpPr>
            <p:spPr bwMode="auto">
              <a:xfrm flipV="1">
                <a:off x="3057525" y="2406650"/>
                <a:ext cx="1762125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297" name="Straight Arrow Connector 296"/>
              <p:cNvCxnSpPr/>
              <p:nvPr/>
            </p:nvCxnSpPr>
            <p:spPr bwMode="auto">
              <a:xfrm flipV="1">
                <a:off x="423182" y="2442936"/>
                <a:ext cx="1762125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298" name="Group 116"/>
              <p:cNvGrpSpPr/>
              <p:nvPr/>
            </p:nvGrpSpPr>
            <p:grpSpPr>
              <a:xfrm>
                <a:off x="419101" y="2664874"/>
                <a:ext cx="945066" cy="570451"/>
                <a:chOff x="419101" y="2664874"/>
                <a:chExt cx="945066" cy="570451"/>
              </a:xfrm>
            </p:grpSpPr>
            <p:grpSp>
              <p:nvGrpSpPr>
                <p:cNvPr id="334" name="Group 97"/>
                <p:cNvGrpSpPr/>
                <p:nvPr/>
              </p:nvGrpSpPr>
              <p:grpSpPr>
                <a:xfrm>
                  <a:off x="1084370" y="2664874"/>
                  <a:ext cx="279797" cy="261145"/>
                  <a:chOff x="1084370" y="2664874"/>
                  <a:chExt cx="279797" cy="261145"/>
                </a:xfrm>
              </p:grpSpPr>
              <p:sp>
                <p:nvSpPr>
                  <p:cNvPr id="340" name="Oval 339"/>
                  <p:cNvSpPr/>
                  <p:nvPr/>
                </p:nvSpPr>
                <p:spPr bwMode="auto">
                  <a:xfrm>
                    <a:off x="1084370" y="2664874"/>
                    <a:ext cx="279797" cy="26114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800" b="1" i="0" u="none" strike="noStrike" cap="none" normalizeH="0" baseline="0" smtClean="0">
                      <a:ln>
                        <a:noFill/>
                      </a:ln>
                      <a:noFill/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341" name="Minus 340"/>
                  <p:cNvSpPr/>
                  <p:nvPr/>
                </p:nvSpPr>
                <p:spPr bwMode="auto">
                  <a:xfrm>
                    <a:off x="1132115" y="2786743"/>
                    <a:ext cx="203200" cy="45719"/>
                  </a:xfrm>
                  <a:prstGeom prst="mathMinus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</p:grpSp>
            <p:cxnSp>
              <p:nvCxnSpPr>
                <p:cNvPr id="335" name="Straight Arrow Connector 334"/>
                <p:cNvCxnSpPr>
                  <a:stCxn id="340" idx="2"/>
                </p:cNvCxnSpPr>
                <p:nvPr/>
              </p:nvCxnSpPr>
              <p:spPr bwMode="auto">
                <a:xfrm rot="10800000" flipV="1">
                  <a:off x="420914" y="2801257"/>
                  <a:ext cx="663456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</p:cxnSp>
            <p:sp>
              <p:nvSpPr>
                <p:cNvPr id="336" name="Rectangle 335"/>
                <p:cNvSpPr/>
                <p:nvPr/>
              </p:nvSpPr>
              <p:spPr bwMode="auto">
                <a:xfrm>
                  <a:off x="703518" y="3005517"/>
                  <a:ext cx="355126" cy="229808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rPr>
                    <a:t>z</a:t>
                  </a:r>
                  <a:r>
                    <a:rPr kumimoji="0" lang="en-US" sz="800" b="1" i="0" u="none" strike="noStrike" cap="none" normalizeH="0" baseline="3000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34" charset="0"/>
                      <a:cs typeface="Helvetica" pitchFamily="34" charset="0"/>
                    </a:rPr>
                    <a:t>-M</a:t>
                  </a:r>
                </a:p>
              </p:txBody>
            </p:sp>
            <p:cxnSp>
              <p:nvCxnSpPr>
                <p:cNvPr id="337" name="Straight Arrow Connector 336"/>
                <p:cNvCxnSpPr/>
                <p:nvPr/>
              </p:nvCxnSpPr>
              <p:spPr bwMode="auto">
                <a:xfrm rot="10800000" flipV="1">
                  <a:off x="419101" y="3135084"/>
                  <a:ext cx="258647" cy="1816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</p:cxnSp>
            <p:cxnSp>
              <p:nvCxnSpPr>
                <p:cNvPr id="338" name="Straight Arrow Connector 337"/>
                <p:cNvCxnSpPr/>
                <p:nvPr/>
              </p:nvCxnSpPr>
              <p:spPr bwMode="auto">
                <a:xfrm flipV="1">
                  <a:off x="1069067" y="3144612"/>
                  <a:ext cx="164647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9" name="Straight Arrow Connector 338"/>
                <p:cNvCxnSpPr/>
                <p:nvPr/>
              </p:nvCxnSpPr>
              <p:spPr bwMode="auto">
                <a:xfrm rot="16200000" flipV="1">
                  <a:off x="1126993" y="3037810"/>
                  <a:ext cx="223581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</p:grpSp>
          <p:cxnSp>
            <p:nvCxnSpPr>
              <p:cNvPr id="299" name="Straight Connector 298"/>
              <p:cNvCxnSpPr/>
              <p:nvPr/>
            </p:nvCxnSpPr>
            <p:spPr bwMode="auto">
              <a:xfrm rot="5400000">
                <a:off x="250824" y="2968626"/>
                <a:ext cx="336554" cy="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300" name="Group 161"/>
              <p:cNvGrpSpPr/>
              <p:nvPr/>
            </p:nvGrpSpPr>
            <p:grpSpPr>
              <a:xfrm>
                <a:off x="1364168" y="2671224"/>
                <a:ext cx="1130299" cy="570451"/>
                <a:chOff x="1364168" y="2671224"/>
                <a:chExt cx="1130299" cy="570451"/>
              </a:xfrm>
            </p:grpSpPr>
            <p:grpSp>
              <p:nvGrpSpPr>
                <p:cNvPr id="324" name="Group 140"/>
                <p:cNvGrpSpPr/>
                <p:nvPr/>
              </p:nvGrpSpPr>
              <p:grpSpPr>
                <a:xfrm>
                  <a:off x="1364168" y="2671224"/>
                  <a:ext cx="1130299" cy="570451"/>
                  <a:chOff x="233868" y="2664874"/>
                  <a:chExt cx="1130299" cy="570451"/>
                </a:xfrm>
              </p:grpSpPr>
              <p:grpSp>
                <p:nvGrpSpPr>
                  <p:cNvPr id="326" name="Group 97"/>
                  <p:cNvGrpSpPr/>
                  <p:nvPr/>
                </p:nvGrpSpPr>
                <p:grpSpPr>
                  <a:xfrm>
                    <a:off x="1084370" y="2664874"/>
                    <a:ext cx="279797" cy="261145"/>
                    <a:chOff x="1084370" y="2664874"/>
                    <a:chExt cx="279797" cy="261145"/>
                  </a:xfrm>
                </p:grpSpPr>
                <p:sp>
                  <p:nvSpPr>
                    <p:cNvPr id="332" name="Oval 331"/>
                    <p:cNvSpPr/>
                    <p:nvPr/>
                  </p:nvSpPr>
                  <p:spPr bwMode="auto">
                    <a:xfrm>
                      <a:off x="1084370" y="2664874"/>
                      <a:ext cx="279797" cy="26114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smtClean="0">
                        <a:ln>
                          <a:noFill/>
                        </a:ln>
                        <a:noFill/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333" name="Minus 332"/>
                    <p:cNvSpPr/>
                    <p:nvPr/>
                  </p:nvSpPr>
                  <p:spPr bwMode="auto">
                    <a:xfrm>
                      <a:off x="1132115" y="2786743"/>
                      <a:ext cx="203200" cy="45719"/>
                    </a:xfrm>
                    <a:prstGeom prst="mathMinus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</p:grpSp>
              <p:cxnSp>
                <p:nvCxnSpPr>
                  <p:cNvPr id="327" name="Straight Arrow Connector 326"/>
                  <p:cNvCxnSpPr>
                    <a:stCxn id="332" idx="2"/>
                    <a:endCxn id="340" idx="6"/>
                  </p:cNvCxnSpPr>
                  <p:nvPr/>
                </p:nvCxnSpPr>
                <p:spPr bwMode="auto">
                  <a:xfrm rot="10800000">
                    <a:off x="233868" y="2795447"/>
                    <a:ext cx="850503" cy="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triangle" w="med" len="med"/>
                    <a:tailEnd type="none" w="med" len="med"/>
                  </a:ln>
                  <a:effectLst/>
                </p:spPr>
              </p:cxnSp>
              <p:sp>
                <p:nvSpPr>
                  <p:cNvPr id="328" name="Rectangle 327"/>
                  <p:cNvSpPr/>
                  <p:nvPr/>
                </p:nvSpPr>
                <p:spPr bwMode="auto">
                  <a:xfrm>
                    <a:off x="703518" y="3005517"/>
                    <a:ext cx="355126" cy="22980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rPr>
                      <a:t>z</a:t>
                    </a:r>
                    <a:r>
                      <a:rPr kumimoji="0" lang="en-US" sz="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rPr>
                      <a:t>-M</a:t>
                    </a:r>
                  </a:p>
                </p:txBody>
              </p:sp>
              <p:cxnSp>
                <p:nvCxnSpPr>
                  <p:cNvPr id="329" name="Straight Arrow Connector 328"/>
                  <p:cNvCxnSpPr/>
                  <p:nvPr/>
                </p:nvCxnSpPr>
                <p:spPr bwMode="auto">
                  <a:xfrm rot="10800000" flipV="1">
                    <a:off x="419101" y="3135084"/>
                    <a:ext cx="258647" cy="1816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triangl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30" name="Straight Arrow Connector 329"/>
                  <p:cNvCxnSpPr/>
                  <p:nvPr/>
                </p:nvCxnSpPr>
                <p:spPr bwMode="auto">
                  <a:xfrm flipV="1">
                    <a:off x="1069067" y="3144612"/>
                    <a:ext cx="164647" cy="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31" name="Straight Arrow Connector 330"/>
                  <p:cNvCxnSpPr/>
                  <p:nvPr/>
                </p:nvCxnSpPr>
                <p:spPr bwMode="auto">
                  <a:xfrm rot="16200000" flipV="1">
                    <a:off x="1126993" y="3037810"/>
                    <a:ext cx="223581" cy="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</p:cxnSp>
            </p:grpSp>
            <p:cxnSp>
              <p:nvCxnSpPr>
                <p:cNvPr id="325" name="Straight Connector 324"/>
                <p:cNvCxnSpPr/>
                <p:nvPr/>
              </p:nvCxnSpPr>
              <p:spPr bwMode="auto">
                <a:xfrm rot="5400000">
                  <a:off x="1381124" y="2974976"/>
                  <a:ext cx="336554" cy="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01" name="Group 162"/>
              <p:cNvGrpSpPr/>
              <p:nvPr/>
            </p:nvGrpSpPr>
            <p:grpSpPr>
              <a:xfrm>
                <a:off x="2507168" y="2671224"/>
                <a:ext cx="1130303" cy="570451"/>
                <a:chOff x="1364168" y="2671224"/>
                <a:chExt cx="1130303" cy="570451"/>
              </a:xfrm>
            </p:grpSpPr>
            <p:grpSp>
              <p:nvGrpSpPr>
                <p:cNvPr id="314" name="Group 140"/>
                <p:cNvGrpSpPr/>
                <p:nvPr/>
              </p:nvGrpSpPr>
              <p:grpSpPr>
                <a:xfrm>
                  <a:off x="1364168" y="2671224"/>
                  <a:ext cx="1130303" cy="570451"/>
                  <a:chOff x="233868" y="2664874"/>
                  <a:chExt cx="1130303" cy="570451"/>
                </a:xfrm>
              </p:grpSpPr>
              <p:sp>
                <p:nvSpPr>
                  <p:cNvPr id="322" name="Oval 321"/>
                  <p:cNvSpPr/>
                  <p:nvPr/>
                </p:nvSpPr>
                <p:spPr bwMode="auto">
                  <a:xfrm>
                    <a:off x="1084374" y="2664874"/>
                    <a:ext cx="279797" cy="26114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800" b="1" i="0" u="none" strike="noStrike" cap="none" normalizeH="0" baseline="0" smtClean="0">
                      <a:ln>
                        <a:noFill/>
                      </a:ln>
                      <a:noFill/>
                      <a:effectLst/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cxnSp>
                <p:nvCxnSpPr>
                  <p:cNvPr id="317" name="Straight Arrow Connector 316"/>
                  <p:cNvCxnSpPr>
                    <a:stCxn id="322" idx="2"/>
                  </p:cNvCxnSpPr>
                  <p:nvPr/>
                </p:nvCxnSpPr>
                <p:spPr bwMode="auto">
                  <a:xfrm rot="10800000">
                    <a:off x="233868" y="2795447"/>
                    <a:ext cx="850503" cy="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triangle" w="med" len="med"/>
                    <a:tailEnd type="none" w="med" len="med"/>
                  </a:ln>
                  <a:effectLst/>
                </p:spPr>
              </p:cxnSp>
              <p:sp>
                <p:nvSpPr>
                  <p:cNvPr id="318" name="Rectangle 317"/>
                  <p:cNvSpPr/>
                  <p:nvPr/>
                </p:nvSpPr>
                <p:spPr bwMode="auto">
                  <a:xfrm>
                    <a:off x="703518" y="3005517"/>
                    <a:ext cx="355127" cy="22980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rPr>
                      <a:t>z</a:t>
                    </a:r>
                    <a:r>
                      <a:rPr kumimoji="0" lang="en-US" sz="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rPr>
                      <a:t>-M</a:t>
                    </a:r>
                  </a:p>
                </p:txBody>
              </p:sp>
              <p:cxnSp>
                <p:nvCxnSpPr>
                  <p:cNvPr id="319" name="Straight Arrow Connector 318"/>
                  <p:cNvCxnSpPr/>
                  <p:nvPr/>
                </p:nvCxnSpPr>
                <p:spPr bwMode="auto">
                  <a:xfrm rot="10800000" flipV="1">
                    <a:off x="419101" y="3135084"/>
                    <a:ext cx="258647" cy="1816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triangl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20" name="Straight Arrow Connector 319"/>
                  <p:cNvCxnSpPr/>
                  <p:nvPr/>
                </p:nvCxnSpPr>
                <p:spPr bwMode="auto">
                  <a:xfrm flipV="1">
                    <a:off x="1069067" y="3144612"/>
                    <a:ext cx="164647" cy="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21" name="Straight Arrow Connector 320"/>
                  <p:cNvCxnSpPr/>
                  <p:nvPr/>
                </p:nvCxnSpPr>
                <p:spPr bwMode="auto">
                  <a:xfrm rot="16200000" flipV="1">
                    <a:off x="1126993" y="3037810"/>
                    <a:ext cx="223581" cy="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</p:cxnSp>
            </p:grpSp>
            <p:cxnSp>
              <p:nvCxnSpPr>
                <p:cNvPr id="315" name="Straight Connector 314"/>
                <p:cNvCxnSpPr/>
                <p:nvPr/>
              </p:nvCxnSpPr>
              <p:spPr bwMode="auto">
                <a:xfrm rot="5400000">
                  <a:off x="1381124" y="2974976"/>
                  <a:ext cx="336554" cy="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02" name="Group 173"/>
              <p:cNvGrpSpPr/>
              <p:nvPr/>
            </p:nvGrpSpPr>
            <p:grpSpPr>
              <a:xfrm>
                <a:off x="3640643" y="2671224"/>
                <a:ext cx="1130299" cy="570451"/>
                <a:chOff x="1364168" y="2671224"/>
                <a:chExt cx="1130299" cy="570451"/>
              </a:xfrm>
            </p:grpSpPr>
            <p:grpSp>
              <p:nvGrpSpPr>
                <p:cNvPr id="304" name="Group 140"/>
                <p:cNvGrpSpPr/>
                <p:nvPr/>
              </p:nvGrpSpPr>
              <p:grpSpPr>
                <a:xfrm>
                  <a:off x="1364168" y="2671224"/>
                  <a:ext cx="1130299" cy="570451"/>
                  <a:chOff x="233868" y="2664874"/>
                  <a:chExt cx="1130299" cy="570451"/>
                </a:xfrm>
              </p:grpSpPr>
              <p:grpSp>
                <p:nvGrpSpPr>
                  <p:cNvPr id="306" name="Group 97"/>
                  <p:cNvGrpSpPr/>
                  <p:nvPr/>
                </p:nvGrpSpPr>
                <p:grpSpPr>
                  <a:xfrm>
                    <a:off x="1084370" y="2664874"/>
                    <a:ext cx="279797" cy="261145"/>
                    <a:chOff x="1084370" y="2664874"/>
                    <a:chExt cx="279797" cy="261145"/>
                  </a:xfrm>
                </p:grpSpPr>
                <p:sp>
                  <p:nvSpPr>
                    <p:cNvPr id="312" name="Oval 311"/>
                    <p:cNvSpPr/>
                    <p:nvPr/>
                  </p:nvSpPr>
                  <p:spPr bwMode="auto">
                    <a:xfrm>
                      <a:off x="1084370" y="2664874"/>
                      <a:ext cx="279797" cy="26114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smtClean="0">
                        <a:ln>
                          <a:noFill/>
                        </a:ln>
                        <a:noFill/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  <p:sp>
                  <p:nvSpPr>
                    <p:cNvPr id="313" name="Minus 312"/>
                    <p:cNvSpPr/>
                    <p:nvPr/>
                  </p:nvSpPr>
                  <p:spPr bwMode="auto">
                    <a:xfrm>
                      <a:off x="1132115" y="2786743"/>
                      <a:ext cx="203200" cy="45719"/>
                    </a:xfrm>
                    <a:prstGeom prst="mathMinus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p:txBody>
                </p:sp>
              </p:grpSp>
              <p:cxnSp>
                <p:nvCxnSpPr>
                  <p:cNvPr id="307" name="Straight Arrow Connector 306"/>
                  <p:cNvCxnSpPr>
                    <a:stCxn id="312" idx="2"/>
                  </p:cNvCxnSpPr>
                  <p:nvPr/>
                </p:nvCxnSpPr>
                <p:spPr bwMode="auto">
                  <a:xfrm rot="10800000">
                    <a:off x="233868" y="2795447"/>
                    <a:ext cx="850503" cy="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triangle" w="med" len="med"/>
                    <a:tailEnd type="none" w="med" len="med"/>
                  </a:ln>
                  <a:effectLst/>
                </p:spPr>
              </p:cxnSp>
              <p:sp>
                <p:nvSpPr>
                  <p:cNvPr id="308" name="Rectangle 307"/>
                  <p:cNvSpPr/>
                  <p:nvPr/>
                </p:nvSpPr>
                <p:spPr bwMode="auto">
                  <a:xfrm>
                    <a:off x="703518" y="3005517"/>
                    <a:ext cx="355127" cy="22980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rPr>
                      <a:t>z</a:t>
                    </a:r>
                    <a:r>
                      <a:rPr kumimoji="0" lang="en-US" sz="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rPr>
                      <a:t>-M</a:t>
                    </a:r>
                  </a:p>
                </p:txBody>
              </p:sp>
              <p:cxnSp>
                <p:nvCxnSpPr>
                  <p:cNvPr id="309" name="Straight Arrow Connector 308"/>
                  <p:cNvCxnSpPr/>
                  <p:nvPr/>
                </p:nvCxnSpPr>
                <p:spPr bwMode="auto">
                  <a:xfrm rot="10800000" flipV="1">
                    <a:off x="419101" y="3135084"/>
                    <a:ext cx="258647" cy="1816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triangl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10" name="Straight Arrow Connector 309"/>
                  <p:cNvCxnSpPr/>
                  <p:nvPr/>
                </p:nvCxnSpPr>
                <p:spPr bwMode="auto">
                  <a:xfrm flipV="1">
                    <a:off x="1069067" y="3144612"/>
                    <a:ext cx="164647" cy="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11" name="Straight Arrow Connector 310"/>
                  <p:cNvCxnSpPr/>
                  <p:nvPr/>
                </p:nvCxnSpPr>
                <p:spPr bwMode="auto">
                  <a:xfrm rot="16200000" flipV="1">
                    <a:off x="1126993" y="3037810"/>
                    <a:ext cx="223581" cy="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</p:cxnSp>
            </p:grpSp>
            <p:cxnSp>
              <p:nvCxnSpPr>
                <p:cNvPr id="305" name="Straight Connector 304"/>
                <p:cNvCxnSpPr/>
                <p:nvPr/>
              </p:nvCxnSpPr>
              <p:spPr bwMode="auto">
                <a:xfrm rot="5400000">
                  <a:off x="1381124" y="2974976"/>
                  <a:ext cx="336554" cy="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303" name="Straight Connector 302"/>
              <p:cNvCxnSpPr/>
              <p:nvPr/>
            </p:nvCxnSpPr>
            <p:spPr bwMode="auto">
              <a:xfrm rot="5400000">
                <a:off x="228600" y="2622550"/>
                <a:ext cx="381003" cy="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279" name="Straight Arrow Connector 278"/>
            <p:cNvCxnSpPr/>
            <p:nvPr/>
          </p:nvCxnSpPr>
          <p:spPr bwMode="auto">
            <a:xfrm rot="10800000">
              <a:off x="8110739" y="2863962"/>
              <a:ext cx="36576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280" name="Straight Arrow Connector 279"/>
            <p:cNvCxnSpPr/>
            <p:nvPr/>
          </p:nvCxnSpPr>
          <p:spPr bwMode="auto">
            <a:xfrm flipV="1">
              <a:off x="5557881" y="2065758"/>
              <a:ext cx="371963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81" name="TextBox 280"/>
            <p:cNvSpPr txBox="1"/>
            <p:nvPr/>
          </p:nvSpPr>
          <p:spPr>
            <a:xfrm>
              <a:off x="5007641" y="1915884"/>
              <a:ext cx="740021" cy="265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err="1" smtClean="0">
                  <a:latin typeface="Helvetica" pitchFamily="34" charset="0"/>
                  <a:cs typeface="Helvetica" pitchFamily="34" charset="0"/>
                </a:rPr>
                <a:t>inp</a:t>
              </a:r>
              <a:endParaRPr lang="en-US" sz="800" dirty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82" name="TextBox 281"/>
            <p:cNvSpPr txBox="1"/>
            <p:nvPr/>
          </p:nvSpPr>
          <p:spPr>
            <a:xfrm>
              <a:off x="8024125" y="2933960"/>
              <a:ext cx="954567" cy="265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err="1" smtClean="0">
                  <a:latin typeface="Helvetica" pitchFamily="34" charset="0"/>
                  <a:cs typeface="Helvetica" pitchFamily="34" charset="0"/>
                </a:rPr>
                <a:t>outp</a:t>
              </a:r>
              <a:endParaRPr lang="en-US" sz="800" dirty="0">
                <a:latin typeface="Helvetica" pitchFamily="34" charset="0"/>
                <a:cs typeface="Helvetica" pitchFamily="34" charset="0"/>
              </a:endParaRPr>
            </a:p>
          </p:txBody>
        </p:sp>
      </p:grpSp>
      <p:graphicFrame>
        <p:nvGraphicFramePr>
          <p:cNvPr id="416770" name="Object 3"/>
          <p:cNvGraphicFramePr>
            <a:graphicFrameLocks noChangeAspect="1"/>
          </p:cNvGraphicFramePr>
          <p:nvPr/>
        </p:nvGraphicFramePr>
        <p:xfrm>
          <a:off x="4702047" y="4858246"/>
          <a:ext cx="2024838" cy="1187297"/>
        </p:xfrm>
        <a:graphic>
          <a:graphicData uri="http://schemas.openxmlformats.org/presentationml/2006/ole">
            <p:oleObj spid="_x0000_s416770" name="Worksheet" r:id="rId14" imgW="10769600" imgH="6794500" progId="Excel.Sheet.8">
              <p:link updateAutomatic="1"/>
            </p:oleObj>
          </a:graphicData>
        </a:graphic>
      </p:graphicFrame>
      <p:grpSp>
        <p:nvGrpSpPr>
          <p:cNvPr id="374" name="Group 373"/>
          <p:cNvGrpSpPr/>
          <p:nvPr/>
        </p:nvGrpSpPr>
        <p:grpSpPr>
          <a:xfrm>
            <a:off x="1136643" y="1278288"/>
            <a:ext cx="1107141" cy="1074868"/>
            <a:chOff x="556559" y="1223832"/>
            <a:chExt cx="1181421" cy="1155938"/>
          </a:xfrm>
        </p:grpSpPr>
        <p:sp>
          <p:nvSpPr>
            <p:cNvPr id="372" name="Rectangle 371"/>
            <p:cNvSpPr/>
            <p:nvPr/>
          </p:nvSpPr>
          <p:spPr bwMode="auto">
            <a:xfrm>
              <a:off x="558468" y="1223832"/>
              <a:ext cx="1179512" cy="868649"/>
            </a:xfrm>
            <a:prstGeom prst="rect">
              <a:avLst/>
            </a:prstGeom>
            <a:solidFill>
              <a:schemeClr val="bg2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600" dirty="0" smtClean="0">
                  <a:latin typeface="Helvetica" pitchFamily="34" charset="0"/>
                  <a:cs typeface="Helvetica" pitchFamily="34" charset="0"/>
                </a:rPr>
                <a:t>Local </a:t>
              </a:r>
              <a:endParaRPr lang="en-US" sz="1600" dirty="0">
                <a:latin typeface="Helvetica" pitchFamily="34" charset="0"/>
                <a:cs typeface="Helvetica" pitchFamily="34" charset="0"/>
              </a:endParaRPr>
            </a:p>
            <a:p>
              <a:pPr algn="ctr">
                <a:defRPr/>
              </a:pPr>
              <a:r>
                <a:rPr lang="en-US" sz="1600" dirty="0">
                  <a:latin typeface="Helvetica" pitchFamily="34" charset="0"/>
                  <a:cs typeface="Helvetica" pitchFamily="34" charset="0"/>
                </a:rPr>
                <a:t>Memory</a:t>
              </a:r>
            </a:p>
          </p:txBody>
        </p:sp>
        <p:sp>
          <p:nvSpPr>
            <p:cNvPr id="373" name="Rectangle 372"/>
            <p:cNvSpPr/>
            <p:nvPr/>
          </p:nvSpPr>
          <p:spPr bwMode="auto">
            <a:xfrm>
              <a:off x="556559" y="2066940"/>
              <a:ext cx="1179513" cy="31283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US" sz="18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0" y="216271"/>
            <a:ext cx="9144000" cy="420688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latin typeface="Helvetica" pitchFamily="34" charset="0"/>
                <a:cs typeface="Helvetica" pitchFamily="34" charset="0"/>
              </a:rPr>
              <a:t>Tool Chain: Chip Generator and Memory Compiler</a:t>
            </a:r>
          </a:p>
        </p:txBody>
      </p:sp>
      <p:grpSp>
        <p:nvGrpSpPr>
          <p:cNvPr id="7" name="Group 230"/>
          <p:cNvGrpSpPr/>
          <p:nvPr/>
        </p:nvGrpSpPr>
        <p:grpSpPr>
          <a:xfrm>
            <a:off x="2440452" y="2091842"/>
            <a:ext cx="1124098" cy="1144387"/>
            <a:chOff x="1367709" y="4734829"/>
            <a:chExt cx="1124098" cy="1144389"/>
          </a:xfrm>
        </p:grpSpPr>
        <p:sp>
          <p:nvSpPr>
            <p:cNvPr id="49" name="TextBox 4"/>
            <p:cNvSpPr txBox="1">
              <a:spLocks noChangeArrowheads="1"/>
            </p:cNvSpPr>
            <p:nvPr/>
          </p:nvSpPr>
          <p:spPr bwMode="auto">
            <a:xfrm>
              <a:off x="1367709" y="4734829"/>
              <a:ext cx="108366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 sz="1800">
                <a:solidFill>
                  <a:schemeClr val="bg1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2" name="TextBox 4"/>
            <p:cNvSpPr txBox="1">
              <a:spLocks noChangeArrowheads="1"/>
            </p:cNvSpPr>
            <p:nvPr/>
          </p:nvSpPr>
          <p:spPr bwMode="auto">
            <a:xfrm>
              <a:off x="1394844" y="5509886"/>
              <a:ext cx="10969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logic</a:t>
              </a:r>
              <a:endParaRPr lang="en-US" sz="18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0" y="1028139"/>
            <a:ext cx="2147851" cy="2430090"/>
            <a:chOff x="0" y="1057167"/>
            <a:chExt cx="2147851" cy="2430090"/>
          </a:xfrm>
        </p:grpSpPr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1687" y="1563205"/>
              <a:ext cx="1509060" cy="1924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Right Arrow 52"/>
            <p:cNvSpPr>
              <a:spLocks noChangeArrowheads="1"/>
            </p:cNvSpPr>
            <p:nvPr/>
          </p:nvSpPr>
          <p:spPr bwMode="auto">
            <a:xfrm>
              <a:off x="1816690" y="2288242"/>
              <a:ext cx="331161" cy="4445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0" y="1057167"/>
              <a:ext cx="1952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latin typeface="Helvetica" pitchFamily="34" charset="0"/>
                  <a:cs typeface="Helvetica" pitchFamily="34" charset="0"/>
                </a:rPr>
                <a:t>Chip Generator</a:t>
              </a:r>
              <a:endParaRPr lang="en-US" sz="1800" dirty="0">
                <a:latin typeface="Helvetica" pitchFamily="34" charset="0"/>
                <a:cs typeface="Helvetica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800928" y="1017133"/>
            <a:ext cx="5153072" cy="2644295"/>
            <a:chOff x="3800928" y="1017133"/>
            <a:chExt cx="5153072" cy="2644295"/>
          </a:xfrm>
        </p:grpSpPr>
        <p:sp>
          <p:nvSpPr>
            <p:cNvPr id="28" name="Rectangle 27"/>
            <p:cNvSpPr/>
            <p:nvPr/>
          </p:nvSpPr>
          <p:spPr bwMode="auto">
            <a:xfrm>
              <a:off x="4229599" y="1450334"/>
              <a:ext cx="4637313" cy="2211094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  <a:prstDash val="sysDot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US" sz="18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6712383" y="1746904"/>
              <a:ext cx="1819906" cy="6477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US" sz="18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6730124" y="2864504"/>
              <a:ext cx="1811036" cy="62547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US" sz="18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endParaRPr>
            </a:p>
          </p:txBody>
        </p:sp>
        <p:sp>
          <p:nvSpPr>
            <p:cNvPr id="31" name="Rectangle 33"/>
            <p:cNvSpPr>
              <a:spLocks noChangeArrowheads="1"/>
            </p:cNvSpPr>
            <p:nvPr/>
          </p:nvSpPr>
          <p:spPr bwMode="auto">
            <a:xfrm>
              <a:off x="6945969" y="1428454"/>
              <a:ext cx="1496401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Helvetica" pitchFamily="34" charset="0"/>
                  <a:ea typeface="MS PMincho" pitchFamily="18" charset="-128"/>
                  <a:cs typeface="Helvetica" pitchFamily="34" charset="0"/>
                </a:rPr>
                <a:t>SRAM </a:t>
              </a:r>
              <a:r>
                <a:rPr lang="en-US" sz="1600" dirty="0" err="1">
                  <a:latin typeface="Helvetica" pitchFamily="34" charset="0"/>
                  <a:ea typeface="MS PMincho" pitchFamily="18" charset="-128"/>
                  <a:cs typeface="Helvetica" pitchFamily="34" charset="0"/>
                </a:rPr>
                <a:t>bitcell</a:t>
              </a:r>
              <a:endParaRPr lang="en-US" sz="1600" dirty="0">
                <a:latin typeface="Helvetica" pitchFamily="34" charset="0"/>
                <a:ea typeface="MS PMincho" pitchFamily="18" charset="-128"/>
                <a:cs typeface="Helvetica" pitchFamily="34" charset="0"/>
              </a:endParaRPr>
            </a:p>
          </p:txBody>
        </p:sp>
        <p:sp>
          <p:nvSpPr>
            <p:cNvPr id="32" name="Rectangle 37"/>
            <p:cNvSpPr>
              <a:spLocks noChangeArrowheads="1"/>
            </p:cNvSpPr>
            <p:nvPr/>
          </p:nvSpPr>
          <p:spPr bwMode="auto">
            <a:xfrm>
              <a:off x="6546803" y="2533416"/>
              <a:ext cx="240719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Helvetica" pitchFamily="34" charset="0"/>
                  <a:ea typeface="MS PMincho" pitchFamily="18" charset="-128"/>
                  <a:cs typeface="Helvetica" pitchFamily="34" charset="0"/>
                </a:rPr>
                <a:t>Compatible logic cells</a:t>
              </a:r>
            </a:p>
          </p:txBody>
        </p:sp>
        <p:pic>
          <p:nvPicPr>
            <p:cNvPr id="34" name="Picture 3" descr="fig4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75955" y="2921654"/>
              <a:ext cx="1714940" cy="557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55788" y="1799291"/>
              <a:ext cx="1602582" cy="557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Left Arrow 46"/>
            <p:cNvSpPr>
              <a:spLocks noChangeArrowheads="1"/>
            </p:cNvSpPr>
            <p:nvPr/>
          </p:nvSpPr>
          <p:spPr bwMode="auto">
            <a:xfrm>
              <a:off x="6183103" y="2245379"/>
              <a:ext cx="394732" cy="500062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>
                <a:latin typeface="Helvetica" pitchFamily="34" charset="0"/>
                <a:cs typeface="Helvetica" pitchFamily="34" charset="0"/>
              </a:endParaRPr>
            </a:p>
          </p:txBody>
        </p:sp>
        <p:pic>
          <p:nvPicPr>
            <p:cNvPr id="41" name="Picture 1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11255" y="1543475"/>
              <a:ext cx="1766887" cy="1983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TextBox 41"/>
            <p:cNvSpPr txBox="1"/>
            <p:nvPr/>
          </p:nvSpPr>
          <p:spPr>
            <a:xfrm>
              <a:off x="4419600" y="1999768"/>
              <a:ext cx="17857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App-specific logic-in-memory</a:t>
              </a:r>
              <a:endParaRPr lang="en-US" sz="16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251856" y="1017133"/>
              <a:ext cx="31649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latin typeface="Helvetica" pitchFamily="34" charset="0"/>
                  <a:cs typeface="Helvetica" pitchFamily="34" charset="0"/>
                </a:rPr>
                <a:t>Smart Memory Compiler</a:t>
              </a:r>
              <a:endParaRPr lang="en-US" sz="1800" dirty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4" name="Left Arrow 53"/>
            <p:cNvSpPr/>
            <p:nvPr/>
          </p:nvSpPr>
          <p:spPr bwMode="auto">
            <a:xfrm>
              <a:off x="3800928" y="2275669"/>
              <a:ext cx="368300" cy="469900"/>
            </a:xfrm>
            <a:prstGeom prst="leftArrow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02612" y="3878606"/>
            <a:ext cx="8508902" cy="2334389"/>
            <a:chOff x="202612" y="3878606"/>
            <a:chExt cx="8508902" cy="2334389"/>
          </a:xfrm>
        </p:grpSpPr>
        <p:sp>
          <p:nvSpPr>
            <p:cNvPr id="46" name="Rectangle 45"/>
            <p:cNvSpPr/>
            <p:nvPr/>
          </p:nvSpPr>
          <p:spPr>
            <a:xfrm>
              <a:off x="299450" y="3878606"/>
              <a:ext cx="3381375" cy="40005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kern="0" dirty="0" smtClean="0">
                  <a:solidFill>
                    <a:srgbClr val="9B0027"/>
                  </a:solidFill>
                  <a:effectLst>
                    <a:outerShdw blurRad="38100" dist="12700" dir="2700000" algn="tl">
                      <a:schemeClr val="tx1">
                        <a:alpha val="60000"/>
                      </a:schemeClr>
                    </a:outerShdw>
                  </a:effectLst>
                  <a:latin typeface="Helvetica" pitchFamily="34" charset="0"/>
                  <a:cs typeface="Helvetica" pitchFamily="34" charset="0"/>
                </a:rPr>
                <a:t>Chip Generator</a:t>
              </a:r>
              <a:endParaRPr lang="en-US" sz="2000" dirty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7" name="Rectangle 77"/>
            <p:cNvSpPr>
              <a:spLocks noChangeArrowheads="1"/>
            </p:cNvSpPr>
            <p:nvPr/>
          </p:nvSpPr>
          <p:spPr bwMode="auto">
            <a:xfrm>
              <a:off x="202612" y="4278656"/>
              <a:ext cx="8508902" cy="632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25425" indent="-225425" eaLnBrk="0" hangingPunct="0">
                <a:lnSpc>
                  <a:spcPct val="85000"/>
                </a:lnSpc>
                <a:spcBef>
                  <a:spcPct val="5000"/>
                </a:spcBef>
                <a:spcAft>
                  <a:spcPct val="20000"/>
                </a:spcAft>
                <a:buSzPct val="120000"/>
                <a:buFont typeface="Wingdings" pitchFamily="2" charset="2"/>
                <a:buChar char="§"/>
              </a:pPr>
              <a:r>
                <a:rPr lang="en-US" sz="1800" b="0" dirty="0" smtClean="0">
                  <a:latin typeface="Helvetica" pitchFamily="34" charset="0"/>
                  <a:cs typeface="Helvetica" pitchFamily="34" charset="0"/>
                </a:rPr>
                <a:t>Generates designs from high-level parameterization and specification  </a:t>
              </a:r>
              <a:endParaRPr lang="en-US" sz="1800" b="0" dirty="0">
                <a:latin typeface="Helvetica" pitchFamily="34" charset="0"/>
                <a:cs typeface="Helvetica" pitchFamily="34" charset="0"/>
              </a:endParaRPr>
            </a:p>
            <a:p>
              <a:pPr marL="225425" indent="-225425" eaLnBrk="0" hangingPunct="0">
                <a:lnSpc>
                  <a:spcPct val="85000"/>
                </a:lnSpc>
                <a:spcBef>
                  <a:spcPct val="5000"/>
                </a:spcBef>
                <a:spcAft>
                  <a:spcPct val="20000"/>
                </a:spcAft>
                <a:buSzPct val="120000"/>
                <a:buFont typeface="Wingdings" pitchFamily="2" charset="2"/>
                <a:buChar char="§"/>
              </a:pPr>
              <a:r>
                <a:rPr lang="en-US" sz="1800" b="0" dirty="0" smtClean="0">
                  <a:latin typeface="Helvetica" pitchFamily="34" charset="0"/>
                  <a:cs typeface="Helvetica" pitchFamily="34" charset="0"/>
                </a:rPr>
                <a:t>Utilizes Stanford’s chip generator platform (Genesis 2) </a:t>
              </a:r>
              <a:endParaRPr lang="en-US" sz="1800" b="0" dirty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99450" y="5180464"/>
              <a:ext cx="3381375" cy="40005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kern="0" dirty="0" smtClean="0">
                  <a:solidFill>
                    <a:srgbClr val="9B0027"/>
                  </a:solidFill>
                  <a:effectLst>
                    <a:outerShdw blurRad="38100" dist="12700" dir="2700000" algn="tl">
                      <a:schemeClr val="tx1">
                        <a:alpha val="60000"/>
                      </a:schemeClr>
                    </a:outerShdw>
                  </a:effectLst>
                  <a:latin typeface="Helvetica" pitchFamily="34" charset="0"/>
                  <a:cs typeface="Helvetica" pitchFamily="34" charset="0"/>
                </a:rPr>
                <a:t>Smart Memory Compiler</a:t>
              </a:r>
              <a:endParaRPr lang="en-US" sz="2000" dirty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5" name="Rectangle 77"/>
            <p:cNvSpPr>
              <a:spLocks noChangeArrowheads="1"/>
            </p:cNvSpPr>
            <p:nvPr/>
          </p:nvSpPr>
          <p:spPr bwMode="auto">
            <a:xfrm>
              <a:off x="202612" y="5580514"/>
              <a:ext cx="8459474" cy="632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25425" indent="-225425" eaLnBrk="0" hangingPunct="0">
                <a:lnSpc>
                  <a:spcPct val="85000"/>
                </a:lnSpc>
                <a:spcBef>
                  <a:spcPct val="5000"/>
                </a:spcBef>
                <a:spcAft>
                  <a:spcPct val="20000"/>
                </a:spcAft>
                <a:buSzPct val="120000"/>
                <a:buFont typeface="Wingdings" pitchFamily="2" charset="2"/>
                <a:buChar char="§"/>
              </a:pPr>
              <a:r>
                <a:rPr lang="en-US" sz="1800" b="0" dirty="0" smtClean="0">
                  <a:latin typeface="Helvetica" pitchFamily="34" charset="0"/>
                  <a:cs typeface="Helvetica" pitchFamily="34" charset="0"/>
                </a:rPr>
                <a:t> Map memory and logic onto a set of pre-characterized pattern constructs </a:t>
              </a:r>
            </a:p>
            <a:p>
              <a:pPr marL="225425" indent="-225425" eaLnBrk="0" hangingPunct="0">
                <a:lnSpc>
                  <a:spcPct val="85000"/>
                </a:lnSpc>
                <a:spcBef>
                  <a:spcPct val="5000"/>
                </a:spcBef>
                <a:spcAft>
                  <a:spcPct val="20000"/>
                </a:spcAft>
                <a:buSzPct val="120000"/>
                <a:buFont typeface="Wingdings" pitchFamily="2" charset="2"/>
                <a:buChar char="§"/>
              </a:pPr>
              <a:r>
                <a:rPr lang="en-US" sz="1800" b="0" dirty="0" smtClean="0">
                  <a:latin typeface="Helvetica" pitchFamily="34" charset="0"/>
                  <a:cs typeface="Helvetica" pitchFamily="34" charset="0"/>
                </a:rPr>
                <a:t> Allow flexible synthesis of logic and memory functionalities in place of hard IP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242455" y="1651203"/>
            <a:ext cx="1468700" cy="1672567"/>
            <a:chOff x="2359233" y="1752804"/>
            <a:chExt cx="1182256" cy="1141462"/>
          </a:xfrm>
        </p:grpSpPr>
        <p:sp>
          <p:nvSpPr>
            <p:cNvPr id="36" name="Rectangle 35"/>
            <p:cNvSpPr/>
            <p:nvPr/>
          </p:nvSpPr>
          <p:spPr bwMode="auto">
            <a:xfrm>
              <a:off x="2361977" y="1752804"/>
              <a:ext cx="1179512" cy="868649"/>
            </a:xfrm>
            <a:prstGeom prst="rect">
              <a:avLst/>
            </a:prstGeom>
            <a:solidFill>
              <a:schemeClr val="accent6">
                <a:lumMod val="10000"/>
                <a:lumOff val="9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latin typeface="Helvetica" pitchFamily="34" charset="0"/>
                  <a:cs typeface="Helvetica" pitchFamily="34" charset="0"/>
                </a:rPr>
                <a:t>Local </a:t>
              </a:r>
              <a:endParaRPr lang="en-US" sz="1800" dirty="0">
                <a:latin typeface="Helvetica" pitchFamily="34" charset="0"/>
                <a:cs typeface="Helvetica" pitchFamily="34" charset="0"/>
              </a:endParaRPr>
            </a:p>
            <a:p>
              <a:pPr algn="ctr">
                <a:defRPr/>
              </a:pPr>
              <a:r>
                <a:rPr lang="en-US" sz="1800" dirty="0">
                  <a:latin typeface="Helvetica" pitchFamily="34" charset="0"/>
                  <a:cs typeface="Helvetica" pitchFamily="34" charset="0"/>
                </a:rPr>
                <a:t>Memory</a:t>
              </a:r>
            </a:p>
          </p:txBody>
        </p:sp>
        <p:sp>
          <p:nvSpPr>
            <p:cNvPr id="38" name="TextBox 4"/>
            <p:cNvSpPr txBox="1">
              <a:spLocks noChangeArrowheads="1"/>
            </p:cNvSpPr>
            <p:nvPr/>
          </p:nvSpPr>
          <p:spPr bwMode="auto">
            <a:xfrm>
              <a:off x="2359233" y="2524934"/>
              <a:ext cx="1175658" cy="36933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Logic</a:t>
              </a:r>
              <a:endParaRPr lang="en-US" sz="18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981200" y="1035392"/>
            <a:ext cx="2039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>Logic in Memory</a:t>
            </a:r>
            <a:endParaRPr lang="en-US" sz="1800" dirty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0" y="295275"/>
            <a:ext cx="9144000" cy="420688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latin typeface="Helvetica" pitchFamily="34" charset="0"/>
                <a:cs typeface="Helvetica" pitchFamily="34" charset="0"/>
              </a:rPr>
              <a:t>Big Question: Impact on Algorithms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452" y="4001348"/>
            <a:ext cx="786782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1"/>
                </a:solidFill>
                <a:latin typeface="Helvetica" pitchFamily="34" charset="0"/>
                <a:ea typeface="MS PMincho" pitchFamily="18" charset="-128"/>
                <a:cs typeface="Helvetica" pitchFamily="34" charset="0"/>
              </a:rPr>
              <a:t>Logic-in-memory</a:t>
            </a:r>
            <a:endParaRPr lang="en-US" sz="1800" b="0" dirty="0" smtClean="0">
              <a:latin typeface="Helvetica" pitchFamily="34" charset="0"/>
              <a:cs typeface="Helvetica" pitchFamily="34" charset="0"/>
            </a:endParaRP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1800" b="0" dirty="0" smtClean="0">
                <a:latin typeface="Helvetica" pitchFamily="34" charset="0"/>
                <a:cs typeface="Helvetica" pitchFamily="34" charset="0"/>
              </a:rPr>
              <a:t>  </a:t>
            </a:r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>Local data dependency </a:t>
            </a:r>
            <a:endParaRPr lang="en-US" sz="1800" b="0" dirty="0" smtClean="0">
              <a:latin typeface="Helvetica" pitchFamily="34" charset="0"/>
              <a:cs typeface="Helvetica" pitchFamily="34" charset="0"/>
            </a:endParaRP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>  Regular memory access pattern  </a:t>
            </a:r>
            <a:endParaRPr lang="en-US" sz="1800" b="0" dirty="0" smtClean="0">
              <a:latin typeface="Helvetica" pitchFamily="34" charset="0"/>
              <a:cs typeface="Helvetica" pitchFamily="34" charset="0"/>
            </a:endParaRP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>  Simple computational logic 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>  Cost measure changes </a:t>
            </a:r>
          </a:p>
        </p:txBody>
      </p:sp>
      <p:sp>
        <p:nvSpPr>
          <p:cNvPr id="9" name="Rectangle 8"/>
          <p:cNvSpPr/>
          <p:nvPr/>
        </p:nvSpPr>
        <p:spPr>
          <a:xfrm>
            <a:off x="241675" y="178272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800" dirty="0">
              <a:solidFill>
                <a:schemeClr val="accent1"/>
              </a:solidFill>
              <a:latin typeface="Helvetica" pitchFamily="34" charset="0"/>
              <a:ea typeface="MS PMincho" pitchFamily="18" charset="-128"/>
              <a:cs typeface="Helvetica" pitchFamily="34" charset="0"/>
            </a:endParaRPr>
          </a:p>
        </p:txBody>
      </p:sp>
      <p:sp>
        <p:nvSpPr>
          <p:cNvPr id="14" name="Rectangle 77"/>
          <p:cNvSpPr>
            <a:spLocks noChangeArrowheads="1"/>
          </p:cNvSpPr>
          <p:nvPr/>
        </p:nvSpPr>
        <p:spPr bwMode="auto">
          <a:xfrm>
            <a:off x="274193" y="1818694"/>
            <a:ext cx="7967762" cy="173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5425" indent="-225425" eaLnBrk="0" hangingPunct="0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SzPct val="100000"/>
            </a:pPr>
            <a:r>
              <a:rPr lang="en-US" sz="1800" dirty="0" smtClean="0">
                <a:solidFill>
                  <a:schemeClr val="accent1"/>
                </a:solidFill>
                <a:latin typeface="Helvetica" pitchFamily="34" charset="0"/>
                <a:ea typeface="MS PMincho" pitchFamily="18" charset="-128"/>
                <a:cs typeface="Helvetica" pitchFamily="34" charset="0"/>
              </a:rPr>
              <a:t>Traditional</a:t>
            </a:r>
            <a:r>
              <a:rPr lang="en-US" sz="1800" b="0" dirty="0" smtClean="0">
                <a:latin typeface="Helvetica" pitchFamily="34" charset="0"/>
                <a:cs typeface="Helvetica" pitchFamily="34" charset="0"/>
              </a:rPr>
              <a:t> </a:t>
            </a:r>
          </a:p>
          <a:p>
            <a:pPr marL="225425" indent="-225425" eaLnBrk="0" hangingPunct="0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</a:pPr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>Data storage and processing are logically and physically split </a:t>
            </a:r>
          </a:p>
          <a:p>
            <a:pPr marL="225425" indent="-225425" eaLnBrk="0" hangingPunct="0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>Algorithms are optimized </a:t>
            </a:r>
            <a:r>
              <a:rPr lang="en-US" sz="1800" dirty="0" err="1" smtClean="0">
                <a:latin typeface="Helvetica" pitchFamily="34" charset="0"/>
                <a:cs typeface="Helvetica" pitchFamily="34" charset="0"/>
              </a:rPr>
              <a:t>w.r.t</a:t>
            </a:r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>. cost measure as</a:t>
            </a:r>
          </a:p>
          <a:p>
            <a:pPr marL="225425" indent="-225425" eaLnBrk="0" hangingPunct="0">
              <a:lnSpc>
                <a:spcPct val="85000"/>
              </a:lnSpc>
              <a:spcBef>
                <a:spcPct val="5000"/>
              </a:spcBef>
              <a:spcAft>
                <a:spcPct val="20000"/>
              </a:spcAft>
              <a:buSzPct val="100000"/>
            </a:pPr>
            <a:r>
              <a:rPr lang="en-US" sz="1800" b="0" dirty="0" smtClean="0">
                <a:latin typeface="Helvetica" pitchFamily="34" charset="0"/>
                <a:cs typeface="Helvetica" pitchFamily="34" charset="0"/>
              </a:rPr>
              <a:t>     Operation count, minimum number of memory accesses, reuse,…</a:t>
            </a:r>
          </a:p>
          <a:p>
            <a:pPr marL="225425" indent="-225425" eaLnBrk="0" hangingPunct="0">
              <a:lnSpc>
                <a:spcPct val="85000"/>
              </a:lnSpc>
              <a:spcBef>
                <a:spcPct val="5000"/>
              </a:spcBef>
              <a:spcAft>
                <a:spcPct val="20000"/>
              </a:spcAft>
              <a:buSzPct val="100000"/>
            </a:pPr>
            <a:r>
              <a:rPr lang="en-US" sz="1800" b="0" dirty="0" smtClean="0">
                <a:latin typeface="Helvetica" pitchFamily="34" charset="0"/>
                <a:cs typeface="Helvetica" pitchFamily="34" charset="0"/>
              </a:rPr>
              <a:t>     </a:t>
            </a:r>
            <a:r>
              <a:rPr lang="en-US" sz="1800" b="0" dirty="0" err="1" smtClean="0">
                <a:latin typeface="Helvetica" pitchFamily="34" charset="0"/>
                <a:cs typeface="Helvetica" pitchFamily="34" charset="0"/>
              </a:rPr>
              <a:t>eg</a:t>
            </a:r>
            <a:r>
              <a:rPr lang="en-US" sz="1800" b="0" dirty="0" smtClean="0">
                <a:latin typeface="Helvetica" pitchFamily="34" charset="0"/>
                <a:cs typeface="Helvetica" pitchFamily="34" charset="0"/>
              </a:rPr>
              <a:t>.  FFT: O(log n), Matrix Multiplication: O(n)</a:t>
            </a:r>
          </a:p>
        </p:txBody>
      </p:sp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689429" y="872120"/>
            <a:ext cx="7529286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9B0027"/>
              </a:buClr>
              <a:buSzPct val="125000"/>
            </a:pPr>
            <a:r>
              <a:rPr lang="en-US" sz="1800" b="0" dirty="0" smtClean="0">
                <a:latin typeface="Helvetica" pitchFamily="34" charset="0"/>
                <a:ea typeface="MS PMincho" pitchFamily="18" charset="-128"/>
                <a:cs typeface="Helvetica" pitchFamily="34" charset="0"/>
              </a:rPr>
              <a:t>Logic-in-memory changes the relative cost of operations, requiring new types of algorithms.</a:t>
            </a:r>
            <a:endParaRPr lang="en-US" sz="1800" b="0" dirty="0">
              <a:latin typeface="Helvetica" pitchFamily="34" charset="0"/>
              <a:ea typeface="MS PMincho" pitchFamily="18" charset="-128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098"/>
            <a:ext cx="9144000" cy="419590"/>
          </a:xfrm>
        </p:spPr>
        <p:txBody>
          <a:bodyPr/>
          <a:lstStyle/>
          <a:p>
            <a:r>
              <a:rPr lang="en-US" altLang="zh-CN" sz="2800" b="1" dirty="0" smtClean="0">
                <a:latin typeface="Helvetica" pitchFamily="34" charset="0"/>
                <a:cs typeface="Helvetica" pitchFamily="34" charset="0"/>
              </a:rPr>
              <a:t>Case Study: Interpolation Memory </a:t>
            </a:r>
            <a:endParaRPr lang="en-US" sz="2800" b="1" dirty="0" smtClean="0"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19" name="Group 132"/>
          <p:cNvGrpSpPr/>
          <p:nvPr/>
        </p:nvGrpSpPr>
        <p:grpSpPr>
          <a:xfrm>
            <a:off x="195491" y="1430449"/>
            <a:ext cx="3943619" cy="2140068"/>
            <a:chOff x="976292" y="3792538"/>
            <a:chExt cx="4985121" cy="2380660"/>
          </a:xfrm>
        </p:grpSpPr>
        <p:pic>
          <p:nvPicPr>
            <p:cNvPr id="22" name="Picture 1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76292" y="3792538"/>
              <a:ext cx="4027488" cy="2147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2981305" y="5438775"/>
              <a:ext cx="1130300" cy="452438"/>
            </a:xfrm>
            <a:prstGeom prst="ellipse">
              <a:avLst/>
            </a:prstGeom>
            <a:noFill/>
            <a:ln w="38100" algn="ctr">
              <a:solidFill>
                <a:srgbClr val="9B002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latin typeface="Helvetica" pitchFamily="34" charset="0"/>
                <a:cs typeface="Helvetica" pitchFamily="34" charset="0"/>
              </a:endParaRPr>
            </a:p>
          </p:txBody>
        </p:sp>
        <p:cxnSp>
          <p:nvCxnSpPr>
            <p:cNvPr id="24" name="Straight Arrow Connector 23"/>
            <p:cNvCxnSpPr>
              <a:cxnSpLocks noChangeShapeType="1"/>
            </p:cNvCxnSpPr>
            <p:nvPr/>
          </p:nvCxnSpPr>
          <p:spPr bwMode="auto">
            <a:xfrm>
              <a:off x="3903642" y="4551363"/>
              <a:ext cx="955675" cy="11112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5" name="Straight Arrow Connector 24"/>
            <p:cNvCxnSpPr>
              <a:cxnSpLocks noChangeShapeType="1"/>
            </p:cNvCxnSpPr>
            <p:nvPr/>
          </p:nvCxnSpPr>
          <p:spPr bwMode="auto">
            <a:xfrm>
              <a:off x="3884592" y="4960938"/>
              <a:ext cx="955675" cy="11112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6" name="Straight Arrow Connector 25"/>
            <p:cNvCxnSpPr>
              <a:cxnSpLocks noChangeShapeType="1"/>
            </p:cNvCxnSpPr>
            <p:nvPr/>
          </p:nvCxnSpPr>
          <p:spPr bwMode="auto">
            <a:xfrm>
              <a:off x="3894117" y="5360988"/>
              <a:ext cx="955675" cy="11112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8" name="Straight Arrow Connector 27"/>
            <p:cNvCxnSpPr>
              <a:cxnSpLocks noChangeShapeType="1"/>
            </p:cNvCxnSpPr>
            <p:nvPr/>
          </p:nvCxnSpPr>
          <p:spPr bwMode="auto">
            <a:xfrm>
              <a:off x="3884592" y="5741988"/>
              <a:ext cx="955675" cy="11112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grpSp>
          <p:nvGrpSpPr>
            <p:cNvPr id="29" name="Group 58"/>
            <p:cNvGrpSpPr/>
            <p:nvPr/>
          </p:nvGrpSpPr>
          <p:grpSpPr>
            <a:xfrm>
              <a:off x="4977331" y="3826379"/>
              <a:ext cx="984082" cy="805006"/>
              <a:chOff x="981075" y="1270000"/>
              <a:chExt cx="1917289" cy="1549400"/>
            </a:xfrm>
          </p:grpSpPr>
          <p:sp>
            <p:nvSpPr>
              <p:cNvPr id="54" name="Rectangle 79"/>
              <p:cNvSpPr>
                <a:spLocks noChangeArrowheads="1"/>
              </p:cNvSpPr>
              <p:nvPr/>
            </p:nvSpPr>
            <p:spPr bwMode="auto">
              <a:xfrm>
                <a:off x="981075" y="1270000"/>
                <a:ext cx="1685925" cy="1549400"/>
              </a:xfrm>
              <a:prstGeom prst="rect">
                <a:avLst/>
              </a:prstGeom>
              <a:solidFill>
                <a:srgbClr val="C1DDFB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8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5" name="Flowchart: Or 68"/>
              <p:cNvSpPr>
                <a:spLocks noChangeArrowheads="1"/>
              </p:cNvSpPr>
              <p:nvPr/>
            </p:nvSpPr>
            <p:spPr bwMode="auto">
              <a:xfrm>
                <a:off x="1653966" y="1639037"/>
                <a:ext cx="215362" cy="199354"/>
              </a:xfrm>
              <a:prstGeom prst="flowChartOr">
                <a:avLst/>
              </a:prstGeom>
              <a:solidFill>
                <a:schemeClr val="bg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latin typeface="Helvetica" pitchFamily="34" charset="0"/>
                  <a:cs typeface="Helvetica" pitchFamily="34" charset="0"/>
                </a:endParaRPr>
              </a:p>
            </p:txBody>
          </p:sp>
          <p:grpSp>
            <p:nvGrpSpPr>
              <p:cNvPr id="56" name="Group 101"/>
              <p:cNvGrpSpPr>
                <a:grpSpLocks/>
              </p:cNvGrpSpPr>
              <p:nvPr/>
            </p:nvGrpSpPr>
            <p:grpSpPr bwMode="auto">
              <a:xfrm>
                <a:off x="1953311" y="1315701"/>
                <a:ext cx="945053" cy="932749"/>
                <a:chOff x="3888581" y="1177929"/>
                <a:chExt cx="1799486" cy="2008629"/>
              </a:xfrm>
              <a:solidFill>
                <a:schemeClr val="bg1"/>
              </a:solidFill>
            </p:grpSpPr>
            <p:cxnSp>
              <p:nvCxnSpPr>
                <p:cNvPr id="65" name="Straight Connector 70"/>
                <p:cNvCxnSpPr>
                  <a:cxnSpLocks noChangeShapeType="1"/>
                </p:cNvCxnSpPr>
                <p:nvPr/>
              </p:nvCxnSpPr>
              <p:spPr bwMode="auto">
                <a:xfrm>
                  <a:off x="3914775" y="1195388"/>
                  <a:ext cx="1162050" cy="409575"/>
                </a:xfrm>
                <a:prstGeom prst="line">
                  <a:avLst/>
                </a:prstGeom>
                <a:grp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66" name="Straight Connector 72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4599387" y="2070496"/>
                  <a:ext cx="962020" cy="2383"/>
                </a:xfrm>
                <a:prstGeom prst="line">
                  <a:avLst/>
                </a:prstGeom>
                <a:grp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67" name="Straight Connector 66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3888581" y="2533649"/>
                  <a:ext cx="1188246" cy="473869"/>
                </a:xfrm>
                <a:prstGeom prst="line">
                  <a:avLst/>
                </a:prstGeom>
                <a:grp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68" name="Straight Connector 7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98867" y="1484312"/>
                  <a:ext cx="612770" cy="3"/>
                </a:xfrm>
                <a:prstGeom prst="line">
                  <a:avLst/>
                </a:prstGeom>
                <a:grp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69" name="Straight Connector 78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3554016" y="2646759"/>
                  <a:ext cx="696914" cy="793"/>
                </a:xfrm>
                <a:prstGeom prst="line">
                  <a:avLst/>
                </a:prstGeom>
                <a:grp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70" name="Straight Connector 92"/>
                <p:cNvCxnSpPr>
                  <a:cxnSpLocks noChangeShapeType="1"/>
                </p:cNvCxnSpPr>
                <p:nvPr/>
              </p:nvCxnSpPr>
              <p:spPr bwMode="auto">
                <a:xfrm>
                  <a:off x="3908425" y="1778000"/>
                  <a:ext cx="304800" cy="254000"/>
                </a:xfrm>
                <a:prstGeom prst="line">
                  <a:avLst/>
                </a:prstGeom>
                <a:grp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71" name="Straight Connector 94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3895725" y="2032000"/>
                  <a:ext cx="336550" cy="285750"/>
                </a:xfrm>
                <a:prstGeom prst="line">
                  <a:avLst/>
                </a:prstGeom>
                <a:grp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72" name="TextBox 95"/>
                <p:cNvSpPr txBox="1">
                  <a:spLocks noChangeArrowheads="1"/>
                </p:cNvSpPr>
                <p:nvPr/>
              </p:nvSpPr>
              <p:spPr bwMode="auto">
                <a:xfrm>
                  <a:off x="3969921" y="1625576"/>
                  <a:ext cx="1718146" cy="15609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en-US" sz="800" dirty="0">
                      <a:latin typeface="Helvetica" pitchFamily="34" charset="0"/>
                      <a:cs typeface="Helvetica" pitchFamily="34" charset="0"/>
                    </a:rPr>
                    <a:t>ALU</a:t>
                  </a:r>
                </a:p>
              </p:txBody>
            </p:sp>
          </p:grpSp>
          <p:grpSp>
            <p:nvGrpSpPr>
              <p:cNvPr id="57" name="Group 33"/>
              <p:cNvGrpSpPr/>
              <p:nvPr/>
            </p:nvGrpSpPr>
            <p:grpSpPr>
              <a:xfrm>
                <a:off x="1095688" y="1337687"/>
                <a:ext cx="462150" cy="847488"/>
                <a:chOff x="1377950" y="3692525"/>
                <a:chExt cx="793750" cy="1450975"/>
              </a:xfrm>
            </p:grpSpPr>
            <p:sp>
              <p:nvSpPr>
                <p:cNvPr id="59" name="Rectangle 58"/>
                <p:cNvSpPr>
                  <a:spLocks noChangeArrowheads="1"/>
                </p:cNvSpPr>
                <p:nvPr/>
              </p:nvSpPr>
              <p:spPr bwMode="auto">
                <a:xfrm>
                  <a:off x="1377950" y="3692525"/>
                  <a:ext cx="793750" cy="241290"/>
                </a:xfrm>
                <a:prstGeom prst="rect">
                  <a:avLst/>
                </a:prstGeom>
                <a:solidFill>
                  <a:schemeClr val="bg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60" name="Rectangle 59"/>
                <p:cNvSpPr>
                  <a:spLocks noChangeArrowheads="1"/>
                </p:cNvSpPr>
                <p:nvPr/>
              </p:nvSpPr>
              <p:spPr bwMode="auto">
                <a:xfrm>
                  <a:off x="1377950" y="3933815"/>
                  <a:ext cx="793750" cy="241290"/>
                </a:xfrm>
                <a:prstGeom prst="rect">
                  <a:avLst/>
                </a:prstGeom>
                <a:solidFill>
                  <a:schemeClr val="bg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61" name="Rectangle 60"/>
                <p:cNvSpPr>
                  <a:spLocks noChangeArrowheads="1"/>
                </p:cNvSpPr>
                <p:nvPr/>
              </p:nvSpPr>
              <p:spPr bwMode="auto">
                <a:xfrm>
                  <a:off x="1377950" y="4168549"/>
                  <a:ext cx="793750" cy="241290"/>
                </a:xfrm>
                <a:prstGeom prst="rect">
                  <a:avLst/>
                </a:prstGeom>
                <a:solidFill>
                  <a:schemeClr val="bg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62" name="Rectangle 68"/>
                <p:cNvSpPr>
                  <a:spLocks noChangeArrowheads="1"/>
                </p:cNvSpPr>
                <p:nvPr/>
              </p:nvSpPr>
              <p:spPr bwMode="auto">
                <a:xfrm>
                  <a:off x="1377950" y="4409926"/>
                  <a:ext cx="793750" cy="241290"/>
                </a:xfrm>
                <a:prstGeom prst="rect">
                  <a:avLst/>
                </a:prstGeom>
                <a:solidFill>
                  <a:schemeClr val="bg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63" name="Rectangle 69"/>
                <p:cNvSpPr>
                  <a:spLocks noChangeArrowheads="1"/>
                </p:cNvSpPr>
                <p:nvPr/>
              </p:nvSpPr>
              <p:spPr bwMode="auto">
                <a:xfrm>
                  <a:off x="1377950" y="4651479"/>
                  <a:ext cx="793750" cy="241290"/>
                </a:xfrm>
                <a:prstGeom prst="rect">
                  <a:avLst/>
                </a:prstGeom>
                <a:solidFill>
                  <a:schemeClr val="bg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64" name="Flowchart: Document 63"/>
                <p:cNvSpPr/>
                <p:nvPr/>
              </p:nvSpPr>
              <p:spPr bwMode="auto">
                <a:xfrm>
                  <a:off x="1377950" y="4894580"/>
                  <a:ext cx="793750" cy="248920"/>
                </a:xfrm>
                <a:prstGeom prst="flowChartDocument">
                  <a:avLst/>
                </a:prstGeom>
                <a:solidFill>
                  <a:schemeClr val="bg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</p:grpSp>
          <p:pic>
            <p:nvPicPr>
              <p:cNvPr id="58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51146" y="2263627"/>
                <a:ext cx="1314356" cy="4964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30" name="Straight Connector 29"/>
            <p:cNvCxnSpPr/>
            <p:nvPr/>
          </p:nvCxnSpPr>
          <p:spPr bwMode="auto">
            <a:xfrm rot="5400000">
              <a:off x="5136073" y="5005457"/>
              <a:ext cx="558145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2" name="Group 85"/>
            <p:cNvGrpSpPr/>
            <p:nvPr/>
          </p:nvGrpSpPr>
          <p:grpSpPr>
            <a:xfrm>
              <a:off x="4963476" y="5368192"/>
              <a:ext cx="984082" cy="805006"/>
              <a:chOff x="981075" y="1270000"/>
              <a:chExt cx="1917289" cy="1549400"/>
            </a:xfrm>
          </p:grpSpPr>
          <p:sp>
            <p:nvSpPr>
              <p:cNvPr id="33" name="Rectangle 79"/>
              <p:cNvSpPr>
                <a:spLocks noChangeArrowheads="1"/>
              </p:cNvSpPr>
              <p:nvPr/>
            </p:nvSpPr>
            <p:spPr bwMode="auto">
              <a:xfrm>
                <a:off x="981075" y="1270000"/>
                <a:ext cx="1685925" cy="1549400"/>
              </a:xfrm>
              <a:prstGeom prst="rect">
                <a:avLst/>
              </a:prstGeom>
              <a:solidFill>
                <a:srgbClr val="C1DDFB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8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34" name="Flowchart: Or 68"/>
              <p:cNvSpPr>
                <a:spLocks noChangeArrowheads="1"/>
              </p:cNvSpPr>
              <p:nvPr/>
            </p:nvSpPr>
            <p:spPr bwMode="auto">
              <a:xfrm>
                <a:off x="1653966" y="1639037"/>
                <a:ext cx="215362" cy="199354"/>
              </a:xfrm>
              <a:prstGeom prst="flowChartOr">
                <a:avLst/>
              </a:prstGeom>
              <a:solidFill>
                <a:schemeClr val="bg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latin typeface="Helvetica" pitchFamily="34" charset="0"/>
                  <a:cs typeface="Helvetica" pitchFamily="34" charset="0"/>
                </a:endParaRPr>
              </a:p>
            </p:txBody>
          </p:sp>
          <p:grpSp>
            <p:nvGrpSpPr>
              <p:cNvPr id="35" name="Group 101"/>
              <p:cNvGrpSpPr>
                <a:grpSpLocks/>
              </p:cNvGrpSpPr>
              <p:nvPr/>
            </p:nvGrpSpPr>
            <p:grpSpPr bwMode="auto">
              <a:xfrm>
                <a:off x="1953311" y="1315701"/>
                <a:ext cx="945053" cy="932749"/>
                <a:chOff x="3888581" y="1177929"/>
                <a:chExt cx="1799486" cy="2008629"/>
              </a:xfrm>
              <a:solidFill>
                <a:schemeClr val="bg1"/>
              </a:solidFill>
            </p:grpSpPr>
            <p:cxnSp>
              <p:nvCxnSpPr>
                <p:cNvPr id="45" name="Straight Connector 70"/>
                <p:cNvCxnSpPr>
                  <a:cxnSpLocks noChangeShapeType="1"/>
                </p:cNvCxnSpPr>
                <p:nvPr/>
              </p:nvCxnSpPr>
              <p:spPr bwMode="auto">
                <a:xfrm>
                  <a:off x="3914775" y="1195388"/>
                  <a:ext cx="1162050" cy="409575"/>
                </a:xfrm>
                <a:prstGeom prst="line">
                  <a:avLst/>
                </a:prstGeom>
                <a:grp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6" name="Straight Connector 72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4599387" y="2070496"/>
                  <a:ext cx="962020" cy="2383"/>
                </a:xfrm>
                <a:prstGeom prst="line">
                  <a:avLst/>
                </a:prstGeom>
                <a:grp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7" name="Straight Connector 46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3888581" y="2533649"/>
                  <a:ext cx="1188246" cy="473869"/>
                </a:xfrm>
                <a:prstGeom prst="line">
                  <a:avLst/>
                </a:prstGeom>
                <a:grp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9" name="Straight Connector 7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98867" y="1484312"/>
                  <a:ext cx="612770" cy="3"/>
                </a:xfrm>
                <a:prstGeom prst="line">
                  <a:avLst/>
                </a:prstGeom>
                <a:grp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0" name="Straight Connector 78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3554016" y="2646759"/>
                  <a:ext cx="696914" cy="793"/>
                </a:xfrm>
                <a:prstGeom prst="line">
                  <a:avLst/>
                </a:prstGeom>
                <a:grp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1" name="Straight Connector 92"/>
                <p:cNvCxnSpPr>
                  <a:cxnSpLocks noChangeShapeType="1"/>
                </p:cNvCxnSpPr>
                <p:nvPr/>
              </p:nvCxnSpPr>
              <p:spPr bwMode="auto">
                <a:xfrm>
                  <a:off x="3908425" y="1778000"/>
                  <a:ext cx="304800" cy="254000"/>
                </a:xfrm>
                <a:prstGeom prst="line">
                  <a:avLst/>
                </a:prstGeom>
                <a:grp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2" name="Straight Connector 94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3895725" y="2032000"/>
                  <a:ext cx="336550" cy="285750"/>
                </a:xfrm>
                <a:prstGeom prst="line">
                  <a:avLst/>
                </a:prstGeom>
                <a:grp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53" name="TextBox 95"/>
                <p:cNvSpPr txBox="1">
                  <a:spLocks noChangeArrowheads="1"/>
                </p:cNvSpPr>
                <p:nvPr/>
              </p:nvSpPr>
              <p:spPr bwMode="auto">
                <a:xfrm>
                  <a:off x="3969921" y="1625576"/>
                  <a:ext cx="1718146" cy="15609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en-US" sz="800" dirty="0">
                      <a:latin typeface="Helvetica" pitchFamily="34" charset="0"/>
                      <a:cs typeface="Helvetica" pitchFamily="34" charset="0"/>
                    </a:rPr>
                    <a:t>ALU</a:t>
                  </a:r>
                </a:p>
              </p:txBody>
            </p:sp>
          </p:grpSp>
          <p:grpSp>
            <p:nvGrpSpPr>
              <p:cNvPr id="37" name="Group 33"/>
              <p:cNvGrpSpPr/>
              <p:nvPr/>
            </p:nvGrpSpPr>
            <p:grpSpPr>
              <a:xfrm>
                <a:off x="1095688" y="1337687"/>
                <a:ext cx="462150" cy="847488"/>
                <a:chOff x="1377950" y="3692525"/>
                <a:chExt cx="793750" cy="1450975"/>
              </a:xfrm>
            </p:grpSpPr>
            <p:sp>
              <p:nvSpPr>
                <p:cNvPr id="39" name="Rectangle 38"/>
                <p:cNvSpPr>
                  <a:spLocks noChangeArrowheads="1"/>
                </p:cNvSpPr>
                <p:nvPr/>
              </p:nvSpPr>
              <p:spPr bwMode="auto">
                <a:xfrm>
                  <a:off x="1377950" y="3692525"/>
                  <a:ext cx="793750" cy="241290"/>
                </a:xfrm>
                <a:prstGeom prst="rect">
                  <a:avLst/>
                </a:prstGeom>
                <a:solidFill>
                  <a:schemeClr val="bg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40" name="Rectangle 39"/>
                <p:cNvSpPr>
                  <a:spLocks noChangeArrowheads="1"/>
                </p:cNvSpPr>
                <p:nvPr/>
              </p:nvSpPr>
              <p:spPr bwMode="auto">
                <a:xfrm>
                  <a:off x="1377950" y="3933815"/>
                  <a:ext cx="793750" cy="241290"/>
                </a:xfrm>
                <a:prstGeom prst="rect">
                  <a:avLst/>
                </a:prstGeom>
                <a:solidFill>
                  <a:schemeClr val="bg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41" name="Rectangle 40"/>
                <p:cNvSpPr>
                  <a:spLocks noChangeArrowheads="1"/>
                </p:cNvSpPr>
                <p:nvPr/>
              </p:nvSpPr>
              <p:spPr bwMode="auto">
                <a:xfrm>
                  <a:off x="1377950" y="4168549"/>
                  <a:ext cx="793750" cy="241290"/>
                </a:xfrm>
                <a:prstGeom prst="rect">
                  <a:avLst/>
                </a:prstGeom>
                <a:solidFill>
                  <a:schemeClr val="bg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42" name="Rectangle 68"/>
                <p:cNvSpPr>
                  <a:spLocks noChangeArrowheads="1"/>
                </p:cNvSpPr>
                <p:nvPr/>
              </p:nvSpPr>
              <p:spPr bwMode="auto">
                <a:xfrm>
                  <a:off x="1377950" y="4409926"/>
                  <a:ext cx="793750" cy="241290"/>
                </a:xfrm>
                <a:prstGeom prst="rect">
                  <a:avLst/>
                </a:prstGeom>
                <a:solidFill>
                  <a:schemeClr val="bg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43" name="Rectangle 69"/>
                <p:cNvSpPr>
                  <a:spLocks noChangeArrowheads="1"/>
                </p:cNvSpPr>
                <p:nvPr/>
              </p:nvSpPr>
              <p:spPr bwMode="auto">
                <a:xfrm>
                  <a:off x="1377950" y="4651479"/>
                  <a:ext cx="793750" cy="241290"/>
                </a:xfrm>
                <a:prstGeom prst="rect">
                  <a:avLst/>
                </a:prstGeom>
                <a:solidFill>
                  <a:schemeClr val="bg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44" name="Flowchart: Document 43"/>
                <p:cNvSpPr/>
                <p:nvPr/>
              </p:nvSpPr>
              <p:spPr bwMode="auto">
                <a:xfrm>
                  <a:off x="1377950" y="4894580"/>
                  <a:ext cx="793750" cy="248920"/>
                </a:xfrm>
                <a:prstGeom prst="flowChartDocument">
                  <a:avLst/>
                </a:prstGeom>
                <a:solidFill>
                  <a:schemeClr val="bg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</p:grpSp>
          <p:pic>
            <p:nvPicPr>
              <p:cNvPr id="38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51146" y="2263627"/>
                <a:ext cx="1314356" cy="4964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24" name="Group 266"/>
          <p:cNvGrpSpPr/>
          <p:nvPr/>
        </p:nvGrpSpPr>
        <p:grpSpPr>
          <a:xfrm>
            <a:off x="5699166" y="4375069"/>
            <a:ext cx="2398815" cy="1911927"/>
            <a:chOff x="463138" y="4180114"/>
            <a:chExt cx="2601099" cy="2161309"/>
          </a:xfrm>
        </p:grpSpPr>
        <p:grpSp>
          <p:nvGrpSpPr>
            <p:cNvPr id="145" name="Group 169"/>
            <p:cNvGrpSpPr/>
            <p:nvPr/>
          </p:nvGrpSpPr>
          <p:grpSpPr>
            <a:xfrm>
              <a:off x="463138" y="4180114"/>
              <a:ext cx="1246993" cy="1736234"/>
              <a:chOff x="1200150" y="2201758"/>
              <a:chExt cx="1714500" cy="2660471"/>
            </a:xfrm>
          </p:grpSpPr>
          <p:pic>
            <p:nvPicPr>
              <p:cNvPr id="155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267360" y="2316077"/>
                <a:ext cx="1506675" cy="15375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6" name="TextBox 155"/>
              <p:cNvSpPr txBox="1"/>
              <p:nvPr/>
            </p:nvSpPr>
            <p:spPr>
              <a:xfrm>
                <a:off x="1273217" y="3902598"/>
                <a:ext cx="1469984" cy="959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bg1"/>
                    </a:solidFill>
                    <a:latin typeface="Helvetica" pitchFamily="34" charset="0"/>
                    <a:cs typeface="Helvetica" pitchFamily="34" charset="0"/>
                  </a:rPr>
                  <a:t>Original  Phantom image</a:t>
                </a:r>
                <a:endParaRPr lang="en-US" sz="1000" dirty="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endParaRPr>
              </a:p>
            </p:txBody>
          </p:sp>
          <p:cxnSp>
            <p:nvCxnSpPr>
              <p:cNvPr id="157" name="Straight Arrow Connector 156"/>
              <p:cNvCxnSpPr/>
              <p:nvPr/>
            </p:nvCxnSpPr>
            <p:spPr bwMode="auto">
              <a:xfrm>
                <a:off x="1724025" y="2281220"/>
                <a:ext cx="942975" cy="769143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rgbClr val="FFFF00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</p:cxnSp>
          <p:cxnSp>
            <p:nvCxnSpPr>
              <p:cNvPr id="158" name="Straight Connector 157"/>
              <p:cNvCxnSpPr/>
              <p:nvPr/>
            </p:nvCxnSpPr>
            <p:spPr bwMode="auto">
              <a:xfrm rot="5400000">
                <a:off x="1019178" y="2490772"/>
                <a:ext cx="1023934" cy="46196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9" name="Straight Arrow Connector 158"/>
              <p:cNvCxnSpPr/>
              <p:nvPr/>
            </p:nvCxnSpPr>
            <p:spPr bwMode="auto">
              <a:xfrm>
                <a:off x="1643063" y="2481245"/>
                <a:ext cx="945356" cy="750093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rgbClr val="FFFF00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</p:cxnSp>
          <p:cxnSp>
            <p:nvCxnSpPr>
              <p:cNvPr id="160" name="Straight Arrow Connector 159"/>
              <p:cNvCxnSpPr/>
              <p:nvPr/>
            </p:nvCxnSpPr>
            <p:spPr bwMode="auto">
              <a:xfrm>
                <a:off x="1571625" y="2633645"/>
                <a:ext cx="939006" cy="743743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rgbClr val="FFFF00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</p:cxnSp>
          <p:cxnSp>
            <p:nvCxnSpPr>
              <p:cNvPr id="161" name="Straight Arrow Connector 160"/>
              <p:cNvCxnSpPr/>
              <p:nvPr/>
            </p:nvCxnSpPr>
            <p:spPr bwMode="auto">
              <a:xfrm>
                <a:off x="1500188" y="2795570"/>
                <a:ext cx="938212" cy="752493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rgbClr val="FFFF00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</p:cxnSp>
          <p:cxnSp>
            <p:nvCxnSpPr>
              <p:cNvPr id="162" name="Straight Arrow Connector 161"/>
              <p:cNvCxnSpPr/>
              <p:nvPr/>
            </p:nvCxnSpPr>
            <p:spPr bwMode="auto">
              <a:xfrm>
                <a:off x="1433512" y="2976544"/>
                <a:ext cx="909638" cy="747731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rgbClr val="FFFF00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</p:cxnSp>
          <p:cxnSp>
            <p:nvCxnSpPr>
              <p:cNvPr id="163" name="Straight Arrow Connector 162"/>
              <p:cNvCxnSpPr/>
              <p:nvPr/>
            </p:nvCxnSpPr>
            <p:spPr bwMode="auto">
              <a:xfrm>
                <a:off x="1352550" y="3157519"/>
                <a:ext cx="919163" cy="742951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rgbClr val="FFFF00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</p:cxnSp>
          <p:cxnSp>
            <p:nvCxnSpPr>
              <p:cNvPr id="164" name="Straight Connector 163"/>
              <p:cNvCxnSpPr/>
              <p:nvPr/>
            </p:nvCxnSpPr>
            <p:spPr bwMode="auto">
              <a:xfrm>
                <a:off x="1200150" y="3076575"/>
                <a:ext cx="1624965" cy="664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5" name="Straight Connector 164"/>
              <p:cNvCxnSpPr/>
              <p:nvPr/>
            </p:nvCxnSpPr>
            <p:spPr bwMode="auto">
              <a:xfrm rot="16200000" flipH="1" flipV="1">
                <a:off x="1214947" y="2995019"/>
                <a:ext cx="1586521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6" name="Straight Connector 165"/>
              <p:cNvCxnSpPr/>
              <p:nvPr/>
            </p:nvCxnSpPr>
            <p:spPr bwMode="auto">
              <a:xfrm rot="5400000">
                <a:off x="1955019" y="3155153"/>
                <a:ext cx="1109644" cy="49529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7" name="Straight Connector 166"/>
              <p:cNvCxnSpPr/>
              <p:nvPr/>
            </p:nvCxnSpPr>
            <p:spPr bwMode="auto">
              <a:xfrm rot="5400000">
                <a:off x="1424000" y="2709858"/>
                <a:ext cx="1247759" cy="56196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68" name="Arc 167"/>
              <p:cNvSpPr/>
              <p:nvPr/>
            </p:nvSpPr>
            <p:spPr bwMode="auto">
              <a:xfrm>
                <a:off x="1952625" y="2438399"/>
                <a:ext cx="771525" cy="1266825"/>
              </a:xfrm>
              <a:prstGeom prst="arc">
                <a:avLst/>
              </a:prstGeom>
              <a:noFill/>
              <a:ln w="19050" cap="flat" cmpd="sng" algn="ctr">
                <a:solidFill>
                  <a:srgbClr val="FFFF00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169" name="TextBox 168"/>
              <p:cNvSpPr txBox="1"/>
              <p:nvPr/>
            </p:nvSpPr>
            <p:spPr>
              <a:xfrm>
                <a:off x="2676526" y="3000376"/>
                <a:ext cx="238124" cy="479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  <a:latin typeface="Helvetica" pitchFamily="34" charset="0"/>
                    <a:cs typeface="Helvetica" pitchFamily="34" charset="0"/>
                  </a:rPr>
                  <a:t>x</a:t>
                </a:r>
                <a:endParaRPr lang="en-US" sz="1200" dirty="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endParaRPr>
              </a:p>
            </p:txBody>
          </p:sp>
        </p:grpSp>
        <p:pic>
          <p:nvPicPr>
            <p:cNvPr id="146" name="Picture 14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70679" y="4225131"/>
              <a:ext cx="1293558" cy="1095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7" name="Group 48"/>
            <p:cNvGrpSpPr/>
            <p:nvPr/>
          </p:nvGrpSpPr>
          <p:grpSpPr>
            <a:xfrm>
              <a:off x="496080" y="5308271"/>
              <a:ext cx="1130839" cy="1033152"/>
              <a:chOff x="1880129" y="3375378"/>
              <a:chExt cx="1590675" cy="1560161"/>
            </a:xfrm>
          </p:grpSpPr>
          <p:pic>
            <p:nvPicPr>
              <p:cNvPr id="153" name="Picture 9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880129" y="3386667"/>
                <a:ext cx="1590675" cy="1548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4" name="Rectangle 153"/>
              <p:cNvSpPr/>
              <p:nvPr/>
            </p:nvSpPr>
            <p:spPr bwMode="auto">
              <a:xfrm>
                <a:off x="1896533" y="3375378"/>
                <a:ext cx="1569156" cy="1535289"/>
              </a:xfrm>
              <a:prstGeom prst="rect">
                <a:avLst/>
              </a:prstGeom>
              <a:noFill/>
              <a:ln w="2857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</p:grpSp>
        <p:grpSp>
          <p:nvGrpSpPr>
            <p:cNvPr id="148" name="Group 62"/>
            <p:cNvGrpSpPr/>
            <p:nvPr/>
          </p:nvGrpSpPr>
          <p:grpSpPr>
            <a:xfrm>
              <a:off x="1828800" y="5320145"/>
              <a:ext cx="1199407" cy="997528"/>
              <a:chOff x="5312831" y="3197226"/>
              <a:chExt cx="1828801" cy="1851377"/>
            </a:xfrm>
          </p:grpSpPr>
          <p:sp>
            <p:nvSpPr>
              <p:cNvPr id="149" name="Rectangle 148"/>
              <p:cNvSpPr/>
              <p:nvPr/>
            </p:nvSpPr>
            <p:spPr bwMode="auto">
              <a:xfrm>
                <a:off x="5312831" y="3197226"/>
                <a:ext cx="1828801" cy="1851377"/>
              </a:xfrm>
              <a:prstGeom prst="rect">
                <a:avLst/>
              </a:prstGeom>
              <a:noFill/>
              <a:ln w="2857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pic>
            <p:nvPicPr>
              <p:cNvPr id="152" name="Picture 14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336685" y="3207775"/>
                <a:ext cx="1790700" cy="1830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06" name="Group 205"/>
          <p:cNvGrpSpPr/>
          <p:nvPr/>
        </p:nvGrpSpPr>
        <p:grpSpPr>
          <a:xfrm>
            <a:off x="4744995" y="1418478"/>
            <a:ext cx="3942744" cy="2064951"/>
            <a:chOff x="21541" y="3642453"/>
            <a:chExt cx="4702700" cy="2837287"/>
          </a:xfrm>
        </p:grpSpPr>
        <p:grpSp>
          <p:nvGrpSpPr>
            <p:cNvPr id="171" name="Group 49"/>
            <p:cNvGrpSpPr/>
            <p:nvPr/>
          </p:nvGrpSpPr>
          <p:grpSpPr>
            <a:xfrm>
              <a:off x="3466941" y="3656684"/>
              <a:ext cx="1257300" cy="2823056"/>
              <a:chOff x="7253355" y="1547370"/>
              <a:chExt cx="1257300" cy="2823056"/>
            </a:xfrm>
          </p:grpSpPr>
          <p:pic>
            <p:nvPicPr>
              <p:cNvPr id="172" name="Picture 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7253355" y="3099647"/>
                <a:ext cx="1257300" cy="12707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3" name="Picture 2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440224" y="2202914"/>
                <a:ext cx="798063" cy="8073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" name="Picture 2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570855" y="1547370"/>
                <a:ext cx="533400" cy="539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75" name="Group 47"/>
            <p:cNvGrpSpPr/>
            <p:nvPr/>
          </p:nvGrpSpPr>
          <p:grpSpPr>
            <a:xfrm>
              <a:off x="21541" y="3642453"/>
              <a:ext cx="3380246" cy="2785560"/>
              <a:chOff x="3982050" y="1421889"/>
              <a:chExt cx="3420233" cy="2874339"/>
            </a:xfrm>
          </p:grpSpPr>
          <p:grpSp>
            <p:nvGrpSpPr>
              <p:cNvPr id="176" name="Group 88"/>
              <p:cNvGrpSpPr/>
              <p:nvPr/>
            </p:nvGrpSpPr>
            <p:grpSpPr>
              <a:xfrm>
                <a:off x="4876800" y="1559833"/>
                <a:ext cx="2525483" cy="2736395"/>
                <a:chOff x="5254625" y="1196975"/>
                <a:chExt cx="2314575" cy="2397127"/>
              </a:xfrm>
            </p:grpSpPr>
            <p:grpSp>
              <p:nvGrpSpPr>
                <p:cNvPr id="180" name="Group 39"/>
                <p:cNvGrpSpPr/>
                <p:nvPr/>
              </p:nvGrpSpPr>
              <p:grpSpPr>
                <a:xfrm>
                  <a:off x="5254625" y="2832100"/>
                  <a:ext cx="2314575" cy="755650"/>
                  <a:chOff x="5089525" y="2628900"/>
                  <a:chExt cx="2314575" cy="755650"/>
                </a:xfrm>
              </p:grpSpPr>
              <p:cxnSp>
                <p:nvCxnSpPr>
                  <p:cNvPr id="195" name="Straight Connector 194"/>
                  <p:cNvCxnSpPr/>
                  <p:nvPr/>
                </p:nvCxnSpPr>
                <p:spPr bwMode="auto">
                  <a:xfrm rot="5400000">
                    <a:off x="5026026" y="2692401"/>
                    <a:ext cx="742950" cy="61594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Straight Connector 195"/>
                  <p:cNvCxnSpPr/>
                  <p:nvPr/>
                </p:nvCxnSpPr>
                <p:spPr bwMode="auto">
                  <a:xfrm>
                    <a:off x="5702300" y="2628900"/>
                    <a:ext cx="1701800" cy="3175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Straight Connector 196"/>
                  <p:cNvCxnSpPr/>
                  <p:nvPr/>
                </p:nvCxnSpPr>
                <p:spPr bwMode="auto">
                  <a:xfrm rot="5400000">
                    <a:off x="6772275" y="2752725"/>
                    <a:ext cx="749300" cy="514350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Straight Connector 197"/>
                  <p:cNvCxnSpPr/>
                  <p:nvPr/>
                </p:nvCxnSpPr>
                <p:spPr bwMode="auto">
                  <a:xfrm>
                    <a:off x="5089525" y="3378200"/>
                    <a:ext cx="1812925" cy="0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Straight Connector 198"/>
                  <p:cNvCxnSpPr/>
                  <p:nvPr/>
                </p:nvCxnSpPr>
                <p:spPr bwMode="auto">
                  <a:xfrm rot="5400000">
                    <a:off x="5842000" y="2698750"/>
                    <a:ext cx="736600" cy="609600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Straight Connector 199"/>
                  <p:cNvCxnSpPr/>
                  <p:nvPr/>
                </p:nvCxnSpPr>
                <p:spPr bwMode="auto">
                  <a:xfrm rot="5400000">
                    <a:off x="5410200" y="2698750"/>
                    <a:ext cx="736600" cy="609600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/>
                  <p:cNvCxnSpPr/>
                  <p:nvPr/>
                </p:nvCxnSpPr>
                <p:spPr bwMode="auto">
                  <a:xfrm rot="5400000">
                    <a:off x="6305550" y="2698750"/>
                    <a:ext cx="736600" cy="609600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Straight Connector 201"/>
                  <p:cNvCxnSpPr/>
                  <p:nvPr/>
                </p:nvCxnSpPr>
                <p:spPr bwMode="auto">
                  <a:xfrm>
                    <a:off x="5426075" y="2962275"/>
                    <a:ext cx="1755775" cy="4763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Straight Connector 202"/>
                  <p:cNvCxnSpPr/>
                  <p:nvPr/>
                </p:nvCxnSpPr>
                <p:spPr bwMode="auto">
                  <a:xfrm>
                    <a:off x="5578475" y="2781300"/>
                    <a:ext cx="1727200" cy="0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Straight Connector 203"/>
                  <p:cNvCxnSpPr/>
                  <p:nvPr/>
                </p:nvCxnSpPr>
                <p:spPr bwMode="auto">
                  <a:xfrm>
                    <a:off x="5273675" y="3152775"/>
                    <a:ext cx="1779588" cy="0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1" name="Group 63"/>
                <p:cNvGrpSpPr/>
                <p:nvPr/>
              </p:nvGrpSpPr>
              <p:grpSpPr>
                <a:xfrm>
                  <a:off x="5676900" y="1889125"/>
                  <a:ext cx="1528763" cy="498476"/>
                  <a:chOff x="5686425" y="1901825"/>
                  <a:chExt cx="1528763" cy="498476"/>
                </a:xfrm>
              </p:grpSpPr>
              <p:cxnSp>
                <p:nvCxnSpPr>
                  <p:cNvPr id="189" name="Straight Connector 188"/>
                  <p:cNvCxnSpPr/>
                  <p:nvPr/>
                </p:nvCxnSpPr>
                <p:spPr bwMode="auto">
                  <a:xfrm rot="5400000">
                    <a:off x="5649512" y="1949250"/>
                    <a:ext cx="482813" cy="402637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Straight Connector 189"/>
                  <p:cNvCxnSpPr/>
                  <p:nvPr/>
                </p:nvCxnSpPr>
                <p:spPr bwMode="auto">
                  <a:xfrm>
                    <a:off x="6086475" y="1901825"/>
                    <a:ext cx="1128713" cy="0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90"/>
                  <p:cNvCxnSpPr/>
                  <p:nvPr/>
                </p:nvCxnSpPr>
                <p:spPr bwMode="auto">
                  <a:xfrm rot="5400000">
                    <a:off x="6799757" y="1984869"/>
                    <a:ext cx="491138" cy="339725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Straight Connector 191"/>
                  <p:cNvCxnSpPr/>
                  <p:nvPr/>
                </p:nvCxnSpPr>
                <p:spPr bwMode="auto">
                  <a:xfrm>
                    <a:off x="5686425" y="2396138"/>
                    <a:ext cx="1197426" cy="0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Straight Connector 192"/>
                  <p:cNvCxnSpPr/>
                  <p:nvPr/>
                </p:nvCxnSpPr>
                <p:spPr bwMode="auto">
                  <a:xfrm rot="5400000">
                    <a:off x="6185283" y="1949250"/>
                    <a:ext cx="482813" cy="402637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Straight Connector 193"/>
                  <p:cNvCxnSpPr/>
                  <p:nvPr/>
                </p:nvCxnSpPr>
                <p:spPr bwMode="auto">
                  <a:xfrm>
                    <a:off x="5903952" y="2137803"/>
                    <a:ext cx="1159679" cy="3122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2" name="Group 62"/>
                <p:cNvGrpSpPr/>
                <p:nvPr/>
              </p:nvGrpSpPr>
              <p:grpSpPr>
                <a:xfrm>
                  <a:off x="5949948" y="1212849"/>
                  <a:ext cx="1008063" cy="275806"/>
                  <a:chOff x="6085618" y="1218883"/>
                  <a:chExt cx="1177195" cy="330904"/>
                </a:xfrm>
              </p:grpSpPr>
              <p:cxnSp>
                <p:nvCxnSpPr>
                  <p:cNvPr id="185" name="Straight Connector 184"/>
                  <p:cNvCxnSpPr/>
                  <p:nvPr/>
                </p:nvCxnSpPr>
                <p:spPr bwMode="auto">
                  <a:xfrm rot="5400000">
                    <a:off x="6087943" y="1231633"/>
                    <a:ext cx="323424" cy="307309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Straight Connector 185"/>
                  <p:cNvCxnSpPr/>
                  <p:nvPr/>
                </p:nvCxnSpPr>
                <p:spPr bwMode="auto">
                  <a:xfrm>
                    <a:off x="6393357" y="1218883"/>
                    <a:ext cx="869456" cy="329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Straight Connector 186"/>
                  <p:cNvCxnSpPr/>
                  <p:nvPr/>
                </p:nvCxnSpPr>
                <p:spPr bwMode="auto">
                  <a:xfrm rot="5400000">
                    <a:off x="6964960" y="1254621"/>
                    <a:ext cx="329000" cy="259292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Straight Connector 187"/>
                  <p:cNvCxnSpPr/>
                  <p:nvPr/>
                </p:nvCxnSpPr>
                <p:spPr bwMode="auto">
                  <a:xfrm>
                    <a:off x="6085618" y="1546480"/>
                    <a:ext cx="924305" cy="3307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83" name="Straight Connector 182"/>
                <p:cNvCxnSpPr/>
                <p:nvPr/>
              </p:nvCxnSpPr>
              <p:spPr bwMode="auto">
                <a:xfrm rot="16200000" flipH="1">
                  <a:off x="5857874" y="2378076"/>
                  <a:ext cx="2095502" cy="336550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Connector 183"/>
                <p:cNvCxnSpPr/>
                <p:nvPr/>
              </p:nvCxnSpPr>
              <p:spPr bwMode="auto">
                <a:xfrm rot="16200000" flipH="1">
                  <a:off x="6438899" y="1714501"/>
                  <a:ext cx="1647827" cy="612775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7" name="TextBox 176"/>
              <p:cNvSpPr txBox="1"/>
              <p:nvPr/>
            </p:nvSpPr>
            <p:spPr>
              <a:xfrm>
                <a:off x="4369784" y="1421889"/>
                <a:ext cx="1327309" cy="523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0" dirty="0" smtClean="0">
                    <a:latin typeface="Helvetica" pitchFamily="34" charset="0"/>
                    <a:cs typeface="Helvetica" pitchFamily="34" charset="0"/>
                  </a:rPr>
                  <a:t>  level k</a:t>
                </a:r>
              </a:p>
            </p:txBody>
          </p:sp>
          <p:sp>
            <p:nvSpPr>
              <p:cNvPr id="178" name="TextBox 177"/>
              <p:cNvSpPr txBox="1"/>
              <p:nvPr/>
            </p:nvSpPr>
            <p:spPr>
              <a:xfrm>
                <a:off x="4190830" y="2346041"/>
                <a:ext cx="1427203" cy="523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0" dirty="0" smtClean="0">
                    <a:latin typeface="Helvetica" pitchFamily="34" charset="0"/>
                    <a:cs typeface="Helvetica" pitchFamily="34" charset="0"/>
                  </a:rPr>
                  <a:t>level k-1</a:t>
                </a:r>
                <a:endParaRPr lang="en-US" sz="1800" b="0" dirty="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179" name="TextBox 178"/>
              <p:cNvSpPr txBox="1"/>
              <p:nvPr/>
            </p:nvSpPr>
            <p:spPr>
              <a:xfrm>
                <a:off x="3982050" y="3510137"/>
                <a:ext cx="1376414" cy="523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0" dirty="0" smtClean="0">
                    <a:latin typeface="Helvetica" pitchFamily="34" charset="0"/>
                    <a:cs typeface="Helvetica" pitchFamily="34" charset="0"/>
                  </a:rPr>
                  <a:t>level k-2</a:t>
                </a:r>
                <a:endParaRPr lang="en-US" sz="1800" b="0" dirty="0">
                  <a:latin typeface="Helvetica" pitchFamily="34" charset="0"/>
                  <a:cs typeface="Helvetica" pitchFamily="34" charset="0"/>
                </a:endParaRPr>
              </a:p>
            </p:txBody>
          </p:sp>
        </p:grpSp>
      </p:grpSp>
      <p:grpSp>
        <p:nvGrpSpPr>
          <p:cNvPr id="239" name="Group 238"/>
          <p:cNvGrpSpPr/>
          <p:nvPr/>
        </p:nvGrpSpPr>
        <p:grpSpPr>
          <a:xfrm>
            <a:off x="240094" y="4499561"/>
            <a:ext cx="4146850" cy="1672639"/>
            <a:chOff x="295244" y="4609307"/>
            <a:chExt cx="3748116" cy="1470000"/>
          </a:xfrm>
        </p:grpSpPr>
        <p:pic>
          <p:nvPicPr>
            <p:cNvPr id="235" name="Picture 8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403987" y="4609307"/>
              <a:ext cx="1639373" cy="1433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7" name="Picture 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95244" y="4625655"/>
              <a:ext cx="1440512" cy="1453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8" name="Left-Right Arrow 237"/>
            <p:cNvSpPr/>
            <p:nvPr/>
          </p:nvSpPr>
          <p:spPr bwMode="auto">
            <a:xfrm>
              <a:off x="1769573" y="5252868"/>
              <a:ext cx="572138" cy="199227"/>
            </a:xfrm>
            <a:prstGeom prst="leftRight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</p:grpSp>
      <p:sp>
        <p:nvSpPr>
          <p:cNvPr id="240" name="TextBox 239"/>
          <p:cNvSpPr txBox="1"/>
          <p:nvPr/>
        </p:nvSpPr>
        <p:spPr>
          <a:xfrm>
            <a:off x="4687032" y="4001064"/>
            <a:ext cx="482766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85000"/>
              </a:lnSpc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US" sz="1800" b="0" kern="0" dirty="0" smtClean="0">
                <a:effectLst>
                  <a:outerShdw blurRad="38100" dist="12700" dir="2700000" algn="tl">
                    <a:schemeClr val="tx1">
                      <a:alpha val="60000"/>
                    </a:schemeClr>
                  </a:outerShdw>
                </a:effectLst>
                <a:latin typeface="Helvetica" pitchFamily="34" charset="0"/>
                <a:cs typeface="Helvetica" pitchFamily="34" charset="0"/>
              </a:rPr>
              <a:t> </a:t>
            </a:r>
            <a:r>
              <a:rPr lang="en-US" sz="2000" b="0" kern="0" dirty="0" smtClean="0">
                <a:effectLst>
                  <a:outerShdw blurRad="38100" dist="12700" dir="2700000" algn="tl">
                    <a:schemeClr val="tx1">
                      <a:alpha val="60000"/>
                    </a:schemeClr>
                  </a:outerShdw>
                </a:effectLst>
                <a:latin typeface="Helvetica" pitchFamily="34" charset="0"/>
                <a:ea typeface="+mj-ea"/>
                <a:cs typeface="Helvetica" pitchFamily="34" charset="0"/>
              </a:rPr>
              <a:t>Ex 4: Tomography </a:t>
            </a:r>
            <a:r>
              <a:rPr lang="en-US" sz="2000" b="0" kern="0" dirty="0" err="1" smtClean="0">
                <a:effectLst>
                  <a:outerShdw blurRad="38100" dist="12700" dir="2700000" algn="tl">
                    <a:schemeClr val="tx1">
                      <a:alpha val="60000"/>
                    </a:schemeClr>
                  </a:outerShdw>
                </a:effectLst>
                <a:latin typeface="Helvetica" pitchFamily="34" charset="0"/>
                <a:ea typeface="+mj-ea"/>
                <a:cs typeface="Helvetica" pitchFamily="34" charset="0"/>
              </a:rPr>
              <a:t>Backprojection</a:t>
            </a:r>
            <a:endParaRPr lang="en-US" sz="2000" b="0" kern="0" dirty="0">
              <a:effectLst>
                <a:outerShdw blurRad="38100" dist="12700" dir="2700000" algn="tl">
                  <a:schemeClr val="tx1">
                    <a:alpha val="60000"/>
                  </a:schemeClr>
                </a:outerShdw>
              </a:effectLst>
              <a:latin typeface="Helvetica" pitchFamily="34" charset="0"/>
              <a:ea typeface="+mj-ea"/>
              <a:cs typeface="Helvetica" pitchFamily="34" charset="0"/>
            </a:endParaRPr>
          </a:p>
        </p:txBody>
      </p:sp>
      <p:sp>
        <p:nvSpPr>
          <p:cNvPr id="241" name="Content Placeholder 2"/>
          <p:cNvSpPr txBox="1">
            <a:spLocks/>
          </p:cNvSpPr>
          <p:nvPr/>
        </p:nvSpPr>
        <p:spPr bwMode="auto">
          <a:xfrm>
            <a:off x="134372" y="4011741"/>
            <a:ext cx="4437628" cy="456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225425" indent="-225425" eaLnBrk="0" hangingPunct="0">
              <a:lnSpc>
                <a:spcPct val="85000"/>
              </a:lnSpc>
              <a:buClr>
                <a:schemeClr val="accent5">
                  <a:lumMod val="50000"/>
                </a:schemeClr>
              </a:buClr>
              <a:buSzPct val="135000"/>
              <a:buFont typeface="Wingdings" pitchFamily="2" charset="2"/>
              <a:buChar char="§"/>
              <a:defRPr/>
            </a:pPr>
            <a:r>
              <a:rPr lang="en-US" sz="2000" b="0" kern="0" dirty="0" smtClean="0">
                <a:effectLst>
                  <a:outerShdw blurRad="38100" dist="12700" dir="2700000" algn="tl">
                    <a:schemeClr val="tx1">
                      <a:alpha val="60000"/>
                    </a:schemeClr>
                  </a:outerShdw>
                </a:effectLst>
                <a:latin typeface="Helvetica" pitchFamily="34" charset="0"/>
                <a:ea typeface="+mj-ea"/>
                <a:cs typeface="Helvetica" pitchFamily="34" charset="0"/>
              </a:rPr>
              <a:t>Ex 3:  Geometry Transformation</a:t>
            </a:r>
            <a:endParaRPr lang="en-US" sz="2000" b="0" kern="0" dirty="0">
              <a:effectLst>
                <a:outerShdw blurRad="38100" dist="12700" dir="2700000" algn="tl">
                  <a:schemeClr val="tx1">
                    <a:alpha val="60000"/>
                  </a:schemeClr>
                </a:outerShdw>
              </a:effectLst>
              <a:latin typeface="Helvetica" pitchFamily="34" charset="0"/>
              <a:ea typeface="+mj-ea"/>
              <a:cs typeface="Helvetica" pitchFamily="34" charset="0"/>
            </a:endParaRPr>
          </a:p>
        </p:txBody>
      </p:sp>
      <p:sp>
        <p:nvSpPr>
          <p:cNvPr id="242" name="Title 1"/>
          <p:cNvSpPr txBox="1">
            <a:spLocks/>
          </p:cNvSpPr>
          <p:nvPr/>
        </p:nvSpPr>
        <p:spPr bwMode="auto">
          <a:xfrm>
            <a:off x="144793" y="1009642"/>
            <a:ext cx="3948235" cy="37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0" rIns="91429" bIns="0" anchor="b"/>
          <a:lstStyle/>
          <a:p>
            <a:pPr eaLnBrk="0" hangingPunct="0">
              <a:lnSpc>
                <a:spcPct val="85000"/>
              </a:lnSpc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US" sz="2000" b="0" kern="0" dirty="0">
                <a:effectLst>
                  <a:outerShdw blurRad="38100" dist="12700" dir="2700000" algn="tl">
                    <a:schemeClr val="tx1">
                      <a:alpha val="60000"/>
                    </a:schemeClr>
                  </a:outerShdw>
                </a:effectLst>
                <a:latin typeface="Helvetica" pitchFamily="34" charset="0"/>
                <a:ea typeface="+mj-ea"/>
                <a:cs typeface="Helvetica" pitchFamily="34" charset="0"/>
              </a:rPr>
              <a:t> </a:t>
            </a:r>
            <a:r>
              <a:rPr lang="en-US" sz="2000" b="0" kern="0" dirty="0" smtClean="0">
                <a:effectLst>
                  <a:outerShdw blurRad="38100" dist="12700" dir="2700000" algn="tl">
                    <a:schemeClr val="tx1">
                      <a:alpha val="60000"/>
                    </a:schemeClr>
                  </a:outerShdw>
                </a:effectLst>
                <a:latin typeface="Helvetica" pitchFamily="34" charset="0"/>
                <a:ea typeface="+mj-ea"/>
                <a:cs typeface="Helvetica" pitchFamily="34" charset="0"/>
              </a:rPr>
              <a:t>Ex 1: FFT </a:t>
            </a:r>
            <a:r>
              <a:rPr lang="en-US" sz="2000" b="0" kern="0" dirty="0">
                <a:effectLst>
                  <a:outerShdw blurRad="38100" dist="12700" dir="2700000" algn="tl">
                    <a:schemeClr val="tx1">
                      <a:alpha val="60000"/>
                    </a:schemeClr>
                  </a:outerShdw>
                </a:effectLst>
                <a:latin typeface="Helvetica" pitchFamily="34" charset="0"/>
                <a:ea typeface="+mj-ea"/>
                <a:cs typeface="Helvetica" pitchFamily="34" charset="0"/>
              </a:rPr>
              <a:t>Twiddle Factor</a:t>
            </a:r>
          </a:p>
        </p:txBody>
      </p:sp>
      <p:sp>
        <p:nvSpPr>
          <p:cNvPr id="243" name="TextBox 242"/>
          <p:cNvSpPr txBox="1"/>
          <p:nvPr/>
        </p:nvSpPr>
        <p:spPr>
          <a:xfrm>
            <a:off x="4665260" y="1030426"/>
            <a:ext cx="445402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85000"/>
              </a:lnSpc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US" sz="1800" b="0" kern="0" dirty="0" smtClean="0">
                <a:effectLst>
                  <a:outerShdw blurRad="38100" dist="12700" dir="2700000" algn="tl">
                    <a:schemeClr val="tx1">
                      <a:alpha val="60000"/>
                    </a:schemeClr>
                  </a:outerShdw>
                </a:effectLst>
                <a:latin typeface="Helvetica" pitchFamily="34" charset="0"/>
                <a:cs typeface="Helvetica" pitchFamily="34" charset="0"/>
              </a:rPr>
              <a:t> </a:t>
            </a:r>
            <a:r>
              <a:rPr lang="en-US" sz="2000" b="0" kern="0" dirty="0" smtClean="0">
                <a:effectLst>
                  <a:outerShdw blurRad="38100" dist="12700" dir="2700000" algn="tl">
                    <a:schemeClr val="tx1">
                      <a:alpha val="60000"/>
                    </a:schemeClr>
                  </a:outerShdw>
                </a:effectLst>
                <a:latin typeface="Helvetica" pitchFamily="34" charset="0"/>
                <a:ea typeface="+mj-ea"/>
                <a:cs typeface="Helvetica" pitchFamily="34" charset="0"/>
              </a:rPr>
              <a:t>Ex 2: Image Pyramid Memory</a:t>
            </a:r>
            <a:endParaRPr lang="en-US" sz="2000" b="0" kern="0" dirty="0">
              <a:effectLst>
                <a:outerShdw blurRad="38100" dist="12700" dir="2700000" algn="tl">
                  <a:schemeClr val="tx1">
                    <a:alpha val="60000"/>
                  </a:schemeClr>
                </a:outerShdw>
              </a:effectLst>
              <a:latin typeface="Helvetica" pitchFamily="34" charset="0"/>
              <a:ea typeface="+mj-ea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0" y="152771"/>
            <a:ext cx="9144000" cy="420688"/>
          </a:xfrm>
        </p:spPr>
        <p:txBody>
          <a:bodyPr/>
          <a:lstStyle/>
          <a:p>
            <a:pPr algn="ctr">
              <a:defRPr/>
            </a:pPr>
            <a:r>
              <a:rPr lang="en-US" sz="2800" b="1" dirty="0" smtClean="0">
                <a:latin typeface="Helvetica" pitchFamily="34" charset="0"/>
                <a:cs typeface="Helvetica" pitchFamily="34" charset="0"/>
              </a:rPr>
              <a:t>Outline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60599" y="1335717"/>
            <a:ext cx="8683401" cy="3523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2000"/>
              </a:spcBef>
              <a:spcAft>
                <a:spcPts val="800"/>
              </a:spcAft>
              <a:buClr>
                <a:srgbClr val="9B0027"/>
              </a:buClr>
              <a:buSzPct val="135000"/>
              <a:buFont typeface="Wingdings" pitchFamily="2" charset="2"/>
              <a:buChar char="§"/>
            </a:pPr>
            <a:r>
              <a:rPr lang="en-US" kern="0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Symbol" pitchFamily="18" charset="2"/>
              </a:rPr>
              <a:t>SAR Polar Format Algorithms for Logic-in-Memory</a:t>
            </a:r>
          </a:p>
          <a:p>
            <a:pPr marL="457200" lvl="0" indent="-457200">
              <a:lnSpc>
                <a:spcPct val="90000"/>
              </a:lnSpc>
              <a:spcBef>
                <a:spcPts val="2000"/>
              </a:spcBef>
              <a:spcAft>
                <a:spcPts val="800"/>
              </a:spcAft>
              <a:buClr>
                <a:srgbClr val="9B0027"/>
              </a:buClr>
              <a:buSzPct val="135000"/>
            </a:pPr>
            <a:r>
              <a:rPr lang="en-US" kern="0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Helvetica" pitchFamily="34" charset="0"/>
                <a:sym typeface="Symbol" pitchFamily="18" charset="2"/>
              </a:rPr>
              <a:t>      Extension: Partial Reconstruction</a:t>
            </a:r>
          </a:p>
          <a:p>
            <a:pPr marL="457200" indent="-457200">
              <a:lnSpc>
                <a:spcPct val="90000"/>
              </a:lnSpc>
              <a:spcBef>
                <a:spcPts val="2000"/>
              </a:spcBef>
              <a:spcAft>
                <a:spcPts val="800"/>
              </a:spcAft>
              <a:buClr>
                <a:srgbClr val="9B0027"/>
              </a:buClr>
              <a:buSzPct val="135000"/>
              <a:buFont typeface="Wingdings" pitchFamily="2" charset="2"/>
              <a:buChar char="§"/>
            </a:pPr>
            <a:r>
              <a:rPr lang="en-US" kern="0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Helvetica" pitchFamily="34" charset="0"/>
                <a:sym typeface="Symbol" pitchFamily="18" charset="2"/>
              </a:rPr>
              <a:t>Implementation and Design Automation</a:t>
            </a:r>
          </a:p>
          <a:p>
            <a:pPr marL="457200" lvl="0" indent="-457200">
              <a:lnSpc>
                <a:spcPct val="90000"/>
              </a:lnSpc>
              <a:spcBef>
                <a:spcPts val="2000"/>
              </a:spcBef>
              <a:spcAft>
                <a:spcPts val="800"/>
              </a:spcAft>
              <a:buClr>
                <a:srgbClr val="9B0027"/>
              </a:buClr>
              <a:buSzPct val="135000"/>
              <a:buFont typeface="Wingdings" pitchFamily="2" charset="2"/>
              <a:buChar char="§"/>
            </a:pPr>
            <a:r>
              <a:rPr lang="en-US" kern="0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Helvetica" pitchFamily="34" charset="0"/>
                <a:sym typeface="Symbol" pitchFamily="18" charset="2"/>
              </a:rPr>
              <a:t>Experimental Results</a:t>
            </a:r>
          </a:p>
          <a:p>
            <a:pPr marL="457200" lvl="0" indent="-457200">
              <a:lnSpc>
                <a:spcPct val="90000"/>
              </a:lnSpc>
              <a:spcBef>
                <a:spcPts val="2000"/>
              </a:spcBef>
              <a:spcAft>
                <a:spcPts val="800"/>
              </a:spcAft>
              <a:buClr>
                <a:srgbClr val="9B0027"/>
              </a:buClr>
              <a:buSzPct val="135000"/>
              <a:buFont typeface="Wingdings" pitchFamily="2" charset="2"/>
              <a:buChar char="§"/>
            </a:pPr>
            <a:r>
              <a:rPr lang="en-US" kern="0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Helvetica" pitchFamily="34" charset="0"/>
                <a:sym typeface="Symbol" pitchFamily="18" charset="2"/>
              </a:rPr>
              <a:t>Summary</a:t>
            </a:r>
            <a:r>
              <a:rPr lang="en-US" kern="0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Symbol" pitchFamily="18" charset="2"/>
              </a:rPr>
              <a:t/>
            </a:r>
            <a:br>
              <a:rPr lang="en-US" kern="0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Symbol" pitchFamily="18" charset="2"/>
              </a:rPr>
            </a:br>
            <a:endParaRPr lang="en-US" kern="0" dirty="0" smtClean="0">
              <a:solidFill>
                <a:srgbClr val="000000"/>
              </a:solidFill>
              <a:latin typeface="Helvetica" pitchFamily="34" charset="0"/>
              <a:cs typeface="Helvetica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09" descr="test_f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9304" y="1445768"/>
            <a:ext cx="1539727" cy="11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4412"/>
            <a:ext cx="9144000" cy="419590"/>
          </a:xfrm>
        </p:spPr>
        <p:txBody>
          <a:bodyPr/>
          <a:lstStyle/>
          <a:p>
            <a:r>
              <a:rPr lang="en-US" sz="2800" b="1" dirty="0" smtClean="0"/>
              <a:t>Synthetic Aperture Radar (SAR)</a:t>
            </a:r>
            <a:endParaRPr lang="en-US" sz="2800" dirty="0">
              <a:cs typeface="Arial" pitchFamily="34" charset="0"/>
            </a:endParaRPr>
          </a:p>
        </p:txBody>
      </p:sp>
      <p:pic>
        <p:nvPicPr>
          <p:cNvPr id="7" name="Picture 406" descr="te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1947" y="1456938"/>
            <a:ext cx="1459434" cy="112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410"/>
          <p:cNvSpPr>
            <a:spLocks noChangeShapeType="1"/>
          </p:cNvSpPr>
          <p:nvPr/>
        </p:nvSpPr>
        <p:spPr bwMode="auto">
          <a:xfrm>
            <a:off x="2817128" y="2020104"/>
            <a:ext cx="5100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Gill Sans"/>
            </a:endParaRPr>
          </a:p>
        </p:txBody>
      </p:sp>
      <p:pic>
        <p:nvPicPr>
          <p:cNvPr id="104" name="Picture 364" descr="spotlight-sa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72969" y="1429334"/>
            <a:ext cx="1794746" cy="118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" name="TextBox 128"/>
          <p:cNvSpPr txBox="1"/>
          <p:nvPr/>
        </p:nvSpPr>
        <p:spPr>
          <a:xfrm>
            <a:off x="546416" y="866088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ill Sans"/>
              </a:rPr>
              <a:t>Data acquisition</a:t>
            </a:r>
            <a:endParaRPr lang="en-US" dirty="0">
              <a:solidFill>
                <a:schemeClr val="accent1"/>
              </a:solidFill>
              <a:latin typeface="Gill Sans"/>
            </a:endParaRPr>
          </a:p>
        </p:txBody>
      </p:sp>
      <p:sp>
        <p:nvSpPr>
          <p:cNvPr id="131" name="Line 410"/>
          <p:cNvSpPr>
            <a:spLocks noChangeShapeType="1"/>
          </p:cNvSpPr>
          <p:nvPr/>
        </p:nvSpPr>
        <p:spPr bwMode="auto">
          <a:xfrm>
            <a:off x="5813462" y="2020104"/>
            <a:ext cx="5100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Gill Sans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46416" y="3359839"/>
            <a:ext cx="7956721" cy="2897926"/>
            <a:chOff x="546416" y="3359839"/>
            <a:chExt cx="7956721" cy="2897926"/>
          </a:xfrm>
        </p:grpSpPr>
        <p:sp>
          <p:nvSpPr>
            <p:cNvPr id="9" name="Rectangle 408"/>
            <p:cNvSpPr>
              <a:spLocks noChangeArrowheads="1"/>
            </p:cNvSpPr>
            <p:nvPr/>
          </p:nvSpPr>
          <p:spPr bwMode="auto">
            <a:xfrm>
              <a:off x="1446496" y="5807646"/>
              <a:ext cx="657099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endParaRPr lang="en-US" sz="2000" dirty="0">
                <a:latin typeface="Gill Sans"/>
              </a:endParaRPr>
            </a:p>
          </p:txBody>
        </p:sp>
        <p:pic>
          <p:nvPicPr>
            <p:cNvPr id="109" name="Picture 409" descr="test_ff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01944" y="3789742"/>
              <a:ext cx="1539727" cy="1148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0" name="Picture 407" descr="test_gold_standard_output"/>
            <p:cNvPicPr>
              <a:picLocks noChangeAspect="1" noChangeArrowheads="1"/>
            </p:cNvPicPr>
            <p:nvPr/>
          </p:nvPicPr>
          <p:blipFill>
            <a:blip r:embed="rId6" cstate="print"/>
            <a:srcRect t="7036"/>
            <a:stretch>
              <a:fillRect/>
            </a:stretch>
          </p:blipFill>
          <p:spPr bwMode="auto">
            <a:xfrm>
              <a:off x="6339962" y="3749603"/>
              <a:ext cx="2163175" cy="1408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" name="Rectangle 418"/>
            <p:cNvSpPr>
              <a:spLocks noChangeArrowheads="1"/>
            </p:cNvSpPr>
            <p:nvPr/>
          </p:nvSpPr>
          <p:spPr bwMode="auto">
            <a:xfrm>
              <a:off x="3335772" y="4206910"/>
              <a:ext cx="2336663" cy="58477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1600" dirty="0" smtClean="0">
                  <a:latin typeface="Gill Sans"/>
                </a:rPr>
                <a:t>SAR image    formation</a:t>
              </a:r>
              <a:endParaRPr lang="en-US" sz="1600" dirty="0">
                <a:latin typeface="Gill Sans"/>
              </a:endParaRPr>
            </a:p>
          </p:txBody>
        </p:sp>
        <p:pic>
          <p:nvPicPr>
            <p:cNvPr id="113" name="Picture 112" descr="grid1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30300" y="5345827"/>
              <a:ext cx="1229366" cy="827532"/>
            </a:xfrm>
            <a:prstGeom prst="rect">
              <a:avLst/>
            </a:prstGeom>
          </p:spPr>
        </p:pic>
        <p:pic>
          <p:nvPicPr>
            <p:cNvPr id="114" name="Picture 113" descr="grid3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95080" y="5365419"/>
              <a:ext cx="811920" cy="808263"/>
            </a:xfrm>
            <a:prstGeom prst="rect">
              <a:avLst/>
            </a:prstGeom>
          </p:spPr>
        </p:pic>
        <p:sp>
          <p:nvSpPr>
            <p:cNvPr id="115" name="Rounded Rectangle 114"/>
            <p:cNvSpPr>
              <a:spLocks noChangeAspect="1"/>
            </p:cNvSpPr>
            <p:nvPr/>
          </p:nvSpPr>
          <p:spPr bwMode="auto">
            <a:xfrm>
              <a:off x="2654299" y="5523347"/>
              <a:ext cx="1453243" cy="519115"/>
            </a:xfrm>
            <a:prstGeom prst="round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 anchorCtr="1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4025" indent="76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2813" indent="152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0013" indent="228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7213" indent="304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chemeClr val="bg1"/>
                  </a:solidFill>
                  <a:latin typeface="Gill Sans"/>
                </a:rPr>
                <a:t>Interpolation</a:t>
              </a:r>
              <a:endParaRPr lang="en-US" dirty="0">
                <a:solidFill>
                  <a:schemeClr val="bg1"/>
                </a:solidFill>
                <a:latin typeface="Gill Sans"/>
              </a:endParaRPr>
            </a:p>
          </p:txBody>
        </p:sp>
        <p:sp>
          <p:nvSpPr>
            <p:cNvPr id="116" name="Rounded Rectangle 115"/>
            <p:cNvSpPr>
              <a:spLocks noChangeAspect="1"/>
            </p:cNvSpPr>
            <p:nvPr/>
          </p:nvSpPr>
          <p:spPr bwMode="auto">
            <a:xfrm>
              <a:off x="5588000" y="5523347"/>
              <a:ext cx="914400" cy="513307"/>
            </a:xfrm>
            <a:prstGeom prst="round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 anchorCtr="1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4025" indent="76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2813" indent="152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0013" indent="228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7213" indent="304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chemeClr val="bg1"/>
                  </a:solidFill>
                  <a:latin typeface="Gill Sans"/>
                </a:rPr>
                <a:t>2D FFT</a:t>
              </a:r>
              <a:endParaRPr lang="en-US" dirty="0">
                <a:solidFill>
                  <a:schemeClr val="bg1"/>
                </a:solidFill>
                <a:latin typeface="Gill Sans"/>
              </a:endParaRPr>
            </a:p>
          </p:txBody>
        </p:sp>
        <p:sp>
          <p:nvSpPr>
            <p:cNvPr id="117" name="Down Arrow 116"/>
            <p:cNvSpPr>
              <a:spLocks noChangeAspect="1"/>
            </p:cNvSpPr>
            <p:nvPr/>
          </p:nvSpPr>
          <p:spPr bwMode="auto">
            <a:xfrm>
              <a:off x="2349500" y="5675747"/>
              <a:ext cx="242773" cy="196318"/>
            </a:xfrm>
            <a:prstGeom prst="downArrow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</p:sp>
        <p:sp>
          <p:nvSpPr>
            <p:cNvPr id="118" name="Down Arrow 117"/>
            <p:cNvSpPr>
              <a:spLocks noChangeAspect="1"/>
            </p:cNvSpPr>
            <p:nvPr/>
          </p:nvSpPr>
          <p:spPr bwMode="auto">
            <a:xfrm>
              <a:off x="4145642" y="5675747"/>
              <a:ext cx="242773" cy="196318"/>
            </a:xfrm>
            <a:prstGeom prst="downArrow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</p:sp>
        <p:sp>
          <p:nvSpPr>
            <p:cNvPr id="119" name="Down Arrow 118"/>
            <p:cNvSpPr>
              <a:spLocks noChangeAspect="1"/>
            </p:cNvSpPr>
            <p:nvPr/>
          </p:nvSpPr>
          <p:spPr bwMode="auto">
            <a:xfrm>
              <a:off x="5283200" y="5675747"/>
              <a:ext cx="242773" cy="196318"/>
            </a:xfrm>
            <a:prstGeom prst="downArrow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</p:sp>
        <p:pic>
          <p:nvPicPr>
            <p:cNvPr id="120" name="Picture 119" descr="grid3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08080" y="5365419"/>
              <a:ext cx="811920" cy="808263"/>
            </a:xfrm>
            <a:prstGeom prst="rect">
              <a:avLst/>
            </a:prstGeom>
          </p:spPr>
        </p:pic>
        <p:sp>
          <p:nvSpPr>
            <p:cNvPr id="121" name="Down Arrow 120"/>
            <p:cNvSpPr>
              <a:spLocks noChangeAspect="1"/>
            </p:cNvSpPr>
            <p:nvPr/>
          </p:nvSpPr>
          <p:spPr bwMode="auto">
            <a:xfrm>
              <a:off x="6561072" y="5675747"/>
              <a:ext cx="242773" cy="196318"/>
            </a:xfrm>
            <a:prstGeom prst="downArrow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</p:sp>
        <p:sp>
          <p:nvSpPr>
            <p:cNvPr id="122" name="Line 410"/>
            <p:cNvSpPr>
              <a:spLocks noChangeShapeType="1"/>
            </p:cNvSpPr>
            <p:nvPr/>
          </p:nvSpPr>
          <p:spPr bwMode="auto">
            <a:xfrm>
              <a:off x="2533317" y="4365712"/>
              <a:ext cx="5100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latin typeface="Gill Sans"/>
              </a:endParaRPr>
            </a:p>
          </p:txBody>
        </p:sp>
        <p:sp>
          <p:nvSpPr>
            <p:cNvPr id="123" name="Line 410"/>
            <p:cNvSpPr>
              <a:spLocks noChangeShapeType="1"/>
            </p:cNvSpPr>
            <p:nvPr/>
          </p:nvSpPr>
          <p:spPr bwMode="auto">
            <a:xfrm>
              <a:off x="5899739" y="4365712"/>
              <a:ext cx="5100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latin typeface="Gill Sans"/>
              </a:endParaRPr>
            </a:p>
          </p:txBody>
        </p:sp>
        <p:cxnSp>
          <p:nvCxnSpPr>
            <p:cNvPr id="125" name="Straight Connector 124"/>
            <p:cNvCxnSpPr/>
            <p:nvPr/>
          </p:nvCxnSpPr>
          <p:spPr bwMode="auto">
            <a:xfrm flipV="1">
              <a:off x="2600165" y="4546474"/>
              <a:ext cx="745824" cy="73049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" name="Straight Connector 126"/>
            <p:cNvCxnSpPr/>
            <p:nvPr/>
          </p:nvCxnSpPr>
          <p:spPr bwMode="auto">
            <a:xfrm>
              <a:off x="5670302" y="4546473"/>
              <a:ext cx="878641" cy="7355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0" name="TextBox 129"/>
            <p:cNvSpPr txBox="1"/>
            <p:nvPr/>
          </p:nvSpPr>
          <p:spPr>
            <a:xfrm>
              <a:off x="546416" y="3359839"/>
              <a:ext cx="2819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  <a:latin typeface="Gill Sans"/>
                </a:rPr>
                <a:t>Image formation</a:t>
              </a:r>
              <a:endParaRPr lang="en-US" dirty="0">
                <a:solidFill>
                  <a:schemeClr val="accent1"/>
                </a:solidFill>
                <a:latin typeface="Gill Sans"/>
              </a:endParaRPr>
            </a:p>
          </p:txBody>
        </p:sp>
        <p:sp>
          <p:nvSpPr>
            <p:cNvPr id="132" name="Rectangle 131"/>
            <p:cNvSpPr/>
            <p:nvPr/>
          </p:nvSpPr>
          <p:spPr bwMode="auto">
            <a:xfrm>
              <a:off x="2600165" y="5292282"/>
              <a:ext cx="3953886" cy="965483"/>
            </a:xfrm>
            <a:prstGeom prst="rect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3007"/>
            <a:ext cx="9144000" cy="419590"/>
          </a:xfrm>
        </p:spPr>
        <p:txBody>
          <a:bodyPr/>
          <a:lstStyle/>
          <a:p>
            <a:r>
              <a:rPr lang="en-US" sz="2800" b="1" dirty="0" smtClean="0">
                <a:latin typeface="Helvetica" pitchFamily="34" charset="0"/>
                <a:cs typeface="Helvetica" pitchFamily="34" charset="0"/>
              </a:rPr>
              <a:t>FFT </a:t>
            </a:r>
            <a:r>
              <a:rPr lang="en-US" sz="2800" b="1" dirty="0" err="1" smtClean="0">
                <a:latin typeface="Helvetica" pitchFamily="34" charset="0"/>
                <a:cs typeface="Helvetica" pitchFamily="34" charset="0"/>
              </a:rPr>
              <a:t>Upsampling</a:t>
            </a:r>
            <a:r>
              <a:rPr lang="en-US" sz="2800" b="1" dirty="0" smtClean="0">
                <a:latin typeface="Helvetica" pitchFamily="34" charset="0"/>
                <a:cs typeface="Helvetica" pitchFamily="34" charset="0"/>
              </a:rPr>
              <a:t> Based Polar Reformatting</a:t>
            </a:r>
            <a:endParaRPr lang="en-US" sz="2800" dirty="0"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261" name="Group 260"/>
          <p:cNvGrpSpPr/>
          <p:nvPr/>
        </p:nvGrpSpPr>
        <p:grpSpPr>
          <a:xfrm>
            <a:off x="523089" y="1062682"/>
            <a:ext cx="7990716" cy="1254897"/>
            <a:chOff x="271096" y="1711818"/>
            <a:chExt cx="8252421" cy="1180971"/>
          </a:xfrm>
        </p:grpSpPr>
        <p:pic>
          <p:nvPicPr>
            <p:cNvPr id="12" name="Picture 11" descr="grid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1096" y="1711818"/>
              <a:ext cx="1775417" cy="1180971"/>
            </a:xfrm>
            <a:prstGeom prst="rect">
              <a:avLst/>
            </a:prstGeom>
          </p:spPr>
        </p:pic>
        <p:grpSp>
          <p:nvGrpSpPr>
            <p:cNvPr id="16" name="Group 109"/>
            <p:cNvGrpSpPr/>
            <p:nvPr/>
          </p:nvGrpSpPr>
          <p:grpSpPr>
            <a:xfrm>
              <a:off x="3997756" y="1772019"/>
              <a:ext cx="1118532" cy="1060569"/>
              <a:chOff x="5137750" y="2651771"/>
              <a:chExt cx="1054089" cy="977904"/>
            </a:xfrm>
          </p:grpSpPr>
          <p:grpSp>
            <p:nvGrpSpPr>
              <p:cNvPr id="17" name="Group 108"/>
              <p:cNvGrpSpPr/>
              <p:nvPr/>
            </p:nvGrpSpPr>
            <p:grpSpPr>
              <a:xfrm>
                <a:off x="5162183" y="2677588"/>
                <a:ext cx="1003842" cy="925881"/>
                <a:chOff x="5162183" y="2677588"/>
                <a:chExt cx="1003842" cy="925881"/>
              </a:xfrm>
            </p:grpSpPr>
            <p:cxnSp>
              <p:nvCxnSpPr>
                <p:cNvPr id="75" name="Straight Connector 74"/>
                <p:cNvCxnSpPr/>
                <p:nvPr/>
              </p:nvCxnSpPr>
              <p:spPr bwMode="auto">
                <a:xfrm flipV="1">
                  <a:off x="5169327" y="2810939"/>
                  <a:ext cx="996696" cy="368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6" name="Straight Connector 75"/>
                <p:cNvCxnSpPr/>
                <p:nvPr/>
              </p:nvCxnSpPr>
              <p:spPr bwMode="auto">
                <a:xfrm rot="5400000" flipH="1" flipV="1">
                  <a:off x="4706216" y="3140529"/>
                  <a:ext cx="921118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7" name="Straight Connector 76"/>
                <p:cNvCxnSpPr/>
                <p:nvPr/>
              </p:nvCxnSpPr>
              <p:spPr bwMode="auto">
                <a:xfrm flipV="1">
                  <a:off x="5169324" y="2937146"/>
                  <a:ext cx="996696" cy="368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8" name="Straight Connector 77"/>
                <p:cNvCxnSpPr/>
                <p:nvPr/>
              </p:nvCxnSpPr>
              <p:spPr bwMode="auto">
                <a:xfrm flipV="1">
                  <a:off x="5166945" y="3063352"/>
                  <a:ext cx="996696" cy="368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9" name="Straight Connector 78"/>
                <p:cNvCxnSpPr/>
                <p:nvPr/>
              </p:nvCxnSpPr>
              <p:spPr bwMode="auto">
                <a:xfrm flipV="1">
                  <a:off x="5169329" y="2679970"/>
                  <a:ext cx="996696" cy="368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0" name="Straight Connector 79"/>
                <p:cNvCxnSpPr/>
                <p:nvPr/>
              </p:nvCxnSpPr>
              <p:spPr bwMode="auto">
                <a:xfrm flipV="1">
                  <a:off x="5162184" y="3206226"/>
                  <a:ext cx="996696" cy="368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1" name="Straight Connector 80"/>
                <p:cNvCxnSpPr/>
                <p:nvPr/>
              </p:nvCxnSpPr>
              <p:spPr bwMode="auto">
                <a:xfrm flipV="1">
                  <a:off x="5166945" y="3341958"/>
                  <a:ext cx="996696" cy="368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2" name="Straight Connector 81"/>
                <p:cNvCxnSpPr/>
                <p:nvPr/>
              </p:nvCxnSpPr>
              <p:spPr bwMode="auto">
                <a:xfrm flipV="1">
                  <a:off x="5169327" y="3472926"/>
                  <a:ext cx="996696" cy="368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3" name="Straight Connector 82"/>
                <p:cNvCxnSpPr/>
                <p:nvPr/>
              </p:nvCxnSpPr>
              <p:spPr bwMode="auto">
                <a:xfrm flipV="1">
                  <a:off x="5162183" y="3601514"/>
                  <a:ext cx="996696" cy="368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4" name="Straight Connector 83"/>
                <p:cNvCxnSpPr/>
                <p:nvPr/>
              </p:nvCxnSpPr>
              <p:spPr bwMode="auto">
                <a:xfrm rot="5400000" flipH="1" flipV="1">
                  <a:off x="4882429" y="3140529"/>
                  <a:ext cx="921118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5" name="Straight Connector 84"/>
                <p:cNvCxnSpPr/>
                <p:nvPr/>
              </p:nvCxnSpPr>
              <p:spPr bwMode="auto">
                <a:xfrm rot="5400000" flipH="1" flipV="1">
                  <a:off x="5044354" y="3138147"/>
                  <a:ext cx="921118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6" name="Straight Connector 85"/>
                <p:cNvCxnSpPr/>
                <p:nvPr/>
              </p:nvCxnSpPr>
              <p:spPr bwMode="auto">
                <a:xfrm rot="5400000" flipH="1" flipV="1">
                  <a:off x="5211041" y="3138147"/>
                  <a:ext cx="921118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7" name="Straight Connector 86"/>
                <p:cNvCxnSpPr/>
                <p:nvPr/>
              </p:nvCxnSpPr>
              <p:spPr bwMode="auto">
                <a:xfrm rot="5400000" flipH="1" flipV="1">
                  <a:off x="5375347" y="3142910"/>
                  <a:ext cx="921118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8" name="Straight Connector 87"/>
                <p:cNvCxnSpPr/>
                <p:nvPr/>
              </p:nvCxnSpPr>
              <p:spPr bwMode="auto">
                <a:xfrm rot="5400000" flipH="1" flipV="1">
                  <a:off x="5537273" y="3142910"/>
                  <a:ext cx="921118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9" name="Straight Connector 88"/>
                <p:cNvCxnSpPr/>
                <p:nvPr/>
              </p:nvCxnSpPr>
              <p:spPr bwMode="auto">
                <a:xfrm rot="5400000" flipH="1" flipV="1">
                  <a:off x="5703960" y="3138148"/>
                  <a:ext cx="921118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8" name="Group 79"/>
              <p:cNvGrpSpPr/>
              <p:nvPr/>
            </p:nvGrpSpPr>
            <p:grpSpPr>
              <a:xfrm>
                <a:off x="5137750" y="2651771"/>
                <a:ext cx="1054089" cy="977904"/>
                <a:chOff x="4429126" y="2647950"/>
                <a:chExt cx="1092199" cy="1000125"/>
              </a:xfrm>
            </p:grpSpPr>
            <p:sp>
              <p:nvSpPr>
                <p:cNvPr id="19" name="Flowchart: Connector 18"/>
                <p:cNvSpPr/>
                <p:nvPr/>
              </p:nvSpPr>
              <p:spPr bwMode="auto">
                <a:xfrm>
                  <a:off x="4429126" y="2647950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0" name="Flowchart: Connector 19"/>
                <p:cNvSpPr/>
                <p:nvPr/>
              </p:nvSpPr>
              <p:spPr bwMode="auto">
                <a:xfrm>
                  <a:off x="4610089" y="2647950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1" name="Flowchart: Connector 20"/>
                <p:cNvSpPr/>
                <p:nvPr/>
              </p:nvSpPr>
              <p:spPr bwMode="auto">
                <a:xfrm>
                  <a:off x="4780407" y="2647950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2" name="Flowchart: Connector 21"/>
                <p:cNvSpPr/>
                <p:nvPr/>
              </p:nvSpPr>
              <p:spPr bwMode="auto">
                <a:xfrm>
                  <a:off x="4950725" y="2647950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3" name="Flowchart: Connector 22"/>
                <p:cNvSpPr/>
                <p:nvPr/>
              </p:nvSpPr>
              <p:spPr bwMode="auto">
                <a:xfrm>
                  <a:off x="5121043" y="2647950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4" name="Flowchart: Connector 23"/>
                <p:cNvSpPr/>
                <p:nvPr/>
              </p:nvSpPr>
              <p:spPr bwMode="auto">
                <a:xfrm>
                  <a:off x="5291361" y="2647950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5" name="Flowchart: Connector 24"/>
                <p:cNvSpPr/>
                <p:nvPr/>
              </p:nvSpPr>
              <p:spPr bwMode="auto">
                <a:xfrm>
                  <a:off x="5461679" y="2647950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" name="Flowchart: Connector 25"/>
                <p:cNvSpPr/>
                <p:nvPr/>
              </p:nvSpPr>
              <p:spPr bwMode="auto">
                <a:xfrm>
                  <a:off x="4429126" y="2910953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7" name="Flowchart: Connector 26"/>
                <p:cNvSpPr/>
                <p:nvPr/>
              </p:nvSpPr>
              <p:spPr bwMode="auto">
                <a:xfrm>
                  <a:off x="4610089" y="2910953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8" name="Flowchart: Connector 27"/>
                <p:cNvSpPr/>
                <p:nvPr/>
              </p:nvSpPr>
              <p:spPr bwMode="auto">
                <a:xfrm>
                  <a:off x="4780407" y="2910953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9" name="Flowchart: Connector 28"/>
                <p:cNvSpPr/>
                <p:nvPr/>
              </p:nvSpPr>
              <p:spPr bwMode="auto">
                <a:xfrm>
                  <a:off x="4950725" y="2910953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30" name="Flowchart: Connector 29"/>
                <p:cNvSpPr/>
                <p:nvPr/>
              </p:nvSpPr>
              <p:spPr bwMode="auto">
                <a:xfrm>
                  <a:off x="5121043" y="2910953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31" name="Flowchart: Connector 30"/>
                <p:cNvSpPr/>
                <p:nvPr/>
              </p:nvSpPr>
              <p:spPr bwMode="auto">
                <a:xfrm>
                  <a:off x="5291361" y="2910953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32" name="Flowchart: Connector 31"/>
                <p:cNvSpPr/>
                <p:nvPr/>
              </p:nvSpPr>
              <p:spPr bwMode="auto">
                <a:xfrm>
                  <a:off x="5461679" y="2910953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33" name="Flowchart: Connector 32"/>
                <p:cNvSpPr/>
                <p:nvPr/>
              </p:nvSpPr>
              <p:spPr bwMode="auto">
                <a:xfrm>
                  <a:off x="4429126" y="2779451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34" name="Flowchart: Connector 33"/>
                <p:cNvSpPr/>
                <p:nvPr/>
              </p:nvSpPr>
              <p:spPr bwMode="auto">
                <a:xfrm>
                  <a:off x="4610089" y="2779451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35" name="Flowchart: Connector 34"/>
                <p:cNvSpPr/>
                <p:nvPr/>
              </p:nvSpPr>
              <p:spPr bwMode="auto">
                <a:xfrm>
                  <a:off x="4780407" y="2779451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36" name="Flowchart: Connector 35"/>
                <p:cNvSpPr/>
                <p:nvPr/>
              </p:nvSpPr>
              <p:spPr bwMode="auto">
                <a:xfrm>
                  <a:off x="4950725" y="2779451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37" name="Flowchart: Connector 36"/>
                <p:cNvSpPr/>
                <p:nvPr/>
              </p:nvSpPr>
              <p:spPr bwMode="auto">
                <a:xfrm>
                  <a:off x="5121043" y="2779451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38" name="Flowchart: Connector 37"/>
                <p:cNvSpPr/>
                <p:nvPr/>
              </p:nvSpPr>
              <p:spPr bwMode="auto">
                <a:xfrm>
                  <a:off x="5291361" y="2779451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39" name="Flowchart: Connector 38"/>
                <p:cNvSpPr/>
                <p:nvPr/>
              </p:nvSpPr>
              <p:spPr bwMode="auto">
                <a:xfrm>
                  <a:off x="5461679" y="2779451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40" name="Flowchart: Connector 39"/>
                <p:cNvSpPr/>
                <p:nvPr/>
              </p:nvSpPr>
              <p:spPr bwMode="auto">
                <a:xfrm>
                  <a:off x="4429126" y="3042453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41" name="Flowchart: Connector 40"/>
                <p:cNvSpPr/>
                <p:nvPr/>
              </p:nvSpPr>
              <p:spPr bwMode="auto">
                <a:xfrm>
                  <a:off x="4610089" y="3042453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42" name="Flowchart: Connector 41"/>
                <p:cNvSpPr/>
                <p:nvPr/>
              </p:nvSpPr>
              <p:spPr bwMode="auto">
                <a:xfrm>
                  <a:off x="4780407" y="3042453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43" name="Flowchart: Connector 42"/>
                <p:cNvSpPr/>
                <p:nvPr/>
              </p:nvSpPr>
              <p:spPr bwMode="auto">
                <a:xfrm>
                  <a:off x="4950725" y="3042453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44" name="Flowchart: Connector 43"/>
                <p:cNvSpPr/>
                <p:nvPr/>
              </p:nvSpPr>
              <p:spPr bwMode="auto">
                <a:xfrm>
                  <a:off x="5121043" y="3042453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45" name="Flowchart: Connector 44"/>
                <p:cNvSpPr/>
                <p:nvPr/>
              </p:nvSpPr>
              <p:spPr bwMode="auto">
                <a:xfrm>
                  <a:off x="5291361" y="3042453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46" name="Flowchart: Connector 45"/>
                <p:cNvSpPr/>
                <p:nvPr/>
              </p:nvSpPr>
              <p:spPr bwMode="auto">
                <a:xfrm>
                  <a:off x="5461679" y="3042453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47" name="Flowchart: Connector 46"/>
                <p:cNvSpPr/>
                <p:nvPr/>
              </p:nvSpPr>
              <p:spPr bwMode="auto">
                <a:xfrm>
                  <a:off x="4429126" y="3184913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48" name="Flowchart: Connector 47"/>
                <p:cNvSpPr/>
                <p:nvPr/>
              </p:nvSpPr>
              <p:spPr bwMode="auto">
                <a:xfrm>
                  <a:off x="4610089" y="3184913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49" name="Flowchart: Connector 48"/>
                <p:cNvSpPr/>
                <p:nvPr/>
              </p:nvSpPr>
              <p:spPr bwMode="auto">
                <a:xfrm>
                  <a:off x="4780407" y="3184913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50" name="Flowchart: Connector 49"/>
                <p:cNvSpPr/>
                <p:nvPr/>
              </p:nvSpPr>
              <p:spPr bwMode="auto">
                <a:xfrm>
                  <a:off x="4950725" y="3184913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51" name="Flowchart: Connector 50"/>
                <p:cNvSpPr/>
                <p:nvPr/>
              </p:nvSpPr>
              <p:spPr bwMode="auto">
                <a:xfrm>
                  <a:off x="5121043" y="3184913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52" name="Flowchart: Connector 51"/>
                <p:cNvSpPr/>
                <p:nvPr/>
              </p:nvSpPr>
              <p:spPr bwMode="auto">
                <a:xfrm>
                  <a:off x="5291361" y="3184913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53" name="Flowchart: Connector 52"/>
                <p:cNvSpPr/>
                <p:nvPr/>
              </p:nvSpPr>
              <p:spPr bwMode="auto">
                <a:xfrm>
                  <a:off x="5461679" y="3184913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54" name="Flowchart: Connector 53"/>
                <p:cNvSpPr/>
                <p:nvPr/>
              </p:nvSpPr>
              <p:spPr bwMode="auto">
                <a:xfrm>
                  <a:off x="4429126" y="3327372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55" name="Flowchart: Connector 54"/>
                <p:cNvSpPr/>
                <p:nvPr/>
              </p:nvSpPr>
              <p:spPr bwMode="auto">
                <a:xfrm>
                  <a:off x="4610089" y="3327372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56" name="Flowchart: Connector 55"/>
                <p:cNvSpPr/>
                <p:nvPr/>
              </p:nvSpPr>
              <p:spPr bwMode="auto">
                <a:xfrm>
                  <a:off x="4780407" y="3327372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57" name="Flowchart: Connector 56"/>
                <p:cNvSpPr/>
                <p:nvPr/>
              </p:nvSpPr>
              <p:spPr bwMode="auto">
                <a:xfrm>
                  <a:off x="4950725" y="3327372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58" name="Flowchart: Connector 57"/>
                <p:cNvSpPr/>
                <p:nvPr/>
              </p:nvSpPr>
              <p:spPr bwMode="auto">
                <a:xfrm>
                  <a:off x="5121043" y="3327372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59" name="Flowchart: Connector 58"/>
                <p:cNvSpPr/>
                <p:nvPr/>
              </p:nvSpPr>
              <p:spPr bwMode="auto">
                <a:xfrm>
                  <a:off x="5291361" y="3327372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60" name="Flowchart: Connector 59"/>
                <p:cNvSpPr/>
                <p:nvPr/>
              </p:nvSpPr>
              <p:spPr bwMode="auto">
                <a:xfrm>
                  <a:off x="5461679" y="3327372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61" name="Flowchart: Connector 60"/>
                <p:cNvSpPr/>
                <p:nvPr/>
              </p:nvSpPr>
              <p:spPr bwMode="auto">
                <a:xfrm>
                  <a:off x="4429126" y="3458874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62" name="Flowchart: Connector 61"/>
                <p:cNvSpPr/>
                <p:nvPr/>
              </p:nvSpPr>
              <p:spPr bwMode="auto">
                <a:xfrm>
                  <a:off x="4610089" y="3458874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63" name="Flowchart: Connector 62"/>
                <p:cNvSpPr/>
                <p:nvPr/>
              </p:nvSpPr>
              <p:spPr bwMode="auto">
                <a:xfrm>
                  <a:off x="4780407" y="3458874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64" name="Flowchart: Connector 63"/>
                <p:cNvSpPr/>
                <p:nvPr/>
              </p:nvSpPr>
              <p:spPr bwMode="auto">
                <a:xfrm>
                  <a:off x="4950725" y="3458874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65" name="Flowchart: Connector 64"/>
                <p:cNvSpPr/>
                <p:nvPr/>
              </p:nvSpPr>
              <p:spPr bwMode="auto">
                <a:xfrm>
                  <a:off x="5121043" y="3458874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66" name="Flowchart: Connector 65"/>
                <p:cNvSpPr/>
                <p:nvPr/>
              </p:nvSpPr>
              <p:spPr bwMode="auto">
                <a:xfrm>
                  <a:off x="5291361" y="3458874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67" name="Flowchart: Connector 66"/>
                <p:cNvSpPr/>
                <p:nvPr/>
              </p:nvSpPr>
              <p:spPr bwMode="auto">
                <a:xfrm>
                  <a:off x="5461679" y="3458874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68" name="Flowchart: Connector 67"/>
                <p:cNvSpPr/>
                <p:nvPr/>
              </p:nvSpPr>
              <p:spPr bwMode="auto">
                <a:xfrm>
                  <a:off x="4429126" y="3590375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69" name="Flowchart: Connector 68"/>
                <p:cNvSpPr/>
                <p:nvPr/>
              </p:nvSpPr>
              <p:spPr bwMode="auto">
                <a:xfrm>
                  <a:off x="4610089" y="3590375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70" name="Flowchart: Connector 69"/>
                <p:cNvSpPr/>
                <p:nvPr/>
              </p:nvSpPr>
              <p:spPr bwMode="auto">
                <a:xfrm>
                  <a:off x="4780407" y="3590375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71" name="Flowchart: Connector 70"/>
                <p:cNvSpPr/>
                <p:nvPr/>
              </p:nvSpPr>
              <p:spPr bwMode="auto">
                <a:xfrm>
                  <a:off x="4950725" y="3590375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72" name="Flowchart: Connector 71"/>
                <p:cNvSpPr/>
                <p:nvPr/>
              </p:nvSpPr>
              <p:spPr bwMode="auto">
                <a:xfrm>
                  <a:off x="5121043" y="3590375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73" name="Flowchart: Connector 72"/>
                <p:cNvSpPr/>
                <p:nvPr/>
              </p:nvSpPr>
              <p:spPr bwMode="auto">
                <a:xfrm>
                  <a:off x="5291361" y="3590375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74" name="Flowchart: Connector 73"/>
                <p:cNvSpPr/>
                <p:nvPr/>
              </p:nvSpPr>
              <p:spPr bwMode="auto">
                <a:xfrm>
                  <a:off x="5461679" y="3590375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</p:grpSp>
        </p:grpSp>
        <p:grpSp>
          <p:nvGrpSpPr>
            <p:cNvPr id="161" name="Group 109"/>
            <p:cNvGrpSpPr/>
            <p:nvPr/>
          </p:nvGrpSpPr>
          <p:grpSpPr>
            <a:xfrm>
              <a:off x="7404993" y="1772020"/>
              <a:ext cx="1118524" cy="1060567"/>
              <a:chOff x="5137750" y="2651771"/>
              <a:chExt cx="1054089" cy="977904"/>
            </a:xfrm>
          </p:grpSpPr>
          <p:grpSp>
            <p:nvGrpSpPr>
              <p:cNvPr id="162" name="Group 108"/>
              <p:cNvGrpSpPr/>
              <p:nvPr/>
            </p:nvGrpSpPr>
            <p:grpSpPr>
              <a:xfrm>
                <a:off x="5162183" y="2677588"/>
                <a:ext cx="1003842" cy="925881"/>
                <a:chOff x="5162183" y="2677588"/>
                <a:chExt cx="1003842" cy="925881"/>
              </a:xfrm>
            </p:grpSpPr>
            <p:cxnSp>
              <p:nvCxnSpPr>
                <p:cNvPr id="220" name="Straight Connector 219"/>
                <p:cNvCxnSpPr/>
                <p:nvPr/>
              </p:nvCxnSpPr>
              <p:spPr bwMode="auto">
                <a:xfrm flipV="1">
                  <a:off x="5169327" y="2810939"/>
                  <a:ext cx="996696" cy="368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1" name="Straight Connector 220"/>
                <p:cNvCxnSpPr/>
                <p:nvPr/>
              </p:nvCxnSpPr>
              <p:spPr bwMode="auto">
                <a:xfrm rot="5400000" flipH="1" flipV="1">
                  <a:off x="4706216" y="3140529"/>
                  <a:ext cx="921118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2" name="Straight Connector 221"/>
                <p:cNvCxnSpPr/>
                <p:nvPr/>
              </p:nvCxnSpPr>
              <p:spPr bwMode="auto">
                <a:xfrm flipV="1">
                  <a:off x="5169324" y="2937146"/>
                  <a:ext cx="996696" cy="368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3" name="Straight Connector 222"/>
                <p:cNvCxnSpPr/>
                <p:nvPr/>
              </p:nvCxnSpPr>
              <p:spPr bwMode="auto">
                <a:xfrm flipV="1">
                  <a:off x="5166945" y="3063352"/>
                  <a:ext cx="996696" cy="368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4" name="Straight Connector 223"/>
                <p:cNvCxnSpPr/>
                <p:nvPr/>
              </p:nvCxnSpPr>
              <p:spPr bwMode="auto">
                <a:xfrm flipV="1">
                  <a:off x="5169329" y="2679970"/>
                  <a:ext cx="996696" cy="368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5" name="Straight Connector 224"/>
                <p:cNvCxnSpPr/>
                <p:nvPr/>
              </p:nvCxnSpPr>
              <p:spPr bwMode="auto">
                <a:xfrm flipV="1">
                  <a:off x="5162184" y="3206226"/>
                  <a:ext cx="996696" cy="368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6" name="Straight Connector 225"/>
                <p:cNvCxnSpPr/>
                <p:nvPr/>
              </p:nvCxnSpPr>
              <p:spPr bwMode="auto">
                <a:xfrm flipV="1">
                  <a:off x="5166945" y="3341958"/>
                  <a:ext cx="996696" cy="368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7" name="Straight Connector 226"/>
                <p:cNvCxnSpPr/>
                <p:nvPr/>
              </p:nvCxnSpPr>
              <p:spPr bwMode="auto">
                <a:xfrm flipV="1">
                  <a:off x="5169327" y="3472926"/>
                  <a:ext cx="996696" cy="368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8" name="Straight Connector 227"/>
                <p:cNvCxnSpPr/>
                <p:nvPr/>
              </p:nvCxnSpPr>
              <p:spPr bwMode="auto">
                <a:xfrm flipV="1">
                  <a:off x="5162183" y="3601514"/>
                  <a:ext cx="996696" cy="368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9" name="Straight Connector 228"/>
                <p:cNvCxnSpPr/>
                <p:nvPr/>
              </p:nvCxnSpPr>
              <p:spPr bwMode="auto">
                <a:xfrm rot="5400000" flipH="1" flipV="1">
                  <a:off x="4882429" y="3140529"/>
                  <a:ext cx="921118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0" name="Straight Connector 229"/>
                <p:cNvCxnSpPr/>
                <p:nvPr/>
              </p:nvCxnSpPr>
              <p:spPr bwMode="auto">
                <a:xfrm rot="5400000" flipH="1" flipV="1">
                  <a:off x="5044354" y="3138147"/>
                  <a:ext cx="921118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1" name="Straight Connector 230"/>
                <p:cNvCxnSpPr/>
                <p:nvPr/>
              </p:nvCxnSpPr>
              <p:spPr bwMode="auto">
                <a:xfrm rot="5400000" flipH="1" flipV="1">
                  <a:off x="5211041" y="3138147"/>
                  <a:ext cx="921118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2" name="Straight Connector 231"/>
                <p:cNvCxnSpPr/>
                <p:nvPr/>
              </p:nvCxnSpPr>
              <p:spPr bwMode="auto">
                <a:xfrm rot="5400000" flipH="1" flipV="1">
                  <a:off x="5375347" y="3142910"/>
                  <a:ext cx="921118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3" name="Straight Connector 232"/>
                <p:cNvCxnSpPr/>
                <p:nvPr/>
              </p:nvCxnSpPr>
              <p:spPr bwMode="auto">
                <a:xfrm rot="5400000" flipH="1" flipV="1">
                  <a:off x="5537273" y="3142910"/>
                  <a:ext cx="921118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4" name="Straight Connector 233"/>
                <p:cNvCxnSpPr/>
                <p:nvPr/>
              </p:nvCxnSpPr>
              <p:spPr bwMode="auto">
                <a:xfrm rot="5400000" flipH="1" flipV="1">
                  <a:off x="5703960" y="3138148"/>
                  <a:ext cx="921118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63" name="Group 79"/>
              <p:cNvGrpSpPr/>
              <p:nvPr/>
            </p:nvGrpSpPr>
            <p:grpSpPr>
              <a:xfrm>
                <a:off x="5137752" y="2651771"/>
                <a:ext cx="1054089" cy="977904"/>
                <a:chOff x="4429126" y="2647950"/>
                <a:chExt cx="1092199" cy="1000125"/>
              </a:xfrm>
            </p:grpSpPr>
            <p:sp>
              <p:nvSpPr>
                <p:cNvPr id="164" name="Flowchart: Connector 163"/>
                <p:cNvSpPr/>
                <p:nvPr/>
              </p:nvSpPr>
              <p:spPr bwMode="auto">
                <a:xfrm>
                  <a:off x="4429126" y="2647950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65" name="Flowchart: Connector 164"/>
                <p:cNvSpPr/>
                <p:nvPr/>
              </p:nvSpPr>
              <p:spPr bwMode="auto">
                <a:xfrm>
                  <a:off x="4610089" y="2647950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66" name="Flowchart: Connector 165"/>
                <p:cNvSpPr/>
                <p:nvPr/>
              </p:nvSpPr>
              <p:spPr bwMode="auto">
                <a:xfrm>
                  <a:off x="4780407" y="2647950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67" name="Flowchart: Connector 166"/>
                <p:cNvSpPr/>
                <p:nvPr/>
              </p:nvSpPr>
              <p:spPr bwMode="auto">
                <a:xfrm>
                  <a:off x="4950725" y="2647950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68" name="Flowchart: Connector 167"/>
                <p:cNvSpPr/>
                <p:nvPr/>
              </p:nvSpPr>
              <p:spPr bwMode="auto">
                <a:xfrm>
                  <a:off x="5121043" y="2647950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69" name="Flowchart: Connector 168"/>
                <p:cNvSpPr/>
                <p:nvPr/>
              </p:nvSpPr>
              <p:spPr bwMode="auto">
                <a:xfrm>
                  <a:off x="5291361" y="2647950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70" name="Flowchart: Connector 169"/>
                <p:cNvSpPr/>
                <p:nvPr/>
              </p:nvSpPr>
              <p:spPr bwMode="auto">
                <a:xfrm>
                  <a:off x="5461679" y="2647950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71" name="Flowchart: Connector 170"/>
                <p:cNvSpPr/>
                <p:nvPr/>
              </p:nvSpPr>
              <p:spPr bwMode="auto">
                <a:xfrm>
                  <a:off x="4429126" y="2910953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72" name="Flowchart: Connector 171"/>
                <p:cNvSpPr/>
                <p:nvPr/>
              </p:nvSpPr>
              <p:spPr bwMode="auto">
                <a:xfrm>
                  <a:off x="4610089" y="2910953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73" name="Flowchart: Connector 172"/>
                <p:cNvSpPr/>
                <p:nvPr/>
              </p:nvSpPr>
              <p:spPr bwMode="auto">
                <a:xfrm>
                  <a:off x="4780407" y="2910953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74" name="Flowchart: Connector 173"/>
                <p:cNvSpPr/>
                <p:nvPr/>
              </p:nvSpPr>
              <p:spPr bwMode="auto">
                <a:xfrm>
                  <a:off x="4950725" y="2910953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75" name="Flowchart: Connector 174"/>
                <p:cNvSpPr/>
                <p:nvPr/>
              </p:nvSpPr>
              <p:spPr bwMode="auto">
                <a:xfrm>
                  <a:off x="5121043" y="2910953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76" name="Flowchart: Connector 175"/>
                <p:cNvSpPr/>
                <p:nvPr/>
              </p:nvSpPr>
              <p:spPr bwMode="auto">
                <a:xfrm>
                  <a:off x="5291361" y="2910953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77" name="Flowchart: Connector 176"/>
                <p:cNvSpPr/>
                <p:nvPr/>
              </p:nvSpPr>
              <p:spPr bwMode="auto">
                <a:xfrm>
                  <a:off x="5461679" y="2910953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78" name="Flowchart: Connector 177"/>
                <p:cNvSpPr/>
                <p:nvPr/>
              </p:nvSpPr>
              <p:spPr bwMode="auto">
                <a:xfrm>
                  <a:off x="4429126" y="2779451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79" name="Flowchart: Connector 178"/>
                <p:cNvSpPr/>
                <p:nvPr/>
              </p:nvSpPr>
              <p:spPr bwMode="auto">
                <a:xfrm>
                  <a:off x="4610089" y="2779451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80" name="Flowchart: Connector 179"/>
                <p:cNvSpPr/>
                <p:nvPr/>
              </p:nvSpPr>
              <p:spPr bwMode="auto">
                <a:xfrm>
                  <a:off x="4780407" y="2779451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81" name="Flowchart: Connector 180"/>
                <p:cNvSpPr/>
                <p:nvPr/>
              </p:nvSpPr>
              <p:spPr bwMode="auto">
                <a:xfrm>
                  <a:off x="4950725" y="2779451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82" name="Flowchart: Connector 181"/>
                <p:cNvSpPr/>
                <p:nvPr/>
              </p:nvSpPr>
              <p:spPr bwMode="auto">
                <a:xfrm>
                  <a:off x="5121043" y="2779451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83" name="Flowchart: Connector 182"/>
                <p:cNvSpPr/>
                <p:nvPr/>
              </p:nvSpPr>
              <p:spPr bwMode="auto">
                <a:xfrm>
                  <a:off x="5291361" y="2779451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84" name="Flowchart: Connector 183"/>
                <p:cNvSpPr/>
                <p:nvPr/>
              </p:nvSpPr>
              <p:spPr bwMode="auto">
                <a:xfrm>
                  <a:off x="5461679" y="2779451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85" name="Flowchart: Connector 184"/>
                <p:cNvSpPr/>
                <p:nvPr/>
              </p:nvSpPr>
              <p:spPr bwMode="auto">
                <a:xfrm>
                  <a:off x="4429126" y="3042453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86" name="Flowchart: Connector 185"/>
                <p:cNvSpPr/>
                <p:nvPr/>
              </p:nvSpPr>
              <p:spPr bwMode="auto">
                <a:xfrm>
                  <a:off x="4610089" y="3042453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87" name="Flowchart: Connector 186"/>
                <p:cNvSpPr/>
                <p:nvPr/>
              </p:nvSpPr>
              <p:spPr bwMode="auto">
                <a:xfrm>
                  <a:off x="4780407" y="3042453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88" name="Flowchart: Connector 187"/>
                <p:cNvSpPr/>
                <p:nvPr/>
              </p:nvSpPr>
              <p:spPr bwMode="auto">
                <a:xfrm>
                  <a:off x="4950725" y="3042453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89" name="Flowchart: Connector 188"/>
                <p:cNvSpPr/>
                <p:nvPr/>
              </p:nvSpPr>
              <p:spPr bwMode="auto">
                <a:xfrm>
                  <a:off x="5121043" y="3042453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90" name="Flowchart: Connector 189"/>
                <p:cNvSpPr/>
                <p:nvPr/>
              </p:nvSpPr>
              <p:spPr bwMode="auto">
                <a:xfrm>
                  <a:off x="5291361" y="3042453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91" name="Flowchart: Connector 190"/>
                <p:cNvSpPr/>
                <p:nvPr/>
              </p:nvSpPr>
              <p:spPr bwMode="auto">
                <a:xfrm>
                  <a:off x="5461679" y="3042453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92" name="Flowchart: Connector 191"/>
                <p:cNvSpPr/>
                <p:nvPr/>
              </p:nvSpPr>
              <p:spPr bwMode="auto">
                <a:xfrm>
                  <a:off x="4429126" y="3184913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93" name="Flowchart: Connector 192"/>
                <p:cNvSpPr/>
                <p:nvPr/>
              </p:nvSpPr>
              <p:spPr bwMode="auto">
                <a:xfrm>
                  <a:off x="4610089" y="3184913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94" name="Flowchart: Connector 193"/>
                <p:cNvSpPr/>
                <p:nvPr/>
              </p:nvSpPr>
              <p:spPr bwMode="auto">
                <a:xfrm>
                  <a:off x="4780407" y="3184913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95" name="Flowchart: Connector 194"/>
                <p:cNvSpPr/>
                <p:nvPr/>
              </p:nvSpPr>
              <p:spPr bwMode="auto">
                <a:xfrm>
                  <a:off x="4950725" y="3184913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96" name="Flowchart: Connector 195"/>
                <p:cNvSpPr/>
                <p:nvPr/>
              </p:nvSpPr>
              <p:spPr bwMode="auto">
                <a:xfrm>
                  <a:off x="5121043" y="3184913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97" name="Flowchart: Connector 196"/>
                <p:cNvSpPr/>
                <p:nvPr/>
              </p:nvSpPr>
              <p:spPr bwMode="auto">
                <a:xfrm>
                  <a:off x="5291361" y="3184913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98" name="Flowchart: Connector 197"/>
                <p:cNvSpPr/>
                <p:nvPr/>
              </p:nvSpPr>
              <p:spPr bwMode="auto">
                <a:xfrm>
                  <a:off x="5461679" y="3184913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99" name="Flowchart: Connector 198"/>
                <p:cNvSpPr/>
                <p:nvPr/>
              </p:nvSpPr>
              <p:spPr bwMode="auto">
                <a:xfrm>
                  <a:off x="4429126" y="3327372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00" name="Flowchart: Connector 199"/>
                <p:cNvSpPr/>
                <p:nvPr/>
              </p:nvSpPr>
              <p:spPr bwMode="auto">
                <a:xfrm>
                  <a:off x="4610089" y="3327372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01" name="Flowchart: Connector 200"/>
                <p:cNvSpPr/>
                <p:nvPr/>
              </p:nvSpPr>
              <p:spPr bwMode="auto">
                <a:xfrm>
                  <a:off x="4780407" y="3327372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02" name="Flowchart: Connector 201"/>
                <p:cNvSpPr/>
                <p:nvPr/>
              </p:nvSpPr>
              <p:spPr bwMode="auto">
                <a:xfrm>
                  <a:off x="4950725" y="3327372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03" name="Flowchart: Connector 202"/>
                <p:cNvSpPr/>
                <p:nvPr/>
              </p:nvSpPr>
              <p:spPr bwMode="auto">
                <a:xfrm>
                  <a:off x="5121043" y="3327372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04" name="Flowchart: Connector 203"/>
                <p:cNvSpPr/>
                <p:nvPr/>
              </p:nvSpPr>
              <p:spPr bwMode="auto">
                <a:xfrm>
                  <a:off x="5291361" y="3327372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05" name="Flowchart: Connector 204"/>
                <p:cNvSpPr/>
                <p:nvPr/>
              </p:nvSpPr>
              <p:spPr bwMode="auto">
                <a:xfrm>
                  <a:off x="5461679" y="3327372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06" name="Flowchart: Connector 205"/>
                <p:cNvSpPr/>
                <p:nvPr/>
              </p:nvSpPr>
              <p:spPr bwMode="auto">
                <a:xfrm>
                  <a:off x="4429126" y="3458874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07" name="Flowchart: Connector 206"/>
                <p:cNvSpPr/>
                <p:nvPr/>
              </p:nvSpPr>
              <p:spPr bwMode="auto">
                <a:xfrm>
                  <a:off x="4610089" y="3458874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08" name="Flowchart: Connector 207"/>
                <p:cNvSpPr/>
                <p:nvPr/>
              </p:nvSpPr>
              <p:spPr bwMode="auto">
                <a:xfrm>
                  <a:off x="4780407" y="3458874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09" name="Flowchart: Connector 208"/>
                <p:cNvSpPr/>
                <p:nvPr/>
              </p:nvSpPr>
              <p:spPr bwMode="auto">
                <a:xfrm>
                  <a:off x="4950725" y="3458874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10" name="Flowchart: Connector 209"/>
                <p:cNvSpPr/>
                <p:nvPr/>
              </p:nvSpPr>
              <p:spPr bwMode="auto">
                <a:xfrm>
                  <a:off x="5121043" y="3458874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11" name="Flowchart: Connector 210"/>
                <p:cNvSpPr/>
                <p:nvPr/>
              </p:nvSpPr>
              <p:spPr bwMode="auto">
                <a:xfrm>
                  <a:off x="5291361" y="3458874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12" name="Flowchart: Connector 211"/>
                <p:cNvSpPr/>
                <p:nvPr/>
              </p:nvSpPr>
              <p:spPr bwMode="auto">
                <a:xfrm>
                  <a:off x="5461679" y="3458874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13" name="Flowchart: Connector 212"/>
                <p:cNvSpPr/>
                <p:nvPr/>
              </p:nvSpPr>
              <p:spPr bwMode="auto">
                <a:xfrm>
                  <a:off x="4429126" y="3590375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14" name="Flowchart: Connector 213"/>
                <p:cNvSpPr/>
                <p:nvPr/>
              </p:nvSpPr>
              <p:spPr bwMode="auto">
                <a:xfrm>
                  <a:off x="4610089" y="3590375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15" name="Flowchart: Connector 214"/>
                <p:cNvSpPr/>
                <p:nvPr/>
              </p:nvSpPr>
              <p:spPr bwMode="auto">
                <a:xfrm>
                  <a:off x="4780407" y="3590375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16" name="Flowchart: Connector 215"/>
                <p:cNvSpPr/>
                <p:nvPr/>
              </p:nvSpPr>
              <p:spPr bwMode="auto">
                <a:xfrm>
                  <a:off x="4950725" y="3590375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17" name="Flowchart: Connector 216"/>
                <p:cNvSpPr/>
                <p:nvPr/>
              </p:nvSpPr>
              <p:spPr bwMode="auto">
                <a:xfrm>
                  <a:off x="5121043" y="3590375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18" name="Flowchart: Connector 217"/>
                <p:cNvSpPr/>
                <p:nvPr/>
              </p:nvSpPr>
              <p:spPr bwMode="auto">
                <a:xfrm>
                  <a:off x="5291361" y="3590375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19" name="Flowchart: Connector 218"/>
                <p:cNvSpPr/>
                <p:nvPr/>
              </p:nvSpPr>
              <p:spPr bwMode="auto">
                <a:xfrm>
                  <a:off x="5461679" y="3590375"/>
                  <a:ext cx="59646" cy="57700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</p:grpSp>
        </p:grpSp>
        <p:cxnSp>
          <p:nvCxnSpPr>
            <p:cNvPr id="236" name="Straight Arrow Connector 235"/>
            <p:cNvCxnSpPr/>
            <p:nvPr/>
          </p:nvCxnSpPr>
          <p:spPr bwMode="auto">
            <a:xfrm>
              <a:off x="1904999" y="2301509"/>
              <a:ext cx="326571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pSp>
          <p:nvGrpSpPr>
            <p:cNvPr id="255" name="Group 254"/>
            <p:cNvGrpSpPr/>
            <p:nvPr/>
          </p:nvGrpSpPr>
          <p:grpSpPr>
            <a:xfrm>
              <a:off x="2196823" y="1970313"/>
              <a:ext cx="1443856" cy="674915"/>
              <a:chOff x="2055308" y="1632856"/>
              <a:chExt cx="1443856" cy="674915"/>
            </a:xfrm>
          </p:grpSpPr>
          <p:sp>
            <p:nvSpPr>
              <p:cNvPr id="250" name="Rectangle 249"/>
              <p:cNvSpPr/>
              <p:nvPr/>
            </p:nvSpPr>
            <p:spPr bwMode="auto">
              <a:xfrm>
                <a:off x="2090057" y="1632856"/>
                <a:ext cx="1409107" cy="67491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39" name="TextBox 238"/>
              <p:cNvSpPr txBox="1"/>
              <p:nvPr/>
            </p:nvSpPr>
            <p:spPr>
              <a:xfrm>
                <a:off x="2055308" y="1689176"/>
                <a:ext cx="1405572" cy="592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Helvetica" pitchFamily="34" charset="0"/>
                    <a:cs typeface="Helvetica" pitchFamily="34" charset="0"/>
                  </a:rPr>
                  <a:t>Grid</a:t>
                </a:r>
              </a:p>
              <a:p>
                <a:pPr algn="ctr"/>
                <a:r>
                  <a:rPr lang="en-US" sz="1400" dirty="0" smtClean="0">
                    <a:latin typeface="Helvetica" pitchFamily="34" charset="0"/>
                    <a:cs typeface="Helvetica" pitchFamily="34" charset="0"/>
                  </a:rPr>
                  <a:t>Interpolation</a:t>
                </a:r>
                <a:endParaRPr lang="en-US" sz="1400" dirty="0">
                  <a:latin typeface="Helvetica" pitchFamily="34" charset="0"/>
                  <a:cs typeface="Helvetica" pitchFamily="34" charset="0"/>
                </a:endParaRPr>
              </a:p>
            </p:txBody>
          </p:sp>
        </p:grpSp>
        <p:grpSp>
          <p:nvGrpSpPr>
            <p:cNvPr id="256" name="Group 255"/>
            <p:cNvGrpSpPr/>
            <p:nvPr/>
          </p:nvGrpSpPr>
          <p:grpSpPr>
            <a:xfrm>
              <a:off x="5475725" y="2002970"/>
              <a:ext cx="1580225" cy="674915"/>
              <a:chOff x="5334210" y="1665513"/>
              <a:chExt cx="1580225" cy="674915"/>
            </a:xfrm>
          </p:grpSpPr>
          <p:sp>
            <p:nvSpPr>
              <p:cNvPr id="251" name="Rectangle 250"/>
              <p:cNvSpPr/>
              <p:nvPr/>
            </p:nvSpPr>
            <p:spPr bwMode="auto">
              <a:xfrm>
                <a:off x="5355772" y="1665513"/>
                <a:ext cx="1502228" cy="67491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42" name="TextBox 241"/>
              <p:cNvSpPr txBox="1"/>
              <p:nvPr/>
            </p:nvSpPr>
            <p:spPr>
              <a:xfrm>
                <a:off x="5334210" y="1827948"/>
                <a:ext cx="1580225" cy="289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Helvetica" pitchFamily="34" charset="0"/>
                    <a:cs typeface="Helvetica" pitchFamily="34" charset="0"/>
                  </a:rPr>
                  <a:t>Inverse 2D FFT</a:t>
                </a:r>
                <a:endParaRPr lang="en-US" sz="1400" dirty="0">
                  <a:latin typeface="Helvetica" pitchFamily="34" charset="0"/>
                  <a:cs typeface="Helvetica" pitchFamily="34" charset="0"/>
                </a:endParaRPr>
              </a:p>
            </p:txBody>
          </p:sp>
        </p:grpSp>
        <p:cxnSp>
          <p:nvCxnSpPr>
            <p:cNvPr id="246" name="Straight Arrow Connector 245"/>
            <p:cNvCxnSpPr/>
            <p:nvPr/>
          </p:nvCxnSpPr>
          <p:spPr bwMode="auto">
            <a:xfrm>
              <a:off x="3653135" y="2301509"/>
              <a:ext cx="326571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47" name="Straight Arrow Connector 246"/>
            <p:cNvCxnSpPr/>
            <p:nvPr/>
          </p:nvCxnSpPr>
          <p:spPr bwMode="auto">
            <a:xfrm>
              <a:off x="5127171" y="2301509"/>
              <a:ext cx="326571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48" name="Straight Arrow Connector 247"/>
            <p:cNvCxnSpPr/>
            <p:nvPr/>
          </p:nvCxnSpPr>
          <p:spPr bwMode="auto">
            <a:xfrm>
              <a:off x="7053945" y="2301509"/>
              <a:ext cx="326571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299" name="Rectangle 298"/>
          <p:cNvSpPr/>
          <p:nvPr/>
        </p:nvSpPr>
        <p:spPr>
          <a:xfrm>
            <a:off x="5119617" y="3663520"/>
            <a:ext cx="39502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i="1" dirty="0" smtClean="0">
                <a:latin typeface="Helvetica" pitchFamily="34" charset="0"/>
                <a:cs typeface="Helvetica" pitchFamily="34" charset="0"/>
              </a:rPr>
              <a:t>I is the number of segments per range line, m is the input segment size and n is the size of the </a:t>
            </a:r>
            <a:r>
              <a:rPr lang="en-US" sz="1000" b="0" i="1" dirty="0" err="1" smtClean="0">
                <a:latin typeface="Helvetica" pitchFamily="34" charset="0"/>
                <a:cs typeface="Helvetica" pitchFamily="34" charset="0"/>
              </a:rPr>
              <a:t>upsampled</a:t>
            </a:r>
            <a:r>
              <a:rPr lang="en-US" sz="1000" b="0" i="1" dirty="0" smtClean="0">
                <a:latin typeface="Helvetica" pitchFamily="34" charset="0"/>
                <a:cs typeface="Helvetica" pitchFamily="34" charset="0"/>
              </a:rPr>
              <a:t> output segment. </a:t>
            </a:r>
            <a:endParaRPr lang="en-US" sz="1000" b="0" baseline="-250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67" name="Rectangle 266"/>
          <p:cNvSpPr/>
          <p:nvPr/>
        </p:nvSpPr>
        <p:spPr>
          <a:xfrm>
            <a:off x="254759" y="4778700"/>
            <a:ext cx="33781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0" dirty="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82" name="Rectangle 281"/>
          <p:cNvSpPr/>
          <p:nvPr/>
        </p:nvSpPr>
        <p:spPr>
          <a:xfrm>
            <a:off x="4137743" y="2542286"/>
            <a:ext cx="5006257" cy="118494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Helvetica" pitchFamily="34" charset="0"/>
                <a:cs typeface="Helvetica" pitchFamily="34" charset="0"/>
              </a:rPr>
              <a:t>Computational cost: </a:t>
            </a:r>
            <a:endParaRPr lang="en-US" sz="2000" dirty="0" smtClean="0">
              <a:latin typeface="Helvetica" pitchFamily="34" charset="0"/>
              <a:cs typeface="Helvetica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>Interpolation: </a:t>
            </a:r>
            <a:r>
              <a:rPr lang="en-US" sz="1600" i="1" dirty="0" smtClean="0">
                <a:solidFill>
                  <a:schemeClr val="bg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10lm</a:t>
            </a:r>
            <a:r>
              <a:rPr lang="en-US" sz="1600" i="1" baseline="-25000" dirty="0" smtClean="0">
                <a:solidFill>
                  <a:schemeClr val="bg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1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·(</a:t>
            </a:r>
            <a:r>
              <a:rPr lang="en-US" sz="1600" i="1" dirty="0" smtClean="0">
                <a:solidFill>
                  <a:schemeClr val="bg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m·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log</a:t>
            </a:r>
            <a:r>
              <a:rPr lang="en-US" sz="1600" i="1" baseline="-25000" dirty="0" smtClean="0">
                <a:solidFill>
                  <a:schemeClr val="bg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2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(</a:t>
            </a:r>
            <a:r>
              <a:rPr lang="en-US" sz="1600" i="1" dirty="0" smtClean="0">
                <a:solidFill>
                  <a:schemeClr val="bg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m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)</a:t>
            </a:r>
            <a:r>
              <a:rPr lang="en-US" sz="1600" i="1" dirty="0" smtClean="0">
                <a:solidFill>
                  <a:schemeClr val="bg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 + n·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log</a:t>
            </a:r>
            <a:r>
              <a:rPr lang="en-US" sz="1600" i="1" baseline="-25000" dirty="0" smtClean="0">
                <a:solidFill>
                  <a:schemeClr val="bg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2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(</a:t>
            </a:r>
            <a:r>
              <a:rPr lang="en-US" sz="1600" i="1" dirty="0" smtClean="0">
                <a:solidFill>
                  <a:schemeClr val="bg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))</a:t>
            </a:r>
            <a:r>
              <a:rPr lang="en-US" sz="1600" i="1" dirty="0" smtClean="0">
                <a:solidFill>
                  <a:schemeClr val="bg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>2D IFFT: </a:t>
            </a:r>
            <a:r>
              <a:rPr lang="en-US" sz="1600" i="1" dirty="0" smtClean="0">
                <a:solidFill>
                  <a:schemeClr val="bg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10·n</a:t>
            </a:r>
            <a:r>
              <a:rPr lang="en-US" altLang="zh-CN" sz="1600" i="1" baseline="-25000" dirty="0" smtClean="0">
                <a:solidFill>
                  <a:schemeClr val="bg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2</a:t>
            </a:r>
            <a:r>
              <a:rPr lang="en-US" altLang="zh-CN" sz="1600" i="1" baseline="30000" dirty="0" smtClean="0">
                <a:solidFill>
                  <a:schemeClr val="bg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2</a:t>
            </a:r>
            <a:r>
              <a:rPr lang="en-US" altLang="zh-CN" sz="1600" i="1" dirty="0" smtClean="0">
                <a:solidFill>
                  <a:schemeClr val="bg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·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log</a:t>
            </a:r>
            <a:r>
              <a:rPr lang="en-US" sz="1600" i="1" baseline="-25000" dirty="0" smtClean="0">
                <a:solidFill>
                  <a:schemeClr val="bg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2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(</a:t>
            </a:r>
            <a:r>
              <a:rPr lang="en-US" sz="1600" i="1" dirty="0" smtClean="0">
                <a:solidFill>
                  <a:schemeClr val="bg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n</a:t>
            </a:r>
            <a:r>
              <a:rPr lang="en-US" altLang="zh-CN" sz="1600" i="1" baseline="-25000" dirty="0" smtClean="0">
                <a:solidFill>
                  <a:schemeClr val="bg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2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)</a:t>
            </a:r>
          </a:p>
        </p:txBody>
      </p:sp>
      <p:sp>
        <p:nvSpPr>
          <p:cNvPr id="266" name="TextBox 265"/>
          <p:cNvSpPr txBox="1"/>
          <p:nvPr/>
        </p:nvSpPr>
        <p:spPr>
          <a:xfrm>
            <a:off x="185350" y="2517954"/>
            <a:ext cx="3274541" cy="18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Helvetica" pitchFamily="34" charset="0"/>
                <a:cs typeface="Helvetica" pitchFamily="34" charset="0"/>
              </a:rPr>
              <a:t>SAR image formation:</a:t>
            </a:r>
            <a:endParaRPr lang="en-US" sz="2000" dirty="0" smtClean="0">
              <a:latin typeface="Helvetica" pitchFamily="34" charset="0"/>
              <a:cs typeface="Helvetica" pitchFamily="34" charset="0"/>
            </a:endParaRPr>
          </a:p>
          <a:p>
            <a:pPr>
              <a:spcBef>
                <a:spcPts val="3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> Range interpolation</a:t>
            </a:r>
          </a:p>
          <a:p>
            <a:pPr indent="173038">
              <a:buFont typeface="Arial" pitchFamily="34" charset="0"/>
              <a:buChar char="•"/>
            </a:pPr>
            <a:r>
              <a:rPr lang="en-US" sz="1400" b="0" dirty="0" smtClean="0">
                <a:latin typeface="Helvetica" pitchFamily="34" charset="0"/>
                <a:cs typeface="Helvetica" pitchFamily="34" charset="0"/>
              </a:rPr>
              <a:t>FFT </a:t>
            </a:r>
            <a:r>
              <a:rPr lang="en-US" sz="1400" b="0" dirty="0" err="1" smtClean="0">
                <a:latin typeface="Helvetica" pitchFamily="34" charset="0"/>
                <a:cs typeface="Helvetica" pitchFamily="34" charset="0"/>
              </a:rPr>
              <a:t>upsampling</a:t>
            </a:r>
            <a:r>
              <a:rPr lang="en-US" sz="1400" b="0" dirty="0" smtClean="0">
                <a:latin typeface="Helvetica" pitchFamily="34" charset="0"/>
                <a:cs typeface="Helvetica" pitchFamily="34" charset="0"/>
              </a:rPr>
              <a:t> based</a:t>
            </a:r>
            <a:endParaRPr lang="en-US" sz="1400" dirty="0" smtClean="0">
              <a:latin typeface="Helvetica" pitchFamily="34" charset="0"/>
              <a:cs typeface="Helvetica" pitchFamily="34" charset="0"/>
            </a:endParaRPr>
          </a:p>
          <a:p>
            <a:pPr>
              <a:spcBef>
                <a:spcPts val="3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> Cross range interpolation</a:t>
            </a:r>
          </a:p>
          <a:p>
            <a:pPr>
              <a:spcBef>
                <a:spcPts val="3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> 2D inverse FFT</a:t>
            </a:r>
          </a:p>
        </p:txBody>
      </p:sp>
      <p:sp>
        <p:nvSpPr>
          <p:cNvPr id="275" name="TextBox 274"/>
          <p:cNvSpPr txBox="1"/>
          <p:nvPr/>
        </p:nvSpPr>
        <p:spPr>
          <a:xfrm>
            <a:off x="8476735" y="1445740"/>
            <a:ext cx="407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</a:t>
            </a:r>
            <a:r>
              <a:rPr lang="en-US" sz="1600" baseline="-25000" dirty="0" smtClean="0"/>
              <a:t>2</a:t>
            </a:r>
            <a:endParaRPr lang="en-US" sz="1600" baseline="-25000" dirty="0"/>
          </a:p>
        </p:txBody>
      </p:sp>
      <p:sp>
        <p:nvSpPr>
          <p:cNvPr id="276" name="TextBox 275"/>
          <p:cNvSpPr txBox="1"/>
          <p:nvPr/>
        </p:nvSpPr>
        <p:spPr>
          <a:xfrm>
            <a:off x="7788875" y="770237"/>
            <a:ext cx="407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</a:t>
            </a:r>
            <a:r>
              <a:rPr lang="en-US" sz="1600" baseline="-25000" dirty="0" smtClean="0"/>
              <a:t>2</a:t>
            </a:r>
            <a:endParaRPr lang="en-US" sz="1600" baseline="-25000" dirty="0"/>
          </a:p>
        </p:txBody>
      </p:sp>
      <p:sp>
        <p:nvSpPr>
          <p:cNvPr id="279" name="TextBox 278"/>
          <p:cNvSpPr txBox="1"/>
          <p:nvPr/>
        </p:nvSpPr>
        <p:spPr>
          <a:xfrm>
            <a:off x="1948248" y="1664042"/>
            <a:ext cx="498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m1</a:t>
            </a:r>
            <a:endParaRPr lang="en-US" sz="1600" baseline="-25000" dirty="0"/>
          </a:p>
        </p:txBody>
      </p:sp>
      <p:sp>
        <p:nvSpPr>
          <p:cNvPr id="280" name="TextBox 279"/>
          <p:cNvSpPr txBox="1"/>
          <p:nvPr/>
        </p:nvSpPr>
        <p:spPr>
          <a:xfrm>
            <a:off x="1235674" y="741405"/>
            <a:ext cx="543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m1</a:t>
            </a:r>
            <a:endParaRPr lang="en-US" sz="1600" baseline="-25000" dirty="0"/>
          </a:p>
        </p:txBody>
      </p:sp>
      <p:sp>
        <p:nvSpPr>
          <p:cNvPr id="281" name="TextBox 280"/>
          <p:cNvSpPr txBox="1"/>
          <p:nvPr/>
        </p:nvSpPr>
        <p:spPr>
          <a:xfrm>
            <a:off x="5181600" y="1709351"/>
            <a:ext cx="407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</a:t>
            </a:r>
            <a:r>
              <a:rPr lang="en-US" sz="1600" baseline="-25000" dirty="0" smtClean="0"/>
              <a:t>2</a:t>
            </a:r>
            <a:endParaRPr lang="en-US" sz="1600" baseline="-25000" dirty="0"/>
          </a:p>
        </p:txBody>
      </p:sp>
      <p:sp>
        <p:nvSpPr>
          <p:cNvPr id="283" name="TextBox 282"/>
          <p:cNvSpPr txBox="1"/>
          <p:nvPr/>
        </p:nvSpPr>
        <p:spPr>
          <a:xfrm>
            <a:off x="4469027" y="762000"/>
            <a:ext cx="407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</a:t>
            </a:r>
            <a:r>
              <a:rPr lang="en-US" sz="1600" baseline="-25000" dirty="0" smtClean="0"/>
              <a:t>2</a:t>
            </a:r>
            <a:endParaRPr lang="en-US" sz="1600" baseline="-25000" dirty="0"/>
          </a:p>
        </p:txBody>
      </p:sp>
      <p:sp>
        <p:nvSpPr>
          <p:cNvPr id="288" name="Rectangle 287"/>
          <p:cNvSpPr/>
          <p:nvPr/>
        </p:nvSpPr>
        <p:spPr>
          <a:xfrm>
            <a:off x="186290" y="4874739"/>
            <a:ext cx="3776109" cy="1100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Helvetica" pitchFamily="34" charset="0"/>
                <a:cs typeface="Helvetica" pitchFamily="34" charset="0"/>
              </a:rPr>
              <a:t>Logic-in-Memory Interpolation</a:t>
            </a:r>
          </a:p>
          <a:p>
            <a:pPr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> Needs new algorithm</a:t>
            </a:r>
          </a:p>
        </p:txBody>
      </p:sp>
      <p:sp>
        <p:nvSpPr>
          <p:cNvPr id="290" name="TextBox 289"/>
          <p:cNvSpPr txBox="1"/>
          <p:nvPr/>
        </p:nvSpPr>
        <p:spPr>
          <a:xfrm>
            <a:off x="4163196" y="4099699"/>
            <a:ext cx="3875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Helvetica" pitchFamily="34" charset="0"/>
                <a:cs typeface="Helvetica" pitchFamily="34" charset="0"/>
              </a:rPr>
              <a:t>Data transferring cost:</a:t>
            </a:r>
          </a:p>
        </p:txBody>
      </p:sp>
      <p:grpSp>
        <p:nvGrpSpPr>
          <p:cNvPr id="289" name="Group 288"/>
          <p:cNvGrpSpPr/>
          <p:nvPr/>
        </p:nvGrpSpPr>
        <p:grpSpPr>
          <a:xfrm>
            <a:off x="4235606" y="4892709"/>
            <a:ext cx="4015577" cy="1156096"/>
            <a:chOff x="4359173" y="4974057"/>
            <a:chExt cx="4015577" cy="1156096"/>
          </a:xfrm>
        </p:grpSpPr>
        <p:sp>
          <p:nvSpPr>
            <p:cNvPr id="259" name="Rectangle 8"/>
            <p:cNvSpPr/>
            <p:nvPr/>
          </p:nvSpPr>
          <p:spPr bwMode="auto">
            <a:xfrm>
              <a:off x="4359173" y="4974057"/>
              <a:ext cx="1611048" cy="1117404"/>
            </a:xfrm>
            <a:prstGeom prst="rect">
              <a:avLst/>
            </a:prstGeom>
            <a:solidFill>
              <a:schemeClr val="accent6">
                <a:lumMod val="10000"/>
                <a:lumOff val="9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latin typeface="Helvetica" pitchFamily="34" charset="0"/>
                  <a:cs typeface="Helvetica" pitchFamily="34" charset="0"/>
                </a:rPr>
                <a:t>Memory</a:t>
              </a:r>
              <a:endParaRPr lang="en-US" sz="1800" dirty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69" name="Rectangle 268"/>
            <p:cNvSpPr/>
            <p:nvPr/>
          </p:nvSpPr>
          <p:spPr bwMode="auto">
            <a:xfrm>
              <a:off x="4360182" y="5782127"/>
              <a:ext cx="1611993" cy="3048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40" name="Rectangle 239"/>
            <p:cNvSpPr/>
            <p:nvPr/>
          </p:nvSpPr>
          <p:spPr bwMode="auto">
            <a:xfrm>
              <a:off x="6819295" y="5033064"/>
              <a:ext cx="1555455" cy="109708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US" sz="12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44" name="TextBox 4"/>
            <p:cNvSpPr txBox="1">
              <a:spLocks noChangeArrowheads="1"/>
            </p:cNvSpPr>
            <p:nvPr/>
          </p:nvSpPr>
          <p:spPr bwMode="auto">
            <a:xfrm>
              <a:off x="6932939" y="5465203"/>
              <a:ext cx="1394289" cy="237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CPU</a:t>
              </a:r>
            </a:p>
          </p:txBody>
        </p:sp>
        <p:sp>
          <p:nvSpPr>
            <p:cNvPr id="245" name="Right Arrow 12"/>
            <p:cNvSpPr>
              <a:spLocks noChangeArrowheads="1"/>
            </p:cNvSpPr>
            <p:nvPr/>
          </p:nvSpPr>
          <p:spPr bwMode="auto">
            <a:xfrm>
              <a:off x="6113819" y="5288241"/>
              <a:ext cx="633585" cy="270948"/>
            </a:xfrm>
            <a:prstGeom prst="rightArrow">
              <a:avLst>
                <a:gd name="adj1" fmla="val 50000"/>
                <a:gd name="adj2" fmla="val 50062"/>
              </a:avLst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200" dirty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57" name="Left Arrow 13"/>
            <p:cNvSpPr>
              <a:spLocks noChangeArrowheads="1"/>
            </p:cNvSpPr>
            <p:nvPr/>
          </p:nvSpPr>
          <p:spPr bwMode="auto">
            <a:xfrm>
              <a:off x="6119873" y="5631157"/>
              <a:ext cx="621478" cy="279414"/>
            </a:xfrm>
            <a:prstGeom prst="leftArrow">
              <a:avLst>
                <a:gd name="adj1" fmla="val 50000"/>
                <a:gd name="adj2" fmla="val 50231"/>
              </a:avLst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200" dirty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64" name="TextBox 263"/>
            <p:cNvSpPr txBox="1"/>
            <p:nvPr/>
          </p:nvSpPr>
          <p:spPr>
            <a:xfrm>
              <a:off x="4373658" y="5784396"/>
              <a:ext cx="1584230" cy="307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960606"/>
                  </a:solidFill>
                  <a:latin typeface="Helvetica" pitchFamily="34" charset="0"/>
                  <a:cs typeface="Helvetica" pitchFamily="34" charset="0"/>
                </a:rPr>
                <a:t>Interpolation </a:t>
              </a:r>
              <a:endParaRPr lang="en-US" sz="1400" dirty="0">
                <a:solidFill>
                  <a:srgbClr val="960606"/>
                </a:solidFill>
                <a:latin typeface="Helvetica" pitchFamily="34" charset="0"/>
                <a:cs typeface="Helvetic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/>
      <p:bldP spid="288" grpId="0"/>
      <p:bldP spid="29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FIRSTFRANZF@ELXCRMVFUVWZY556" val="4154"/>
</p:tagLst>
</file>

<file path=ppt/theme/theme1.xml><?xml version="1.0" encoding="utf-8"?>
<a:theme xmlns:a="http://schemas.openxmlformats.org/drawingml/2006/main" name="c2s2master">
  <a:themeElements>
    <a:clrScheme name="Custom 2">
      <a:dk1>
        <a:srgbClr val="000000"/>
      </a:dk1>
      <a:lt1>
        <a:srgbClr val="FFFFFF"/>
      </a:lt1>
      <a:dk2>
        <a:srgbClr val="FFFFFF"/>
      </a:dk2>
      <a:lt2>
        <a:srgbClr val="B2B2B2"/>
      </a:lt2>
      <a:accent1>
        <a:srgbClr val="9B0027"/>
      </a:accent1>
      <a:accent2>
        <a:srgbClr val="674D1A"/>
      </a:accent2>
      <a:accent3>
        <a:srgbClr val="656565"/>
      </a:accent3>
      <a:accent4>
        <a:srgbClr val="000000"/>
      </a:accent4>
      <a:accent5>
        <a:srgbClr val="E26D2B"/>
      </a:accent5>
      <a:accent6>
        <a:srgbClr val="000056"/>
      </a:accent6>
      <a:hlink>
        <a:srgbClr val="99121F"/>
      </a:hlink>
      <a:folHlink>
        <a:srgbClr val="FCA92B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20000"/>
            <a:lumOff val="8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Ricepaper 1">
        <a:dk1>
          <a:srgbClr val="9D9475"/>
        </a:dk1>
        <a:lt1>
          <a:srgbClr val="333333"/>
        </a:lt1>
        <a:dk2>
          <a:srgbClr val="333300"/>
        </a:dk2>
        <a:lt2>
          <a:srgbClr val="333333"/>
        </a:lt2>
        <a:accent1>
          <a:srgbClr val="B3C39F"/>
        </a:accent1>
        <a:accent2>
          <a:srgbClr val="DCD9CE"/>
        </a:accent2>
        <a:accent3>
          <a:srgbClr val="ADADAA"/>
        </a:accent3>
        <a:accent4>
          <a:srgbClr val="2A2A2A"/>
        </a:accent4>
        <a:accent5>
          <a:srgbClr val="D6DECD"/>
        </a:accent5>
        <a:accent6>
          <a:srgbClr val="C7C4BA"/>
        </a:accent6>
        <a:hlink>
          <a:srgbClr val="CC9900"/>
        </a:hlink>
        <a:folHlink>
          <a:srgbClr val="ADA68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cepaper 2">
        <a:dk1>
          <a:srgbClr val="00264C"/>
        </a:dk1>
        <a:lt1>
          <a:srgbClr val="FFFFE9"/>
        </a:lt1>
        <a:dk2>
          <a:srgbClr val="333333"/>
        </a:dk2>
        <a:lt2>
          <a:srgbClr val="333333"/>
        </a:lt2>
        <a:accent1>
          <a:srgbClr val="78C0B2"/>
        </a:accent1>
        <a:accent2>
          <a:srgbClr val="262D4C"/>
        </a:accent2>
        <a:accent3>
          <a:srgbClr val="FFFFF2"/>
        </a:accent3>
        <a:accent4>
          <a:srgbClr val="001F40"/>
        </a:accent4>
        <a:accent5>
          <a:srgbClr val="BEDCD5"/>
        </a:accent5>
        <a:accent6>
          <a:srgbClr val="212844"/>
        </a:accent6>
        <a:hlink>
          <a:srgbClr val="598BB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3">
        <a:dk1>
          <a:srgbClr val="000000"/>
        </a:dk1>
        <a:lt1>
          <a:srgbClr val="F8F8F8"/>
        </a:lt1>
        <a:dk2>
          <a:srgbClr val="333333"/>
        </a:dk2>
        <a:lt2>
          <a:srgbClr val="5F5F5F"/>
        </a:lt2>
        <a:accent1>
          <a:srgbClr val="DDDDD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4">
        <a:dk1>
          <a:srgbClr val="00264C"/>
        </a:dk1>
        <a:lt1>
          <a:srgbClr val="FFFFFF"/>
        </a:lt1>
        <a:dk2>
          <a:srgbClr val="333333"/>
        </a:dk2>
        <a:lt2>
          <a:srgbClr val="2E697E"/>
        </a:lt2>
        <a:accent1>
          <a:srgbClr val="BAC8AA"/>
        </a:accent1>
        <a:accent2>
          <a:srgbClr val="6E9883"/>
        </a:accent2>
        <a:accent3>
          <a:srgbClr val="FFFFFF"/>
        </a:accent3>
        <a:accent4>
          <a:srgbClr val="001F40"/>
        </a:accent4>
        <a:accent5>
          <a:srgbClr val="D9E0D2"/>
        </a:accent5>
        <a:accent6>
          <a:srgbClr val="638976"/>
        </a:accent6>
        <a:hlink>
          <a:srgbClr val="CC9900"/>
        </a:hlink>
        <a:folHlink>
          <a:srgbClr val="7DAE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5">
        <a:dk1>
          <a:srgbClr val="20374E"/>
        </a:dk1>
        <a:lt1>
          <a:srgbClr val="DCE4D2"/>
        </a:lt1>
        <a:dk2>
          <a:srgbClr val="333333"/>
        </a:dk2>
        <a:lt2>
          <a:srgbClr val="524C46"/>
        </a:lt2>
        <a:accent1>
          <a:srgbClr val="C9C491"/>
        </a:accent1>
        <a:accent2>
          <a:srgbClr val="8A776A"/>
        </a:accent2>
        <a:accent3>
          <a:srgbClr val="EBEFE5"/>
        </a:accent3>
        <a:accent4>
          <a:srgbClr val="1A2D41"/>
        </a:accent4>
        <a:accent5>
          <a:srgbClr val="E1DEC7"/>
        </a:accent5>
        <a:accent6>
          <a:srgbClr val="7D6B5F"/>
        </a:accent6>
        <a:hlink>
          <a:srgbClr val="67895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6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CC0033"/>
        </a:accent1>
        <a:accent2>
          <a:srgbClr val="CC9933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B98A2D"/>
        </a:accent6>
        <a:hlink>
          <a:srgbClr val="006699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c2s2master.thmx</Template>
  <TotalTime>0</TotalTime>
  <Words>2150</Words>
  <Application>Microsoft Macintosh PowerPoint</Application>
  <PresentationFormat>On-screen Show (4:3)</PresentationFormat>
  <Paragraphs>425</Paragraphs>
  <Slides>30</Slides>
  <Notes>21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6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c2s2master</vt:lpstr>
      <vt:lpstr>C:\Users\admin\Documents\My Research\Mywork\Documents\SAR\Excel.xlsx!Sheet3![Excel.xlsx]Sheet3 Chart 15</vt:lpstr>
      <vt:lpstr>C:\Users\admin\Documents\My Research\Mywork\Documents\SAR\Energy_efficiency_LiM.xlsx!Sheet42![Energy_efficiency_LiM.xlsx]Sheet42 Chart 13</vt:lpstr>
      <vt:lpstr>C:\Users\admin\Documents\My Research\Mywork\Documents\SAR\hardware_cost_evaluation_desktop.xlsx!Sheet2![hardware_cost_evaluation_desktop.xlsx]Sheet2 Chart 6</vt:lpstr>
      <vt:lpstr>C:\Users\admin\Documents\My Research\Mywork\Documents\SAR\hardware_cost_evaluation_desktop.xlsx!Sheet3![hardware_cost_evaluation_desktop.xlsx]Sheet3 Chart 5</vt:lpstr>
      <vt:lpstr>C:\Users\admin\Documents\My Research\Mywork\Documents\SAR\params_scan.xlsx!Sheet7![params_scan.xlsx]Sheet7 Chart 2</vt:lpstr>
      <vt:lpstr>C:\Users\admin\Documents\My Research\Mywork\Documents\SAR\hardware_cost_evaluation_desktop.xlsx!Sheet3![hardware_cost_evaluation_desktop.xlsx]Sheet3 Chart 7</vt:lpstr>
      <vt:lpstr>Application-Specific Logic-in-Memory for Polar Format Synthetic Aperture Radar</vt:lpstr>
      <vt:lpstr>  Application-Specific Logic-in-Memory</vt:lpstr>
      <vt:lpstr>Enabling Technology: Regular Patterns</vt:lpstr>
      <vt:lpstr>Tool Chain: Chip Generator and Memory Compiler</vt:lpstr>
      <vt:lpstr>Big Question: Impact on Algorithms</vt:lpstr>
      <vt:lpstr>Case Study: Interpolation Memory </vt:lpstr>
      <vt:lpstr>Outline</vt:lpstr>
      <vt:lpstr>Synthetic Aperture Radar (SAR)</vt:lpstr>
      <vt:lpstr>FFT Upsampling Based Polar Reformatting</vt:lpstr>
      <vt:lpstr>Local Interpolation Based Polar Reformatting</vt:lpstr>
      <vt:lpstr>Local Interpolation Based Polar Reformatting</vt:lpstr>
      <vt:lpstr>2D Interpolation</vt:lpstr>
      <vt:lpstr>Tiling:  Accurate Geometry Approximation</vt:lpstr>
      <vt:lpstr>Outline</vt:lpstr>
      <vt:lpstr>SAR Partial Reconstruction</vt:lpstr>
      <vt:lpstr>Partial Reconstruction I </vt:lpstr>
      <vt:lpstr>Partial Reconstruction II</vt:lpstr>
      <vt:lpstr>Decimation Filter Implementation </vt:lpstr>
      <vt:lpstr>Outline</vt:lpstr>
      <vt:lpstr>Design Automation and Optimization</vt:lpstr>
      <vt:lpstr>Chip Generator</vt:lpstr>
      <vt:lpstr>Outline</vt:lpstr>
      <vt:lpstr>Reconstruction Quality vs. FFT SAR</vt:lpstr>
      <vt:lpstr>Can FFT and Interpolation Be Distinguished?</vt:lpstr>
      <vt:lpstr>Accuracy Improvement Through Tiling </vt:lpstr>
      <vt:lpstr>Energy Saving for Logic-in-Memory</vt:lpstr>
      <vt:lpstr>Accurate Region-of-Interest by Sacrificing Border</vt:lpstr>
      <vt:lpstr>Partial Reconstruction: Operation saving vs. Cost</vt:lpstr>
      <vt:lpstr>Outline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2011-11-02T17:43:03Z</dcterms:created>
  <dcterms:modified xsi:type="dcterms:W3CDTF">2011-11-02T17:44:25Z</dcterms:modified>
</cp:coreProperties>
</file>