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Default Extension="vml" ContentType="application/vnd.openxmlformats-officedocument.vmlDrawing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651" r:id="rId2"/>
  </p:sldMasterIdLst>
  <p:notesMasterIdLst>
    <p:notesMasterId r:id="rId29"/>
  </p:notesMasterIdLst>
  <p:handoutMasterIdLst>
    <p:handoutMasterId r:id="rId30"/>
  </p:handoutMasterIdLst>
  <p:sldIdLst>
    <p:sldId id="256" r:id="rId3"/>
    <p:sldId id="282" r:id="rId4"/>
    <p:sldId id="283" r:id="rId5"/>
    <p:sldId id="280" r:id="rId6"/>
    <p:sldId id="285" r:id="rId7"/>
    <p:sldId id="281" r:id="rId8"/>
    <p:sldId id="268" r:id="rId9"/>
    <p:sldId id="276" r:id="rId10"/>
    <p:sldId id="260" r:id="rId11"/>
    <p:sldId id="264" r:id="rId12"/>
    <p:sldId id="267" r:id="rId13"/>
    <p:sldId id="286" r:id="rId14"/>
    <p:sldId id="265" r:id="rId15"/>
    <p:sldId id="266" r:id="rId16"/>
    <p:sldId id="262" r:id="rId17"/>
    <p:sldId id="261" r:id="rId18"/>
    <p:sldId id="28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9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996633"/>
    <a:srgbClr val="FFFF76"/>
    <a:srgbClr val="DBFF8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620"/>
    <p:restoredTop sz="95539" autoAdjust="0"/>
  </p:normalViewPr>
  <p:slideViewPr>
    <p:cSldViewPr snapToObjects="1">
      <p:cViewPr varScale="1">
        <p:scale>
          <a:sx n="158" d="100"/>
          <a:sy n="158" d="100"/>
        </p:scale>
        <p:origin x="-5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56DB-B6FD-1F49-8C74-313195506ECA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9AC48-43E6-5146-B721-FFB8546FDB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08E7D-35BC-644C-ACA7-F4BCAB8CB03F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F8A9C-6FCA-D544-A221-AE77F85D5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7CC48-02B6-4922-ABB2-F64E40BAA4E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impact of l</a:t>
            </a:r>
            <a:r>
              <a:rPr lang="en-US" dirty="0" smtClean="0"/>
              <a:t>ow </a:t>
            </a:r>
            <a:r>
              <a:rPr lang="en-US" dirty="0" err="1" smtClean="0"/>
              <a:t>mem</a:t>
            </a:r>
            <a:r>
              <a:rPr lang="en-US" dirty="0" smtClean="0"/>
              <a:t> access versus high </a:t>
            </a:r>
            <a:r>
              <a:rPr lang="en-US" dirty="0" err="1" smtClean="0"/>
              <a:t>mem</a:t>
            </a:r>
            <a:r>
              <a:rPr lang="en-US" dirty="0" smtClean="0"/>
              <a:t> access (e.g.,</a:t>
            </a:r>
            <a:r>
              <a:rPr lang="en-US" baseline="0" dirty="0" smtClean="0"/>
              <a:t> parallel access case).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In addition to interconnect delay reduction -&gt; speed gap between chip and memory.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200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55A260-0FBF-4D2E-BA4D-791E2BAD2F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Mention dram stacking can boost</a:t>
            </a:r>
            <a:r>
              <a:rPr lang="en-US" baseline="0" dirty="0" smtClean="0"/>
              <a:t> the performance.</a:t>
            </a:r>
            <a:endParaRPr lang="en-US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FA0877-6433-411A-AD2B-E2BC699B07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Prior 3d work looks into </a:t>
            </a:r>
            <a:r>
              <a:rPr lang="en-US" dirty="0" err="1" smtClean="0"/>
              <a:t>perf</a:t>
            </a:r>
            <a:r>
              <a:rPr lang="en-US" dirty="0" smtClean="0"/>
              <a:t> or temp</a:t>
            </a:r>
            <a:r>
              <a:rPr lang="en-US" baseline="0" dirty="0" smtClean="0"/>
              <a:t> only.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F8A9C-6FCA-D544-A221-AE77F85D532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173AB-0247-4801-9F6A-CD8F448F1E5E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Ayse K. Coskun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0847-2BBF-47DA-A4FA-DCA18C0E34F7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9F53-53FA-4D02-B4EC-F3448782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0847-2BBF-47DA-A4FA-DCA18C0E34F7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9F53-53FA-4D02-B4EC-F3448782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0847-2BBF-47DA-A4FA-DCA18C0E34F7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9F53-53FA-4D02-B4EC-F3448782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0847-2BBF-47DA-A4FA-DCA18C0E34F7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9F53-53FA-4D02-B4EC-F3448782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12DAA-3007-4788-8368-03AEB82BD3B2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Ayse K. Coskun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‹#›</a:t>
            </a:fld>
            <a:r>
              <a:rPr lang="en-US" dirty="0" smtClean="0"/>
              <a:t> / 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0847-2BBF-47DA-A4FA-DCA18C0E34F7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9F53-53FA-4D02-B4EC-F3448782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0847-2BBF-47DA-A4FA-DCA18C0E34F7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9F53-53FA-4D02-B4EC-F3448782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0847-2BBF-47DA-A4FA-DCA18C0E34F7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9F53-53FA-4D02-B4EC-F3448782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0847-2BBF-47DA-A4FA-DCA18C0E34F7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9F53-53FA-4D02-B4EC-F3448782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0847-2BBF-47DA-A4FA-DCA18C0E34F7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9F53-53FA-4D02-B4EC-F3448782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0847-2BBF-47DA-A4FA-DCA18C0E34F7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9F53-53FA-4D02-B4EC-F3448782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70847-2BBF-47DA-A4FA-DCA18C0E34F7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19F53-53FA-4D02-B4EC-F3448782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A8B89-F218-4497-A71F-1C4E68B2ED67}" type="datetime1">
              <a:rPr lang="en-US" smtClean="0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Ayse K. Coskun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805FE-6B4A-2B4B-9E00-B12D6179DABA}" type="slidenum">
              <a:rPr lang="en-US" smtClean="0"/>
              <a:pPr/>
              <a:t>‹#›</a:t>
            </a:fld>
            <a:r>
              <a:rPr lang="en-US" dirty="0" smtClean="0"/>
              <a:t> / 22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70847-2BBF-47DA-A4FA-DCA18C0E34F7}" type="datetimeFigureOut">
              <a:rPr lang="en-US" smtClean="0"/>
              <a:pPr/>
              <a:t>11/2/11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19F53-53FA-4D02-B4EC-F3448782E4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hyperlink" Target="http://www.bu.edu/peaclab" TargetMode="External"/><Relationship Id="rId7" Type="http://schemas.openxmlformats.org/officeDocument/2006/relationships/hyperlink" Target="http://people.bu.edu/acoskun" TargetMode="External"/><Relationship Id="rId8" Type="http://schemas.openxmlformats.org/officeDocument/2006/relationships/hyperlink" Target="mailto:acoskun@bu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79742" y="609600"/>
            <a:ext cx="8153400" cy="5992496"/>
            <a:chOff x="479742" y="856088"/>
            <a:chExt cx="8153400" cy="5992496"/>
          </a:xfrm>
        </p:grpSpPr>
        <p:sp>
          <p:nvSpPr>
            <p:cNvPr id="5" name="Rectangle 4"/>
            <p:cNvSpPr/>
            <p:nvPr/>
          </p:nvSpPr>
          <p:spPr>
            <a:xfrm>
              <a:off x="479742" y="856088"/>
              <a:ext cx="8153400" cy="5432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000" b="1" dirty="0" smtClean="0">
                  <a:solidFill>
                    <a:srgbClr val="0070C0"/>
                  </a:solidFill>
                  <a:latin typeface="+mj-lt"/>
                  <a:ea typeface="SimSun" pitchFamily="2" charset="-122"/>
                  <a:cs typeface="SimSun" pitchFamily="2" charset="-122"/>
                </a:rPr>
                <a:t>3D Systems with On-Chip DRAM for Enabling </a:t>
              </a:r>
            </a:p>
            <a:p>
              <a:pPr algn="ctr"/>
              <a:r>
                <a:rPr lang="en-US" altLang="zh-CN" sz="3000" b="1" dirty="0" smtClean="0">
                  <a:solidFill>
                    <a:srgbClr val="0070C0"/>
                  </a:solidFill>
                  <a:latin typeface="+mj-lt"/>
                  <a:ea typeface="SimSun" pitchFamily="2" charset="-122"/>
                  <a:cs typeface="SimSun" pitchFamily="2" charset="-122"/>
                </a:rPr>
                <a:t>Low-Power High-Performance Computing</a:t>
              </a:r>
            </a:p>
            <a:p>
              <a:pPr algn="ctr">
                <a:spcAft>
                  <a:spcPts val="600"/>
                </a:spcAft>
              </a:pPr>
              <a:endParaRPr lang="en-US" altLang="zh-CN" sz="2800" dirty="0" smtClean="0">
                <a:latin typeface="+mj-lt"/>
                <a:ea typeface="SimSun" pitchFamily="2" charset="-122"/>
                <a:cs typeface="SimSun" pitchFamily="2" charset="-122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400" dirty="0" err="1" smtClean="0">
                  <a:latin typeface="+mj-lt"/>
                  <a:cs typeface="Times New Roman"/>
                </a:rPr>
                <a:t>Jie</a:t>
              </a:r>
              <a:r>
                <a:rPr lang="en-US" sz="2400" dirty="0" smtClean="0">
                  <a:latin typeface="+mj-lt"/>
                  <a:cs typeface="Times New Roman"/>
                </a:rPr>
                <a:t> Meng, Daniel </a:t>
              </a:r>
              <a:r>
                <a:rPr lang="en-US" sz="2400" dirty="0" err="1" smtClean="0">
                  <a:latin typeface="+mj-lt"/>
                  <a:cs typeface="Times New Roman"/>
                </a:rPr>
                <a:t>Rossell</a:t>
              </a:r>
              <a:r>
                <a:rPr lang="en-US" sz="2400" dirty="0" smtClean="0">
                  <a:latin typeface="+mj-lt"/>
                  <a:cs typeface="Times New Roman"/>
                </a:rPr>
                <a:t>, and </a:t>
              </a:r>
              <a:r>
                <a:rPr lang="en-US" sz="2400" b="1" dirty="0" err="1" smtClean="0">
                  <a:solidFill>
                    <a:srgbClr val="0070C0"/>
                  </a:solidFill>
                  <a:cs typeface="Times New Roman"/>
                </a:rPr>
                <a:t>Ayse</a:t>
              </a:r>
              <a:r>
                <a:rPr lang="en-US" sz="2400" b="1" dirty="0" smtClean="0">
                  <a:solidFill>
                    <a:srgbClr val="0070C0"/>
                  </a:solidFill>
                  <a:cs typeface="Times New Roman"/>
                </a:rPr>
                <a:t> K. </a:t>
              </a:r>
              <a:r>
                <a:rPr lang="en-US" sz="2400" b="1" dirty="0" err="1" smtClean="0">
                  <a:solidFill>
                    <a:srgbClr val="0070C0"/>
                  </a:solidFill>
                  <a:cs typeface="Times New Roman"/>
                </a:rPr>
                <a:t>Coskun</a:t>
              </a:r>
              <a:endParaRPr lang="en-US" sz="2400" dirty="0" smtClean="0">
                <a:solidFill>
                  <a:srgbClr val="0070C0"/>
                </a:solidFill>
                <a:latin typeface="+mj-lt"/>
                <a:cs typeface="Times New Roman"/>
              </a:endParaRPr>
            </a:p>
            <a:p>
              <a:pPr algn="ctr">
                <a:spcAft>
                  <a:spcPts val="600"/>
                </a:spcAft>
              </a:pPr>
              <a:endParaRPr lang="en-US" sz="2400" dirty="0" smtClean="0">
                <a:latin typeface="+mj-lt"/>
                <a:cs typeface="Times New Roman"/>
              </a:endParaRPr>
            </a:p>
            <a:p>
              <a:pPr algn="ctr">
                <a:spcAft>
                  <a:spcPts val="600"/>
                </a:spcAft>
              </a:pPr>
              <a:r>
                <a:rPr lang="en-US" sz="2400" i="1" dirty="0" smtClean="0">
                  <a:latin typeface="+mj-lt"/>
                  <a:cs typeface="Times New Roman"/>
                </a:rPr>
                <a:t>Performance and Energy Aware Computing Lab (PEAC-Lab)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 dirty="0" smtClean="0">
                  <a:latin typeface="+mj-lt"/>
                  <a:cs typeface="Times New Roman"/>
                </a:rPr>
                <a:t>Electrical and Computer Engineering Department</a:t>
              </a:r>
            </a:p>
            <a:p>
              <a:pPr algn="ctr">
                <a:spcAft>
                  <a:spcPts val="60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+mj-lt"/>
                  <a:cs typeface="Times New Roman"/>
                </a:rPr>
                <a:t>Boston University</a:t>
              </a:r>
            </a:p>
            <a:p>
              <a:pPr algn="ctr">
                <a:spcAft>
                  <a:spcPts val="600"/>
                </a:spcAft>
              </a:pPr>
              <a:endParaRPr lang="en-US" sz="2200" dirty="0" smtClean="0">
                <a:solidFill>
                  <a:srgbClr val="000000"/>
                </a:solidFill>
                <a:latin typeface="+mj-lt"/>
                <a:cs typeface="Times New Roman"/>
              </a:endParaRPr>
            </a:p>
            <a:p>
              <a:pPr algn="ctr">
                <a:spcAft>
                  <a:spcPts val="600"/>
                </a:spcAft>
              </a:pPr>
              <a:endParaRPr lang="en-US" sz="2200" dirty="0" smtClean="0">
                <a:solidFill>
                  <a:srgbClr val="000000"/>
                </a:solidFill>
                <a:latin typeface="+mj-lt"/>
                <a:cs typeface="Times New Roman"/>
              </a:endParaRPr>
            </a:p>
            <a:p>
              <a:pPr algn="ctr">
                <a:spcAft>
                  <a:spcPts val="600"/>
                </a:spcAft>
              </a:pPr>
              <a:r>
                <a:rPr lang="en-GB" sz="2200" dirty="0" smtClean="0">
                  <a:latin typeface="+mj-lt"/>
                  <a:cs typeface="Times New Roman"/>
                </a:rPr>
                <a:t>HPEC’11 – September 22, 2011</a:t>
              </a:r>
              <a:endParaRPr lang="en-US" sz="2200" dirty="0" smtClean="0">
                <a:solidFill>
                  <a:srgbClr val="000000"/>
                </a:solidFill>
                <a:latin typeface="+mj-lt"/>
                <a:cs typeface="Times New Roman"/>
              </a:endParaRPr>
            </a:p>
            <a:p>
              <a:pPr algn="ctr"/>
              <a:endParaRPr lang="en-US" altLang="zh-CN" sz="2800" b="1" dirty="0">
                <a:latin typeface="+mj-lt"/>
                <a:ea typeface="SimSun" pitchFamily="2" charset="-122"/>
                <a:cs typeface="SimSun" pitchFamily="2" charset="-122"/>
              </a:endParaRPr>
            </a:p>
          </p:txBody>
        </p:sp>
        <p:pic>
          <p:nvPicPr>
            <p:cNvPr id="4" name="Picture 3" descr="bu-log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81979" y="5974325"/>
              <a:ext cx="1958340" cy="8742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/>
          <p:nvPr/>
        </p:nvSpPr>
        <p:spPr>
          <a:xfrm>
            <a:off x="190215" y="1854198"/>
            <a:ext cx="4064687" cy="36186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304800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3D System with On-chip DRAM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grpSp>
        <p:nvGrpSpPr>
          <p:cNvPr id="2" name="Group 115"/>
          <p:cNvGrpSpPr/>
          <p:nvPr/>
        </p:nvGrpSpPr>
        <p:grpSpPr>
          <a:xfrm>
            <a:off x="231646" y="2250438"/>
            <a:ext cx="3923885" cy="3388360"/>
            <a:chOff x="724315" y="3276600"/>
            <a:chExt cx="3923885" cy="3388360"/>
          </a:xfrm>
        </p:grpSpPr>
        <p:grpSp>
          <p:nvGrpSpPr>
            <p:cNvPr id="3" name="Group 322"/>
            <p:cNvGrpSpPr/>
            <p:nvPr/>
          </p:nvGrpSpPr>
          <p:grpSpPr>
            <a:xfrm>
              <a:off x="724315" y="4572000"/>
              <a:ext cx="3923885" cy="2092960"/>
              <a:chOff x="586186" y="4724400"/>
              <a:chExt cx="3923885" cy="2092960"/>
            </a:xfrm>
          </p:grpSpPr>
          <p:grpSp>
            <p:nvGrpSpPr>
              <p:cNvPr id="5" name="Group 317"/>
              <p:cNvGrpSpPr/>
              <p:nvPr/>
            </p:nvGrpSpPr>
            <p:grpSpPr>
              <a:xfrm>
                <a:off x="600457" y="4872093"/>
                <a:ext cx="3909614" cy="1333500"/>
                <a:chOff x="179786" y="4838700"/>
                <a:chExt cx="3909614" cy="1333500"/>
              </a:xfrm>
            </p:grpSpPr>
            <p:sp>
              <p:nvSpPr>
                <p:cNvPr id="26" name="Parallelogram 25"/>
                <p:cNvSpPr/>
                <p:nvPr/>
              </p:nvSpPr>
              <p:spPr>
                <a:xfrm>
                  <a:off x="179786" y="4838700"/>
                  <a:ext cx="3909614" cy="1333500"/>
                </a:xfrm>
                <a:prstGeom prst="parallelogram">
                  <a:avLst>
                    <a:gd name="adj" fmla="val 108951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r>
                    <a:rPr lang="en-US" dirty="0" smtClean="0"/>
                    <a:t>pad</a:t>
                  </a:r>
                </a:p>
              </p:txBody>
            </p:sp>
            <p:sp>
              <p:nvSpPr>
                <p:cNvPr id="27" name="Parallelogram 26"/>
                <p:cNvSpPr/>
                <p:nvPr/>
              </p:nvSpPr>
              <p:spPr>
                <a:xfrm>
                  <a:off x="381000" y="4914900"/>
                  <a:ext cx="3505200" cy="1181100"/>
                </a:xfrm>
                <a:prstGeom prst="parallelogram">
                  <a:avLst>
                    <a:gd name="adj" fmla="val 108951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</p:txBody>
            </p:sp>
          </p:grpSp>
          <p:grpSp>
            <p:nvGrpSpPr>
              <p:cNvPr id="6" name="Group 312"/>
              <p:cNvGrpSpPr/>
              <p:nvPr/>
            </p:nvGrpSpPr>
            <p:grpSpPr>
              <a:xfrm>
                <a:off x="586186" y="4724400"/>
                <a:ext cx="3909614" cy="2092960"/>
                <a:chOff x="179786" y="4838700"/>
                <a:chExt cx="3909614" cy="2092960"/>
              </a:xfrm>
            </p:grpSpPr>
            <p:sp>
              <p:nvSpPr>
                <p:cNvPr id="23" name="Parallelogram 22"/>
                <p:cNvSpPr/>
                <p:nvPr/>
              </p:nvSpPr>
              <p:spPr>
                <a:xfrm>
                  <a:off x="179786" y="4838700"/>
                  <a:ext cx="3909614" cy="1333500"/>
                </a:xfrm>
                <a:prstGeom prst="parallelogram">
                  <a:avLst>
                    <a:gd name="adj" fmla="val 108951"/>
                  </a:avLst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  <a:p>
                  <a:pPr algn="ctr"/>
                  <a:r>
                    <a:rPr lang="en-US" dirty="0" smtClean="0"/>
                    <a:t>pad</a:t>
                  </a:r>
                </a:p>
              </p:txBody>
            </p:sp>
            <p:sp>
              <p:nvSpPr>
                <p:cNvPr id="24" name="Parallelogram 23"/>
                <p:cNvSpPr/>
                <p:nvPr/>
              </p:nvSpPr>
              <p:spPr>
                <a:xfrm>
                  <a:off x="381000" y="4914900"/>
                  <a:ext cx="3505200" cy="1181100"/>
                </a:xfrm>
                <a:prstGeom prst="parallelogram">
                  <a:avLst>
                    <a:gd name="adj" fmla="val 108951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 smtClean="0"/>
                </a:p>
                <a:p>
                  <a:pPr algn="ctr"/>
                  <a:endParaRPr lang="en-US" dirty="0" smtClean="0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46491" y="5485110"/>
                  <a:ext cx="2134456" cy="14465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endParaRPr lang="en-US" dirty="0" smtClean="0"/>
                </a:p>
                <a:p>
                  <a:pPr algn="ctr"/>
                  <a:r>
                    <a:rPr lang="en-US" dirty="0" smtClean="0">
                      <a:solidFill>
                        <a:schemeClr val="dk1"/>
                      </a:solidFill>
                      <a:latin typeface="Arial"/>
                      <a:cs typeface="Arial"/>
                    </a:rPr>
                    <a:t>2-layer 8Gb DRAM </a:t>
                  </a:r>
                </a:p>
                <a:p>
                  <a:pPr algn="ctr"/>
                  <a:endParaRPr lang="en-US" sz="1600" dirty="0" smtClean="0"/>
                </a:p>
                <a:p>
                  <a:pPr algn="ctr"/>
                  <a:r>
                    <a:rPr lang="en-US" dirty="0" smtClean="0">
                      <a:solidFill>
                        <a:schemeClr val="dk1"/>
                      </a:solidFill>
                      <a:latin typeface="Arial"/>
                      <a:cs typeface="Arial"/>
                    </a:rPr>
                    <a:t>(4Gb each layer)</a:t>
                  </a:r>
                </a:p>
                <a:p>
                  <a:pPr algn="ctr"/>
                  <a:r>
                    <a:rPr lang="en-US" dirty="0" smtClean="0"/>
                    <a:t> </a:t>
                  </a:r>
                </a:p>
              </p:txBody>
            </p:sp>
          </p:grpSp>
        </p:grpSp>
        <p:cxnSp>
          <p:nvCxnSpPr>
            <p:cNvPr id="9" name="Straight Connector 8"/>
            <p:cNvCxnSpPr/>
            <p:nvPr/>
          </p:nvCxnSpPr>
          <p:spPr>
            <a:xfrm>
              <a:off x="2971800" y="4762500"/>
              <a:ext cx="9144" cy="495300"/>
            </a:xfrm>
            <a:prstGeom prst="line">
              <a:avLst/>
            </a:prstGeom>
            <a:ln w="152400"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981200" y="4762500"/>
              <a:ext cx="9144" cy="495300"/>
            </a:xfrm>
            <a:prstGeom prst="line">
              <a:avLst/>
            </a:prstGeom>
            <a:ln w="152400"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438400" y="4686300"/>
              <a:ext cx="9144" cy="495300"/>
            </a:xfrm>
            <a:prstGeom prst="line">
              <a:avLst/>
            </a:prstGeom>
            <a:ln w="152400"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429000" y="4610100"/>
              <a:ext cx="9144" cy="495300"/>
            </a:xfrm>
            <a:prstGeom prst="line">
              <a:avLst/>
            </a:prstGeom>
            <a:ln w="152400">
              <a:solidFill>
                <a:srgbClr val="008000"/>
              </a:solidFill>
              <a:headEnd type="non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Parallelogram 13"/>
            <p:cNvSpPr/>
            <p:nvPr/>
          </p:nvSpPr>
          <p:spPr>
            <a:xfrm>
              <a:off x="1159289" y="4076700"/>
              <a:ext cx="3184111" cy="990600"/>
            </a:xfrm>
            <a:prstGeom prst="parallelogram">
              <a:avLst>
                <a:gd name="adj" fmla="val 108951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/>
                  <a:cs typeface="Arial"/>
                </a:rPr>
                <a:t>core + L2s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2247897" y="3276600"/>
              <a:ext cx="2095500" cy="800100"/>
              <a:chOff x="3543300" y="3581400"/>
              <a:chExt cx="1752601" cy="800100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543300" y="3581400"/>
                <a:ext cx="228600" cy="45720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algn="r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051300" y="3581400"/>
                <a:ext cx="228600" cy="45720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algn="r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559300" y="3581400"/>
                <a:ext cx="228600" cy="45720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algn="r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067300" y="3581400"/>
                <a:ext cx="228600" cy="45720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algn="r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543301" y="3962400"/>
                <a:ext cx="1752600" cy="419100"/>
              </a:xfrm>
              <a:prstGeom prst="rect">
                <a:avLst/>
              </a:prstGeom>
              <a:ln>
                <a:noFill/>
              </a:ln>
              <a:effectLst>
                <a:outerShdw blurRad="50800" dist="38100" algn="r" rotWithShape="0">
                  <a:srgbClr val="000000">
                    <a:alpha val="43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latin typeface="Arial"/>
                    <a:cs typeface="Arial"/>
                  </a:rPr>
                  <a:t>HeatSink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2" name="Group 96"/>
          <p:cNvGrpSpPr/>
          <p:nvPr/>
        </p:nvGrpSpPr>
        <p:grpSpPr>
          <a:xfrm>
            <a:off x="6538685" y="4521198"/>
            <a:ext cx="1949920" cy="1295400"/>
            <a:chOff x="3912290" y="1143004"/>
            <a:chExt cx="1949920" cy="1295400"/>
          </a:xfrm>
        </p:grpSpPr>
        <p:sp>
          <p:nvSpPr>
            <p:cNvPr id="29" name="TextBox 28"/>
            <p:cNvSpPr txBox="1"/>
            <p:nvPr/>
          </p:nvSpPr>
          <p:spPr>
            <a:xfrm rot="16200000">
              <a:off x="3748098" y="1796137"/>
              <a:ext cx="913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2.4mm</a:t>
              </a:r>
              <a:endParaRPr lang="en-US" dirty="0"/>
            </a:p>
          </p:txBody>
        </p:sp>
        <p:grpSp>
          <p:nvGrpSpPr>
            <p:cNvPr id="15" name="Group 212"/>
            <p:cNvGrpSpPr/>
            <p:nvPr/>
          </p:nvGrpSpPr>
          <p:grpSpPr>
            <a:xfrm>
              <a:off x="4373282" y="1524004"/>
              <a:ext cx="1088133" cy="914404"/>
              <a:chOff x="4144445" y="1409527"/>
              <a:chExt cx="1804298" cy="1514894"/>
            </a:xfrm>
          </p:grpSpPr>
          <p:grpSp>
            <p:nvGrpSpPr>
              <p:cNvPr id="21" name="Group 90"/>
              <p:cNvGrpSpPr/>
              <p:nvPr/>
            </p:nvGrpSpPr>
            <p:grpSpPr>
              <a:xfrm>
                <a:off x="4254487" y="1552821"/>
                <a:ext cx="1694256" cy="1371600"/>
                <a:chOff x="5977448" y="2421123"/>
                <a:chExt cx="1694258" cy="13716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5977448" y="2421123"/>
                  <a:ext cx="932688" cy="1371600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b="1" dirty="0" smtClean="0"/>
                    <a:t>Core</a:t>
                  </a:r>
                  <a:endParaRPr lang="en-US" b="1" dirty="0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6931042" y="2421123"/>
                  <a:ext cx="740664" cy="1371600"/>
                </a:xfrm>
                <a:prstGeom prst="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/>
                  <a:r>
                    <a:rPr lang="en-US" b="1" dirty="0" smtClean="0"/>
                    <a:t>L2</a:t>
                  </a:r>
                  <a:endParaRPr lang="en-US" b="1" dirty="0"/>
                </a:p>
              </p:txBody>
            </p:sp>
          </p:grpSp>
          <p:cxnSp>
            <p:nvCxnSpPr>
              <p:cNvPr id="34" name="Straight Arrow Connector 33"/>
              <p:cNvCxnSpPr/>
              <p:nvPr/>
            </p:nvCxnSpPr>
            <p:spPr>
              <a:xfrm flipV="1">
                <a:off x="4254491" y="1411115"/>
                <a:ext cx="906278" cy="3016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5206729" y="1409527"/>
                <a:ext cx="729140" cy="1588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rot="16200000" flipV="1">
                <a:off x="3469632" y="2227634"/>
                <a:ext cx="1354667" cy="5042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/>
            <p:cNvSpPr txBox="1"/>
            <p:nvPr/>
          </p:nvSpPr>
          <p:spPr>
            <a:xfrm>
              <a:off x="3912290" y="1144393"/>
              <a:ext cx="1212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1.625mm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42931" y="1143004"/>
              <a:ext cx="1019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1.3mm</a:t>
              </a:r>
              <a:endParaRPr lang="en-US" dirty="0"/>
            </a:p>
          </p:txBody>
        </p:sp>
      </p:grpSp>
      <p:grpSp>
        <p:nvGrpSpPr>
          <p:cNvPr id="22" name="Group 131"/>
          <p:cNvGrpSpPr/>
          <p:nvPr/>
        </p:nvGrpSpPr>
        <p:grpSpPr>
          <a:xfrm>
            <a:off x="4310520" y="4183243"/>
            <a:ext cx="2151965" cy="1988957"/>
            <a:chOff x="5010835" y="4640443"/>
            <a:chExt cx="2151965" cy="1988957"/>
          </a:xfrm>
        </p:grpSpPr>
        <p:sp>
          <p:nvSpPr>
            <p:cNvPr id="40" name="Parallelogram 39"/>
            <p:cNvSpPr/>
            <p:nvPr/>
          </p:nvSpPr>
          <p:spPr>
            <a:xfrm>
              <a:off x="5410200" y="5024493"/>
              <a:ext cx="1752600" cy="1604907"/>
            </a:xfrm>
            <a:prstGeom prst="parallelogram">
              <a:avLst>
                <a:gd name="adj" fmla="val 0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pad</a:t>
              </a:r>
            </a:p>
          </p:txBody>
        </p:sp>
        <p:sp>
          <p:nvSpPr>
            <p:cNvPr id="41" name="Parallelogram 40"/>
            <p:cNvSpPr/>
            <p:nvPr/>
          </p:nvSpPr>
          <p:spPr>
            <a:xfrm>
              <a:off x="5445252" y="5168578"/>
              <a:ext cx="1682496" cy="1316736"/>
            </a:xfrm>
            <a:prstGeom prst="parallelogram">
              <a:avLst>
                <a:gd name="adj" fmla="val 1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 smtClean="0"/>
            </a:p>
          </p:txBody>
        </p:sp>
        <p:cxnSp>
          <p:nvCxnSpPr>
            <p:cNvPr id="42" name="Straight Arrow Connector 41"/>
            <p:cNvCxnSpPr/>
            <p:nvPr/>
          </p:nvCxnSpPr>
          <p:spPr>
            <a:xfrm rot="16200000" flipV="1">
              <a:off x="4528082" y="5818639"/>
              <a:ext cx="1589943" cy="304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 rot="16200000">
              <a:off x="4738698" y="5606138"/>
              <a:ext cx="913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11mm</a:t>
              </a:r>
              <a:endParaRPr lang="en-US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16200000" flipV="1">
              <a:off x="4877696" y="5837266"/>
              <a:ext cx="1276425" cy="304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rot="16200000">
              <a:off x="5160785" y="5606932"/>
              <a:ext cx="913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9 mm</a:t>
              </a:r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5399171" y="4944532"/>
              <a:ext cx="1763629" cy="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613399" y="4640443"/>
              <a:ext cx="1365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11.7 mm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5488065" y="6492345"/>
              <a:ext cx="1616073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643645" y="6166935"/>
              <a:ext cx="13667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11.5 mm</a:t>
              </a:r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946189" y="5410200"/>
              <a:ext cx="86431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dk1"/>
                  </a:solidFill>
                  <a:latin typeface="Arial"/>
                  <a:cs typeface="Arial"/>
                </a:rPr>
                <a:t>DRAM</a:t>
              </a:r>
            </a:p>
            <a:p>
              <a:pPr algn="ctr"/>
              <a:r>
                <a:rPr lang="en-US" dirty="0" smtClean="0">
                  <a:solidFill>
                    <a:schemeClr val="dk1"/>
                  </a:solidFill>
                  <a:latin typeface="Arial"/>
                  <a:cs typeface="Arial"/>
                </a:rPr>
                <a:t>Layer</a:t>
              </a:r>
              <a:endParaRPr lang="en-US" dirty="0">
                <a:solidFill>
                  <a:schemeClr val="dk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51" name="Straight Arrow Connector 50"/>
          <p:cNvCxnSpPr/>
          <p:nvPr/>
        </p:nvCxnSpPr>
        <p:spPr>
          <a:xfrm>
            <a:off x="3106181" y="4673598"/>
            <a:ext cx="1360163" cy="1588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475349" y="1045880"/>
            <a:ext cx="1317724" cy="436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11.7mm</a:t>
            </a:r>
            <a:endParaRPr lang="en-US" dirty="0"/>
          </a:p>
        </p:txBody>
      </p:sp>
      <p:grpSp>
        <p:nvGrpSpPr>
          <p:cNvPr id="28" name="Group 229"/>
          <p:cNvGrpSpPr/>
          <p:nvPr/>
        </p:nvGrpSpPr>
        <p:grpSpPr>
          <a:xfrm>
            <a:off x="4254905" y="1379615"/>
            <a:ext cx="3190143" cy="2836783"/>
            <a:chOff x="93177" y="711200"/>
            <a:chExt cx="2696376" cy="2397708"/>
          </a:xfrm>
        </p:grpSpPr>
        <p:cxnSp>
          <p:nvCxnSpPr>
            <p:cNvPr id="54" name="Straight Arrow Connector 53"/>
            <p:cNvCxnSpPr/>
            <p:nvPr/>
          </p:nvCxnSpPr>
          <p:spPr>
            <a:xfrm rot="5400000">
              <a:off x="-726126" y="1969572"/>
              <a:ext cx="2263531" cy="7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16200000">
              <a:off x="-145271" y="1697271"/>
              <a:ext cx="84622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 smtClean="0"/>
                <a:t>11mm</a:t>
              </a:r>
              <a:endParaRPr lang="en-US" dirty="0"/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510581" y="711200"/>
              <a:ext cx="2278970" cy="78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104"/>
            <p:cNvGrpSpPr/>
            <p:nvPr/>
          </p:nvGrpSpPr>
          <p:grpSpPr>
            <a:xfrm>
              <a:off x="506040" y="920750"/>
              <a:ext cx="2283513" cy="537158"/>
              <a:chOff x="506040" y="920750"/>
              <a:chExt cx="2283513" cy="537158"/>
            </a:xfrm>
          </p:grpSpPr>
          <p:grpSp>
            <p:nvGrpSpPr>
              <p:cNvPr id="33" name="Group 196"/>
              <p:cNvGrpSpPr/>
              <p:nvPr/>
            </p:nvGrpSpPr>
            <p:grpSpPr>
              <a:xfrm>
                <a:off x="506044" y="920750"/>
                <a:ext cx="2283509" cy="454622"/>
                <a:chOff x="1651631" y="3479800"/>
                <a:chExt cx="2304397" cy="457200"/>
              </a:xfrm>
            </p:grpSpPr>
            <p:grpSp>
              <p:nvGrpSpPr>
                <p:cNvPr id="39" name="Group 170"/>
                <p:cNvGrpSpPr/>
                <p:nvPr/>
              </p:nvGrpSpPr>
              <p:grpSpPr>
                <a:xfrm>
                  <a:off x="1651631" y="3479800"/>
                  <a:ext cx="569832" cy="457200"/>
                  <a:chOff x="1651631" y="3976293"/>
                  <a:chExt cx="569832" cy="457200"/>
                </a:xfrm>
              </p:grpSpPr>
              <p:sp>
                <p:nvSpPr>
                  <p:cNvPr id="122" name="Rectangle 121"/>
                  <p:cNvSpPr/>
                  <p:nvPr/>
                </p:nvSpPr>
                <p:spPr>
                  <a:xfrm>
                    <a:off x="1651631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1974575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  <p:grpSp>
              <p:nvGrpSpPr>
                <p:cNvPr id="53" name="Group 173"/>
                <p:cNvGrpSpPr/>
                <p:nvPr/>
              </p:nvGrpSpPr>
              <p:grpSpPr>
                <a:xfrm>
                  <a:off x="2230518" y="3479800"/>
                  <a:ext cx="569832" cy="457200"/>
                  <a:chOff x="1633618" y="3976293"/>
                  <a:chExt cx="569832" cy="457200"/>
                </a:xfrm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1633618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121" name="Rectangle 120"/>
                  <p:cNvSpPr/>
                  <p:nvPr/>
                </p:nvSpPr>
                <p:spPr>
                  <a:xfrm>
                    <a:off x="1956562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  <p:grpSp>
              <p:nvGrpSpPr>
                <p:cNvPr id="57" name="Group 176"/>
                <p:cNvGrpSpPr/>
                <p:nvPr/>
              </p:nvGrpSpPr>
              <p:grpSpPr>
                <a:xfrm>
                  <a:off x="2808356" y="3479800"/>
                  <a:ext cx="569832" cy="457200"/>
                  <a:chOff x="1614556" y="3976293"/>
                  <a:chExt cx="569832" cy="457200"/>
                </a:xfrm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1614556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1937500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  <p:grpSp>
              <p:nvGrpSpPr>
                <p:cNvPr id="58" name="Group 179"/>
                <p:cNvGrpSpPr/>
                <p:nvPr/>
              </p:nvGrpSpPr>
              <p:grpSpPr>
                <a:xfrm>
                  <a:off x="3386196" y="3479800"/>
                  <a:ext cx="569832" cy="457200"/>
                  <a:chOff x="1595496" y="3976293"/>
                  <a:chExt cx="569832" cy="457200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1595496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117" name="Rectangle 116"/>
                  <p:cNvSpPr/>
                  <p:nvPr/>
                </p:nvSpPr>
                <p:spPr>
                  <a:xfrm>
                    <a:off x="1918440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</p:grpSp>
          <p:sp>
            <p:nvSpPr>
              <p:cNvPr id="111" name="Rectangle 110"/>
              <p:cNvSpPr/>
              <p:nvPr/>
            </p:nvSpPr>
            <p:spPr>
              <a:xfrm>
                <a:off x="506040" y="1384756"/>
                <a:ext cx="2283512" cy="7315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59" name="Group 166"/>
            <p:cNvGrpSpPr/>
            <p:nvPr/>
          </p:nvGrpSpPr>
          <p:grpSpPr>
            <a:xfrm>
              <a:off x="504138" y="1473200"/>
              <a:ext cx="2283515" cy="537158"/>
              <a:chOff x="506040" y="920750"/>
              <a:chExt cx="2283515" cy="537158"/>
            </a:xfrm>
          </p:grpSpPr>
          <p:grpSp>
            <p:nvGrpSpPr>
              <p:cNvPr id="60" name="Group 196"/>
              <p:cNvGrpSpPr/>
              <p:nvPr/>
            </p:nvGrpSpPr>
            <p:grpSpPr>
              <a:xfrm>
                <a:off x="506046" y="920750"/>
                <a:ext cx="2283509" cy="454622"/>
                <a:chOff x="1651631" y="3479800"/>
                <a:chExt cx="2304397" cy="457200"/>
              </a:xfrm>
            </p:grpSpPr>
            <p:grpSp>
              <p:nvGrpSpPr>
                <p:cNvPr id="61" name="Group 170"/>
                <p:cNvGrpSpPr/>
                <p:nvPr/>
              </p:nvGrpSpPr>
              <p:grpSpPr>
                <a:xfrm>
                  <a:off x="1651631" y="3479800"/>
                  <a:ext cx="569832" cy="457200"/>
                  <a:chOff x="1651631" y="3976293"/>
                  <a:chExt cx="569832" cy="457200"/>
                </a:xfrm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1651631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109" name="Rectangle 108"/>
                  <p:cNvSpPr/>
                  <p:nvPr/>
                </p:nvSpPr>
                <p:spPr>
                  <a:xfrm>
                    <a:off x="1974575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  <p:grpSp>
              <p:nvGrpSpPr>
                <p:cNvPr id="62" name="Group 173"/>
                <p:cNvGrpSpPr/>
                <p:nvPr/>
              </p:nvGrpSpPr>
              <p:grpSpPr>
                <a:xfrm>
                  <a:off x="2230518" y="3479800"/>
                  <a:ext cx="569832" cy="457200"/>
                  <a:chOff x="1633618" y="3976293"/>
                  <a:chExt cx="569832" cy="457200"/>
                </a:xfrm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1633618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107" name="Rectangle 106"/>
                  <p:cNvSpPr/>
                  <p:nvPr/>
                </p:nvSpPr>
                <p:spPr>
                  <a:xfrm>
                    <a:off x="1956562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  <p:grpSp>
              <p:nvGrpSpPr>
                <p:cNvPr id="68" name="Group 176"/>
                <p:cNvGrpSpPr/>
                <p:nvPr/>
              </p:nvGrpSpPr>
              <p:grpSpPr>
                <a:xfrm>
                  <a:off x="2808356" y="3479800"/>
                  <a:ext cx="569832" cy="457200"/>
                  <a:chOff x="1614556" y="3976293"/>
                  <a:chExt cx="569832" cy="457200"/>
                </a:xfrm>
              </p:grpSpPr>
              <p:sp>
                <p:nvSpPr>
                  <p:cNvPr id="104" name="Rectangle 103"/>
                  <p:cNvSpPr/>
                  <p:nvPr/>
                </p:nvSpPr>
                <p:spPr>
                  <a:xfrm>
                    <a:off x="1614556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105" name="Rectangle 104"/>
                  <p:cNvSpPr/>
                  <p:nvPr/>
                </p:nvSpPr>
                <p:spPr>
                  <a:xfrm>
                    <a:off x="1937500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  <p:grpSp>
              <p:nvGrpSpPr>
                <p:cNvPr id="70" name="Group 179"/>
                <p:cNvGrpSpPr/>
                <p:nvPr/>
              </p:nvGrpSpPr>
              <p:grpSpPr>
                <a:xfrm>
                  <a:off x="3386196" y="3479800"/>
                  <a:ext cx="569832" cy="457200"/>
                  <a:chOff x="1595496" y="3976293"/>
                  <a:chExt cx="569832" cy="457200"/>
                </a:xfrm>
              </p:grpSpPr>
              <p:sp>
                <p:nvSpPr>
                  <p:cNvPr id="102" name="Rectangle 101"/>
                  <p:cNvSpPr/>
                  <p:nvPr/>
                </p:nvSpPr>
                <p:spPr>
                  <a:xfrm>
                    <a:off x="1595496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103" name="Rectangle 102"/>
                  <p:cNvSpPr/>
                  <p:nvPr/>
                </p:nvSpPr>
                <p:spPr>
                  <a:xfrm>
                    <a:off x="1918440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</p:grpSp>
          <p:sp>
            <p:nvSpPr>
              <p:cNvPr id="97" name="Rectangle 96"/>
              <p:cNvSpPr/>
              <p:nvPr/>
            </p:nvSpPr>
            <p:spPr>
              <a:xfrm>
                <a:off x="506040" y="1384756"/>
                <a:ext cx="2283512" cy="7315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71" name="Group 194"/>
            <p:cNvGrpSpPr/>
            <p:nvPr/>
          </p:nvGrpSpPr>
          <p:grpSpPr>
            <a:xfrm>
              <a:off x="504138" y="2025650"/>
              <a:ext cx="2283517" cy="546082"/>
              <a:chOff x="506040" y="920750"/>
              <a:chExt cx="2283517" cy="546082"/>
            </a:xfrm>
          </p:grpSpPr>
          <p:grpSp>
            <p:nvGrpSpPr>
              <p:cNvPr id="72" name="Group 196"/>
              <p:cNvGrpSpPr/>
              <p:nvPr/>
            </p:nvGrpSpPr>
            <p:grpSpPr>
              <a:xfrm>
                <a:off x="506048" y="920750"/>
                <a:ext cx="2283509" cy="454622"/>
                <a:chOff x="1651631" y="3479800"/>
                <a:chExt cx="2304397" cy="457200"/>
              </a:xfrm>
            </p:grpSpPr>
            <p:grpSp>
              <p:nvGrpSpPr>
                <p:cNvPr id="73" name="Group 170"/>
                <p:cNvGrpSpPr/>
                <p:nvPr/>
              </p:nvGrpSpPr>
              <p:grpSpPr>
                <a:xfrm>
                  <a:off x="1651631" y="3479800"/>
                  <a:ext cx="569832" cy="457200"/>
                  <a:chOff x="1651631" y="3976293"/>
                  <a:chExt cx="569832" cy="457200"/>
                </a:xfrm>
              </p:grpSpPr>
              <p:sp>
                <p:nvSpPr>
                  <p:cNvPr id="94" name="Rectangle 93"/>
                  <p:cNvSpPr/>
                  <p:nvPr/>
                </p:nvSpPr>
                <p:spPr>
                  <a:xfrm>
                    <a:off x="1651631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95" name="Rectangle 94"/>
                  <p:cNvSpPr/>
                  <p:nvPr/>
                </p:nvSpPr>
                <p:spPr>
                  <a:xfrm>
                    <a:off x="1974575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  <p:grpSp>
              <p:nvGrpSpPr>
                <p:cNvPr id="82" name="Group 173"/>
                <p:cNvGrpSpPr/>
                <p:nvPr/>
              </p:nvGrpSpPr>
              <p:grpSpPr>
                <a:xfrm>
                  <a:off x="2230518" y="3479800"/>
                  <a:ext cx="569832" cy="457200"/>
                  <a:chOff x="1633618" y="3976293"/>
                  <a:chExt cx="569832" cy="457200"/>
                </a:xfrm>
              </p:grpSpPr>
              <p:sp>
                <p:nvSpPr>
                  <p:cNvPr id="92" name="Rectangle 91"/>
                  <p:cNvSpPr/>
                  <p:nvPr/>
                </p:nvSpPr>
                <p:spPr>
                  <a:xfrm>
                    <a:off x="1633618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93" name="Rectangle 92"/>
                  <p:cNvSpPr/>
                  <p:nvPr/>
                </p:nvSpPr>
                <p:spPr>
                  <a:xfrm>
                    <a:off x="1956562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  <p:grpSp>
              <p:nvGrpSpPr>
                <p:cNvPr id="84" name="Group 176"/>
                <p:cNvGrpSpPr/>
                <p:nvPr/>
              </p:nvGrpSpPr>
              <p:grpSpPr>
                <a:xfrm>
                  <a:off x="2808356" y="3479800"/>
                  <a:ext cx="569832" cy="457200"/>
                  <a:chOff x="1614556" y="3976293"/>
                  <a:chExt cx="569832" cy="457200"/>
                </a:xfrm>
              </p:grpSpPr>
              <p:sp>
                <p:nvSpPr>
                  <p:cNvPr id="90" name="Rectangle 89"/>
                  <p:cNvSpPr/>
                  <p:nvPr/>
                </p:nvSpPr>
                <p:spPr>
                  <a:xfrm>
                    <a:off x="1614556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91" name="Rectangle 90"/>
                  <p:cNvSpPr/>
                  <p:nvPr/>
                </p:nvSpPr>
                <p:spPr>
                  <a:xfrm>
                    <a:off x="1937500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  <p:grpSp>
              <p:nvGrpSpPr>
                <p:cNvPr id="85" name="Group 179"/>
                <p:cNvGrpSpPr/>
                <p:nvPr/>
              </p:nvGrpSpPr>
              <p:grpSpPr>
                <a:xfrm>
                  <a:off x="3386196" y="3479800"/>
                  <a:ext cx="569832" cy="457200"/>
                  <a:chOff x="1595496" y="3976293"/>
                  <a:chExt cx="569832" cy="457200"/>
                </a:xfrm>
              </p:grpSpPr>
              <p:sp>
                <p:nvSpPr>
                  <p:cNvPr id="88" name="Rectangle 87"/>
                  <p:cNvSpPr/>
                  <p:nvPr/>
                </p:nvSpPr>
                <p:spPr>
                  <a:xfrm>
                    <a:off x="1595496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89" name="Rectangle 88"/>
                  <p:cNvSpPr/>
                  <p:nvPr/>
                </p:nvSpPr>
                <p:spPr>
                  <a:xfrm>
                    <a:off x="1918440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</p:grpSp>
          <p:sp>
            <p:nvSpPr>
              <p:cNvPr id="83" name="Rectangle 82"/>
              <p:cNvSpPr/>
              <p:nvPr/>
            </p:nvSpPr>
            <p:spPr>
              <a:xfrm>
                <a:off x="506040" y="1389545"/>
                <a:ext cx="2283512" cy="77287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86" name="Group 211"/>
            <p:cNvGrpSpPr/>
            <p:nvPr/>
          </p:nvGrpSpPr>
          <p:grpSpPr>
            <a:xfrm>
              <a:off x="504138" y="2571750"/>
              <a:ext cx="2283517" cy="537158"/>
              <a:chOff x="506040" y="920750"/>
              <a:chExt cx="2283517" cy="537158"/>
            </a:xfrm>
          </p:grpSpPr>
          <p:grpSp>
            <p:nvGrpSpPr>
              <p:cNvPr id="87" name="Group 196"/>
              <p:cNvGrpSpPr/>
              <p:nvPr/>
            </p:nvGrpSpPr>
            <p:grpSpPr>
              <a:xfrm>
                <a:off x="506048" y="920750"/>
                <a:ext cx="2283509" cy="454622"/>
                <a:chOff x="1651631" y="3479800"/>
                <a:chExt cx="2304397" cy="457200"/>
              </a:xfrm>
            </p:grpSpPr>
            <p:grpSp>
              <p:nvGrpSpPr>
                <p:cNvPr id="96" name="Group 170"/>
                <p:cNvGrpSpPr/>
                <p:nvPr/>
              </p:nvGrpSpPr>
              <p:grpSpPr>
                <a:xfrm>
                  <a:off x="1651631" y="3479800"/>
                  <a:ext cx="569832" cy="457200"/>
                  <a:chOff x="1651631" y="3976293"/>
                  <a:chExt cx="569832" cy="457200"/>
                </a:xfrm>
              </p:grpSpPr>
              <p:sp>
                <p:nvSpPr>
                  <p:cNvPr id="80" name="Rectangle 79"/>
                  <p:cNvSpPr/>
                  <p:nvPr/>
                </p:nvSpPr>
                <p:spPr>
                  <a:xfrm>
                    <a:off x="1651631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81" name="Rectangle 80"/>
                  <p:cNvSpPr/>
                  <p:nvPr/>
                </p:nvSpPr>
                <p:spPr>
                  <a:xfrm>
                    <a:off x="1974575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  <p:grpSp>
              <p:nvGrpSpPr>
                <p:cNvPr id="98" name="Group 173"/>
                <p:cNvGrpSpPr/>
                <p:nvPr/>
              </p:nvGrpSpPr>
              <p:grpSpPr>
                <a:xfrm>
                  <a:off x="2230518" y="3479800"/>
                  <a:ext cx="569832" cy="457200"/>
                  <a:chOff x="1633618" y="3976293"/>
                  <a:chExt cx="569832" cy="457200"/>
                </a:xfrm>
              </p:grpSpPr>
              <p:sp>
                <p:nvSpPr>
                  <p:cNvPr id="78" name="Rectangle 77"/>
                  <p:cNvSpPr/>
                  <p:nvPr/>
                </p:nvSpPr>
                <p:spPr>
                  <a:xfrm>
                    <a:off x="1633618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79" name="Rectangle 78"/>
                  <p:cNvSpPr/>
                  <p:nvPr/>
                </p:nvSpPr>
                <p:spPr>
                  <a:xfrm>
                    <a:off x="1956562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  <p:grpSp>
              <p:nvGrpSpPr>
                <p:cNvPr id="99" name="Group 176"/>
                <p:cNvGrpSpPr/>
                <p:nvPr/>
              </p:nvGrpSpPr>
              <p:grpSpPr>
                <a:xfrm>
                  <a:off x="2808356" y="3479800"/>
                  <a:ext cx="569832" cy="457200"/>
                  <a:chOff x="1614556" y="3976293"/>
                  <a:chExt cx="569832" cy="457200"/>
                </a:xfrm>
              </p:grpSpPr>
              <p:sp>
                <p:nvSpPr>
                  <p:cNvPr id="76" name="Rectangle 75"/>
                  <p:cNvSpPr/>
                  <p:nvPr/>
                </p:nvSpPr>
                <p:spPr>
                  <a:xfrm>
                    <a:off x="1614556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77" name="Rectangle 76"/>
                  <p:cNvSpPr/>
                  <p:nvPr/>
                </p:nvSpPr>
                <p:spPr>
                  <a:xfrm>
                    <a:off x="1937500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  <p:grpSp>
              <p:nvGrpSpPr>
                <p:cNvPr id="100" name="Group 179"/>
                <p:cNvGrpSpPr/>
                <p:nvPr/>
              </p:nvGrpSpPr>
              <p:grpSpPr>
                <a:xfrm>
                  <a:off x="3386196" y="3479800"/>
                  <a:ext cx="569832" cy="457200"/>
                  <a:chOff x="1595496" y="3976293"/>
                  <a:chExt cx="569832" cy="457200"/>
                </a:xfrm>
              </p:grpSpPr>
              <p:sp>
                <p:nvSpPr>
                  <p:cNvPr id="74" name="Rectangle 73"/>
                  <p:cNvSpPr/>
                  <p:nvPr/>
                </p:nvSpPr>
                <p:spPr>
                  <a:xfrm>
                    <a:off x="1595496" y="3976293"/>
                    <a:ext cx="310896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6">
                      <a:shade val="50000"/>
                    </a:schemeClr>
                  </a:lnRef>
                  <a:fillRef idx="1">
                    <a:schemeClr val="accent6"/>
                  </a:fillRef>
                  <a:effectRef idx="0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Core</a:t>
                    </a:r>
                    <a:endParaRPr lang="en-US" sz="1200" b="1" dirty="0"/>
                  </a:p>
                </p:txBody>
              </p:sp>
              <p:sp>
                <p:nvSpPr>
                  <p:cNvPr id="75" name="Rectangle 74"/>
                  <p:cNvSpPr/>
                  <p:nvPr/>
                </p:nvSpPr>
                <p:spPr>
                  <a:xfrm>
                    <a:off x="1918440" y="3976293"/>
                    <a:ext cx="246888" cy="457200"/>
                  </a:xfrm>
                  <a:prstGeom prst="rect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/>
                    <a:r>
                      <a:rPr lang="en-US" sz="1200" b="1" dirty="0" smtClean="0"/>
                      <a:t>L2</a:t>
                    </a:r>
                    <a:endParaRPr lang="en-US" sz="1200" b="1" dirty="0"/>
                  </a:p>
                </p:txBody>
              </p:sp>
            </p:grpSp>
          </p:grpSp>
          <p:sp>
            <p:nvSpPr>
              <p:cNvPr id="69" name="Rectangle 68"/>
              <p:cNvSpPr/>
              <p:nvPr/>
            </p:nvSpPr>
            <p:spPr>
              <a:xfrm>
                <a:off x="506040" y="1384756"/>
                <a:ext cx="2283512" cy="73152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</p:grpSp>
        <p:grpSp>
          <p:nvGrpSpPr>
            <p:cNvPr id="101" name="Group 80"/>
            <p:cNvGrpSpPr/>
            <p:nvPr/>
          </p:nvGrpSpPr>
          <p:grpSpPr>
            <a:xfrm>
              <a:off x="1066203" y="1219200"/>
              <a:ext cx="1178606" cy="1524000"/>
              <a:chOff x="1776180" y="1884881"/>
              <a:chExt cx="2377440" cy="2763318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415695" y="3254407"/>
                <a:ext cx="2757151" cy="18100"/>
              </a:xfrm>
              <a:prstGeom prst="line">
                <a:avLst/>
              </a:prstGeom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10800000">
                <a:off x="1776180" y="4627095"/>
                <a:ext cx="2377440" cy="6169"/>
              </a:xfrm>
              <a:prstGeom prst="line">
                <a:avLst/>
              </a:prstGeom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739272" y="3260574"/>
                <a:ext cx="2757151" cy="18100"/>
              </a:xfrm>
              <a:prstGeom prst="line">
                <a:avLst/>
              </a:prstGeom>
              <a:ln w="762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211"/>
            <p:cNvGrpSpPr/>
            <p:nvPr/>
          </p:nvGrpSpPr>
          <p:grpSpPr>
            <a:xfrm>
              <a:off x="506039" y="732587"/>
              <a:ext cx="2283512" cy="221118"/>
              <a:chOff x="1633618" y="1506802"/>
              <a:chExt cx="2360532" cy="300829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1633618" y="1618447"/>
                <a:ext cx="2360532" cy="12334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879132" y="1506802"/>
                <a:ext cx="1842440" cy="3008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en-US" sz="1100" i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"/>
                  <a:cs typeface="Times"/>
                </a:endParaRPr>
              </a:p>
            </p:txBody>
          </p:sp>
        </p:grpSp>
      </p:grpSp>
      <p:cxnSp>
        <p:nvCxnSpPr>
          <p:cNvPr id="124" name="Straight Arrow Connector 123"/>
          <p:cNvCxnSpPr/>
          <p:nvPr/>
        </p:nvCxnSpPr>
        <p:spPr>
          <a:xfrm>
            <a:off x="3502449" y="3378198"/>
            <a:ext cx="957882" cy="1588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6784875" y="3569393"/>
            <a:ext cx="657919" cy="54935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Straight Arrow Connector 125"/>
          <p:cNvCxnSpPr>
            <a:stCxn id="125" idx="2"/>
          </p:cNvCxnSpPr>
          <p:nvPr/>
        </p:nvCxnSpPr>
        <p:spPr>
          <a:xfrm rot="16200000" flipH="1">
            <a:off x="7126555" y="4106028"/>
            <a:ext cx="465404" cy="490845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7453085" y="1359722"/>
            <a:ext cx="168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System Interface + I/O</a:t>
            </a:r>
          </a:p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7663139" y="2755353"/>
            <a:ext cx="154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Memory Controller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129" name="Straight Arrow Connector 128"/>
          <p:cNvCxnSpPr/>
          <p:nvPr/>
        </p:nvCxnSpPr>
        <p:spPr>
          <a:xfrm rot="10800000">
            <a:off x="7453085" y="1548853"/>
            <a:ext cx="36576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rot="16200000" flipV="1">
            <a:off x="7387763" y="2327872"/>
            <a:ext cx="599241" cy="433873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rot="5400000">
            <a:off x="7341030" y="3599814"/>
            <a:ext cx="700478" cy="446145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 rot="10800000">
            <a:off x="7468197" y="2886106"/>
            <a:ext cx="446143" cy="9669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rot="10800000" flipV="1">
            <a:off x="7487137" y="3149053"/>
            <a:ext cx="410448" cy="3683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Slide Number Placeholder 1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+mj-lt"/>
                <a:cs typeface="Times New Roman"/>
              </a:rPr>
              <a:t>Memory Access Latency: 2D </a:t>
            </a:r>
            <a:r>
              <a:rPr lang="en-US" sz="4000" i="1" dirty="0" smtClean="0">
                <a:solidFill>
                  <a:srgbClr val="0070C0"/>
                </a:solidFill>
                <a:latin typeface="+mj-lt"/>
                <a:cs typeface="Times New Roman"/>
              </a:rPr>
              <a:t>vs.</a:t>
            </a:r>
            <a:r>
              <a:rPr lang="en-US" sz="4000" dirty="0" smtClean="0">
                <a:solidFill>
                  <a:srgbClr val="0070C0"/>
                </a:solidFill>
                <a:latin typeface="+mj-lt"/>
                <a:cs typeface="Times New Roman"/>
              </a:rPr>
              <a:t> 3D</a:t>
            </a:r>
            <a:endParaRPr lang="en-US" sz="40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3163" y="1600200"/>
          <a:ext cx="8017437" cy="4106846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23479"/>
                <a:gridCol w="3346979"/>
                <a:gridCol w="3346979"/>
              </a:tblGrid>
              <a:tr h="491783">
                <a:tc gridSpan="3"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Memory access latency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B="9144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5113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endParaRPr lang="en-US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2D-baseline design</a:t>
                      </a: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3D system with on-chip DRAM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526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memory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controller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(MC)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 cycles controller-to-core delay, 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116 cycles queuing delay,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5 cycles MC processing time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 cycles controller-to-core delay, 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50 cycles queuing delay,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5 cycles MC processing time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526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main memory</a:t>
                      </a: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off-chip 1GB SDRAM, 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i="1" baseline="-25000" dirty="0" err="1" smtClean="0">
                          <a:latin typeface="Times New Roman"/>
                          <a:cs typeface="Times New Roman"/>
                        </a:rPr>
                        <a:t>RAS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= 40ns, </a:t>
                      </a:r>
                      <a:r>
                        <a:rPr lang="en-US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i="1" baseline="-25000" dirty="0" err="1" smtClean="0">
                          <a:latin typeface="Times New Roman"/>
                          <a:cs typeface="Times New Roman"/>
                        </a:rPr>
                        <a:t>RP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= 15ns, 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10ns chipset request/return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on-chip 1GB SDRAM, 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i="1" baseline="-25000" dirty="0" err="1" smtClean="0">
                          <a:latin typeface="Times New Roman"/>
                          <a:cs typeface="Times New Roman"/>
                        </a:rPr>
                        <a:t>RAS</a:t>
                      </a:r>
                      <a:r>
                        <a:rPr lang="en-US" i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= 30ns, </a:t>
                      </a:r>
                      <a:r>
                        <a:rPr lang="en-US" i="1" dirty="0" err="1" smtClean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lang="en-US" i="1" baseline="-25000" dirty="0" err="1" smtClean="0">
                          <a:latin typeface="Times New Roman"/>
                          <a:cs typeface="Times New Roman"/>
                        </a:rPr>
                        <a:t>RP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= 15ns, 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no chipset request/return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320"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memory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bus</a:t>
                      </a:r>
                      <a:endParaRPr lang="en-US" sz="1800" b="1" kern="12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off-chip memory bus, 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200MHz, 8Byte bus width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on-chip memory bus, </a:t>
                      </a:r>
                    </a:p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2GHz, 128Byte bus width</a:t>
                      </a:r>
                    </a:p>
                    <a:p>
                      <a:pPr>
                        <a:lnSpc>
                          <a:spcPts val="2160"/>
                        </a:lnSpc>
                      </a:pP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75718" y="6492875"/>
            <a:ext cx="2133600" cy="365125"/>
          </a:xfrm>
        </p:spPr>
        <p:txBody>
          <a:bodyPr/>
          <a:lstStyle/>
          <a:p>
            <a:fld id="{122805FE-6B4A-2B4B-9E00-B12D6179DAB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2310" y="2550925"/>
            <a:ext cx="8017437" cy="990600"/>
          </a:xfrm>
          <a:prstGeom prst="rect">
            <a:avLst/>
          </a:prstGeom>
          <a:noFill/>
          <a:ln w="476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2310" y="3657600"/>
            <a:ext cx="8017437" cy="990600"/>
          </a:xfrm>
          <a:prstGeom prst="rect">
            <a:avLst/>
          </a:prstGeom>
          <a:noFill/>
          <a:ln w="476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2310" y="4724400"/>
            <a:ext cx="8017437" cy="838200"/>
          </a:xfrm>
          <a:prstGeom prst="rect">
            <a:avLst/>
          </a:prstGeom>
          <a:noFill/>
          <a:ln w="476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0" animBg="1"/>
      <p:bldP spid="10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743200"/>
            <a:ext cx="7467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Outline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447800"/>
            <a:ext cx="7467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System description:</a:t>
            </a:r>
          </a:p>
          <a:p>
            <a:pPr marL="681038" lvl="1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2D baseline </a:t>
            </a:r>
            <a:r>
              <a:rPr lang="en-US" sz="2200" i="1" dirty="0" smtClean="0">
                <a:latin typeface="+mj-lt"/>
                <a:cs typeface="Times New Roman"/>
              </a:rPr>
              <a:t>vs</a:t>
            </a:r>
            <a:r>
              <a:rPr lang="en-US" sz="2200" dirty="0" smtClean="0">
                <a:latin typeface="+mj-lt"/>
                <a:cs typeface="Times New Roman"/>
              </a:rPr>
              <a:t>. 3D target systems configuration</a:t>
            </a:r>
            <a:endParaRPr lang="en-US" sz="800" dirty="0" smtClean="0">
              <a:latin typeface="+mj-lt"/>
              <a:cs typeface="Times New Roman"/>
            </a:endParaRPr>
          </a:p>
          <a:p>
            <a:pPr marL="681038" lvl="1" indent="-223838">
              <a:spcAft>
                <a:spcPts val="600"/>
              </a:spcAft>
              <a:buFont typeface="Arial"/>
              <a:buChar char="•"/>
            </a:pPr>
            <a:endParaRPr lang="en-US" sz="2200" dirty="0" smtClean="0">
              <a:latin typeface="+mj-lt"/>
              <a:cs typeface="Times New Roman"/>
            </a:endParaRPr>
          </a:p>
          <a:p>
            <a:pPr marL="223838" indent="-223838">
              <a:spcAft>
                <a:spcPts val="1200"/>
              </a:spcAft>
              <a:buFont typeface="Arial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  <a:cs typeface="Times New Roman"/>
              </a:rPr>
              <a:t>Methodology:</a:t>
            </a:r>
          </a:p>
          <a:p>
            <a:pPr marL="681038" lvl="1" indent="-223838">
              <a:spcAft>
                <a:spcPts val="600"/>
              </a:spcAft>
              <a:buFont typeface="Arial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  <a:cs typeface="Times New Roman"/>
              </a:rPr>
              <a:t>Performance, power, and thermal modeling</a:t>
            </a:r>
          </a:p>
          <a:p>
            <a:pPr marL="681038" lvl="1" indent="-223838">
              <a:spcAft>
                <a:spcPts val="600"/>
              </a:spcAft>
              <a:buFont typeface="Arial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  <a:cs typeface="Times New Roman"/>
              </a:rPr>
              <a:t>Thread allocation policy</a:t>
            </a:r>
          </a:p>
          <a:p>
            <a:pPr marL="681038" lvl="1" indent="-223838">
              <a:spcAft>
                <a:spcPts val="600"/>
              </a:spcAft>
            </a:pPr>
            <a:endParaRPr lang="en-US" sz="2200" dirty="0" smtClean="0">
              <a:latin typeface="+mj-lt"/>
              <a:cs typeface="Times New Roman"/>
            </a:endParaRPr>
          </a:p>
          <a:p>
            <a:pPr marL="223838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Evaluation:</a:t>
            </a:r>
          </a:p>
          <a:p>
            <a:pPr marL="681038" lvl="1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Exploring performance, power, and thermal behavior of 2D baseline </a:t>
            </a:r>
            <a:r>
              <a:rPr lang="en-US" sz="2200" i="1" dirty="0" smtClean="0">
                <a:latin typeface="+mj-lt"/>
                <a:cs typeface="Times New Roman"/>
              </a:rPr>
              <a:t>vs.</a:t>
            </a:r>
            <a:r>
              <a:rPr lang="en-US" sz="2200" dirty="0" smtClean="0">
                <a:latin typeface="+mj-lt"/>
                <a:cs typeface="Times New Roman"/>
              </a:rPr>
              <a:t> 3D system with DRAM stacking </a:t>
            </a:r>
          </a:p>
          <a:p>
            <a:pPr marL="681038" lvl="1" indent="-223838">
              <a:spcAft>
                <a:spcPts val="1200"/>
              </a:spcAft>
            </a:pPr>
            <a:endParaRPr lang="en-US" sz="2200" dirty="0" smtClean="0">
              <a:latin typeface="+mj-lt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1143000"/>
            <a:ext cx="8153400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buFontTx/>
              <a:buChar char="•"/>
            </a:pPr>
            <a:r>
              <a:rPr lang="en-US" sz="2200" dirty="0">
                <a:latin typeface="+mj-lt"/>
                <a:cs typeface="Times New Roman"/>
              </a:rPr>
              <a:t>Performance metric:</a:t>
            </a:r>
            <a:r>
              <a:rPr lang="en-US" sz="2200" dirty="0" smtClean="0">
                <a:latin typeface="+mj-lt"/>
                <a:cs typeface="Times New Roman"/>
              </a:rPr>
              <a:t> </a:t>
            </a:r>
            <a:r>
              <a:rPr lang="en-US" sz="2200" i="1" dirty="0" smtClean="0">
                <a:solidFill>
                  <a:srgbClr val="FF0000"/>
                </a:solidFill>
                <a:latin typeface="+mj-lt"/>
                <a:cs typeface="Times New Roman"/>
              </a:rPr>
              <a:t>Application IPC</a:t>
            </a:r>
          </a:p>
          <a:p>
            <a:pPr marL="228600" indent="-228600" eaLnBrk="0" hangingPunct="0">
              <a:buFontTx/>
              <a:buChar char="•"/>
            </a:pPr>
            <a:endParaRPr lang="en-US" sz="2200" i="1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28600" indent="-228600" eaLnBrk="0" hangingPunct="0">
              <a:buFontTx/>
              <a:buChar char="•"/>
            </a:pPr>
            <a:endParaRPr lang="en-US" sz="2200" i="1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28600" indent="-228600" eaLnBrk="0" hangingPunct="0">
              <a:buFontTx/>
              <a:buChar char="•"/>
            </a:pPr>
            <a:endParaRPr lang="en-US" sz="2200" i="1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28600" indent="-228600" eaLnBrk="0" hangingPunct="0"/>
            <a:r>
              <a:rPr lang="en-US" sz="2200" i="1" dirty="0" smtClean="0">
                <a:solidFill>
                  <a:srgbClr val="FF0000"/>
                </a:solidFill>
                <a:latin typeface="+mj-lt"/>
                <a:cs typeface="Times New Roman"/>
              </a:rPr>
              <a:t>	</a:t>
            </a:r>
          </a:p>
          <a:p>
            <a:pPr marL="228600" indent="-228600" eaLnBrk="0" hangingPunct="0"/>
            <a:endParaRPr lang="en-US" sz="2200" i="1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28600" indent="-228600" eaLnBrk="0" hangingPunct="0"/>
            <a:endParaRPr lang="en-US" sz="2200" i="1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28600" indent="-228600" eaLnBrk="0" hangingPunct="0"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Full-system simulator:</a:t>
            </a:r>
            <a:endParaRPr lang="en-US" sz="22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685800" lvl="1" indent="-228600" eaLnBrk="0" hangingPunct="0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M5 (gem5) </a:t>
            </a:r>
            <a:r>
              <a:rPr lang="en-US" sz="2200" dirty="0">
                <a:latin typeface="+mj-lt"/>
                <a:cs typeface="Times New Roman"/>
              </a:rPr>
              <a:t>simulator [</a:t>
            </a:r>
            <a:r>
              <a:rPr lang="en-US" sz="2200" dirty="0" err="1">
                <a:latin typeface="+mj-lt"/>
                <a:cs typeface="Times New Roman"/>
              </a:rPr>
              <a:t>Binkert</a:t>
            </a:r>
            <a:r>
              <a:rPr lang="en-US" sz="2200" dirty="0">
                <a:latin typeface="+mj-lt"/>
                <a:cs typeface="Times New Roman"/>
              </a:rPr>
              <a:t>, IEEE Micro’06]</a:t>
            </a:r>
            <a:endParaRPr lang="en-US" sz="2200" dirty="0" smtClean="0">
              <a:latin typeface="+mj-lt"/>
              <a:cs typeface="Times New Roman"/>
            </a:endParaRPr>
          </a:p>
          <a:p>
            <a:pPr marL="685800" lvl="1" indent="-228600" eaLnBrk="0" hangingPunct="0"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Thread-binding in an unmodified Linux 2.6 operating system</a:t>
            </a:r>
          </a:p>
          <a:p>
            <a:pPr marL="228600" indent="-228600" eaLnBrk="0" hangingPunct="0">
              <a:buNone/>
            </a:pPr>
            <a:endParaRPr lang="en-US" sz="2200" dirty="0" smtClean="0">
              <a:latin typeface="+mj-lt"/>
              <a:cs typeface="Times New Roman"/>
            </a:endParaRPr>
          </a:p>
          <a:p>
            <a:pPr marL="228600" indent="-228600" eaLnBrk="0" hangingPunct="0"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Parallel benchmarks</a:t>
            </a:r>
            <a:r>
              <a:rPr lang="en-US" sz="2200" dirty="0">
                <a:latin typeface="+mj-lt"/>
                <a:cs typeface="Times New Roman"/>
              </a:rPr>
              <a:t>:</a:t>
            </a:r>
            <a:endParaRPr lang="en-US" sz="2200" dirty="0" smtClean="0">
              <a:latin typeface="+mj-lt"/>
              <a:cs typeface="Times New Roman"/>
            </a:endParaRPr>
          </a:p>
          <a:p>
            <a:pPr marL="685800" lvl="1" indent="-228600" eaLnBrk="0" hangingPunct="0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PARSEC </a:t>
            </a:r>
            <a:r>
              <a:rPr lang="en-US" sz="2200" dirty="0">
                <a:latin typeface="+mj-lt"/>
                <a:cs typeface="Times New Roman"/>
              </a:rPr>
              <a:t>parallel benchmark suite [</a:t>
            </a:r>
            <a:r>
              <a:rPr lang="en-US" sz="2200" dirty="0" err="1">
                <a:latin typeface="+mj-lt"/>
                <a:cs typeface="Times New Roman"/>
              </a:rPr>
              <a:t>Bienia</a:t>
            </a:r>
            <a:r>
              <a:rPr lang="en-US" sz="2200" dirty="0">
                <a:latin typeface="+mj-lt"/>
                <a:cs typeface="Times New Roman"/>
              </a:rPr>
              <a:t>, Princeton</a:t>
            </a:r>
            <a:r>
              <a:rPr lang="en-US" sz="2200" dirty="0" smtClean="0">
                <a:latin typeface="+mj-lt"/>
                <a:cs typeface="Times New Roman"/>
              </a:rPr>
              <a:t> 2011</a:t>
            </a:r>
            <a:r>
              <a:rPr lang="en-US" sz="2200" dirty="0">
                <a:latin typeface="+mj-lt"/>
                <a:cs typeface="Times New Roman"/>
              </a:rPr>
              <a:t>]</a:t>
            </a:r>
            <a:endParaRPr lang="en-US" sz="2200" dirty="0" smtClean="0">
              <a:latin typeface="+mj-lt"/>
              <a:cs typeface="Times New Roman"/>
            </a:endParaRPr>
          </a:p>
          <a:p>
            <a:pPr marL="685800" lvl="1" indent="-228600" eaLnBrk="0" hangingPunct="0">
              <a:spcAft>
                <a:spcPts val="600"/>
              </a:spcAft>
              <a:buFont typeface="Arial"/>
              <a:buChar char="•"/>
            </a:pPr>
            <a:r>
              <a:rPr lang="en-US" sz="2200" dirty="0" err="1" smtClean="0">
                <a:latin typeface="+mj-lt"/>
                <a:cs typeface="Times New Roman"/>
              </a:rPr>
              <a:t>Sim</a:t>
            </a:r>
            <a:r>
              <a:rPr lang="en-US" sz="2200" dirty="0">
                <a:latin typeface="+mj-lt"/>
                <a:cs typeface="Times New Roman"/>
              </a:rPr>
              <a:t>-large input sets</a:t>
            </a:r>
            <a:r>
              <a:rPr lang="en-US" sz="2200" dirty="0" smtClean="0">
                <a:latin typeface="+mj-lt"/>
                <a:cs typeface="Times New Roman"/>
              </a:rPr>
              <a:t> in region </a:t>
            </a:r>
            <a:r>
              <a:rPr lang="en-US" sz="2200" dirty="0">
                <a:latin typeface="+mj-lt"/>
                <a:cs typeface="Times New Roman"/>
              </a:rPr>
              <a:t>of interest</a:t>
            </a:r>
            <a:r>
              <a:rPr lang="en-US" sz="2200" dirty="0" smtClean="0">
                <a:latin typeface="+mj-lt"/>
                <a:cs typeface="Times New Roman"/>
              </a:rPr>
              <a:t> (ROI)</a:t>
            </a:r>
          </a:p>
          <a:p>
            <a:pPr marL="228600" indent="-228600" eaLnBrk="0" hangingPunct="0">
              <a:buNone/>
            </a:pPr>
            <a:r>
              <a:rPr lang="en-US" sz="2200" dirty="0">
                <a:latin typeface="+mj-lt"/>
                <a:cs typeface="Times New Roman"/>
              </a:rPr>
              <a:t>	 </a:t>
            </a:r>
            <a:r>
              <a:rPr lang="en-US" sz="2200" dirty="0" smtClean="0">
                <a:latin typeface="+mj-lt"/>
                <a:cs typeface="Times New Roman"/>
              </a:rPr>
              <a:t>	</a:t>
            </a:r>
            <a:endParaRPr lang="en-US" sz="2200" dirty="0">
              <a:latin typeface="+mj-lt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682" y="1819289"/>
            <a:ext cx="5219718" cy="1304911"/>
          </a:xfrm>
          <a:prstGeom prst="rect">
            <a:avLst/>
          </a:prstGeom>
          <a:solidFill>
            <a:srgbClr val="FF0000">
              <a:alpha val="5000"/>
            </a:srgbClr>
          </a:solidFill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wordArtVert" rtlCol="0" anchor="ctr"/>
          <a:lstStyle/>
          <a:p>
            <a:pPr algn="ctr"/>
            <a:endParaRPr lang="en-US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304800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Performance Model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647682" y="1894696"/>
          <a:ext cx="5143518" cy="1101928"/>
        </p:xfrm>
        <a:graphic>
          <a:graphicData uri="http://schemas.openxmlformats.org/presentationml/2006/ole">
            <p:oleObj spid="_x0000_s27650" name="Equation" r:id="rId4" imgW="2514600" imgH="609600" progId="Equation.3">
              <p:embed/>
            </p:oleObj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290733" y="1295400"/>
            <a:ext cx="2518584" cy="2286000"/>
            <a:chOff x="6400800" y="1524000"/>
            <a:chExt cx="2590800" cy="2328334"/>
          </a:xfrm>
        </p:grpSpPr>
        <p:sp>
          <p:nvSpPr>
            <p:cNvPr id="11" name="Rectangle 10"/>
            <p:cNvSpPr/>
            <p:nvPr/>
          </p:nvSpPr>
          <p:spPr>
            <a:xfrm>
              <a:off x="6400800" y="1566334"/>
              <a:ext cx="2590800" cy="2286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968066" y="2057400"/>
              <a:ext cx="1828800" cy="1447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41"/>
            <p:cNvGrpSpPr/>
            <p:nvPr/>
          </p:nvGrpSpPr>
          <p:grpSpPr>
            <a:xfrm>
              <a:off x="8415866" y="2057400"/>
              <a:ext cx="228600" cy="1422399"/>
              <a:chOff x="7109179" y="4216401"/>
              <a:chExt cx="282221" cy="1727199"/>
            </a:xfrm>
          </p:grpSpPr>
          <p:grpSp>
            <p:nvGrpSpPr>
              <p:cNvPr id="29" name="Group 16"/>
              <p:cNvGrpSpPr/>
              <p:nvPr/>
            </p:nvGrpSpPr>
            <p:grpSpPr>
              <a:xfrm>
                <a:off x="7109179" y="4216401"/>
                <a:ext cx="282221" cy="1346199"/>
                <a:chOff x="7109178" y="4216400"/>
                <a:chExt cx="324555" cy="1557867"/>
              </a:xfrm>
            </p:grpSpPr>
            <p:sp>
              <p:nvSpPr>
                <p:cNvPr id="31" name="Freeform 30"/>
                <p:cNvSpPr/>
                <p:nvPr/>
              </p:nvSpPr>
              <p:spPr>
                <a:xfrm>
                  <a:off x="7109178" y="4216400"/>
                  <a:ext cx="324555" cy="982133"/>
                </a:xfrm>
                <a:custGeom>
                  <a:avLst/>
                  <a:gdLst>
                    <a:gd name="connsiteX0" fmla="*/ 53622 w 324555"/>
                    <a:gd name="connsiteY0" fmla="*/ 0 h 982133"/>
                    <a:gd name="connsiteX1" fmla="*/ 290689 w 324555"/>
                    <a:gd name="connsiteY1" fmla="*/ 203200 h 982133"/>
                    <a:gd name="connsiteX2" fmla="*/ 2822 w 324555"/>
                    <a:gd name="connsiteY2" fmla="*/ 372533 h 982133"/>
                    <a:gd name="connsiteX3" fmla="*/ 273755 w 324555"/>
                    <a:gd name="connsiteY3" fmla="*/ 609600 h 982133"/>
                    <a:gd name="connsiteX4" fmla="*/ 53622 w 324555"/>
                    <a:gd name="connsiteY4" fmla="*/ 897467 h 982133"/>
                    <a:gd name="connsiteX5" fmla="*/ 53622 w 324555"/>
                    <a:gd name="connsiteY5" fmla="*/ 897467 h 982133"/>
                    <a:gd name="connsiteX6" fmla="*/ 324555 w 324555"/>
                    <a:gd name="connsiteY6" fmla="*/ 982133 h 982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555" h="982133">
                      <a:moveTo>
                        <a:pt x="53622" y="0"/>
                      </a:moveTo>
                      <a:cubicBezTo>
                        <a:pt x="176389" y="70555"/>
                        <a:pt x="299156" y="141111"/>
                        <a:pt x="290689" y="203200"/>
                      </a:cubicBezTo>
                      <a:cubicBezTo>
                        <a:pt x="282222" y="265289"/>
                        <a:pt x="5644" y="304800"/>
                        <a:pt x="2822" y="372533"/>
                      </a:cubicBezTo>
                      <a:cubicBezTo>
                        <a:pt x="0" y="440266"/>
                        <a:pt x="265288" y="522111"/>
                        <a:pt x="273755" y="609600"/>
                      </a:cubicBezTo>
                      <a:cubicBezTo>
                        <a:pt x="282222" y="697089"/>
                        <a:pt x="53622" y="897467"/>
                        <a:pt x="53622" y="897467"/>
                      </a:cubicBezTo>
                      <a:lnTo>
                        <a:pt x="53622" y="897467"/>
                      </a:lnTo>
                      <a:lnTo>
                        <a:pt x="324555" y="982133"/>
                      </a:ln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31"/>
                <p:cNvSpPr/>
                <p:nvPr/>
              </p:nvSpPr>
              <p:spPr>
                <a:xfrm>
                  <a:off x="7258755" y="5215467"/>
                  <a:ext cx="174978" cy="558800"/>
                </a:xfrm>
                <a:custGeom>
                  <a:avLst/>
                  <a:gdLst>
                    <a:gd name="connsiteX0" fmla="*/ 174978 w 174978"/>
                    <a:gd name="connsiteY0" fmla="*/ 0 h 558800"/>
                    <a:gd name="connsiteX1" fmla="*/ 22578 w 174978"/>
                    <a:gd name="connsiteY1" fmla="*/ 270933 h 558800"/>
                    <a:gd name="connsiteX2" fmla="*/ 39512 w 174978"/>
                    <a:gd name="connsiteY2" fmla="*/ 558800 h 55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978" h="558800">
                      <a:moveTo>
                        <a:pt x="174978" y="0"/>
                      </a:moveTo>
                      <a:cubicBezTo>
                        <a:pt x="110067" y="88900"/>
                        <a:pt x="45156" y="177800"/>
                        <a:pt x="22578" y="270933"/>
                      </a:cubicBezTo>
                      <a:cubicBezTo>
                        <a:pt x="0" y="364066"/>
                        <a:pt x="19756" y="461433"/>
                        <a:pt x="39512" y="55880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0" name="Straight Arrow Connector 29"/>
              <p:cNvCxnSpPr>
                <a:stCxn id="32" idx="2"/>
              </p:cNvCxnSpPr>
              <p:nvPr/>
            </p:nvCxnSpPr>
            <p:spPr>
              <a:xfrm>
                <a:off x="7273604" y="5562600"/>
                <a:ext cx="41596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25"/>
            <p:cNvGrpSpPr/>
            <p:nvPr/>
          </p:nvGrpSpPr>
          <p:grpSpPr>
            <a:xfrm rot="533285">
              <a:off x="7131362" y="2066010"/>
              <a:ext cx="200269" cy="1143001"/>
              <a:chOff x="7261579" y="4368801"/>
              <a:chExt cx="282221" cy="1727199"/>
            </a:xfrm>
          </p:grpSpPr>
          <p:grpSp>
            <p:nvGrpSpPr>
              <p:cNvPr id="25" name="Group 21"/>
              <p:cNvGrpSpPr/>
              <p:nvPr/>
            </p:nvGrpSpPr>
            <p:grpSpPr>
              <a:xfrm>
                <a:off x="7261579" y="4368801"/>
                <a:ext cx="282221" cy="1346199"/>
                <a:chOff x="7109178" y="4216400"/>
                <a:chExt cx="324555" cy="1557867"/>
              </a:xfrm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7109178" y="4216400"/>
                  <a:ext cx="324555" cy="982133"/>
                </a:xfrm>
                <a:custGeom>
                  <a:avLst/>
                  <a:gdLst>
                    <a:gd name="connsiteX0" fmla="*/ 53622 w 324555"/>
                    <a:gd name="connsiteY0" fmla="*/ 0 h 982133"/>
                    <a:gd name="connsiteX1" fmla="*/ 290689 w 324555"/>
                    <a:gd name="connsiteY1" fmla="*/ 203200 h 982133"/>
                    <a:gd name="connsiteX2" fmla="*/ 2822 w 324555"/>
                    <a:gd name="connsiteY2" fmla="*/ 372533 h 982133"/>
                    <a:gd name="connsiteX3" fmla="*/ 273755 w 324555"/>
                    <a:gd name="connsiteY3" fmla="*/ 609600 h 982133"/>
                    <a:gd name="connsiteX4" fmla="*/ 53622 w 324555"/>
                    <a:gd name="connsiteY4" fmla="*/ 897467 h 982133"/>
                    <a:gd name="connsiteX5" fmla="*/ 53622 w 324555"/>
                    <a:gd name="connsiteY5" fmla="*/ 897467 h 982133"/>
                    <a:gd name="connsiteX6" fmla="*/ 324555 w 324555"/>
                    <a:gd name="connsiteY6" fmla="*/ 982133 h 982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555" h="982133">
                      <a:moveTo>
                        <a:pt x="53622" y="0"/>
                      </a:moveTo>
                      <a:cubicBezTo>
                        <a:pt x="176389" y="70555"/>
                        <a:pt x="299156" y="141111"/>
                        <a:pt x="290689" y="203200"/>
                      </a:cubicBezTo>
                      <a:cubicBezTo>
                        <a:pt x="282222" y="265289"/>
                        <a:pt x="5644" y="304800"/>
                        <a:pt x="2822" y="372533"/>
                      </a:cubicBezTo>
                      <a:cubicBezTo>
                        <a:pt x="0" y="440266"/>
                        <a:pt x="265288" y="522111"/>
                        <a:pt x="273755" y="609600"/>
                      </a:cubicBezTo>
                      <a:cubicBezTo>
                        <a:pt x="282222" y="697089"/>
                        <a:pt x="53622" y="897467"/>
                        <a:pt x="53622" y="897467"/>
                      </a:cubicBezTo>
                      <a:lnTo>
                        <a:pt x="53622" y="897467"/>
                      </a:lnTo>
                      <a:lnTo>
                        <a:pt x="324555" y="982133"/>
                      </a:ln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 27"/>
                <p:cNvSpPr/>
                <p:nvPr/>
              </p:nvSpPr>
              <p:spPr>
                <a:xfrm>
                  <a:off x="7258755" y="5215467"/>
                  <a:ext cx="174978" cy="558800"/>
                </a:xfrm>
                <a:custGeom>
                  <a:avLst/>
                  <a:gdLst>
                    <a:gd name="connsiteX0" fmla="*/ 174978 w 174978"/>
                    <a:gd name="connsiteY0" fmla="*/ 0 h 558800"/>
                    <a:gd name="connsiteX1" fmla="*/ 22578 w 174978"/>
                    <a:gd name="connsiteY1" fmla="*/ 270933 h 558800"/>
                    <a:gd name="connsiteX2" fmla="*/ 39512 w 174978"/>
                    <a:gd name="connsiteY2" fmla="*/ 558800 h 55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978" h="558800">
                      <a:moveTo>
                        <a:pt x="174978" y="0"/>
                      </a:moveTo>
                      <a:cubicBezTo>
                        <a:pt x="110067" y="88900"/>
                        <a:pt x="45156" y="177800"/>
                        <a:pt x="22578" y="270933"/>
                      </a:cubicBezTo>
                      <a:cubicBezTo>
                        <a:pt x="0" y="364066"/>
                        <a:pt x="19756" y="461433"/>
                        <a:pt x="39512" y="55880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" name="Straight Arrow Connector 25"/>
              <p:cNvCxnSpPr>
                <a:stCxn id="28" idx="2"/>
              </p:cNvCxnSpPr>
              <p:nvPr/>
            </p:nvCxnSpPr>
            <p:spPr>
              <a:xfrm>
                <a:off x="7426004" y="5715000"/>
                <a:ext cx="41596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6"/>
            <p:cNvGrpSpPr/>
            <p:nvPr/>
          </p:nvGrpSpPr>
          <p:grpSpPr>
            <a:xfrm rot="533285">
              <a:off x="7525977" y="2069240"/>
              <a:ext cx="256167" cy="1323548"/>
              <a:chOff x="7261579" y="4368801"/>
              <a:chExt cx="282221" cy="1727199"/>
            </a:xfrm>
          </p:grpSpPr>
          <p:grpSp>
            <p:nvGrpSpPr>
              <p:cNvPr id="21" name="Group 21"/>
              <p:cNvGrpSpPr/>
              <p:nvPr/>
            </p:nvGrpSpPr>
            <p:grpSpPr>
              <a:xfrm>
                <a:off x="7261579" y="4368801"/>
                <a:ext cx="282221" cy="1346199"/>
                <a:chOff x="7109178" y="4216400"/>
                <a:chExt cx="324555" cy="1557867"/>
              </a:xfrm>
            </p:grpSpPr>
            <p:sp>
              <p:nvSpPr>
                <p:cNvPr id="23" name="Freeform 22"/>
                <p:cNvSpPr/>
                <p:nvPr/>
              </p:nvSpPr>
              <p:spPr>
                <a:xfrm>
                  <a:off x="7109178" y="4216400"/>
                  <a:ext cx="324555" cy="982133"/>
                </a:xfrm>
                <a:custGeom>
                  <a:avLst/>
                  <a:gdLst>
                    <a:gd name="connsiteX0" fmla="*/ 53622 w 324555"/>
                    <a:gd name="connsiteY0" fmla="*/ 0 h 982133"/>
                    <a:gd name="connsiteX1" fmla="*/ 290689 w 324555"/>
                    <a:gd name="connsiteY1" fmla="*/ 203200 h 982133"/>
                    <a:gd name="connsiteX2" fmla="*/ 2822 w 324555"/>
                    <a:gd name="connsiteY2" fmla="*/ 372533 h 982133"/>
                    <a:gd name="connsiteX3" fmla="*/ 273755 w 324555"/>
                    <a:gd name="connsiteY3" fmla="*/ 609600 h 982133"/>
                    <a:gd name="connsiteX4" fmla="*/ 53622 w 324555"/>
                    <a:gd name="connsiteY4" fmla="*/ 897467 h 982133"/>
                    <a:gd name="connsiteX5" fmla="*/ 53622 w 324555"/>
                    <a:gd name="connsiteY5" fmla="*/ 897467 h 982133"/>
                    <a:gd name="connsiteX6" fmla="*/ 324555 w 324555"/>
                    <a:gd name="connsiteY6" fmla="*/ 982133 h 982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4555" h="982133">
                      <a:moveTo>
                        <a:pt x="53622" y="0"/>
                      </a:moveTo>
                      <a:cubicBezTo>
                        <a:pt x="176389" y="70555"/>
                        <a:pt x="299156" y="141111"/>
                        <a:pt x="290689" y="203200"/>
                      </a:cubicBezTo>
                      <a:cubicBezTo>
                        <a:pt x="282222" y="265289"/>
                        <a:pt x="5644" y="304800"/>
                        <a:pt x="2822" y="372533"/>
                      </a:cubicBezTo>
                      <a:cubicBezTo>
                        <a:pt x="0" y="440266"/>
                        <a:pt x="265288" y="522111"/>
                        <a:pt x="273755" y="609600"/>
                      </a:cubicBezTo>
                      <a:cubicBezTo>
                        <a:pt x="282222" y="697089"/>
                        <a:pt x="53622" y="897467"/>
                        <a:pt x="53622" y="897467"/>
                      </a:cubicBezTo>
                      <a:lnTo>
                        <a:pt x="53622" y="897467"/>
                      </a:lnTo>
                      <a:lnTo>
                        <a:pt x="324555" y="982133"/>
                      </a:ln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23"/>
                <p:cNvSpPr/>
                <p:nvPr/>
              </p:nvSpPr>
              <p:spPr>
                <a:xfrm>
                  <a:off x="7258755" y="5215467"/>
                  <a:ext cx="174978" cy="558800"/>
                </a:xfrm>
                <a:custGeom>
                  <a:avLst/>
                  <a:gdLst>
                    <a:gd name="connsiteX0" fmla="*/ 174978 w 174978"/>
                    <a:gd name="connsiteY0" fmla="*/ 0 h 558800"/>
                    <a:gd name="connsiteX1" fmla="*/ 22578 w 174978"/>
                    <a:gd name="connsiteY1" fmla="*/ 270933 h 558800"/>
                    <a:gd name="connsiteX2" fmla="*/ 39512 w 174978"/>
                    <a:gd name="connsiteY2" fmla="*/ 558800 h 558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74978" h="558800">
                      <a:moveTo>
                        <a:pt x="174978" y="0"/>
                      </a:moveTo>
                      <a:cubicBezTo>
                        <a:pt x="110067" y="88900"/>
                        <a:pt x="45156" y="177800"/>
                        <a:pt x="22578" y="270933"/>
                      </a:cubicBezTo>
                      <a:cubicBezTo>
                        <a:pt x="0" y="364066"/>
                        <a:pt x="19756" y="461433"/>
                        <a:pt x="39512" y="558800"/>
                      </a:cubicBezTo>
                    </a:path>
                  </a:pathLst>
                </a:cu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2" name="Straight Arrow Connector 21"/>
              <p:cNvCxnSpPr>
                <a:stCxn id="24" idx="2"/>
              </p:cNvCxnSpPr>
              <p:nvPr/>
            </p:nvCxnSpPr>
            <p:spPr>
              <a:xfrm>
                <a:off x="7426004" y="5715000"/>
                <a:ext cx="41596" cy="3810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/>
            <p:nvPr/>
          </p:nvCxnSpPr>
          <p:spPr>
            <a:xfrm rot="5400000">
              <a:off x="7919772" y="2780506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>
              <a:off x="8034866" y="2057400"/>
              <a:ext cx="76199" cy="533400"/>
            </a:xfrm>
            <a:custGeom>
              <a:avLst/>
              <a:gdLst>
                <a:gd name="connsiteX0" fmla="*/ 53622 w 324555"/>
                <a:gd name="connsiteY0" fmla="*/ 0 h 982133"/>
                <a:gd name="connsiteX1" fmla="*/ 290689 w 324555"/>
                <a:gd name="connsiteY1" fmla="*/ 203200 h 982133"/>
                <a:gd name="connsiteX2" fmla="*/ 2822 w 324555"/>
                <a:gd name="connsiteY2" fmla="*/ 372533 h 982133"/>
                <a:gd name="connsiteX3" fmla="*/ 273755 w 324555"/>
                <a:gd name="connsiteY3" fmla="*/ 609600 h 982133"/>
                <a:gd name="connsiteX4" fmla="*/ 53622 w 324555"/>
                <a:gd name="connsiteY4" fmla="*/ 897467 h 982133"/>
                <a:gd name="connsiteX5" fmla="*/ 53622 w 324555"/>
                <a:gd name="connsiteY5" fmla="*/ 897467 h 982133"/>
                <a:gd name="connsiteX6" fmla="*/ 324555 w 324555"/>
                <a:gd name="connsiteY6" fmla="*/ 982133 h 98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555" h="982133">
                  <a:moveTo>
                    <a:pt x="53622" y="0"/>
                  </a:moveTo>
                  <a:cubicBezTo>
                    <a:pt x="176389" y="70555"/>
                    <a:pt x="299156" y="141111"/>
                    <a:pt x="290689" y="203200"/>
                  </a:cubicBezTo>
                  <a:cubicBezTo>
                    <a:pt x="282222" y="265289"/>
                    <a:pt x="5644" y="304800"/>
                    <a:pt x="2822" y="372533"/>
                  </a:cubicBezTo>
                  <a:cubicBezTo>
                    <a:pt x="0" y="440266"/>
                    <a:pt x="265288" y="522111"/>
                    <a:pt x="273755" y="609600"/>
                  </a:cubicBezTo>
                  <a:cubicBezTo>
                    <a:pt x="282222" y="697089"/>
                    <a:pt x="53622" y="897467"/>
                    <a:pt x="53622" y="897467"/>
                  </a:cubicBezTo>
                  <a:lnTo>
                    <a:pt x="53622" y="897467"/>
                  </a:lnTo>
                  <a:lnTo>
                    <a:pt x="324555" y="98213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6"/>
            <p:cNvGraphicFramePr>
              <a:graphicFrameLocks noChangeAspect="1"/>
            </p:cNvGraphicFramePr>
            <p:nvPr/>
          </p:nvGraphicFramePr>
          <p:xfrm>
            <a:off x="6587066" y="1524000"/>
            <a:ext cx="1295400" cy="532249"/>
          </p:xfrm>
          <a:graphic>
            <a:graphicData uri="http://schemas.openxmlformats.org/presentationml/2006/ole">
              <p:oleObj spid="_x0000_s27653" name="Equation" r:id="rId5" imgW="927100" imgH="381000" progId="Equation.3">
                <p:embed/>
              </p:oleObj>
            </a:graphicData>
          </a:graphic>
        </p:graphicFrame>
        <p:cxnSp>
          <p:nvCxnSpPr>
            <p:cNvPr id="19" name="Straight Arrow Connector 18"/>
            <p:cNvCxnSpPr/>
            <p:nvPr/>
          </p:nvCxnSpPr>
          <p:spPr>
            <a:xfrm rot="5400000">
              <a:off x="6129866" y="2819400"/>
              <a:ext cx="13716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6434667" y="3536950"/>
            <a:ext cx="1738569" cy="315384"/>
          </p:xfrm>
          <a:graphic>
            <a:graphicData uri="http://schemas.openxmlformats.org/presentationml/2006/ole">
              <p:oleObj spid="_x0000_s27654" name="Equation" r:id="rId6" imgW="1117600" imgH="177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Power Model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335280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Processor power:</a:t>
            </a:r>
            <a:endParaRPr lang="en-US" sz="22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685800" lvl="2" indent="-228600" eaLnBrk="0" hangingPunct="0">
              <a:spcAft>
                <a:spcPts val="600"/>
              </a:spcAft>
              <a:buFontTx/>
              <a:buChar char="•"/>
            </a:pPr>
            <a:r>
              <a:rPr lang="en-US" sz="2200" dirty="0" err="1" smtClean="0">
                <a:latin typeface="+mj-lt"/>
                <a:cs typeface="Times New Roman"/>
              </a:rPr>
              <a:t>McPAT</a:t>
            </a:r>
            <a:r>
              <a:rPr lang="en-US" sz="2200" dirty="0" smtClean="0">
                <a:latin typeface="+mj-lt"/>
                <a:cs typeface="Times New Roman"/>
              </a:rPr>
              <a:t> simulator     </a:t>
            </a:r>
            <a:r>
              <a:rPr lang="en-US" dirty="0" smtClean="0">
                <a:latin typeface="+mj-lt"/>
                <a:cs typeface="Times New Roman"/>
              </a:rPr>
              <a:t>[Li, MICRO’ 06]</a:t>
            </a:r>
          </a:p>
          <a:p>
            <a:pPr marL="685800" lvl="2" indent="-228600" eaLnBrk="0" hangingPunct="0"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Calibration step to match the average power values of the Intel SCC cores</a:t>
            </a:r>
            <a:endParaRPr lang="en-US" sz="2200" i="1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28600" indent="-228600" eaLnBrk="0" hangingPunct="0"/>
            <a:endParaRPr lang="en-US" sz="2200" i="1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28600" indent="-228600" eaLnBrk="0" hangingPunct="0"/>
            <a:endParaRPr lang="en-US" sz="2200" i="1" dirty="0" smtClean="0">
              <a:solidFill>
                <a:srgbClr val="FF0000"/>
              </a:solidFill>
              <a:latin typeface="+mj-lt"/>
              <a:cs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14800" y="1777424"/>
            <a:ext cx="4876800" cy="1194376"/>
            <a:chOff x="2590800" y="1998821"/>
            <a:chExt cx="4876800" cy="1194376"/>
          </a:xfrm>
        </p:grpSpPr>
        <p:sp>
          <p:nvSpPr>
            <p:cNvPr id="6" name="Rectangle 5"/>
            <p:cNvSpPr/>
            <p:nvPr/>
          </p:nvSpPr>
          <p:spPr>
            <a:xfrm>
              <a:off x="2590800" y="1998821"/>
              <a:ext cx="4724400" cy="11943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3200" y="2133600"/>
              <a:ext cx="8382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M5</a:t>
              </a:r>
              <a:endPara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0" y="2133600"/>
              <a:ext cx="14478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McPAT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3"/>
              <a:endCxn id="9" idx="1"/>
            </p:cNvCxnSpPr>
            <p:nvPr/>
          </p:nvCxnSpPr>
          <p:spPr>
            <a:xfrm>
              <a:off x="3581400" y="2324100"/>
              <a:ext cx="1752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57600" y="2362200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IPC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Cache misses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......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38800" y="2529541"/>
              <a:ext cx="1828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Dynamic power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Leakage power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81000" y="3520857"/>
            <a:ext cx="8153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eaLnBrk="0" hangingPunct="0"/>
            <a:endParaRPr lang="en-US" sz="2200" i="1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228600" indent="-228600" eaLnBrk="0" hangingPunct="0"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L2 </a:t>
            </a:r>
            <a:r>
              <a:rPr lang="en-US" sz="2200" dirty="0">
                <a:latin typeface="+mj-lt"/>
                <a:cs typeface="Times New Roman"/>
              </a:rPr>
              <a:t>cache power</a:t>
            </a:r>
            <a:r>
              <a:rPr lang="en-US" sz="2200" dirty="0" smtClean="0">
                <a:latin typeface="+mj-lt"/>
                <a:cs typeface="Times New Roman"/>
              </a:rPr>
              <a:t>:</a:t>
            </a:r>
            <a:endParaRPr lang="en-US" sz="2200" dirty="0" smtClean="0">
              <a:solidFill>
                <a:srgbClr val="FF0000"/>
              </a:solidFill>
              <a:latin typeface="+mj-lt"/>
              <a:cs typeface="Times New Roman"/>
            </a:endParaRPr>
          </a:p>
          <a:p>
            <a:pPr marL="685800" lvl="1" indent="-228600" eaLnBrk="0" hangingPunct="0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CACTI 5.3 </a:t>
            </a:r>
            <a:r>
              <a:rPr lang="en-US" dirty="0" smtClean="0">
                <a:latin typeface="+mj-lt"/>
                <a:cs typeface="Times New Roman"/>
              </a:rPr>
              <a:t>[</a:t>
            </a:r>
            <a:r>
              <a:rPr lang="en-US" dirty="0" err="1" smtClean="0">
                <a:latin typeface="+mj-lt"/>
                <a:cs typeface="Times New Roman"/>
              </a:rPr>
              <a:t>HPLabs</a:t>
            </a:r>
            <a:r>
              <a:rPr lang="en-US" dirty="0" smtClean="0">
                <a:latin typeface="+mj-lt"/>
                <a:cs typeface="Times New Roman"/>
              </a:rPr>
              <a:t> 2008]</a:t>
            </a:r>
          </a:p>
          <a:p>
            <a:pPr marL="685800" lvl="1" indent="-228600" eaLnBrk="0" hangingPunct="0"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Dynamic power  computed using L2 cache access rate</a:t>
            </a:r>
          </a:p>
          <a:p>
            <a:pPr marL="228600" indent="-228600" eaLnBrk="0" hangingPunct="0">
              <a:buNone/>
            </a:pPr>
            <a:endParaRPr lang="en-US" sz="2200" dirty="0" smtClean="0">
              <a:latin typeface="+mj-lt"/>
              <a:cs typeface="Times New Roman"/>
            </a:endParaRPr>
          </a:p>
          <a:p>
            <a:pPr marL="228600" indent="-228600" eaLnBrk="0" hangingPunct="0"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3D DRAM power:</a:t>
            </a:r>
          </a:p>
          <a:p>
            <a:pPr marL="685800" lvl="1" indent="-228600" eaLnBrk="0" hangingPunct="0">
              <a:spcAft>
                <a:spcPts val="600"/>
              </a:spcAft>
              <a:buFont typeface="Arial"/>
              <a:buChar char="•"/>
            </a:pPr>
            <a:r>
              <a:rPr lang="en-US" sz="2200" dirty="0" err="1" smtClean="0">
                <a:latin typeface="+mj-lt"/>
                <a:cs typeface="Times New Roman"/>
              </a:rPr>
              <a:t>MICRON’s</a:t>
            </a:r>
            <a:r>
              <a:rPr lang="en-US" sz="2200" dirty="0" smtClean="0">
                <a:latin typeface="+mj-lt"/>
                <a:cs typeface="Times New Roman"/>
              </a:rPr>
              <a:t> DRAM power calculator </a:t>
            </a:r>
            <a:r>
              <a:rPr lang="en-US" dirty="0" smtClean="0">
                <a:latin typeface="+mj-lt"/>
                <a:cs typeface="Times New Roman"/>
              </a:rPr>
              <a:t>[</a:t>
            </a:r>
            <a:r>
              <a:rPr lang="en-US" dirty="0" err="1" smtClean="0">
                <a:latin typeface="+mj-lt"/>
                <a:cs typeface="Times New Roman"/>
              </a:rPr>
              <a:t>www.micron.com</a:t>
            </a:r>
            <a:r>
              <a:rPr lang="en-US" dirty="0" smtClean="0">
                <a:latin typeface="+mj-lt"/>
                <a:cs typeface="Times New Roman"/>
              </a:rPr>
              <a:t>]</a:t>
            </a:r>
          </a:p>
          <a:p>
            <a:pPr marL="685800" lvl="1" indent="-228600" eaLnBrk="0" hangingPunct="0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Takes the memory read and write access rates as inputs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Thermal Model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7315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Hotspot </a:t>
            </a:r>
            <a:r>
              <a:rPr lang="en-US" sz="2200" dirty="0">
                <a:latin typeface="+mj-lt"/>
                <a:cs typeface="Times New Roman"/>
              </a:rPr>
              <a:t>5.0</a:t>
            </a:r>
            <a:r>
              <a:rPr lang="en-US" sz="2200" dirty="0" smtClean="0">
                <a:latin typeface="+mj-lt"/>
                <a:cs typeface="Times New Roman"/>
              </a:rPr>
              <a:t> </a:t>
            </a:r>
            <a:r>
              <a:rPr lang="en-US" dirty="0" smtClean="0">
                <a:latin typeface="+mj-lt"/>
                <a:cs typeface="Times New Roman"/>
              </a:rPr>
              <a:t>[</a:t>
            </a:r>
            <a:r>
              <a:rPr lang="en-US" dirty="0" err="1" smtClean="0">
                <a:latin typeface="+mj-lt"/>
                <a:cs typeface="Times New Roman"/>
              </a:rPr>
              <a:t>Skadron</a:t>
            </a:r>
            <a:r>
              <a:rPr lang="en-US" dirty="0" smtClean="0">
                <a:latin typeface="+mj-lt"/>
                <a:cs typeface="Times New Roman"/>
              </a:rPr>
              <a:t>, ISCA’ 03]</a:t>
            </a:r>
          </a:p>
          <a:p>
            <a:pPr marL="223838" indent="-223838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Includes basic 3D features</a:t>
            </a:r>
          </a:p>
          <a:p>
            <a:pPr marL="223838" indent="-223838">
              <a:spcAft>
                <a:spcPts val="600"/>
              </a:spcAft>
            </a:pPr>
            <a:endParaRPr lang="en-US" sz="2200" dirty="0" smtClean="0">
              <a:latin typeface="+mj-lt"/>
              <a:cs typeface="Times New Roman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219200" y="2133600"/>
          <a:ext cx="7010400" cy="41249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634865"/>
                <a:gridCol w="2375535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Thermal simulation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parameters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B="9144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Chip thickness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0.1mm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Silicon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thermal 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conductivity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100 W/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mK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Silicon specific heat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1750 kJ/m</a:t>
                      </a:r>
                      <a:r>
                        <a:rPr lang="en-US" baseline="30000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K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Sampling 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0.01s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Spreader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1mm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Spreader thermal conductivity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400 W/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mK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DRAM thickness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0.02mm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DRAM thermal conductivity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100 W/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mK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Interface material thickness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0.02mm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Interface material conductivity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4 W/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mK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Thermal Model </a:t>
            </a:r>
            <a:r>
              <a:rPr lang="en-US" altLang="zh-CN" sz="4400" dirty="0" smtClean="0">
                <a:solidFill>
                  <a:srgbClr val="0070C0"/>
                </a:solidFill>
                <a:latin typeface="+mj-lt"/>
                <a:cs typeface="Times New Roman"/>
              </a:rPr>
              <a:t>(Cont’d)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408599"/>
            <a:ext cx="80772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800"/>
              </a:spcAft>
              <a:buFont typeface="Arial"/>
              <a:buChar char="•"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223838" indent="-223838">
              <a:spcAft>
                <a:spcPts val="1800"/>
              </a:spcAft>
              <a:buFont typeface="Arial"/>
              <a:buChar char="•"/>
            </a:pPr>
            <a:endParaRPr lang="en-US" sz="2200" dirty="0">
              <a:latin typeface="Times New Roman"/>
              <a:cs typeface="Times New Roman"/>
            </a:endParaRPr>
          </a:p>
          <a:p>
            <a:pPr marL="223838" indent="-223838">
              <a:spcAft>
                <a:spcPts val="1800"/>
              </a:spcAft>
              <a:buFont typeface="Arial"/>
              <a:buChar char="•"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223838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We consider two additional packages representing smaller size and lower cost embedded packages.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066800" y="4191000"/>
          <a:ext cx="7010401" cy="18999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657600"/>
                <a:gridCol w="1371600"/>
                <a:gridCol w="1981201"/>
              </a:tblGrid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Heat sink parameters for three different packages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B="9144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Package</a:t>
                      </a:r>
                      <a:endParaRPr lang="en-US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Thickness</a:t>
                      </a:r>
                      <a:endParaRPr lang="en-US" b="1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Resistance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High Performance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6.9 mm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0.1 K/W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No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Heatsink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 (Embedded 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10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μm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0.1 K/W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Medium Cost (Embedded 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6.9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1.0 K/W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62000" y="1447800"/>
            <a:ext cx="7696200" cy="1211997"/>
            <a:chOff x="2514599" y="1981200"/>
            <a:chExt cx="7696200" cy="1211997"/>
          </a:xfrm>
        </p:grpSpPr>
        <p:sp>
          <p:nvSpPr>
            <p:cNvPr id="6" name="Rectangle 5"/>
            <p:cNvSpPr/>
            <p:nvPr/>
          </p:nvSpPr>
          <p:spPr>
            <a:xfrm>
              <a:off x="2514599" y="1981200"/>
              <a:ext cx="7696200" cy="119437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wordArtVert"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3200" y="2133600"/>
              <a:ext cx="8382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M5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0" y="2133600"/>
              <a:ext cx="14478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Arial" pitchFamily="34" charset="0"/>
                  <a:cs typeface="Arial" pitchFamily="34" charset="0"/>
                </a:rPr>
                <a:t>McPAT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" name="Straight Arrow Connector 9"/>
            <p:cNvCxnSpPr>
              <a:stCxn id="7" idx="3"/>
              <a:endCxn id="9" idx="1"/>
            </p:cNvCxnSpPr>
            <p:nvPr/>
          </p:nvCxnSpPr>
          <p:spPr>
            <a:xfrm>
              <a:off x="3581400" y="2324100"/>
              <a:ext cx="1752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657600" y="2362200"/>
              <a:ext cx="1676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IPC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Cache misses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800" dirty="0" smtClean="0">
                  <a:latin typeface="Arial" pitchFamily="34" charset="0"/>
                  <a:cs typeface="Arial" pitchFamily="34" charset="0"/>
                </a:rPr>
                <a:t>……..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800" y="2574364"/>
              <a:ext cx="1828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Dynamic power</a:t>
              </a:r>
            </a:p>
            <a:p>
              <a:pPr>
                <a:buFont typeface="Arial"/>
                <a:buChar char="•"/>
              </a:pPr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 Leakage power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324601" y="1600200"/>
            <a:ext cx="1447800" cy="381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Hotspot</a:t>
            </a:r>
            <a:endParaRPr lang="en-US" sz="1600" dirty="0">
              <a:latin typeface="Times New Roman"/>
              <a:cs typeface="Times New Roman"/>
            </a:endParaRPr>
          </a:p>
        </p:txBody>
      </p:sp>
      <p:cxnSp>
        <p:nvCxnSpPr>
          <p:cNvPr id="16" name="Elbow Connector 15"/>
          <p:cNvCxnSpPr>
            <a:endCxn id="14" idx="1"/>
          </p:cNvCxnSpPr>
          <p:nvPr/>
        </p:nvCxnSpPr>
        <p:spPr>
          <a:xfrm>
            <a:off x="5029201" y="1790700"/>
            <a:ext cx="1295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781800" y="20236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Temperature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495800"/>
            <a:ext cx="7467600" cy="1524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Outline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447800"/>
            <a:ext cx="7467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System description:</a:t>
            </a:r>
          </a:p>
          <a:p>
            <a:pPr marL="681038" lvl="1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2D baseline </a:t>
            </a:r>
            <a:r>
              <a:rPr lang="en-US" sz="2200" i="1" dirty="0" smtClean="0">
                <a:latin typeface="+mj-lt"/>
                <a:cs typeface="Times New Roman"/>
              </a:rPr>
              <a:t>vs</a:t>
            </a:r>
            <a:r>
              <a:rPr lang="en-US" sz="2200" dirty="0" smtClean="0">
                <a:latin typeface="+mj-lt"/>
                <a:cs typeface="Times New Roman"/>
              </a:rPr>
              <a:t>. 3D target systems configuration</a:t>
            </a:r>
            <a:endParaRPr lang="en-US" sz="800" dirty="0" smtClean="0">
              <a:latin typeface="+mj-lt"/>
              <a:cs typeface="Times New Roman"/>
            </a:endParaRPr>
          </a:p>
          <a:p>
            <a:pPr marL="681038" lvl="1" indent="-223838">
              <a:spcAft>
                <a:spcPts val="600"/>
              </a:spcAft>
              <a:buFont typeface="Arial"/>
              <a:buChar char="•"/>
            </a:pPr>
            <a:endParaRPr lang="en-US" sz="2200" dirty="0" smtClean="0">
              <a:latin typeface="+mj-lt"/>
              <a:cs typeface="Times New Roman"/>
            </a:endParaRPr>
          </a:p>
          <a:p>
            <a:pPr marL="223838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Methodology:</a:t>
            </a:r>
          </a:p>
          <a:p>
            <a:pPr marL="681038" lvl="1" indent="-223838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Performance, power, and thermal modeling</a:t>
            </a:r>
          </a:p>
          <a:p>
            <a:pPr marL="681038" lvl="1" indent="-223838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Thread allocation policy</a:t>
            </a:r>
          </a:p>
          <a:p>
            <a:pPr marL="681038" lvl="1" indent="-223838">
              <a:spcAft>
                <a:spcPts val="600"/>
              </a:spcAft>
            </a:pPr>
            <a:endParaRPr lang="en-US" sz="2200" dirty="0" smtClean="0">
              <a:latin typeface="+mj-lt"/>
              <a:cs typeface="Times New Roman"/>
            </a:endParaRPr>
          </a:p>
          <a:p>
            <a:pPr marL="223838" indent="-223838">
              <a:spcAft>
                <a:spcPts val="1200"/>
              </a:spcAft>
              <a:buFont typeface="Arial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  <a:cs typeface="Times New Roman"/>
              </a:rPr>
              <a:t>Evaluation:</a:t>
            </a:r>
          </a:p>
          <a:p>
            <a:pPr marL="681038" lvl="1" indent="-223838">
              <a:spcAft>
                <a:spcPts val="1200"/>
              </a:spcAft>
              <a:buFont typeface="Arial"/>
              <a:buChar char="•"/>
            </a:pPr>
            <a:r>
              <a:rPr lang="en-US" sz="2200" b="1" dirty="0" smtClean="0">
                <a:solidFill>
                  <a:srgbClr val="002060"/>
                </a:solidFill>
                <a:latin typeface="+mj-lt"/>
                <a:cs typeface="Times New Roman"/>
              </a:rPr>
              <a:t>Exploring performance, power, and thermal behavior of 2D baseline </a:t>
            </a:r>
            <a:r>
              <a:rPr lang="en-US" sz="2200" b="1" i="1" dirty="0" smtClean="0">
                <a:solidFill>
                  <a:srgbClr val="002060"/>
                </a:solidFill>
                <a:latin typeface="+mj-lt"/>
                <a:cs typeface="Times New Roman"/>
              </a:rPr>
              <a:t>vs.</a:t>
            </a:r>
            <a:r>
              <a:rPr lang="en-US" sz="2200" b="1" dirty="0" smtClean="0">
                <a:solidFill>
                  <a:srgbClr val="002060"/>
                </a:solidFill>
                <a:latin typeface="+mj-lt"/>
                <a:cs typeface="Times New Roman"/>
              </a:rPr>
              <a:t> 3D system with DRAM stacking </a:t>
            </a:r>
          </a:p>
          <a:p>
            <a:pPr marL="681038" lvl="1" indent="-223838">
              <a:spcAft>
                <a:spcPts val="1200"/>
              </a:spcAft>
            </a:pPr>
            <a:endParaRPr lang="en-US" sz="2200" dirty="0" smtClean="0">
              <a:latin typeface="+mj-lt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Thread Allocation Policy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295400"/>
            <a:ext cx="77724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Based on the </a:t>
            </a:r>
            <a:r>
              <a:rPr lang="en-US" sz="2200" i="1" dirty="0" err="1" smtClean="0">
                <a:latin typeface="+mj-lt"/>
                <a:cs typeface="Times New Roman"/>
              </a:rPr>
              <a:t>balance_location</a:t>
            </a:r>
            <a:r>
              <a:rPr lang="en-US" sz="2200" i="1" dirty="0" smtClean="0">
                <a:latin typeface="+mj-lt"/>
                <a:cs typeface="Times New Roman"/>
              </a:rPr>
              <a:t> </a:t>
            </a:r>
            <a:r>
              <a:rPr lang="en-US" sz="2200" dirty="0" smtClean="0">
                <a:latin typeface="+mj-lt"/>
                <a:cs typeface="Times New Roman"/>
              </a:rPr>
              <a:t>policy </a:t>
            </a:r>
            <a:r>
              <a:rPr lang="en-US" dirty="0" smtClean="0">
                <a:latin typeface="+mj-lt"/>
                <a:cs typeface="Times New Roman"/>
              </a:rPr>
              <a:t>[</a:t>
            </a:r>
            <a:r>
              <a:rPr lang="en-US" dirty="0" err="1" smtClean="0">
                <a:latin typeface="+mj-lt"/>
                <a:cs typeface="Times New Roman"/>
              </a:rPr>
              <a:t>Coskun</a:t>
            </a:r>
            <a:r>
              <a:rPr lang="en-US" dirty="0" smtClean="0">
                <a:latin typeface="+mj-lt"/>
                <a:cs typeface="Times New Roman"/>
              </a:rPr>
              <a:t>, </a:t>
            </a:r>
            <a:r>
              <a:rPr lang="en-US" i="1" dirty="0" smtClean="0">
                <a:latin typeface="+mj-lt"/>
                <a:cs typeface="Times New Roman"/>
              </a:rPr>
              <a:t>SIGMETRICS ’09</a:t>
            </a:r>
            <a:r>
              <a:rPr lang="en-US" dirty="0" smtClean="0">
                <a:latin typeface="+mj-lt"/>
                <a:cs typeface="Times New Roman"/>
              </a:rPr>
              <a:t>]</a:t>
            </a:r>
          </a:p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Assigns threads with the highest </a:t>
            </a:r>
            <a:r>
              <a:rPr lang="en-US" sz="2200" i="1" dirty="0" smtClean="0">
                <a:latin typeface="+mj-lt"/>
                <a:cs typeface="Times New Roman"/>
              </a:rPr>
              <a:t>IPC</a:t>
            </a:r>
            <a:r>
              <a:rPr lang="en-US" sz="2200" dirty="0" smtClean="0">
                <a:latin typeface="+mj-lt"/>
                <a:cs typeface="Times New Roman"/>
              </a:rPr>
              <a:t>s to the cores at the coolest locations on the die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590800"/>
            <a:ext cx="6959600" cy="383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lvl="1"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Performance Evaluation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219200"/>
            <a:ext cx="84283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3D DRAM stacking achieves an average IPC improvement of 72.55% compared to 2D.</a:t>
            </a:r>
            <a:endParaRPr lang="en-US" dirty="0" smtClean="0">
              <a:latin typeface="+mj-lt"/>
              <a:cs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93851"/>
            <a:ext cx="7924800" cy="4054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0562A4-757A-4500-A53C-1CF6E49C9BE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5" name="Picture 14" descr="Coskun_Nalin_Staff-12-10 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219200"/>
            <a:ext cx="2514600" cy="2971800"/>
          </a:xfrm>
          <a:prstGeom prst="rect">
            <a:avLst/>
          </a:prstGeom>
        </p:spPr>
      </p:pic>
      <p:pic>
        <p:nvPicPr>
          <p:cNvPr id="16" name="Picture 6" descr="48core.jpg"/>
          <p:cNvPicPr>
            <a:picLocks noChangeAspect="1"/>
          </p:cNvPicPr>
          <p:nvPr/>
        </p:nvPicPr>
        <p:blipFill>
          <a:blip r:embed="rId3" cstate="print">
            <a:lum bright="-10000" contrast="-21000"/>
          </a:blip>
          <a:srcRect/>
          <a:stretch>
            <a:fillRect/>
          </a:stretch>
        </p:blipFill>
        <p:spPr bwMode="auto">
          <a:xfrm>
            <a:off x="152400" y="838200"/>
            <a:ext cx="28194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152400" y="3200400"/>
            <a:ext cx="2819400" cy="286232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Energy and thermal management of </a:t>
            </a:r>
            <a:r>
              <a:rPr lang="en-US" sz="2000" b="1" dirty="0" err="1" smtClean="0">
                <a:solidFill>
                  <a:srgbClr val="FFFF00"/>
                </a:solidFill>
                <a:latin typeface="Calibri" pitchFamily="34" charset="0"/>
              </a:rPr>
              <a:t>manycore</a:t>
            </a: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systems:</a:t>
            </a:r>
          </a:p>
          <a:p>
            <a:pPr algn="ctr"/>
            <a:endParaRPr lang="en-US" sz="20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Scheduling</a:t>
            </a:r>
          </a:p>
          <a:p>
            <a:pPr algn="ctr"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Memory architecture</a:t>
            </a:r>
          </a:p>
          <a:p>
            <a:pPr algn="ctr"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 Message passing / shared memory</a:t>
            </a:r>
          </a:p>
          <a:p>
            <a:pPr algn="ctr">
              <a:buFontTx/>
              <a:buChar char="-"/>
            </a:pPr>
            <a:r>
              <a:rPr lang="en-US" sz="2000" b="1" dirty="0" smtClean="0">
                <a:solidFill>
                  <a:srgbClr val="FFFF00"/>
                </a:solidFill>
                <a:latin typeface="Calibri" pitchFamily="34" charset="0"/>
              </a:rPr>
              <a:t>…</a:t>
            </a:r>
          </a:p>
        </p:txBody>
      </p:sp>
      <p:pic>
        <p:nvPicPr>
          <p:cNvPr id="55" name="Picture 54" descr="stackf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5016696"/>
            <a:ext cx="3657600" cy="1917504"/>
          </a:xfrm>
          <a:prstGeom prst="rect">
            <a:avLst/>
          </a:prstGeom>
        </p:spPr>
      </p:pic>
      <p:pic>
        <p:nvPicPr>
          <p:cNvPr id="9" name="Picture 2" descr="D:\MYDOCUMENTS\PAPERS-JOURNALS\papers\en_espera\Nanonet2009-Jose\stack-3d.jpg"/>
          <p:cNvPicPr>
            <a:picLocks noChangeAspect="1" noChangeArrowheads="1"/>
          </p:cNvPicPr>
          <p:nvPr/>
        </p:nvPicPr>
        <p:blipFill>
          <a:blip r:embed="rId5" cstate="print">
            <a:lum bright="-2000" contrast="-10000"/>
          </a:blip>
          <a:srcRect/>
          <a:stretch>
            <a:fillRect/>
          </a:stretch>
        </p:blipFill>
        <p:spPr bwMode="auto">
          <a:xfrm>
            <a:off x="3124200" y="4572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 descr="D:\DOWNLOADS\testVehicle3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066800"/>
            <a:ext cx="32766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19800" y="3200400"/>
            <a:ext cx="3124200" cy="1938992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3D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s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tacked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a</a:t>
            </a: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rchitectures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Performance 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modeling, thermal verification, heterogeneous integration (e.g., DRAM stacking), …</a:t>
            </a:r>
          </a:p>
        </p:txBody>
      </p:sp>
      <p:sp>
        <p:nvSpPr>
          <p:cNvPr id="54" name="TextBox 41"/>
          <p:cNvSpPr txBox="1">
            <a:spLocks noChangeArrowheads="1"/>
          </p:cNvSpPr>
          <p:nvPr/>
        </p:nvSpPr>
        <p:spPr bwMode="auto">
          <a:xfrm>
            <a:off x="6553200" y="1033046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600" i="1" dirty="0">
                <a:latin typeface="Calibri" pitchFamily="34" charset="0"/>
              </a:rPr>
              <a:t>Figure: IBM Zurich &amp; EPFL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and Energy Aware Computing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Temporal Performance Behavior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999" y="1287959"/>
            <a:ext cx="8428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i="1" dirty="0" err="1" smtClean="0">
                <a:latin typeface="+mj-lt"/>
                <a:cs typeface="Times New Roman"/>
              </a:rPr>
              <a:t>streamcluster</a:t>
            </a:r>
            <a:r>
              <a:rPr lang="en-US" sz="2200" dirty="0" smtClean="0">
                <a:latin typeface="+mj-lt"/>
                <a:cs typeface="Times New Roman"/>
              </a:rPr>
              <a:t> and </a:t>
            </a:r>
            <a:r>
              <a:rPr lang="en-US" sz="2200" i="1" dirty="0" err="1" smtClean="0">
                <a:latin typeface="+mj-lt"/>
                <a:cs typeface="Times New Roman"/>
              </a:rPr>
              <a:t>fluidanimate</a:t>
            </a:r>
            <a:r>
              <a:rPr lang="en-US" sz="2200" dirty="0" smtClean="0">
                <a:latin typeface="+mj-lt"/>
                <a:cs typeface="Times New Roman"/>
              </a:rPr>
              <a:t> improve their </a:t>
            </a:r>
            <a:r>
              <a:rPr lang="en-US" sz="2200" i="1" dirty="0" smtClean="0">
                <a:latin typeface="+mj-lt"/>
                <a:cs typeface="Times New Roman"/>
              </a:rPr>
              <a:t>average IPC</a:t>
            </a:r>
            <a:r>
              <a:rPr lang="en-US" sz="2200" dirty="0" smtClean="0">
                <a:latin typeface="+mj-lt"/>
                <a:cs typeface="Times New Roman"/>
              </a:rPr>
              <a:t> by 211.8% and 49.8%, respectively.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92945"/>
            <a:ext cx="8136685" cy="365065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80999" y="1143000"/>
            <a:ext cx="84283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Per-core power increases by 16.6% on average for the 3D system.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381000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Power Evaluation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0"/>
            <a:ext cx="8229600" cy="411144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1733490"/>
            <a:ext cx="7467600" cy="40011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23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Power  of the 3D system and 2D-baseline running PARSEC benchmarks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90600" y="1752600"/>
            <a:ext cx="7010400" cy="40011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23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DRAM layer power and temperature traces for </a:t>
            </a:r>
            <a:r>
              <a:rPr lang="en-US" sz="2000" i="1" dirty="0" err="1" smtClean="0"/>
              <a:t>dedup</a:t>
            </a:r>
            <a:r>
              <a:rPr lang="en-US" sz="2000" i="1" dirty="0" smtClean="0"/>
              <a:t> benchmark</a:t>
            </a:r>
            <a:endParaRPr lang="en-US" sz="2000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DRAM Power and Temperature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999" y="1245513"/>
            <a:ext cx="84283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DRAM power changes following the variations in memory access rate.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43" y="2362200"/>
            <a:ext cx="8448675" cy="3886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291772" y="2057400"/>
            <a:ext cx="7315200" cy="40011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23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Peak core temperature for the default high-performance package </a:t>
            </a:r>
            <a:endParaRPr lang="en-US" sz="2000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Temperature Analysis</a:t>
            </a:r>
            <a:endParaRPr lang="en-US" sz="4400" dirty="0" smtClean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  <a:p>
            <a:pPr algn="ctr"/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999" y="1211759"/>
            <a:ext cx="8428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Temperature decreases because the lower power DRAM layer shares the heat of the hotter cores.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602972"/>
            <a:ext cx="8153400" cy="387402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Temperature Analysis </a:t>
            </a:r>
            <a:r>
              <a:rPr lang="en-US" altLang="zh-CN" sz="4400" dirty="0" smtClean="0">
                <a:solidFill>
                  <a:srgbClr val="0070C0"/>
                </a:solidFill>
                <a:latin typeface="+mj-lt"/>
                <a:cs typeface="Times New Roman"/>
              </a:rPr>
              <a:t>(Cont’d)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999" y="1287959"/>
            <a:ext cx="84283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Temperatures increase more noticeably in 3D systems with small-size and low-cost embedded packages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743200"/>
            <a:ext cx="8707157" cy="33316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8200" y="2111514"/>
            <a:ext cx="3657600" cy="40011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23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small-size embedded package</a:t>
            </a:r>
            <a:endParaRPr lang="en-US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2111514"/>
            <a:ext cx="3657600" cy="40011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2300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i="1" dirty="0" smtClean="0"/>
              <a:t>low-cost embedded package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Conclusion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0999" y="1295400"/>
            <a:ext cx="8428319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We provide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/>
              </a:rPr>
              <a:t>a comprehensive simulation framework </a:t>
            </a:r>
            <a:r>
              <a:rPr lang="en-US" sz="2200" dirty="0" smtClean="0">
                <a:latin typeface="+mj-lt"/>
                <a:cs typeface="Times New Roman"/>
              </a:rPr>
              <a:t>for 3D systems with on-chip DRAM.</a:t>
            </a:r>
          </a:p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We explore the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/>
              </a:rPr>
              <a:t>performance, power, and temperature characteristics </a:t>
            </a:r>
            <a:r>
              <a:rPr lang="en-US" sz="2200" dirty="0" smtClean="0">
                <a:latin typeface="+mj-lt"/>
                <a:cs typeface="Times New Roman"/>
              </a:rPr>
              <a:t>of a 3D multi-core system running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/>
              </a:rPr>
              <a:t>parallel applications.</a:t>
            </a:r>
          </a:p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Average IPC increase is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/>
              </a:rPr>
              <a:t>72.6% </a:t>
            </a:r>
            <a:r>
              <a:rPr lang="en-US" sz="2200" dirty="0" smtClean="0">
                <a:latin typeface="+mj-lt"/>
                <a:cs typeface="Times New Roman"/>
              </a:rPr>
              <a:t>and average core power increase is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/>
              </a:rPr>
              <a:t>16.6%  </a:t>
            </a:r>
            <a:r>
              <a:rPr lang="en-US" sz="2200" dirty="0" smtClean="0">
                <a:latin typeface="+mj-lt"/>
                <a:cs typeface="Times New Roman"/>
              </a:rPr>
              <a:t>compared to the equivalent 2D system.</a:t>
            </a:r>
          </a:p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We demonstrate 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/>
              </a:rPr>
              <a:t>limited temperature changes </a:t>
            </a:r>
            <a:r>
              <a:rPr lang="en-US" sz="2200" dirty="0" smtClean="0">
                <a:latin typeface="+mj-lt"/>
                <a:cs typeface="Times New Roman"/>
              </a:rPr>
              <a:t>in the 3D systems with DRAM stacking with respect to the 2D baseline.</a:t>
            </a:r>
          </a:p>
          <a:p>
            <a:pPr marL="223838" indent="-223838">
              <a:spcAft>
                <a:spcPts val="1800"/>
              </a:spcAft>
              <a:buFont typeface="Arial"/>
              <a:buChar char="•"/>
            </a:pPr>
            <a:r>
              <a:rPr lang="en-US" sz="2200" u="sng" dirty="0" smtClean="0">
                <a:latin typeface="+mj-lt"/>
                <a:cs typeface="Times New Roman"/>
              </a:rPr>
              <a:t>Future work: </a:t>
            </a:r>
            <a:r>
              <a:rPr lang="en-US" sz="2200" dirty="0" smtClean="0">
                <a:latin typeface="+mj-lt"/>
                <a:cs typeface="Times New Roman"/>
              </a:rPr>
              <a:t>Detailed DRAM power models, higher bandwidth memory access, new 3D system architectures, new thermal/energy management policies.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0" y="914400"/>
            <a:ext cx="4876800" cy="3810000"/>
          </a:xfrm>
        </p:spPr>
        <p:txBody>
          <a:bodyPr/>
          <a:lstStyle/>
          <a:p>
            <a:r>
              <a:rPr lang="en-US" sz="2200" dirty="0" smtClean="0"/>
              <a:t>Collaborators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EPFL, Switzerland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IBM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Oracle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Intel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Brown University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University of Bologna, Italy</a:t>
            </a:r>
          </a:p>
        </p:txBody>
      </p:sp>
      <p:pic>
        <p:nvPicPr>
          <p:cNvPr id="18" name="Picture 17" descr="Coskun_Nalin_Staff-12-10 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914400"/>
            <a:ext cx="4840206" cy="3505200"/>
          </a:xfrm>
          <a:prstGeom prst="rect">
            <a:avLst/>
          </a:prstGeom>
        </p:spPr>
      </p:pic>
      <p:sp>
        <p:nvSpPr>
          <p:cNvPr id="20" name="Content Placeholder 16"/>
          <p:cNvSpPr txBox="1">
            <a:spLocks/>
          </p:cNvSpPr>
          <p:nvPr/>
        </p:nvSpPr>
        <p:spPr bwMode="auto">
          <a:xfrm>
            <a:off x="0" y="3886200"/>
            <a:ext cx="403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Funding: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30238" lvl="1" indent="-28416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DAC, Richard Newton Award</a:t>
            </a:r>
          </a:p>
          <a:p>
            <a:pPr marL="630238" lvl="1" indent="-28416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Dean’s Catalyst Award, </a:t>
            </a:r>
            <a:r>
              <a:rPr lang="en-US" sz="2200" dirty="0" smtClean="0"/>
              <a:t>BU</a:t>
            </a:r>
            <a:endParaRPr lang="en-US" sz="2200" dirty="0">
              <a:latin typeface="+mn-lt"/>
            </a:endParaRPr>
          </a:p>
          <a:p>
            <a:pPr marL="630238" lvl="1" indent="-28416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200" baseline="0" dirty="0" smtClean="0">
                <a:latin typeface="+mn-lt"/>
              </a:rPr>
              <a:t>Oracle</a:t>
            </a:r>
          </a:p>
          <a:p>
            <a:pPr marL="630238" lvl="1" indent="-284163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VMware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 descr="Tit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6219414"/>
            <a:ext cx="3962400" cy="555119"/>
          </a:xfrm>
          <a:prstGeom prst="rect">
            <a:avLst/>
          </a:prstGeom>
        </p:spPr>
      </p:pic>
      <p:pic>
        <p:nvPicPr>
          <p:cNvPr id="23" name="Picture 22" descr="Border-CISE-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203032"/>
            <a:ext cx="2057400" cy="5715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0070C0"/>
                </a:solidFill>
              </a:rPr>
              <a:t>Performance and Energy Aware Computing Laboratory</a:t>
            </a:r>
          </a:p>
        </p:txBody>
      </p:sp>
      <p:pic>
        <p:nvPicPr>
          <p:cNvPr id="26" name="Picture 25" descr="signatur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1" y="6019800"/>
            <a:ext cx="4495799" cy="9833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1507" y="4495800"/>
            <a:ext cx="33473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/>
              <a:t>Contact:</a:t>
            </a:r>
          </a:p>
          <a:p>
            <a:pPr algn="ctr"/>
            <a:r>
              <a:rPr lang="en-US" sz="2000" dirty="0" smtClean="0">
                <a:hlinkClick r:id="rId6"/>
              </a:rPr>
              <a:t>http://www.bu.edu/peaclab</a:t>
            </a:r>
            <a:endParaRPr lang="en-US" sz="2000" dirty="0" smtClean="0"/>
          </a:p>
          <a:p>
            <a:pPr algn="ctr"/>
            <a:r>
              <a:rPr lang="en-US" sz="2000" dirty="0" smtClean="0">
                <a:hlinkClick r:id="rId7"/>
              </a:rPr>
              <a:t>http://people.bu.edu/acoskun</a:t>
            </a:r>
            <a:endParaRPr lang="en-US" sz="2000" dirty="0" smtClean="0"/>
          </a:p>
          <a:p>
            <a:pPr algn="ctr"/>
            <a:r>
              <a:rPr lang="en-US" sz="2000" dirty="0" smtClean="0">
                <a:hlinkClick r:id="rId8"/>
              </a:rPr>
              <a:t>acoskun@bu.edu</a:t>
            </a:r>
            <a:endParaRPr lang="en-US" sz="2000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26</a:t>
            </a:fld>
            <a:r>
              <a:rPr lang="en-US" smtClean="0"/>
              <a:t> / 22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0" y="762000"/>
            <a:ext cx="4495800" cy="2362200"/>
          </a:xfrm>
          <a:prstGeom prst="cloud">
            <a:avLst/>
          </a:prstGeom>
          <a:solidFill>
            <a:srgbClr val="007A37"/>
          </a:solidFill>
          <a:ln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Green </a:t>
            </a:r>
            <a:r>
              <a:rPr lang="en-US" sz="2000" b="1" dirty="0" smtClean="0"/>
              <a:t>software:</a:t>
            </a:r>
            <a:endParaRPr lang="en-US" sz="20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/>
              <a:t>Software </a:t>
            </a:r>
            <a:r>
              <a:rPr lang="en-US" sz="2000" b="1" dirty="0"/>
              <a:t>optimization, parallel workloads, scientific &amp; modeling applications, 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0562A4-757A-4500-A53C-1CF6E49C9BE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199" y="838200"/>
            <a:ext cx="3792071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581400" y="787758"/>
            <a:ext cx="38862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7520" rIns="90000" bIns="45000"/>
          <a:lstStyle/>
          <a:p>
            <a:pPr>
              <a:lnSpc>
                <a:spcPct val="98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1400" i="1" dirty="0">
                <a:solidFill>
                  <a:srgbClr val="000000"/>
                </a:solidFill>
                <a:latin typeface="Calibri" pitchFamily="34" charset="0"/>
                <a:ea typeface="DejaVu LGC Sans"/>
                <a:cs typeface="DejaVu LGC Sans"/>
              </a:rPr>
              <a:t>Figure: Argonne's Blue Gene/P supercomputer</a:t>
            </a:r>
          </a:p>
        </p:txBody>
      </p:sp>
      <p:pic>
        <p:nvPicPr>
          <p:cNvPr id="19" name="Picture 12" descr="Chip-He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16102"/>
            <a:ext cx="2590800" cy="247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048000"/>
            <a:ext cx="4114800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newbigpiccrop.jpg"/>
          <p:cNvPicPr>
            <a:picLocks noChangeAspect="1"/>
          </p:cNvPicPr>
          <p:nvPr/>
        </p:nvPicPr>
        <p:blipFill>
          <a:blip r:embed="rId6" cstate="print">
            <a:lum contrast="-22000"/>
          </a:blip>
          <a:srcRect/>
          <a:stretch>
            <a:fillRect/>
          </a:stretch>
        </p:blipFill>
        <p:spPr bwMode="auto">
          <a:xfrm>
            <a:off x="3200400" y="4724400"/>
            <a:ext cx="4267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172200" y="4419600"/>
            <a:ext cx="2971800" cy="1015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+mn-lt"/>
              </a:rPr>
              <a:t>Energy Efficiency and Real-Time Design in Cyber-Physical Systems</a:t>
            </a:r>
            <a:endParaRPr lang="en-US" sz="20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and Energy Aware Computing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Multi-core to Many-core Architectures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638800" y="1570038"/>
            <a:ext cx="3429000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b="1" dirty="0" smtClean="0">
                <a:latin typeface="Calibri" pitchFamily="34" charset="0"/>
              </a:rPr>
              <a:t>	Challenges in many-core systems</a:t>
            </a:r>
            <a:endParaRPr lang="en-US" sz="2800" b="1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Memory access latency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Interconnect delay &amp; power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Yield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600" dirty="0">
                <a:solidFill>
                  <a:srgbClr val="002060"/>
                </a:solidFill>
                <a:latin typeface="Calibri" pitchFamily="34" charset="0"/>
              </a:rPr>
              <a:t>Chip power &amp; temperature</a:t>
            </a: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12297" name="Picture 8" descr="48cor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29718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152400" y="1981200"/>
            <a:ext cx="1295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 </a:t>
            </a:r>
            <a:r>
              <a:rPr lang="en-US" i="1" dirty="0">
                <a:latin typeface="Calibri" pitchFamily="34" charset="0"/>
              </a:rPr>
              <a:t>Intel’s </a:t>
            </a:r>
          </a:p>
          <a:p>
            <a:r>
              <a:rPr lang="en-US" i="1" dirty="0">
                <a:latin typeface="Calibri" pitchFamily="34" charset="0"/>
              </a:rPr>
              <a:t>48-core</a:t>
            </a:r>
          </a:p>
          <a:p>
            <a:r>
              <a:rPr lang="en-US" i="1" dirty="0">
                <a:latin typeface="Calibri" pitchFamily="34" charset="0"/>
              </a:rPr>
              <a:t>Single-Chip</a:t>
            </a:r>
          </a:p>
          <a:p>
            <a:r>
              <a:rPr lang="en-US" i="1" dirty="0">
                <a:latin typeface="Calibri" pitchFamily="34" charset="0"/>
              </a:rPr>
              <a:t>Cloud Computer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130" y="3750733"/>
            <a:ext cx="3364270" cy="29548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" y="4876800"/>
            <a:ext cx="16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err="1" smtClean="0"/>
              <a:t>Tilera</a:t>
            </a:r>
            <a:endParaRPr lang="en-US" i="1" dirty="0" smtClean="0"/>
          </a:p>
          <a:p>
            <a:pPr algn="ctr"/>
            <a:r>
              <a:rPr lang="en-US" i="1" dirty="0" err="1" smtClean="0"/>
              <a:t>TILEPro</a:t>
            </a:r>
            <a:r>
              <a:rPr lang="en-US" i="1" dirty="0" smtClean="0"/>
              <a:t>         64-core Processor</a:t>
            </a:r>
            <a:endParaRPr lang="en-US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Stacking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703637"/>
            <a:ext cx="8229600" cy="20113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Ability to integrate different technologies in a single chip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447800"/>
            <a:ext cx="87630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Shorter interconnects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Low power and high speed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3dmotiv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76425"/>
            <a:ext cx="662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62800" y="2286000"/>
            <a:ext cx="19431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latin typeface="Calibri" pitchFamily="34" charset="0"/>
              </a:rPr>
              <a:t>Figure: Ray </a:t>
            </a:r>
            <a:r>
              <a:rPr lang="en-US" sz="1600" i="1" dirty="0" err="1">
                <a:latin typeface="Calibri" pitchFamily="34" charset="0"/>
              </a:rPr>
              <a:t>Yarema</a:t>
            </a:r>
            <a:r>
              <a:rPr lang="en-US" sz="1600" i="1" dirty="0">
                <a:latin typeface="Calibri" pitchFamily="34" charset="0"/>
              </a:rPr>
              <a:t>, </a:t>
            </a:r>
            <a:r>
              <a:rPr lang="en-US" sz="1600" i="1" dirty="0" err="1">
                <a:latin typeface="Calibri" pitchFamily="34" charset="0"/>
              </a:rPr>
              <a:t>Fermilab</a:t>
            </a:r>
            <a:endParaRPr lang="en-US" sz="1600" i="1" dirty="0">
              <a:latin typeface="Calibri" pitchFamily="34" charset="0"/>
            </a:endParaRPr>
          </a:p>
        </p:txBody>
      </p:sp>
      <p:pic>
        <p:nvPicPr>
          <p:cNvPr id="8" name="Picture 7" descr="screenhunter_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343400"/>
            <a:ext cx="5267325" cy="1952625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57400" y="6367046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i="1" dirty="0">
                <a:latin typeface="Calibri" pitchFamily="34" charset="0"/>
              </a:rPr>
              <a:t>Figure: </a:t>
            </a:r>
            <a:r>
              <a:rPr lang="en-US" sz="1600" i="1" dirty="0" smtClean="0">
                <a:latin typeface="Calibri" pitchFamily="34" charset="0"/>
              </a:rPr>
              <a:t>IMEC</a:t>
            </a:r>
            <a:endParaRPr lang="en-US" sz="1600" i="1" dirty="0">
              <a:latin typeface="Calibri" pitchFamily="34" charset="0"/>
            </a:endParaRPr>
          </a:p>
        </p:txBody>
      </p:sp>
      <p:pic>
        <p:nvPicPr>
          <p:cNvPr id="10" name="Picture 23" descr="wetox_BAS_1st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313144"/>
            <a:ext cx="2643841" cy="198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6858000" y="6367046"/>
            <a:ext cx="18998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Figure: LSM, EPFL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  <p:bldP spid="9" grpId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Energy Efficiency and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077200" cy="45259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Temperature-induced challenges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Energy problem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High cost: a 10MW data center spends millions of dollars per year for operational and cooling costs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Adverse effects on the environment</a:t>
            </a:r>
          </a:p>
        </p:txBody>
      </p:sp>
      <p:pic>
        <p:nvPicPr>
          <p:cNvPr id="13318" name="Picture 1" descr="C:\Documents and Settings\ayse\Local Settings\Temporary Internet Files\Content.IE5\B9NH6MCZ\MCj04247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438400"/>
            <a:ext cx="129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1200" y="2438400"/>
            <a:ext cx="152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Arc 13"/>
          <p:cNvSpPr/>
          <p:nvPr/>
        </p:nvSpPr>
        <p:spPr>
          <a:xfrm>
            <a:off x="1219200" y="2667000"/>
            <a:ext cx="2286000" cy="1600200"/>
          </a:xfrm>
          <a:prstGeom prst="arc">
            <a:avLst/>
          </a:prstGeom>
          <a:ln w="25400">
            <a:solidFill>
              <a:srgbClr val="C0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133600" y="1828800"/>
            <a:ext cx="11287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200" b="1">
                <a:latin typeface="Calibri" pitchFamily="34" charset="0"/>
              </a:rPr>
              <a:t>Leakage</a:t>
            </a:r>
          </a:p>
        </p:txBody>
      </p:sp>
      <p:sp>
        <p:nvSpPr>
          <p:cNvPr id="13322" name="TextBox 15"/>
          <p:cNvSpPr txBox="1">
            <a:spLocks noChangeArrowheads="1"/>
          </p:cNvSpPr>
          <p:nvPr/>
        </p:nvSpPr>
        <p:spPr bwMode="auto">
          <a:xfrm>
            <a:off x="76200" y="1828800"/>
            <a:ext cx="1752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Calibri" pitchFamily="34" charset="0"/>
              </a:rPr>
              <a:t>Cooling Cost</a:t>
            </a:r>
          </a:p>
        </p:txBody>
      </p:sp>
      <p:pic>
        <p:nvPicPr>
          <p:cNvPr id="19" name="Picture 18" descr="Chip-Hea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35400" y="2286000"/>
            <a:ext cx="1676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810000" y="1828800"/>
            <a:ext cx="1752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Calibri" pitchFamily="34" charset="0"/>
              </a:rPr>
              <a:t>Performance</a:t>
            </a:r>
          </a:p>
        </p:txBody>
      </p:sp>
      <p:pic>
        <p:nvPicPr>
          <p:cNvPr id="21" name="Picture 20" descr="failures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2176463"/>
            <a:ext cx="3429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629400" y="1828800"/>
            <a:ext cx="1447800" cy="430213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latin typeface="Calibri" pitchFamily="34" charset="0"/>
              </a:rPr>
              <a:t>Reliability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52400" y="4191000"/>
            <a:ext cx="853676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600" b="1" dirty="0">
                <a:latin typeface="Calibri" pitchFamily="34" charset="0"/>
              </a:rPr>
              <a:t>Thermal challenges accelerate in high-performance </a:t>
            </a:r>
            <a:r>
              <a:rPr lang="en-US" sz="2600" b="1" dirty="0" smtClean="0">
                <a:latin typeface="Calibri" pitchFamily="34" charset="0"/>
              </a:rPr>
              <a:t>systems</a:t>
            </a:r>
            <a:r>
              <a:rPr lang="en-US" sz="2600" b="1" dirty="0">
                <a:latin typeface="Calibri" pitchFamily="34" charset="0"/>
              </a:rPr>
              <a:t>!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0562A4-757A-4500-A53C-1CF6E49C9BE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15" grpId="0"/>
      <p:bldP spid="20" grpId="0"/>
      <p:bldP spid="22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228600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Contributions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143000"/>
            <a:ext cx="842831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j-lt"/>
                <a:cs typeface="Times New Roman"/>
              </a:rPr>
              <a:t>Model for estimating memory access latency in 3D systems with on-chip DRAM</a:t>
            </a:r>
          </a:p>
          <a:p>
            <a:pPr marL="223838" indent="-223838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j-lt"/>
                <a:cs typeface="Times New Roman"/>
              </a:rPr>
              <a:t>Novel methodology to jointly evaluate performance, power, and temperature of 3D systems</a:t>
            </a:r>
          </a:p>
          <a:p>
            <a:pPr marL="223838" indent="-223838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j-lt"/>
                <a:cs typeface="Times New Roman"/>
              </a:rPr>
              <a:t>Analysis of 3D </a:t>
            </a:r>
            <a:r>
              <a:rPr lang="en-US" sz="2000" dirty="0" err="1" smtClean="0">
                <a:latin typeface="+mj-lt"/>
                <a:cs typeface="Times New Roman"/>
              </a:rPr>
              <a:t>multicore</a:t>
            </a:r>
            <a:r>
              <a:rPr lang="en-US" sz="2000" dirty="0" smtClean="0">
                <a:latin typeface="+mj-lt"/>
                <a:cs typeface="Times New Roman"/>
              </a:rPr>
              <a:t> systems and comparisons with equivalent 2D systems demonstrating:</a:t>
            </a:r>
          </a:p>
          <a:p>
            <a:pPr marL="681038" lvl="1" indent="-223838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j-lt"/>
                <a:cs typeface="Times New Roman"/>
              </a:rPr>
              <a:t>Up to </a:t>
            </a:r>
            <a:r>
              <a:rPr lang="en-US" sz="2000" b="1" dirty="0" smtClean="0">
                <a:latin typeface="+mj-lt"/>
                <a:cs typeface="Times New Roman"/>
              </a:rPr>
              <a:t>3X</a:t>
            </a:r>
            <a:r>
              <a:rPr lang="en-US" sz="2000" dirty="0" smtClean="0">
                <a:latin typeface="+mj-lt"/>
                <a:cs typeface="Times New Roman"/>
              </a:rPr>
              <a:t> improvement in throughput, resulting in up to </a:t>
            </a:r>
            <a:r>
              <a:rPr lang="en-US" sz="2000" b="1" dirty="0" smtClean="0">
                <a:latin typeface="+mj-lt"/>
                <a:cs typeface="Times New Roman"/>
              </a:rPr>
              <a:t>76%</a:t>
            </a:r>
            <a:r>
              <a:rPr lang="en-US" sz="2000" dirty="0" smtClean="0">
                <a:latin typeface="+mj-lt"/>
                <a:cs typeface="Times New Roman"/>
              </a:rPr>
              <a:t> higher power consumption per core</a:t>
            </a:r>
          </a:p>
          <a:p>
            <a:pPr marL="681038" lvl="1" indent="-223838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latin typeface="+mj-lt"/>
                <a:cs typeface="Times New Roman"/>
              </a:rPr>
              <a:t>Temperature ranges area within safe margins for high-end systems. Embedded  3D systems are subject to severe thermal problems.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4724400"/>
            <a:ext cx="7924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 smtClean="0">
              <a:latin typeface="Times New Roman"/>
              <a:cs typeface="Times New Roman"/>
            </a:endParaRPr>
          </a:p>
          <a:p>
            <a:pPr algn="ctr"/>
            <a:endParaRPr lang="en-US" dirty="0" smtClean="0">
              <a:latin typeface="Times New Roman"/>
              <a:cs typeface="Times New Roman"/>
            </a:endParaRPr>
          </a:p>
          <a:p>
            <a:pPr algn="ctr"/>
            <a:endParaRPr lang="en-US" sz="2000" dirty="0" smtClean="0">
              <a:latin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4914900"/>
            <a:ext cx="1676400" cy="4762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Performance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4914900"/>
            <a:ext cx="1143000" cy="476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Power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1" idx="3"/>
            <a:endCxn id="12" idx="1"/>
          </p:cNvCxnSpPr>
          <p:nvPr/>
        </p:nvCxnSpPr>
        <p:spPr>
          <a:xfrm>
            <a:off x="2590800" y="5153025"/>
            <a:ext cx="685800" cy="1985"/>
          </a:xfrm>
          <a:prstGeom prst="straightConnector1">
            <a:avLst/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029200" y="4914900"/>
            <a:ext cx="1143000" cy="4762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Thermal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Elbow Connector 16"/>
          <p:cNvCxnSpPr>
            <a:stCxn id="12" idx="3"/>
          </p:cNvCxnSpPr>
          <p:nvPr/>
        </p:nvCxnSpPr>
        <p:spPr>
          <a:xfrm>
            <a:off x="4419600" y="5153025"/>
            <a:ext cx="609600" cy="1985"/>
          </a:xfrm>
          <a:prstGeom prst="bentConnector3">
            <a:avLst>
              <a:gd name="adj1" fmla="val 50000"/>
            </a:avLst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590800" y="5638800"/>
            <a:ext cx="3695700" cy="76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3D systems with on-chip DRAM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running parallel applications</a:t>
            </a:r>
          </a:p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53200" y="4914900"/>
            <a:ext cx="1752600" cy="1028700"/>
          </a:xfrm>
          <a:prstGeom prst="rect">
            <a:avLst/>
          </a:prstGeom>
          <a:solidFill>
            <a:srgbClr val="FFFF76"/>
          </a:solidFill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Thermal management policies</a:t>
            </a: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Elbow Connector 29"/>
          <p:cNvCxnSpPr/>
          <p:nvPr/>
        </p:nvCxnSpPr>
        <p:spPr>
          <a:xfrm>
            <a:off x="6172200" y="5153025"/>
            <a:ext cx="381000" cy="1985"/>
          </a:xfrm>
          <a:prstGeom prst="bentConnector3">
            <a:avLst>
              <a:gd name="adj1" fmla="val 50000"/>
            </a:avLst>
          </a:prstGeom>
          <a:ln w="5715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2"/>
          </p:cNvCxnSpPr>
          <p:nvPr/>
        </p:nvCxnSpPr>
        <p:spPr>
          <a:xfrm rot="16200000" flipH="1">
            <a:off x="2047875" y="5095875"/>
            <a:ext cx="247650" cy="838200"/>
          </a:xfrm>
          <a:prstGeom prst="straightConnector1">
            <a:avLst/>
          </a:prstGeom>
          <a:ln>
            <a:headEnd type="arrow" w="med" len="sm"/>
            <a:tailEnd type="arrow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2"/>
            <a:endCxn id="24" idx="0"/>
          </p:cNvCxnSpPr>
          <p:nvPr/>
        </p:nvCxnSpPr>
        <p:spPr>
          <a:xfrm rot="16200000" flipH="1">
            <a:off x="4019550" y="5219700"/>
            <a:ext cx="247650" cy="590550"/>
          </a:xfrm>
          <a:prstGeom prst="straightConnector1">
            <a:avLst/>
          </a:prstGeom>
          <a:ln>
            <a:headEnd type="arrow" w="med" len="sm"/>
            <a:tailEnd type="arrow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2"/>
          </p:cNvCxnSpPr>
          <p:nvPr/>
        </p:nvCxnSpPr>
        <p:spPr>
          <a:xfrm rot="5400000">
            <a:off x="5191125" y="5229225"/>
            <a:ext cx="247650" cy="571500"/>
          </a:xfrm>
          <a:prstGeom prst="straightConnector1">
            <a:avLst/>
          </a:prstGeom>
          <a:ln>
            <a:headEnd type="arrow" w="med" len="sm"/>
            <a:tailEnd type="arrow" w="med" len="sm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5" name="Shape 44"/>
          <p:cNvCxnSpPr>
            <a:stCxn id="29" idx="2"/>
          </p:cNvCxnSpPr>
          <p:nvPr/>
        </p:nvCxnSpPr>
        <p:spPr>
          <a:xfrm rot="5400000">
            <a:off x="6743700" y="5486400"/>
            <a:ext cx="228600" cy="1143000"/>
          </a:xfrm>
          <a:prstGeom prst="bentConnector2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447800"/>
            <a:ext cx="74676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Outline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447800"/>
            <a:ext cx="7467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System description:</a:t>
            </a:r>
          </a:p>
          <a:p>
            <a:pPr marL="681038" lvl="1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2D baseline </a:t>
            </a:r>
            <a:r>
              <a:rPr lang="en-US" sz="2200" i="1" dirty="0" smtClean="0">
                <a:latin typeface="+mj-lt"/>
                <a:cs typeface="Times New Roman"/>
              </a:rPr>
              <a:t>vs</a:t>
            </a:r>
            <a:r>
              <a:rPr lang="en-US" sz="2200" dirty="0" smtClean="0">
                <a:latin typeface="+mj-lt"/>
                <a:cs typeface="Times New Roman"/>
              </a:rPr>
              <a:t>. 3D target systems configuration</a:t>
            </a:r>
            <a:endParaRPr lang="en-US" sz="800" dirty="0" smtClean="0">
              <a:latin typeface="+mj-lt"/>
              <a:cs typeface="Times New Roman"/>
            </a:endParaRPr>
          </a:p>
          <a:p>
            <a:pPr marL="681038" lvl="1" indent="-223838">
              <a:spcAft>
                <a:spcPts val="600"/>
              </a:spcAft>
              <a:buFont typeface="Arial"/>
              <a:buChar char="•"/>
            </a:pPr>
            <a:endParaRPr lang="en-US" sz="2200" dirty="0" smtClean="0">
              <a:latin typeface="+mj-lt"/>
              <a:cs typeface="Times New Roman"/>
            </a:endParaRPr>
          </a:p>
          <a:p>
            <a:pPr marL="223838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Methodology:</a:t>
            </a:r>
          </a:p>
          <a:p>
            <a:pPr marL="681038" lvl="1" indent="-223838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Performance, power, and thermal modeling</a:t>
            </a:r>
          </a:p>
          <a:p>
            <a:pPr marL="681038" lvl="1" indent="-223838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Thread allocation policy</a:t>
            </a:r>
          </a:p>
          <a:p>
            <a:pPr marL="681038" lvl="1" indent="-223838">
              <a:spcAft>
                <a:spcPts val="600"/>
              </a:spcAft>
            </a:pPr>
            <a:endParaRPr lang="en-US" sz="2200" dirty="0" smtClean="0">
              <a:latin typeface="+mj-lt"/>
              <a:cs typeface="Times New Roman"/>
            </a:endParaRPr>
          </a:p>
          <a:p>
            <a:pPr marL="223838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Evaluation:</a:t>
            </a:r>
          </a:p>
          <a:p>
            <a:pPr marL="681038" lvl="1" indent="-223838">
              <a:spcAft>
                <a:spcPts val="12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Exploring performance, power, and thermal behavior of 2D baseline </a:t>
            </a:r>
            <a:r>
              <a:rPr lang="en-US" sz="2200" i="1" dirty="0" smtClean="0">
                <a:latin typeface="+mj-lt"/>
                <a:cs typeface="Times New Roman"/>
              </a:rPr>
              <a:t>vs.</a:t>
            </a:r>
            <a:r>
              <a:rPr lang="en-US" sz="2200" dirty="0" smtClean="0">
                <a:latin typeface="+mj-lt"/>
                <a:cs typeface="Times New Roman"/>
              </a:rPr>
              <a:t> 3D system with DRAM stacking </a:t>
            </a:r>
          </a:p>
          <a:p>
            <a:pPr marL="681038" lvl="1" indent="-223838">
              <a:spcAft>
                <a:spcPts val="1200"/>
              </a:spcAft>
            </a:pPr>
            <a:endParaRPr lang="en-US" sz="2200" dirty="0" smtClean="0">
              <a:latin typeface="+mj-lt"/>
              <a:cs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60643" y="500063"/>
            <a:ext cx="844867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+mj-lt"/>
                <a:cs typeface="Times New Roman"/>
              </a:rPr>
              <a:t>Target System</a:t>
            </a:r>
            <a:endParaRPr lang="en-US" sz="4400" dirty="0">
              <a:solidFill>
                <a:srgbClr val="0070C0"/>
              </a:solidFill>
              <a:latin typeface="+mj-lt"/>
              <a:ea typeface="SimSun" pitchFamily="2" charset="-122"/>
              <a:cs typeface="SimSun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211014"/>
            <a:ext cx="876300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3838" indent="-223838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16-core processor, cores based on the cores in Intel SCC </a:t>
            </a:r>
            <a:r>
              <a:rPr lang="en-US" sz="1600" dirty="0" smtClean="0">
                <a:solidFill>
                  <a:srgbClr val="002060"/>
                </a:solidFill>
                <a:latin typeface="+mj-lt"/>
                <a:cs typeface="Times New Roman"/>
              </a:rPr>
              <a:t>[Howard, ISSCC’10] </a:t>
            </a:r>
          </a:p>
          <a:p>
            <a:pPr marL="223838" indent="-223838">
              <a:spcAft>
                <a:spcPts val="600"/>
              </a:spcAft>
              <a:buFont typeface="Arial"/>
              <a:buChar char="•"/>
            </a:pPr>
            <a:r>
              <a:rPr lang="en-US" sz="2200" dirty="0" smtClean="0">
                <a:latin typeface="+mj-lt"/>
                <a:cs typeface="Times New Roman"/>
              </a:rPr>
              <a:t>Manufactured at 45nm, has a die area of 128.7mm</a:t>
            </a:r>
            <a:r>
              <a:rPr lang="en-US" sz="2200" baseline="30000" dirty="0" smtClean="0">
                <a:latin typeface="+mj-lt"/>
                <a:cs typeface="Times New Roman"/>
              </a:rPr>
              <a:t>2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43000" y="2209800"/>
          <a:ext cx="7010400" cy="39420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312709"/>
                <a:gridCol w="4697691"/>
              </a:tblGrid>
              <a:tr h="370840">
                <a:tc gridSpan="2"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Core  architecture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 marB="9144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CPU clock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1.0GHz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Branch Predictor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Tournament predictor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Issue Width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2-way out-of-order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Functional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IntAlu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, 1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IntMult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, 1 FPALU, 1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FPMultDiv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Physical Registers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128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Int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, 128 FP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</a:rPr>
                        <a:t>Instruction Queue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64 entries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L1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ICache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/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DCache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16 KB @2 ns (2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cyc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endParaRPr lang="en-US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L2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Cache(s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16 private L2 Caches</a:t>
                      </a:r>
                      <a:endParaRPr lang="en-US" baseline="0" dirty="0" smtClean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Each L2: 4-way set-associative, 64B blocks</a:t>
                      </a:r>
                    </a:p>
                    <a:p>
                      <a:pPr>
                        <a:lnSpc>
                          <a:spcPts val="2160"/>
                        </a:lnSpc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512 KB @5 ns (5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cyc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805FE-6B4A-2B4B-9E00-B12D6179DAB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3548</TotalTime>
  <Words>1564</Words>
  <Application>Microsoft Macintosh PowerPoint</Application>
  <PresentationFormat>On-screen Show (4:3)</PresentationFormat>
  <Paragraphs>403</Paragraphs>
  <Slides>26</Slides>
  <Notes>24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Custom Design</vt:lpstr>
      <vt:lpstr>Equation</vt:lpstr>
      <vt:lpstr>Slide 1</vt:lpstr>
      <vt:lpstr>Slide 2</vt:lpstr>
      <vt:lpstr>Slide 3</vt:lpstr>
      <vt:lpstr>Multi-core to Many-core Architectures</vt:lpstr>
      <vt:lpstr>3D Stacking</vt:lpstr>
      <vt:lpstr>Energy Efficiency and Temperature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Performance and Energy Aware Computing Laboratory</vt:lpstr>
    </vt:vector>
  </TitlesOfParts>
  <Company>BU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Jie Meng</dc:creator>
  <cp:lastModifiedBy>Information Services Department</cp:lastModifiedBy>
  <cp:revision>476</cp:revision>
  <cp:lastPrinted>2011-09-18T15:52:34Z</cp:lastPrinted>
  <dcterms:created xsi:type="dcterms:W3CDTF">2011-11-02T17:41:24Z</dcterms:created>
  <dcterms:modified xsi:type="dcterms:W3CDTF">2011-11-02T17:41:45Z</dcterms:modified>
</cp:coreProperties>
</file>