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45" r:id="rId2"/>
    <p:sldId id="724" r:id="rId3"/>
    <p:sldId id="725" r:id="rId4"/>
    <p:sldId id="726" r:id="rId5"/>
    <p:sldId id="723" r:id="rId6"/>
    <p:sldId id="673" r:id="rId7"/>
    <p:sldId id="721" r:id="rId8"/>
    <p:sldId id="675" r:id="rId9"/>
    <p:sldId id="701" r:id="rId10"/>
    <p:sldId id="676" r:id="rId11"/>
    <p:sldId id="722" r:id="rId12"/>
    <p:sldId id="677" r:id="rId13"/>
    <p:sldId id="687" r:id="rId14"/>
    <p:sldId id="685" r:id="rId15"/>
    <p:sldId id="681" r:id="rId16"/>
    <p:sldId id="693" r:id="rId17"/>
    <p:sldId id="684" r:id="rId18"/>
    <p:sldId id="682" r:id="rId19"/>
    <p:sldId id="719" r:id="rId20"/>
    <p:sldId id="715" r:id="rId21"/>
    <p:sldId id="696" r:id="rId22"/>
    <p:sldId id="698" r:id="rId23"/>
    <p:sldId id="706" r:id="rId24"/>
    <p:sldId id="694" r:id="rId25"/>
    <p:sldId id="705" r:id="rId26"/>
    <p:sldId id="720" r:id="rId27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99"/>
    <a:srgbClr val="FFCCCC"/>
    <a:srgbClr val="0066CC"/>
    <a:srgbClr val="993300"/>
    <a:srgbClr val="6699FF"/>
    <a:srgbClr val="7D7DDF"/>
    <a:srgbClr val="33CC33"/>
    <a:srgbClr val="CC3300"/>
    <a:srgbClr val="66FF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11198" autoAdjust="0"/>
    <p:restoredTop sz="90594" autoAdjust="0"/>
  </p:normalViewPr>
  <p:slideViewPr>
    <p:cSldViewPr snapToGrid="0">
      <p:cViewPr varScale="1">
        <p:scale>
          <a:sx n="165" d="100"/>
          <a:sy n="165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t" anchorCtr="0" compatLnSpc="1">
            <a:prstTxWarp prst="textNoShape">
              <a:avLst/>
            </a:prstTxWarp>
          </a:bodyPr>
          <a:lstStyle>
            <a:lvl1pPr defTabSz="966375"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1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t" anchorCtr="0" compatLnSpc="1">
            <a:prstTxWarp prst="textNoShape">
              <a:avLst/>
            </a:prstTxWarp>
          </a:bodyPr>
          <a:lstStyle>
            <a:lvl1pPr algn="r" defTabSz="9663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b" anchorCtr="0" compatLnSpc="1">
            <a:prstTxWarp prst="textNoShape">
              <a:avLst/>
            </a:prstTxWarp>
          </a:bodyPr>
          <a:lstStyle>
            <a:lvl1pPr defTabSz="966375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b" anchorCtr="0" compatLnSpc="1">
            <a:prstTxWarp prst="textNoShape">
              <a:avLst/>
            </a:prstTxWarp>
          </a:bodyPr>
          <a:lstStyle>
            <a:lvl1pPr algn="r" defTabSz="966375">
              <a:defRPr sz="1300">
                <a:latin typeface="Times New Roman" pitchFamily="18" charset="0"/>
              </a:defRPr>
            </a:lvl1pPr>
          </a:lstStyle>
          <a:p>
            <a:fld id="{EDA4F202-4014-4642-AA6A-DF14ED1AF7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8" y="3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5800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5" y="4578816"/>
            <a:ext cx="5343277" cy="42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57630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8" y="9157630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fld id="{4A2DBE91-E9D0-4B61-A834-5338017D7A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A12C4-777C-4FB8-BE7F-691808EF1B85}" type="slidenum">
              <a:rPr lang="en-US"/>
              <a:pPr/>
              <a:t>1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Sparse on the left, Plus, a major question mark.</a:t>
            </a:r>
          </a:p>
          <a:p>
            <a:r>
              <a:rPr lang="en-US" altLang="zh-CN" dirty="0" smtClean="0"/>
              <a:t>They don’t combine</a:t>
            </a:r>
          </a:p>
          <a:p>
            <a:r>
              <a:rPr lang="en-US" altLang="zh-CN" dirty="0" smtClean="0"/>
              <a:t>That’s the problem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Question mark disappear. </a:t>
            </a:r>
          </a:p>
          <a:p>
            <a:r>
              <a:rPr lang="en-US" altLang="zh-CN" dirty="0" smtClean="0"/>
              <a:t>Framework</a:t>
            </a:r>
            <a:r>
              <a:rPr lang="en-US" altLang="zh-CN" baseline="0" dirty="0" smtClean="0"/>
              <a:t> that integrates all these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11" indent="-241611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11" indent="-241611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Animation</a:t>
            </a:r>
          </a:p>
          <a:p>
            <a:r>
              <a:rPr lang="en-US" altLang="zh-CN" dirty="0" smtClean="0"/>
              <a:t>Level set moves..</a:t>
            </a:r>
          </a:p>
          <a:p>
            <a:r>
              <a:rPr lang="en-US" altLang="zh-CN" dirty="0" smtClean="0"/>
              <a:t>Band moves..</a:t>
            </a:r>
          </a:p>
          <a:p>
            <a:r>
              <a:rPr lang="en-US" altLang="zh-CN" dirty="0" smtClean="0"/>
              <a:t>Easy if implemented naively, but code</a:t>
            </a:r>
            <a:r>
              <a:rPr lang="en-US" altLang="zh-CN" baseline="0" dirty="0" smtClean="0"/>
              <a:t> runs slow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Better word</a:t>
            </a:r>
            <a:r>
              <a:rPr lang="en-US" altLang="zh-CN" baseline="0" dirty="0" smtClean="0"/>
              <a:t> of optimization</a:t>
            </a:r>
          </a:p>
          <a:p>
            <a:r>
              <a:rPr lang="en-US" altLang="zh-CN" baseline="0" dirty="0" smtClean="0"/>
              <a:t>Neighbors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Two-stage dag, reuse pattern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Shrink graph, more </a:t>
            </a:r>
            <a:r>
              <a:rPr lang="en-US" altLang="zh-CN" baseline="0" dirty="0" err="1" smtClean="0"/>
              <a:t>normals</a:t>
            </a:r>
            <a:r>
              <a:rPr lang="en-US" altLang="zh-CN" baseline="0" dirty="0" smtClean="0"/>
              <a:t>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Standard 1-D polyhedral…</a:t>
            </a:r>
          </a:p>
          <a:p>
            <a:r>
              <a:rPr lang="en-US" altLang="zh-CN" dirty="0" smtClean="0"/>
              <a:t>Nice things of polyhedral apply</a:t>
            </a:r>
          </a:p>
          <a:p>
            <a:r>
              <a:rPr lang="en-US" altLang="zh-CN" dirty="0" smtClean="0"/>
              <a:t>Differ in details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My</a:t>
            </a:r>
            <a:r>
              <a:rPr lang="en-US" altLang="zh-CN" baseline="0" dirty="0" smtClean="0"/>
              <a:t> thing…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Better word</a:t>
            </a:r>
            <a:r>
              <a:rPr lang="en-US" altLang="zh-CN" baseline="0" dirty="0" smtClean="0"/>
              <a:t> of optimization</a:t>
            </a:r>
          </a:p>
          <a:p>
            <a:r>
              <a:rPr lang="en-US" altLang="zh-CN" baseline="0" dirty="0" smtClean="0"/>
              <a:t>Neighbors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Two-stage dag, reuse pattern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Shrink graph, more </a:t>
            </a:r>
            <a:r>
              <a:rPr lang="en-US" altLang="zh-CN" baseline="0" dirty="0" err="1" smtClean="0"/>
              <a:t>normals</a:t>
            </a:r>
            <a:r>
              <a:rPr lang="en-US" altLang="zh-CN" baseline="0" dirty="0" smtClean="0"/>
              <a:t>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Naïve plot</a:t>
            </a:r>
            <a:r>
              <a:rPr lang="en-US" altLang="zh-CN" baseline="0" dirty="0" smtClean="0"/>
              <a:t> shown here please????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BE91-E9D0-4B61-A834-5338017D7A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Colors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Animation </a:t>
            </a:r>
          </a:p>
          <a:p>
            <a:r>
              <a:rPr lang="en-US" altLang="zh-CN" dirty="0" smtClean="0"/>
              <a:t>Before opt. then after opt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minimum point </a:t>
            </a:r>
          </a:p>
          <a:p>
            <a:r>
              <a:rPr lang="en-US" altLang="zh-CN" dirty="0" smtClean="0"/>
              <a:t>Arrows -&gt; between minimum points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Hard to figure out moves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Framework</a:t>
            </a:r>
          </a:p>
          <a:p>
            <a:r>
              <a:rPr lang="en-US" altLang="zh-CN" dirty="0" smtClean="0"/>
              <a:t>Parameterize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On hardware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AB802-B4B8-4986-A5E9-9AA15D4006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Colors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Animation </a:t>
            </a:r>
          </a:p>
          <a:p>
            <a:r>
              <a:rPr lang="en-US" altLang="zh-CN" dirty="0" smtClean="0"/>
              <a:t>Before opt. then after opt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minimum point </a:t>
            </a:r>
          </a:p>
          <a:p>
            <a:r>
              <a:rPr lang="en-US" altLang="zh-CN" dirty="0" smtClean="0"/>
              <a:t>Arrows -&gt; between minimum points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Hard to figure out moves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Third line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Cycles/pixel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Fixed parameter what is?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Fixed parameter what is?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Mention baseline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25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8B52B-A70E-46A6-8207-94C8286DBA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3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4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A57AA-38E8-4785-96A5-8FD9D579F3A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Round edge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Regular data cube</a:t>
            </a:r>
          </a:p>
          <a:p>
            <a:r>
              <a:rPr lang="en-US" altLang="zh-CN" dirty="0" smtClean="0"/>
              <a:t>Surface</a:t>
            </a:r>
          </a:p>
          <a:p>
            <a:r>
              <a:rPr lang="en-US" altLang="zh-CN" dirty="0" smtClean="0"/>
              <a:t>Force field (PDE)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simple 3-D evolving surface example</a:t>
            </a:r>
          </a:p>
          <a:p>
            <a:r>
              <a:rPr lang="en-US" altLang="zh-CN" dirty="0" smtClean="0"/>
              <a:t>Region of interest</a:t>
            </a:r>
          </a:p>
          <a:p>
            <a:r>
              <a:rPr lang="en-US" altLang="zh-CN" dirty="0" smtClean="0"/>
              <a:t>Stencil</a:t>
            </a:r>
          </a:p>
          <a:p>
            <a:r>
              <a:rPr lang="en-US" altLang="zh-CN" dirty="0" smtClean="0"/>
              <a:t>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ALU symbols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Aspects from both worlds,</a:t>
            </a:r>
            <a:r>
              <a:rPr lang="en-US" altLang="zh-CN" baseline="0" dirty="0" smtClean="0"/>
              <a:t> but solutions don’t compose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9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50838"/>
            <a:ext cx="218598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350838"/>
            <a:ext cx="6408737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50838"/>
            <a:ext cx="874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7913163" y="-3316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913163" y="-3316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Carnegie Mellon</a:t>
            </a:r>
          </a:p>
        </p:txBody>
      </p:sp>
      <p:pic>
        <p:nvPicPr>
          <p:cNvPr id="11" name="Picture 1" descr="C:\Documents and Settings\franzf\My Documents\ECE official\ECE templates\ECE Logos\ecelogo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62936" y="257627"/>
            <a:ext cx="1181064" cy="271425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 bwMode="auto">
          <a:xfrm>
            <a:off x="0" y="216000"/>
            <a:ext cx="9144000" cy="0"/>
          </a:xfrm>
          <a:prstGeom prst="line">
            <a:avLst/>
          </a:prstGeom>
          <a:solidFill>
            <a:srgbClr val="DDDDDD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55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video" Target="file:///C:\Users\franzf\Documents\parrot-svn\talks\invited\iwapt2011\Movieartery.mpeg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hyperlink" Target="http://upload.wikimedia.org/wikipedia/en/a/a3/Ultrasparc_t3_micrograph.JPG" TargetMode="External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100" y="810859"/>
            <a:ext cx="8653463" cy="1019175"/>
          </a:xfrm>
        </p:spPr>
        <p:txBody>
          <a:bodyPr/>
          <a:lstStyle/>
          <a:p>
            <a:r>
              <a:rPr lang="en-US" sz="4000" dirty="0" smtClean="0"/>
              <a:t>Performance Portable Tracking </a:t>
            </a:r>
            <a:br>
              <a:rPr lang="en-US" sz="4000" dirty="0" smtClean="0"/>
            </a:br>
            <a:r>
              <a:rPr lang="en-US" sz="4000" dirty="0" smtClean="0"/>
              <a:t>of Evolving Surfaces</a:t>
            </a:r>
            <a:endParaRPr lang="en-US" sz="4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2100" y="2568140"/>
            <a:ext cx="6435993" cy="286232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Wei Yu</a:t>
            </a:r>
          </a:p>
          <a:p>
            <a:r>
              <a:rPr lang="en-US" sz="2400" b="0" dirty="0" smtClean="0">
                <a:latin typeface="Calibri" pitchFamily="34" charset="0"/>
              </a:rPr>
              <a:t>Citadel Investment Group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itchFamily="34" charset="0"/>
              </a:rPr>
              <a:t>Franz Franchetti, James C. Hoe, José M. F. Moura </a:t>
            </a:r>
          </a:p>
          <a:p>
            <a:r>
              <a:rPr lang="en-US" sz="2400" b="0" dirty="0" smtClean="0">
                <a:latin typeface="Calibri" pitchFamily="34" charset="0"/>
              </a:rPr>
              <a:t>Carnegie Mellon University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itchFamily="34" charset="0"/>
              </a:rPr>
              <a:t>Tsuhan Chen</a:t>
            </a:r>
          </a:p>
          <a:p>
            <a:r>
              <a:rPr lang="en-US" sz="2400" b="0" dirty="0" smtClean="0">
                <a:latin typeface="Calibri" pitchFamily="34" charset="0"/>
              </a:rPr>
              <a:t>Cornell University</a:t>
            </a:r>
            <a:r>
              <a:rPr lang="en-US" b="0" dirty="0" smtClean="0">
                <a:latin typeface="Calibri" pitchFamily="34" charset="0"/>
              </a:rPr>
              <a:t/>
            </a:r>
            <a:br>
              <a:rPr lang="en-US" b="0" dirty="0" smtClean="0">
                <a:latin typeface="Calibri" pitchFamily="34" charset="0"/>
              </a:rPr>
            </a:b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6563" y="6425633"/>
            <a:ext cx="8595053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This work was supported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by DARPA, ONR, NSF, Intel, Mercury, and ITRI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Get Level Set Up To Speed?</a:t>
            </a:r>
            <a:endParaRPr lang="zh-CN" alt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622411" y="4314608"/>
            <a:ext cx="4718330" cy="1973746"/>
            <a:chOff x="622411" y="3966652"/>
            <a:chExt cx="4718330" cy="1973746"/>
          </a:xfrm>
        </p:grpSpPr>
        <p:sp>
          <p:nvSpPr>
            <p:cNvPr id="13" name="TextBox 12"/>
            <p:cNvSpPr txBox="1"/>
            <p:nvPr/>
          </p:nvSpPr>
          <p:spPr>
            <a:xfrm>
              <a:off x="622411" y="3966652"/>
              <a:ext cx="2606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Calibri" pitchFamily="34" charset="0"/>
                  <a:cs typeface="Calibri" pitchFamily="34" charset="0"/>
                </a:rPr>
                <a:t>Code generation</a:t>
              </a:r>
              <a:endParaRPr lang="zh-CN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4466" y="4721704"/>
              <a:ext cx="2419518" cy="5078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for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(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int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j=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lj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; j&lt;=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hj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; j++)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</a:t>
              </a:r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for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(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int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i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=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li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; 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i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&lt;=hi; 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i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++)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   BI[j][</a:t>
              </a:r>
              <a:r>
                <a:rPr lang="en-US" altLang="zh-CN" sz="1100" dirty="0" err="1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i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]=1;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69732" y="4416904"/>
              <a:ext cx="1671009" cy="152349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switch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(case) {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</a:t>
              </a:r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case (…):</a:t>
              </a:r>
            </a:p>
            <a:p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  </a:t>
              </a:r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BI[j-1][i-1]=1;</a:t>
              </a:r>
            </a:p>
            <a:p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  …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  BI[j+1][i+1]=1;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  break;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</a:t>
              </a:r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case (…):</a:t>
              </a:r>
            </a:p>
            <a:p>
              <a:r>
                <a:rPr lang="en-US" altLang="zh-CN" sz="1100" b="1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    …</a:t>
              </a:r>
            </a:p>
            <a:p>
              <a:r>
                <a:rPr lang="en-US" altLang="zh-CN" sz="1100" dirty="0" smtClean="0">
                  <a:latin typeface="Courier New" pitchFamily="49" charset="0"/>
                  <a:ea typeface="华文楷体" pitchFamily="2" charset="-122"/>
                  <a:cs typeface="Courier New" pitchFamily="49" charset="0"/>
                </a:rPr>
                <a:t>}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3155891" y="4410159"/>
              <a:ext cx="525983" cy="331774"/>
            </a:xfrm>
            <a:prstGeom prst="straightConnector1">
              <a:avLst/>
            </a:prstGeom>
            <a:ln w="22733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H="1">
              <a:off x="3038559" y="5328607"/>
              <a:ext cx="720191" cy="501707"/>
            </a:xfrm>
            <a:prstGeom prst="straightConnector1">
              <a:avLst/>
            </a:prstGeom>
            <a:ln w="22733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622411" y="1424872"/>
            <a:ext cx="2603612" cy="1617528"/>
            <a:chOff x="914400" y="1348204"/>
            <a:chExt cx="2603612" cy="1617528"/>
          </a:xfrm>
        </p:grpSpPr>
        <p:sp>
          <p:nvSpPr>
            <p:cNvPr id="12" name="TextBox 11"/>
            <p:cNvSpPr txBox="1"/>
            <p:nvPr/>
          </p:nvSpPr>
          <p:spPr>
            <a:xfrm>
              <a:off x="914400" y="1348204"/>
              <a:ext cx="2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Calibri" pitchFamily="34" charset="0"/>
                  <a:cs typeface="Calibri" pitchFamily="34" charset="0"/>
                </a:rPr>
                <a:t>Sparse Linear Algebra</a:t>
              </a:r>
              <a:endParaRPr lang="zh-CN" alt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191"/>
            <p:cNvGrpSpPr/>
            <p:nvPr/>
          </p:nvGrpSpPr>
          <p:grpSpPr>
            <a:xfrm>
              <a:off x="1065452" y="1822732"/>
              <a:ext cx="1905000" cy="1143000"/>
              <a:chOff x="6096000" y="1905000"/>
              <a:chExt cx="1676401" cy="1143000"/>
            </a:xfrm>
          </p:grpSpPr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7248525" y="1905000"/>
                <a:ext cx="157163" cy="935182"/>
                <a:chOff x="3696" y="1968"/>
                <a:chExt cx="144" cy="864"/>
              </a:xfrm>
            </p:grpSpPr>
            <p:sp>
              <p:nvSpPr>
                <p:cNvPr id="168" name="Rectangle 7"/>
                <p:cNvSpPr>
                  <a:spLocks noChangeArrowheads="1"/>
                </p:cNvSpPr>
                <p:nvPr/>
              </p:nvSpPr>
              <p:spPr bwMode="auto">
                <a:xfrm>
                  <a:off x="3744" y="201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9" name="Rectangle 8"/>
                <p:cNvSpPr>
                  <a:spLocks noChangeArrowheads="1"/>
                </p:cNvSpPr>
                <p:nvPr/>
              </p:nvSpPr>
              <p:spPr bwMode="auto">
                <a:xfrm>
                  <a:off x="3744" y="206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0" name="Rectangle 9"/>
                <p:cNvSpPr>
                  <a:spLocks noChangeArrowheads="1"/>
                </p:cNvSpPr>
                <p:nvPr/>
              </p:nvSpPr>
              <p:spPr bwMode="auto">
                <a:xfrm>
                  <a:off x="3744" y="211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" name="Rectangle 10"/>
                <p:cNvSpPr>
                  <a:spLocks noChangeArrowheads="1"/>
                </p:cNvSpPr>
                <p:nvPr/>
              </p:nvSpPr>
              <p:spPr bwMode="auto">
                <a:xfrm>
                  <a:off x="3744" y="21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2" name="Rectangle 11"/>
                <p:cNvSpPr>
                  <a:spLocks noChangeArrowheads="1"/>
                </p:cNvSpPr>
                <p:nvPr/>
              </p:nvSpPr>
              <p:spPr bwMode="auto">
                <a:xfrm>
                  <a:off x="3744" y="220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3" name="Rectangle 12"/>
                <p:cNvSpPr>
                  <a:spLocks noChangeArrowheads="1"/>
                </p:cNvSpPr>
                <p:nvPr/>
              </p:nvSpPr>
              <p:spPr bwMode="auto">
                <a:xfrm>
                  <a:off x="3744" y="225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4" name="Rectangle 13"/>
                <p:cNvSpPr>
                  <a:spLocks noChangeArrowheads="1"/>
                </p:cNvSpPr>
                <p:nvPr/>
              </p:nvSpPr>
              <p:spPr bwMode="auto">
                <a:xfrm>
                  <a:off x="3744" y="230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5" name="Rectangle 14"/>
                <p:cNvSpPr>
                  <a:spLocks noChangeArrowheads="1"/>
                </p:cNvSpPr>
                <p:nvPr/>
              </p:nvSpPr>
              <p:spPr bwMode="auto">
                <a:xfrm>
                  <a:off x="3744" y="235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6" name="Rectangle 15"/>
                <p:cNvSpPr>
                  <a:spLocks noChangeArrowheads="1"/>
                </p:cNvSpPr>
                <p:nvPr/>
              </p:nvSpPr>
              <p:spPr bwMode="auto">
                <a:xfrm>
                  <a:off x="3744" y="240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7" name="Rectangle 16"/>
                <p:cNvSpPr>
                  <a:spLocks noChangeArrowheads="1"/>
                </p:cNvSpPr>
                <p:nvPr/>
              </p:nvSpPr>
              <p:spPr bwMode="auto">
                <a:xfrm>
                  <a:off x="3744" y="244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8" name="Rectangle 17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" name="Rectangle 18"/>
                <p:cNvSpPr>
                  <a:spLocks noChangeArrowheads="1"/>
                </p:cNvSpPr>
                <p:nvPr/>
              </p:nvSpPr>
              <p:spPr bwMode="auto">
                <a:xfrm>
                  <a:off x="3744" y="254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0" name="Rectangle 19"/>
                <p:cNvSpPr>
                  <a:spLocks noChangeArrowheads="1"/>
                </p:cNvSpPr>
                <p:nvPr/>
              </p:nvSpPr>
              <p:spPr bwMode="auto">
                <a:xfrm>
                  <a:off x="3744" y="259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1" name="Rectangle 20"/>
                <p:cNvSpPr>
                  <a:spLocks noChangeArrowheads="1"/>
                </p:cNvSpPr>
                <p:nvPr/>
              </p:nvSpPr>
              <p:spPr bwMode="auto">
                <a:xfrm>
                  <a:off x="3744" y="264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2" name="Rectangle 21"/>
                <p:cNvSpPr>
                  <a:spLocks noChangeArrowheads="1"/>
                </p:cNvSpPr>
                <p:nvPr/>
              </p:nvSpPr>
              <p:spPr bwMode="auto">
                <a:xfrm>
                  <a:off x="3744" y="268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3" name="Rectangle 22"/>
                <p:cNvSpPr>
                  <a:spLocks noChangeArrowheads="1"/>
                </p:cNvSpPr>
                <p:nvPr/>
              </p:nvSpPr>
              <p:spPr bwMode="auto">
                <a:xfrm>
                  <a:off x="3744" y="273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4" name="Group 23"/>
                <p:cNvGrpSpPr>
                  <a:grpSpLocks/>
                </p:cNvGrpSpPr>
                <p:nvPr/>
              </p:nvGrpSpPr>
              <p:grpSpPr bwMode="auto">
                <a:xfrm flipH="1">
                  <a:off x="3792" y="1968"/>
                  <a:ext cx="48" cy="864"/>
                  <a:chOff x="2736" y="2064"/>
                  <a:chExt cx="48" cy="864"/>
                </a:xfrm>
              </p:grpSpPr>
              <p:sp>
                <p:nvSpPr>
                  <p:cNvPr id="18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64"/>
                    <a:ext cx="0" cy="86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64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92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" name="Group 27"/>
                <p:cNvGrpSpPr>
                  <a:grpSpLocks/>
                </p:cNvGrpSpPr>
                <p:nvPr/>
              </p:nvGrpSpPr>
              <p:grpSpPr bwMode="auto">
                <a:xfrm>
                  <a:off x="3696" y="1968"/>
                  <a:ext cx="48" cy="864"/>
                  <a:chOff x="2640" y="1968"/>
                  <a:chExt cx="48" cy="864"/>
                </a:xfrm>
              </p:grpSpPr>
              <p:sp>
                <p:nvSpPr>
                  <p:cNvPr id="18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968"/>
                    <a:ext cx="0" cy="86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96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832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  <p:grpSp>
            <p:nvGrpSpPr>
              <p:cNvPr id="56" name="Group 31"/>
              <p:cNvGrpSpPr>
                <a:grpSpLocks/>
              </p:cNvGrpSpPr>
              <p:nvPr/>
            </p:nvGrpSpPr>
            <p:grpSpPr bwMode="auto">
              <a:xfrm>
                <a:off x="7091363" y="2320636"/>
                <a:ext cx="104775" cy="103909"/>
                <a:chOff x="3600" y="2400"/>
                <a:chExt cx="96" cy="96"/>
              </a:xfrm>
            </p:grpSpPr>
            <p:sp>
              <p:nvSpPr>
                <p:cNvPr id="16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600" y="2400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7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" y="2400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58" name="Group 34"/>
              <p:cNvGrpSpPr>
                <a:grpSpLocks/>
              </p:cNvGrpSpPr>
              <p:nvPr/>
            </p:nvGrpSpPr>
            <p:grpSpPr bwMode="auto">
              <a:xfrm>
                <a:off x="7615238" y="1905000"/>
                <a:ext cx="157163" cy="935182"/>
                <a:chOff x="3696" y="1968"/>
                <a:chExt cx="144" cy="864"/>
              </a:xfrm>
            </p:grpSpPr>
            <p:sp>
              <p:nvSpPr>
                <p:cNvPr id="142" name="Rectangle 35"/>
                <p:cNvSpPr>
                  <a:spLocks noChangeArrowheads="1"/>
                </p:cNvSpPr>
                <p:nvPr/>
              </p:nvSpPr>
              <p:spPr bwMode="auto">
                <a:xfrm>
                  <a:off x="3744" y="201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3" name="Rectangle 36"/>
                <p:cNvSpPr>
                  <a:spLocks noChangeArrowheads="1"/>
                </p:cNvSpPr>
                <p:nvPr/>
              </p:nvSpPr>
              <p:spPr bwMode="auto">
                <a:xfrm>
                  <a:off x="3744" y="206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4" name="Rectangle 37"/>
                <p:cNvSpPr>
                  <a:spLocks noChangeArrowheads="1"/>
                </p:cNvSpPr>
                <p:nvPr/>
              </p:nvSpPr>
              <p:spPr bwMode="auto">
                <a:xfrm>
                  <a:off x="3744" y="211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5" name="Rectangle 38"/>
                <p:cNvSpPr>
                  <a:spLocks noChangeArrowheads="1"/>
                </p:cNvSpPr>
                <p:nvPr/>
              </p:nvSpPr>
              <p:spPr bwMode="auto">
                <a:xfrm>
                  <a:off x="3744" y="21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6" name="Rectangle 39"/>
                <p:cNvSpPr>
                  <a:spLocks noChangeArrowheads="1"/>
                </p:cNvSpPr>
                <p:nvPr/>
              </p:nvSpPr>
              <p:spPr bwMode="auto">
                <a:xfrm>
                  <a:off x="3744" y="220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7" name="Rectangle 40"/>
                <p:cNvSpPr>
                  <a:spLocks noChangeArrowheads="1"/>
                </p:cNvSpPr>
                <p:nvPr/>
              </p:nvSpPr>
              <p:spPr bwMode="auto">
                <a:xfrm>
                  <a:off x="3744" y="225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8" name="Rectangle 41"/>
                <p:cNvSpPr>
                  <a:spLocks noChangeArrowheads="1"/>
                </p:cNvSpPr>
                <p:nvPr/>
              </p:nvSpPr>
              <p:spPr bwMode="auto">
                <a:xfrm>
                  <a:off x="3744" y="230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" name="Rectangle 42"/>
                <p:cNvSpPr>
                  <a:spLocks noChangeArrowheads="1"/>
                </p:cNvSpPr>
                <p:nvPr/>
              </p:nvSpPr>
              <p:spPr bwMode="auto">
                <a:xfrm>
                  <a:off x="3744" y="235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0" name="Rectangle 43"/>
                <p:cNvSpPr>
                  <a:spLocks noChangeArrowheads="1"/>
                </p:cNvSpPr>
                <p:nvPr/>
              </p:nvSpPr>
              <p:spPr bwMode="auto">
                <a:xfrm>
                  <a:off x="3744" y="240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1" name="Rectangle 44"/>
                <p:cNvSpPr>
                  <a:spLocks noChangeArrowheads="1"/>
                </p:cNvSpPr>
                <p:nvPr/>
              </p:nvSpPr>
              <p:spPr bwMode="auto">
                <a:xfrm>
                  <a:off x="3744" y="244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2" name="Rectangle 45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" name="Rectangle 46"/>
                <p:cNvSpPr>
                  <a:spLocks noChangeArrowheads="1"/>
                </p:cNvSpPr>
                <p:nvPr/>
              </p:nvSpPr>
              <p:spPr bwMode="auto">
                <a:xfrm>
                  <a:off x="3744" y="254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744" y="259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5" name="Rectangle 48"/>
                <p:cNvSpPr>
                  <a:spLocks noChangeArrowheads="1"/>
                </p:cNvSpPr>
                <p:nvPr/>
              </p:nvSpPr>
              <p:spPr bwMode="auto">
                <a:xfrm>
                  <a:off x="3744" y="264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6" name="Rectangle 49"/>
                <p:cNvSpPr>
                  <a:spLocks noChangeArrowheads="1"/>
                </p:cNvSpPr>
                <p:nvPr/>
              </p:nvSpPr>
              <p:spPr bwMode="auto">
                <a:xfrm>
                  <a:off x="3744" y="268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" name="Rectangle 50"/>
                <p:cNvSpPr>
                  <a:spLocks noChangeArrowheads="1"/>
                </p:cNvSpPr>
                <p:nvPr/>
              </p:nvSpPr>
              <p:spPr bwMode="auto">
                <a:xfrm>
                  <a:off x="3744" y="273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60" name="Group 51"/>
                <p:cNvGrpSpPr>
                  <a:grpSpLocks/>
                </p:cNvGrpSpPr>
                <p:nvPr/>
              </p:nvGrpSpPr>
              <p:grpSpPr bwMode="auto">
                <a:xfrm flipH="1">
                  <a:off x="3792" y="1968"/>
                  <a:ext cx="48" cy="864"/>
                  <a:chOff x="2736" y="2064"/>
                  <a:chExt cx="48" cy="864"/>
                </a:xfrm>
              </p:grpSpPr>
              <p:sp>
                <p:nvSpPr>
                  <p:cNvPr id="16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64"/>
                    <a:ext cx="0" cy="86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64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92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2" name="Group 55"/>
                <p:cNvGrpSpPr>
                  <a:grpSpLocks/>
                </p:cNvGrpSpPr>
                <p:nvPr/>
              </p:nvGrpSpPr>
              <p:grpSpPr bwMode="auto">
                <a:xfrm>
                  <a:off x="3696" y="1968"/>
                  <a:ext cx="48" cy="864"/>
                  <a:chOff x="2640" y="1968"/>
                  <a:chExt cx="48" cy="864"/>
                </a:xfrm>
              </p:grpSpPr>
              <p:sp>
                <p:nvSpPr>
                  <p:cNvPr id="16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968"/>
                    <a:ext cx="0" cy="86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96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832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4" name="Group 59"/>
              <p:cNvGrpSpPr>
                <a:grpSpLocks/>
              </p:cNvGrpSpPr>
              <p:nvPr/>
            </p:nvGrpSpPr>
            <p:grpSpPr bwMode="auto">
              <a:xfrm>
                <a:off x="7458075" y="2334708"/>
                <a:ext cx="104775" cy="103909"/>
                <a:chOff x="3888" y="1169"/>
                <a:chExt cx="96" cy="96"/>
              </a:xfrm>
            </p:grpSpPr>
            <p:sp>
              <p:nvSpPr>
                <p:cNvPr id="140" name="Line 60"/>
                <p:cNvSpPr>
                  <a:spLocks noChangeShapeType="1"/>
                </p:cNvSpPr>
                <p:nvPr/>
              </p:nvSpPr>
              <p:spPr bwMode="auto">
                <a:xfrm>
                  <a:off x="3888" y="1169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1" name="Line 61"/>
                <p:cNvSpPr>
                  <a:spLocks noChangeShapeType="1"/>
                </p:cNvSpPr>
                <p:nvPr/>
              </p:nvSpPr>
              <p:spPr bwMode="auto">
                <a:xfrm>
                  <a:off x="3888" y="1265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5" name="Group 62"/>
              <p:cNvGrpSpPr>
                <a:grpSpLocks/>
              </p:cNvGrpSpPr>
              <p:nvPr/>
            </p:nvGrpSpPr>
            <p:grpSpPr bwMode="auto">
              <a:xfrm>
                <a:off x="6148388" y="1956955"/>
                <a:ext cx="838200" cy="831273"/>
                <a:chOff x="2736" y="2976"/>
                <a:chExt cx="768" cy="768"/>
              </a:xfrm>
            </p:grpSpPr>
            <p:sp>
              <p:nvSpPr>
                <p:cNvPr id="89" name="Rectangle 63"/>
                <p:cNvSpPr>
                  <a:spLocks noChangeArrowheads="1"/>
                </p:cNvSpPr>
                <p:nvPr/>
              </p:nvSpPr>
              <p:spPr bwMode="auto">
                <a:xfrm>
                  <a:off x="3120" y="331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" name="Rectangle 64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" name="Rectangle 65"/>
                <p:cNvSpPr>
                  <a:spLocks noChangeArrowheads="1"/>
                </p:cNvSpPr>
                <p:nvPr/>
              </p:nvSpPr>
              <p:spPr bwMode="auto">
                <a:xfrm>
                  <a:off x="2784" y="340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2" name="Rectangle 66"/>
                <p:cNvSpPr>
                  <a:spLocks noChangeArrowheads="1"/>
                </p:cNvSpPr>
                <p:nvPr/>
              </p:nvSpPr>
              <p:spPr bwMode="auto">
                <a:xfrm>
                  <a:off x="2784" y="364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3" name="Rectangle 67"/>
                <p:cNvSpPr>
                  <a:spLocks noChangeArrowheads="1"/>
                </p:cNvSpPr>
                <p:nvPr/>
              </p:nvSpPr>
              <p:spPr bwMode="auto">
                <a:xfrm>
                  <a:off x="2832" y="33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4" name="Rectangle 68"/>
                <p:cNvSpPr>
                  <a:spLocks noChangeArrowheads="1"/>
                </p:cNvSpPr>
                <p:nvPr/>
              </p:nvSpPr>
              <p:spPr bwMode="auto">
                <a:xfrm>
                  <a:off x="2832" y="364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5" name="Rectangle 69"/>
                <p:cNvSpPr>
                  <a:spLocks noChangeArrowheads="1"/>
                </p:cNvSpPr>
                <p:nvPr/>
              </p:nvSpPr>
              <p:spPr bwMode="auto">
                <a:xfrm>
                  <a:off x="2832" y="369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6" name="Rectangle 70"/>
                <p:cNvSpPr>
                  <a:spLocks noChangeArrowheads="1"/>
                </p:cNvSpPr>
                <p:nvPr/>
              </p:nvSpPr>
              <p:spPr bwMode="auto">
                <a:xfrm>
                  <a:off x="2976" y="33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" name="Rectangle 71"/>
                <p:cNvSpPr>
                  <a:spLocks noChangeArrowheads="1"/>
                </p:cNvSpPr>
                <p:nvPr/>
              </p:nvSpPr>
              <p:spPr bwMode="auto">
                <a:xfrm>
                  <a:off x="3024" y="360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" name="Rectangle 72"/>
                <p:cNvSpPr>
                  <a:spLocks noChangeArrowheads="1"/>
                </p:cNvSpPr>
                <p:nvPr/>
              </p:nvSpPr>
              <p:spPr bwMode="auto">
                <a:xfrm>
                  <a:off x="3072" y="340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9" name="Rectangle 73"/>
                <p:cNvSpPr>
                  <a:spLocks noChangeArrowheads="1"/>
                </p:cNvSpPr>
                <p:nvPr/>
              </p:nvSpPr>
              <p:spPr bwMode="auto">
                <a:xfrm>
                  <a:off x="3072" y="355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0" name="Rectangle 74"/>
                <p:cNvSpPr>
                  <a:spLocks noChangeArrowheads="1"/>
                </p:cNvSpPr>
                <p:nvPr/>
              </p:nvSpPr>
              <p:spPr bwMode="auto">
                <a:xfrm>
                  <a:off x="3120" y="340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1" name="Rectangle 75"/>
                <p:cNvSpPr>
                  <a:spLocks noChangeArrowheads="1"/>
                </p:cNvSpPr>
                <p:nvPr/>
              </p:nvSpPr>
              <p:spPr bwMode="auto">
                <a:xfrm>
                  <a:off x="3168" y="33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2" name="Rectangle 76"/>
                <p:cNvSpPr>
                  <a:spLocks noChangeArrowheads="1"/>
                </p:cNvSpPr>
                <p:nvPr/>
              </p:nvSpPr>
              <p:spPr bwMode="auto">
                <a:xfrm>
                  <a:off x="3168" y="350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3" name="Rectangle 77"/>
                <p:cNvSpPr>
                  <a:spLocks noChangeArrowheads="1"/>
                </p:cNvSpPr>
                <p:nvPr/>
              </p:nvSpPr>
              <p:spPr bwMode="auto">
                <a:xfrm>
                  <a:off x="3216" y="345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4" name="Rectangle 78"/>
                <p:cNvSpPr>
                  <a:spLocks noChangeArrowheads="1"/>
                </p:cNvSpPr>
                <p:nvPr/>
              </p:nvSpPr>
              <p:spPr bwMode="auto">
                <a:xfrm>
                  <a:off x="3216" y="350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" name="Rectangle 79"/>
                <p:cNvSpPr>
                  <a:spLocks noChangeArrowheads="1"/>
                </p:cNvSpPr>
                <p:nvPr/>
              </p:nvSpPr>
              <p:spPr bwMode="auto">
                <a:xfrm>
                  <a:off x="3216" y="355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6" name="Rectangle 80"/>
                <p:cNvSpPr>
                  <a:spLocks noChangeArrowheads="1"/>
                </p:cNvSpPr>
                <p:nvPr/>
              </p:nvSpPr>
              <p:spPr bwMode="auto">
                <a:xfrm>
                  <a:off x="3264" y="345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7" name="Rectangle 81"/>
                <p:cNvSpPr>
                  <a:spLocks noChangeArrowheads="1"/>
                </p:cNvSpPr>
                <p:nvPr/>
              </p:nvSpPr>
              <p:spPr bwMode="auto">
                <a:xfrm>
                  <a:off x="3312" y="350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8" name="Rectangle 82"/>
                <p:cNvSpPr>
                  <a:spLocks noChangeArrowheads="1"/>
                </p:cNvSpPr>
                <p:nvPr/>
              </p:nvSpPr>
              <p:spPr bwMode="auto">
                <a:xfrm>
                  <a:off x="3312" y="360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9" name="Rectangle 83"/>
                <p:cNvSpPr>
                  <a:spLocks noChangeArrowheads="1"/>
                </p:cNvSpPr>
                <p:nvPr/>
              </p:nvSpPr>
              <p:spPr bwMode="auto">
                <a:xfrm>
                  <a:off x="3312" y="364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0" name="Rectangle 84"/>
                <p:cNvSpPr>
                  <a:spLocks noChangeArrowheads="1"/>
                </p:cNvSpPr>
                <p:nvPr/>
              </p:nvSpPr>
              <p:spPr bwMode="auto">
                <a:xfrm>
                  <a:off x="3360" y="345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1" name="Rectangle 85"/>
                <p:cNvSpPr>
                  <a:spLocks noChangeArrowheads="1"/>
                </p:cNvSpPr>
                <p:nvPr/>
              </p:nvSpPr>
              <p:spPr bwMode="auto">
                <a:xfrm>
                  <a:off x="3360" y="355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" name="Rectangle 86"/>
                <p:cNvSpPr>
                  <a:spLocks noChangeArrowheads="1"/>
                </p:cNvSpPr>
                <p:nvPr/>
              </p:nvSpPr>
              <p:spPr bwMode="auto">
                <a:xfrm>
                  <a:off x="3408" y="33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" name="Rectangle 87"/>
                <p:cNvSpPr>
                  <a:spLocks noChangeArrowheads="1"/>
                </p:cNvSpPr>
                <p:nvPr/>
              </p:nvSpPr>
              <p:spPr bwMode="auto">
                <a:xfrm>
                  <a:off x="3408" y="360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4" name="Rectangle 88"/>
                <p:cNvSpPr>
                  <a:spLocks noChangeArrowheads="1"/>
                </p:cNvSpPr>
                <p:nvPr/>
              </p:nvSpPr>
              <p:spPr bwMode="auto">
                <a:xfrm>
                  <a:off x="3408" y="369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5" name="Rectangle 89"/>
                <p:cNvSpPr>
                  <a:spLocks noChangeArrowheads="1"/>
                </p:cNvSpPr>
                <p:nvPr/>
              </p:nvSpPr>
              <p:spPr bwMode="auto">
                <a:xfrm>
                  <a:off x="2832" y="321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6" name="Rectangle 90"/>
                <p:cNvSpPr>
                  <a:spLocks noChangeArrowheads="1"/>
                </p:cNvSpPr>
                <p:nvPr/>
              </p:nvSpPr>
              <p:spPr bwMode="auto">
                <a:xfrm>
                  <a:off x="2928" y="321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7" name="Rectangle 91"/>
                <p:cNvSpPr>
                  <a:spLocks noChangeArrowheads="1"/>
                </p:cNvSpPr>
                <p:nvPr/>
              </p:nvSpPr>
              <p:spPr bwMode="auto">
                <a:xfrm>
                  <a:off x="2976" y="316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8" name="Rectangle 92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9" name="Rectangle 93"/>
                <p:cNvSpPr>
                  <a:spLocks noChangeArrowheads="1"/>
                </p:cNvSpPr>
                <p:nvPr/>
              </p:nvSpPr>
              <p:spPr bwMode="auto">
                <a:xfrm>
                  <a:off x="3024" y="331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" name="Rectangle 94"/>
                <p:cNvSpPr>
                  <a:spLocks noChangeArrowheads="1"/>
                </p:cNvSpPr>
                <p:nvPr/>
              </p:nvSpPr>
              <p:spPr bwMode="auto">
                <a:xfrm>
                  <a:off x="3072" y="321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" name="Rectangle 95"/>
                <p:cNvSpPr>
                  <a:spLocks noChangeArrowheads="1"/>
                </p:cNvSpPr>
                <p:nvPr/>
              </p:nvSpPr>
              <p:spPr bwMode="auto">
                <a:xfrm>
                  <a:off x="3072" y="326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2" name="Rectangle 96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3" name="Rectangle 97"/>
                <p:cNvSpPr>
                  <a:spLocks noChangeArrowheads="1"/>
                </p:cNvSpPr>
                <p:nvPr/>
              </p:nvSpPr>
              <p:spPr bwMode="auto">
                <a:xfrm>
                  <a:off x="3312" y="321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4" name="Rectangle 98"/>
                <p:cNvSpPr>
                  <a:spLocks noChangeArrowheads="1"/>
                </p:cNvSpPr>
                <p:nvPr/>
              </p:nvSpPr>
              <p:spPr bwMode="auto">
                <a:xfrm>
                  <a:off x="3312" y="326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5" name="Rectangle 99"/>
                <p:cNvSpPr>
                  <a:spLocks noChangeArrowheads="1"/>
                </p:cNvSpPr>
                <p:nvPr/>
              </p:nvSpPr>
              <p:spPr bwMode="auto">
                <a:xfrm>
                  <a:off x="3360" y="316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736" y="302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784" y="297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84" y="307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32" y="312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880" y="307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928" y="312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2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76" y="3024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3" name="Rectangle 107"/>
                <p:cNvSpPr>
                  <a:spLocks noChangeArrowheads="1"/>
                </p:cNvSpPr>
                <p:nvPr/>
              </p:nvSpPr>
              <p:spPr bwMode="auto">
                <a:xfrm>
                  <a:off x="3216" y="3072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" name="Rectangle 108"/>
                <p:cNvSpPr>
                  <a:spLocks noChangeArrowheads="1"/>
                </p:cNvSpPr>
                <p:nvPr/>
              </p:nvSpPr>
              <p:spPr bwMode="auto">
                <a:xfrm>
                  <a:off x="3264" y="312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" name="Rectangle 109"/>
                <p:cNvSpPr>
                  <a:spLocks noChangeArrowheads="1"/>
                </p:cNvSpPr>
                <p:nvPr/>
              </p:nvSpPr>
              <p:spPr bwMode="auto">
                <a:xfrm>
                  <a:off x="3408" y="297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3408" y="312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7" name="Rectangle 111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8" name="Rectangle 112"/>
                <p:cNvSpPr>
                  <a:spLocks noChangeArrowheads="1"/>
                </p:cNvSpPr>
                <p:nvPr/>
              </p:nvSpPr>
              <p:spPr bwMode="auto">
                <a:xfrm>
                  <a:off x="3456" y="3360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9" name="Rectangle 113"/>
                <p:cNvSpPr>
                  <a:spLocks noChangeArrowheads="1"/>
                </p:cNvSpPr>
                <p:nvPr/>
              </p:nvSpPr>
              <p:spPr bwMode="auto">
                <a:xfrm>
                  <a:off x="3456" y="3648"/>
                  <a:ext cx="48" cy="4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6" name="Group 114"/>
              <p:cNvGrpSpPr>
                <a:grpSpLocks/>
              </p:cNvGrpSpPr>
              <p:nvPr/>
            </p:nvGrpSpPr>
            <p:grpSpPr bwMode="auto">
              <a:xfrm>
                <a:off x="6096000" y="1905000"/>
                <a:ext cx="52388" cy="935182"/>
                <a:chOff x="2640" y="1968"/>
                <a:chExt cx="48" cy="864"/>
              </a:xfrm>
            </p:grpSpPr>
            <p:sp>
              <p:nvSpPr>
                <p:cNvPr id="86" name="Line 115"/>
                <p:cNvSpPr>
                  <a:spLocks noChangeShapeType="1"/>
                </p:cNvSpPr>
                <p:nvPr/>
              </p:nvSpPr>
              <p:spPr bwMode="auto">
                <a:xfrm>
                  <a:off x="2640" y="1968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7" name="Line 116"/>
                <p:cNvSpPr>
                  <a:spLocks noChangeShapeType="1"/>
                </p:cNvSpPr>
                <p:nvPr/>
              </p:nvSpPr>
              <p:spPr bwMode="auto">
                <a:xfrm>
                  <a:off x="2640" y="196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8" name="Line 117"/>
                <p:cNvSpPr>
                  <a:spLocks noChangeShapeType="1"/>
                </p:cNvSpPr>
                <p:nvPr/>
              </p:nvSpPr>
              <p:spPr bwMode="auto">
                <a:xfrm>
                  <a:off x="2640" y="2832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7" name="Group 118"/>
              <p:cNvGrpSpPr>
                <a:grpSpLocks/>
              </p:cNvGrpSpPr>
              <p:nvPr/>
            </p:nvGrpSpPr>
            <p:grpSpPr bwMode="auto">
              <a:xfrm flipH="1">
                <a:off x="6986588" y="1905000"/>
                <a:ext cx="52388" cy="935182"/>
                <a:chOff x="2736" y="2064"/>
                <a:chExt cx="48" cy="864"/>
              </a:xfrm>
            </p:grpSpPr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2736" y="2064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4" name="Line 120"/>
                <p:cNvSpPr>
                  <a:spLocks noChangeShapeType="1"/>
                </p:cNvSpPr>
                <p:nvPr/>
              </p:nvSpPr>
              <p:spPr bwMode="auto">
                <a:xfrm>
                  <a:off x="2736" y="2064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5" name="Line 121"/>
                <p:cNvSpPr>
                  <a:spLocks noChangeShapeType="1"/>
                </p:cNvSpPr>
                <p:nvPr/>
              </p:nvSpPr>
              <p:spPr bwMode="auto">
                <a:xfrm>
                  <a:off x="2736" y="292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0" name="Text Box 122"/>
              <p:cNvSpPr txBox="1">
                <a:spLocks noChangeArrowheads="1"/>
              </p:cNvSpPr>
              <p:nvPr/>
            </p:nvSpPr>
            <p:spPr bwMode="auto">
              <a:xfrm>
                <a:off x="6096000" y="2840182"/>
                <a:ext cx="942975" cy="207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400" b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A</a:t>
                </a:r>
              </a:p>
            </p:txBody>
          </p:sp>
          <p:sp>
            <p:nvSpPr>
              <p:cNvPr id="81" name="Text Box 123"/>
              <p:cNvSpPr txBox="1">
                <a:spLocks noChangeArrowheads="1"/>
              </p:cNvSpPr>
              <p:nvPr/>
            </p:nvSpPr>
            <p:spPr bwMode="auto">
              <a:xfrm>
                <a:off x="7248525" y="2840182"/>
                <a:ext cx="157163" cy="207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400" b="0" dirty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x</a:t>
                </a:r>
              </a:p>
            </p:txBody>
          </p:sp>
          <p:sp>
            <p:nvSpPr>
              <p:cNvPr id="82" name="Text Box 124"/>
              <p:cNvSpPr txBox="1">
                <a:spLocks noChangeArrowheads="1"/>
              </p:cNvSpPr>
              <p:nvPr/>
            </p:nvSpPr>
            <p:spPr bwMode="auto">
              <a:xfrm>
                <a:off x="7615238" y="2840182"/>
                <a:ext cx="157163" cy="207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400" b="0"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y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199845" y="1424872"/>
            <a:ext cx="184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Time Skewing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199845" y="431460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Auto-tuning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" name="Plus 224"/>
          <p:cNvSpPr/>
          <p:nvPr/>
        </p:nvSpPr>
        <p:spPr bwMode="auto">
          <a:xfrm>
            <a:off x="3957006" y="2727016"/>
            <a:ext cx="1577947" cy="1577947"/>
          </a:xfrm>
          <a:prstGeom prst="mathPlus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b="23417"/>
          <a:stretch>
            <a:fillRect/>
          </a:stretch>
        </p:blipFill>
        <p:spPr bwMode="auto">
          <a:xfrm>
            <a:off x="6249989" y="4594225"/>
            <a:ext cx="1935876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r="44282"/>
          <a:stretch>
            <a:fillRect/>
          </a:stretch>
        </p:blipFill>
        <p:spPr bwMode="auto">
          <a:xfrm>
            <a:off x="6249988" y="1912938"/>
            <a:ext cx="265888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Far Did We Go?</a:t>
            </a:r>
            <a:endParaRPr lang="zh-CN" alt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implements the algorithm cleanly</a:t>
            </a:r>
            <a:endParaRPr lang="en-US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1: C macros plus autotuning search script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use C preprocessor for meta-programming 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2: autotuning + scripting for code specialization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text-based program generation, specialization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chemeClr val="bg2"/>
                </a:solidFill>
                <a:latin typeface="Calibri" pitchFamily="34" charset="0"/>
              </a:rPr>
              <a:t>Level 3: add compiler technology, synthesize parts</a:t>
            </a:r>
            <a:br>
              <a:rPr lang="en-US" sz="240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bg2"/>
                </a:solidFill>
                <a:latin typeface="Calibri" pitchFamily="34" charset="0"/>
              </a:rPr>
              <a:t>internal code representation, standard compiler passes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chemeClr val="bg2"/>
                </a:solidFill>
                <a:latin typeface="Calibri" pitchFamily="34" charset="0"/>
              </a:rPr>
              <a:t>Level 4: synthesize the whole program from scratch</a:t>
            </a:r>
            <a:br>
              <a:rPr lang="en-US" sz="240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bg2"/>
                </a:solidFill>
                <a:latin typeface="Calibri" pitchFamily="34" charset="0"/>
              </a:rPr>
              <a:t>high level representation, domain-specific synthesis</a:t>
            </a:r>
            <a:r>
              <a:rPr lang="en-US" sz="240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sz="2400" kern="0" dirty="0" smtClean="0">
                <a:solidFill>
                  <a:schemeClr val="bg2"/>
                </a:solidFill>
                <a:latin typeface="Calibri" pitchFamily="34" charset="0"/>
              </a:rPr>
            </a:br>
            <a:endParaRPr lang="en-US" b="0" kern="0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1153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8600" y="3505200"/>
            <a:ext cx="1219200" cy="152400"/>
          </a:xfrm>
          <a:prstGeom prst="rect">
            <a:avLst/>
          </a:prstGeom>
          <a:solidFill>
            <a:schemeClr val="tx1"/>
          </a:solidFill>
        </p:spPr>
        <p:txBody>
          <a:bodyPr lIns="91440" rtlCol="0" anchor="ctr" anchorCtr="1">
            <a:no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8"/>
          <p:cNvGrpSpPr/>
          <p:nvPr/>
        </p:nvGrpSpPr>
        <p:grpSpPr>
          <a:xfrm>
            <a:off x="543600" y="2487800"/>
            <a:ext cx="5018809" cy="3048000"/>
            <a:chOff x="543791" y="2743200"/>
            <a:chExt cx="5018809" cy="3048000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543791" y="3211996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021773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782782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543791" y="2978426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543791" y="2744857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543791" y="3445565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543791" y="4146274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543791" y="3912704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543791" y="3679135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543791" y="4379843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543791" y="5080552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543791" y="4846983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543791" y="4613413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543791" y="5314122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543791" y="5781261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543791" y="5547691"/>
              <a:ext cx="50188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543791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1738745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1499755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1260764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455718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2216727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1977736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3172691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2933700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2694709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3889664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3650673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3411682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>
              <a:off x="4606636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4367645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4128655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5323609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5084618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4845627" y="2744857"/>
              <a:ext cx="0" cy="3036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5562600" y="2743200"/>
              <a:ext cx="0" cy="3048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Narrow Band Level Set in a Nutshell</a:t>
            </a:r>
            <a:endParaRPr lang="zh-CN" altLang="en-US" dirty="0"/>
          </a:p>
        </p:txBody>
      </p:sp>
      <p:grpSp>
        <p:nvGrpSpPr>
          <p:cNvPr id="50" name="Group 185"/>
          <p:cNvGrpSpPr/>
          <p:nvPr/>
        </p:nvGrpSpPr>
        <p:grpSpPr>
          <a:xfrm>
            <a:off x="1353600" y="2412200"/>
            <a:ext cx="3823855" cy="3576007"/>
            <a:chOff x="1101436" y="2667000"/>
            <a:chExt cx="3823855" cy="3576007"/>
          </a:xfrm>
        </p:grpSpPr>
        <p:sp>
          <p:nvSpPr>
            <p:cNvPr id="4" name="Rectangle 167"/>
            <p:cNvSpPr>
              <a:spLocks noChangeArrowheads="1"/>
            </p:cNvSpPr>
            <p:nvPr/>
          </p:nvSpPr>
          <p:spPr bwMode="auto">
            <a:xfrm>
              <a:off x="3650673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167"/>
            <p:cNvSpPr>
              <a:spLocks noChangeArrowheads="1"/>
            </p:cNvSpPr>
            <p:nvPr/>
          </p:nvSpPr>
          <p:spPr bwMode="auto">
            <a:xfrm>
              <a:off x="3650673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167"/>
            <p:cNvSpPr>
              <a:spLocks noChangeArrowheads="1"/>
            </p:cNvSpPr>
            <p:nvPr/>
          </p:nvSpPr>
          <p:spPr bwMode="auto">
            <a:xfrm>
              <a:off x="3889664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67"/>
            <p:cNvSpPr>
              <a:spLocks noChangeArrowheads="1"/>
            </p:cNvSpPr>
            <p:nvPr/>
          </p:nvSpPr>
          <p:spPr bwMode="auto">
            <a:xfrm>
              <a:off x="3889664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167"/>
            <p:cNvSpPr>
              <a:spLocks noChangeArrowheads="1"/>
            </p:cNvSpPr>
            <p:nvPr/>
          </p:nvSpPr>
          <p:spPr bwMode="auto">
            <a:xfrm>
              <a:off x="3889664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167"/>
            <p:cNvSpPr>
              <a:spLocks noChangeArrowheads="1"/>
            </p:cNvSpPr>
            <p:nvPr/>
          </p:nvSpPr>
          <p:spPr bwMode="auto">
            <a:xfrm>
              <a:off x="3889664" y="2761077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167"/>
            <p:cNvSpPr>
              <a:spLocks noChangeArrowheads="1"/>
            </p:cNvSpPr>
            <p:nvPr/>
          </p:nvSpPr>
          <p:spPr bwMode="auto">
            <a:xfrm>
              <a:off x="4128655" y="2761077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128655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67"/>
            <p:cNvSpPr>
              <a:spLocks noChangeArrowheads="1"/>
            </p:cNvSpPr>
            <p:nvPr/>
          </p:nvSpPr>
          <p:spPr bwMode="auto">
            <a:xfrm>
              <a:off x="4128655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933700" y="5842897"/>
              <a:ext cx="1991591" cy="40011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bg2"/>
                  </a:solidFill>
                  <a:latin typeface="Calibri" pitchFamily="34" charset="0"/>
                </a:rPr>
                <a:t>narrow band</a:t>
              </a:r>
            </a:p>
          </p:txBody>
        </p:sp>
        <p:sp>
          <p:nvSpPr>
            <p:cNvPr id="59" name="Rectangle 77"/>
            <p:cNvSpPr>
              <a:spLocks noChangeArrowheads="1"/>
            </p:cNvSpPr>
            <p:nvPr/>
          </p:nvSpPr>
          <p:spPr bwMode="auto">
            <a:xfrm>
              <a:off x="1260764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Rectangle 78"/>
            <p:cNvSpPr>
              <a:spLocks noChangeArrowheads="1"/>
            </p:cNvSpPr>
            <p:nvPr/>
          </p:nvSpPr>
          <p:spPr bwMode="auto">
            <a:xfrm>
              <a:off x="1499754" y="4863203"/>
              <a:ext cx="486000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Rectangle 79"/>
            <p:cNvSpPr>
              <a:spLocks noChangeArrowheads="1"/>
            </p:cNvSpPr>
            <p:nvPr/>
          </p:nvSpPr>
          <p:spPr bwMode="auto">
            <a:xfrm>
              <a:off x="1260764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Rectangle 80"/>
            <p:cNvSpPr>
              <a:spLocks noChangeArrowheads="1"/>
            </p:cNvSpPr>
            <p:nvPr/>
          </p:nvSpPr>
          <p:spPr bwMode="auto">
            <a:xfrm>
              <a:off x="1499755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Rectangle 81"/>
            <p:cNvSpPr>
              <a:spLocks noChangeArrowheads="1"/>
            </p:cNvSpPr>
            <p:nvPr/>
          </p:nvSpPr>
          <p:spPr bwMode="auto">
            <a:xfrm>
              <a:off x="1738745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Rectangle 82"/>
            <p:cNvSpPr>
              <a:spLocks noChangeArrowheads="1"/>
            </p:cNvSpPr>
            <p:nvPr/>
          </p:nvSpPr>
          <p:spPr bwMode="auto">
            <a:xfrm>
              <a:off x="1977735" y="4629633"/>
              <a:ext cx="720000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Rectangle 83"/>
            <p:cNvSpPr>
              <a:spLocks noChangeArrowheads="1"/>
            </p:cNvSpPr>
            <p:nvPr/>
          </p:nvSpPr>
          <p:spPr bwMode="auto">
            <a:xfrm>
              <a:off x="2694709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Rectangle 84"/>
            <p:cNvSpPr>
              <a:spLocks noChangeArrowheads="1"/>
            </p:cNvSpPr>
            <p:nvPr/>
          </p:nvSpPr>
          <p:spPr bwMode="auto">
            <a:xfrm>
              <a:off x="2933700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Rectangle 85"/>
            <p:cNvSpPr>
              <a:spLocks noChangeArrowheads="1"/>
            </p:cNvSpPr>
            <p:nvPr/>
          </p:nvSpPr>
          <p:spPr bwMode="auto">
            <a:xfrm>
              <a:off x="3172691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Rectangle 86"/>
            <p:cNvSpPr>
              <a:spLocks noChangeArrowheads="1"/>
            </p:cNvSpPr>
            <p:nvPr/>
          </p:nvSpPr>
          <p:spPr bwMode="auto">
            <a:xfrm>
              <a:off x="3411682" y="46188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Rectangle 87"/>
            <p:cNvSpPr>
              <a:spLocks noChangeArrowheads="1"/>
            </p:cNvSpPr>
            <p:nvPr/>
          </p:nvSpPr>
          <p:spPr bwMode="auto">
            <a:xfrm>
              <a:off x="3650673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Rectangle 88"/>
            <p:cNvSpPr>
              <a:spLocks noChangeArrowheads="1"/>
            </p:cNvSpPr>
            <p:nvPr/>
          </p:nvSpPr>
          <p:spPr bwMode="auto">
            <a:xfrm>
              <a:off x="3889664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Rectangle 89"/>
            <p:cNvSpPr>
              <a:spLocks noChangeArrowheads="1"/>
            </p:cNvSpPr>
            <p:nvPr/>
          </p:nvSpPr>
          <p:spPr bwMode="auto">
            <a:xfrm>
              <a:off x="3650673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Rectangle 90"/>
            <p:cNvSpPr>
              <a:spLocks noChangeArrowheads="1"/>
            </p:cNvSpPr>
            <p:nvPr/>
          </p:nvSpPr>
          <p:spPr bwMode="auto">
            <a:xfrm>
              <a:off x="3889664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Rectangle 91"/>
            <p:cNvSpPr>
              <a:spLocks noChangeArrowheads="1"/>
            </p:cNvSpPr>
            <p:nvPr/>
          </p:nvSpPr>
          <p:spPr bwMode="auto">
            <a:xfrm>
              <a:off x="3172691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Rectangle 92"/>
            <p:cNvSpPr>
              <a:spLocks noChangeArrowheads="1"/>
            </p:cNvSpPr>
            <p:nvPr/>
          </p:nvSpPr>
          <p:spPr bwMode="auto">
            <a:xfrm>
              <a:off x="3411682" y="48492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Rectangle 93"/>
            <p:cNvSpPr>
              <a:spLocks noChangeArrowheads="1"/>
            </p:cNvSpPr>
            <p:nvPr/>
          </p:nvSpPr>
          <p:spPr bwMode="auto">
            <a:xfrm>
              <a:off x="3411682" y="50760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Rectangle 94"/>
            <p:cNvSpPr>
              <a:spLocks noChangeArrowheads="1"/>
            </p:cNvSpPr>
            <p:nvPr/>
          </p:nvSpPr>
          <p:spPr bwMode="auto">
            <a:xfrm>
              <a:off x="3650673" y="509677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Rectangle 95"/>
            <p:cNvSpPr>
              <a:spLocks noChangeArrowheads="1"/>
            </p:cNvSpPr>
            <p:nvPr/>
          </p:nvSpPr>
          <p:spPr bwMode="auto">
            <a:xfrm>
              <a:off x="3411682" y="53100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Rectangle 96"/>
            <p:cNvSpPr>
              <a:spLocks noChangeArrowheads="1"/>
            </p:cNvSpPr>
            <p:nvPr/>
          </p:nvSpPr>
          <p:spPr bwMode="auto">
            <a:xfrm>
              <a:off x="3650673" y="533034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Rectangle 97"/>
            <p:cNvSpPr>
              <a:spLocks noChangeArrowheads="1"/>
            </p:cNvSpPr>
            <p:nvPr/>
          </p:nvSpPr>
          <p:spPr bwMode="auto">
            <a:xfrm>
              <a:off x="3889664" y="509677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Rectangle 98"/>
            <p:cNvSpPr>
              <a:spLocks noChangeArrowheads="1"/>
            </p:cNvSpPr>
            <p:nvPr/>
          </p:nvSpPr>
          <p:spPr bwMode="auto">
            <a:xfrm>
              <a:off x="3172691" y="509677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" name="Rectangle 99"/>
            <p:cNvSpPr>
              <a:spLocks noChangeArrowheads="1"/>
            </p:cNvSpPr>
            <p:nvPr/>
          </p:nvSpPr>
          <p:spPr bwMode="auto">
            <a:xfrm>
              <a:off x="1499755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Rectangle 100"/>
            <p:cNvSpPr>
              <a:spLocks noChangeArrowheads="1"/>
            </p:cNvSpPr>
            <p:nvPr/>
          </p:nvSpPr>
          <p:spPr bwMode="auto">
            <a:xfrm>
              <a:off x="1738745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Rectangle 101"/>
            <p:cNvSpPr>
              <a:spLocks noChangeArrowheads="1"/>
            </p:cNvSpPr>
            <p:nvPr/>
          </p:nvSpPr>
          <p:spPr bwMode="auto">
            <a:xfrm>
              <a:off x="1977736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Rectangle 102"/>
            <p:cNvSpPr>
              <a:spLocks noChangeArrowheads="1"/>
            </p:cNvSpPr>
            <p:nvPr/>
          </p:nvSpPr>
          <p:spPr bwMode="auto">
            <a:xfrm>
              <a:off x="2216727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Rectangle 103"/>
            <p:cNvSpPr>
              <a:spLocks noChangeArrowheads="1"/>
            </p:cNvSpPr>
            <p:nvPr/>
          </p:nvSpPr>
          <p:spPr bwMode="auto">
            <a:xfrm>
              <a:off x="2455718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" name="Rectangle 104"/>
            <p:cNvSpPr>
              <a:spLocks noChangeArrowheads="1"/>
            </p:cNvSpPr>
            <p:nvPr/>
          </p:nvSpPr>
          <p:spPr bwMode="auto">
            <a:xfrm>
              <a:off x="2694709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Rectangle 105"/>
            <p:cNvSpPr>
              <a:spLocks noChangeArrowheads="1"/>
            </p:cNvSpPr>
            <p:nvPr/>
          </p:nvSpPr>
          <p:spPr bwMode="auto">
            <a:xfrm>
              <a:off x="2933700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Rectangle 106"/>
            <p:cNvSpPr>
              <a:spLocks noChangeArrowheads="1"/>
            </p:cNvSpPr>
            <p:nvPr/>
          </p:nvSpPr>
          <p:spPr bwMode="auto">
            <a:xfrm>
              <a:off x="3172691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Rectangle 107"/>
            <p:cNvSpPr>
              <a:spLocks noChangeArrowheads="1"/>
            </p:cNvSpPr>
            <p:nvPr/>
          </p:nvSpPr>
          <p:spPr bwMode="auto">
            <a:xfrm>
              <a:off x="3411682" y="43848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Rectangle 108"/>
            <p:cNvSpPr>
              <a:spLocks noChangeArrowheads="1"/>
            </p:cNvSpPr>
            <p:nvPr/>
          </p:nvSpPr>
          <p:spPr bwMode="auto">
            <a:xfrm>
              <a:off x="3650673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" name="Rectangle 109"/>
            <p:cNvSpPr>
              <a:spLocks noChangeArrowheads="1"/>
            </p:cNvSpPr>
            <p:nvPr/>
          </p:nvSpPr>
          <p:spPr bwMode="auto">
            <a:xfrm>
              <a:off x="3889664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Rectangle 110"/>
            <p:cNvSpPr>
              <a:spLocks noChangeArrowheads="1"/>
            </p:cNvSpPr>
            <p:nvPr/>
          </p:nvSpPr>
          <p:spPr bwMode="auto">
            <a:xfrm>
              <a:off x="4128655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Rectangle 111"/>
            <p:cNvSpPr>
              <a:spLocks noChangeArrowheads="1"/>
            </p:cNvSpPr>
            <p:nvPr/>
          </p:nvSpPr>
          <p:spPr bwMode="auto">
            <a:xfrm>
              <a:off x="2933700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Rectangle 112"/>
            <p:cNvSpPr>
              <a:spLocks noChangeArrowheads="1"/>
            </p:cNvSpPr>
            <p:nvPr/>
          </p:nvSpPr>
          <p:spPr bwMode="auto">
            <a:xfrm>
              <a:off x="3172691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Rectangle 113"/>
            <p:cNvSpPr>
              <a:spLocks noChangeArrowheads="1"/>
            </p:cNvSpPr>
            <p:nvPr/>
          </p:nvSpPr>
          <p:spPr bwMode="auto">
            <a:xfrm>
              <a:off x="3411682" y="41436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" name="Rectangle 114"/>
            <p:cNvSpPr>
              <a:spLocks noChangeArrowheads="1"/>
            </p:cNvSpPr>
            <p:nvPr/>
          </p:nvSpPr>
          <p:spPr bwMode="auto">
            <a:xfrm>
              <a:off x="3650673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Rectangle 115"/>
            <p:cNvSpPr>
              <a:spLocks noChangeArrowheads="1"/>
            </p:cNvSpPr>
            <p:nvPr/>
          </p:nvSpPr>
          <p:spPr bwMode="auto">
            <a:xfrm>
              <a:off x="3889664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Rectangle 116"/>
            <p:cNvSpPr>
              <a:spLocks noChangeArrowheads="1"/>
            </p:cNvSpPr>
            <p:nvPr/>
          </p:nvSpPr>
          <p:spPr bwMode="auto">
            <a:xfrm>
              <a:off x="4128655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1738745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Rectangle 119"/>
            <p:cNvSpPr>
              <a:spLocks noChangeArrowheads="1"/>
            </p:cNvSpPr>
            <p:nvPr/>
          </p:nvSpPr>
          <p:spPr bwMode="auto">
            <a:xfrm>
              <a:off x="1977736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2216727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Rectangle 121"/>
            <p:cNvSpPr>
              <a:spLocks noChangeArrowheads="1"/>
            </p:cNvSpPr>
            <p:nvPr/>
          </p:nvSpPr>
          <p:spPr bwMode="auto">
            <a:xfrm>
              <a:off x="2455718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Rectangle 122"/>
            <p:cNvSpPr>
              <a:spLocks noChangeArrowheads="1"/>
            </p:cNvSpPr>
            <p:nvPr/>
          </p:nvSpPr>
          <p:spPr bwMode="auto">
            <a:xfrm>
              <a:off x="2694709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Rectangle 123"/>
            <p:cNvSpPr>
              <a:spLocks noChangeArrowheads="1"/>
            </p:cNvSpPr>
            <p:nvPr/>
          </p:nvSpPr>
          <p:spPr bwMode="auto">
            <a:xfrm>
              <a:off x="2933700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Rectangle 124"/>
            <p:cNvSpPr>
              <a:spLocks noChangeArrowheads="1"/>
            </p:cNvSpPr>
            <p:nvPr/>
          </p:nvSpPr>
          <p:spPr bwMode="auto">
            <a:xfrm>
              <a:off x="3172691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2455718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Rectangle 130"/>
            <p:cNvSpPr>
              <a:spLocks noChangeArrowheads="1"/>
            </p:cNvSpPr>
            <p:nvPr/>
          </p:nvSpPr>
          <p:spPr bwMode="auto">
            <a:xfrm>
              <a:off x="2694709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1977736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2216727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2216727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2455718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" name="Rectangle 135"/>
            <p:cNvSpPr>
              <a:spLocks noChangeArrowheads="1"/>
            </p:cNvSpPr>
            <p:nvPr/>
          </p:nvSpPr>
          <p:spPr bwMode="auto">
            <a:xfrm>
              <a:off x="2694709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Rectangle 136"/>
            <p:cNvSpPr>
              <a:spLocks noChangeArrowheads="1"/>
            </p:cNvSpPr>
            <p:nvPr/>
          </p:nvSpPr>
          <p:spPr bwMode="auto">
            <a:xfrm>
              <a:off x="2933700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Rectangle 137"/>
            <p:cNvSpPr>
              <a:spLocks noChangeArrowheads="1"/>
            </p:cNvSpPr>
            <p:nvPr/>
          </p:nvSpPr>
          <p:spPr bwMode="auto">
            <a:xfrm>
              <a:off x="2694709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Rectangle 138"/>
            <p:cNvSpPr>
              <a:spLocks noChangeArrowheads="1"/>
            </p:cNvSpPr>
            <p:nvPr/>
          </p:nvSpPr>
          <p:spPr bwMode="auto">
            <a:xfrm>
              <a:off x="2933700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3172691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" name="Rectangle 140"/>
            <p:cNvSpPr>
              <a:spLocks noChangeArrowheads="1"/>
            </p:cNvSpPr>
            <p:nvPr/>
          </p:nvSpPr>
          <p:spPr bwMode="auto">
            <a:xfrm>
              <a:off x="3411682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8" name="Rectangle 151"/>
            <p:cNvSpPr>
              <a:spLocks noChangeArrowheads="1"/>
            </p:cNvSpPr>
            <p:nvPr/>
          </p:nvSpPr>
          <p:spPr bwMode="auto">
            <a:xfrm>
              <a:off x="3172691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" name="Rectangle 152"/>
            <p:cNvSpPr>
              <a:spLocks noChangeArrowheads="1"/>
            </p:cNvSpPr>
            <p:nvPr/>
          </p:nvSpPr>
          <p:spPr bwMode="auto">
            <a:xfrm>
              <a:off x="3411682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0" name="Rectangle 153"/>
            <p:cNvSpPr>
              <a:spLocks noChangeArrowheads="1"/>
            </p:cNvSpPr>
            <p:nvPr/>
          </p:nvSpPr>
          <p:spPr bwMode="auto">
            <a:xfrm>
              <a:off x="2933700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" name="Rectangle 157"/>
            <p:cNvSpPr>
              <a:spLocks noChangeArrowheads="1"/>
            </p:cNvSpPr>
            <p:nvPr/>
          </p:nvSpPr>
          <p:spPr bwMode="auto">
            <a:xfrm>
              <a:off x="3650673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" name="Rectangle 159"/>
            <p:cNvSpPr>
              <a:spLocks noChangeArrowheads="1"/>
            </p:cNvSpPr>
            <p:nvPr/>
          </p:nvSpPr>
          <p:spPr bwMode="auto">
            <a:xfrm>
              <a:off x="3411682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" name="Rectangle 165"/>
            <p:cNvSpPr>
              <a:spLocks noChangeArrowheads="1"/>
            </p:cNvSpPr>
            <p:nvPr/>
          </p:nvSpPr>
          <p:spPr bwMode="auto">
            <a:xfrm>
              <a:off x="3650673" y="2761077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" name="Rectangle 166"/>
            <p:cNvSpPr>
              <a:spLocks noChangeArrowheads="1"/>
            </p:cNvSpPr>
            <p:nvPr/>
          </p:nvSpPr>
          <p:spPr bwMode="auto">
            <a:xfrm>
              <a:off x="3172691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5" name="Rectangle 167"/>
            <p:cNvSpPr>
              <a:spLocks noChangeArrowheads="1"/>
            </p:cNvSpPr>
            <p:nvPr/>
          </p:nvSpPr>
          <p:spPr bwMode="auto">
            <a:xfrm>
              <a:off x="3650673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" name="Rectangle 169"/>
            <p:cNvSpPr>
              <a:spLocks noChangeArrowheads="1"/>
            </p:cNvSpPr>
            <p:nvPr/>
          </p:nvSpPr>
          <p:spPr bwMode="auto">
            <a:xfrm>
              <a:off x="4128655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8" name="Line 46"/>
            <p:cNvSpPr>
              <a:spLocks noChangeShapeType="1"/>
            </p:cNvSpPr>
            <p:nvPr/>
          </p:nvSpPr>
          <p:spPr bwMode="auto">
            <a:xfrm flipH="1" flipV="1">
              <a:off x="3719236" y="5105399"/>
              <a:ext cx="228600" cy="7620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Rectangle 167"/>
            <p:cNvSpPr>
              <a:spLocks noChangeArrowheads="1"/>
            </p:cNvSpPr>
            <p:nvPr/>
          </p:nvSpPr>
          <p:spPr bwMode="auto">
            <a:xfrm>
              <a:off x="3889664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" name="Rectangle 167"/>
            <p:cNvSpPr>
              <a:spLocks noChangeArrowheads="1"/>
            </p:cNvSpPr>
            <p:nvPr/>
          </p:nvSpPr>
          <p:spPr bwMode="auto">
            <a:xfrm>
              <a:off x="4128655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" name="Rectangle 167"/>
            <p:cNvSpPr>
              <a:spLocks noChangeArrowheads="1"/>
            </p:cNvSpPr>
            <p:nvPr/>
          </p:nvSpPr>
          <p:spPr bwMode="auto">
            <a:xfrm>
              <a:off x="4367645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" name="Rectangle 167"/>
            <p:cNvSpPr>
              <a:spLocks noChangeArrowheads="1"/>
            </p:cNvSpPr>
            <p:nvPr/>
          </p:nvSpPr>
          <p:spPr bwMode="auto">
            <a:xfrm>
              <a:off x="4367645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" name="Rectangle 167"/>
            <p:cNvSpPr>
              <a:spLocks noChangeArrowheads="1"/>
            </p:cNvSpPr>
            <p:nvPr/>
          </p:nvSpPr>
          <p:spPr bwMode="auto">
            <a:xfrm>
              <a:off x="4128655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" name="Rectangle 167"/>
            <p:cNvSpPr>
              <a:spLocks noChangeArrowheads="1"/>
            </p:cNvSpPr>
            <p:nvPr/>
          </p:nvSpPr>
          <p:spPr bwMode="auto">
            <a:xfrm>
              <a:off x="4128655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" name="Rectangle 167"/>
            <p:cNvSpPr>
              <a:spLocks noChangeArrowheads="1"/>
            </p:cNvSpPr>
            <p:nvPr/>
          </p:nvSpPr>
          <p:spPr bwMode="auto">
            <a:xfrm>
              <a:off x="3889664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" name="Rectangle 167"/>
            <p:cNvSpPr>
              <a:spLocks noChangeArrowheads="1"/>
            </p:cNvSpPr>
            <p:nvPr/>
          </p:nvSpPr>
          <p:spPr bwMode="auto">
            <a:xfrm>
              <a:off x="4367645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" name="Rectangle 167"/>
            <p:cNvSpPr>
              <a:spLocks noChangeArrowheads="1"/>
            </p:cNvSpPr>
            <p:nvPr/>
          </p:nvSpPr>
          <p:spPr bwMode="auto">
            <a:xfrm>
              <a:off x="4367645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" name="Rectangle 126"/>
            <p:cNvSpPr>
              <a:spLocks noChangeArrowheads="1"/>
            </p:cNvSpPr>
            <p:nvPr/>
          </p:nvSpPr>
          <p:spPr bwMode="auto">
            <a:xfrm>
              <a:off x="3650673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2455718" y="3445565"/>
              <a:ext cx="1433945" cy="950498"/>
            </a:xfrm>
            <a:custGeom>
              <a:avLst/>
              <a:gdLst>
                <a:gd name="T0" fmla="*/ 1177175785 w 1304"/>
                <a:gd name="T1" fmla="*/ 66497377 h 968"/>
                <a:gd name="T2" fmla="*/ 168168260 w 1304"/>
                <a:gd name="T3" fmla="*/ 598476365 h 968"/>
                <a:gd name="T4" fmla="*/ 168168260 w 1304"/>
                <a:gd name="T5" fmla="*/ 687139815 h 968"/>
                <a:gd name="T6" fmla="*/ 593014036 w 1304"/>
                <a:gd name="T7" fmla="*/ 554145121 h 968"/>
                <a:gd name="T8" fmla="*/ 858541602 w 1304"/>
                <a:gd name="T9" fmla="*/ 642807610 h 968"/>
                <a:gd name="T10" fmla="*/ 1177175785 w 1304"/>
                <a:gd name="T11" fmla="*/ 820134510 h 968"/>
                <a:gd name="T12" fmla="*/ 1442704403 w 1304"/>
                <a:gd name="T13" fmla="*/ 199492102 h 968"/>
                <a:gd name="T14" fmla="*/ 1177175785 w 1304"/>
                <a:gd name="T15" fmla="*/ 66497377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4"/>
                <a:gd name="T25" fmla="*/ 0 h 968"/>
                <a:gd name="T26" fmla="*/ 1304 w 1304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4" h="968">
                  <a:moveTo>
                    <a:pt x="1064" y="72"/>
                  </a:moveTo>
                  <a:cubicBezTo>
                    <a:pt x="872" y="144"/>
                    <a:pt x="304" y="536"/>
                    <a:pt x="152" y="648"/>
                  </a:cubicBezTo>
                  <a:cubicBezTo>
                    <a:pt x="0" y="760"/>
                    <a:pt x="88" y="752"/>
                    <a:pt x="152" y="744"/>
                  </a:cubicBezTo>
                  <a:cubicBezTo>
                    <a:pt x="216" y="736"/>
                    <a:pt x="432" y="608"/>
                    <a:pt x="536" y="600"/>
                  </a:cubicBezTo>
                  <a:cubicBezTo>
                    <a:pt x="640" y="592"/>
                    <a:pt x="688" y="648"/>
                    <a:pt x="776" y="696"/>
                  </a:cubicBezTo>
                  <a:cubicBezTo>
                    <a:pt x="864" y="744"/>
                    <a:pt x="976" y="968"/>
                    <a:pt x="1064" y="888"/>
                  </a:cubicBezTo>
                  <a:cubicBezTo>
                    <a:pt x="1152" y="808"/>
                    <a:pt x="1304" y="352"/>
                    <a:pt x="1304" y="216"/>
                  </a:cubicBezTo>
                  <a:cubicBezTo>
                    <a:pt x="1304" y="80"/>
                    <a:pt x="1256" y="0"/>
                    <a:pt x="1064" y="7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101436" y="2667000"/>
              <a:ext cx="3345873" cy="2974768"/>
            </a:xfrm>
            <a:custGeom>
              <a:avLst/>
              <a:gdLst>
                <a:gd name="T0" fmla="*/ 2147483647 w 1304"/>
                <a:gd name="T1" fmla="*/ 651340292 h 968"/>
                <a:gd name="T2" fmla="*/ 915581882 w 1304"/>
                <a:gd name="T3" fmla="*/ 2147483647 h 968"/>
                <a:gd name="T4" fmla="*/ 915581882 w 1304"/>
                <a:gd name="T5" fmla="*/ 2147483647 h 968"/>
                <a:gd name="T6" fmla="*/ 2147483647 w 1304"/>
                <a:gd name="T7" fmla="*/ 2147483647 h 968"/>
                <a:gd name="T8" fmla="*/ 2147483647 w 1304"/>
                <a:gd name="T9" fmla="*/ 2147483647 h 968"/>
                <a:gd name="T10" fmla="*/ 2147483647 w 1304"/>
                <a:gd name="T11" fmla="*/ 2147483647 h 968"/>
                <a:gd name="T12" fmla="*/ 2147483647 w 1304"/>
                <a:gd name="T13" fmla="*/ 1954021065 h 968"/>
                <a:gd name="T14" fmla="*/ 2147483647 w 1304"/>
                <a:gd name="T15" fmla="*/ 651340292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4"/>
                <a:gd name="T25" fmla="*/ 0 h 968"/>
                <a:gd name="T26" fmla="*/ 1304 w 1304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4" h="968">
                  <a:moveTo>
                    <a:pt x="1064" y="72"/>
                  </a:moveTo>
                  <a:cubicBezTo>
                    <a:pt x="872" y="144"/>
                    <a:pt x="304" y="536"/>
                    <a:pt x="152" y="648"/>
                  </a:cubicBezTo>
                  <a:cubicBezTo>
                    <a:pt x="0" y="760"/>
                    <a:pt x="88" y="752"/>
                    <a:pt x="152" y="744"/>
                  </a:cubicBezTo>
                  <a:cubicBezTo>
                    <a:pt x="216" y="736"/>
                    <a:pt x="432" y="608"/>
                    <a:pt x="536" y="600"/>
                  </a:cubicBezTo>
                  <a:cubicBezTo>
                    <a:pt x="640" y="592"/>
                    <a:pt x="688" y="648"/>
                    <a:pt x="776" y="696"/>
                  </a:cubicBezTo>
                  <a:cubicBezTo>
                    <a:pt x="864" y="744"/>
                    <a:pt x="976" y="968"/>
                    <a:pt x="1064" y="888"/>
                  </a:cubicBezTo>
                  <a:cubicBezTo>
                    <a:pt x="1152" y="808"/>
                    <a:pt x="1304" y="352"/>
                    <a:pt x="1304" y="216"/>
                  </a:cubicBezTo>
                  <a:cubicBezTo>
                    <a:pt x="1304" y="80"/>
                    <a:pt x="1256" y="0"/>
                    <a:pt x="1064" y="7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2" name="Group 167"/>
          <p:cNvGrpSpPr/>
          <p:nvPr/>
        </p:nvGrpSpPr>
        <p:grpSpPr>
          <a:xfrm>
            <a:off x="5791200" y="1917699"/>
            <a:ext cx="3200400" cy="4114801"/>
            <a:chOff x="2858095" y="1677613"/>
            <a:chExt cx="3352800" cy="4850915"/>
          </a:xfrm>
          <a:effectLst/>
        </p:grpSpPr>
        <p:sp>
          <p:nvSpPr>
            <p:cNvPr id="169" name="AutoShape 55"/>
            <p:cNvSpPr>
              <a:spLocks noChangeArrowheads="1"/>
            </p:cNvSpPr>
            <p:nvPr/>
          </p:nvSpPr>
          <p:spPr bwMode="auto">
            <a:xfrm>
              <a:off x="3086695" y="3833576"/>
              <a:ext cx="2514600" cy="754370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508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b="1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170" name="AutoShape 58"/>
            <p:cNvSpPr>
              <a:spLocks noChangeArrowheads="1"/>
            </p:cNvSpPr>
            <p:nvPr/>
          </p:nvSpPr>
          <p:spPr bwMode="auto">
            <a:xfrm>
              <a:off x="3086695" y="2306437"/>
              <a:ext cx="2514600" cy="727441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50800" algn="ctr">
              <a:noFill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b="1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171" name="Text Box 59"/>
            <p:cNvSpPr txBox="1">
              <a:spLocks noChangeArrowheads="1"/>
            </p:cNvSpPr>
            <p:nvPr/>
          </p:nvSpPr>
          <p:spPr bwMode="auto">
            <a:xfrm>
              <a:off x="2858095" y="2415767"/>
              <a:ext cx="3048000" cy="4716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b="1" dirty="0" smtClean="0">
                  <a:latin typeface="Calibri" pitchFamily="34" charset="0"/>
                </a:rPr>
                <a:t>update the level set</a:t>
              </a:r>
              <a:endParaRPr lang="en-US" altLang="zh-CN" b="1" dirty="0">
                <a:latin typeface="Calibri" pitchFamily="34" charset="0"/>
              </a:endParaRPr>
            </a:p>
          </p:txBody>
        </p:sp>
        <p:sp>
          <p:nvSpPr>
            <p:cNvPr id="172" name="Line 60"/>
            <p:cNvSpPr>
              <a:spLocks noChangeShapeType="1"/>
            </p:cNvSpPr>
            <p:nvPr/>
          </p:nvSpPr>
          <p:spPr bwMode="auto">
            <a:xfrm>
              <a:off x="4371198" y="1677615"/>
              <a:ext cx="0" cy="65101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AutoShape 63"/>
            <p:cNvSpPr>
              <a:spLocks noChangeArrowheads="1"/>
            </p:cNvSpPr>
            <p:nvPr/>
          </p:nvSpPr>
          <p:spPr bwMode="auto">
            <a:xfrm>
              <a:off x="3543895" y="5273320"/>
              <a:ext cx="1706563" cy="532240"/>
            </a:xfrm>
            <a:prstGeom prst="diamond">
              <a:avLst/>
            </a:prstGeom>
            <a:solidFill>
              <a:srgbClr val="FF9999"/>
            </a:solidFill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b="1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174" name="Text Box 64"/>
            <p:cNvSpPr txBox="1">
              <a:spLocks noChangeArrowheads="1"/>
            </p:cNvSpPr>
            <p:nvPr/>
          </p:nvSpPr>
          <p:spPr bwMode="auto">
            <a:xfrm>
              <a:off x="3826682" y="5259534"/>
              <a:ext cx="1346442" cy="471687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dirty="0" smtClean="0">
                  <a:latin typeface="Calibri" pitchFamily="34" charset="0"/>
                </a:rPr>
                <a:t>c</a:t>
              </a:r>
              <a:r>
                <a:rPr lang="en-US" altLang="zh-CN" b="1" dirty="0" smtClean="0">
                  <a:latin typeface="Calibri" pitchFamily="34" charset="0"/>
                </a:rPr>
                <a:t>onverge</a:t>
              </a:r>
              <a:endParaRPr lang="en-US" altLang="zh-CN" b="1" dirty="0">
                <a:latin typeface="Calibri" pitchFamily="34" charset="0"/>
              </a:endParaRPr>
            </a:p>
          </p:txBody>
        </p:sp>
        <p:sp>
          <p:nvSpPr>
            <p:cNvPr id="175" name="Line 65"/>
            <p:cNvSpPr>
              <a:spLocks noChangeShapeType="1"/>
            </p:cNvSpPr>
            <p:nvPr/>
          </p:nvSpPr>
          <p:spPr bwMode="auto">
            <a:xfrm>
              <a:off x="4371198" y="4600481"/>
              <a:ext cx="0" cy="692843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66"/>
            <p:cNvSpPr>
              <a:spLocks noChangeShapeType="1"/>
            </p:cNvSpPr>
            <p:nvPr/>
          </p:nvSpPr>
          <p:spPr bwMode="auto">
            <a:xfrm>
              <a:off x="4371198" y="5805561"/>
              <a:ext cx="0" cy="722967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67"/>
            <p:cNvSpPr>
              <a:spLocks noChangeShapeType="1"/>
            </p:cNvSpPr>
            <p:nvPr/>
          </p:nvSpPr>
          <p:spPr bwMode="auto">
            <a:xfrm>
              <a:off x="5220295" y="5553316"/>
              <a:ext cx="990600" cy="0"/>
            </a:xfrm>
            <a:prstGeom prst="line">
              <a:avLst/>
            </a:pr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68"/>
            <p:cNvSpPr>
              <a:spLocks noChangeShapeType="1"/>
            </p:cNvSpPr>
            <p:nvPr/>
          </p:nvSpPr>
          <p:spPr bwMode="auto">
            <a:xfrm flipV="1">
              <a:off x="6210895" y="1677613"/>
              <a:ext cx="0" cy="3863203"/>
            </a:xfrm>
            <a:prstGeom prst="line">
              <a:avLst/>
            </a:pr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Line 69"/>
            <p:cNvSpPr>
              <a:spLocks noChangeShapeType="1"/>
            </p:cNvSpPr>
            <p:nvPr/>
          </p:nvSpPr>
          <p:spPr bwMode="auto">
            <a:xfrm flipV="1">
              <a:off x="4382095" y="1677615"/>
              <a:ext cx="1828800" cy="0"/>
            </a:xfrm>
            <a:prstGeom prst="line">
              <a:avLst/>
            </a:pr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Text Box 70"/>
            <p:cNvSpPr txBox="1">
              <a:spLocks noChangeArrowheads="1"/>
            </p:cNvSpPr>
            <p:nvPr/>
          </p:nvSpPr>
          <p:spPr bwMode="auto">
            <a:xfrm>
              <a:off x="5448895" y="5257800"/>
              <a:ext cx="487363" cy="380977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500" dirty="0" smtClean="0">
                  <a:latin typeface="Calibri" pitchFamily="34" charset="0"/>
                </a:rPr>
                <a:t>no</a:t>
              </a:r>
              <a:endParaRPr lang="en-US" altLang="zh-CN" sz="1500" b="1" dirty="0">
                <a:latin typeface="Calibri" pitchFamily="34" charset="0"/>
              </a:endParaRPr>
            </a:p>
          </p:txBody>
        </p:sp>
        <p:sp>
          <p:nvSpPr>
            <p:cNvPr id="181" name="Text Box 71"/>
            <p:cNvSpPr txBox="1">
              <a:spLocks noChangeArrowheads="1"/>
            </p:cNvSpPr>
            <p:nvPr/>
          </p:nvSpPr>
          <p:spPr bwMode="auto">
            <a:xfrm>
              <a:off x="4458295" y="5966917"/>
              <a:ext cx="838200" cy="380977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500" dirty="0" smtClean="0">
                  <a:latin typeface="Calibri" pitchFamily="34" charset="0"/>
                </a:rPr>
                <a:t>yes</a:t>
              </a:r>
              <a:endParaRPr lang="en-US" altLang="zh-CN" sz="1500" b="1" dirty="0">
                <a:latin typeface="Calibri" pitchFamily="34" charset="0"/>
              </a:endParaRPr>
            </a:p>
          </p:txBody>
        </p:sp>
        <p:sp>
          <p:nvSpPr>
            <p:cNvPr id="182" name="Line 73"/>
            <p:cNvSpPr>
              <a:spLocks noChangeShapeType="1"/>
            </p:cNvSpPr>
            <p:nvPr/>
          </p:nvSpPr>
          <p:spPr bwMode="auto">
            <a:xfrm>
              <a:off x="4363931" y="3041104"/>
              <a:ext cx="0" cy="79247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Text Box 75"/>
            <p:cNvSpPr txBox="1">
              <a:spLocks noChangeArrowheads="1"/>
            </p:cNvSpPr>
            <p:nvPr/>
          </p:nvSpPr>
          <p:spPr bwMode="auto">
            <a:xfrm>
              <a:off x="2858095" y="3934542"/>
              <a:ext cx="3048000" cy="4716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b="1" dirty="0" smtClean="0">
                  <a:latin typeface="Calibri" pitchFamily="34" charset="0"/>
                </a:rPr>
                <a:t>update </a:t>
              </a:r>
              <a:r>
                <a:rPr lang="en-US" altLang="zh-CN" b="1" dirty="0">
                  <a:latin typeface="Calibri" pitchFamily="34" charset="0"/>
                </a:rPr>
                <a:t>the </a:t>
              </a:r>
              <a:r>
                <a:rPr lang="en-US" altLang="zh-CN" b="1" dirty="0" smtClean="0">
                  <a:latin typeface="Calibri" pitchFamily="34" charset="0"/>
                </a:rPr>
                <a:t>band</a:t>
              </a:r>
              <a:endParaRPr lang="en-US" altLang="zh-CN" b="1" dirty="0">
                <a:latin typeface="Calibri" pitchFamily="34" charset="0"/>
              </a:endParaRPr>
            </a:p>
          </p:txBody>
        </p:sp>
      </p:grpSp>
      <p:grpSp>
        <p:nvGrpSpPr>
          <p:cNvPr id="143" name="Group 17"/>
          <p:cNvGrpSpPr/>
          <p:nvPr/>
        </p:nvGrpSpPr>
        <p:grpSpPr>
          <a:xfrm>
            <a:off x="447084" y="1143676"/>
            <a:ext cx="3657600" cy="990600"/>
            <a:chOff x="111472" y="3600128"/>
            <a:chExt cx="9108728" cy="3410272"/>
          </a:xfrm>
        </p:grpSpPr>
        <p:pic>
          <p:nvPicPr>
            <p:cNvPr id="1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249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9001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7208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472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472" y="5257800"/>
              <a:ext cx="2347913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79216" y="5257800"/>
              <a:ext cx="2362200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11464" y="5257800"/>
              <a:ext cx="237648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43712" y="5257800"/>
              <a:ext cx="2376488" cy="173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104683" y="1372276"/>
          <a:ext cx="2514601" cy="381000"/>
        </p:xfrm>
        <a:graphic>
          <a:graphicData uri="http://schemas.openxmlformats.org/presentationml/2006/ole">
            <p:oleObj spid="_x0000_s44034" name="Equation" r:id="rId12" imgW="1676160" imgH="253800" progId="">
              <p:embed/>
            </p:oleObj>
          </a:graphicData>
        </a:graphic>
      </p:graphicFrame>
      <p:grpSp>
        <p:nvGrpSpPr>
          <p:cNvPr id="144" name="Group 392"/>
          <p:cNvGrpSpPr/>
          <p:nvPr/>
        </p:nvGrpSpPr>
        <p:grpSpPr>
          <a:xfrm>
            <a:off x="838200" y="2640200"/>
            <a:ext cx="2549237" cy="544996"/>
            <a:chOff x="838200" y="2895600"/>
            <a:chExt cx="2549237" cy="544996"/>
          </a:xfrm>
        </p:grpSpPr>
        <p:sp>
          <p:nvSpPr>
            <p:cNvPr id="127" name="Line 45"/>
            <p:cNvSpPr>
              <a:spLocks noChangeShapeType="1"/>
            </p:cNvSpPr>
            <p:nvPr/>
          </p:nvSpPr>
          <p:spPr bwMode="auto">
            <a:xfrm>
              <a:off x="2511137" y="3207026"/>
              <a:ext cx="876300" cy="23357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838200" y="2895600"/>
              <a:ext cx="1991591" cy="369332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C00000"/>
                  </a:solidFill>
                  <a:latin typeface="Calibri" pitchFamily="34" charset="0"/>
                </a:rPr>
                <a:t>zero level </a:t>
              </a:r>
              <a:r>
                <a:rPr lang="en-US" altLang="zh-CN" dirty="0" smtClean="0">
                  <a:solidFill>
                    <a:srgbClr val="C00000"/>
                  </a:solidFill>
                  <a:latin typeface="Calibri" pitchFamily="34" charset="0"/>
                </a:rPr>
                <a:t>set at </a:t>
              </a:r>
              <a:r>
                <a:rPr lang="en-US" altLang="zh-CN" i="1" dirty="0" smtClean="0">
                  <a:solidFill>
                    <a:srgbClr val="C00000"/>
                  </a:solidFill>
                  <a:latin typeface="Calibri" pitchFamily="34" charset="0"/>
                </a:rPr>
                <a:t>t</a:t>
              </a:r>
              <a:endParaRPr lang="en-US" altLang="zh-CN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5" name="Group 288"/>
          <p:cNvGrpSpPr/>
          <p:nvPr/>
        </p:nvGrpSpPr>
        <p:grpSpPr>
          <a:xfrm>
            <a:off x="1495194" y="2621000"/>
            <a:ext cx="3904200" cy="3576007"/>
            <a:chOff x="1021091" y="2667000"/>
            <a:chExt cx="3904200" cy="3576007"/>
          </a:xfrm>
        </p:grpSpPr>
        <p:sp>
          <p:nvSpPr>
            <p:cNvPr id="290" name="Rectangle 167"/>
            <p:cNvSpPr>
              <a:spLocks noChangeArrowheads="1"/>
            </p:cNvSpPr>
            <p:nvPr/>
          </p:nvSpPr>
          <p:spPr bwMode="auto">
            <a:xfrm>
              <a:off x="3650673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1" name="Rectangle 167"/>
            <p:cNvSpPr>
              <a:spLocks noChangeArrowheads="1"/>
            </p:cNvSpPr>
            <p:nvPr/>
          </p:nvSpPr>
          <p:spPr bwMode="auto">
            <a:xfrm>
              <a:off x="3650673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2" name="Rectangle 167"/>
            <p:cNvSpPr>
              <a:spLocks noChangeArrowheads="1"/>
            </p:cNvSpPr>
            <p:nvPr/>
          </p:nvSpPr>
          <p:spPr bwMode="auto">
            <a:xfrm>
              <a:off x="3889664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" name="Rectangle 167"/>
            <p:cNvSpPr>
              <a:spLocks noChangeArrowheads="1"/>
            </p:cNvSpPr>
            <p:nvPr/>
          </p:nvSpPr>
          <p:spPr bwMode="auto">
            <a:xfrm>
              <a:off x="3889664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" name="Rectangle 167"/>
            <p:cNvSpPr>
              <a:spLocks noChangeArrowheads="1"/>
            </p:cNvSpPr>
            <p:nvPr/>
          </p:nvSpPr>
          <p:spPr bwMode="auto">
            <a:xfrm>
              <a:off x="3889664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" name="Rectangle 167"/>
            <p:cNvSpPr>
              <a:spLocks noChangeArrowheads="1"/>
            </p:cNvSpPr>
            <p:nvPr/>
          </p:nvSpPr>
          <p:spPr bwMode="auto">
            <a:xfrm>
              <a:off x="3889664" y="2761077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6" name="Rectangle 167"/>
            <p:cNvSpPr>
              <a:spLocks noChangeArrowheads="1"/>
            </p:cNvSpPr>
            <p:nvPr/>
          </p:nvSpPr>
          <p:spPr bwMode="auto">
            <a:xfrm>
              <a:off x="4128655" y="2761077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" name="Rectangle 167"/>
            <p:cNvSpPr>
              <a:spLocks noChangeArrowheads="1"/>
            </p:cNvSpPr>
            <p:nvPr/>
          </p:nvSpPr>
          <p:spPr bwMode="auto">
            <a:xfrm>
              <a:off x="4128655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" name="Rectangle 167"/>
            <p:cNvSpPr>
              <a:spLocks noChangeArrowheads="1"/>
            </p:cNvSpPr>
            <p:nvPr/>
          </p:nvSpPr>
          <p:spPr bwMode="auto">
            <a:xfrm>
              <a:off x="4128655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9" name="Text Box 5"/>
            <p:cNvSpPr txBox="1">
              <a:spLocks noChangeArrowheads="1"/>
            </p:cNvSpPr>
            <p:nvPr/>
          </p:nvSpPr>
          <p:spPr bwMode="auto">
            <a:xfrm>
              <a:off x="2933700" y="5842897"/>
              <a:ext cx="1991591" cy="40011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bg2"/>
                  </a:solidFill>
                  <a:latin typeface="Calibri" pitchFamily="34" charset="0"/>
                </a:rPr>
                <a:t>narrow band</a:t>
              </a:r>
            </a:p>
          </p:txBody>
        </p:sp>
        <p:sp>
          <p:nvSpPr>
            <p:cNvPr id="305" name="Rectangle 77"/>
            <p:cNvSpPr>
              <a:spLocks noChangeArrowheads="1"/>
            </p:cNvSpPr>
            <p:nvPr/>
          </p:nvSpPr>
          <p:spPr bwMode="auto">
            <a:xfrm>
              <a:off x="1021091" y="4863203"/>
              <a:ext cx="475200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" name="Rectangle 78"/>
            <p:cNvSpPr>
              <a:spLocks noChangeArrowheads="1"/>
            </p:cNvSpPr>
            <p:nvPr/>
          </p:nvSpPr>
          <p:spPr bwMode="auto">
            <a:xfrm>
              <a:off x="1499754" y="4863203"/>
              <a:ext cx="720000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" name="Rectangle 79"/>
            <p:cNvSpPr>
              <a:spLocks noChangeArrowheads="1"/>
            </p:cNvSpPr>
            <p:nvPr/>
          </p:nvSpPr>
          <p:spPr bwMode="auto">
            <a:xfrm>
              <a:off x="1260764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" name="Rectangle 80"/>
            <p:cNvSpPr>
              <a:spLocks noChangeArrowheads="1"/>
            </p:cNvSpPr>
            <p:nvPr/>
          </p:nvSpPr>
          <p:spPr bwMode="auto">
            <a:xfrm>
              <a:off x="1499755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" name="Rectangle 81"/>
            <p:cNvSpPr>
              <a:spLocks noChangeArrowheads="1"/>
            </p:cNvSpPr>
            <p:nvPr/>
          </p:nvSpPr>
          <p:spPr bwMode="auto">
            <a:xfrm>
              <a:off x="1738745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" name="Rectangle 82"/>
            <p:cNvSpPr>
              <a:spLocks noChangeArrowheads="1"/>
            </p:cNvSpPr>
            <p:nvPr/>
          </p:nvSpPr>
          <p:spPr bwMode="auto">
            <a:xfrm>
              <a:off x="1977735" y="4629633"/>
              <a:ext cx="475200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" name="Rectangle 83"/>
            <p:cNvSpPr>
              <a:spLocks noChangeArrowheads="1"/>
            </p:cNvSpPr>
            <p:nvPr/>
          </p:nvSpPr>
          <p:spPr bwMode="auto">
            <a:xfrm>
              <a:off x="2694709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" name="Rectangle 84"/>
            <p:cNvSpPr>
              <a:spLocks noChangeArrowheads="1"/>
            </p:cNvSpPr>
            <p:nvPr/>
          </p:nvSpPr>
          <p:spPr bwMode="auto">
            <a:xfrm>
              <a:off x="2933700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" name="Rectangle 85"/>
            <p:cNvSpPr>
              <a:spLocks noChangeArrowheads="1"/>
            </p:cNvSpPr>
            <p:nvPr/>
          </p:nvSpPr>
          <p:spPr bwMode="auto">
            <a:xfrm>
              <a:off x="3172691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" name="Rectangle 86"/>
            <p:cNvSpPr>
              <a:spLocks noChangeArrowheads="1"/>
            </p:cNvSpPr>
            <p:nvPr/>
          </p:nvSpPr>
          <p:spPr bwMode="auto">
            <a:xfrm>
              <a:off x="3411682" y="46188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" name="Rectangle 87"/>
            <p:cNvSpPr>
              <a:spLocks noChangeArrowheads="1"/>
            </p:cNvSpPr>
            <p:nvPr/>
          </p:nvSpPr>
          <p:spPr bwMode="auto">
            <a:xfrm>
              <a:off x="3650673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" name="Rectangle 88"/>
            <p:cNvSpPr>
              <a:spLocks noChangeArrowheads="1"/>
            </p:cNvSpPr>
            <p:nvPr/>
          </p:nvSpPr>
          <p:spPr bwMode="auto">
            <a:xfrm>
              <a:off x="3889664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" name="Rectangle 89"/>
            <p:cNvSpPr>
              <a:spLocks noChangeArrowheads="1"/>
            </p:cNvSpPr>
            <p:nvPr/>
          </p:nvSpPr>
          <p:spPr bwMode="auto">
            <a:xfrm>
              <a:off x="3650673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" name="Rectangle 90"/>
            <p:cNvSpPr>
              <a:spLocks noChangeArrowheads="1"/>
            </p:cNvSpPr>
            <p:nvPr/>
          </p:nvSpPr>
          <p:spPr bwMode="auto">
            <a:xfrm>
              <a:off x="3889664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" name="Rectangle 91"/>
            <p:cNvSpPr>
              <a:spLocks noChangeArrowheads="1"/>
            </p:cNvSpPr>
            <p:nvPr/>
          </p:nvSpPr>
          <p:spPr bwMode="auto">
            <a:xfrm>
              <a:off x="3172691" y="486320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" name="Rectangle 92"/>
            <p:cNvSpPr>
              <a:spLocks noChangeArrowheads="1"/>
            </p:cNvSpPr>
            <p:nvPr/>
          </p:nvSpPr>
          <p:spPr bwMode="auto">
            <a:xfrm>
              <a:off x="3411682" y="48492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2" name="Rectangle 93"/>
            <p:cNvSpPr>
              <a:spLocks noChangeArrowheads="1"/>
            </p:cNvSpPr>
            <p:nvPr/>
          </p:nvSpPr>
          <p:spPr bwMode="auto">
            <a:xfrm>
              <a:off x="3411682" y="50760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3" name="Rectangle 94"/>
            <p:cNvSpPr>
              <a:spLocks noChangeArrowheads="1"/>
            </p:cNvSpPr>
            <p:nvPr/>
          </p:nvSpPr>
          <p:spPr bwMode="auto">
            <a:xfrm>
              <a:off x="3650673" y="509677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4" name="Rectangle 95"/>
            <p:cNvSpPr>
              <a:spLocks noChangeArrowheads="1"/>
            </p:cNvSpPr>
            <p:nvPr/>
          </p:nvSpPr>
          <p:spPr bwMode="auto">
            <a:xfrm>
              <a:off x="3411682" y="5310000"/>
              <a:ext cx="238991" cy="27180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5" name="Rectangle 96"/>
            <p:cNvSpPr>
              <a:spLocks noChangeArrowheads="1"/>
            </p:cNvSpPr>
            <p:nvPr/>
          </p:nvSpPr>
          <p:spPr bwMode="auto">
            <a:xfrm>
              <a:off x="3650673" y="533034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" name="Rectangle 97"/>
            <p:cNvSpPr>
              <a:spLocks noChangeArrowheads="1"/>
            </p:cNvSpPr>
            <p:nvPr/>
          </p:nvSpPr>
          <p:spPr bwMode="auto">
            <a:xfrm>
              <a:off x="3889664" y="509677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" name="Rectangle 98"/>
            <p:cNvSpPr>
              <a:spLocks noChangeArrowheads="1"/>
            </p:cNvSpPr>
            <p:nvPr/>
          </p:nvSpPr>
          <p:spPr bwMode="auto">
            <a:xfrm>
              <a:off x="3172691" y="5096772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" name="Rectangle 99"/>
            <p:cNvSpPr>
              <a:spLocks noChangeArrowheads="1"/>
            </p:cNvSpPr>
            <p:nvPr/>
          </p:nvSpPr>
          <p:spPr bwMode="auto">
            <a:xfrm>
              <a:off x="1499755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" name="Rectangle 100"/>
            <p:cNvSpPr>
              <a:spLocks noChangeArrowheads="1"/>
            </p:cNvSpPr>
            <p:nvPr/>
          </p:nvSpPr>
          <p:spPr bwMode="auto">
            <a:xfrm>
              <a:off x="1738745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" name="Rectangle 101"/>
            <p:cNvSpPr>
              <a:spLocks noChangeArrowheads="1"/>
            </p:cNvSpPr>
            <p:nvPr/>
          </p:nvSpPr>
          <p:spPr bwMode="auto">
            <a:xfrm>
              <a:off x="1977736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1" name="Rectangle 102"/>
            <p:cNvSpPr>
              <a:spLocks noChangeArrowheads="1"/>
            </p:cNvSpPr>
            <p:nvPr/>
          </p:nvSpPr>
          <p:spPr bwMode="auto">
            <a:xfrm>
              <a:off x="2216727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2" name="Rectangle 103"/>
            <p:cNvSpPr>
              <a:spLocks noChangeArrowheads="1"/>
            </p:cNvSpPr>
            <p:nvPr/>
          </p:nvSpPr>
          <p:spPr bwMode="auto">
            <a:xfrm>
              <a:off x="2455718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3" name="Rectangle 104"/>
            <p:cNvSpPr>
              <a:spLocks noChangeArrowheads="1"/>
            </p:cNvSpPr>
            <p:nvPr/>
          </p:nvSpPr>
          <p:spPr bwMode="auto">
            <a:xfrm>
              <a:off x="2694709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4" name="Rectangle 105"/>
            <p:cNvSpPr>
              <a:spLocks noChangeArrowheads="1"/>
            </p:cNvSpPr>
            <p:nvPr/>
          </p:nvSpPr>
          <p:spPr bwMode="auto">
            <a:xfrm>
              <a:off x="2933700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5" name="Rectangle 106"/>
            <p:cNvSpPr>
              <a:spLocks noChangeArrowheads="1"/>
            </p:cNvSpPr>
            <p:nvPr/>
          </p:nvSpPr>
          <p:spPr bwMode="auto">
            <a:xfrm>
              <a:off x="3172691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" name="Rectangle 107"/>
            <p:cNvSpPr>
              <a:spLocks noChangeArrowheads="1"/>
            </p:cNvSpPr>
            <p:nvPr/>
          </p:nvSpPr>
          <p:spPr bwMode="auto">
            <a:xfrm>
              <a:off x="3411682" y="43848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7" name="Rectangle 108"/>
            <p:cNvSpPr>
              <a:spLocks noChangeArrowheads="1"/>
            </p:cNvSpPr>
            <p:nvPr/>
          </p:nvSpPr>
          <p:spPr bwMode="auto">
            <a:xfrm>
              <a:off x="3650673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" name="Rectangle 109"/>
            <p:cNvSpPr>
              <a:spLocks noChangeArrowheads="1"/>
            </p:cNvSpPr>
            <p:nvPr/>
          </p:nvSpPr>
          <p:spPr bwMode="auto">
            <a:xfrm>
              <a:off x="3889664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9" name="Rectangle 110"/>
            <p:cNvSpPr>
              <a:spLocks noChangeArrowheads="1"/>
            </p:cNvSpPr>
            <p:nvPr/>
          </p:nvSpPr>
          <p:spPr bwMode="auto">
            <a:xfrm>
              <a:off x="4128655" y="439606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0" name="Rectangle 111"/>
            <p:cNvSpPr>
              <a:spLocks noChangeArrowheads="1"/>
            </p:cNvSpPr>
            <p:nvPr/>
          </p:nvSpPr>
          <p:spPr bwMode="auto">
            <a:xfrm>
              <a:off x="2933700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1" name="Rectangle 112"/>
            <p:cNvSpPr>
              <a:spLocks noChangeArrowheads="1"/>
            </p:cNvSpPr>
            <p:nvPr/>
          </p:nvSpPr>
          <p:spPr bwMode="auto">
            <a:xfrm>
              <a:off x="3172691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2" name="Rectangle 113"/>
            <p:cNvSpPr>
              <a:spLocks noChangeArrowheads="1"/>
            </p:cNvSpPr>
            <p:nvPr/>
          </p:nvSpPr>
          <p:spPr bwMode="auto">
            <a:xfrm>
              <a:off x="3411682" y="4143600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3" name="Rectangle 114"/>
            <p:cNvSpPr>
              <a:spLocks noChangeArrowheads="1"/>
            </p:cNvSpPr>
            <p:nvPr/>
          </p:nvSpPr>
          <p:spPr bwMode="auto">
            <a:xfrm>
              <a:off x="3650673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4" name="Rectangle 115"/>
            <p:cNvSpPr>
              <a:spLocks noChangeArrowheads="1"/>
            </p:cNvSpPr>
            <p:nvPr/>
          </p:nvSpPr>
          <p:spPr bwMode="auto">
            <a:xfrm>
              <a:off x="3889664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5" name="Rectangle 116"/>
            <p:cNvSpPr>
              <a:spLocks noChangeArrowheads="1"/>
            </p:cNvSpPr>
            <p:nvPr/>
          </p:nvSpPr>
          <p:spPr bwMode="auto">
            <a:xfrm>
              <a:off x="4128655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6" name="Rectangle 118"/>
            <p:cNvSpPr>
              <a:spLocks noChangeArrowheads="1"/>
            </p:cNvSpPr>
            <p:nvPr/>
          </p:nvSpPr>
          <p:spPr bwMode="auto">
            <a:xfrm>
              <a:off x="1738745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7" name="Rectangle 119"/>
            <p:cNvSpPr>
              <a:spLocks noChangeArrowheads="1"/>
            </p:cNvSpPr>
            <p:nvPr/>
          </p:nvSpPr>
          <p:spPr bwMode="auto">
            <a:xfrm>
              <a:off x="1977736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" name="Rectangle 120"/>
            <p:cNvSpPr>
              <a:spLocks noChangeArrowheads="1"/>
            </p:cNvSpPr>
            <p:nvPr/>
          </p:nvSpPr>
          <p:spPr bwMode="auto">
            <a:xfrm>
              <a:off x="2216727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" name="Rectangle 121"/>
            <p:cNvSpPr>
              <a:spLocks noChangeArrowheads="1"/>
            </p:cNvSpPr>
            <p:nvPr/>
          </p:nvSpPr>
          <p:spPr bwMode="auto">
            <a:xfrm>
              <a:off x="2455718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" name="Rectangle 122"/>
            <p:cNvSpPr>
              <a:spLocks noChangeArrowheads="1"/>
            </p:cNvSpPr>
            <p:nvPr/>
          </p:nvSpPr>
          <p:spPr bwMode="auto">
            <a:xfrm>
              <a:off x="2694709" y="416249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1" name="Rectangle 123"/>
            <p:cNvSpPr>
              <a:spLocks noChangeArrowheads="1"/>
            </p:cNvSpPr>
            <p:nvPr/>
          </p:nvSpPr>
          <p:spPr bwMode="auto">
            <a:xfrm>
              <a:off x="2933700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2" name="Rectangle 124"/>
            <p:cNvSpPr>
              <a:spLocks noChangeArrowheads="1"/>
            </p:cNvSpPr>
            <p:nvPr/>
          </p:nvSpPr>
          <p:spPr bwMode="auto">
            <a:xfrm>
              <a:off x="3172691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3" name="Rectangle 129"/>
            <p:cNvSpPr>
              <a:spLocks noChangeArrowheads="1"/>
            </p:cNvSpPr>
            <p:nvPr/>
          </p:nvSpPr>
          <p:spPr bwMode="auto">
            <a:xfrm>
              <a:off x="2455718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4" name="Rectangle 130"/>
            <p:cNvSpPr>
              <a:spLocks noChangeArrowheads="1"/>
            </p:cNvSpPr>
            <p:nvPr/>
          </p:nvSpPr>
          <p:spPr bwMode="auto">
            <a:xfrm>
              <a:off x="2694709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5" name="Rectangle 131"/>
            <p:cNvSpPr>
              <a:spLocks noChangeArrowheads="1"/>
            </p:cNvSpPr>
            <p:nvPr/>
          </p:nvSpPr>
          <p:spPr bwMode="auto">
            <a:xfrm>
              <a:off x="1977736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6" name="Rectangle 132"/>
            <p:cNvSpPr>
              <a:spLocks noChangeArrowheads="1"/>
            </p:cNvSpPr>
            <p:nvPr/>
          </p:nvSpPr>
          <p:spPr bwMode="auto">
            <a:xfrm>
              <a:off x="2216727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7" name="Rectangle 133"/>
            <p:cNvSpPr>
              <a:spLocks noChangeArrowheads="1"/>
            </p:cNvSpPr>
            <p:nvPr/>
          </p:nvSpPr>
          <p:spPr bwMode="auto">
            <a:xfrm>
              <a:off x="2216727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" name="Rectangle 134"/>
            <p:cNvSpPr>
              <a:spLocks noChangeArrowheads="1"/>
            </p:cNvSpPr>
            <p:nvPr/>
          </p:nvSpPr>
          <p:spPr bwMode="auto">
            <a:xfrm>
              <a:off x="2455718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" name="Rectangle 135"/>
            <p:cNvSpPr>
              <a:spLocks noChangeArrowheads="1"/>
            </p:cNvSpPr>
            <p:nvPr/>
          </p:nvSpPr>
          <p:spPr bwMode="auto">
            <a:xfrm>
              <a:off x="2694709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0" name="Rectangle 136"/>
            <p:cNvSpPr>
              <a:spLocks noChangeArrowheads="1"/>
            </p:cNvSpPr>
            <p:nvPr/>
          </p:nvSpPr>
          <p:spPr bwMode="auto">
            <a:xfrm>
              <a:off x="2933700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1" name="Rectangle 137"/>
            <p:cNvSpPr>
              <a:spLocks noChangeArrowheads="1"/>
            </p:cNvSpPr>
            <p:nvPr/>
          </p:nvSpPr>
          <p:spPr bwMode="auto">
            <a:xfrm>
              <a:off x="2694709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2" name="Rectangle 138"/>
            <p:cNvSpPr>
              <a:spLocks noChangeArrowheads="1"/>
            </p:cNvSpPr>
            <p:nvPr/>
          </p:nvSpPr>
          <p:spPr bwMode="auto">
            <a:xfrm>
              <a:off x="2933700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3" name="Rectangle 139"/>
            <p:cNvSpPr>
              <a:spLocks noChangeArrowheads="1"/>
            </p:cNvSpPr>
            <p:nvPr/>
          </p:nvSpPr>
          <p:spPr bwMode="auto">
            <a:xfrm>
              <a:off x="3172691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" name="Rectangle 140"/>
            <p:cNvSpPr>
              <a:spLocks noChangeArrowheads="1"/>
            </p:cNvSpPr>
            <p:nvPr/>
          </p:nvSpPr>
          <p:spPr bwMode="auto">
            <a:xfrm>
              <a:off x="3411682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" name="Rectangle 151"/>
            <p:cNvSpPr>
              <a:spLocks noChangeArrowheads="1"/>
            </p:cNvSpPr>
            <p:nvPr/>
          </p:nvSpPr>
          <p:spPr bwMode="auto">
            <a:xfrm>
              <a:off x="3172691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6" name="Rectangle 152"/>
            <p:cNvSpPr>
              <a:spLocks noChangeArrowheads="1"/>
            </p:cNvSpPr>
            <p:nvPr/>
          </p:nvSpPr>
          <p:spPr bwMode="auto">
            <a:xfrm>
              <a:off x="3411682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7" name="Rectangle 153"/>
            <p:cNvSpPr>
              <a:spLocks noChangeArrowheads="1"/>
            </p:cNvSpPr>
            <p:nvPr/>
          </p:nvSpPr>
          <p:spPr bwMode="auto">
            <a:xfrm>
              <a:off x="2933700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" name="Rectangle 157"/>
            <p:cNvSpPr>
              <a:spLocks noChangeArrowheads="1"/>
            </p:cNvSpPr>
            <p:nvPr/>
          </p:nvSpPr>
          <p:spPr bwMode="auto">
            <a:xfrm>
              <a:off x="3650673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9" name="Rectangle 159"/>
            <p:cNvSpPr>
              <a:spLocks noChangeArrowheads="1"/>
            </p:cNvSpPr>
            <p:nvPr/>
          </p:nvSpPr>
          <p:spPr bwMode="auto">
            <a:xfrm>
              <a:off x="3411682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0" name="Rectangle 165"/>
            <p:cNvSpPr>
              <a:spLocks noChangeArrowheads="1"/>
            </p:cNvSpPr>
            <p:nvPr/>
          </p:nvSpPr>
          <p:spPr bwMode="auto">
            <a:xfrm>
              <a:off x="3650673" y="2761077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1" name="Rectangle 166"/>
            <p:cNvSpPr>
              <a:spLocks noChangeArrowheads="1"/>
            </p:cNvSpPr>
            <p:nvPr/>
          </p:nvSpPr>
          <p:spPr bwMode="auto">
            <a:xfrm>
              <a:off x="3172691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2" name="Rectangle 167"/>
            <p:cNvSpPr>
              <a:spLocks noChangeArrowheads="1"/>
            </p:cNvSpPr>
            <p:nvPr/>
          </p:nvSpPr>
          <p:spPr bwMode="auto">
            <a:xfrm>
              <a:off x="3650673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3" name="Rectangle 169"/>
            <p:cNvSpPr>
              <a:spLocks noChangeArrowheads="1"/>
            </p:cNvSpPr>
            <p:nvPr/>
          </p:nvSpPr>
          <p:spPr bwMode="auto">
            <a:xfrm>
              <a:off x="4128655" y="4629633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4" name="Line 46"/>
            <p:cNvSpPr>
              <a:spLocks noChangeShapeType="1"/>
            </p:cNvSpPr>
            <p:nvPr/>
          </p:nvSpPr>
          <p:spPr bwMode="auto">
            <a:xfrm flipH="1" flipV="1">
              <a:off x="3719236" y="5105399"/>
              <a:ext cx="228600" cy="7620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Rectangle 167"/>
            <p:cNvSpPr>
              <a:spLocks noChangeArrowheads="1"/>
            </p:cNvSpPr>
            <p:nvPr/>
          </p:nvSpPr>
          <p:spPr bwMode="auto">
            <a:xfrm>
              <a:off x="3889664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" name="Rectangle 167"/>
            <p:cNvSpPr>
              <a:spLocks noChangeArrowheads="1"/>
            </p:cNvSpPr>
            <p:nvPr/>
          </p:nvSpPr>
          <p:spPr bwMode="auto">
            <a:xfrm>
              <a:off x="4128655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" name="Rectangle 167"/>
            <p:cNvSpPr>
              <a:spLocks noChangeArrowheads="1"/>
            </p:cNvSpPr>
            <p:nvPr/>
          </p:nvSpPr>
          <p:spPr bwMode="auto">
            <a:xfrm>
              <a:off x="4367645" y="346178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" name="Rectangle 167"/>
            <p:cNvSpPr>
              <a:spLocks noChangeArrowheads="1"/>
            </p:cNvSpPr>
            <p:nvPr/>
          </p:nvSpPr>
          <p:spPr bwMode="auto">
            <a:xfrm>
              <a:off x="4367645" y="322821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" name="Rectangle 167"/>
            <p:cNvSpPr>
              <a:spLocks noChangeArrowheads="1"/>
            </p:cNvSpPr>
            <p:nvPr/>
          </p:nvSpPr>
          <p:spPr bwMode="auto">
            <a:xfrm>
              <a:off x="4128655" y="3695355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" name="Rectangle 167"/>
            <p:cNvSpPr>
              <a:spLocks noChangeArrowheads="1"/>
            </p:cNvSpPr>
            <p:nvPr/>
          </p:nvSpPr>
          <p:spPr bwMode="auto">
            <a:xfrm>
              <a:off x="4128655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" name="Rectangle 167"/>
            <p:cNvSpPr>
              <a:spLocks noChangeArrowheads="1"/>
            </p:cNvSpPr>
            <p:nvPr/>
          </p:nvSpPr>
          <p:spPr bwMode="auto">
            <a:xfrm>
              <a:off x="3889664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2" name="Rectangle 167"/>
            <p:cNvSpPr>
              <a:spLocks noChangeArrowheads="1"/>
            </p:cNvSpPr>
            <p:nvPr/>
          </p:nvSpPr>
          <p:spPr bwMode="auto">
            <a:xfrm>
              <a:off x="4367645" y="3695355"/>
              <a:ext cx="238991" cy="72000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3" name="Rectangle 167"/>
            <p:cNvSpPr>
              <a:spLocks noChangeArrowheads="1"/>
            </p:cNvSpPr>
            <p:nvPr/>
          </p:nvSpPr>
          <p:spPr bwMode="auto">
            <a:xfrm>
              <a:off x="4367645" y="2994646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" name="Rectangle 126"/>
            <p:cNvSpPr>
              <a:spLocks noChangeArrowheads="1"/>
            </p:cNvSpPr>
            <p:nvPr/>
          </p:nvSpPr>
          <p:spPr bwMode="auto">
            <a:xfrm>
              <a:off x="3650673" y="3928924"/>
              <a:ext cx="238991" cy="23357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" name="Freeform 44"/>
            <p:cNvSpPr>
              <a:spLocks/>
            </p:cNvSpPr>
            <p:nvPr/>
          </p:nvSpPr>
          <p:spPr bwMode="auto">
            <a:xfrm>
              <a:off x="2455718" y="3445565"/>
              <a:ext cx="1433945" cy="950498"/>
            </a:xfrm>
            <a:custGeom>
              <a:avLst/>
              <a:gdLst>
                <a:gd name="T0" fmla="*/ 1177175785 w 1304"/>
                <a:gd name="T1" fmla="*/ 66497377 h 968"/>
                <a:gd name="T2" fmla="*/ 168168260 w 1304"/>
                <a:gd name="T3" fmla="*/ 598476365 h 968"/>
                <a:gd name="T4" fmla="*/ 168168260 w 1304"/>
                <a:gd name="T5" fmla="*/ 687139815 h 968"/>
                <a:gd name="T6" fmla="*/ 593014036 w 1304"/>
                <a:gd name="T7" fmla="*/ 554145121 h 968"/>
                <a:gd name="T8" fmla="*/ 858541602 w 1304"/>
                <a:gd name="T9" fmla="*/ 642807610 h 968"/>
                <a:gd name="T10" fmla="*/ 1177175785 w 1304"/>
                <a:gd name="T11" fmla="*/ 820134510 h 968"/>
                <a:gd name="T12" fmla="*/ 1442704403 w 1304"/>
                <a:gd name="T13" fmla="*/ 199492102 h 968"/>
                <a:gd name="T14" fmla="*/ 1177175785 w 1304"/>
                <a:gd name="T15" fmla="*/ 66497377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4"/>
                <a:gd name="T25" fmla="*/ 0 h 968"/>
                <a:gd name="T26" fmla="*/ 1304 w 1304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4" h="968">
                  <a:moveTo>
                    <a:pt x="1064" y="72"/>
                  </a:moveTo>
                  <a:cubicBezTo>
                    <a:pt x="872" y="144"/>
                    <a:pt x="304" y="536"/>
                    <a:pt x="152" y="648"/>
                  </a:cubicBezTo>
                  <a:cubicBezTo>
                    <a:pt x="0" y="760"/>
                    <a:pt x="88" y="752"/>
                    <a:pt x="152" y="744"/>
                  </a:cubicBezTo>
                  <a:cubicBezTo>
                    <a:pt x="216" y="736"/>
                    <a:pt x="432" y="608"/>
                    <a:pt x="536" y="600"/>
                  </a:cubicBezTo>
                  <a:cubicBezTo>
                    <a:pt x="640" y="592"/>
                    <a:pt x="688" y="648"/>
                    <a:pt x="776" y="696"/>
                  </a:cubicBezTo>
                  <a:cubicBezTo>
                    <a:pt x="864" y="744"/>
                    <a:pt x="976" y="968"/>
                    <a:pt x="1064" y="888"/>
                  </a:cubicBezTo>
                  <a:cubicBezTo>
                    <a:pt x="1152" y="808"/>
                    <a:pt x="1304" y="352"/>
                    <a:pt x="1304" y="216"/>
                  </a:cubicBezTo>
                  <a:cubicBezTo>
                    <a:pt x="1304" y="80"/>
                    <a:pt x="1256" y="0"/>
                    <a:pt x="1064" y="7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6" name="Freeform 43"/>
            <p:cNvSpPr>
              <a:spLocks/>
            </p:cNvSpPr>
            <p:nvPr/>
          </p:nvSpPr>
          <p:spPr bwMode="auto">
            <a:xfrm>
              <a:off x="1101436" y="2667000"/>
              <a:ext cx="3345873" cy="2974768"/>
            </a:xfrm>
            <a:custGeom>
              <a:avLst/>
              <a:gdLst>
                <a:gd name="T0" fmla="*/ 2147483647 w 1304"/>
                <a:gd name="T1" fmla="*/ 651340292 h 968"/>
                <a:gd name="T2" fmla="*/ 915581882 w 1304"/>
                <a:gd name="T3" fmla="*/ 2147483647 h 968"/>
                <a:gd name="T4" fmla="*/ 915581882 w 1304"/>
                <a:gd name="T5" fmla="*/ 2147483647 h 968"/>
                <a:gd name="T6" fmla="*/ 2147483647 w 1304"/>
                <a:gd name="T7" fmla="*/ 2147483647 h 968"/>
                <a:gd name="T8" fmla="*/ 2147483647 w 1304"/>
                <a:gd name="T9" fmla="*/ 2147483647 h 968"/>
                <a:gd name="T10" fmla="*/ 2147483647 w 1304"/>
                <a:gd name="T11" fmla="*/ 2147483647 h 968"/>
                <a:gd name="T12" fmla="*/ 2147483647 w 1304"/>
                <a:gd name="T13" fmla="*/ 1954021065 h 968"/>
                <a:gd name="T14" fmla="*/ 2147483647 w 1304"/>
                <a:gd name="T15" fmla="*/ 651340292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4"/>
                <a:gd name="T25" fmla="*/ 0 h 968"/>
                <a:gd name="T26" fmla="*/ 1304 w 1304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4" h="968">
                  <a:moveTo>
                    <a:pt x="1064" y="72"/>
                  </a:moveTo>
                  <a:cubicBezTo>
                    <a:pt x="872" y="144"/>
                    <a:pt x="304" y="536"/>
                    <a:pt x="152" y="648"/>
                  </a:cubicBezTo>
                  <a:cubicBezTo>
                    <a:pt x="0" y="760"/>
                    <a:pt x="88" y="752"/>
                    <a:pt x="152" y="744"/>
                  </a:cubicBezTo>
                  <a:cubicBezTo>
                    <a:pt x="216" y="736"/>
                    <a:pt x="432" y="608"/>
                    <a:pt x="536" y="600"/>
                  </a:cubicBezTo>
                  <a:cubicBezTo>
                    <a:pt x="640" y="592"/>
                    <a:pt x="688" y="648"/>
                    <a:pt x="776" y="696"/>
                  </a:cubicBezTo>
                  <a:cubicBezTo>
                    <a:pt x="864" y="744"/>
                    <a:pt x="976" y="968"/>
                    <a:pt x="1064" y="888"/>
                  </a:cubicBezTo>
                  <a:cubicBezTo>
                    <a:pt x="1152" y="808"/>
                    <a:pt x="1304" y="352"/>
                    <a:pt x="1304" y="216"/>
                  </a:cubicBezTo>
                  <a:cubicBezTo>
                    <a:pt x="1304" y="80"/>
                    <a:pt x="1256" y="0"/>
                    <a:pt x="1064" y="7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6" name="Group 391"/>
          <p:cNvGrpSpPr/>
          <p:nvPr/>
        </p:nvGrpSpPr>
        <p:grpSpPr>
          <a:xfrm>
            <a:off x="695915" y="3173600"/>
            <a:ext cx="2580685" cy="533400"/>
            <a:chOff x="1270878" y="3048000"/>
            <a:chExt cx="2580685" cy="533400"/>
          </a:xfrm>
        </p:grpSpPr>
        <p:sp>
          <p:nvSpPr>
            <p:cNvPr id="390" name="Line 45"/>
            <p:cNvSpPr>
              <a:spLocks noChangeShapeType="1"/>
            </p:cNvSpPr>
            <p:nvPr/>
          </p:nvSpPr>
          <p:spPr bwMode="auto">
            <a:xfrm>
              <a:off x="3162300" y="3359426"/>
              <a:ext cx="689263" cy="221974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Text Box 4"/>
            <p:cNvSpPr txBox="1">
              <a:spLocks noChangeArrowheads="1"/>
            </p:cNvSpPr>
            <p:nvPr/>
          </p:nvSpPr>
          <p:spPr bwMode="auto">
            <a:xfrm>
              <a:off x="1270878" y="3048000"/>
              <a:ext cx="2403335" cy="40011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C00000"/>
                  </a:solidFill>
                  <a:latin typeface="Calibri" pitchFamily="34" charset="0"/>
                </a:rPr>
                <a:t>zero level </a:t>
              </a:r>
              <a:r>
                <a:rPr lang="en-US" altLang="zh-CN" dirty="0" smtClean="0">
                  <a:solidFill>
                    <a:srgbClr val="C00000"/>
                  </a:solidFill>
                  <a:latin typeface="Calibri" pitchFamily="34" charset="0"/>
                </a:rPr>
                <a:t>set at </a:t>
              </a:r>
              <a:r>
                <a:rPr lang="en-US" altLang="zh-CN" i="1" dirty="0" smtClean="0">
                  <a:solidFill>
                    <a:srgbClr val="C00000"/>
                  </a:solidFill>
                  <a:latin typeface="Calibri" pitchFamily="34" charset="0"/>
                </a:rPr>
                <a:t>t+1</a:t>
              </a:r>
              <a:endParaRPr lang="en-US" altLang="zh-CN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139" name="Freeform 41"/>
          <p:cNvSpPr>
            <a:spLocks/>
          </p:cNvSpPr>
          <p:nvPr/>
        </p:nvSpPr>
        <p:spPr bwMode="auto">
          <a:xfrm>
            <a:off x="2133600" y="2829043"/>
            <a:ext cx="2230582" cy="1868557"/>
          </a:xfrm>
          <a:custGeom>
            <a:avLst/>
            <a:gdLst>
              <a:gd name="T0" fmla="*/ 2147483647 w 1304"/>
              <a:gd name="T1" fmla="*/ 256988017 h 968"/>
              <a:gd name="T2" fmla="*/ 406925247 w 1304"/>
              <a:gd name="T3" fmla="*/ 2147483647 h 968"/>
              <a:gd name="T4" fmla="*/ 406925247 w 1304"/>
              <a:gd name="T5" fmla="*/ 2147483647 h 968"/>
              <a:gd name="T6" fmla="*/ 1434945680 w 1304"/>
              <a:gd name="T7" fmla="*/ 2141574325 h 968"/>
              <a:gd name="T8" fmla="*/ 2077458872 w 1304"/>
              <a:gd name="T9" fmla="*/ 2147483647 h 968"/>
              <a:gd name="T10" fmla="*/ 2147483647 w 1304"/>
              <a:gd name="T11" fmla="*/ 2147483647 h 968"/>
              <a:gd name="T12" fmla="*/ 2147483647 w 1304"/>
              <a:gd name="T13" fmla="*/ 770965822 h 968"/>
              <a:gd name="T14" fmla="*/ 2147483647 w 1304"/>
              <a:gd name="T15" fmla="*/ 256988017 h 9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4"/>
              <a:gd name="T25" fmla="*/ 0 h 968"/>
              <a:gd name="T26" fmla="*/ 1304 w 1304"/>
              <a:gd name="T27" fmla="*/ 968 h 9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4" h="968">
                <a:moveTo>
                  <a:pt x="1064" y="72"/>
                </a:moveTo>
                <a:cubicBezTo>
                  <a:pt x="872" y="144"/>
                  <a:pt x="304" y="536"/>
                  <a:pt x="152" y="648"/>
                </a:cubicBezTo>
                <a:cubicBezTo>
                  <a:pt x="0" y="760"/>
                  <a:pt x="88" y="752"/>
                  <a:pt x="152" y="744"/>
                </a:cubicBezTo>
                <a:cubicBezTo>
                  <a:pt x="216" y="736"/>
                  <a:pt x="432" y="608"/>
                  <a:pt x="536" y="600"/>
                </a:cubicBezTo>
                <a:cubicBezTo>
                  <a:pt x="640" y="592"/>
                  <a:pt x="688" y="648"/>
                  <a:pt x="776" y="696"/>
                </a:cubicBezTo>
                <a:cubicBezTo>
                  <a:pt x="864" y="744"/>
                  <a:pt x="976" y="968"/>
                  <a:pt x="1064" y="888"/>
                </a:cubicBezTo>
                <a:cubicBezTo>
                  <a:pt x="1152" y="808"/>
                  <a:pt x="1304" y="352"/>
                  <a:pt x="1304" y="216"/>
                </a:cubicBezTo>
                <a:cubicBezTo>
                  <a:pt x="1304" y="80"/>
                  <a:pt x="1256" y="0"/>
                  <a:pt x="1064" y="72"/>
                </a:cubicBezTo>
                <a:close/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1" name="Rectangle 270"/>
          <p:cNvSpPr/>
          <p:nvPr/>
        </p:nvSpPr>
        <p:spPr>
          <a:xfrm>
            <a:off x="1688299" y="6338880"/>
            <a:ext cx="5767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 parameter: narrow band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542E-6 L 0.02812 0.036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2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Projection of Manifold into Dense Stencil</a:t>
            </a:r>
            <a:endParaRPr lang="zh-CN" alt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214368" y="1638544"/>
            <a:ext cx="4267200" cy="1588"/>
          </a:xfrm>
          <a:prstGeom prst="straightConnector1">
            <a:avLst/>
          </a:prstGeom>
          <a:ln w="47625" cap="sq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3" idx="0"/>
          </p:cNvCxnSpPr>
          <p:nvPr/>
        </p:nvCxnSpPr>
        <p:spPr>
          <a:xfrm rot="5400000">
            <a:off x="1202532" y="3636412"/>
            <a:ext cx="3995737" cy="0"/>
          </a:xfrm>
          <a:prstGeom prst="straightConnector1">
            <a:avLst/>
          </a:prstGeom>
          <a:ln w="47625" cap="sq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968" y="5634281"/>
            <a:ext cx="1928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6"/>
          <p:cNvGrpSpPr/>
          <p:nvPr/>
        </p:nvGrpSpPr>
        <p:grpSpPr>
          <a:xfrm>
            <a:off x="1502400" y="2248144"/>
            <a:ext cx="1850400" cy="2623588"/>
            <a:chOff x="1502400" y="2667000"/>
            <a:chExt cx="1850400" cy="2623588"/>
          </a:xfrm>
        </p:grpSpPr>
        <p:cxnSp>
          <p:nvCxnSpPr>
            <p:cNvPr id="104" name="Straight Arrow Connector 103"/>
            <p:cNvCxnSpPr/>
            <p:nvPr/>
          </p:nvCxnSpPr>
          <p:spPr>
            <a:xfrm rot="10800000">
              <a:off x="1502400" y="2667000"/>
              <a:ext cx="1850400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>
              <a:off x="1502400" y="3354600"/>
              <a:ext cx="1850400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>
              <a:off x="1502400" y="3993600"/>
              <a:ext cx="1850400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10800000">
              <a:off x="1502400" y="4679400"/>
              <a:ext cx="1850400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10800000">
              <a:off x="1502400" y="5289000"/>
              <a:ext cx="1850400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55"/>
          <p:cNvGrpSpPr/>
          <p:nvPr/>
        </p:nvGrpSpPr>
        <p:grpSpPr>
          <a:xfrm>
            <a:off x="712180" y="2140744"/>
            <a:ext cx="685800" cy="2850600"/>
            <a:chOff x="533400" y="2559600"/>
            <a:chExt cx="685800" cy="28506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00" name="Rectangle 99"/>
            <p:cNvSpPr/>
            <p:nvPr/>
          </p:nvSpPr>
          <p:spPr>
            <a:xfrm>
              <a:off x="533400" y="2559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33400" y="3247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2000" y="3247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33400" y="3886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62000" y="3886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34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620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33400" y="5181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62000" y="5181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9906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157"/>
          <p:cNvGrpSpPr/>
          <p:nvPr/>
        </p:nvGrpSpPr>
        <p:grpSpPr>
          <a:xfrm>
            <a:off x="711580" y="2140744"/>
            <a:ext cx="457200" cy="2850600"/>
            <a:chOff x="533400" y="2559600"/>
            <a:chExt cx="457200" cy="28506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59" name="Rectangle 158"/>
            <p:cNvSpPr/>
            <p:nvPr/>
          </p:nvSpPr>
          <p:spPr>
            <a:xfrm>
              <a:off x="533400" y="2559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33400" y="3247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62000" y="3247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33400" y="3886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334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620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33400" y="5181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62000" y="5181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940180" y="3467344"/>
            <a:ext cx="2286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Rectangle 179"/>
          <p:cNvSpPr/>
          <p:nvPr/>
        </p:nvSpPr>
        <p:spPr>
          <a:xfrm>
            <a:off x="1168780" y="3467344"/>
            <a:ext cx="2286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208"/>
          <p:cNvGrpSpPr/>
          <p:nvPr/>
        </p:nvGrpSpPr>
        <p:grpSpPr>
          <a:xfrm>
            <a:off x="712180" y="2828344"/>
            <a:ext cx="685800" cy="2163000"/>
            <a:chOff x="8763000" y="3247200"/>
            <a:chExt cx="685800" cy="21630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01" name="Rectangle 200"/>
            <p:cNvSpPr/>
            <p:nvPr/>
          </p:nvSpPr>
          <p:spPr>
            <a:xfrm>
              <a:off x="8763000" y="3247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8763000" y="3886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87630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89916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8763000" y="5181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991600" y="51816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991600" y="38862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9220200" y="4572000"/>
              <a:ext cx="228600" cy="228600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6" name="Curved Right Arrow 215"/>
          <p:cNvSpPr/>
          <p:nvPr/>
        </p:nvSpPr>
        <p:spPr>
          <a:xfrm>
            <a:off x="254980" y="3543544"/>
            <a:ext cx="274319" cy="685800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9" name="Curved Down Arrow 218"/>
          <p:cNvSpPr/>
          <p:nvPr/>
        </p:nvSpPr>
        <p:spPr>
          <a:xfrm rot="16200000">
            <a:off x="47980" y="3139144"/>
            <a:ext cx="687600" cy="27360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0" name="Line 53"/>
          <p:cNvSpPr>
            <a:spLocks noChangeShapeType="1"/>
          </p:cNvSpPr>
          <p:nvPr/>
        </p:nvSpPr>
        <p:spPr bwMode="auto">
          <a:xfrm flipV="1">
            <a:off x="8203293" y="2629144"/>
            <a:ext cx="464155" cy="453513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1" name="Line 53"/>
          <p:cNvSpPr>
            <a:spLocks noChangeShapeType="1"/>
          </p:cNvSpPr>
          <p:nvPr/>
        </p:nvSpPr>
        <p:spPr bwMode="auto">
          <a:xfrm>
            <a:off x="7924800" y="2830705"/>
            <a:ext cx="9747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2" name="Oval 8"/>
          <p:cNvSpPr>
            <a:spLocks noChangeArrowheads="1"/>
          </p:cNvSpPr>
          <p:nvPr/>
        </p:nvSpPr>
        <p:spPr bwMode="auto">
          <a:xfrm>
            <a:off x="8064047" y="2780315"/>
            <a:ext cx="185662" cy="100781"/>
          </a:xfrm>
          <a:prstGeom prst="ellipse">
            <a:avLst/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8342539" y="2780315"/>
            <a:ext cx="185662" cy="100781"/>
          </a:xfrm>
          <a:prstGeom prst="ellipse">
            <a:avLst/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" name="Oval 19"/>
          <p:cNvSpPr>
            <a:spLocks noChangeArrowheads="1"/>
          </p:cNvSpPr>
          <p:nvPr/>
        </p:nvSpPr>
        <p:spPr bwMode="auto">
          <a:xfrm>
            <a:off x="8621032" y="2780315"/>
            <a:ext cx="185662" cy="100781"/>
          </a:xfrm>
          <a:prstGeom prst="ellipse">
            <a:avLst/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5" name="Oval 8"/>
          <p:cNvSpPr>
            <a:spLocks noChangeArrowheads="1"/>
          </p:cNvSpPr>
          <p:nvPr/>
        </p:nvSpPr>
        <p:spPr bwMode="auto">
          <a:xfrm>
            <a:off x="8203293" y="2931486"/>
            <a:ext cx="185662" cy="100781"/>
          </a:xfrm>
          <a:prstGeom prst="ellipse">
            <a:avLst/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" name="Oval 8"/>
          <p:cNvSpPr>
            <a:spLocks noChangeArrowheads="1"/>
          </p:cNvSpPr>
          <p:nvPr/>
        </p:nvSpPr>
        <p:spPr bwMode="auto">
          <a:xfrm>
            <a:off x="8481786" y="2654339"/>
            <a:ext cx="185662" cy="100781"/>
          </a:xfrm>
          <a:prstGeom prst="ellipse">
            <a:avLst/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" name="Oval 9"/>
          <p:cNvSpPr>
            <a:spLocks noChangeArrowheads="1"/>
          </p:cNvSpPr>
          <p:nvPr/>
        </p:nvSpPr>
        <p:spPr bwMode="auto">
          <a:xfrm>
            <a:off x="8327068" y="3284218"/>
            <a:ext cx="185662" cy="1007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8" name="Line 12"/>
          <p:cNvSpPr>
            <a:spLocks noChangeShapeType="1"/>
          </p:cNvSpPr>
          <p:nvPr/>
        </p:nvSpPr>
        <p:spPr bwMode="auto">
          <a:xfrm>
            <a:off x="8110462" y="2881095"/>
            <a:ext cx="241739" cy="408733"/>
          </a:xfrm>
          <a:prstGeom prst="line">
            <a:avLst/>
          </a:prstGeom>
          <a:noFill/>
          <a:ln w="15875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" name="Line 12"/>
          <p:cNvSpPr>
            <a:spLocks noChangeShapeType="1"/>
          </p:cNvSpPr>
          <p:nvPr/>
        </p:nvSpPr>
        <p:spPr bwMode="auto">
          <a:xfrm>
            <a:off x="8342539" y="3032266"/>
            <a:ext cx="46415" cy="251952"/>
          </a:xfrm>
          <a:prstGeom prst="line">
            <a:avLst/>
          </a:prstGeom>
          <a:noFill/>
          <a:ln w="15875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7" name="Line 12"/>
          <p:cNvSpPr>
            <a:spLocks noChangeShapeType="1"/>
          </p:cNvSpPr>
          <p:nvPr/>
        </p:nvSpPr>
        <p:spPr bwMode="auto">
          <a:xfrm flipH="1">
            <a:off x="8435370" y="2881095"/>
            <a:ext cx="0" cy="403123"/>
          </a:xfrm>
          <a:prstGeom prst="line">
            <a:avLst/>
          </a:prstGeom>
          <a:noFill/>
          <a:ln w="15875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9" name="Line 12"/>
          <p:cNvSpPr>
            <a:spLocks noChangeShapeType="1"/>
          </p:cNvSpPr>
          <p:nvPr/>
        </p:nvSpPr>
        <p:spPr bwMode="auto">
          <a:xfrm flipH="1">
            <a:off x="8481786" y="2881095"/>
            <a:ext cx="232077" cy="403123"/>
          </a:xfrm>
          <a:prstGeom prst="line">
            <a:avLst/>
          </a:prstGeom>
          <a:noFill/>
          <a:ln w="15875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0" name="Line 12"/>
          <p:cNvSpPr>
            <a:spLocks noChangeShapeType="1"/>
          </p:cNvSpPr>
          <p:nvPr/>
        </p:nvSpPr>
        <p:spPr bwMode="auto">
          <a:xfrm flipH="1">
            <a:off x="8435370" y="2755119"/>
            <a:ext cx="139246" cy="529098"/>
          </a:xfrm>
          <a:prstGeom prst="line">
            <a:avLst/>
          </a:prstGeom>
          <a:noFill/>
          <a:ln w="15875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409944"/>
            <a:ext cx="265748" cy="26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Connector 96"/>
          <p:cNvCxnSpPr/>
          <p:nvPr/>
        </p:nvCxnSpPr>
        <p:spPr>
          <a:xfrm rot="5400000">
            <a:off x="-1307120" y="3734044"/>
            <a:ext cx="4038600" cy="0"/>
          </a:xfrm>
          <a:prstGeom prst="line">
            <a:avLst/>
          </a:prstGeom>
          <a:ln w="35433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 bwMode="auto">
          <a:xfrm rot="5400000">
            <a:off x="2817274" y="3701048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5400000">
            <a:off x="3133994" y="3701049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5400000">
            <a:off x="3460929" y="3701049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 rot="5400000">
            <a:off x="3777649" y="3701050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rot="5400000">
            <a:off x="4094369" y="3701049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 rot="5400000">
            <a:off x="4411089" y="3701050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 rot="5400000">
            <a:off x="4738024" y="3701050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 rot="5400000">
            <a:off x="1846682" y="3701049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 rot="5400000">
            <a:off x="2163402" y="3701050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 rot="5400000">
            <a:off x="2490337" y="3701050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 rot="5400000">
            <a:off x="5054745" y="3701051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 rot="5400000">
            <a:off x="5381680" y="3701051"/>
            <a:ext cx="3693355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>
            <a:off x="3453265" y="1941214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3453265" y="2263041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3453265" y="2584871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>
            <a:off x="3453265" y="2906698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3453265" y="3223418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3453265" y="3545245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>
            <a:off x="3453265" y="3867075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3453265" y="4188902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>
            <a:off x="3453265" y="4505621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3453265" y="4827448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>
            <a:off x="3453265" y="5149278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3453265" y="5471105"/>
            <a:ext cx="3913019" cy="0"/>
          </a:xfrm>
          <a:prstGeom prst="line">
            <a:avLst/>
          </a:prstGeom>
          <a:solidFill>
            <a:srgbClr val="DDDDDD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1" name="Group 230"/>
          <p:cNvGrpSpPr/>
          <p:nvPr/>
        </p:nvGrpSpPr>
        <p:grpSpPr>
          <a:xfrm>
            <a:off x="4335747" y="1943344"/>
            <a:ext cx="2560831" cy="3205205"/>
            <a:chOff x="4335747" y="2362200"/>
            <a:chExt cx="2560831" cy="3205205"/>
          </a:xfrm>
        </p:grpSpPr>
        <p:sp>
          <p:nvSpPr>
            <p:cNvPr id="153" name="Rectangle 152"/>
            <p:cNvSpPr/>
            <p:nvPr/>
          </p:nvSpPr>
          <p:spPr>
            <a:xfrm>
              <a:off x="4335747" y="3000747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976849" y="3000747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335747" y="3639294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976849" y="3639294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617950" y="3639294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976849" y="4282949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617950" y="4282949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256498" y="4282949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617950" y="4926605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256498" y="4926605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35747" y="2362200"/>
              <a:ext cx="640080" cy="6408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6" name="Freeform 245"/>
          <p:cNvSpPr/>
          <p:nvPr/>
        </p:nvSpPr>
        <p:spPr bwMode="auto">
          <a:xfrm>
            <a:off x="4566883" y="1869697"/>
            <a:ext cx="2324313" cy="3386855"/>
          </a:xfrm>
          <a:custGeom>
            <a:avLst/>
            <a:gdLst>
              <a:gd name="connsiteX0" fmla="*/ 0 w 2063786"/>
              <a:gd name="connsiteY0" fmla="*/ 0 h 2804501"/>
              <a:gd name="connsiteX1" fmla="*/ 301395 w 2063786"/>
              <a:gd name="connsiteY1" fmla="*/ 1271987 h 2804501"/>
              <a:gd name="connsiteX2" fmla="*/ 1312854 w 2063786"/>
              <a:gd name="connsiteY2" fmla="*/ 1793041 h 2804501"/>
              <a:gd name="connsiteX3" fmla="*/ 2063786 w 2063786"/>
              <a:gd name="connsiteY3" fmla="*/ 2804501 h 280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86" h="2804501">
                <a:moveTo>
                  <a:pt x="0" y="0"/>
                </a:moveTo>
                <a:cubicBezTo>
                  <a:pt x="41293" y="486573"/>
                  <a:pt x="82586" y="973147"/>
                  <a:pt x="301395" y="1271987"/>
                </a:cubicBezTo>
                <a:cubicBezTo>
                  <a:pt x="520204" y="1570827"/>
                  <a:pt x="1019122" y="1537622"/>
                  <a:pt x="1312854" y="1793041"/>
                </a:cubicBezTo>
                <a:cubicBezTo>
                  <a:pt x="1606586" y="2048460"/>
                  <a:pt x="1916494" y="2631667"/>
                  <a:pt x="2063786" y="2804501"/>
                </a:cubicBezTo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7" name="Freeform 246"/>
          <p:cNvSpPr/>
          <p:nvPr/>
        </p:nvSpPr>
        <p:spPr bwMode="auto">
          <a:xfrm>
            <a:off x="4771219" y="1762429"/>
            <a:ext cx="2324313" cy="3386855"/>
          </a:xfrm>
          <a:custGeom>
            <a:avLst/>
            <a:gdLst>
              <a:gd name="connsiteX0" fmla="*/ 0 w 2063786"/>
              <a:gd name="connsiteY0" fmla="*/ 0 h 2804501"/>
              <a:gd name="connsiteX1" fmla="*/ 301395 w 2063786"/>
              <a:gd name="connsiteY1" fmla="*/ 1271987 h 2804501"/>
              <a:gd name="connsiteX2" fmla="*/ 1312854 w 2063786"/>
              <a:gd name="connsiteY2" fmla="*/ 1793041 h 2804501"/>
              <a:gd name="connsiteX3" fmla="*/ 2063786 w 2063786"/>
              <a:gd name="connsiteY3" fmla="*/ 2804501 h 280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86" h="2804501">
                <a:moveTo>
                  <a:pt x="0" y="0"/>
                </a:moveTo>
                <a:cubicBezTo>
                  <a:pt x="41293" y="486573"/>
                  <a:pt x="82586" y="973147"/>
                  <a:pt x="301395" y="1271987"/>
                </a:cubicBezTo>
                <a:cubicBezTo>
                  <a:pt x="520204" y="1570827"/>
                  <a:pt x="1019122" y="1537622"/>
                  <a:pt x="1312854" y="1793041"/>
                </a:cubicBezTo>
                <a:cubicBezTo>
                  <a:pt x="1606586" y="2048460"/>
                  <a:pt x="1916494" y="2631667"/>
                  <a:pt x="2063786" y="2804501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8" name="Freeform 247"/>
          <p:cNvSpPr/>
          <p:nvPr/>
        </p:nvSpPr>
        <p:spPr bwMode="auto">
          <a:xfrm>
            <a:off x="4372765" y="2002523"/>
            <a:ext cx="2324313" cy="3386855"/>
          </a:xfrm>
          <a:custGeom>
            <a:avLst/>
            <a:gdLst>
              <a:gd name="connsiteX0" fmla="*/ 0 w 2063786"/>
              <a:gd name="connsiteY0" fmla="*/ 0 h 2804501"/>
              <a:gd name="connsiteX1" fmla="*/ 301395 w 2063786"/>
              <a:gd name="connsiteY1" fmla="*/ 1271987 h 2804501"/>
              <a:gd name="connsiteX2" fmla="*/ 1312854 w 2063786"/>
              <a:gd name="connsiteY2" fmla="*/ 1793041 h 2804501"/>
              <a:gd name="connsiteX3" fmla="*/ 2063786 w 2063786"/>
              <a:gd name="connsiteY3" fmla="*/ 2804501 h 280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786" h="2804501">
                <a:moveTo>
                  <a:pt x="0" y="0"/>
                </a:moveTo>
                <a:cubicBezTo>
                  <a:pt x="41293" y="486573"/>
                  <a:pt x="82586" y="973147"/>
                  <a:pt x="301395" y="1271987"/>
                </a:cubicBezTo>
                <a:cubicBezTo>
                  <a:pt x="520204" y="1570827"/>
                  <a:pt x="1019122" y="1537622"/>
                  <a:pt x="1312854" y="1793041"/>
                </a:cubicBezTo>
                <a:cubicBezTo>
                  <a:pt x="1606586" y="2048460"/>
                  <a:pt x="1916494" y="2631667"/>
                  <a:pt x="2063786" y="2804501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2615470" y="6063028"/>
            <a:ext cx="39130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 parameter: tile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216" grpId="0" animBg="1"/>
      <p:bldP spid="2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arallelogram 353"/>
          <p:cNvSpPr/>
          <p:nvPr/>
        </p:nvSpPr>
        <p:spPr>
          <a:xfrm>
            <a:off x="1018249" y="1873472"/>
            <a:ext cx="2031442" cy="788400"/>
          </a:xfrm>
          <a:prstGeom prst="parallelogram">
            <a:avLst>
              <a:gd name="adj" fmla="val 84961"/>
            </a:avLst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Line 9"/>
          <p:cNvSpPr>
            <a:spLocks noChangeShapeType="1"/>
          </p:cNvSpPr>
          <p:nvPr/>
        </p:nvSpPr>
        <p:spPr bwMode="auto">
          <a:xfrm flipH="1">
            <a:off x="2441793" y="1920755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2" name="Line 9"/>
          <p:cNvSpPr>
            <a:spLocks noChangeShapeType="1"/>
          </p:cNvSpPr>
          <p:nvPr/>
        </p:nvSpPr>
        <p:spPr bwMode="auto">
          <a:xfrm>
            <a:off x="2094422" y="1920754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4" name="Line 9"/>
          <p:cNvSpPr>
            <a:spLocks noChangeShapeType="1"/>
          </p:cNvSpPr>
          <p:nvPr/>
        </p:nvSpPr>
        <p:spPr bwMode="auto">
          <a:xfrm>
            <a:off x="2382634" y="1925863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0" name="Parallelogram 629"/>
          <p:cNvSpPr/>
          <p:nvPr/>
        </p:nvSpPr>
        <p:spPr>
          <a:xfrm>
            <a:off x="2729556" y="1873472"/>
            <a:ext cx="2031442" cy="788400"/>
          </a:xfrm>
          <a:prstGeom prst="parallelogram">
            <a:avLst>
              <a:gd name="adj" fmla="val 84961"/>
            </a:avLst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9" name="Line 4"/>
          <p:cNvSpPr>
            <a:spLocks noChangeShapeType="1"/>
          </p:cNvSpPr>
          <p:nvPr/>
        </p:nvSpPr>
        <p:spPr bwMode="auto">
          <a:xfrm>
            <a:off x="678878" y="1857560"/>
            <a:ext cx="459508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22" name="Object 127"/>
          <p:cNvGraphicFramePr>
            <a:graphicFrameLocks noChangeAspect="1"/>
          </p:cNvGraphicFramePr>
          <p:nvPr/>
        </p:nvGraphicFramePr>
        <p:xfrm>
          <a:off x="5029200" y="1660484"/>
          <a:ext cx="488950" cy="179388"/>
        </p:xfrm>
        <a:graphic>
          <a:graphicData uri="http://schemas.openxmlformats.org/presentationml/2006/ole">
            <p:oleObj spid="_x0000_s45058" name="Equation" r:id="rId4" imgW="126720" imgH="139680" progId="">
              <p:embed/>
            </p:oleObj>
          </a:graphicData>
        </a:graphic>
      </p:graphicFrame>
      <p:sp>
        <p:nvSpPr>
          <p:cNvPr id="488" name="Line 4"/>
          <p:cNvSpPr>
            <a:spLocks noChangeShapeType="1"/>
          </p:cNvSpPr>
          <p:nvPr/>
        </p:nvSpPr>
        <p:spPr bwMode="auto">
          <a:xfrm>
            <a:off x="678878" y="2230994"/>
            <a:ext cx="4595086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0" name="Oval 5"/>
          <p:cNvSpPr>
            <a:spLocks noChangeAspect="1" noChangeArrowheads="1"/>
          </p:cNvSpPr>
          <p:nvPr/>
        </p:nvSpPr>
        <p:spPr bwMode="auto">
          <a:xfrm>
            <a:off x="960592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" name="Oval 6"/>
          <p:cNvSpPr>
            <a:spLocks noChangeAspect="1" noChangeArrowheads="1"/>
          </p:cNvSpPr>
          <p:nvPr/>
        </p:nvSpPr>
        <p:spPr bwMode="auto">
          <a:xfrm>
            <a:off x="1298648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3" name="Line 12"/>
          <p:cNvSpPr>
            <a:spLocks noChangeShapeType="1"/>
          </p:cNvSpPr>
          <p:nvPr/>
        </p:nvSpPr>
        <p:spPr bwMode="auto">
          <a:xfrm>
            <a:off x="678878" y="1857560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4" name="Oval 13"/>
          <p:cNvSpPr>
            <a:spLocks noChangeAspect="1" noChangeArrowheads="1"/>
          </p:cNvSpPr>
          <p:nvPr/>
        </p:nvSpPr>
        <p:spPr bwMode="auto">
          <a:xfrm>
            <a:off x="2988932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5" name="Oval 14"/>
          <p:cNvSpPr>
            <a:spLocks noChangeAspect="1" noChangeArrowheads="1"/>
          </p:cNvSpPr>
          <p:nvPr/>
        </p:nvSpPr>
        <p:spPr bwMode="auto">
          <a:xfrm>
            <a:off x="3326988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6" name="Oval 15"/>
          <p:cNvSpPr>
            <a:spLocks noChangeAspect="1" noChangeArrowheads="1"/>
          </p:cNvSpPr>
          <p:nvPr/>
        </p:nvSpPr>
        <p:spPr bwMode="auto">
          <a:xfrm>
            <a:off x="3665045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" name="Oval 17"/>
          <p:cNvSpPr>
            <a:spLocks noChangeAspect="1" noChangeArrowheads="1"/>
          </p:cNvSpPr>
          <p:nvPr/>
        </p:nvSpPr>
        <p:spPr bwMode="auto">
          <a:xfrm>
            <a:off x="1636705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9" name="Oval 18"/>
          <p:cNvSpPr>
            <a:spLocks noChangeAspect="1" noChangeArrowheads="1"/>
          </p:cNvSpPr>
          <p:nvPr/>
        </p:nvSpPr>
        <p:spPr bwMode="auto">
          <a:xfrm>
            <a:off x="1974762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0" name="Oval 19"/>
          <p:cNvSpPr>
            <a:spLocks noChangeAspect="1" noChangeArrowheads="1"/>
          </p:cNvSpPr>
          <p:nvPr/>
        </p:nvSpPr>
        <p:spPr bwMode="auto">
          <a:xfrm>
            <a:off x="2312818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" name="Oval 20"/>
          <p:cNvSpPr>
            <a:spLocks noChangeAspect="1" noChangeArrowheads="1"/>
          </p:cNvSpPr>
          <p:nvPr/>
        </p:nvSpPr>
        <p:spPr bwMode="auto">
          <a:xfrm>
            <a:off x="2650876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2" name="Oval 21"/>
          <p:cNvSpPr>
            <a:spLocks noChangeAspect="1" noChangeArrowheads="1"/>
          </p:cNvSpPr>
          <p:nvPr/>
        </p:nvSpPr>
        <p:spPr bwMode="auto">
          <a:xfrm>
            <a:off x="4003102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" name="Oval 22"/>
          <p:cNvSpPr>
            <a:spLocks noChangeAspect="1" noChangeArrowheads="1"/>
          </p:cNvSpPr>
          <p:nvPr/>
        </p:nvSpPr>
        <p:spPr bwMode="auto">
          <a:xfrm>
            <a:off x="4341158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4" name="Oval 23"/>
          <p:cNvSpPr>
            <a:spLocks noChangeAspect="1" noChangeArrowheads="1"/>
          </p:cNvSpPr>
          <p:nvPr/>
        </p:nvSpPr>
        <p:spPr bwMode="auto">
          <a:xfrm>
            <a:off x="4679215" y="1770684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7" name="Oval 26"/>
          <p:cNvSpPr>
            <a:spLocks noChangeAspect="1" noChangeArrowheads="1"/>
          </p:cNvSpPr>
          <p:nvPr/>
        </p:nvSpPr>
        <p:spPr bwMode="auto">
          <a:xfrm>
            <a:off x="960592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8" name="Oval 27"/>
          <p:cNvSpPr>
            <a:spLocks noChangeAspect="1" noChangeArrowheads="1"/>
          </p:cNvSpPr>
          <p:nvPr/>
        </p:nvSpPr>
        <p:spPr bwMode="auto">
          <a:xfrm>
            <a:off x="1298648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9" name="Oval 28"/>
          <p:cNvSpPr>
            <a:spLocks noChangeAspect="1" noChangeArrowheads="1"/>
          </p:cNvSpPr>
          <p:nvPr/>
        </p:nvSpPr>
        <p:spPr bwMode="auto">
          <a:xfrm>
            <a:off x="2988932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0" name="Oval 29"/>
          <p:cNvSpPr>
            <a:spLocks noChangeAspect="1" noChangeArrowheads="1"/>
          </p:cNvSpPr>
          <p:nvPr/>
        </p:nvSpPr>
        <p:spPr bwMode="auto">
          <a:xfrm>
            <a:off x="3326988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1" name="Oval 30"/>
          <p:cNvSpPr>
            <a:spLocks noChangeAspect="1" noChangeArrowheads="1"/>
          </p:cNvSpPr>
          <p:nvPr/>
        </p:nvSpPr>
        <p:spPr bwMode="auto">
          <a:xfrm>
            <a:off x="3665045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" name="Oval 32"/>
          <p:cNvSpPr>
            <a:spLocks noChangeAspect="1" noChangeArrowheads="1"/>
          </p:cNvSpPr>
          <p:nvPr/>
        </p:nvSpPr>
        <p:spPr bwMode="auto">
          <a:xfrm>
            <a:off x="1636705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" name="Oval 33"/>
          <p:cNvSpPr>
            <a:spLocks noChangeAspect="1" noChangeArrowheads="1"/>
          </p:cNvSpPr>
          <p:nvPr/>
        </p:nvSpPr>
        <p:spPr bwMode="auto">
          <a:xfrm>
            <a:off x="1974762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" name="Oval 34"/>
          <p:cNvSpPr>
            <a:spLocks noChangeAspect="1" noChangeArrowheads="1"/>
          </p:cNvSpPr>
          <p:nvPr/>
        </p:nvSpPr>
        <p:spPr bwMode="auto">
          <a:xfrm>
            <a:off x="2312818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" name="Oval 35"/>
          <p:cNvSpPr>
            <a:spLocks noChangeAspect="1" noChangeArrowheads="1"/>
          </p:cNvSpPr>
          <p:nvPr/>
        </p:nvSpPr>
        <p:spPr bwMode="auto">
          <a:xfrm>
            <a:off x="2650876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" name="Oval 36"/>
          <p:cNvSpPr>
            <a:spLocks noChangeAspect="1" noChangeArrowheads="1"/>
          </p:cNvSpPr>
          <p:nvPr/>
        </p:nvSpPr>
        <p:spPr bwMode="auto">
          <a:xfrm>
            <a:off x="4003102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8" name="Oval 37"/>
          <p:cNvSpPr>
            <a:spLocks noChangeAspect="1" noChangeArrowheads="1"/>
          </p:cNvSpPr>
          <p:nvPr/>
        </p:nvSpPr>
        <p:spPr bwMode="auto">
          <a:xfrm>
            <a:off x="4341158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" name="Oval 38"/>
          <p:cNvSpPr>
            <a:spLocks noChangeAspect="1" noChangeArrowheads="1"/>
          </p:cNvSpPr>
          <p:nvPr/>
        </p:nvSpPr>
        <p:spPr bwMode="auto">
          <a:xfrm>
            <a:off x="4679215" y="2168755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" name="Line 4"/>
          <p:cNvSpPr>
            <a:spLocks noChangeShapeType="1"/>
          </p:cNvSpPr>
          <p:nvPr/>
        </p:nvSpPr>
        <p:spPr bwMode="auto">
          <a:xfrm>
            <a:off x="678878" y="2642031"/>
            <a:ext cx="4595086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7" name="Oval 26"/>
          <p:cNvSpPr>
            <a:spLocks noChangeAspect="1" noChangeArrowheads="1"/>
          </p:cNvSpPr>
          <p:nvPr/>
        </p:nvSpPr>
        <p:spPr bwMode="auto">
          <a:xfrm>
            <a:off x="960592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8" name="Oval 27"/>
          <p:cNvSpPr>
            <a:spLocks noChangeAspect="1" noChangeArrowheads="1"/>
          </p:cNvSpPr>
          <p:nvPr/>
        </p:nvSpPr>
        <p:spPr bwMode="auto">
          <a:xfrm>
            <a:off x="1298648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9" name="Oval 28"/>
          <p:cNvSpPr>
            <a:spLocks noChangeAspect="1" noChangeArrowheads="1"/>
          </p:cNvSpPr>
          <p:nvPr/>
        </p:nvSpPr>
        <p:spPr bwMode="auto">
          <a:xfrm>
            <a:off x="2988932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0" name="Oval 29"/>
          <p:cNvSpPr>
            <a:spLocks noChangeAspect="1" noChangeArrowheads="1"/>
          </p:cNvSpPr>
          <p:nvPr/>
        </p:nvSpPr>
        <p:spPr bwMode="auto">
          <a:xfrm>
            <a:off x="3326988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1" name="Oval 30"/>
          <p:cNvSpPr>
            <a:spLocks noChangeAspect="1" noChangeArrowheads="1"/>
          </p:cNvSpPr>
          <p:nvPr/>
        </p:nvSpPr>
        <p:spPr bwMode="auto">
          <a:xfrm>
            <a:off x="3665045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3" name="Oval 32"/>
          <p:cNvSpPr>
            <a:spLocks noChangeAspect="1" noChangeArrowheads="1"/>
          </p:cNvSpPr>
          <p:nvPr/>
        </p:nvSpPr>
        <p:spPr bwMode="auto">
          <a:xfrm>
            <a:off x="1636705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4" name="Oval 33"/>
          <p:cNvSpPr>
            <a:spLocks noChangeAspect="1" noChangeArrowheads="1"/>
          </p:cNvSpPr>
          <p:nvPr/>
        </p:nvSpPr>
        <p:spPr bwMode="auto">
          <a:xfrm>
            <a:off x="1974762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5" name="Oval 34"/>
          <p:cNvSpPr>
            <a:spLocks noChangeAspect="1" noChangeArrowheads="1"/>
          </p:cNvSpPr>
          <p:nvPr/>
        </p:nvSpPr>
        <p:spPr bwMode="auto">
          <a:xfrm>
            <a:off x="2312818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6" name="Oval 35"/>
          <p:cNvSpPr>
            <a:spLocks noChangeAspect="1" noChangeArrowheads="1"/>
          </p:cNvSpPr>
          <p:nvPr/>
        </p:nvSpPr>
        <p:spPr bwMode="auto">
          <a:xfrm>
            <a:off x="2650876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7" name="Oval 36"/>
          <p:cNvSpPr>
            <a:spLocks noChangeAspect="1" noChangeArrowheads="1"/>
          </p:cNvSpPr>
          <p:nvPr/>
        </p:nvSpPr>
        <p:spPr bwMode="auto">
          <a:xfrm>
            <a:off x="4003102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8" name="Oval 37"/>
          <p:cNvSpPr>
            <a:spLocks noChangeAspect="1" noChangeArrowheads="1"/>
          </p:cNvSpPr>
          <p:nvPr/>
        </p:nvSpPr>
        <p:spPr bwMode="auto">
          <a:xfrm>
            <a:off x="4341158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9" name="Oval 38"/>
          <p:cNvSpPr>
            <a:spLocks noChangeAspect="1" noChangeArrowheads="1"/>
          </p:cNvSpPr>
          <p:nvPr/>
        </p:nvSpPr>
        <p:spPr bwMode="auto">
          <a:xfrm>
            <a:off x="4679215" y="257979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0" name="Text Box 132"/>
          <p:cNvSpPr txBox="1">
            <a:spLocks noChangeArrowheads="1"/>
          </p:cNvSpPr>
          <p:nvPr/>
        </p:nvSpPr>
        <p:spPr bwMode="auto">
          <a:xfrm>
            <a:off x="1562090" y="1450532"/>
            <a:ext cx="1645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b="0" dirty="0" smtClean="0">
                <a:latin typeface="Calibri" pitchFamily="34" charset="0"/>
              </a:rPr>
              <a:t>Polyhedral width</a:t>
            </a:r>
          </a:p>
        </p:txBody>
      </p:sp>
      <p:sp>
        <p:nvSpPr>
          <p:cNvPr id="633" name="Text Box 9"/>
          <p:cNvSpPr txBox="1">
            <a:spLocks noChangeArrowheads="1"/>
          </p:cNvSpPr>
          <p:nvPr/>
        </p:nvSpPr>
        <p:spPr bwMode="auto">
          <a:xfrm>
            <a:off x="372883" y="2881132"/>
            <a:ext cx="1486539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dirty="0" smtClean="0">
                <a:latin typeface="Calibri" pitchFamily="34" charset="0"/>
              </a:rPr>
              <a:t>Time iteration</a:t>
            </a:r>
            <a:endParaRPr lang="en-US" altLang="zh-CN" sz="1400" b="0" dirty="0">
              <a:latin typeface="Calibri" pitchFamily="34" charset="0"/>
            </a:endParaRPr>
          </a:p>
        </p:txBody>
      </p:sp>
      <p:sp>
        <p:nvSpPr>
          <p:cNvPr id="355" name="Text Box 132"/>
          <p:cNvSpPr txBox="1">
            <a:spLocks noChangeArrowheads="1"/>
          </p:cNvSpPr>
          <p:nvPr/>
        </p:nvSpPr>
        <p:spPr bwMode="auto">
          <a:xfrm>
            <a:off x="0" y="2140164"/>
            <a:ext cx="828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b="0" dirty="0" smtClean="0">
                <a:latin typeface="Calibri" pitchFamily="34" charset="0"/>
              </a:rPr>
              <a:t>Height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964632" y="4117788"/>
            <a:ext cx="1951930" cy="467628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Rectangle 235"/>
          <p:cNvSpPr/>
          <p:nvPr/>
        </p:nvSpPr>
        <p:spPr>
          <a:xfrm>
            <a:off x="964631" y="4585415"/>
            <a:ext cx="1435243" cy="574474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Rectangle 244"/>
          <p:cNvSpPr/>
          <p:nvPr/>
        </p:nvSpPr>
        <p:spPr>
          <a:xfrm>
            <a:off x="964632" y="5159889"/>
            <a:ext cx="914400" cy="523486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Rectangle 248"/>
          <p:cNvSpPr/>
          <p:nvPr/>
        </p:nvSpPr>
        <p:spPr>
          <a:xfrm>
            <a:off x="964632" y="5683375"/>
            <a:ext cx="480052" cy="491813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Rectangle 231"/>
          <p:cNvSpPr/>
          <p:nvPr/>
        </p:nvSpPr>
        <p:spPr>
          <a:xfrm>
            <a:off x="2945832" y="4117787"/>
            <a:ext cx="1066800" cy="50161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Rectangle 238"/>
          <p:cNvSpPr/>
          <p:nvPr/>
        </p:nvSpPr>
        <p:spPr>
          <a:xfrm>
            <a:off x="2422628" y="4619406"/>
            <a:ext cx="1187381" cy="564277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Rectangle 245"/>
          <p:cNvSpPr/>
          <p:nvPr/>
        </p:nvSpPr>
        <p:spPr>
          <a:xfrm>
            <a:off x="1913781" y="5184587"/>
            <a:ext cx="1006179" cy="53277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Rectangle 250"/>
          <p:cNvSpPr/>
          <p:nvPr/>
        </p:nvSpPr>
        <p:spPr>
          <a:xfrm>
            <a:off x="1461680" y="5717988"/>
            <a:ext cx="934796" cy="457200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Rectangle 232"/>
          <p:cNvSpPr/>
          <p:nvPr/>
        </p:nvSpPr>
        <p:spPr>
          <a:xfrm>
            <a:off x="4034917" y="4117787"/>
            <a:ext cx="932702" cy="528814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Rectangle 241"/>
          <p:cNvSpPr/>
          <p:nvPr/>
        </p:nvSpPr>
        <p:spPr>
          <a:xfrm>
            <a:off x="3641828" y="4646600"/>
            <a:ext cx="1321085" cy="56087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Rectangle 247"/>
          <p:cNvSpPr/>
          <p:nvPr/>
        </p:nvSpPr>
        <p:spPr>
          <a:xfrm>
            <a:off x="2943757" y="5203273"/>
            <a:ext cx="2019156" cy="54297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Rectangle 251"/>
          <p:cNvSpPr/>
          <p:nvPr/>
        </p:nvSpPr>
        <p:spPr>
          <a:xfrm>
            <a:off x="2413473" y="5746252"/>
            <a:ext cx="2549440" cy="423828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Projective Time Skewing</a:t>
            </a:r>
            <a:endParaRPr lang="zh-CN" altLang="en-US" dirty="0"/>
          </a:p>
        </p:txBody>
      </p:sp>
      <p:sp>
        <p:nvSpPr>
          <p:cNvPr id="127" name="AutoShape 19"/>
          <p:cNvSpPr>
            <a:spLocks noChangeArrowheads="1"/>
          </p:cNvSpPr>
          <p:nvPr/>
        </p:nvSpPr>
        <p:spPr bwMode="auto">
          <a:xfrm>
            <a:off x="1014891" y="4203457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28" name="AutoShape 22"/>
          <p:cNvSpPr>
            <a:spLocks noChangeArrowheads="1"/>
          </p:cNvSpPr>
          <p:nvPr/>
        </p:nvSpPr>
        <p:spPr bwMode="auto">
          <a:xfrm>
            <a:off x="1476595" y="4203457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29" name="Text Box 26"/>
          <p:cNvSpPr txBox="1">
            <a:spLocks noChangeArrowheads="1"/>
          </p:cNvSpPr>
          <p:nvPr/>
        </p:nvSpPr>
        <p:spPr bwMode="auto">
          <a:xfrm>
            <a:off x="2882833" y="4156848"/>
            <a:ext cx="796667" cy="38840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r6</a:t>
            </a:r>
          </a:p>
        </p:txBody>
      </p:sp>
      <p:sp>
        <p:nvSpPr>
          <p:cNvPr id="130" name="AutoShape 28"/>
          <p:cNvSpPr>
            <a:spLocks noChangeArrowheads="1"/>
          </p:cNvSpPr>
          <p:nvPr/>
        </p:nvSpPr>
        <p:spPr bwMode="auto">
          <a:xfrm>
            <a:off x="3643288" y="4203457"/>
            <a:ext cx="362121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31" name="AutoShape 31"/>
          <p:cNvSpPr>
            <a:spLocks noChangeArrowheads="1"/>
          </p:cNvSpPr>
          <p:nvPr/>
        </p:nvSpPr>
        <p:spPr bwMode="auto">
          <a:xfrm>
            <a:off x="4043131" y="4203457"/>
            <a:ext cx="905304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1917177" y="4203457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33" name="AutoShape 37"/>
          <p:cNvSpPr>
            <a:spLocks noChangeArrowheads="1"/>
          </p:cNvSpPr>
          <p:nvPr/>
        </p:nvSpPr>
        <p:spPr bwMode="auto">
          <a:xfrm>
            <a:off x="2424146" y="4203457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35" name="AutoShape 25"/>
          <p:cNvSpPr>
            <a:spLocks noChangeArrowheads="1"/>
          </p:cNvSpPr>
          <p:nvPr/>
        </p:nvSpPr>
        <p:spPr bwMode="auto">
          <a:xfrm>
            <a:off x="2949223" y="4203457"/>
            <a:ext cx="663889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0"/>
          </a:p>
        </p:txBody>
      </p:sp>
      <p:sp>
        <p:nvSpPr>
          <p:cNvPr id="137" name="AutoShape 92"/>
          <p:cNvSpPr>
            <a:spLocks noChangeArrowheads="1"/>
          </p:cNvSpPr>
          <p:nvPr/>
        </p:nvSpPr>
        <p:spPr bwMode="auto">
          <a:xfrm>
            <a:off x="4037096" y="4725469"/>
            <a:ext cx="905304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9" name="Text Box 32"/>
          <p:cNvSpPr txBox="1">
            <a:spLocks noChangeArrowheads="1"/>
          </p:cNvSpPr>
          <p:nvPr/>
        </p:nvSpPr>
        <p:spPr bwMode="auto">
          <a:xfrm>
            <a:off x="3952600" y="4647789"/>
            <a:ext cx="1086363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r6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2" name="AutoShape 97"/>
          <p:cNvSpPr>
            <a:spLocks noChangeArrowheads="1"/>
          </p:cNvSpPr>
          <p:nvPr/>
        </p:nvSpPr>
        <p:spPr bwMode="auto">
          <a:xfrm>
            <a:off x="2955258" y="4722362"/>
            <a:ext cx="65181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" name="AutoShape 91"/>
          <p:cNvSpPr>
            <a:spLocks noChangeArrowheads="1"/>
          </p:cNvSpPr>
          <p:nvPr/>
        </p:nvSpPr>
        <p:spPr bwMode="auto">
          <a:xfrm>
            <a:off x="3637253" y="4725469"/>
            <a:ext cx="362122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4" name="AutoShape 94"/>
          <p:cNvSpPr>
            <a:spLocks noChangeArrowheads="1"/>
          </p:cNvSpPr>
          <p:nvPr/>
        </p:nvSpPr>
        <p:spPr bwMode="auto">
          <a:xfrm>
            <a:off x="2418111" y="4725469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5" name="Text Box 29"/>
          <p:cNvSpPr txBox="1">
            <a:spLocks noChangeArrowheads="1"/>
          </p:cNvSpPr>
          <p:nvPr/>
        </p:nvSpPr>
        <p:spPr bwMode="auto">
          <a:xfrm>
            <a:off x="3607077" y="4647789"/>
            <a:ext cx="434545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r5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6" name="Text Box 38"/>
          <p:cNvSpPr txBox="1">
            <a:spLocks noChangeArrowheads="1"/>
          </p:cNvSpPr>
          <p:nvPr/>
        </p:nvSpPr>
        <p:spPr bwMode="auto">
          <a:xfrm>
            <a:off x="2375864" y="4647789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r3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7" name="Text Box 83"/>
          <p:cNvSpPr txBox="1">
            <a:spLocks noChangeArrowheads="1"/>
          </p:cNvSpPr>
          <p:nvPr/>
        </p:nvSpPr>
        <p:spPr bwMode="auto">
          <a:xfrm>
            <a:off x="2955258" y="4663324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r4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0" name="AutoShape 101"/>
          <p:cNvSpPr>
            <a:spLocks noChangeArrowheads="1"/>
          </p:cNvSpPr>
          <p:nvPr/>
        </p:nvSpPr>
        <p:spPr bwMode="auto">
          <a:xfrm>
            <a:off x="1008856" y="5275445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1" name="AutoShape 102"/>
          <p:cNvSpPr>
            <a:spLocks noChangeArrowheads="1"/>
          </p:cNvSpPr>
          <p:nvPr/>
        </p:nvSpPr>
        <p:spPr bwMode="auto">
          <a:xfrm>
            <a:off x="1470560" y="5275445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3" name="Text Box 131"/>
          <p:cNvSpPr txBox="1">
            <a:spLocks noChangeArrowheads="1"/>
          </p:cNvSpPr>
          <p:nvPr/>
        </p:nvSpPr>
        <p:spPr bwMode="auto">
          <a:xfrm>
            <a:off x="972644" y="5231945"/>
            <a:ext cx="506969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r0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4" name="Text Box 132"/>
          <p:cNvSpPr txBox="1">
            <a:spLocks noChangeArrowheads="1"/>
          </p:cNvSpPr>
          <p:nvPr/>
        </p:nvSpPr>
        <p:spPr bwMode="auto">
          <a:xfrm>
            <a:off x="1434348" y="5231945"/>
            <a:ext cx="506969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r1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6" name="AutoShape 103"/>
          <p:cNvSpPr>
            <a:spLocks noChangeArrowheads="1"/>
          </p:cNvSpPr>
          <p:nvPr/>
        </p:nvSpPr>
        <p:spPr bwMode="auto">
          <a:xfrm>
            <a:off x="3637253" y="5275445"/>
            <a:ext cx="362121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7" name="AutoShape 104"/>
          <p:cNvSpPr>
            <a:spLocks noChangeArrowheads="1"/>
          </p:cNvSpPr>
          <p:nvPr/>
        </p:nvSpPr>
        <p:spPr bwMode="auto">
          <a:xfrm>
            <a:off x="4037095" y="5275445"/>
            <a:ext cx="905304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9" name="Text Box 133"/>
          <p:cNvSpPr txBox="1">
            <a:spLocks noChangeArrowheads="1"/>
          </p:cNvSpPr>
          <p:nvPr/>
        </p:nvSpPr>
        <p:spPr bwMode="auto">
          <a:xfrm>
            <a:off x="3607076" y="5231945"/>
            <a:ext cx="434545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r5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0" name="Text Box 134"/>
          <p:cNvSpPr txBox="1">
            <a:spLocks noChangeArrowheads="1"/>
          </p:cNvSpPr>
          <p:nvPr/>
        </p:nvSpPr>
        <p:spPr bwMode="auto">
          <a:xfrm>
            <a:off x="3952600" y="5231945"/>
            <a:ext cx="1086363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r6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" name="AutoShape 105"/>
          <p:cNvSpPr>
            <a:spLocks noChangeArrowheads="1"/>
          </p:cNvSpPr>
          <p:nvPr/>
        </p:nvSpPr>
        <p:spPr bwMode="auto">
          <a:xfrm>
            <a:off x="1911142" y="5275445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4" name="AutoShape 106"/>
          <p:cNvSpPr>
            <a:spLocks noChangeArrowheads="1"/>
          </p:cNvSpPr>
          <p:nvPr/>
        </p:nvSpPr>
        <p:spPr bwMode="auto">
          <a:xfrm>
            <a:off x="2418112" y="5275445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5" name="AutoShape 108"/>
          <p:cNvSpPr>
            <a:spLocks noChangeArrowheads="1"/>
          </p:cNvSpPr>
          <p:nvPr/>
        </p:nvSpPr>
        <p:spPr bwMode="auto">
          <a:xfrm>
            <a:off x="2955259" y="5272338"/>
            <a:ext cx="65181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6" name="Text Box 135"/>
          <p:cNvSpPr txBox="1">
            <a:spLocks noChangeArrowheads="1"/>
          </p:cNvSpPr>
          <p:nvPr/>
        </p:nvSpPr>
        <p:spPr bwMode="auto">
          <a:xfrm>
            <a:off x="1868894" y="5231945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r2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7" name="Text Box 136"/>
          <p:cNvSpPr txBox="1">
            <a:spLocks noChangeArrowheads="1"/>
          </p:cNvSpPr>
          <p:nvPr/>
        </p:nvSpPr>
        <p:spPr bwMode="auto">
          <a:xfrm>
            <a:off x="2375864" y="5231945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r3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8" name="Text Box 138"/>
          <p:cNvSpPr txBox="1">
            <a:spLocks noChangeArrowheads="1"/>
          </p:cNvSpPr>
          <p:nvPr/>
        </p:nvSpPr>
        <p:spPr bwMode="auto">
          <a:xfrm>
            <a:off x="2955259" y="5231945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r4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1" name="AutoShape 111"/>
          <p:cNvSpPr>
            <a:spLocks noChangeArrowheads="1"/>
          </p:cNvSpPr>
          <p:nvPr/>
        </p:nvSpPr>
        <p:spPr bwMode="auto">
          <a:xfrm>
            <a:off x="1008856" y="5800564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3" name="Text Box 141"/>
          <p:cNvSpPr txBox="1">
            <a:spLocks noChangeArrowheads="1"/>
          </p:cNvSpPr>
          <p:nvPr/>
        </p:nvSpPr>
        <p:spPr bwMode="auto">
          <a:xfrm>
            <a:off x="972644" y="5750848"/>
            <a:ext cx="506969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r0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5" name="AutoShape 112"/>
          <p:cNvSpPr>
            <a:spLocks noChangeArrowheads="1"/>
          </p:cNvSpPr>
          <p:nvPr/>
        </p:nvSpPr>
        <p:spPr bwMode="auto">
          <a:xfrm>
            <a:off x="1470560" y="5800564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6" name="AutoShape 115"/>
          <p:cNvSpPr>
            <a:spLocks noChangeArrowheads="1"/>
          </p:cNvSpPr>
          <p:nvPr/>
        </p:nvSpPr>
        <p:spPr bwMode="auto">
          <a:xfrm>
            <a:off x="1911142" y="5800564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7" name="AutoShape 116"/>
          <p:cNvSpPr>
            <a:spLocks noChangeArrowheads="1"/>
          </p:cNvSpPr>
          <p:nvPr/>
        </p:nvSpPr>
        <p:spPr bwMode="auto">
          <a:xfrm>
            <a:off x="2418111" y="5800564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8" name="Text Box 142"/>
          <p:cNvSpPr txBox="1">
            <a:spLocks noChangeArrowheads="1"/>
          </p:cNvSpPr>
          <p:nvPr/>
        </p:nvSpPr>
        <p:spPr bwMode="auto">
          <a:xfrm>
            <a:off x="1434348" y="5750848"/>
            <a:ext cx="506969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r1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9" name="Text Box 145"/>
          <p:cNvSpPr txBox="1">
            <a:spLocks noChangeArrowheads="1"/>
          </p:cNvSpPr>
          <p:nvPr/>
        </p:nvSpPr>
        <p:spPr bwMode="auto">
          <a:xfrm>
            <a:off x="1868893" y="5750848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r2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0" name="Text Box 146"/>
          <p:cNvSpPr txBox="1">
            <a:spLocks noChangeArrowheads="1"/>
          </p:cNvSpPr>
          <p:nvPr/>
        </p:nvSpPr>
        <p:spPr bwMode="auto">
          <a:xfrm>
            <a:off x="2375864" y="5750848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r3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2" name="AutoShape 113"/>
          <p:cNvSpPr>
            <a:spLocks noChangeArrowheads="1"/>
          </p:cNvSpPr>
          <p:nvPr/>
        </p:nvSpPr>
        <p:spPr bwMode="auto">
          <a:xfrm>
            <a:off x="3637253" y="5800564"/>
            <a:ext cx="362121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3" name="AutoShape 114"/>
          <p:cNvSpPr>
            <a:spLocks noChangeArrowheads="1"/>
          </p:cNvSpPr>
          <p:nvPr/>
        </p:nvSpPr>
        <p:spPr bwMode="auto">
          <a:xfrm>
            <a:off x="4037095" y="5800564"/>
            <a:ext cx="905304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5" name="AutoShape 118"/>
          <p:cNvSpPr>
            <a:spLocks noChangeArrowheads="1"/>
          </p:cNvSpPr>
          <p:nvPr/>
        </p:nvSpPr>
        <p:spPr bwMode="auto">
          <a:xfrm>
            <a:off x="2955258" y="5797457"/>
            <a:ext cx="65181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6" name="Text Box 143"/>
          <p:cNvSpPr txBox="1">
            <a:spLocks noChangeArrowheads="1"/>
          </p:cNvSpPr>
          <p:nvPr/>
        </p:nvSpPr>
        <p:spPr bwMode="auto">
          <a:xfrm>
            <a:off x="3607076" y="5750848"/>
            <a:ext cx="434545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r5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7" name="Text Box 144"/>
          <p:cNvSpPr txBox="1">
            <a:spLocks noChangeArrowheads="1"/>
          </p:cNvSpPr>
          <p:nvPr/>
        </p:nvSpPr>
        <p:spPr bwMode="auto">
          <a:xfrm>
            <a:off x="3952600" y="5750848"/>
            <a:ext cx="1086363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r6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9" name="Text Box 148"/>
          <p:cNvSpPr txBox="1">
            <a:spLocks noChangeArrowheads="1"/>
          </p:cNvSpPr>
          <p:nvPr/>
        </p:nvSpPr>
        <p:spPr bwMode="auto">
          <a:xfrm>
            <a:off x="2955258" y="5766384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r4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2" name="Text Box 161"/>
          <p:cNvSpPr txBox="1">
            <a:spLocks noChangeArrowheads="1"/>
          </p:cNvSpPr>
          <p:nvPr/>
        </p:nvSpPr>
        <p:spPr bwMode="auto">
          <a:xfrm>
            <a:off x="972644" y="4156848"/>
            <a:ext cx="506969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r0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3" name="Text Box 162"/>
          <p:cNvSpPr txBox="1">
            <a:spLocks noChangeArrowheads="1"/>
          </p:cNvSpPr>
          <p:nvPr/>
        </p:nvSpPr>
        <p:spPr bwMode="auto">
          <a:xfrm>
            <a:off x="1434348" y="4156848"/>
            <a:ext cx="506969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r1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4" name="Text Box 163"/>
          <p:cNvSpPr txBox="1">
            <a:spLocks noChangeArrowheads="1"/>
          </p:cNvSpPr>
          <p:nvPr/>
        </p:nvSpPr>
        <p:spPr bwMode="auto">
          <a:xfrm>
            <a:off x="3607076" y="4156848"/>
            <a:ext cx="434545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r5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" name="Text Box 164"/>
          <p:cNvSpPr txBox="1">
            <a:spLocks noChangeArrowheads="1"/>
          </p:cNvSpPr>
          <p:nvPr/>
        </p:nvSpPr>
        <p:spPr bwMode="auto">
          <a:xfrm>
            <a:off x="3952600" y="4156848"/>
            <a:ext cx="1086363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r6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6" name="Text Box 165"/>
          <p:cNvSpPr txBox="1">
            <a:spLocks noChangeArrowheads="1"/>
          </p:cNvSpPr>
          <p:nvPr/>
        </p:nvSpPr>
        <p:spPr bwMode="auto">
          <a:xfrm>
            <a:off x="1868894" y="4156848"/>
            <a:ext cx="579394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r2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7" name="Text Box 166"/>
          <p:cNvSpPr txBox="1">
            <a:spLocks noChangeArrowheads="1"/>
          </p:cNvSpPr>
          <p:nvPr/>
        </p:nvSpPr>
        <p:spPr bwMode="auto">
          <a:xfrm>
            <a:off x="2375864" y="4156848"/>
            <a:ext cx="579394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r3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9" name="Text Box 168"/>
          <p:cNvSpPr txBox="1">
            <a:spLocks noChangeArrowheads="1"/>
          </p:cNvSpPr>
          <p:nvPr/>
        </p:nvSpPr>
        <p:spPr bwMode="auto">
          <a:xfrm>
            <a:off x="2955258" y="4158402"/>
            <a:ext cx="579394" cy="4819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r4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3" name="AutoShape 88"/>
          <p:cNvSpPr>
            <a:spLocks noChangeArrowheads="1"/>
          </p:cNvSpPr>
          <p:nvPr/>
        </p:nvSpPr>
        <p:spPr bwMode="auto">
          <a:xfrm>
            <a:off x="1008856" y="4725469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4" name="AutoShape 89"/>
          <p:cNvSpPr>
            <a:spLocks noChangeArrowheads="1"/>
          </p:cNvSpPr>
          <p:nvPr/>
        </p:nvSpPr>
        <p:spPr bwMode="auto">
          <a:xfrm>
            <a:off x="1470560" y="4725469"/>
            <a:ext cx="422475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" name="AutoShape 93"/>
          <p:cNvSpPr>
            <a:spLocks noChangeArrowheads="1"/>
          </p:cNvSpPr>
          <p:nvPr/>
        </p:nvSpPr>
        <p:spPr bwMode="auto">
          <a:xfrm>
            <a:off x="1911142" y="4725469"/>
            <a:ext cx="482828" cy="2982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7" name="Text Box 20"/>
          <p:cNvSpPr txBox="1">
            <a:spLocks noChangeArrowheads="1"/>
          </p:cNvSpPr>
          <p:nvPr/>
        </p:nvSpPr>
        <p:spPr bwMode="auto">
          <a:xfrm>
            <a:off x="972644" y="4647789"/>
            <a:ext cx="506969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r0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8" name="Text Box 23"/>
          <p:cNvSpPr txBox="1">
            <a:spLocks noChangeArrowheads="1"/>
          </p:cNvSpPr>
          <p:nvPr/>
        </p:nvSpPr>
        <p:spPr bwMode="auto">
          <a:xfrm>
            <a:off x="1434348" y="4647789"/>
            <a:ext cx="506969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r1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9" name="Text Box 35"/>
          <p:cNvSpPr txBox="1">
            <a:spLocks noChangeArrowheads="1"/>
          </p:cNvSpPr>
          <p:nvPr/>
        </p:nvSpPr>
        <p:spPr bwMode="auto">
          <a:xfrm>
            <a:off x="1868894" y="4647789"/>
            <a:ext cx="579394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r2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 rot="5400000">
            <a:off x="-217335" y="5175147"/>
            <a:ext cx="2187478" cy="1735"/>
          </a:xfrm>
          <a:prstGeom prst="straightConnector1">
            <a:avLst/>
          </a:prstGeom>
          <a:ln w="222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877271" y="4082275"/>
            <a:ext cx="4328160" cy="2072"/>
          </a:xfrm>
          <a:prstGeom prst="straightConnector1">
            <a:avLst/>
          </a:prstGeom>
          <a:ln w="2222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 Box 9"/>
          <p:cNvSpPr txBox="1">
            <a:spLocks noChangeArrowheads="1"/>
          </p:cNvSpPr>
          <p:nvPr/>
        </p:nvSpPr>
        <p:spPr bwMode="auto">
          <a:xfrm>
            <a:off x="126432" y="4199156"/>
            <a:ext cx="83233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i="1" dirty="0" smtClean="0">
                <a:latin typeface="Calibri" pitchFamily="34" charset="0"/>
              </a:rPr>
              <a:t>t</a:t>
            </a:r>
            <a:r>
              <a:rPr lang="en-US" altLang="zh-CN" sz="1400" b="0" baseline="-25000" dirty="0" smtClean="0">
                <a:latin typeface="Calibri" pitchFamily="34" charset="0"/>
              </a:rPr>
              <a:t>0</a:t>
            </a:r>
            <a:endParaRPr lang="en-US" altLang="zh-CN" sz="1400" b="0" baseline="-25000" dirty="0">
              <a:latin typeface="Calibri" pitchFamily="34" charset="0"/>
            </a:endParaRPr>
          </a:p>
        </p:txBody>
      </p:sp>
      <p:sp>
        <p:nvSpPr>
          <p:cNvPr id="258" name="Text Box 12"/>
          <p:cNvSpPr txBox="1">
            <a:spLocks noChangeArrowheads="1"/>
          </p:cNvSpPr>
          <p:nvPr/>
        </p:nvSpPr>
        <p:spPr bwMode="auto">
          <a:xfrm>
            <a:off x="4147527" y="3660588"/>
            <a:ext cx="2227731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dirty="0" smtClean="0">
                <a:latin typeface="Calibri" pitchFamily="34" charset="0"/>
              </a:rPr>
              <a:t>2D row number</a:t>
            </a:r>
            <a:endParaRPr lang="en-US" altLang="zh-CN" sz="1400" b="0" dirty="0">
              <a:latin typeface="Calibri" pitchFamily="34" charset="0"/>
            </a:endParaRPr>
          </a:p>
        </p:txBody>
      </p:sp>
      <p:sp>
        <p:nvSpPr>
          <p:cNvPr id="632" name="TextBox 631"/>
          <p:cNvSpPr txBox="1"/>
          <p:nvPr/>
        </p:nvSpPr>
        <p:spPr>
          <a:xfrm>
            <a:off x="490404" y="1054804"/>
            <a:ext cx="4403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Calibri" pitchFamily="34" charset="0"/>
              </a:rPr>
              <a:t>Standard 1-D dense time-skewing</a:t>
            </a:r>
            <a:endParaRPr lang="zh-CN" altLang="en-US" sz="2200" dirty="0">
              <a:latin typeface="Calibri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987" y="4301264"/>
            <a:ext cx="3368530" cy="17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" name="TextBox 358"/>
          <p:cNvSpPr txBox="1"/>
          <p:nvPr/>
        </p:nvSpPr>
        <p:spPr>
          <a:xfrm>
            <a:off x="490404" y="3241208"/>
            <a:ext cx="4403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Calibri" pitchFamily="34" charset="0"/>
              </a:rPr>
              <a:t>Projective time-skewing</a:t>
            </a:r>
            <a:endParaRPr lang="zh-CN" altLang="en-US" sz="2200" dirty="0">
              <a:latin typeface="Calibri" pitchFamily="34" charset="0"/>
            </a:endParaRPr>
          </a:p>
        </p:txBody>
      </p:sp>
      <p:sp>
        <p:nvSpPr>
          <p:cNvPr id="372" name="Text Box 9"/>
          <p:cNvSpPr txBox="1">
            <a:spLocks noChangeArrowheads="1"/>
          </p:cNvSpPr>
          <p:nvPr/>
        </p:nvSpPr>
        <p:spPr bwMode="auto">
          <a:xfrm>
            <a:off x="126432" y="4679344"/>
            <a:ext cx="83233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i="1" dirty="0" smtClean="0">
                <a:latin typeface="Calibri" pitchFamily="34" charset="0"/>
              </a:rPr>
              <a:t>t</a:t>
            </a:r>
            <a:r>
              <a:rPr lang="en-US" altLang="zh-CN" sz="1400" b="0" baseline="-25000" dirty="0" smtClean="0">
                <a:latin typeface="Calibri" pitchFamily="34" charset="0"/>
              </a:rPr>
              <a:t>0</a:t>
            </a:r>
            <a:r>
              <a:rPr lang="en-US" altLang="zh-CN" sz="1400" b="0" dirty="0" smtClean="0">
                <a:latin typeface="Calibri" pitchFamily="34" charset="0"/>
              </a:rPr>
              <a:t>+1</a:t>
            </a:r>
            <a:endParaRPr lang="en-US" altLang="zh-CN" sz="1400" b="0" dirty="0">
              <a:latin typeface="Calibri" pitchFamily="34" charset="0"/>
            </a:endParaRPr>
          </a:p>
        </p:txBody>
      </p:sp>
      <p:sp>
        <p:nvSpPr>
          <p:cNvPr id="380" name="Text Box 9"/>
          <p:cNvSpPr txBox="1">
            <a:spLocks noChangeArrowheads="1"/>
          </p:cNvSpPr>
          <p:nvPr/>
        </p:nvSpPr>
        <p:spPr bwMode="auto">
          <a:xfrm>
            <a:off x="126432" y="5225941"/>
            <a:ext cx="83233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i="1" dirty="0" smtClean="0">
                <a:latin typeface="Calibri" pitchFamily="34" charset="0"/>
              </a:rPr>
              <a:t>t</a:t>
            </a:r>
            <a:r>
              <a:rPr lang="en-US" altLang="zh-CN" sz="1400" b="0" baseline="-25000" dirty="0" smtClean="0">
                <a:latin typeface="Calibri" pitchFamily="34" charset="0"/>
              </a:rPr>
              <a:t>0</a:t>
            </a:r>
            <a:r>
              <a:rPr lang="en-US" altLang="zh-CN" sz="1400" b="0" dirty="0" smtClean="0">
                <a:latin typeface="Calibri" pitchFamily="34" charset="0"/>
              </a:rPr>
              <a:t>+2</a:t>
            </a:r>
            <a:endParaRPr lang="en-US" altLang="zh-CN" sz="1400" b="0" dirty="0">
              <a:latin typeface="Calibri" pitchFamily="34" charset="0"/>
            </a:endParaRPr>
          </a:p>
        </p:txBody>
      </p:sp>
      <p:sp>
        <p:nvSpPr>
          <p:cNvPr id="381" name="Text Box 9"/>
          <p:cNvSpPr txBox="1">
            <a:spLocks noChangeArrowheads="1"/>
          </p:cNvSpPr>
          <p:nvPr/>
        </p:nvSpPr>
        <p:spPr bwMode="auto">
          <a:xfrm>
            <a:off x="126432" y="5736779"/>
            <a:ext cx="83233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i="1" dirty="0" smtClean="0">
                <a:latin typeface="Calibri" pitchFamily="34" charset="0"/>
              </a:rPr>
              <a:t>t</a:t>
            </a:r>
            <a:r>
              <a:rPr lang="en-US" altLang="zh-CN" sz="1400" b="0" baseline="-25000" dirty="0" smtClean="0">
                <a:latin typeface="Calibri" pitchFamily="34" charset="0"/>
              </a:rPr>
              <a:t>0</a:t>
            </a:r>
            <a:r>
              <a:rPr lang="en-US" altLang="zh-CN" sz="1400" b="0" dirty="0" smtClean="0">
                <a:latin typeface="Calibri" pitchFamily="34" charset="0"/>
              </a:rPr>
              <a:t>+3</a:t>
            </a:r>
            <a:endParaRPr lang="en-US" altLang="zh-CN" sz="1400" b="0" dirty="0">
              <a:latin typeface="Calibri" pitchFamily="34" charset="0"/>
            </a:endParaRPr>
          </a:p>
        </p:txBody>
      </p:sp>
      <p:sp>
        <p:nvSpPr>
          <p:cNvPr id="415" name="Line 9"/>
          <p:cNvSpPr>
            <a:spLocks noChangeShapeType="1"/>
          </p:cNvSpPr>
          <p:nvPr/>
        </p:nvSpPr>
        <p:spPr bwMode="auto">
          <a:xfrm flipH="1">
            <a:off x="1839016" y="4500490"/>
            <a:ext cx="337153" cy="260528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6" name="Line 9"/>
          <p:cNvSpPr>
            <a:spLocks noChangeShapeType="1"/>
          </p:cNvSpPr>
          <p:nvPr/>
        </p:nvSpPr>
        <p:spPr bwMode="auto">
          <a:xfrm>
            <a:off x="1236229" y="4495383"/>
            <a:ext cx="291177" cy="250310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7" name="Line 9"/>
          <p:cNvSpPr>
            <a:spLocks noChangeShapeType="1"/>
          </p:cNvSpPr>
          <p:nvPr/>
        </p:nvSpPr>
        <p:spPr bwMode="auto">
          <a:xfrm>
            <a:off x="1698111" y="4510706"/>
            <a:ext cx="0" cy="209445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8" name="Rectangle 417"/>
          <p:cNvSpPr/>
          <p:nvPr/>
        </p:nvSpPr>
        <p:spPr>
          <a:xfrm>
            <a:off x="1688299" y="6338880"/>
            <a:ext cx="5767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 parameter: polyhedral tile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6" grpId="0" animBg="1"/>
      <p:bldP spid="245" grpId="0" animBg="1"/>
      <p:bldP spid="249" grpId="0" animBg="1"/>
      <p:bldP spid="232" grpId="0" animBg="1"/>
      <p:bldP spid="239" grpId="0" animBg="1"/>
      <p:bldP spid="246" grpId="0" animBg="1"/>
      <p:bldP spid="251" grpId="0" animBg="1"/>
      <p:bldP spid="233" grpId="0" animBg="1"/>
      <p:bldP spid="242" grpId="0" animBg="1"/>
      <p:bldP spid="248" grpId="0" animBg="1"/>
      <p:bldP spid="252" grpId="0" animBg="1"/>
      <p:bldP spid="127" grpId="0" animBg="1"/>
      <p:bldP spid="128" grpId="0" animBg="1"/>
      <p:bldP spid="129" grpId="0"/>
      <p:bldP spid="130" grpId="0" animBg="1"/>
      <p:bldP spid="131" grpId="0" animBg="1"/>
      <p:bldP spid="132" grpId="0" animBg="1"/>
      <p:bldP spid="133" grpId="0" animBg="1"/>
      <p:bldP spid="135" grpId="0" animBg="1"/>
      <p:bldP spid="137" grpId="0" animBg="1"/>
      <p:bldP spid="139" grpId="0"/>
      <p:bldP spid="142" grpId="0" animBg="1"/>
      <p:bldP spid="143" grpId="0" animBg="1"/>
      <p:bldP spid="144" grpId="0" animBg="1"/>
      <p:bldP spid="145" grpId="0"/>
      <p:bldP spid="146" grpId="0"/>
      <p:bldP spid="147" grpId="0"/>
      <p:bldP spid="150" grpId="0" animBg="1"/>
      <p:bldP spid="151" grpId="0" animBg="1"/>
      <p:bldP spid="153" grpId="0"/>
      <p:bldP spid="154" grpId="0"/>
      <p:bldP spid="156" grpId="0" animBg="1"/>
      <p:bldP spid="157" grpId="0" animBg="1"/>
      <p:bldP spid="159" grpId="0"/>
      <p:bldP spid="160" grpId="0"/>
      <p:bldP spid="163" grpId="0" animBg="1"/>
      <p:bldP spid="164" grpId="0" animBg="1"/>
      <p:bldP spid="165" grpId="0" animBg="1"/>
      <p:bldP spid="166" grpId="0"/>
      <p:bldP spid="167" grpId="0"/>
      <p:bldP spid="168" grpId="0"/>
      <p:bldP spid="171" grpId="0" animBg="1"/>
      <p:bldP spid="173" grpId="0"/>
      <p:bldP spid="175" grpId="0" animBg="1"/>
      <p:bldP spid="176" grpId="0" animBg="1"/>
      <p:bldP spid="177" grpId="0" animBg="1"/>
      <p:bldP spid="178" grpId="0"/>
      <p:bldP spid="179" grpId="0"/>
      <p:bldP spid="180" grpId="0"/>
      <p:bldP spid="182" grpId="0" animBg="1"/>
      <p:bldP spid="183" grpId="0" animBg="1"/>
      <p:bldP spid="185" grpId="0" animBg="1"/>
      <p:bldP spid="186" grpId="0"/>
      <p:bldP spid="187" grpId="0"/>
      <p:bldP spid="189" grpId="0"/>
      <p:bldP spid="212" grpId="0"/>
      <p:bldP spid="213" grpId="0"/>
      <p:bldP spid="214" grpId="0"/>
      <p:bldP spid="215" grpId="0"/>
      <p:bldP spid="216" grpId="0"/>
      <p:bldP spid="217" grpId="0"/>
      <p:bldP spid="219" grpId="0"/>
      <p:bldP spid="223" grpId="0" animBg="1"/>
      <p:bldP spid="224" grpId="0" animBg="1"/>
      <p:bldP spid="225" grpId="0" animBg="1"/>
      <p:bldP spid="227" grpId="0"/>
      <p:bldP spid="228" grpId="0"/>
      <p:bldP spid="229" grpId="0"/>
      <p:bldP spid="254" grpId="0"/>
      <p:bldP spid="258" grpId="0"/>
      <p:bldP spid="359" grpId="0"/>
      <p:bldP spid="372" grpId="0"/>
      <p:bldP spid="380" grpId="0"/>
      <p:bldP spid="381" grpId="0"/>
      <p:bldP spid="415" grpId="0" animBg="1"/>
      <p:bldP spid="416" grpId="0" animBg="1"/>
      <p:bldP spid="417" grpId="0" animBg="1"/>
      <p:bldP spid="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306" y="2491294"/>
            <a:ext cx="3684569" cy="27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In-Core Stencil Optimization</a:t>
            </a:r>
            <a:endParaRPr lang="zh-CN" altLang="en-US" dirty="0"/>
          </a:p>
        </p:txBody>
      </p:sp>
      <p:grpSp>
        <p:nvGrpSpPr>
          <p:cNvPr id="7" name="Group 27"/>
          <p:cNvGrpSpPr/>
          <p:nvPr/>
        </p:nvGrpSpPr>
        <p:grpSpPr>
          <a:xfrm>
            <a:off x="7315200" y="1430944"/>
            <a:ext cx="1219200" cy="609600"/>
            <a:chOff x="7086600" y="1981200"/>
            <a:chExt cx="1219200" cy="609600"/>
          </a:xfrm>
        </p:grpSpPr>
        <p:sp>
          <p:nvSpPr>
            <p:cNvPr id="20" name="Rectangle 19"/>
            <p:cNvSpPr/>
            <p:nvPr/>
          </p:nvSpPr>
          <p:spPr>
            <a:xfrm>
              <a:off x="70866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914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962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010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010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62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914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355224" y="1049944"/>
            <a:ext cx="114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</a:rPr>
              <a:t>4x4 tile</a:t>
            </a:r>
            <a:endParaRPr lang="zh-CN" altLang="en-US" dirty="0">
              <a:latin typeface="Calibri" pitchFamily="34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32" y="1419731"/>
            <a:ext cx="149086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132" y="1424494"/>
            <a:ext cx="149086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532" y="1424494"/>
            <a:ext cx="149086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532" y="1424494"/>
            <a:ext cx="149086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extBox 80"/>
          <p:cNvSpPr txBox="1"/>
          <p:nvPr/>
        </p:nvSpPr>
        <p:spPr>
          <a:xfrm>
            <a:off x="178779" y="165309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Compute norm</a:t>
            </a:r>
            <a:endParaRPr lang="zh-CN" altLang="en-US" dirty="0">
              <a:latin typeface="Calibri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1866900" y="2453194"/>
            <a:ext cx="304800" cy="22860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2590800" y="2415092"/>
            <a:ext cx="533400" cy="304801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3276601" y="2415093"/>
            <a:ext cx="1440000" cy="30480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3429000" y="2415094"/>
            <a:ext cx="2590800" cy="30480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43000" y="111969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Calibri" pitchFamily="34" charset="0"/>
              </a:rPr>
              <a:t>left</a:t>
            </a:r>
            <a:endParaRPr lang="zh-CN" alt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38400" y="111969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Calibri" pitchFamily="34" charset="0"/>
              </a:rPr>
              <a:t>right</a:t>
            </a:r>
            <a:endParaRPr lang="zh-CN" alt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86200" y="113136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Calibri" pitchFamily="34" charset="0"/>
              </a:rPr>
              <a:t>up</a:t>
            </a:r>
            <a:endParaRPr lang="zh-CN" alt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5400" y="111969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Calibri" pitchFamily="34" charset="0"/>
              </a:rPr>
              <a:t>down</a:t>
            </a:r>
            <a:endParaRPr lang="zh-CN" alt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475263" y="2940755"/>
            <a:ext cx="974725" cy="755855"/>
            <a:chOff x="7924800" y="2629144"/>
            <a:chExt cx="974725" cy="755855"/>
          </a:xfrm>
        </p:grpSpPr>
        <p:sp>
          <p:nvSpPr>
            <p:cNvPr id="46" name="Line 53"/>
            <p:cNvSpPr>
              <a:spLocks noChangeShapeType="1"/>
            </p:cNvSpPr>
            <p:nvPr/>
          </p:nvSpPr>
          <p:spPr bwMode="auto">
            <a:xfrm flipV="1">
              <a:off x="8203293" y="2629144"/>
              <a:ext cx="464155" cy="453513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>
              <a:off x="7924800" y="2830705"/>
              <a:ext cx="974725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8064047" y="2780315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8342539" y="2780315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8621032" y="2780315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Oval 8"/>
            <p:cNvSpPr>
              <a:spLocks noChangeArrowheads="1"/>
            </p:cNvSpPr>
            <p:nvPr/>
          </p:nvSpPr>
          <p:spPr bwMode="auto">
            <a:xfrm>
              <a:off x="8203293" y="2931486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8481786" y="2654339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8327068" y="3284218"/>
              <a:ext cx="185662" cy="1007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8110462" y="2881095"/>
              <a:ext cx="241739" cy="408733"/>
            </a:xfrm>
            <a:prstGeom prst="line">
              <a:avLst/>
            </a:prstGeom>
            <a:noFill/>
            <a:ln w="15875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8342539" y="3032266"/>
              <a:ext cx="46415" cy="251952"/>
            </a:xfrm>
            <a:prstGeom prst="line">
              <a:avLst/>
            </a:prstGeom>
            <a:noFill/>
            <a:ln w="15875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 flipH="1">
              <a:off x="8435370" y="2881095"/>
              <a:ext cx="0" cy="403123"/>
            </a:xfrm>
            <a:prstGeom prst="line">
              <a:avLst/>
            </a:prstGeom>
            <a:noFill/>
            <a:ln w="15875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 flipH="1">
              <a:off x="8481786" y="2881095"/>
              <a:ext cx="232077" cy="403123"/>
            </a:xfrm>
            <a:prstGeom prst="line">
              <a:avLst/>
            </a:prstGeom>
            <a:noFill/>
            <a:ln w="15875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H="1">
              <a:off x="8435370" y="2755119"/>
              <a:ext cx="139246" cy="529098"/>
            </a:xfrm>
            <a:prstGeom prst="line">
              <a:avLst/>
            </a:prstGeom>
            <a:noFill/>
            <a:ln w="15875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" name="Group 27"/>
          <p:cNvGrpSpPr/>
          <p:nvPr/>
        </p:nvGrpSpPr>
        <p:grpSpPr>
          <a:xfrm>
            <a:off x="7315200" y="2038842"/>
            <a:ext cx="1219200" cy="609600"/>
            <a:chOff x="7086600" y="1981200"/>
            <a:chExt cx="1219200" cy="609600"/>
          </a:xfrm>
        </p:grpSpPr>
        <p:sp>
          <p:nvSpPr>
            <p:cNvPr id="71" name="Rectangle 70"/>
            <p:cNvSpPr/>
            <p:nvPr/>
          </p:nvSpPr>
          <p:spPr>
            <a:xfrm>
              <a:off x="70866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914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6962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01000" y="19812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0010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962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3914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086600" y="2286000"/>
              <a:ext cx="304800" cy="30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Oval 79"/>
          <p:cNvSpPr/>
          <p:nvPr/>
        </p:nvSpPr>
        <p:spPr bwMode="auto">
          <a:xfrm>
            <a:off x="8015050" y="2130195"/>
            <a:ext cx="127710" cy="127710"/>
          </a:xfrm>
          <a:prstGeom prst="ellipse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015050" y="1818584"/>
            <a:ext cx="127710" cy="127710"/>
          </a:xfrm>
          <a:prstGeom prst="ellipse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8015050" y="2436698"/>
            <a:ext cx="127710" cy="127710"/>
          </a:xfrm>
          <a:prstGeom prst="ellipse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718764" y="2130195"/>
            <a:ext cx="127710" cy="127710"/>
          </a:xfrm>
          <a:prstGeom prst="ellipse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8326661" y="2130195"/>
            <a:ext cx="127710" cy="127710"/>
          </a:xfrm>
          <a:prstGeom prst="ellipse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27008" y="3709152"/>
            <a:ext cx="2752737" cy="934748"/>
            <a:chOff x="3546530" y="4110845"/>
            <a:chExt cx="3702426" cy="1257228"/>
          </a:xfrm>
        </p:grpSpPr>
        <p:grpSp>
          <p:nvGrpSpPr>
            <p:cNvPr id="97" name="Group 96"/>
            <p:cNvGrpSpPr/>
            <p:nvPr/>
          </p:nvGrpSpPr>
          <p:grpSpPr>
            <a:xfrm>
              <a:off x="3546530" y="4110867"/>
              <a:ext cx="1905000" cy="1257206"/>
              <a:chOff x="4522923" y="3945167"/>
              <a:chExt cx="1905000" cy="1257206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522923" y="3945167"/>
                <a:ext cx="1905000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latin typeface="Courier New" pitchFamily="49" charset="0"/>
                    <a:cs typeface="Courier New" pitchFamily="49" charset="0"/>
                  </a:rPr>
                  <a:t>store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522923" y="4248579"/>
                <a:ext cx="1905000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latin typeface="Courier New" pitchFamily="49" charset="0"/>
                    <a:cs typeface="Courier New" pitchFamily="49" charset="0"/>
                  </a:rPr>
                  <a:t>and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522923" y="4551992"/>
                <a:ext cx="1905000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err="1">
                    <a:latin typeface="Courier New" pitchFamily="49" charset="0"/>
                    <a:cs typeface="Courier New" pitchFamily="49" charset="0"/>
                  </a:rPr>
                  <a:t>c</a:t>
                </a:r>
                <a:r>
                  <a:rPr lang="en-US" altLang="zh-CN" sz="1100" dirty="0" err="1" smtClean="0">
                    <a:latin typeface="Courier New" pitchFamily="49" charset="0"/>
                    <a:cs typeface="Courier New" pitchFamily="49" charset="0"/>
                  </a:rPr>
                  <a:t>mple</a:t>
                </a:r>
                <a:r>
                  <a:rPr lang="en-US" altLang="zh-CN" sz="1100" dirty="0" smtClean="0">
                    <a:latin typeface="Courier New" pitchFamily="49" charset="0"/>
                    <a:cs typeface="Courier New" pitchFamily="49" charset="0"/>
                  </a:rPr>
                  <a:t>/</a:t>
                </a:r>
                <a:r>
                  <a:rPr lang="en-US" altLang="zh-CN" sz="1100" dirty="0" err="1" smtClean="0">
                    <a:latin typeface="Courier New" pitchFamily="49" charset="0"/>
                    <a:cs typeface="Courier New" pitchFamily="49" charset="0"/>
                  </a:rPr>
                  <a:t>cmpge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522923" y="4850510"/>
                <a:ext cx="1905000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err="1" smtClean="0">
                    <a:latin typeface="Courier New" pitchFamily="49" charset="0"/>
                    <a:cs typeface="Courier New" pitchFamily="49" charset="0"/>
                  </a:rPr>
                  <a:t>rsqrt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pic>
            <p:nvPicPr>
              <p:cNvPr id="5017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638" t="53333"/>
              <a:stretch>
                <a:fillRect/>
              </a:stretch>
            </p:blipFill>
            <p:spPr bwMode="auto">
              <a:xfrm>
                <a:off x="5970529" y="4014059"/>
                <a:ext cx="166500" cy="1079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5343953" y="4110845"/>
              <a:ext cx="1905003" cy="1257203"/>
              <a:chOff x="6645811" y="3924865"/>
              <a:chExt cx="1905003" cy="125720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6645811" y="3924865"/>
                <a:ext cx="762001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latin typeface="Courier New" pitchFamily="49" charset="0"/>
                    <a:cs typeface="Courier New" pitchFamily="49" charset="0"/>
                  </a:rPr>
                  <a:t>load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645811" y="4228276"/>
                <a:ext cx="1905003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latin typeface="Courier New" pitchFamily="49" charset="0"/>
                    <a:cs typeface="Courier New" pitchFamily="49" charset="0"/>
                  </a:rPr>
                  <a:t>a</a:t>
                </a:r>
                <a:r>
                  <a:rPr lang="en-US" altLang="zh-CN" sz="1100" dirty="0" smtClean="0">
                    <a:latin typeface="Courier New" pitchFamily="49" charset="0"/>
                    <a:cs typeface="Courier New" pitchFamily="49" charset="0"/>
                  </a:rPr>
                  <a:t>dd/sub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645811" y="4526795"/>
                <a:ext cx="1905003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err="1" smtClean="0">
                    <a:latin typeface="Courier New" pitchFamily="49" charset="0"/>
                    <a:cs typeface="Courier New" pitchFamily="49" charset="0"/>
                  </a:rPr>
                  <a:t>mul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645811" y="4830205"/>
                <a:ext cx="1905003" cy="35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latin typeface="Courier New" pitchFamily="49" charset="0"/>
                    <a:cs typeface="Courier New" pitchFamily="49" charset="0"/>
                  </a:rPr>
                  <a:t>shuffle</a:t>
                </a:r>
                <a:endParaRPr lang="zh-CN" altLang="en-US" sz="11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-13968" b="53590"/>
              <a:stretch>
                <a:fillRect/>
              </a:stretch>
            </p:blipFill>
            <p:spPr bwMode="auto">
              <a:xfrm>
                <a:off x="7679037" y="4007895"/>
                <a:ext cx="201096" cy="1073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0" name="Rectangle 3"/>
          <p:cNvSpPr txBox="1">
            <a:spLocks noChangeArrowheads="1"/>
          </p:cNvSpPr>
          <p:nvPr/>
        </p:nvSpPr>
        <p:spPr>
          <a:xfrm>
            <a:off x="178779" y="4641102"/>
            <a:ext cx="7896225" cy="16779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tabLst/>
              <a:defRPr/>
            </a:pPr>
            <a:r>
              <a:rPr lang="en-US" kern="0" dirty="0" smtClean="0">
                <a:latin typeface="Calibri" pitchFamily="34" charset="0"/>
              </a:rPr>
              <a:t>Optimizations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Common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subexpression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elimination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Transcendental function approximation (</a:t>
            </a:r>
            <a:r>
              <a:rPr lang="en-US" sz="1800" b="0" kern="0" dirty="0" err="1" smtClean="0">
                <a:latin typeface="Calibri" pitchFamily="34" charset="0"/>
              </a:rPr>
              <a:t>cos</a:t>
            </a:r>
            <a:r>
              <a:rPr lang="en-US" sz="1800" b="0" kern="0" dirty="0" smtClean="0">
                <a:latin typeface="Calibri" pitchFamily="34" charset="0"/>
              </a:rPr>
              <a:t> by polynomial)</a:t>
            </a:r>
          </a:p>
          <a:p>
            <a:pPr marL="285750" indent="-285750">
              <a:spcBef>
                <a:spcPts val="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SIMD vectorization</a:t>
            </a:r>
          </a:p>
          <a:p>
            <a:pPr marL="285750" indent="-285750">
              <a:spcBef>
                <a:spcPts val="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Instruction scheduling (intra and inter stencil)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688299" y="6282692"/>
            <a:ext cx="5767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 parameter: tile instruction schedule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78779" y="2873996"/>
            <a:ext cx="216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Compute </a:t>
            </a:r>
            <a:br>
              <a:rPr lang="en-US" altLang="zh-CN" dirty="0" smtClean="0">
                <a:latin typeface="Calibri" pitchFamily="34" charset="0"/>
              </a:rPr>
            </a:br>
            <a:r>
              <a:rPr lang="en-US" altLang="zh-CN" dirty="0" smtClean="0">
                <a:latin typeface="Calibri" pitchFamily="34" charset="0"/>
              </a:rPr>
              <a:t>level set function</a:t>
            </a:r>
            <a:endParaRPr lang="zh-CN" altLang="en-US" dirty="0">
              <a:latin typeface="Calibri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853431" y="4444291"/>
            <a:ext cx="3243569" cy="1092040"/>
            <a:chOff x="5853431" y="4444291"/>
            <a:chExt cx="3243569" cy="1092040"/>
          </a:xfrm>
        </p:grpSpPr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6285084" y="4554892"/>
              <a:ext cx="167648" cy="1676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/>
          </p:nvSpPr>
          <p:spPr bwMode="auto">
            <a:xfrm>
              <a:off x="6452732" y="4554892"/>
              <a:ext cx="167648" cy="16764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2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/>
          </p:nvSpPr>
          <p:spPr bwMode="auto">
            <a:xfrm>
              <a:off x="6620380" y="4554892"/>
              <a:ext cx="167648" cy="167648"/>
            </a:xfrm>
            <a:prstGeom prst="rect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4</a:t>
              </a:r>
            </a:p>
          </p:txBody>
        </p:sp>
        <p:sp>
          <p:nvSpPr>
            <p:cNvPr id="110" name="Rectangle 31"/>
            <p:cNvSpPr>
              <a:spLocks noChangeArrowheads="1"/>
            </p:cNvSpPr>
            <p:nvPr/>
          </p:nvSpPr>
          <p:spPr bwMode="auto">
            <a:xfrm>
              <a:off x="6788027" y="4554892"/>
              <a:ext cx="167648" cy="167648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4</a:t>
              </a:r>
            </a:p>
          </p:txBody>
        </p:sp>
        <p:sp>
          <p:nvSpPr>
            <p:cNvPr id="111" name="Rectangle 32"/>
            <p:cNvSpPr>
              <a:spLocks noChangeArrowheads="1"/>
            </p:cNvSpPr>
            <p:nvPr/>
          </p:nvSpPr>
          <p:spPr bwMode="auto">
            <a:xfrm>
              <a:off x="7463276" y="4554892"/>
              <a:ext cx="167648" cy="1676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5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/>
          </p:nvSpPr>
          <p:spPr bwMode="auto">
            <a:xfrm>
              <a:off x="7630924" y="4554892"/>
              <a:ext cx="167648" cy="16764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1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/>
          </p:nvSpPr>
          <p:spPr bwMode="auto">
            <a:xfrm>
              <a:off x="7798571" y="4554892"/>
              <a:ext cx="167648" cy="167648"/>
            </a:xfrm>
            <a:prstGeom prst="rect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/>
          </p:nvSpPr>
          <p:spPr bwMode="auto">
            <a:xfrm>
              <a:off x="7966219" y="4554892"/>
              <a:ext cx="167648" cy="167648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3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/>
          </p:nvSpPr>
          <p:spPr bwMode="auto">
            <a:xfrm>
              <a:off x="6918420" y="5338413"/>
              <a:ext cx="167648" cy="1676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6</a:t>
              </a:r>
            </a:p>
          </p:txBody>
        </p:sp>
        <p:sp>
          <p:nvSpPr>
            <p:cNvPr id="116" name="Rectangle 37"/>
            <p:cNvSpPr>
              <a:spLocks noChangeArrowheads="1"/>
            </p:cNvSpPr>
            <p:nvPr/>
          </p:nvSpPr>
          <p:spPr bwMode="auto">
            <a:xfrm>
              <a:off x="7086068" y="5338413"/>
              <a:ext cx="167648" cy="16764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3</a:t>
              </a:r>
            </a:p>
          </p:txBody>
        </p:sp>
        <p:sp>
          <p:nvSpPr>
            <p:cNvPr id="117" name="Rectangle 38"/>
            <p:cNvSpPr>
              <a:spLocks noChangeArrowheads="1"/>
            </p:cNvSpPr>
            <p:nvPr/>
          </p:nvSpPr>
          <p:spPr bwMode="auto">
            <a:xfrm>
              <a:off x="7253716" y="5338413"/>
              <a:ext cx="167648" cy="167648"/>
            </a:xfrm>
            <a:prstGeom prst="rect">
              <a:avLst/>
            </a:prstGeom>
            <a:solidFill>
              <a:srgbClr val="FFCC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5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/>
          </p:nvSpPr>
          <p:spPr bwMode="auto">
            <a:xfrm>
              <a:off x="7421364" y="5338413"/>
              <a:ext cx="167648" cy="167648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/>
                <a:t>7</a:t>
              </a:r>
            </a:p>
          </p:txBody>
        </p:sp>
        <p:sp>
          <p:nvSpPr>
            <p:cNvPr id="119" name="Oval 40"/>
            <p:cNvSpPr>
              <a:spLocks noChangeArrowheads="1"/>
            </p:cNvSpPr>
            <p:nvPr/>
          </p:nvSpPr>
          <p:spPr bwMode="auto">
            <a:xfrm>
              <a:off x="6843910" y="4925114"/>
              <a:ext cx="195589" cy="16415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Arial" charset="0"/>
                </a:rPr>
                <a:t>+</a:t>
              </a:r>
            </a:p>
          </p:txBody>
        </p:sp>
        <p:sp>
          <p:nvSpPr>
            <p:cNvPr id="120" name="Oval 41"/>
            <p:cNvSpPr>
              <a:spLocks noChangeArrowheads="1"/>
            </p:cNvSpPr>
            <p:nvPr/>
          </p:nvSpPr>
          <p:spPr bwMode="auto">
            <a:xfrm>
              <a:off x="7054634" y="4930936"/>
              <a:ext cx="195589" cy="16415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Arial" charset="0"/>
                </a:rPr>
                <a:t>+</a:t>
              </a:r>
            </a:p>
          </p:txBody>
        </p:sp>
        <p:sp>
          <p:nvSpPr>
            <p:cNvPr id="121" name="Oval 42"/>
            <p:cNvSpPr>
              <a:spLocks noChangeArrowheads="1"/>
            </p:cNvSpPr>
            <p:nvPr/>
          </p:nvSpPr>
          <p:spPr bwMode="auto">
            <a:xfrm>
              <a:off x="7250223" y="4930936"/>
              <a:ext cx="195589" cy="164155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Arial" charset="0"/>
                </a:rPr>
                <a:t>+</a:t>
              </a:r>
            </a:p>
          </p:txBody>
        </p:sp>
        <p:sp>
          <p:nvSpPr>
            <p:cNvPr id="122" name="Oval 43"/>
            <p:cNvSpPr>
              <a:spLocks noChangeArrowheads="1"/>
            </p:cNvSpPr>
            <p:nvPr/>
          </p:nvSpPr>
          <p:spPr bwMode="auto">
            <a:xfrm>
              <a:off x="7446977" y="4930936"/>
              <a:ext cx="195589" cy="164155"/>
            </a:xfrm>
            <a:prstGeom prst="ellipse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Arial" charset="0"/>
                </a:rPr>
                <a:t>+</a:t>
              </a:r>
            </a:p>
          </p:txBody>
        </p:sp>
        <p:cxnSp>
          <p:nvCxnSpPr>
            <p:cNvPr id="123" name="AutoShape 44"/>
            <p:cNvCxnSpPr>
              <a:cxnSpLocks noChangeShapeType="1"/>
              <a:stCxn id="119" idx="0"/>
              <a:endCxn id="122" idx="0"/>
            </p:cNvCxnSpPr>
            <p:nvPr/>
          </p:nvCxnSpPr>
          <p:spPr bwMode="auto">
            <a:xfrm>
              <a:off x="6941705" y="4925114"/>
              <a:ext cx="603066" cy="5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4" name="AutoShape 45"/>
            <p:cNvCxnSpPr>
              <a:cxnSpLocks noChangeShapeType="1"/>
              <a:stCxn id="119" idx="4"/>
              <a:endCxn id="122" idx="4"/>
            </p:cNvCxnSpPr>
            <p:nvPr/>
          </p:nvCxnSpPr>
          <p:spPr bwMode="auto">
            <a:xfrm>
              <a:off x="6941705" y="5089270"/>
              <a:ext cx="603066" cy="5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5" name="AutoShape 46"/>
            <p:cNvCxnSpPr>
              <a:cxnSpLocks noChangeShapeType="1"/>
              <a:stCxn id="107" idx="2"/>
              <a:endCxn id="119" idx="0"/>
            </p:cNvCxnSpPr>
            <p:nvPr/>
          </p:nvCxnSpPr>
          <p:spPr bwMode="auto">
            <a:xfrm>
              <a:off x="6368908" y="4731854"/>
              <a:ext cx="572797" cy="193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6" name="AutoShape 47"/>
            <p:cNvCxnSpPr>
              <a:cxnSpLocks noChangeShapeType="1"/>
              <a:stCxn id="108" idx="2"/>
              <a:endCxn id="120" idx="0"/>
            </p:cNvCxnSpPr>
            <p:nvPr/>
          </p:nvCxnSpPr>
          <p:spPr bwMode="auto">
            <a:xfrm>
              <a:off x="6536556" y="4731854"/>
              <a:ext cx="615873" cy="1990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7" name="AutoShape 48"/>
            <p:cNvCxnSpPr>
              <a:cxnSpLocks noChangeShapeType="1"/>
              <a:stCxn id="109" idx="2"/>
              <a:endCxn id="121" idx="0"/>
            </p:cNvCxnSpPr>
            <p:nvPr/>
          </p:nvCxnSpPr>
          <p:spPr bwMode="auto">
            <a:xfrm>
              <a:off x="6704204" y="4731854"/>
              <a:ext cx="643814" cy="1990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8" name="AutoShape 49"/>
            <p:cNvCxnSpPr>
              <a:cxnSpLocks noChangeShapeType="1"/>
              <a:stCxn id="110" idx="2"/>
              <a:endCxn id="122" idx="0"/>
            </p:cNvCxnSpPr>
            <p:nvPr/>
          </p:nvCxnSpPr>
          <p:spPr bwMode="auto">
            <a:xfrm>
              <a:off x="6871851" y="4731854"/>
              <a:ext cx="672920" cy="1990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9" name="AutoShape 50"/>
            <p:cNvCxnSpPr>
              <a:cxnSpLocks noChangeShapeType="1"/>
              <a:stCxn id="111" idx="2"/>
              <a:endCxn id="119" idx="0"/>
            </p:cNvCxnSpPr>
            <p:nvPr/>
          </p:nvCxnSpPr>
          <p:spPr bwMode="auto">
            <a:xfrm flipH="1">
              <a:off x="6941705" y="4731854"/>
              <a:ext cx="605395" cy="193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0" name="AutoShape 51"/>
            <p:cNvCxnSpPr>
              <a:cxnSpLocks noChangeShapeType="1"/>
              <a:stCxn id="112" idx="2"/>
              <a:endCxn id="120" idx="0"/>
            </p:cNvCxnSpPr>
            <p:nvPr/>
          </p:nvCxnSpPr>
          <p:spPr bwMode="auto">
            <a:xfrm flipH="1">
              <a:off x="7152429" y="4731854"/>
              <a:ext cx="562319" cy="1990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1" name="AutoShape 52"/>
            <p:cNvCxnSpPr>
              <a:cxnSpLocks noChangeShapeType="1"/>
              <a:stCxn id="113" idx="2"/>
              <a:endCxn id="121" idx="0"/>
            </p:cNvCxnSpPr>
            <p:nvPr/>
          </p:nvCxnSpPr>
          <p:spPr bwMode="auto">
            <a:xfrm flipH="1">
              <a:off x="7348018" y="4731854"/>
              <a:ext cx="534377" cy="1990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2" name="AutoShape 53"/>
            <p:cNvCxnSpPr>
              <a:cxnSpLocks noChangeShapeType="1"/>
              <a:stCxn id="114" idx="2"/>
              <a:endCxn id="122" idx="0"/>
            </p:cNvCxnSpPr>
            <p:nvPr/>
          </p:nvCxnSpPr>
          <p:spPr bwMode="auto">
            <a:xfrm flipH="1">
              <a:off x="7544771" y="4731854"/>
              <a:ext cx="505272" cy="1990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" name="AutoShape 54"/>
            <p:cNvCxnSpPr>
              <a:cxnSpLocks noChangeShapeType="1"/>
              <a:stCxn id="119" idx="4"/>
              <a:endCxn id="115" idx="0"/>
            </p:cNvCxnSpPr>
            <p:nvPr/>
          </p:nvCxnSpPr>
          <p:spPr bwMode="auto">
            <a:xfrm>
              <a:off x="6941705" y="5089270"/>
              <a:ext cx="60539" cy="2398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4" name="AutoShape 55"/>
            <p:cNvCxnSpPr>
              <a:cxnSpLocks noChangeShapeType="1"/>
              <a:stCxn id="120" idx="4"/>
              <a:endCxn id="116" idx="0"/>
            </p:cNvCxnSpPr>
            <p:nvPr/>
          </p:nvCxnSpPr>
          <p:spPr bwMode="auto">
            <a:xfrm>
              <a:off x="7152429" y="5095091"/>
              <a:ext cx="17463" cy="2340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5" name="AutoShape 56"/>
            <p:cNvCxnSpPr>
              <a:cxnSpLocks noChangeShapeType="1"/>
              <a:stCxn id="121" idx="4"/>
              <a:endCxn id="117" idx="0"/>
            </p:cNvCxnSpPr>
            <p:nvPr/>
          </p:nvCxnSpPr>
          <p:spPr bwMode="auto">
            <a:xfrm flipH="1">
              <a:off x="7337540" y="5095091"/>
              <a:ext cx="10478" cy="2340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6" name="AutoShape 57"/>
            <p:cNvCxnSpPr>
              <a:cxnSpLocks noChangeShapeType="1"/>
              <a:stCxn id="122" idx="4"/>
              <a:endCxn id="118" idx="0"/>
            </p:cNvCxnSpPr>
            <p:nvPr/>
          </p:nvCxnSpPr>
          <p:spPr bwMode="auto">
            <a:xfrm flipH="1">
              <a:off x="7505188" y="5095091"/>
              <a:ext cx="39584" cy="2340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7" name="Text Box 58"/>
            <p:cNvSpPr txBox="1">
              <a:spLocks noChangeArrowheads="1"/>
            </p:cNvSpPr>
            <p:nvPr/>
          </p:nvSpPr>
          <p:spPr bwMode="auto">
            <a:xfrm>
              <a:off x="8139687" y="4444291"/>
              <a:ext cx="957313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Calibri" pitchFamily="34" charset="0"/>
                </a:rPr>
                <a:t>vector register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>
                  <a:latin typeface="Courier New" pitchFamily="49" charset="0"/>
                </a:rPr>
                <a:t>xmm1</a:t>
              </a:r>
            </a:p>
          </p:txBody>
        </p:sp>
        <p:sp>
          <p:nvSpPr>
            <p:cNvPr id="138" name="Text Box 59"/>
            <p:cNvSpPr txBox="1">
              <a:spLocks noChangeArrowheads="1"/>
            </p:cNvSpPr>
            <p:nvPr/>
          </p:nvSpPr>
          <p:spPr bwMode="auto">
            <a:xfrm>
              <a:off x="7623107" y="4892517"/>
              <a:ext cx="1415772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Calibri" pitchFamily="34" charset="0"/>
                </a:rPr>
                <a:t>vector operation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 err="1">
                  <a:latin typeface="Courier New" pitchFamily="49" charset="0"/>
                </a:rPr>
                <a:t>addps</a:t>
              </a:r>
              <a:r>
                <a:rPr lang="en-US" sz="1000" dirty="0">
                  <a:latin typeface="Courier New" pitchFamily="49" charset="0"/>
                </a:rPr>
                <a:t> xmm0, xmm1</a:t>
              </a:r>
            </a:p>
          </p:txBody>
        </p:sp>
        <p:sp>
          <p:nvSpPr>
            <p:cNvPr id="139" name="Text Box 60"/>
            <p:cNvSpPr txBox="1">
              <a:spLocks noChangeArrowheads="1"/>
            </p:cNvSpPr>
            <p:nvPr/>
          </p:nvSpPr>
          <p:spPr bwMode="auto">
            <a:xfrm>
              <a:off x="6482970" y="5289516"/>
              <a:ext cx="493630" cy="2468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Courier New" pitchFamily="49" charset="0"/>
                </a:rPr>
                <a:t>xmm0</a:t>
              </a:r>
            </a:p>
          </p:txBody>
        </p:sp>
        <p:sp>
          <p:nvSpPr>
            <p:cNvPr id="140" name="Text Box 61"/>
            <p:cNvSpPr txBox="1">
              <a:spLocks noChangeArrowheads="1"/>
            </p:cNvSpPr>
            <p:nvPr/>
          </p:nvSpPr>
          <p:spPr bwMode="auto">
            <a:xfrm>
              <a:off x="5853431" y="4497845"/>
              <a:ext cx="493630" cy="2468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 dirty="0">
                  <a:latin typeface="Courier New" pitchFamily="49" charset="0"/>
                </a:rPr>
                <a:t>xmm0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ight Triangle 261"/>
          <p:cNvSpPr/>
          <p:nvPr/>
        </p:nvSpPr>
        <p:spPr bwMode="auto">
          <a:xfrm flipV="1">
            <a:off x="6305550" y="5194300"/>
            <a:ext cx="654050" cy="774700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0" name="Rectangle 259"/>
          <p:cNvSpPr/>
          <p:nvPr/>
        </p:nvSpPr>
        <p:spPr bwMode="auto">
          <a:xfrm>
            <a:off x="5264150" y="5200650"/>
            <a:ext cx="1035050" cy="755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8" name="Right Triangle 257"/>
          <p:cNvSpPr/>
          <p:nvPr/>
        </p:nvSpPr>
        <p:spPr bwMode="auto">
          <a:xfrm>
            <a:off x="4298950" y="5181600"/>
            <a:ext cx="635000" cy="768350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altLang="en-US" smtClean="0"/>
          </a:p>
        </p:txBody>
      </p:sp>
      <p:sp>
        <p:nvSpPr>
          <p:cNvPr id="247" name="Parallelogram 246"/>
          <p:cNvSpPr/>
          <p:nvPr/>
        </p:nvSpPr>
        <p:spPr>
          <a:xfrm>
            <a:off x="1882382" y="5180679"/>
            <a:ext cx="1724418" cy="788400"/>
          </a:xfrm>
          <a:prstGeom prst="parallelogram">
            <a:avLst>
              <a:gd name="adj" fmla="val 84961"/>
            </a:avLst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4" name="Isosceles Triangle 703"/>
          <p:cNvSpPr/>
          <p:nvPr/>
        </p:nvSpPr>
        <p:spPr bwMode="auto">
          <a:xfrm>
            <a:off x="7677108" y="5179651"/>
            <a:ext cx="1338396" cy="791798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98" name="Isosceles Triangle 697"/>
          <p:cNvSpPr/>
          <p:nvPr/>
        </p:nvSpPr>
        <p:spPr bwMode="auto">
          <a:xfrm>
            <a:off x="4279858" y="3344501"/>
            <a:ext cx="1338396" cy="791798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81" name="Isosceles Triangle 680"/>
          <p:cNvSpPr/>
          <p:nvPr/>
        </p:nvSpPr>
        <p:spPr bwMode="auto">
          <a:xfrm>
            <a:off x="888958" y="3344501"/>
            <a:ext cx="1338396" cy="791798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Multicore Optimization: Software Pipeline</a:t>
            </a:r>
            <a:endParaRPr lang="zh-CN" altLang="en-US" dirty="0"/>
          </a:p>
        </p:txBody>
      </p:sp>
      <p:sp>
        <p:nvSpPr>
          <p:cNvPr id="676" name="Isosceles Triangle 675"/>
          <p:cNvSpPr/>
          <p:nvPr/>
        </p:nvSpPr>
        <p:spPr bwMode="auto">
          <a:xfrm>
            <a:off x="888958" y="1528401"/>
            <a:ext cx="1338396" cy="791798"/>
          </a:xfrm>
          <a:prstGeom prst="triangle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75" name="Isosceles Triangle 674"/>
          <p:cNvSpPr/>
          <p:nvPr/>
        </p:nvSpPr>
        <p:spPr bwMode="auto">
          <a:xfrm>
            <a:off x="4306187" y="1528401"/>
            <a:ext cx="1338396" cy="791798"/>
          </a:xfrm>
          <a:prstGeom prst="triangle">
            <a:avLst/>
          </a:prstGeom>
          <a:solidFill>
            <a:srgbClr val="66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3" name="Line 9"/>
          <p:cNvSpPr>
            <a:spLocks noChangeShapeType="1"/>
          </p:cNvSpPr>
          <p:nvPr/>
        </p:nvSpPr>
        <p:spPr bwMode="auto">
          <a:xfrm flipH="1">
            <a:off x="1627658" y="160305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" name="Line 9"/>
          <p:cNvSpPr>
            <a:spLocks noChangeShapeType="1"/>
          </p:cNvSpPr>
          <p:nvPr/>
        </p:nvSpPr>
        <p:spPr bwMode="auto">
          <a:xfrm>
            <a:off x="1280287" y="160305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1568499" y="160816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4" name="Oval 5"/>
          <p:cNvSpPr>
            <a:spLocks noChangeAspect="1" noChangeArrowheads="1"/>
          </p:cNvSpPr>
          <p:nvPr/>
        </p:nvSpPr>
        <p:spPr bwMode="auto">
          <a:xfrm>
            <a:off x="82777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5" name="Oval 6"/>
          <p:cNvSpPr>
            <a:spLocks noChangeAspect="1" noChangeArrowheads="1"/>
          </p:cNvSpPr>
          <p:nvPr/>
        </p:nvSpPr>
        <p:spPr bwMode="auto">
          <a:xfrm>
            <a:off x="116583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" name="Line 12"/>
          <p:cNvSpPr>
            <a:spLocks noChangeShapeType="1"/>
          </p:cNvSpPr>
          <p:nvPr/>
        </p:nvSpPr>
        <p:spPr bwMode="auto">
          <a:xfrm>
            <a:off x="546061" y="1525673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7" name="Oval 13"/>
          <p:cNvSpPr>
            <a:spLocks noChangeAspect="1" noChangeArrowheads="1"/>
          </p:cNvSpPr>
          <p:nvPr/>
        </p:nvSpPr>
        <p:spPr bwMode="auto">
          <a:xfrm>
            <a:off x="285611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8" name="Oval 14"/>
          <p:cNvSpPr>
            <a:spLocks noChangeAspect="1" noChangeArrowheads="1"/>
          </p:cNvSpPr>
          <p:nvPr/>
        </p:nvSpPr>
        <p:spPr bwMode="auto">
          <a:xfrm>
            <a:off x="319417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" name="Oval 15"/>
          <p:cNvSpPr>
            <a:spLocks noChangeAspect="1" noChangeArrowheads="1"/>
          </p:cNvSpPr>
          <p:nvPr/>
        </p:nvSpPr>
        <p:spPr bwMode="auto">
          <a:xfrm>
            <a:off x="353222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0" name="Oval 17"/>
          <p:cNvSpPr>
            <a:spLocks noChangeAspect="1" noChangeArrowheads="1"/>
          </p:cNvSpPr>
          <p:nvPr/>
        </p:nvSpPr>
        <p:spPr bwMode="auto">
          <a:xfrm>
            <a:off x="150388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1" name="Oval 18"/>
          <p:cNvSpPr>
            <a:spLocks noChangeAspect="1" noChangeArrowheads="1"/>
          </p:cNvSpPr>
          <p:nvPr/>
        </p:nvSpPr>
        <p:spPr bwMode="auto">
          <a:xfrm>
            <a:off x="184194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2" name="Oval 19"/>
          <p:cNvSpPr>
            <a:spLocks noChangeAspect="1" noChangeArrowheads="1"/>
          </p:cNvSpPr>
          <p:nvPr/>
        </p:nvSpPr>
        <p:spPr bwMode="auto">
          <a:xfrm>
            <a:off x="218000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3" name="Oval 20"/>
          <p:cNvSpPr>
            <a:spLocks noChangeAspect="1" noChangeArrowheads="1"/>
          </p:cNvSpPr>
          <p:nvPr/>
        </p:nvSpPr>
        <p:spPr bwMode="auto">
          <a:xfrm>
            <a:off x="2518059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4" name="Oval 21"/>
          <p:cNvSpPr>
            <a:spLocks noChangeAspect="1" noChangeArrowheads="1"/>
          </p:cNvSpPr>
          <p:nvPr/>
        </p:nvSpPr>
        <p:spPr bwMode="auto">
          <a:xfrm>
            <a:off x="387028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5" name="Oval 22"/>
          <p:cNvSpPr>
            <a:spLocks noChangeAspect="1" noChangeArrowheads="1"/>
          </p:cNvSpPr>
          <p:nvPr/>
        </p:nvSpPr>
        <p:spPr bwMode="auto">
          <a:xfrm>
            <a:off x="420834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6" name="Oval 23"/>
          <p:cNvSpPr>
            <a:spLocks noChangeAspect="1" noChangeArrowheads="1"/>
          </p:cNvSpPr>
          <p:nvPr/>
        </p:nvSpPr>
        <p:spPr bwMode="auto">
          <a:xfrm>
            <a:off x="454639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7" name="Oval 26"/>
          <p:cNvSpPr>
            <a:spLocks noChangeAspect="1" noChangeArrowheads="1"/>
          </p:cNvSpPr>
          <p:nvPr/>
        </p:nvSpPr>
        <p:spPr bwMode="auto">
          <a:xfrm>
            <a:off x="82777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8" name="Oval 27"/>
          <p:cNvSpPr>
            <a:spLocks noChangeAspect="1" noChangeArrowheads="1"/>
          </p:cNvSpPr>
          <p:nvPr/>
        </p:nvSpPr>
        <p:spPr bwMode="auto">
          <a:xfrm>
            <a:off x="116583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" name="Oval 28"/>
          <p:cNvSpPr>
            <a:spLocks noChangeAspect="1" noChangeArrowheads="1"/>
          </p:cNvSpPr>
          <p:nvPr/>
        </p:nvSpPr>
        <p:spPr bwMode="auto">
          <a:xfrm>
            <a:off x="285611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" name="Oval 29"/>
          <p:cNvSpPr>
            <a:spLocks noChangeAspect="1" noChangeArrowheads="1"/>
          </p:cNvSpPr>
          <p:nvPr/>
        </p:nvSpPr>
        <p:spPr bwMode="auto">
          <a:xfrm>
            <a:off x="319417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" name="Oval 30"/>
          <p:cNvSpPr>
            <a:spLocks noChangeAspect="1" noChangeArrowheads="1"/>
          </p:cNvSpPr>
          <p:nvPr/>
        </p:nvSpPr>
        <p:spPr bwMode="auto">
          <a:xfrm>
            <a:off x="353222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2" name="Oval 32"/>
          <p:cNvSpPr>
            <a:spLocks noChangeAspect="1" noChangeArrowheads="1"/>
          </p:cNvSpPr>
          <p:nvPr/>
        </p:nvSpPr>
        <p:spPr bwMode="auto">
          <a:xfrm>
            <a:off x="150388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3" name="Oval 33"/>
          <p:cNvSpPr>
            <a:spLocks noChangeAspect="1" noChangeArrowheads="1"/>
          </p:cNvSpPr>
          <p:nvPr/>
        </p:nvSpPr>
        <p:spPr bwMode="auto">
          <a:xfrm>
            <a:off x="184194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4" name="Oval 34"/>
          <p:cNvSpPr>
            <a:spLocks noChangeAspect="1" noChangeArrowheads="1"/>
          </p:cNvSpPr>
          <p:nvPr/>
        </p:nvSpPr>
        <p:spPr bwMode="auto">
          <a:xfrm>
            <a:off x="218000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5" name="Oval 35"/>
          <p:cNvSpPr>
            <a:spLocks noChangeAspect="1" noChangeArrowheads="1"/>
          </p:cNvSpPr>
          <p:nvPr/>
        </p:nvSpPr>
        <p:spPr bwMode="auto">
          <a:xfrm>
            <a:off x="2518059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6" name="Oval 36"/>
          <p:cNvSpPr>
            <a:spLocks noChangeAspect="1" noChangeArrowheads="1"/>
          </p:cNvSpPr>
          <p:nvPr/>
        </p:nvSpPr>
        <p:spPr bwMode="auto">
          <a:xfrm>
            <a:off x="387028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7" name="Oval 37"/>
          <p:cNvSpPr>
            <a:spLocks noChangeAspect="1" noChangeArrowheads="1"/>
          </p:cNvSpPr>
          <p:nvPr/>
        </p:nvSpPr>
        <p:spPr bwMode="auto">
          <a:xfrm>
            <a:off x="420834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8" name="Oval 38"/>
          <p:cNvSpPr>
            <a:spLocks noChangeAspect="1" noChangeArrowheads="1"/>
          </p:cNvSpPr>
          <p:nvPr/>
        </p:nvSpPr>
        <p:spPr bwMode="auto">
          <a:xfrm>
            <a:off x="454639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2" name="Oval 26"/>
          <p:cNvSpPr>
            <a:spLocks noChangeAspect="1" noChangeArrowheads="1"/>
          </p:cNvSpPr>
          <p:nvPr/>
        </p:nvSpPr>
        <p:spPr bwMode="auto">
          <a:xfrm>
            <a:off x="82777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3" name="Oval 27"/>
          <p:cNvSpPr>
            <a:spLocks noChangeAspect="1" noChangeArrowheads="1"/>
          </p:cNvSpPr>
          <p:nvPr/>
        </p:nvSpPr>
        <p:spPr bwMode="auto">
          <a:xfrm>
            <a:off x="116583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4" name="Oval 28"/>
          <p:cNvSpPr>
            <a:spLocks noChangeAspect="1" noChangeArrowheads="1"/>
          </p:cNvSpPr>
          <p:nvPr/>
        </p:nvSpPr>
        <p:spPr bwMode="auto">
          <a:xfrm>
            <a:off x="285611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5" name="Oval 29"/>
          <p:cNvSpPr>
            <a:spLocks noChangeAspect="1" noChangeArrowheads="1"/>
          </p:cNvSpPr>
          <p:nvPr/>
        </p:nvSpPr>
        <p:spPr bwMode="auto">
          <a:xfrm>
            <a:off x="319417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6" name="Oval 30"/>
          <p:cNvSpPr>
            <a:spLocks noChangeAspect="1" noChangeArrowheads="1"/>
          </p:cNvSpPr>
          <p:nvPr/>
        </p:nvSpPr>
        <p:spPr bwMode="auto">
          <a:xfrm>
            <a:off x="353222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7" name="Oval 32"/>
          <p:cNvSpPr>
            <a:spLocks noChangeAspect="1" noChangeArrowheads="1"/>
          </p:cNvSpPr>
          <p:nvPr/>
        </p:nvSpPr>
        <p:spPr bwMode="auto">
          <a:xfrm>
            <a:off x="150388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8" name="Oval 33"/>
          <p:cNvSpPr>
            <a:spLocks noChangeAspect="1" noChangeArrowheads="1"/>
          </p:cNvSpPr>
          <p:nvPr/>
        </p:nvSpPr>
        <p:spPr bwMode="auto">
          <a:xfrm>
            <a:off x="184194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9" name="Oval 34"/>
          <p:cNvSpPr>
            <a:spLocks noChangeAspect="1" noChangeArrowheads="1"/>
          </p:cNvSpPr>
          <p:nvPr/>
        </p:nvSpPr>
        <p:spPr bwMode="auto">
          <a:xfrm>
            <a:off x="218000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" name="Oval 35"/>
          <p:cNvSpPr>
            <a:spLocks noChangeAspect="1" noChangeArrowheads="1"/>
          </p:cNvSpPr>
          <p:nvPr/>
        </p:nvSpPr>
        <p:spPr bwMode="auto">
          <a:xfrm>
            <a:off x="2518059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1" name="Oval 36"/>
          <p:cNvSpPr>
            <a:spLocks noChangeAspect="1" noChangeArrowheads="1"/>
          </p:cNvSpPr>
          <p:nvPr/>
        </p:nvSpPr>
        <p:spPr bwMode="auto">
          <a:xfrm>
            <a:off x="387028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2" name="Oval 37"/>
          <p:cNvSpPr>
            <a:spLocks noChangeAspect="1" noChangeArrowheads="1"/>
          </p:cNvSpPr>
          <p:nvPr/>
        </p:nvSpPr>
        <p:spPr bwMode="auto">
          <a:xfrm>
            <a:off x="420834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3" name="Oval 38"/>
          <p:cNvSpPr>
            <a:spLocks noChangeAspect="1" noChangeArrowheads="1"/>
          </p:cNvSpPr>
          <p:nvPr/>
        </p:nvSpPr>
        <p:spPr bwMode="auto">
          <a:xfrm>
            <a:off x="454639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4" name="Oval 5"/>
          <p:cNvSpPr>
            <a:spLocks noChangeAspect="1" noChangeArrowheads="1"/>
          </p:cNvSpPr>
          <p:nvPr/>
        </p:nvSpPr>
        <p:spPr bwMode="auto">
          <a:xfrm>
            <a:off x="488382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5" name="Oval 6"/>
          <p:cNvSpPr>
            <a:spLocks noChangeAspect="1" noChangeArrowheads="1"/>
          </p:cNvSpPr>
          <p:nvPr/>
        </p:nvSpPr>
        <p:spPr bwMode="auto">
          <a:xfrm>
            <a:off x="5221884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" name="Oval 13"/>
          <p:cNvSpPr>
            <a:spLocks noChangeAspect="1" noChangeArrowheads="1"/>
          </p:cNvSpPr>
          <p:nvPr/>
        </p:nvSpPr>
        <p:spPr bwMode="auto">
          <a:xfrm>
            <a:off x="691216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7" name="Oval 14"/>
          <p:cNvSpPr>
            <a:spLocks noChangeAspect="1" noChangeArrowheads="1"/>
          </p:cNvSpPr>
          <p:nvPr/>
        </p:nvSpPr>
        <p:spPr bwMode="auto">
          <a:xfrm>
            <a:off x="7250224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8" name="Oval 15"/>
          <p:cNvSpPr>
            <a:spLocks noChangeAspect="1" noChangeArrowheads="1"/>
          </p:cNvSpPr>
          <p:nvPr/>
        </p:nvSpPr>
        <p:spPr bwMode="auto">
          <a:xfrm>
            <a:off x="758828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9" name="Oval 17"/>
          <p:cNvSpPr>
            <a:spLocks noChangeAspect="1" noChangeArrowheads="1"/>
          </p:cNvSpPr>
          <p:nvPr/>
        </p:nvSpPr>
        <p:spPr bwMode="auto">
          <a:xfrm>
            <a:off x="555994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" name="Oval 18"/>
          <p:cNvSpPr>
            <a:spLocks noChangeAspect="1" noChangeArrowheads="1"/>
          </p:cNvSpPr>
          <p:nvPr/>
        </p:nvSpPr>
        <p:spPr bwMode="auto">
          <a:xfrm>
            <a:off x="589799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1" name="Oval 19"/>
          <p:cNvSpPr>
            <a:spLocks noChangeAspect="1" noChangeArrowheads="1"/>
          </p:cNvSpPr>
          <p:nvPr/>
        </p:nvSpPr>
        <p:spPr bwMode="auto">
          <a:xfrm>
            <a:off x="6236054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2" name="Oval 20"/>
          <p:cNvSpPr>
            <a:spLocks noChangeAspect="1" noChangeArrowheads="1"/>
          </p:cNvSpPr>
          <p:nvPr/>
        </p:nvSpPr>
        <p:spPr bwMode="auto">
          <a:xfrm>
            <a:off x="6574112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3" name="Oval 26"/>
          <p:cNvSpPr>
            <a:spLocks noChangeAspect="1" noChangeArrowheads="1"/>
          </p:cNvSpPr>
          <p:nvPr/>
        </p:nvSpPr>
        <p:spPr bwMode="auto">
          <a:xfrm>
            <a:off x="488382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4" name="Oval 27"/>
          <p:cNvSpPr>
            <a:spLocks noChangeAspect="1" noChangeArrowheads="1"/>
          </p:cNvSpPr>
          <p:nvPr/>
        </p:nvSpPr>
        <p:spPr bwMode="auto">
          <a:xfrm>
            <a:off x="5221884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5" name="Oval 28"/>
          <p:cNvSpPr>
            <a:spLocks noChangeAspect="1" noChangeArrowheads="1"/>
          </p:cNvSpPr>
          <p:nvPr/>
        </p:nvSpPr>
        <p:spPr bwMode="auto">
          <a:xfrm>
            <a:off x="691216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6" name="Oval 29"/>
          <p:cNvSpPr>
            <a:spLocks noChangeAspect="1" noChangeArrowheads="1"/>
          </p:cNvSpPr>
          <p:nvPr/>
        </p:nvSpPr>
        <p:spPr bwMode="auto">
          <a:xfrm>
            <a:off x="7250224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7" name="Oval 30"/>
          <p:cNvSpPr>
            <a:spLocks noChangeAspect="1" noChangeArrowheads="1"/>
          </p:cNvSpPr>
          <p:nvPr/>
        </p:nvSpPr>
        <p:spPr bwMode="auto">
          <a:xfrm>
            <a:off x="758828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8" name="Oval 32"/>
          <p:cNvSpPr>
            <a:spLocks noChangeAspect="1" noChangeArrowheads="1"/>
          </p:cNvSpPr>
          <p:nvPr/>
        </p:nvSpPr>
        <p:spPr bwMode="auto">
          <a:xfrm>
            <a:off x="555994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9" name="Oval 33"/>
          <p:cNvSpPr>
            <a:spLocks noChangeAspect="1" noChangeArrowheads="1"/>
          </p:cNvSpPr>
          <p:nvPr/>
        </p:nvSpPr>
        <p:spPr bwMode="auto">
          <a:xfrm>
            <a:off x="589799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" name="Oval 34"/>
          <p:cNvSpPr>
            <a:spLocks noChangeAspect="1" noChangeArrowheads="1"/>
          </p:cNvSpPr>
          <p:nvPr/>
        </p:nvSpPr>
        <p:spPr bwMode="auto">
          <a:xfrm>
            <a:off x="6236054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1" name="Oval 35"/>
          <p:cNvSpPr>
            <a:spLocks noChangeAspect="1" noChangeArrowheads="1"/>
          </p:cNvSpPr>
          <p:nvPr/>
        </p:nvSpPr>
        <p:spPr bwMode="auto">
          <a:xfrm>
            <a:off x="6574112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" name="Oval 26"/>
          <p:cNvSpPr>
            <a:spLocks noChangeAspect="1" noChangeArrowheads="1"/>
          </p:cNvSpPr>
          <p:nvPr/>
        </p:nvSpPr>
        <p:spPr bwMode="auto">
          <a:xfrm>
            <a:off x="488382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3" name="Oval 27"/>
          <p:cNvSpPr>
            <a:spLocks noChangeAspect="1" noChangeArrowheads="1"/>
          </p:cNvSpPr>
          <p:nvPr/>
        </p:nvSpPr>
        <p:spPr bwMode="auto">
          <a:xfrm>
            <a:off x="5221884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4" name="Oval 28"/>
          <p:cNvSpPr>
            <a:spLocks noChangeAspect="1" noChangeArrowheads="1"/>
          </p:cNvSpPr>
          <p:nvPr/>
        </p:nvSpPr>
        <p:spPr bwMode="auto">
          <a:xfrm>
            <a:off x="691216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5" name="Oval 29"/>
          <p:cNvSpPr>
            <a:spLocks noChangeAspect="1" noChangeArrowheads="1"/>
          </p:cNvSpPr>
          <p:nvPr/>
        </p:nvSpPr>
        <p:spPr bwMode="auto">
          <a:xfrm>
            <a:off x="7250224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6" name="Oval 30"/>
          <p:cNvSpPr>
            <a:spLocks noChangeAspect="1" noChangeArrowheads="1"/>
          </p:cNvSpPr>
          <p:nvPr/>
        </p:nvSpPr>
        <p:spPr bwMode="auto">
          <a:xfrm>
            <a:off x="758828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7" name="Oval 32"/>
          <p:cNvSpPr>
            <a:spLocks noChangeAspect="1" noChangeArrowheads="1"/>
          </p:cNvSpPr>
          <p:nvPr/>
        </p:nvSpPr>
        <p:spPr bwMode="auto">
          <a:xfrm>
            <a:off x="555994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8" name="Oval 33"/>
          <p:cNvSpPr>
            <a:spLocks noChangeAspect="1" noChangeArrowheads="1"/>
          </p:cNvSpPr>
          <p:nvPr/>
        </p:nvSpPr>
        <p:spPr bwMode="auto">
          <a:xfrm>
            <a:off x="589799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9" name="Oval 34"/>
          <p:cNvSpPr>
            <a:spLocks noChangeAspect="1" noChangeArrowheads="1"/>
          </p:cNvSpPr>
          <p:nvPr/>
        </p:nvSpPr>
        <p:spPr bwMode="auto">
          <a:xfrm>
            <a:off x="6236054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" name="Oval 35"/>
          <p:cNvSpPr>
            <a:spLocks noChangeAspect="1" noChangeArrowheads="1"/>
          </p:cNvSpPr>
          <p:nvPr/>
        </p:nvSpPr>
        <p:spPr bwMode="auto">
          <a:xfrm>
            <a:off x="6574112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3" name="Parallelogram 602"/>
          <p:cNvSpPr/>
          <p:nvPr/>
        </p:nvSpPr>
        <p:spPr>
          <a:xfrm>
            <a:off x="1882382" y="3351879"/>
            <a:ext cx="1724418" cy="788400"/>
          </a:xfrm>
          <a:prstGeom prst="parallelogram">
            <a:avLst>
              <a:gd name="adj" fmla="val 84961"/>
            </a:avLst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4" name="Parallelogram 603"/>
          <p:cNvSpPr/>
          <p:nvPr/>
        </p:nvSpPr>
        <p:spPr>
          <a:xfrm>
            <a:off x="5274204" y="3351879"/>
            <a:ext cx="1704446" cy="788400"/>
          </a:xfrm>
          <a:prstGeom prst="parallelogram">
            <a:avLst>
              <a:gd name="adj" fmla="val 84961"/>
            </a:avLst>
          </a:prstGeom>
          <a:solidFill>
            <a:srgbClr val="66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5" name="Oval 5"/>
          <p:cNvSpPr>
            <a:spLocks noChangeAspect="1" noChangeArrowheads="1"/>
          </p:cNvSpPr>
          <p:nvPr/>
        </p:nvSpPr>
        <p:spPr bwMode="auto">
          <a:xfrm>
            <a:off x="82777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6" name="Oval 6"/>
          <p:cNvSpPr>
            <a:spLocks noChangeAspect="1" noChangeArrowheads="1"/>
          </p:cNvSpPr>
          <p:nvPr/>
        </p:nvSpPr>
        <p:spPr bwMode="auto">
          <a:xfrm>
            <a:off x="116583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7" name="Line 12"/>
          <p:cNvSpPr>
            <a:spLocks noChangeShapeType="1"/>
          </p:cNvSpPr>
          <p:nvPr/>
        </p:nvSpPr>
        <p:spPr bwMode="auto">
          <a:xfrm>
            <a:off x="546061" y="3352986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8" name="Oval 13"/>
          <p:cNvSpPr>
            <a:spLocks noChangeAspect="1" noChangeArrowheads="1"/>
          </p:cNvSpPr>
          <p:nvPr/>
        </p:nvSpPr>
        <p:spPr bwMode="auto">
          <a:xfrm>
            <a:off x="285611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9" name="Oval 14"/>
          <p:cNvSpPr>
            <a:spLocks noChangeAspect="1" noChangeArrowheads="1"/>
          </p:cNvSpPr>
          <p:nvPr/>
        </p:nvSpPr>
        <p:spPr bwMode="auto">
          <a:xfrm>
            <a:off x="319417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0" name="Oval 15"/>
          <p:cNvSpPr>
            <a:spLocks noChangeAspect="1" noChangeArrowheads="1"/>
          </p:cNvSpPr>
          <p:nvPr/>
        </p:nvSpPr>
        <p:spPr bwMode="auto">
          <a:xfrm>
            <a:off x="353222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1" name="Oval 17"/>
          <p:cNvSpPr>
            <a:spLocks noChangeAspect="1" noChangeArrowheads="1"/>
          </p:cNvSpPr>
          <p:nvPr/>
        </p:nvSpPr>
        <p:spPr bwMode="auto">
          <a:xfrm>
            <a:off x="150388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" name="Oval 18"/>
          <p:cNvSpPr>
            <a:spLocks noChangeAspect="1" noChangeArrowheads="1"/>
          </p:cNvSpPr>
          <p:nvPr/>
        </p:nvSpPr>
        <p:spPr bwMode="auto">
          <a:xfrm>
            <a:off x="184194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" name="Oval 19"/>
          <p:cNvSpPr>
            <a:spLocks noChangeAspect="1" noChangeArrowheads="1"/>
          </p:cNvSpPr>
          <p:nvPr/>
        </p:nvSpPr>
        <p:spPr bwMode="auto">
          <a:xfrm>
            <a:off x="218000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4" name="Oval 20"/>
          <p:cNvSpPr>
            <a:spLocks noChangeAspect="1" noChangeArrowheads="1"/>
          </p:cNvSpPr>
          <p:nvPr/>
        </p:nvSpPr>
        <p:spPr bwMode="auto">
          <a:xfrm>
            <a:off x="2518059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" name="Oval 21"/>
          <p:cNvSpPr>
            <a:spLocks noChangeAspect="1" noChangeArrowheads="1"/>
          </p:cNvSpPr>
          <p:nvPr/>
        </p:nvSpPr>
        <p:spPr bwMode="auto">
          <a:xfrm>
            <a:off x="387028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6" name="Oval 22"/>
          <p:cNvSpPr>
            <a:spLocks noChangeAspect="1" noChangeArrowheads="1"/>
          </p:cNvSpPr>
          <p:nvPr/>
        </p:nvSpPr>
        <p:spPr bwMode="auto">
          <a:xfrm>
            <a:off x="420834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7" name="Oval 23"/>
          <p:cNvSpPr>
            <a:spLocks noChangeAspect="1" noChangeArrowheads="1"/>
          </p:cNvSpPr>
          <p:nvPr/>
        </p:nvSpPr>
        <p:spPr bwMode="auto">
          <a:xfrm>
            <a:off x="454639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8" name="Oval 26"/>
          <p:cNvSpPr>
            <a:spLocks noChangeAspect="1" noChangeArrowheads="1"/>
          </p:cNvSpPr>
          <p:nvPr/>
        </p:nvSpPr>
        <p:spPr bwMode="auto">
          <a:xfrm>
            <a:off x="82777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" name="Oval 27"/>
          <p:cNvSpPr>
            <a:spLocks noChangeAspect="1" noChangeArrowheads="1"/>
          </p:cNvSpPr>
          <p:nvPr/>
        </p:nvSpPr>
        <p:spPr bwMode="auto">
          <a:xfrm>
            <a:off x="116583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0" name="Oval 28"/>
          <p:cNvSpPr>
            <a:spLocks noChangeAspect="1" noChangeArrowheads="1"/>
          </p:cNvSpPr>
          <p:nvPr/>
        </p:nvSpPr>
        <p:spPr bwMode="auto">
          <a:xfrm>
            <a:off x="285611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" name="Oval 29"/>
          <p:cNvSpPr>
            <a:spLocks noChangeAspect="1" noChangeArrowheads="1"/>
          </p:cNvSpPr>
          <p:nvPr/>
        </p:nvSpPr>
        <p:spPr bwMode="auto">
          <a:xfrm>
            <a:off x="319417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" name="Oval 30"/>
          <p:cNvSpPr>
            <a:spLocks noChangeAspect="1" noChangeArrowheads="1"/>
          </p:cNvSpPr>
          <p:nvPr/>
        </p:nvSpPr>
        <p:spPr bwMode="auto">
          <a:xfrm>
            <a:off x="353222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" name="Oval 32"/>
          <p:cNvSpPr>
            <a:spLocks noChangeAspect="1" noChangeArrowheads="1"/>
          </p:cNvSpPr>
          <p:nvPr/>
        </p:nvSpPr>
        <p:spPr bwMode="auto">
          <a:xfrm>
            <a:off x="150388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4" name="Oval 33"/>
          <p:cNvSpPr>
            <a:spLocks noChangeAspect="1" noChangeArrowheads="1"/>
          </p:cNvSpPr>
          <p:nvPr/>
        </p:nvSpPr>
        <p:spPr bwMode="auto">
          <a:xfrm>
            <a:off x="184194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" name="Oval 34"/>
          <p:cNvSpPr>
            <a:spLocks noChangeAspect="1" noChangeArrowheads="1"/>
          </p:cNvSpPr>
          <p:nvPr/>
        </p:nvSpPr>
        <p:spPr bwMode="auto">
          <a:xfrm>
            <a:off x="218000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6" name="Oval 35"/>
          <p:cNvSpPr>
            <a:spLocks noChangeAspect="1" noChangeArrowheads="1"/>
          </p:cNvSpPr>
          <p:nvPr/>
        </p:nvSpPr>
        <p:spPr bwMode="auto">
          <a:xfrm>
            <a:off x="2518059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7" name="Oval 36"/>
          <p:cNvSpPr>
            <a:spLocks noChangeAspect="1" noChangeArrowheads="1"/>
          </p:cNvSpPr>
          <p:nvPr/>
        </p:nvSpPr>
        <p:spPr bwMode="auto">
          <a:xfrm>
            <a:off x="387028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8" name="Oval 37"/>
          <p:cNvSpPr>
            <a:spLocks noChangeAspect="1" noChangeArrowheads="1"/>
          </p:cNvSpPr>
          <p:nvPr/>
        </p:nvSpPr>
        <p:spPr bwMode="auto">
          <a:xfrm>
            <a:off x="420834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" name="Oval 38"/>
          <p:cNvSpPr>
            <a:spLocks noChangeAspect="1" noChangeArrowheads="1"/>
          </p:cNvSpPr>
          <p:nvPr/>
        </p:nvSpPr>
        <p:spPr bwMode="auto">
          <a:xfrm>
            <a:off x="454639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" name="Oval 26"/>
          <p:cNvSpPr>
            <a:spLocks noChangeAspect="1" noChangeArrowheads="1"/>
          </p:cNvSpPr>
          <p:nvPr/>
        </p:nvSpPr>
        <p:spPr bwMode="auto">
          <a:xfrm>
            <a:off x="82777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4" name="Oval 27"/>
          <p:cNvSpPr>
            <a:spLocks noChangeAspect="1" noChangeArrowheads="1"/>
          </p:cNvSpPr>
          <p:nvPr/>
        </p:nvSpPr>
        <p:spPr bwMode="auto">
          <a:xfrm>
            <a:off x="116583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5" name="Oval 28"/>
          <p:cNvSpPr>
            <a:spLocks noChangeAspect="1" noChangeArrowheads="1"/>
          </p:cNvSpPr>
          <p:nvPr/>
        </p:nvSpPr>
        <p:spPr bwMode="auto">
          <a:xfrm>
            <a:off x="285611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6" name="Oval 29"/>
          <p:cNvSpPr>
            <a:spLocks noChangeAspect="1" noChangeArrowheads="1"/>
          </p:cNvSpPr>
          <p:nvPr/>
        </p:nvSpPr>
        <p:spPr bwMode="auto">
          <a:xfrm>
            <a:off x="319417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7" name="Oval 30"/>
          <p:cNvSpPr>
            <a:spLocks noChangeAspect="1" noChangeArrowheads="1"/>
          </p:cNvSpPr>
          <p:nvPr/>
        </p:nvSpPr>
        <p:spPr bwMode="auto">
          <a:xfrm>
            <a:off x="353222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8" name="Oval 32"/>
          <p:cNvSpPr>
            <a:spLocks noChangeAspect="1" noChangeArrowheads="1"/>
          </p:cNvSpPr>
          <p:nvPr/>
        </p:nvSpPr>
        <p:spPr bwMode="auto">
          <a:xfrm>
            <a:off x="150388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" name="Oval 33"/>
          <p:cNvSpPr>
            <a:spLocks noChangeAspect="1" noChangeArrowheads="1"/>
          </p:cNvSpPr>
          <p:nvPr/>
        </p:nvSpPr>
        <p:spPr bwMode="auto">
          <a:xfrm>
            <a:off x="184194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0" name="Oval 34"/>
          <p:cNvSpPr>
            <a:spLocks noChangeAspect="1" noChangeArrowheads="1"/>
          </p:cNvSpPr>
          <p:nvPr/>
        </p:nvSpPr>
        <p:spPr bwMode="auto">
          <a:xfrm>
            <a:off x="218000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1" name="Oval 35"/>
          <p:cNvSpPr>
            <a:spLocks noChangeAspect="1" noChangeArrowheads="1"/>
          </p:cNvSpPr>
          <p:nvPr/>
        </p:nvSpPr>
        <p:spPr bwMode="auto">
          <a:xfrm>
            <a:off x="2518059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2" name="Oval 36"/>
          <p:cNvSpPr>
            <a:spLocks noChangeAspect="1" noChangeArrowheads="1"/>
          </p:cNvSpPr>
          <p:nvPr/>
        </p:nvSpPr>
        <p:spPr bwMode="auto">
          <a:xfrm>
            <a:off x="387028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" name="Oval 37"/>
          <p:cNvSpPr>
            <a:spLocks noChangeAspect="1" noChangeArrowheads="1"/>
          </p:cNvSpPr>
          <p:nvPr/>
        </p:nvSpPr>
        <p:spPr bwMode="auto">
          <a:xfrm>
            <a:off x="420834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4" name="Oval 38"/>
          <p:cNvSpPr>
            <a:spLocks noChangeAspect="1" noChangeArrowheads="1"/>
          </p:cNvSpPr>
          <p:nvPr/>
        </p:nvSpPr>
        <p:spPr bwMode="auto">
          <a:xfrm>
            <a:off x="454639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5" name="Oval 5"/>
          <p:cNvSpPr>
            <a:spLocks noChangeAspect="1" noChangeArrowheads="1"/>
          </p:cNvSpPr>
          <p:nvPr/>
        </p:nvSpPr>
        <p:spPr bwMode="auto">
          <a:xfrm>
            <a:off x="488382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6" name="Oval 6"/>
          <p:cNvSpPr>
            <a:spLocks noChangeAspect="1" noChangeArrowheads="1"/>
          </p:cNvSpPr>
          <p:nvPr/>
        </p:nvSpPr>
        <p:spPr bwMode="auto">
          <a:xfrm>
            <a:off x="5221884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7" name="Oval 13"/>
          <p:cNvSpPr>
            <a:spLocks noChangeAspect="1" noChangeArrowheads="1"/>
          </p:cNvSpPr>
          <p:nvPr/>
        </p:nvSpPr>
        <p:spPr bwMode="auto">
          <a:xfrm>
            <a:off x="691216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8" name="Oval 14"/>
          <p:cNvSpPr>
            <a:spLocks noChangeAspect="1" noChangeArrowheads="1"/>
          </p:cNvSpPr>
          <p:nvPr/>
        </p:nvSpPr>
        <p:spPr bwMode="auto">
          <a:xfrm>
            <a:off x="7250224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9" name="Oval 15"/>
          <p:cNvSpPr>
            <a:spLocks noChangeAspect="1" noChangeArrowheads="1"/>
          </p:cNvSpPr>
          <p:nvPr/>
        </p:nvSpPr>
        <p:spPr bwMode="auto">
          <a:xfrm>
            <a:off x="758828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0" name="Oval 17"/>
          <p:cNvSpPr>
            <a:spLocks noChangeAspect="1" noChangeArrowheads="1"/>
          </p:cNvSpPr>
          <p:nvPr/>
        </p:nvSpPr>
        <p:spPr bwMode="auto">
          <a:xfrm>
            <a:off x="555994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1" name="Oval 18"/>
          <p:cNvSpPr>
            <a:spLocks noChangeAspect="1" noChangeArrowheads="1"/>
          </p:cNvSpPr>
          <p:nvPr/>
        </p:nvSpPr>
        <p:spPr bwMode="auto">
          <a:xfrm>
            <a:off x="589799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2" name="Oval 19"/>
          <p:cNvSpPr>
            <a:spLocks noChangeAspect="1" noChangeArrowheads="1"/>
          </p:cNvSpPr>
          <p:nvPr/>
        </p:nvSpPr>
        <p:spPr bwMode="auto">
          <a:xfrm>
            <a:off x="6236054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" name="Oval 20"/>
          <p:cNvSpPr>
            <a:spLocks noChangeAspect="1" noChangeArrowheads="1"/>
          </p:cNvSpPr>
          <p:nvPr/>
        </p:nvSpPr>
        <p:spPr bwMode="auto">
          <a:xfrm>
            <a:off x="6574112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4" name="Oval 26"/>
          <p:cNvSpPr>
            <a:spLocks noChangeAspect="1" noChangeArrowheads="1"/>
          </p:cNvSpPr>
          <p:nvPr/>
        </p:nvSpPr>
        <p:spPr bwMode="auto">
          <a:xfrm>
            <a:off x="488382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5" name="Oval 27"/>
          <p:cNvSpPr>
            <a:spLocks noChangeAspect="1" noChangeArrowheads="1"/>
          </p:cNvSpPr>
          <p:nvPr/>
        </p:nvSpPr>
        <p:spPr bwMode="auto">
          <a:xfrm>
            <a:off x="5221884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6" name="Oval 28"/>
          <p:cNvSpPr>
            <a:spLocks noChangeAspect="1" noChangeArrowheads="1"/>
          </p:cNvSpPr>
          <p:nvPr/>
        </p:nvSpPr>
        <p:spPr bwMode="auto">
          <a:xfrm>
            <a:off x="691216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7" name="Oval 29"/>
          <p:cNvSpPr>
            <a:spLocks noChangeAspect="1" noChangeArrowheads="1"/>
          </p:cNvSpPr>
          <p:nvPr/>
        </p:nvSpPr>
        <p:spPr bwMode="auto">
          <a:xfrm>
            <a:off x="7250224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8" name="Oval 30"/>
          <p:cNvSpPr>
            <a:spLocks noChangeAspect="1" noChangeArrowheads="1"/>
          </p:cNvSpPr>
          <p:nvPr/>
        </p:nvSpPr>
        <p:spPr bwMode="auto">
          <a:xfrm>
            <a:off x="758828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9" name="Oval 32"/>
          <p:cNvSpPr>
            <a:spLocks noChangeAspect="1" noChangeArrowheads="1"/>
          </p:cNvSpPr>
          <p:nvPr/>
        </p:nvSpPr>
        <p:spPr bwMode="auto">
          <a:xfrm>
            <a:off x="555994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0" name="Oval 33"/>
          <p:cNvSpPr>
            <a:spLocks noChangeAspect="1" noChangeArrowheads="1"/>
          </p:cNvSpPr>
          <p:nvPr/>
        </p:nvSpPr>
        <p:spPr bwMode="auto">
          <a:xfrm>
            <a:off x="589799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1" name="Oval 34"/>
          <p:cNvSpPr>
            <a:spLocks noChangeAspect="1" noChangeArrowheads="1"/>
          </p:cNvSpPr>
          <p:nvPr/>
        </p:nvSpPr>
        <p:spPr bwMode="auto">
          <a:xfrm>
            <a:off x="6236054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2" name="Oval 35"/>
          <p:cNvSpPr>
            <a:spLocks noChangeAspect="1" noChangeArrowheads="1"/>
          </p:cNvSpPr>
          <p:nvPr/>
        </p:nvSpPr>
        <p:spPr bwMode="auto">
          <a:xfrm>
            <a:off x="6574112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" name="Oval 26"/>
          <p:cNvSpPr>
            <a:spLocks noChangeAspect="1" noChangeArrowheads="1"/>
          </p:cNvSpPr>
          <p:nvPr/>
        </p:nvSpPr>
        <p:spPr bwMode="auto">
          <a:xfrm>
            <a:off x="488382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" name="Oval 27"/>
          <p:cNvSpPr>
            <a:spLocks noChangeAspect="1" noChangeArrowheads="1"/>
          </p:cNvSpPr>
          <p:nvPr/>
        </p:nvSpPr>
        <p:spPr bwMode="auto">
          <a:xfrm>
            <a:off x="5221884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5" name="Oval 28"/>
          <p:cNvSpPr>
            <a:spLocks noChangeAspect="1" noChangeArrowheads="1"/>
          </p:cNvSpPr>
          <p:nvPr/>
        </p:nvSpPr>
        <p:spPr bwMode="auto">
          <a:xfrm>
            <a:off x="691216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6" name="Oval 29"/>
          <p:cNvSpPr>
            <a:spLocks noChangeAspect="1" noChangeArrowheads="1"/>
          </p:cNvSpPr>
          <p:nvPr/>
        </p:nvSpPr>
        <p:spPr bwMode="auto">
          <a:xfrm>
            <a:off x="7250224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7" name="Oval 30"/>
          <p:cNvSpPr>
            <a:spLocks noChangeAspect="1" noChangeArrowheads="1"/>
          </p:cNvSpPr>
          <p:nvPr/>
        </p:nvSpPr>
        <p:spPr bwMode="auto">
          <a:xfrm>
            <a:off x="758828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8" name="Oval 32"/>
          <p:cNvSpPr>
            <a:spLocks noChangeAspect="1" noChangeArrowheads="1"/>
          </p:cNvSpPr>
          <p:nvPr/>
        </p:nvSpPr>
        <p:spPr bwMode="auto">
          <a:xfrm>
            <a:off x="555994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9" name="Oval 33"/>
          <p:cNvSpPr>
            <a:spLocks noChangeAspect="1" noChangeArrowheads="1"/>
          </p:cNvSpPr>
          <p:nvPr/>
        </p:nvSpPr>
        <p:spPr bwMode="auto">
          <a:xfrm>
            <a:off x="589799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0" name="Oval 34"/>
          <p:cNvSpPr>
            <a:spLocks noChangeAspect="1" noChangeArrowheads="1"/>
          </p:cNvSpPr>
          <p:nvPr/>
        </p:nvSpPr>
        <p:spPr bwMode="auto">
          <a:xfrm>
            <a:off x="6236054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" name="Oval 35"/>
          <p:cNvSpPr>
            <a:spLocks noChangeAspect="1" noChangeArrowheads="1"/>
          </p:cNvSpPr>
          <p:nvPr/>
        </p:nvSpPr>
        <p:spPr bwMode="auto">
          <a:xfrm>
            <a:off x="6574112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4" name="Isosceles Triangle 673"/>
          <p:cNvSpPr/>
          <p:nvPr/>
        </p:nvSpPr>
        <p:spPr bwMode="auto">
          <a:xfrm>
            <a:off x="6645050" y="5173336"/>
            <a:ext cx="1338396" cy="791798"/>
          </a:xfrm>
          <a:prstGeom prst="triangle">
            <a:avLst/>
          </a:prstGeom>
          <a:solidFill>
            <a:srgbClr val="66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73" name="Isosceles Triangle 672"/>
          <p:cNvSpPr/>
          <p:nvPr/>
        </p:nvSpPr>
        <p:spPr bwMode="auto">
          <a:xfrm>
            <a:off x="3260820" y="5192386"/>
            <a:ext cx="1338396" cy="791798"/>
          </a:xfrm>
          <a:prstGeom prst="triangle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5" name="Oval 5"/>
          <p:cNvSpPr>
            <a:spLocks noChangeAspect="1" noChangeArrowheads="1"/>
          </p:cNvSpPr>
          <p:nvPr/>
        </p:nvSpPr>
        <p:spPr bwMode="auto">
          <a:xfrm>
            <a:off x="82777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6" name="Oval 6"/>
          <p:cNvSpPr>
            <a:spLocks noChangeAspect="1" noChangeArrowheads="1"/>
          </p:cNvSpPr>
          <p:nvPr/>
        </p:nvSpPr>
        <p:spPr bwMode="auto">
          <a:xfrm>
            <a:off x="116583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7" name="Line 12"/>
          <p:cNvSpPr>
            <a:spLocks noChangeShapeType="1"/>
          </p:cNvSpPr>
          <p:nvPr/>
        </p:nvSpPr>
        <p:spPr bwMode="auto">
          <a:xfrm>
            <a:off x="546061" y="5180298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8" name="Oval 13"/>
          <p:cNvSpPr>
            <a:spLocks noChangeAspect="1" noChangeArrowheads="1"/>
          </p:cNvSpPr>
          <p:nvPr/>
        </p:nvSpPr>
        <p:spPr bwMode="auto">
          <a:xfrm>
            <a:off x="285611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9" name="Oval 14"/>
          <p:cNvSpPr>
            <a:spLocks noChangeAspect="1" noChangeArrowheads="1"/>
          </p:cNvSpPr>
          <p:nvPr/>
        </p:nvSpPr>
        <p:spPr bwMode="auto">
          <a:xfrm>
            <a:off x="319417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0" name="Oval 15"/>
          <p:cNvSpPr>
            <a:spLocks noChangeAspect="1" noChangeArrowheads="1"/>
          </p:cNvSpPr>
          <p:nvPr/>
        </p:nvSpPr>
        <p:spPr bwMode="auto">
          <a:xfrm>
            <a:off x="353222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1" name="Oval 17"/>
          <p:cNvSpPr>
            <a:spLocks noChangeAspect="1" noChangeArrowheads="1"/>
          </p:cNvSpPr>
          <p:nvPr/>
        </p:nvSpPr>
        <p:spPr bwMode="auto">
          <a:xfrm>
            <a:off x="150388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2" name="Oval 18"/>
          <p:cNvSpPr>
            <a:spLocks noChangeAspect="1" noChangeArrowheads="1"/>
          </p:cNvSpPr>
          <p:nvPr/>
        </p:nvSpPr>
        <p:spPr bwMode="auto">
          <a:xfrm>
            <a:off x="184194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3" name="Oval 19"/>
          <p:cNvSpPr>
            <a:spLocks noChangeAspect="1" noChangeArrowheads="1"/>
          </p:cNvSpPr>
          <p:nvPr/>
        </p:nvSpPr>
        <p:spPr bwMode="auto">
          <a:xfrm>
            <a:off x="218000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" name="Oval 20"/>
          <p:cNvSpPr>
            <a:spLocks noChangeAspect="1" noChangeArrowheads="1"/>
          </p:cNvSpPr>
          <p:nvPr/>
        </p:nvSpPr>
        <p:spPr bwMode="auto">
          <a:xfrm>
            <a:off x="2518059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" name="Oval 21"/>
          <p:cNvSpPr>
            <a:spLocks noChangeAspect="1" noChangeArrowheads="1"/>
          </p:cNvSpPr>
          <p:nvPr/>
        </p:nvSpPr>
        <p:spPr bwMode="auto">
          <a:xfrm>
            <a:off x="387028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6" name="Oval 22"/>
          <p:cNvSpPr>
            <a:spLocks noChangeAspect="1" noChangeArrowheads="1"/>
          </p:cNvSpPr>
          <p:nvPr/>
        </p:nvSpPr>
        <p:spPr bwMode="auto">
          <a:xfrm>
            <a:off x="420834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7" name="Oval 23"/>
          <p:cNvSpPr>
            <a:spLocks noChangeAspect="1" noChangeArrowheads="1"/>
          </p:cNvSpPr>
          <p:nvPr/>
        </p:nvSpPr>
        <p:spPr bwMode="auto">
          <a:xfrm>
            <a:off x="454639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8" name="Oval 26"/>
          <p:cNvSpPr>
            <a:spLocks noChangeAspect="1" noChangeArrowheads="1"/>
          </p:cNvSpPr>
          <p:nvPr/>
        </p:nvSpPr>
        <p:spPr bwMode="auto">
          <a:xfrm>
            <a:off x="82777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9" name="Oval 27"/>
          <p:cNvSpPr>
            <a:spLocks noChangeAspect="1" noChangeArrowheads="1"/>
          </p:cNvSpPr>
          <p:nvPr/>
        </p:nvSpPr>
        <p:spPr bwMode="auto">
          <a:xfrm>
            <a:off x="116583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0" name="Oval 28"/>
          <p:cNvSpPr>
            <a:spLocks noChangeAspect="1" noChangeArrowheads="1"/>
          </p:cNvSpPr>
          <p:nvPr/>
        </p:nvSpPr>
        <p:spPr bwMode="auto">
          <a:xfrm>
            <a:off x="285611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1" name="Oval 29"/>
          <p:cNvSpPr>
            <a:spLocks noChangeAspect="1" noChangeArrowheads="1"/>
          </p:cNvSpPr>
          <p:nvPr/>
        </p:nvSpPr>
        <p:spPr bwMode="auto">
          <a:xfrm>
            <a:off x="319417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2" name="Oval 30"/>
          <p:cNvSpPr>
            <a:spLocks noChangeAspect="1" noChangeArrowheads="1"/>
          </p:cNvSpPr>
          <p:nvPr/>
        </p:nvSpPr>
        <p:spPr bwMode="auto">
          <a:xfrm>
            <a:off x="353222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3" name="Oval 32"/>
          <p:cNvSpPr>
            <a:spLocks noChangeAspect="1" noChangeArrowheads="1"/>
          </p:cNvSpPr>
          <p:nvPr/>
        </p:nvSpPr>
        <p:spPr bwMode="auto">
          <a:xfrm>
            <a:off x="150388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" name="Oval 33"/>
          <p:cNvSpPr>
            <a:spLocks noChangeAspect="1" noChangeArrowheads="1"/>
          </p:cNvSpPr>
          <p:nvPr/>
        </p:nvSpPr>
        <p:spPr bwMode="auto">
          <a:xfrm>
            <a:off x="184194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" name="Oval 34"/>
          <p:cNvSpPr>
            <a:spLocks noChangeAspect="1" noChangeArrowheads="1"/>
          </p:cNvSpPr>
          <p:nvPr/>
        </p:nvSpPr>
        <p:spPr bwMode="auto">
          <a:xfrm>
            <a:off x="218000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6" name="Oval 35"/>
          <p:cNvSpPr>
            <a:spLocks noChangeAspect="1" noChangeArrowheads="1"/>
          </p:cNvSpPr>
          <p:nvPr/>
        </p:nvSpPr>
        <p:spPr bwMode="auto">
          <a:xfrm>
            <a:off x="2518059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7" name="Oval 36"/>
          <p:cNvSpPr>
            <a:spLocks noChangeAspect="1" noChangeArrowheads="1"/>
          </p:cNvSpPr>
          <p:nvPr/>
        </p:nvSpPr>
        <p:spPr bwMode="auto">
          <a:xfrm>
            <a:off x="387028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8" name="Oval 37"/>
          <p:cNvSpPr>
            <a:spLocks noChangeAspect="1" noChangeArrowheads="1"/>
          </p:cNvSpPr>
          <p:nvPr/>
        </p:nvSpPr>
        <p:spPr bwMode="auto">
          <a:xfrm>
            <a:off x="420834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9" name="Oval 38"/>
          <p:cNvSpPr>
            <a:spLocks noChangeAspect="1" noChangeArrowheads="1"/>
          </p:cNvSpPr>
          <p:nvPr/>
        </p:nvSpPr>
        <p:spPr bwMode="auto">
          <a:xfrm>
            <a:off x="454639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" name="Line 4"/>
          <p:cNvSpPr>
            <a:spLocks noChangeShapeType="1"/>
          </p:cNvSpPr>
          <p:nvPr/>
        </p:nvSpPr>
        <p:spPr bwMode="auto">
          <a:xfrm>
            <a:off x="546060" y="1525673"/>
            <a:ext cx="76263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" name="Line 4"/>
          <p:cNvSpPr>
            <a:spLocks noChangeShapeType="1"/>
          </p:cNvSpPr>
          <p:nvPr/>
        </p:nvSpPr>
        <p:spPr bwMode="auto">
          <a:xfrm>
            <a:off x="546060" y="1899107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1" name="Line 4"/>
          <p:cNvSpPr>
            <a:spLocks noChangeShapeType="1"/>
          </p:cNvSpPr>
          <p:nvPr/>
        </p:nvSpPr>
        <p:spPr bwMode="auto">
          <a:xfrm>
            <a:off x="546060" y="2310144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0" name="Line 4"/>
          <p:cNvSpPr>
            <a:spLocks noChangeShapeType="1"/>
          </p:cNvSpPr>
          <p:nvPr/>
        </p:nvSpPr>
        <p:spPr bwMode="auto">
          <a:xfrm>
            <a:off x="546060" y="3352986"/>
            <a:ext cx="76263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1" name="Line 4"/>
          <p:cNvSpPr>
            <a:spLocks noChangeShapeType="1"/>
          </p:cNvSpPr>
          <p:nvPr/>
        </p:nvSpPr>
        <p:spPr bwMode="auto">
          <a:xfrm>
            <a:off x="546060" y="3726420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2" name="Line 4"/>
          <p:cNvSpPr>
            <a:spLocks noChangeShapeType="1"/>
          </p:cNvSpPr>
          <p:nvPr/>
        </p:nvSpPr>
        <p:spPr bwMode="auto">
          <a:xfrm>
            <a:off x="546060" y="4137457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0" name="Line 4"/>
          <p:cNvSpPr>
            <a:spLocks noChangeShapeType="1"/>
          </p:cNvSpPr>
          <p:nvPr/>
        </p:nvSpPr>
        <p:spPr bwMode="auto">
          <a:xfrm>
            <a:off x="546060" y="5180298"/>
            <a:ext cx="76263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1" name="Line 4"/>
          <p:cNvSpPr>
            <a:spLocks noChangeShapeType="1"/>
          </p:cNvSpPr>
          <p:nvPr/>
        </p:nvSpPr>
        <p:spPr bwMode="auto">
          <a:xfrm>
            <a:off x="546060" y="5553732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2" name="Line 4"/>
          <p:cNvSpPr>
            <a:spLocks noChangeShapeType="1"/>
          </p:cNvSpPr>
          <p:nvPr/>
        </p:nvSpPr>
        <p:spPr bwMode="auto">
          <a:xfrm>
            <a:off x="546060" y="5964769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3" name="Oval 26"/>
          <p:cNvSpPr>
            <a:spLocks noChangeAspect="1" noChangeArrowheads="1"/>
          </p:cNvSpPr>
          <p:nvPr/>
        </p:nvSpPr>
        <p:spPr bwMode="auto">
          <a:xfrm>
            <a:off x="82777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" name="Oval 27"/>
          <p:cNvSpPr>
            <a:spLocks noChangeAspect="1" noChangeArrowheads="1"/>
          </p:cNvSpPr>
          <p:nvPr/>
        </p:nvSpPr>
        <p:spPr bwMode="auto">
          <a:xfrm>
            <a:off x="116583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" name="Oval 28"/>
          <p:cNvSpPr>
            <a:spLocks noChangeAspect="1" noChangeArrowheads="1"/>
          </p:cNvSpPr>
          <p:nvPr/>
        </p:nvSpPr>
        <p:spPr bwMode="auto">
          <a:xfrm>
            <a:off x="285611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" name="Oval 29"/>
          <p:cNvSpPr>
            <a:spLocks noChangeAspect="1" noChangeArrowheads="1"/>
          </p:cNvSpPr>
          <p:nvPr/>
        </p:nvSpPr>
        <p:spPr bwMode="auto">
          <a:xfrm>
            <a:off x="319417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7" name="Oval 30"/>
          <p:cNvSpPr>
            <a:spLocks noChangeAspect="1" noChangeArrowheads="1"/>
          </p:cNvSpPr>
          <p:nvPr/>
        </p:nvSpPr>
        <p:spPr bwMode="auto">
          <a:xfrm>
            <a:off x="353222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8" name="Oval 32"/>
          <p:cNvSpPr>
            <a:spLocks noChangeAspect="1" noChangeArrowheads="1"/>
          </p:cNvSpPr>
          <p:nvPr/>
        </p:nvSpPr>
        <p:spPr bwMode="auto">
          <a:xfrm>
            <a:off x="150388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9" name="Oval 33"/>
          <p:cNvSpPr>
            <a:spLocks noChangeAspect="1" noChangeArrowheads="1"/>
          </p:cNvSpPr>
          <p:nvPr/>
        </p:nvSpPr>
        <p:spPr bwMode="auto">
          <a:xfrm>
            <a:off x="184194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0" name="Oval 34"/>
          <p:cNvSpPr>
            <a:spLocks noChangeAspect="1" noChangeArrowheads="1"/>
          </p:cNvSpPr>
          <p:nvPr/>
        </p:nvSpPr>
        <p:spPr bwMode="auto">
          <a:xfrm>
            <a:off x="218000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1" name="Oval 35"/>
          <p:cNvSpPr>
            <a:spLocks noChangeAspect="1" noChangeArrowheads="1"/>
          </p:cNvSpPr>
          <p:nvPr/>
        </p:nvSpPr>
        <p:spPr bwMode="auto">
          <a:xfrm>
            <a:off x="2518059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2" name="Oval 36"/>
          <p:cNvSpPr>
            <a:spLocks noChangeAspect="1" noChangeArrowheads="1"/>
          </p:cNvSpPr>
          <p:nvPr/>
        </p:nvSpPr>
        <p:spPr bwMode="auto">
          <a:xfrm>
            <a:off x="387028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3" name="Oval 37"/>
          <p:cNvSpPr>
            <a:spLocks noChangeAspect="1" noChangeArrowheads="1"/>
          </p:cNvSpPr>
          <p:nvPr/>
        </p:nvSpPr>
        <p:spPr bwMode="auto">
          <a:xfrm>
            <a:off x="420834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" name="Oval 38"/>
          <p:cNvSpPr>
            <a:spLocks noChangeAspect="1" noChangeArrowheads="1"/>
          </p:cNvSpPr>
          <p:nvPr/>
        </p:nvSpPr>
        <p:spPr bwMode="auto">
          <a:xfrm>
            <a:off x="454639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" name="Oval 5"/>
          <p:cNvSpPr>
            <a:spLocks noChangeAspect="1" noChangeArrowheads="1"/>
          </p:cNvSpPr>
          <p:nvPr/>
        </p:nvSpPr>
        <p:spPr bwMode="auto">
          <a:xfrm>
            <a:off x="488382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" name="Oval 6"/>
          <p:cNvSpPr>
            <a:spLocks noChangeAspect="1" noChangeArrowheads="1"/>
          </p:cNvSpPr>
          <p:nvPr/>
        </p:nvSpPr>
        <p:spPr bwMode="auto">
          <a:xfrm>
            <a:off x="5221884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7" name="Oval 13"/>
          <p:cNvSpPr>
            <a:spLocks noChangeAspect="1" noChangeArrowheads="1"/>
          </p:cNvSpPr>
          <p:nvPr/>
        </p:nvSpPr>
        <p:spPr bwMode="auto">
          <a:xfrm>
            <a:off x="691216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8" name="Oval 14"/>
          <p:cNvSpPr>
            <a:spLocks noChangeAspect="1" noChangeArrowheads="1"/>
          </p:cNvSpPr>
          <p:nvPr/>
        </p:nvSpPr>
        <p:spPr bwMode="auto">
          <a:xfrm>
            <a:off x="7250224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9" name="Oval 15"/>
          <p:cNvSpPr>
            <a:spLocks noChangeAspect="1" noChangeArrowheads="1"/>
          </p:cNvSpPr>
          <p:nvPr/>
        </p:nvSpPr>
        <p:spPr bwMode="auto">
          <a:xfrm>
            <a:off x="758828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0" name="Oval 17"/>
          <p:cNvSpPr>
            <a:spLocks noChangeAspect="1" noChangeArrowheads="1"/>
          </p:cNvSpPr>
          <p:nvPr/>
        </p:nvSpPr>
        <p:spPr bwMode="auto">
          <a:xfrm>
            <a:off x="555994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1" name="Oval 18"/>
          <p:cNvSpPr>
            <a:spLocks noChangeAspect="1" noChangeArrowheads="1"/>
          </p:cNvSpPr>
          <p:nvPr/>
        </p:nvSpPr>
        <p:spPr bwMode="auto">
          <a:xfrm>
            <a:off x="589799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2" name="Oval 19"/>
          <p:cNvSpPr>
            <a:spLocks noChangeAspect="1" noChangeArrowheads="1"/>
          </p:cNvSpPr>
          <p:nvPr/>
        </p:nvSpPr>
        <p:spPr bwMode="auto">
          <a:xfrm>
            <a:off x="6236054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3" name="Oval 20"/>
          <p:cNvSpPr>
            <a:spLocks noChangeAspect="1" noChangeArrowheads="1"/>
          </p:cNvSpPr>
          <p:nvPr/>
        </p:nvSpPr>
        <p:spPr bwMode="auto">
          <a:xfrm>
            <a:off x="6574112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4" name="Oval 26"/>
          <p:cNvSpPr>
            <a:spLocks noChangeAspect="1" noChangeArrowheads="1"/>
          </p:cNvSpPr>
          <p:nvPr/>
        </p:nvSpPr>
        <p:spPr bwMode="auto">
          <a:xfrm>
            <a:off x="488382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" name="Oval 27"/>
          <p:cNvSpPr>
            <a:spLocks noChangeAspect="1" noChangeArrowheads="1"/>
          </p:cNvSpPr>
          <p:nvPr/>
        </p:nvSpPr>
        <p:spPr bwMode="auto">
          <a:xfrm>
            <a:off x="5221884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6" name="Oval 28"/>
          <p:cNvSpPr>
            <a:spLocks noChangeAspect="1" noChangeArrowheads="1"/>
          </p:cNvSpPr>
          <p:nvPr/>
        </p:nvSpPr>
        <p:spPr bwMode="auto">
          <a:xfrm>
            <a:off x="691216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7" name="Oval 29"/>
          <p:cNvSpPr>
            <a:spLocks noChangeAspect="1" noChangeArrowheads="1"/>
          </p:cNvSpPr>
          <p:nvPr/>
        </p:nvSpPr>
        <p:spPr bwMode="auto">
          <a:xfrm>
            <a:off x="7250224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8" name="Oval 30"/>
          <p:cNvSpPr>
            <a:spLocks noChangeAspect="1" noChangeArrowheads="1"/>
          </p:cNvSpPr>
          <p:nvPr/>
        </p:nvSpPr>
        <p:spPr bwMode="auto">
          <a:xfrm>
            <a:off x="758828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9" name="Oval 32"/>
          <p:cNvSpPr>
            <a:spLocks noChangeAspect="1" noChangeArrowheads="1"/>
          </p:cNvSpPr>
          <p:nvPr/>
        </p:nvSpPr>
        <p:spPr bwMode="auto">
          <a:xfrm>
            <a:off x="555994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0" name="Oval 33"/>
          <p:cNvSpPr>
            <a:spLocks noChangeAspect="1" noChangeArrowheads="1"/>
          </p:cNvSpPr>
          <p:nvPr/>
        </p:nvSpPr>
        <p:spPr bwMode="auto">
          <a:xfrm>
            <a:off x="589799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" name="Oval 34"/>
          <p:cNvSpPr>
            <a:spLocks noChangeAspect="1" noChangeArrowheads="1"/>
          </p:cNvSpPr>
          <p:nvPr/>
        </p:nvSpPr>
        <p:spPr bwMode="auto">
          <a:xfrm>
            <a:off x="6236054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2" name="Oval 35"/>
          <p:cNvSpPr>
            <a:spLocks noChangeAspect="1" noChangeArrowheads="1"/>
          </p:cNvSpPr>
          <p:nvPr/>
        </p:nvSpPr>
        <p:spPr bwMode="auto">
          <a:xfrm>
            <a:off x="6574112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3" name="Oval 26"/>
          <p:cNvSpPr>
            <a:spLocks noChangeAspect="1" noChangeArrowheads="1"/>
          </p:cNvSpPr>
          <p:nvPr/>
        </p:nvSpPr>
        <p:spPr bwMode="auto">
          <a:xfrm>
            <a:off x="488382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4" name="Oval 27"/>
          <p:cNvSpPr>
            <a:spLocks noChangeAspect="1" noChangeArrowheads="1"/>
          </p:cNvSpPr>
          <p:nvPr/>
        </p:nvSpPr>
        <p:spPr bwMode="auto">
          <a:xfrm>
            <a:off x="5221884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" name="Oval 28"/>
          <p:cNvSpPr>
            <a:spLocks noChangeAspect="1" noChangeArrowheads="1"/>
          </p:cNvSpPr>
          <p:nvPr/>
        </p:nvSpPr>
        <p:spPr bwMode="auto">
          <a:xfrm>
            <a:off x="691216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6" name="Oval 29"/>
          <p:cNvSpPr>
            <a:spLocks noChangeAspect="1" noChangeArrowheads="1"/>
          </p:cNvSpPr>
          <p:nvPr/>
        </p:nvSpPr>
        <p:spPr bwMode="auto">
          <a:xfrm>
            <a:off x="7250224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7" name="Oval 30"/>
          <p:cNvSpPr>
            <a:spLocks noChangeAspect="1" noChangeArrowheads="1"/>
          </p:cNvSpPr>
          <p:nvPr/>
        </p:nvSpPr>
        <p:spPr bwMode="auto">
          <a:xfrm>
            <a:off x="758828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8" name="Oval 32"/>
          <p:cNvSpPr>
            <a:spLocks noChangeAspect="1" noChangeArrowheads="1"/>
          </p:cNvSpPr>
          <p:nvPr/>
        </p:nvSpPr>
        <p:spPr bwMode="auto">
          <a:xfrm>
            <a:off x="555994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9" name="Oval 33"/>
          <p:cNvSpPr>
            <a:spLocks noChangeAspect="1" noChangeArrowheads="1"/>
          </p:cNvSpPr>
          <p:nvPr/>
        </p:nvSpPr>
        <p:spPr bwMode="auto">
          <a:xfrm>
            <a:off x="589799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0" name="Oval 34"/>
          <p:cNvSpPr>
            <a:spLocks noChangeAspect="1" noChangeArrowheads="1"/>
          </p:cNvSpPr>
          <p:nvPr/>
        </p:nvSpPr>
        <p:spPr bwMode="auto">
          <a:xfrm>
            <a:off x="6236054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1" name="Oval 35"/>
          <p:cNvSpPr>
            <a:spLocks noChangeAspect="1" noChangeArrowheads="1"/>
          </p:cNvSpPr>
          <p:nvPr/>
        </p:nvSpPr>
        <p:spPr bwMode="auto">
          <a:xfrm>
            <a:off x="6574112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0" name="TextBox 679"/>
          <p:cNvSpPr txBox="1"/>
          <p:nvPr/>
        </p:nvSpPr>
        <p:spPr>
          <a:xfrm>
            <a:off x="508979" y="103884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Prologue</a:t>
            </a:r>
          </a:p>
        </p:txBody>
      </p:sp>
      <p:sp>
        <p:nvSpPr>
          <p:cNvPr id="682" name="Line 9"/>
          <p:cNvSpPr>
            <a:spLocks noChangeShapeType="1"/>
          </p:cNvSpPr>
          <p:nvPr/>
        </p:nvSpPr>
        <p:spPr bwMode="auto">
          <a:xfrm flipH="1">
            <a:off x="2307108" y="34128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3" name="Line 9"/>
          <p:cNvSpPr>
            <a:spLocks noChangeShapeType="1"/>
          </p:cNvSpPr>
          <p:nvPr/>
        </p:nvSpPr>
        <p:spPr bwMode="auto">
          <a:xfrm>
            <a:off x="1959737" y="34128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4" name="Line 9"/>
          <p:cNvSpPr>
            <a:spLocks noChangeShapeType="1"/>
          </p:cNvSpPr>
          <p:nvPr/>
        </p:nvSpPr>
        <p:spPr bwMode="auto">
          <a:xfrm>
            <a:off x="2247949" y="34179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" name="Oval 15"/>
          <p:cNvSpPr>
            <a:spLocks noChangeAspect="1" noChangeArrowheads="1"/>
          </p:cNvSpPr>
          <p:nvPr/>
        </p:nvSpPr>
        <p:spPr bwMode="auto">
          <a:xfrm>
            <a:off x="788673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7" name="Oval 30"/>
          <p:cNvSpPr>
            <a:spLocks noChangeAspect="1" noChangeArrowheads="1"/>
          </p:cNvSpPr>
          <p:nvPr/>
        </p:nvSpPr>
        <p:spPr bwMode="auto">
          <a:xfrm>
            <a:off x="788673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8" name="Oval 30"/>
          <p:cNvSpPr>
            <a:spLocks noChangeAspect="1" noChangeArrowheads="1"/>
          </p:cNvSpPr>
          <p:nvPr/>
        </p:nvSpPr>
        <p:spPr bwMode="auto">
          <a:xfrm>
            <a:off x="788673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9" name="Oval 15"/>
          <p:cNvSpPr>
            <a:spLocks noChangeAspect="1" noChangeArrowheads="1"/>
          </p:cNvSpPr>
          <p:nvPr/>
        </p:nvSpPr>
        <p:spPr bwMode="auto">
          <a:xfrm>
            <a:off x="788673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0" name="Oval 30"/>
          <p:cNvSpPr>
            <a:spLocks noChangeAspect="1" noChangeArrowheads="1"/>
          </p:cNvSpPr>
          <p:nvPr/>
        </p:nvSpPr>
        <p:spPr bwMode="auto">
          <a:xfrm>
            <a:off x="788673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1" name="Oval 30"/>
          <p:cNvSpPr>
            <a:spLocks noChangeAspect="1" noChangeArrowheads="1"/>
          </p:cNvSpPr>
          <p:nvPr/>
        </p:nvSpPr>
        <p:spPr bwMode="auto">
          <a:xfrm>
            <a:off x="788673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2" name="Oval 15"/>
          <p:cNvSpPr>
            <a:spLocks noChangeAspect="1" noChangeArrowheads="1"/>
          </p:cNvSpPr>
          <p:nvPr/>
        </p:nvSpPr>
        <p:spPr bwMode="auto">
          <a:xfrm>
            <a:off x="788673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3" name="Oval 30"/>
          <p:cNvSpPr>
            <a:spLocks noChangeAspect="1" noChangeArrowheads="1"/>
          </p:cNvSpPr>
          <p:nvPr/>
        </p:nvSpPr>
        <p:spPr bwMode="auto">
          <a:xfrm>
            <a:off x="788673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4" name="Oval 30"/>
          <p:cNvSpPr>
            <a:spLocks noChangeAspect="1" noChangeArrowheads="1"/>
          </p:cNvSpPr>
          <p:nvPr/>
        </p:nvSpPr>
        <p:spPr bwMode="auto">
          <a:xfrm>
            <a:off x="788673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" name="Line 9"/>
          <p:cNvSpPr>
            <a:spLocks noChangeShapeType="1"/>
          </p:cNvSpPr>
          <p:nvPr/>
        </p:nvSpPr>
        <p:spPr bwMode="auto">
          <a:xfrm flipH="1">
            <a:off x="5005858" y="160305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" name="Line 9"/>
          <p:cNvSpPr>
            <a:spLocks noChangeShapeType="1"/>
          </p:cNvSpPr>
          <p:nvPr/>
        </p:nvSpPr>
        <p:spPr bwMode="auto">
          <a:xfrm>
            <a:off x="4658487" y="160305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7" name="Line 9"/>
          <p:cNvSpPr>
            <a:spLocks noChangeShapeType="1"/>
          </p:cNvSpPr>
          <p:nvPr/>
        </p:nvSpPr>
        <p:spPr bwMode="auto">
          <a:xfrm>
            <a:off x="4946699" y="160816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9" name="Line 9"/>
          <p:cNvSpPr>
            <a:spLocks noChangeShapeType="1"/>
          </p:cNvSpPr>
          <p:nvPr/>
        </p:nvSpPr>
        <p:spPr bwMode="auto">
          <a:xfrm flipH="1">
            <a:off x="5691658" y="34128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0" name="Line 9"/>
          <p:cNvSpPr>
            <a:spLocks noChangeShapeType="1"/>
          </p:cNvSpPr>
          <p:nvPr/>
        </p:nvSpPr>
        <p:spPr bwMode="auto">
          <a:xfrm>
            <a:off x="5344287" y="34128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1" name="Line 9"/>
          <p:cNvSpPr>
            <a:spLocks noChangeShapeType="1"/>
          </p:cNvSpPr>
          <p:nvPr/>
        </p:nvSpPr>
        <p:spPr bwMode="auto">
          <a:xfrm>
            <a:off x="5632499" y="34179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5" name="Rectangle 704"/>
          <p:cNvSpPr/>
          <p:nvPr/>
        </p:nvSpPr>
        <p:spPr bwMode="auto">
          <a:xfrm>
            <a:off x="8134350" y="4845050"/>
            <a:ext cx="850900" cy="18542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6" name="Line 9"/>
          <p:cNvSpPr>
            <a:spLocks noChangeShapeType="1"/>
          </p:cNvSpPr>
          <p:nvPr/>
        </p:nvSpPr>
        <p:spPr bwMode="auto">
          <a:xfrm flipH="1">
            <a:off x="4326408" y="52670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" name="Line 9"/>
          <p:cNvSpPr>
            <a:spLocks noChangeShapeType="1"/>
          </p:cNvSpPr>
          <p:nvPr/>
        </p:nvSpPr>
        <p:spPr bwMode="auto">
          <a:xfrm>
            <a:off x="3979037" y="52670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8" name="Line 9"/>
          <p:cNvSpPr>
            <a:spLocks noChangeShapeType="1"/>
          </p:cNvSpPr>
          <p:nvPr/>
        </p:nvSpPr>
        <p:spPr bwMode="auto">
          <a:xfrm>
            <a:off x="4267249" y="52721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9" name="TextBox 708"/>
          <p:cNvSpPr txBox="1"/>
          <p:nvPr/>
        </p:nvSpPr>
        <p:spPr>
          <a:xfrm>
            <a:off x="508979" y="277874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Steady state</a:t>
            </a:r>
          </a:p>
        </p:txBody>
      </p:sp>
      <p:sp>
        <p:nvSpPr>
          <p:cNvPr id="710" name="TextBox 709"/>
          <p:cNvSpPr txBox="1"/>
          <p:nvPr/>
        </p:nvSpPr>
        <p:spPr>
          <a:xfrm>
            <a:off x="508979" y="465199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Epilogue</a:t>
            </a:r>
          </a:p>
        </p:txBody>
      </p:sp>
      <p:sp>
        <p:nvSpPr>
          <p:cNvPr id="711" name="Down Arrow 710"/>
          <p:cNvSpPr/>
          <p:nvPr/>
        </p:nvSpPr>
        <p:spPr bwMode="auto">
          <a:xfrm>
            <a:off x="4654550" y="3822700"/>
            <a:ext cx="241300" cy="1460500"/>
          </a:xfrm>
          <a:prstGeom prst="downArrow">
            <a:avLst>
              <a:gd name="adj1" fmla="val 50000"/>
              <a:gd name="adj2" fmla="val 121053"/>
            </a:avLst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5054600" y="4330700"/>
            <a:ext cx="3198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Data transfer between cores</a:t>
            </a:r>
            <a:br>
              <a:rPr lang="en-US" dirty="0" smtClean="0">
                <a:latin typeface="Calibri" pitchFamily="34" charset="0"/>
              </a:rPr>
            </a:br>
            <a:r>
              <a:rPr lang="en-US" sz="1600" dirty="0" smtClean="0">
                <a:solidFill>
                  <a:schemeClr val="bg2"/>
                </a:solidFill>
                <a:latin typeface="Calibri" pitchFamily="34" charset="0"/>
              </a:rPr>
              <a:t>requires a memory fence</a:t>
            </a:r>
            <a:endParaRPr lang="en-US" sz="16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13" name="TextBox 712"/>
          <p:cNvSpPr txBox="1"/>
          <p:nvPr/>
        </p:nvSpPr>
        <p:spPr>
          <a:xfrm>
            <a:off x="1982179" y="2423146"/>
            <a:ext cx="119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5050"/>
                </a:solidFill>
                <a:latin typeface="Calibri" pitchFamily="34" charset="0"/>
              </a:rPr>
              <a:t>Core 1</a:t>
            </a:r>
          </a:p>
        </p:txBody>
      </p:sp>
      <p:sp>
        <p:nvSpPr>
          <p:cNvPr id="714" name="TextBox 713"/>
          <p:cNvSpPr txBox="1"/>
          <p:nvPr/>
        </p:nvSpPr>
        <p:spPr>
          <a:xfrm>
            <a:off x="5576279" y="242314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  <a:latin typeface="Calibri" pitchFamily="34" charset="0"/>
              </a:rPr>
              <a:t>Core 2</a:t>
            </a:r>
          </a:p>
        </p:txBody>
      </p:sp>
      <p:sp>
        <p:nvSpPr>
          <p:cNvPr id="715" name="Rectangle 714"/>
          <p:cNvSpPr/>
          <p:nvPr/>
        </p:nvSpPr>
        <p:spPr>
          <a:xfrm>
            <a:off x="908050" y="6282692"/>
            <a:ext cx="7327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 parameter: prologue/epilogue vs. steady state</a:t>
            </a:r>
          </a:p>
        </p:txBody>
      </p:sp>
      <p:sp>
        <p:nvSpPr>
          <p:cNvPr id="248" name="Line 9"/>
          <p:cNvSpPr>
            <a:spLocks noChangeShapeType="1"/>
          </p:cNvSpPr>
          <p:nvPr/>
        </p:nvSpPr>
        <p:spPr bwMode="auto">
          <a:xfrm flipH="1">
            <a:off x="3310408" y="56607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9" name="Line 9"/>
          <p:cNvSpPr>
            <a:spLocks noChangeShapeType="1"/>
          </p:cNvSpPr>
          <p:nvPr/>
        </p:nvSpPr>
        <p:spPr bwMode="auto">
          <a:xfrm>
            <a:off x="2963037" y="56607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0" name="Line 9"/>
          <p:cNvSpPr>
            <a:spLocks noChangeShapeType="1"/>
          </p:cNvSpPr>
          <p:nvPr/>
        </p:nvSpPr>
        <p:spPr bwMode="auto">
          <a:xfrm>
            <a:off x="3251249" y="56658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53" name="Straight Connector 252"/>
          <p:cNvCxnSpPr/>
          <p:nvPr/>
        </p:nvCxnSpPr>
        <p:spPr bwMode="auto">
          <a:xfrm rot="5400000">
            <a:off x="4565650" y="5562600"/>
            <a:ext cx="11176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rot="5400000">
            <a:off x="3536950" y="1949450"/>
            <a:ext cx="11176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 rot="5400000">
            <a:off x="3536950" y="3765550"/>
            <a:ext cx="11176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0" grpId="0" animBg="1"/>
      <p:bldP spid="258" grpId="0" animBg="1"/>
      <p:bldP spid="247" grpId="0" animBg="1"/>
      <p:bldP spid="704" grpId="0" animBg="1"/>
      <p:bldP spid="698" grpId="0" animBg="1"/>
      <p:bldP spid="681" grpId="0" animBg="1"/>
      <p:bldP spid="603" grpId="0" animBg="1"/>
      <p:bldP spid="60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74" grpId="0" animBg="1"/>
      <p:bldP spid="673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560" grpId="0" animBg="1"/>
      <p:bldP spid="561" grpId="0" animBg="1"/>
      <p:bldP spid="562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82" grpId="0" animBg="1"/>
      <p:bldP spid="683" grpId="0" animBg="1"/>
      <p:bldP spid="684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9" grpId="0" animBg="1"/>
      <p:bldP spid="700" grpId="0" animBg="1"/>
      <p:bldP spid="701" grpId="0" animBg="1"/>
      <p:bldP spid="706" grpId="0" animBg="1"/>
      <p:bldP spid="707" grpId="0" animBg="1"/>
      <p:bldP spid="708" grpId="0" animBg="1"/>
      <p:bldP spid="709" grpId="0"/>
      <p:bldP spid="710" grpId="0"/>
      <p:bldP spid="711" grpId="0" animBg="1"/>
      <p:bldP spid="712" grpId="0"/>
      <p:bldP spid="715" grpId="0"/>
      <p:bldP spid="248" grpId="0" animBg="1"/>
      <p:bldP spid="249" grpId="0" animBg="1"/>
      <p:bldP spid="2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/>
          <p:cNvGrpSpPr/>
          <p:nvPr/>
        </p:nvGrpSpPr>
        <p:grpSpPr>
          <a:xfrm>
            <a:off x="6328344" y="4419764"/>
            <a:ext cx="742871" cy="406236"/>
            <a:chOff x="6252144" y="4356264"/>
            <a:chExt cx="1047510" cy="572826"/>
          </a:xfrm>
        </p:grpSpPr>
        <p:sp>
          <p:nvSpPr>
            <p:cNvPr id="248" name="Rectangle 247"/>
            <p:cNvSpPr/>
            <p:nvPr/>
          </p:nvSpPr>
          <p:spPr>
            <a:xfrm>
              <a:off x="7037776" y="4356264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252144" y="4356264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514021" y="4356264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775899" y="4356264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037776" y="4642677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6252144" y="4642677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514021" y="4642677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775899" y="4642677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Narrow Band Update: Program Generation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871932" y="3683164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348176" y="33967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610054" y="33967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71932" y="33967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2133809" y="3396751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1348176" y="36831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133809" y="3683164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2395687" y="3396751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2657564" y="3396751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2395687" y="3683164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2657564" y="3683164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2395687" y="28239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2657564" y="28239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395687" y="3110338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2657564" y="3110338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/>
          <p:cNvSpPr/>
          <p:nvPr/>
        </p:nvSpPr>
        <p:spPr>
          <a:xfrm>
            <a:off x="1348176" y="2823925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1610054" y="28239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1871932" y="28239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1"/>
          <p:cNvSpPr/>
          <p:nvPr/>
        </p:nvSpPr>
        <p:spPr>
          <a:xfrm>
            <a:off x="2133809" y="28239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348176" y="3110338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1610054" y="3110338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1871932" y="3110338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2133809" y="3110338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300666" y="33967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562544" y="33967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824421" y="33967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9"/>
          <p:cNvSpPr/>
          <p:nvPr/>
        </p:nvSpPr>
        <p:spPr>
          <a:xfrm>
            <a:off x="1086299" y="33967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300666" y="36831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562544" y="36831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824421" y="36831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1086299" y="36831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300666" y="28239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562544" y="28239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46"/>
          <p:cNvSpPr/>
          <p:nvPr/>
        </p:nvSpPr>
        <p:spPr>
          <a:xfrm>
            <a:off x="824421" y="28239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1086299" y="28239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300666" y="31103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562544" y="31103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Rectangle 50"/>
          <p:cNvSpPr/>
          <p:nvPr/>
        </p:nvSpPr>
        <p:spPr>
          <a:xfrm>
            <a:off x="824421" y="31103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51"/>
          <p:cNvSpPr/>
          <p:nvPr/>
        </p:nvSpPr>
        <p:spPr>
          <a:xfrm>
            <a:off x="1086299" y="3110338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Rectangle 101"/>
          <p:cNvSpPr/>
          <p:nvPr/>
        </p:nvSpPr>
        <p:spPr>
          <a:xfrm>
            <a:off x="1871932" y="19559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348176" y="16695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Rectangle 108"/>
          <p:cNvSpPr/>
          <p:nvPr/>
        </p:nvSpPr>
        <p:spPr>
          <a:xfrm>
            <a:off x="1610054" y="16695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Rectangle 109"/>
          <p:cNvSpPr/>
          <p:nvPr/>
        </p:nvSpPr>
        <p:spPr>
          <a:xfrm>
            <a:off x="1871932" y="16695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Rectangle 110"/>
          <p:cNvSpPr/>
          <p:nvPr/>
        </p:nvSpPr>
        <p:spPr>
          <a:xfrm>
            <a:off x="2133809" y="16695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Rectangle 111"/>
          <p:cNvSpPr/>
          <p:nvPr/>
        </p:nvSpPr>
        <p:spPr>
          <a:xfrm>
            <a:off x="1348176" y="1955964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Rectangle 112"/>
          <p:cNvSpPr/>
          <p:nvPr/>
        </p:nvSpPr>
        <p:spPr>
          <a:xfrm>
            <a:off x="2133809" y="19559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Rectangle 113"/>
          <p:cNvSpPr/>
          <p:nvPr/>
        </p:nvSpPr>
        <p:spPr>
          <a:xfrm>
            <a:off x="2395687" y="16695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Rectangle 114"/>
          <p:cNvSpPr/>
          <p:nvPr/>
        </p:nvSpPr>
        <p:spPr>
          <a:xfrm>
            <a:off x="2657564" y="16695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Rectangle 117"/>
          <p:cNvSpPr/>
          <p:nvPr/>
        </p:nvSpPr>
        <p:spPr>
          <a:xfrm>
            <a:off x="2395687" y="19559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Rectangle 118"/>
          <p:cNvSpPr/>
          <p:nvPr/>
        </p:nvSpPr>
        <p:spPr>
          <a:xfrm>
            <a:off x="2657564" y="19559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Rectangle 121"/>
          <p:cNvSpPr/>
          <p:nvPr/>
        </p:nvSpPr>
        <p:spPr>
          <a:xfrm>
            <a:off x="2395687" y="10967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Rectangle 122"/>
          <p:cNvSpPr/>
          <p:nvPr/>
        </p:nvSpPr>
        <p:spPr>
          <a:xfrm>
            <a:off x="2657564" y="10967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Rectangle 125"/>
          <p:cNvSpPr/>
          <p:nvPr/>
        </p:nvSpPr>
        <p:spPr>
          <a:xfrm>
            <a:off x="2395687" y="13831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Rectangle 126"/>
          <p:cNvSpPr/>
          <p:nvPr/>
        </p:nvSpPr>
        <p:spPr>
          <a:xfrm>
            <a:off x="2657564" y="13831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Rectangle 129"/>
          <p:cNvSpPr/>
          <p:nvPr/>
        </p:nvSpPr>
        <p:spPr>
          <a:xfrm>
            <a:off x="1348176" y="10967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Rectangle 130"/>
          <p:cNvSpPr/>
          <p:nvPr/>
        </p:nvSpPr>
        <p:spPr>
          <a:xfrm>
            <a:off x="1610054" y="10967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Rectangle 131"/>
          <p:cNvSpPr/>
          <p:nvPr/>
        </p:nvSpPr>
        <p:spPr>
          <a:xfrm>
            <a:off x="1871932" y="10967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Rectangle 132"/>
          <p:cNvSpPr/>
          <p:nvPr/>
        </p:nvSpPr>
        <p:spPr>
          <a:xfrm>
            <a:off x="2133809" y="1096725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Rectangle 133"/>
          <p:cNvSpPr/>
          <p:nvPr/>
        </p:nvSpPr>
        <p:spPr>
          <a:xfrm>
            <a:off x="1348176" y="13831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Rectangle 134"/>
          <p:cNvSpPr/>
          <p:nvPr/>
        </p:nvSpPr>
        <p:spPr>
          <a:xfrm>
            <a:off x="1610054" y="13831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Rectangle 135"/>
          <p:cNvSpPr/>
          <p:nvPr/>
        </p:nvSpPr>
        <p:spPr>
          <a:xfrm>
            <a:off x="1871932" y="13831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Rectangle 136"/>
          <p:cNvSpPr/>
          <p:nvPr/>
        </p:nvSpPr>
        <p:spPr>
          <a:xfrm>
            <a:off x="2133809" y="1383138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Rectangle 137"/>
          <p:cNvSpPr/>
          <p:nvPr/>
        </p:nvSpPr>
        <p:spPr>
          <a:xfrm>
            <a:off x="300666" y="1669551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Rectangle 138"/>
          <p:cNvSpPr/>
          <p:nvPr/>
        </p:nvSpPr>
        <p:spPr>
          <a:xfrm>
            <a:off x="562544" y="16695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Rectangle 139"/>
          <p:cNvSpPr/>
          <p:nvPr/>
        </p:nvSpPr>
        <p:spPr>
          <a:xfrm>
            <a:off x="824421" y="1669551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Rectangle 140"/>
          <p:cNvSpPr/>
          <p:nvPr/>
        </p:nvSpPr>
        <p:spPr>
          <a:xfrm>
            <a:off x="1086299" y="1669551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Rectangle 141"/>
          <p:cNvSpPr/>
          <p:nvPr/>
        </p:nvSpPr>
        <p:spPr>
          <a:xfrm>
            <a:off x="300666" y="19559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Rectangle 142"/>
          <p:cNvSpPr/>
          <p:nvPr/>
        </p:nvSpPr>
        <p:spPr>
          <a:xfrm>
            <a:off x="562544" y="1955964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Rectangle 143"/>
          <p:cNvSpPr/>
          <p:nvPr/>
        </p:nvSpPr>
        <p:spPr>
          <a:xfrm>
            <a:off x="824421" y="1955964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1086299" y="1955964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Rectangle 145"/>
          <p:cNvSpPr/>
          <p:nvPr/>
        </p:nvSpPr>
        <p:spPr>
          <a:xfrm>
            <a:off x="300666" y="10967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Rectangle 146"/>
          <p:cNvSpPr/>
          <p:nvPr/>
        </p:nvSpPr>
        <p:spPr>
          <a:xfrm>
            <a:off x="562544" y="1096725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Rectangle 147"/>
          <p:cNvSpPr/>
          <p:nvPr/>
        </p:nvSpPr>
        <p:spPr>
          <a:xfrm>
            <a:off x="824421" y="1096725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Rectangle 148"/>
          <p:cNvSpPr/>
          <p:nvPr/>
        </p:nvSpPr>
        <p:spPr>
          <a:xfrm>
            <a:off x="1086299" y="1096725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Rectangle 149"/>
          <p:cNvSpPr/>
          <p:nvPr/>
        </p:nvSpPr>
        <p:spPr>
          <a:xfrm>
            <a:off x="300666" y="1383138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Rectangle 150"/>
          <p:cNvSpPr/>
          <p:nvPr/>
        </p:nvSpPr>
        <p:spPr>
          <a:xfrm>
            <a:off x="562544" y="1383138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Rectangle 151"/>
          <p:cNvSpPr/>
          <p:nvPr/>
        </p:nvSpPr>
        <p:spPr>
          <a:xfrm>
            <a:off x="824421" y="1383138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Rectangle 152"/>
          <p:cNvSpPr/>
          <p:nvPr/>
        </p:nvSpPr>
        <p:spPr>
          <a:xfrm>
            <a:off x="1086299" y="1383138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Rectangle 153"/>
          <p:cNvSpPr/>
          <p:nvPr/>
        </p:nvSpPr>
        <p:spPr>
          <a:xfrm>
            <a:off x="1348176" y="2242377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Rectangle 154"/>
          <p:cNvSpPr/>
          <p:nvPr/>
        </p:nvSpPr>
        <p:spPr>
          <a:xfrm>
            <a:off x="1610054" y="2242377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Rectangle 155"/>
          <p:cNvSpPr/>
          <p:nvPr/>
        </p:nvSpPr>
        <p:spPr>
          <a:xfrm>
            <a:off x="1871932" y="2242377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ectangle 156"/>
          <p:cNvSpPr/>
          <p:nvPr/>
        </p:nvSpPr>
        <p:spPr>
          <a:xfrm>
            <a:off x="2133809" y="2242377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Rectangle 157"/>
          <p:cNvSpPr/>
          <p:nvPr/>
        </p:nvSpPr>
        <p:spPr>
          <a:xfrm>
            <a:off x="1348176" y="2528790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Rectangle 158"/>
          <p:cNvSpPr/>
          <p:nvPr/>
        </p:nvSpPr>
        <p:spPr>
          <a:xfrm>
            <a:off x="1610054" y="2528790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Rectangle 159"/>
          <p:cNvSpPr/>
          <p:nvPr/>
        </p:nvSpPr>
        <p:spPr>
          <a:xfrm>
            <a:off x="1871932" y="2528790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Rectangle 160"/>
          <p:cNvSpPr/>
          <p:nvPr/>
        </p:nvSpPr>
        <p:spPr>
          <a:xfrm>
            <a:off x="2133809" y="2528790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Rectangle 161"/>
          <p:cNvSpPr/>
          <p:nvPr/>
        </p:nvSpPr>
        <p:spPr>
          <a:xfrm>
            <a:off x="2395687" y="2242377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Rectangle 162"/>
          <p:cNvSpPr/>
          <p:nvPr/>
        </p:nvSpPr>
        <p:spPr>
          <a:xfrm>
            <a:off x="2657564" y="2242377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Rectangle 165"/>
          <p:cNvSpPr/>
          <p:nvPr/>
        </p:nvSpPr>
        <p:spPr>
          <a:xfrm>
            <a:off x="2395687" y="2528790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Rectangle 166"/>
          <p:cNvSpPr/>
          <p:nvPr/>
        </p:nvSpPr>
        <p:spPr>
          <a:xfrm>
            <a:off x="2657564" y="2528790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Rectangle 169"/>
          <p:cNvSpPr/>
          <p:nvPr/>
        </p:nvSpPr>
        <p:spPr>
          <a:xfrm>
            <a:off x="300666" y="2242377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Rectangle 170"/>
          <p:cNvSpPr/>
          <p:nvPr/>
        </p:nvSpPr>
        <p:spPr>
          <a:xfrm>
            <a:off x="562544" y="2242377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Rectangle 171"/>
          <p:cNvSpPr/>
          <p:nvPr/>
        </p:nvSpPr>
        <p:spPr>
          <a:xfrm>
            <a:off x="824421" y="2242377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Rectangle 172"/>
          <p:cNvSpPr/>
          <p:nvPr/>
        </p:nvSpPr>
        <p:spPr>
          <a:xfrm>
            <a:off x="1086299" y="2242377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Rectangle 173"/>
          <p:cNvSpPr/>
          <p:nvPr/>
        </p:nvSpPr>
        <p:spPr>
          <a:xfrm>
            <a:off x="300666" y="2528790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Rectangle 174"/>
          <p:cNvSpPr/>
          <p:nvPr/>
        </p:nvSpPr>
        <p:spPr>
          <a:xfrm>
            <a:off x="562544" y="2528790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Rectangle 175"/>
          <p:cNvSpPr/>
          <p:nvPr/>
        </p:nvSpPr>
        <p:spPr>
          <a:xfrm>
            <a:off x="824421" y="2528790"/>
            <a:ext cx="261878" cy="286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Rectangle 176"/>
          <p:cNvSpPr/>
          <p:nvPr/>
        </p:nvSpPr>
        <p:spPr>
          <a:xfrm>
            <a:off x="1086299" y="2528790"/>
            <a:ext cx="261878" cy="2864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3" name="Straight Connector 182"/>
          <p:cNvCxnSpPr/>
          <p:nvPr/>
        </p:nvCxnSpPr>
        <p:spPr bwMode="auto">
          <a:xfrm>
            <a:off x="292100" y="1384300"/>
            <a:ext cx="26289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304800" y="2527300"/>
            <a:ext cx="26162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>
            <a:off x="292100" y="3670300"/>
            <a:ext cx="26289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Rectangle 188"/>
          <p:cNvSpPr/>
          <p:nvPr/>
        </p:nvSpPr>
        <p:spPr>
          <a:xfrm>
            <a:off x="1605232" y="3683164"/>
            <a:ext cx="261878" cy="2864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1" name="Straight Connector 190"/>
          <p:cNvCxnSpPr/>
          <p:nvPr/>
        </p:nvCxnSpPr>
        <p:spPr bwMode="auto">
          <a:xfrm rot="5400000">
            <a:off x="-882650" y="2533650"/>
            <a:ext cx="28829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5400000">
            <a:off x="171450" y="2533650"/>
            <a:ext cx="28829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1193800" y="2527300"/>
            <a:ext cx="2895600" cy="0"/>
          </a:xfrm>
          <a:prstGeom prst="line">
            <a:avLst/>
          </a:prstGeom>
          <a:solidFill>
            <a:srgbClr val="DDDDDD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3378409" y="1299925"/>
            <a:ext cx="785633" cy="859239"/>
            <a:chOff x="3378409" y="1744425"/>
            <a:chExt cx="785633" cy="859239"/>
          </a:xfrm>
        </p:grpSpPr>
        <p:sp>
          <p:nvSpPr>
            <p:cNvPr id="200" name="Rectangle 199"/>
            <p:cNvSpPr/>
            <p:nvPr/>
          </p:nvSpPr>
          <p:spPr>
            <a:xfrm>
              <a:off x="3378409" y="2317251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640287" y="2317251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902164" y="2317251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640287" y="1744425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902164" y="1744425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640287" y="2030838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902164" y="2030838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378409" y="1744425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378409" y="2030838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317500" y="4114800"/>
            <a:ext cx="39437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rubber stamp zero level set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=0;i&lt;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TILE;i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(j=0;j&lt;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TILE;j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if (!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is_zero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Ti+i,Tj+j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for (k=-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BAND;k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BAND;k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for (m=-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BAND;m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BAND;m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band[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Ti+i+k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Tj+j+m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]=1;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289300" y="21336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Rubber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stamp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851400" y="2463801"/>
            <a:ext cx="429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TILE=4x4, BAND=+/-1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unroll: 2x4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=0;i&lt;4;i+=2)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b0=&amp;band[Ti+i-1][Tj-1];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b1=&amp;band[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Ti+i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][Tj-1];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b2=&amp;band[Ti+i+1][Tj-1];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b3=&amp;band[Ti+i+2][Tj-1];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switch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zeropat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Ti+i,Tj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case PAT(0,1,1,0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0,0,1,0):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b0[1]=1;b0[2]=1;b0[3]=1;b0[4]=1;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b1[1]=1;b1[2]=1;b1[3]=1;b1[4]=1;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b2[1]=1;b2[2]=1;b2[3]=1;b2[4]=1;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b3[2]=1;b3[3]=1;b2[4]=1;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case PAT(...):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508000" y="1866900"/>
            <a:ext cx="1181100" cy="736600"/>
          </a:xfrm>
          <a:prstGeom prst="rect">
            <a:avLst/>
          </a:prstGeom>
          <a:noFill/>
          <a:ln w="508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5126666" y="1186951"/>
            <a:ext cx="1571266" cy="1145652"/>
            <a:chOff x="5710866" y="1631451"/>
            <a:chExt cx="1571266" cy="1145652"/>
          </a:xfrm>
        </p:grpSpPr>
        <p:sp>
          <p:nvSpPr>
            <p:cNvPr id="213" name="Rectangle 212"/>
            <p:cNvSpPr/>
            <p:nvPr/>
          </p:nvSpPr>
          <p:spPr>
            <a:xfrm>
              <a:off x="6758376" y="1631451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020254" y="1631451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758376" y="1917864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10866" y="1631451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972744" y="1631451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234621" y="1631451"/>
              <a:ext cx="261878" cy="2864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496499" y="1631451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710866" y="1917864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72744" y="1917864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234621" y="1917864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496499" y="1917864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758376" y="2204277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7020254" y="2204277"/>
              <a:ext cx="261878" cy="286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758376" y="2490690"/>
              <a:ext cx="261878" cy="2864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020254" y="2490690"/>
              <a:ext cx="261878" cy="286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710866" y="2204277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972744" y="2204277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234621" y="2204277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6499" y="2204277"/>
              <a:ext cx="261878" cy="28641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710866" y="2490690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972744" y="2490690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234621" y="2490690"/>
              <a:ext cx="261878" cy="2864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96499" y="2490690"/>
              <a:ext cx="261878" cy="2864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5905500" y="1828800"/>
              <a:ext cx="1181100" cy="736600"/>
            </a:xfrm>
            <a:prstGeom prst="rect">
              <a:avLst/>
            </a:prstGeom>
            <a:noFill/>
            <a:ln w="50800" cap="flat" cmpd="sng" algn="ctr">
              <a:solidFill>
                <a:srgbClr val="FFCC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020254" y="1923551"/>
              <a:ext cx="261878" cy="28641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6794500" y="1219200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2x4 rubber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stamp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688299" y="6338880"/>
            <a:ext cx="5767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 parameter: rubber stamp unrolling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  <p:bldP spid="240" grpId="0"/>
      <p:bldP spid="2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Calibri" pitchFamily="34" charset="0"/>
              </a:rPr>
              <a:t>A Fundamental Tradeoff</a:t>
            </a:r>
            <a:endParaRPr lang="zh-CN" altLang="en-US" dirty="0"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7998" y="5516602"/>
            <a:ext cx="5181380" cy="13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09827" y="3819739"/>
            <a:ext cx="3395373" cy="98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>
            <a:off x="2544696" y="-833480"/>
            <a:ext cx="3667865" cy="6489415"/>
            <a:chOff x="2771275" y="0"/>
            <a:chExt cx="3667865" cy="6489415"/>
          </a:xfrm>
        </p:grpSpPr>
        <p:sp>
          <p:nvSpPr>
            <p:cNvPr id="9" name="Arc 8"/>
            <p:cNvSpPr/>
            <p:nvPr/>
          </p:nvSpPr>
          <p:spPr>
            <a:xfrm rot="7291258">
              <a:off x="1360500" y="1410775"/>
              <a:ext cx="6489415" cy="3667865"/>
            </a:xfrm>
            <a:prstGeom prst="arc">
              <a:avLst>
                <a:gd name="adj1" fmla="val 16519926"/>
                <a:gd name="adj2" fmla="val 21106530"/>
              </a:avLst>
            </a:prstGeom>
            <a:ln w="349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683211">
              <a:off x="4739863" y="4079613"/>
              <a:ext cx="2386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Level set update</a:t>
              </a:r>
              <a:endParaRPr lang="zh-CN" alt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018784" y="2122690"/>
            <a:ext cx="9658513" cy="2846921"/>
            <a:chOff x="2245363" y="2964262"/>
            <a:chExt cx="9658513" cy="2846921"/>
          </a:xfrm>
        </p:grpSpPr>
        <p:sp>
          <p:nvSpPr>
            <p:cNvPr id="8" name="Arc 7"/>
            <p:cNvSpPr/>
            <p:nvPr/>
          </p:nvSpPr>
          <p:spPr>
            <a:xfrm rot="10999603">
              <a:off x="2245363" y="2964262"/>
              <a:ext cx="9658513" cy="2846921"/>
            </a:xfrm>
            <a:prstGeom prst="arc">
              <a:avLst>
                <a:gd name="adj1" fmla="val 16519926"/>
                <a:gd name="adj2" fmla="val 21001248"/>
              </a:avLst>
            </a:prstGeom>
            <a:ln w="349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14063">
              <a:off x="2537391" y="4651409"/>
              <a:ext cx="16691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66CC"/>
                  </a:solidFill>
                  <a:latin typeface="Calibri" pitchFamily="34" charset="0"/>
                  <a:cs typeface="Calibri" pitchFamily="34" charset="0"/>
                </a:rPr>
                <a:t>Band update</a:t>
              </a:r>
              <a:endParaRPr lang="zh-CN" altLang="en-US" dirty="0">
                <a:solidFill>
                  <a:srgbClr val="0066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2473236" y="891722"/>
            <a:ext cx="2955659" cy="3104657"/>
            <a:chOff x="2699815" y="1733294"/>
            <a:chExt cx="2955659" cy="3104657"/>
          </a:xfrm>
        </p:grpSpPr>
        <p:sp>
          <p:nvSpPr>
            <p:cNvPr id="12" name="Arc 11"/>
            <p:cNvSpPr/>
            <p:nvPr/>
          </p:nvSpPr>
          <p:spPr>
            <a:xfrm rot="10800000">
              <a:off x="2699815" y="1733294"/>
              <a:ext cx="2955659" cy="3104657"/>
            </a:xfrm>
            <a:prstGeom prst="arc">
              <a:avLst>
                <a:gd name="adj1" fmla="val 11197134"/>
                <a:gd name="adj2" fmla="val 21001248"/>
              </a:avLst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4438323">
              <a:off x="2385834" y="3826899"/>
              <a:ext cx="119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total</a:t>
              </a:r>
              <a:endParaRPr lang="zh-CN" alt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87887" y="1641505"/>
            <a:ext cx="134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Calibri" pitchFamily="34" charset="0"/>
                <a:cs typeface="Calibri" pitchFamily="34" charset="0"/>
              </a:rPr>
              <a:t>runtime</a:t>
            </a:r>
            <a:endParaRPr lang="zh-CN" alt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148" y="5572335"/>
            <a:ext cx="258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Calibri" pitchFamily="34" charset="0"/>
                <a:cs typeface="Calibri" pitchFamily="34" charset="0"/>
              </a:rPr>
              <a:t>Narrow band radius</a:t>
            </a:r>
            <a:endParaRPr lang="zh-CN" alt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64421" y="392482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32"/>
          <p:cNvGrpSpPr/>
          <p:nvPr/>
        </p:nvGrpSpPr>
        <p:grpSpPr>
          <a:xfrm>
            <a:off x="545192" y="3641625"/>
            <a:ext cx="12828667" cy="1729127"/>
            <a:chOff x="771771" y="4475105"/>
            <a:chExt cx="12828667" cy="1729127"/>
          </a:xfrm>
        </p:grpSpPr>
        <p:sp>
          <p:nvSpPr>
            <p:cNvPr id="31" name="Arc 30"/>
            <p:cNvSpPr/>
            <p:nvPr/>
          </p:nvSpPr>
          <p:spPr>
            <a:xfrm rot="10999603">
              <a:off x="771771" y="4475105"/>
              <a:ext cx="12828667" cy="1729127"/>
            </a:xfrm>
            <a:prstGeom prst="arc">
              <a:avLst>
                <a:gd name="adj1" fmla="val 18075608"/>
                <a:gd name="adj2" fmla="val 21056294"/>
              </a:avLst>
            </a:prstGeom>
            <a:ln w="349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806183">
              <a:off x="2516591" y="5455725"/>
              <a:ext cx="1877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66CC"/>
                  </a:solidFill>
                  <a:latin typeface="Calibri" pitchFamily="34" charset="0"/>
                  <a:cs typeface="Calibri" pitchFamily="34" charset="0"/>
                </a:rPr>
                <a:t>Band  update</a:t>
              </a:r>
              <a:endParaRPr lang="zh-CN" altLang="en-US" dirty="0">
                <a:solidFill>
                  <a:srgbClr val="0066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33"/>
          <p:cNvGrpSpPr/>
          <p:nvPr/>
        </p:nvGrpSpPr>
        <p:grpSpPr>
          <a:xfrm rot="20530600">
            <a:off x="-1008832" y="-524338"/>
            <a:ext cx="8462817" cy="5774681"/>
            <a:chOff x="657855" y="81941"/>
            <a:chExt cx="6603742" cy="5774681"/>
          </a:xfrm>
        </p:grpSpPr>
        <p:sp>
          <p:nvSpPr>
            <p:cNvPr id="35" name="Arc 34"/>
            <p:cNvSpPr/>
            <p:nvPr/>
          </p:nvSpPr>
          <p:spPr>
            <a:xfrm rot="7291258">
              <a:off x="690250" y="49546"/>
              <a:ext cx="5774681" cy="5839471"/>
            </a:xfrm>
            <a:prstGeom prst="arc">
              <a:avLst>
                <a:gd name="adj1" fmla="val 16519926"/>
                <a:gd name="adj2" fmla="val 20339105"/>
              </a:avLst>
            </a:prstGeom>
            <a:ln w="349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9838890">
              <a:off x="4888868" y="4812177"/>
              <a:ext cx="23727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Level set update</a:t>
              </a:r>
              <a:endParaRPr lang="zh-CN" alt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endParaRPr lang="zh-CN" alt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2992038" y="1253042"/>
            <a:ext cx="3046206" cy="3163186"/>
            <a:chOff x="3218617" y="2094614"/>
            <a:chExt cx="3046206" cy="3163186"/>
          </a:xfrm>
        </p:grpSpPr>
        <p:grpSp>
          <p:nvGrpSpPr>
            <p:cNvPr id="17" name="Group 36"/>
            <p:cNvGrpSpPr/>
            <p:nvPr/>
          </p:nvGrpSpPr>
          <p:grpSpPr>
            <a:xfrm rot="21082313">
              <a:off x="3218617" y="2094614"/>
              <a:ext cx="3046206" cy="3104657"/>
              <a:chOff x="2699815" y="1733294"/>
              <a:chExt cx="2955659" cy="3104657"/>
            </a:xfrm>
          </p:grpSpPr>
          <p:sp>
            <p:nvSpPr>
              <p:cNvPr id="38" name="Arc 37"/>
              <p:cNvSpPr/>
              <p:nvPr/>
            </p:nvSpPr>
            <p:spPr>
              <a:xfrm rot="10800000">
                <a:off x="2699815" y="1733294"/>
                <a:ext cx="2955659" cy="3104657"/>
              </a:xfrm>
              <a:prstGeom prst="arc">
                <a:avLst>
                  <a:gd name="adj1" fmla="val 11197134"/>
                  <a:gd name="adj2" fmla="val 21001248"/>
                </a:avLst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4438323">
                <a:off x="2385834" y="3832846"/>
                <a:ext cx="1191212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total</a:t>
                </a:r>
                <a:endParaRPr lang="zh-CN" altLang="en-US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707726" y="51054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43" name="Straight Arrow Connector 42"/>
          <p:cNvCxnSpPr>
            <a:stCxn id="27" idx="5"/>
          </p:cNvCxnSpPr>
          <p:nvPr/>
        </p:nvCxnSpPr>
        <p:spPr>
          <a:xfrm rot="16200000" flipH="1">
            <a:off x="4183366" y="3966047"/>
            <a:ext cx="231236" cy="40896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Space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09600" y="1610316"/>
          <a:ext cx="8077200" cy="334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699"/>
                <a:gridCol w="5231501"/>
              </a:tblGrid>
              <a:tr h="5368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Calibri" pitchFamily="34" charset="0"/>
                          <a:cs typeface="Calibri" pitchFamily="34" charset="0"/>
                        </a:rPr>
                        <a:t>Tuning</a:t>
                      </a:r>
                      <a:r>
                        <a:rPr lang="en-US" altLang="zh-CN" sz="2400" baseline="0" dirty="0" smtClean="0">
                          <a:latin typeface="Calibri" pitchFamily="34" charset="0"/>
                          <a:cs typeface="Calibri" pitchFamily="34" charset="0"/>
                        </a:rPr>
                        <a:t> Parameters</a:t>
                      </a:r>
                      <a:endParaRPr lang="zh-CN" alt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Calibri" pitchFamily="34" charset="0"/>
                          <a:cs typeface="Calibri" pitchFamily="34" charset="0"/>
                        </a:rPr>
                        <a:t>Range</a:t>
                      </a:r>
                      <a:endParaRPr lang="zh-CN" alt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Tile size</a:t>
                      </a:r>
                      <a:endParaRPr lang="zh-CN" altLang="en-US" sz="22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{1,2,4,8}x{4,8,16}</a:t>
                      </a:r>
                      <a:endParaRPr lang="zh-CN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Band radius</a:t>
                      </a:r>
                      <a:endParaRPr lang="zh-CN" altLang="en-US" sz="22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{1,2,3,4,5,6,7,8}</a:t>
                      </a:r>
                      <a:endParaRPr lang="zh-CN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04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err="1" smtClean="0">
                          <a:latin typeface="Calibri" pitchFamily="34" charset="0"/>
                          <a:cs typeface="Calibri" pitchFamily="34" charset="0"/>
                        </a:rPr>
                        <a:t>Polytope</a:t>
                      </a:r>
                      <a:r>
                        <a:rPr lang="en-US" altLang="zh-CN" sz="2200" baseline="0" dirty="0" smtClean="0">
                          <a:latin typeface="Calibri" pitchFamily="34" charset="0"/>
                          <a:cs typeface="Calibri" pitchFamily="34" charset="0"/>
                        </a:rPr>
                        <a:t> size</a:t>
                      </a:r>
                      <a:r>
                        <a:rPr lang="zh-CN" altLang="en-US" sz="2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CN" sz="2200" baseline="0" dirty="0" smtClean="0">
                          <a:latin typeface="Calibri" pitchFamily="34" charset="0"/>
                          <a:cs typeface="Calibri" pitchFamily="34" charset="0"/>
                        </a:rPr>
                        <a:t>height</a:t>
                      </a:r>
                      <a:endParaRPr lang="zh-CN" altLang="en-US" sz="22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2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{</a:t>
                      </a:r>
                      <a:r>
                        <a:rPr kumimoji="0" lang="en-US" altLang="zh-CN" sz="2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 4, 8, 16, 24, 32, 48, 64, 80, 96, 128, 160, 192}</a:t>
                      </a:r>
                      <a:endParaRPr lang="zh-CN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err="1" smtClean="0">
                          <a:latin typeface="Calibri" pitchFamily="34" charset="0"/>
                          <a:cs typeface="Calibri" pitchFamily="34" charset="0"/>
                        </a:rPr>
                        <a:t>Polytope</a:t>
                      </a:r>
                      <a:r>
                        <a:rPr lang="en-US" altLang="zh-CN" sz="2200" baseline="0" dirty="0" smtClean="0">
                          <a:latin typeface="Calibri" pitchFamily="34" charset="0"/>
                          <a:cs typeface="Calibri" pitchFamily="34" charset="0"/>
                        </a:rPr>
                        <a:t> size</a:t>
                      </a:r>
                      <a:r>
                        <a:rPr lang="zh-CN" altLang="en-US" sz="2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CN" sz="2200" baseline="0" dirty="0" smtClean="0">
                          <a:latin typeface="Calibri" pitchFamily="34" charset="0"/>
                          <a:cs typeface="Calibri" pitchFamily="34" charset="0"/>
                        </a:rPr>
                        <a:t>height</a:t>
                      </a:r>
                      <a:endParaRPr lang="zh-CN" altLang="en-US" sz="22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{</a:t>
                      </a:r>
                      <a:r>
                        <a:rPr kumimoji="0" lang="en-US" altLang="zh-CN" sz="2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 4, 8, 12, 16, 32}</a:t>
                      </a:r>
                      <a:endParaRPr lang="zh-CN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6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i="0" dirty="0" smtClean="0">
                          <a:latin typeface="Calibri" pitchFamily="34" charset="0"/>
                          <a:cs typeface="Calibri" pitchFamily="34" charset="0"/>
                        </a:rPr>
                        <a:t>Enable/disable</a:t>
                      </a:r>
                      <a:endParaRPr lang="zh-CN" altLang="en-US" sz="2200" b="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SIMD, instruction scheduling, approx. </a:t>
                      </a:r>
                      <a:r>
                        <a:rPr lang="en-US" altLang="zh-CN" sz="2200" dirty="0" err="1" smtClean="0">
                          <a:latin typeface="Calibri" pitchFamily="34" charset="0"/>
                          <a:cs typeface="Calibri" pitchFamily="34" charset="0"/>
                        </a:rPr>
                        <a:t>cos</a:t>
                      </a:r>
                      <a:r>
                        <a:rPr lang="en-US" altLang="zh-CN" sz="2200" dirty="0" smtClean="0">
                          <a:latin typeface="Calibri" pitchFamily="34" charset="0"/>
                          <a:cs typeface="Calibri" pitchFamily="34" charset="0"/>
                        </a:rPr>
                        <a:t>(), padding, large pages,…</a:t>
                      </a:r>
                      <a:endParaRPr lang="zh-CN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Parallel and Heterogeneous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 bwMode="auto">
          <a:xfrm rot="16200000">
            <a:off x="1731170" y="377031"/>
            <a:ext cx="3821113" cy="5635625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-5400000">
            <a:off x="3201988" y="425518"/>
            <a:ext cx="865187" cy="558006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00000"/>
              </a:gs>
              <a:gs pos="100000">
                <a:srgbClr val="F8F8F8"/>
              </a:gs>
            </a:gsLst>
            <a:lin ang="0" scaled="1"/>
          </a:gradFill>
          <a:ln w="50800" algn="ctr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2"/>
          <p:cNvSpPr>
            <a:spLocks noChangeArrowheads="1"/>
          </p:cNvSpPr>
          <p:nvPr/>
        </p:nvSpPr>
        <p:spPr bwMode="auto">
          <a:xfrm>
            <a:off x="820738" y="1247775"/>
            <a:ext cx="5630862" cy="1947672"/>
          </a:xfrm>
          <a:custGeom>
            <a:avLst/>
            <a:gdLst>
              <a:gd name="T0" fmla="*/ 0 w 5665694"/>
              <a:gd name="T1" fmla="*/ 0 h 2196353"/>
              <a:gd name="T2" fmla="*/ 0 w 5665694"/>
              <a:gd name="T3" fmla="*/ 0 h 2196353"/>
              <a:gd name="T4" fmla="*/ 0 w 5665694"/>
              <a:gd name="T5" fmla="*/ 0 h 2196353"/>
              <a:gd name="T6" fmla="*/ 0 w 5665694"/>
              <a:gd name="T7" fmla="*/ 0 h 2196353"/>
              <a:gd name="T8" fmla="*/ 0 60000 65536"/>
              <a:gd name="T9" fmla="*/ 0 60000 65536"/>
              <a:gd name="T10" fmla="*/ 0 60000 65536"/>
              <a:gd name="T11" fmla="*/ 0 60000 65536"/>
              <a:gd name="T12" fmla="*/ 0 w 5665694"/>
              <a:gd name="T13" fmla="*/ 0 h 2196353"/>
              <a:gd name="T14" fmla="*/ 5665694 w 5665694"/>
              <a:gd name="T15" fmla="*/ 2196353 h 21963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5694" h="2196353">
                <a:moveTo>
                  <a:pt x="0" y="2196353"/>
                </a:moveTo>
                <a:cubicBezTo>
                  <a:pt x="1289424" y="2079064"/>
                  <a:pt x="2578848" y="1961776"/>
                  <a:pt x="3523130" y="1595717"/>
                </a:cubicBezTo>
                <a:cubicBezTo>
                  <a:pt x="4467412" y="1229658"/>
                  <a:pt x="5665694" y="0"/>
                  <a:pt x="5665694" y="0"/>
                </a:cubicBezTo>
              </a:path>
            </a:pathLst>
          </a:custGeom>
          <a:solidFill>
            <a:schemeClr val="bg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" name="Freeform 13"/>
          <p:cNvSpPr>
            <a:spLocks noChangeArrowheads="1"/>
          </p:cNvSpPr>
          <p:nvPr/>
        </p:nvSpPr>
        <p:spPr bwMode="auto">
          <a:xfrm flipV="1">
            <a:off x="817010" y="3225248"/>
            <a:ext cx="5605272" cy="1943100"/>
          </a:xfrm>
          <a:custGeom>
            <a:avLst/>
            <a:gdLst>
              <a:gd name="T0" fmla="*/ 0 w 5665694"/>
              <a:gd name="T1" fmla="*/ 0 h 2196353"/>
              <a:gd name="T2" fmla="*/ 0 w 5665694"/>
              <a:gd name="T3" fmla="*/ 0 h 2196353"/>
              <a:gd name="T4" fmla="*/ 0 w 5665694"/>
              <a:gd name="T5" fmla="*/ 0 h 2196353"/>
              <a:gd name="T6" fmla="*/ 0 w 5665694"/>
              <a:gd name="T7" fmla="*/ 0 h 2196353"/>
              <a:gd name="T8" fmla="*/ 0 60000 65536"/>
              <a:gd name="T9" fmla="*/ 0 60000 65536"/>
              <a:gd name="T10" fmla="*/ 0 60000 65536"/>
              <a:gd name="T11" fmla="*/ 0 60000 65536"/>
              <a:gd name="T12" fmla="*/ 0 w 5665694"/>
              <a:gd name="T13" fmla="*/ 0 h 2196353"/>
              <a:gd name="T14" fmla="*/ 5665694 w 5665694"/>
              <a:gd name="T15" fmla="*/ 2196353 h 21963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5694" h="2196353">
                <a:moveTo>
                  <a:pt x="0" y="2196353"/>
                </a:moveTo>
                <a:cubicBezTo>
                  <a:pt x="1289424" y="2079064"/>
                  <a:pt x="2578848" y="1961776"/>
                  <a:pt x="3523130" y="1595717"/>
                </a:cubicBezTo>
                <a:cubicBezTo>
                  <a:pt x="4467412" y="1229658"/>
                  <a:pt x="5665694" y="0"/>
                  <a:pt x="5665694" y="0"/>
                </a:cubicBezTo>
              </a:path>
            </a:pathLst>
          </a:custGeom>
          <a:solidFill>
            <a:schemeClr val="bg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>
              <a:latin typeface="+mn-lt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782796" y="2895600"/>
            <a:ext cx="94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multicore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419600" y="2822575"/>
            <a:ext cx="90488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8338" y="990600"/>
            <a:ext cx="906462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30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4419600" y="3581400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191000" y="1839364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2009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5791200" y="914400"/>
            <a:ext cx="1561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2012 </a:t>
            </a:r>
            <a:r>
              <a:rPr lang="en-US" sz="1800" dirty="0">
                <a:latin typeface="+mn-lt"/>
              </a:rPr>
              <a:t>and later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3635375" y="2971800"/>
            <a:ext cx="90488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cxnSp>
        <p:nvCxnSpPr>
          <p:cNvPr id="17" name="Straight Connector 26"/>
          <p:cNvCxnSpPr>
            <a:cxnSpLocks noChangeShapeType="1"/>
          </p:cNvCxnSpPr>
          <p:nvPr/>
        </p:nvCxnSpPr>
        <p:spPr bwMode="auto">
          <a:xfrm>
            <a:off x="3186113" y="2565400"/>
            <a:ext cx="427037" cy="3302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2532486" y="2312504"/>
            <a:ext cx="744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Cell 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BE</a:t>
            </a:r>
            <a:b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8+1 cores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596900" y="2743200"/>
            <a:ext cx="133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before 2000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08125" y="3666642"/>
            <a:ext cx="1068434" cy="3385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>
                <a:solidFill>
                  <a:schemeClr val="bg2">
                    <a:lumMod val="75000"/>
                  </a:schemeClr>
                </a:solidFill>
                <a:latin typeface="+mn-lt"/>
              </a:rPr>
              <a:t>Core2 Duo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725613" y="3931773"/>
            <a:ext cx="1422184" cy="3385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Core2 Extreme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3436938" y="3214204"/>
            <a:ext cx="90487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3722688" y="3014179"/>
            <a:ext cx="90487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2459038" y="3304692"/>
            <a:ext cx="949325" cy="520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2903538" y="3149117"/>
            <a:ext cx="822325" cy="8731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886200" y="3280879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843463" y="2286000"/>
            <a:ext cx="1074333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Virtex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5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FPGA+ 4 CPUs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4648200" y="3429000"/>
            <a:ext cx="131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SGI 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RASC 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Itanium + FPGA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656670" y="4114800"/>
            <a:ext cx="132921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Nvidia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GPUs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240 streaming cores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819400" y="1828317"/>
            <a:ext cx="1173719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Sun Niagara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32 threads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38600" y="3084684"/>
            <a:ext cx="1405706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IBM Cyclops64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80 cores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93400" y="1718846"/>
            <a:ext cx="1217000" cy="3385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Intel </a:t>
            </a:r>
            <a:r>
              <a:rPr lang="en-US" sz="16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Larrabee</a:t>
            </a:r>
            <a:endParaRPr lang="en-US" sz="14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4792663" y="2541587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3962400" y="3748087"/>
            <a:ext cx="401638" cy="388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4276725" y="3101975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5715613" y="1882775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4635500" y="3527425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8" name="TextBox 28"/>
          <p:cNvSpPr txBox="1">
            <a:spLocks noChangeArrowheads="1"/>
          </p:cNvSpPr>
          <p:nvPr/>
        </p:nvSpPr>
        <p:spPr bwMode="auto">
          <a:xfrm>
            <a:off x="4487863" y="2676525"/>
            <a:ext cx="1315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Xtreme</a:t>
            </a:r>
            <a: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DATA </a:t>
            </a:r>
            <a:br>
              <a:rPr lang="en-US" sz="16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Opteron</a:t>
            </a:r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+ FPGA</a:t>
            </a:r>
          </a:p>
        </p:txBody>
      </p:sp>
      <p:cxnSp>
        <p:nvCxnSpPr>
          <p:cNvPr id="39" name="Straight Connector 26"/>
          <p:cNvCxnSpPr>
            <a:cxnSpLocks noChangeShapeType="1"/>
          </p:cNvCxnSpPr>
          <p:nvPr/>
        </p:nvCxnSpPr>
        <p:spPr bwMode="auto">
          <a:xfrm>
            <a:off x="3560762" y="2206625"/>
            <a:ext cx="858838" cy="61277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2511876" y="4141304"/>
            <a:ext cx="1069524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ClearSpeed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1400" dirty="0">
                <a:solidFill>
                  <a:srgbClr val="C00000"/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192 </a:t>
            </a:r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cores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4343400" y="3505200"/>
            <a:ext cx="90487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3276600" y="3607904"/>
            <a:ext cx="9906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709613" y="4953001"/>
            <a:ext cx="6938962" cy="1887538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4" name="TextBox 45"/>
          <p:cNvSpPr txBox="1">
            <a:spLocks noChangeArrowheads="1"/>
          </p:cNvSpPr>
          <p:nvPr/>
        </p:nvSpPr>
        <p:spPr bwMode="auto">
          <a:xfrm>
            <a:off x="1724025" y="5429726"/>
            <a:ext cx="34195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 smtClean="0">
                <a:latin typeface="Verdana" pitchFamily="34" charset="0"/>
              </a:rPr>
              <a:t>Programmability?</a:t>
            </a:r>
          </a:p>
          <a:p>
            <a:pPr>
              <a:defRPr/>
            </a:pPr>
            <a:r>
              <a:rPr lang="en-US" sz="1800" i="1" dirty="0" smtClean="0">
                <a:latin typeface="Verdana" pitchFamily="34" charset="0"/>
              </a:rPr>
              <a:t>Performance portability?</a:t>
            </a:r>
          </a:p>
          <a:p>
            <a:pPr>
              <a:defRPr/>
            </a:pPr>
            <a:r>
              <a:rPr lang="en-US" sz="1800" i="1" dirty="0" smtClean="0">
                <a:latin typeface="Verdana" pitchFamily="34" charset="0"/>
              </a:rPr>
              <a:t>Rapid prototyping?</a:t>
            </a:r>
          </a:p>
        </p:txBody>
      </p:sp>
      <p:sp>
        <p:nvSpPr>
          <p:cNvPr id="45" name="TextBox 46"/>
          <p:cNvSpPr txBox="1">
            <a:spLocks noChangeArrowheads="1"/>
          </p:cNvSpPr>
          <p:nvPr/>
        </p:nvSpPr>
        <p:spPr bwMode="auto">
          <a:xfrm>
            <a:off x="2009775" y="3026879"/>
            <a:ext cx="1254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n-lt"/>
              </a:rPr>
              <a:t>CPU platforms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826204" y="4385846"/>
            <a:ext cx="1107996" cy="3385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AMD Fusion</a:t>
            </a:r>
            <a:endParaRPr lang="en-US" sz="14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" name="Oval 18"/>
          <p:cNvSpPr>
            <a:spLocks noChangeArrowheads="1"/>
          </p:cNvSpPr>
          <p:nvPr/>
        </p:nvSpPr>
        <p:spPr bwMode="auto">
          <a:xfrm>
            <a:off x="5778500" y="4419600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562600" y="3395246"/>
            <a:ext cx="1212191" cy="3385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BlueGene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/Q</a:t>
            </a:r>
            <a:endParaRPr lang="en-US" sz="14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auto">
          <a:xfrm>
            <a:off x="5562600" y="3403116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791200" y="2438400"/>
            <a:ext cx="1430456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Intel </a:t>
            </a:r>
            <a:r>
              <a:rPr lang="en-US" sz="16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Haswell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vector coprocessors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auto">
          <a:xfrm>
            <a:off x="5778500" y="2873375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183187" y="3810000"/>
            <a:ext cx="1304973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Tilera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6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TILEPro</a:t>
            </a: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64 cores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105400" y="3962400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638800" y="2922104"/>
            <a:ext cx="1309397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IBM POWER7</a:t>
            </a:r>
            <a:b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2x8 cores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5562600" y="3098316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410200" y="1930400"/>
            <a:ext cx="1685654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Intel Sandy Bridge</a:t>
            </a:r>
            <a:br>
              <a:rPr lang="en-US" sz="16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2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8-way float vectors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5408613" y="2208212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122297" y="4133293"/>
            <a:ext cx="1010213" cy="3077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Nvidia</a:t>
            </a:r>
            <a:r>
              <a:rPr lang="en-US" sz="14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Fermi</a:t>
            </a:r>
            <a:endParaRPr lang="en-US" sz="14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6074593" y="4167047"/>
            <a:ext cx="88900" cy="98425"/>
          </a:xfrm>
          <a:prstGeom prst="ellipse">
            <a:avLst/>
          </a:prstGeom>
          <a:solidFill>
            <a:schemeClr val="tx1"/>
          </a:solidFill>
          <a:ln w="508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cs typeface="Calibri" pitchFamily="34" charset="0"/>
              </a:rPr>
              <a:t>Autotuning</a:t>
            </a:r>
            <a:r>
              <a:rPr lang="en-US" altLang="zh-CN" dirty="0" smtClean="0">
                <a:cs typeface="Calibri" pitchFamily="34" charset="0"/>
              </a:rPr>
              <a:t>: Iterative Line Search</a:t>
            </a:r>
            <a:endParaRPr lang="zh-CN" altLang="en-US" dirty="0">
              <a:cs typeface="Calibri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6216102" y="2570540"/>
            <a:ext cx="1421738" cy="118285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553938" y="3187637"/>
            <a:ext cx="2401636" cy="946"/>
          </a:xfrm>
          <a:prstGeom prst="straightConnector1">
            <a:avLst/>
          </a:prstGeom>
          <a:ln w="50800" cap="rnd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4755229" y="4388929"/>
            <a:ext cx="2541758" cy="1"/>
          </a:xfrm>
          <a:prstGeom prst="straightConnector1">
            <a:avLst/>
          </a:prstGeom>
          <a:ln w="50800" cap="rnd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</p:cNvCxnSpPr>
          <p:nvPr/>
        </p:nvCxnSpPr>
        <p:spPr>
          <a:xfrm flipH="1">
            <a:off x="4755230" y="2033809"/>
            <a:ext cx="1946442" cy="2355119"/>
          </a:xfrm>
          <a:prstGeom prst="straightConnector1">
            <a:avLst/>
          </a:prstGeom>
          <a:ln w="50800" cap="rnd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73800" y="4359702"/>
            <a:ext cx="161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Parameter 1</a:t>
            </a:r>
            <a:endParaRPr lang="zh-CN" altLang="en-US" sz="2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761426" y="1886861"/>
            <a:ext cx="1547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Parameter 2</a:t>
            </a:r>
            <a:endParaRPr lang="zh-CN" altLang="en-US" sz="21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8594971">
            <a:off x="5620249" y="1692755"/>
            <a:ext cx="1844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Parameter 3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18338" y="2788394"/>
            <a:ext cx="181554" cy="16005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95890" y="2788394"/>
            <a:ext cx="181554" cy="1600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96844" y="3553782"/>
            <a:ext cx="181554" cy="16005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5881003" y="3352408"/>
            <a:ext cx="1440481" cy="0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020344" y="2867982"/>
            <a:ext cx="181554" cy="16005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927600" y="2868421"/>
            <a:ext cx="2006280" cy="1779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24290" y="2791782"/>
            <a:ext cx="181554" cy="160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95890" y="2791782"/>
            <a:ext cx="181554" cy="1600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95890" y="3541182"/>
            <a:ext cx="181554" cy="169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9867" y="1196895"/>
            <a:ext cx="676089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 smtClean="0">
                <a:latin typeface="Calibri" pitchFamily="34" charset="0"/>
              </a:rPr>
              <a:t>Iterative Line search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Search parameters one by one</a:t>
            </a:r>
            <a:br>
              <a:rPr lang="en-US" b="0" dirty="0" smtClean="0">
                <a:latin typeface="Calibri" pitchFamily="34" charset="0"/>
              </a:rPr>
            </a:br>
            <a:r>
              <a:rPr lang="en-US" b="0" dirty="0" smtClean="0">
                <a:latin typeface="Calibri" pitchFamily="34" charset="0"/>
              </a:rPr>
              <a:t>hold others fixed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Multiple refinement iterations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Search space is well-behaved</a:t>
            </a: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dirty="0" smtClean="0">
                <a:latin typeface="Calibri" pitchFamily="34" charset="0"/>
              </a:rPr>
              <a:t>Heuristics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Cut search space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For instance: DAG scheduling</a:t>
            </a:r>
          </a:p>
        </p:txBody>
      </p:sp>
      <p:sp>
        <p:nvSpPr>
          <p:cNvPr id="29" name="Circular Arrow 28"/>
          <p:cNvSpPr/>
          <p:nvPr/>
        </p:nvSpPr>
        <p:spPr bwMode="auto">
          <a:xfrm>
            <a:off x="5499100" y="4927600"/>
            <a:ext cx="1270000" cy="127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254320"/>
              <a:gd name="adj5" fmla="val 12500"/>
            </a:avLst>
          </a:prstGeom>
          <a:solidFill>
            <a:schemeClr val="tx1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" name="Group 58"/>
          <p:cNvGrpSpPr/>
          <p:nvPr/>
        </p:nvGrpSpPr>
        <p:grpSpPr>
          <a:xfrm>
            <a:off x="6858000" y="2628901"/>
            <a:ext cx="1037956" cy="837538"/>
            <a:chOff x="1993900" y="4724401"/>
            <a:chExt cx="1037956" cy="837538"/>
          </a:xfrm>
        </p:grpSpPr>
        <p:cxnSp>
          <p:nvCxnSpPr>
            <p:cNvPr id="31" name="Straight Connector 30"/>
            <p:cNvCxnSpPr/>
            <p:nvPr/>
          </p:nvCxnSpPr>
          <p:spPr>
            <a:xfrm rot="5400000" flipH="1" flipV="1">
              <a:off x="2264680" y="4794762"/>
              <a:ext cx="837538" cy="696815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495390" y="4947394"/>
              <a:ext cx="181554" cy="16005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2221376" y="5170535"/>
              <a:ext cx="758736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778544" y="4811082"/>
              <a:ext cx="181554" cy="1600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993900" y="5027421"/>
              <a:ext cx="939480" cy="1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495390" y="4950782"/>
              <a:ext cx="181554" cy="16005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495390" y="5204882"/>
              <a:ext cx="181554" cy="16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5" grpId="0" animBg="1"/>
      <p:bldP spid="5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Efficiency on Single Core 2.8 GHz Xeon 5560</a:t>
            </a:r>
            <a:endParaRPr lang="zh-CN" alt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2" y="1011862"/>
            <a:ext cx="8650288" cy="56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9500" y="1943100"/>
            <a:ext cx="348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Peak performance (single core)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100" y="3886200"/>
            <a:ext cx="1528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Full program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3300" y="2832100"/>
            <a:ext cx="165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In-core kernel</a:t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upper bound</a:t>
            </a:r>
            <a:endParaRPr lang="en-US" sz="16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0" y="5003800"/>
            <a:ext cx="3440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 base line=best 3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party code</a:t>
            </a:r>
          </a:p>
        </p:txBody>
      </p:sp>
      <p:sp>
        <p:nvSpPr>
          <p:cNvPr id="13" name="Up-Down Arrow 12"/>
          <p:cNvSpPr/>
          <p:nvPr/>
        </p:nvSpPr>
        <p:spPr bwMode="auto">
          <a:xfrm>
            <a:off x="7962900" y="4572000"/>
            <a:ext cx="596900" cy="939800"/>
          </a:xfrm>
          <a:prstGeom prst="upDownArrow">
            <a:avLst>
              <a:gd name="adj1" fmla="val 57595"/>
              <a:gd name="adj2" fmla="val 44624"/>
            </a:avLst>
          </a:prstGeom>
          <a:solidFill>
            <a:schemeClr val="tx1">
              <a:lumMod val="75000"/>
              <a:lumOff val="2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33x</a:t>
            </a:r>
          </a:p>
        </p:txBody>
      </p:sp>
      <p:sp>
        <p:nvSpPr>
          <p:cNvPr id="18" name="Up-Down Arrow 17"/>
          <p:cNvSpPr/>
          <p:nvPr/>
        </p:nvSpPr>
        <p:spPr bwMode="auto">
          <a:xfrm>
            <a:off x="1282700" y="4356100"/>
            <a:ext cx="596900" cy="1104900"/>
          </a:xfrm>
          <a:prstGeom prst="upDownArrow">
            <a:avLst>
              <a:gd name="adj1" fmla="val 57595"/>
              <a:gd name="adj2" fmla="val 44624"/>
            </a:avLst>
          </a:prstGeom>
          <a:solidFill>
            <a:schemeClr val="tx1">
              <a:lumMod val="75000"/>
              <a:lumOff val="2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8x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1" y="965200"/>
            <a:ext cx="851231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Speed-Up On 2x 2.8 GHz Quad Xeon 5560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993900"/>
            <a:ext cx="118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 threads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784600"/>
            <a:ext cx="118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 threads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5800" y="4533900"/>
            <a:ext cx="118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 threads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Performance Gain Through </a:t>
            </a:r>
            <a:r>
              <a:rPr lang="en-US" altLang="zh-CN" dirty="0" err="1" smtClean="0"/>
              <a:t>Autotuning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99" y="1033536"/>
            <a:ext cx="8501063" cy="55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19674" y="2331053"/>
            <a:ext cx="254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Atom N270 @ 1.6 GHz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025" y="3486099"/>
            <a:ext cx="334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2x Quad Xeon 5560 @2.8 GHz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Speedup Breakdown on 2x Xeon 5560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1034308"/>
            <a:ext cx="8656848" cy="563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Lessons From Optimizing Level Set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2588" y="1131219"/>
            <a:ext cx="8316912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10x to 100x speed-up is often possible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really hard work, specific to the problem</a:t>
            </a:r>
            <a:endParaRPr lang="en-US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Doable with standard tools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 compiler, </a:t>
            </a:r>
            <a:r>
              <a:rPr lang="en-US" sz="24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autotuning</a:t>
            </a: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and program generation scripts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Crucial: extract meaningful parameters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capture machine/algorithm interaction, one algorithm a time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Many things must be done right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SIMD, threading, low-level tricks, specialization, tuning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err="1" smtClean="0">
                <a:latin typeface="Calibri" pitchFamily="34" charset="0"/>
              </a:rPr>
              <a:t>Autotuning</a:t>
            </a:r>
            <a:r>
              <a:rPr lang="en-US" sz="2400" kern="0" dirty="0" smtClean="0">
                <a:latin typeface="Calibri" pitchFamily="34" charset="0"/>
              </a:rPr>
              <a:t> gives the last 50% to 2x speed-up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the remaining 5x to 50x come from standard optimization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endParaRPr lang="en-US" b="0" kern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190776"/>
            <a:ext cx="6583362" cy="1406525"/>
          </a:xfrm>
        </p:spPr>
        <p:txBody>
          <a:bodyPr/>
          <a:lstStyle/>
          <a:p>
            <a:r>
              <a:rPr lang="en-US" dirty="0" smtClean="0"/>
              <a:t>More Information:</a:t>
            </a:r>
            <a:br>
              <a:rPr lang="en-US" dirty="0" smtClean="0"/>
            </a:br>
            <a:r>
              <a:rPr lang="en-US" dirty="0" smtClean="0">
                <a:solidFill>
                  <a:srgbClr val="BA4D4A"/>
                </a:solidFill>
                <a:latin typeface="Consolas" pitchFamily="49" charset="0"/>
              </a:rPr>
              <a:t>www.spiral.net</a:t>
            </a:r>
            <a:br>
              <a:rPr lang="en-US" dirty="0" smtClean="0">
                <a:solidFill>
                  <a:srgbClr val="BA4D4A"/>
                </a:solidFill>
                <a:latin typeface="Consolas" pitchFamily="49" charset="0"/>
              </a:rPr>
            </a:br>
            <a:r>
              <a:rPr lang="en-US" dirty="0" smtClean="0">
                <a:solidFill>
                  <a:srgbClr val="BA4D4A"/>
                </a:solidFill>
                <a:latin typeface="Consolas" pitchFamily="49" charset="0"/>
              </a:rPr>
              <a:t>www.spiralgen.com</a:t>
            </a:r>
            <a:endParaRPr lang="en-US" dirty="0">
              <a:solidFill>
                <a:srgbClr val="BA4D4A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Software’s Slow Pace of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994" y="1042982"/>
            <a:ext cx="52427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dirty="0" smtClean="0">
                <a:latin typeface="Calibri" pitchFamily="34" charset="0"/>
              </a:rPr>
              <a:t>Popular performance programming languages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1953:</a:t>
            </a:r>
            <a:r>
              <a:rPr lang="en-US" sz="1800" b="0" dirty="0" smtClean="0">
                <a:latin typeface="Calibri" pitchFamily="34" charset="0"/>
              </a:rPr>
              <a:t> Fortran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1973:</a:t>
            </a:r>
            <a:r>
              <a:rPr lang="en-US" sz="1800" b="0" dirty="0" smtClean="0">
                <a:latin typeface="Calibri" pitchFamily="34" charset="0"/>
              </a:rPr>
              <a:t> C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1985:</a:t>
            </a:r>
            <a:r>
              <a:rPr lang="en-US" sz="1800" b="0" dirty="0" smtClean="0">
                <a:latin typeface="Calibri" pitchFamily="34" charset="0"/>
              </a:rPr>
              <a:t> C++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1997: </a:t>
            </a:r>
            <a:r>
              <a:rPr lang="en-US" sz="1800" b="0" dirty="0" err="1" smtClean="0">
                <a:latin typeface="Calibri" pitchFamily="34" charset="0"/>
              </a:rPr>
              <a:t>OpenMP</a:t>
            </a:r>
            <a:endParaRPr lang="en-US" sz="1800" b="0" dirty="0" smtClean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2007:</a:t>
            </a:r>
            <a:r>
              <a:rPr lang="en-US" sz="1800" b="0" dirty="0" smtClean="0">
                <a:latin typeface="Calibri" pitchFamily="34" charset="0"/>
              </a:rPr>
              <a:t> CUDA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dirty="0" smtClean="0">
                <a:latin typeface="Calibri" pitchFamily="34" charset="0"/>
              </a:rPr>
              <a:t>Popular performance libraries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1979:</a:t>
            </a:r>
            <a:r>
              <a:rPr lang="en-US" sz="1800" b="0" dirty="0" smtClean="0">
                <a:latin typeface="Calibri" pitchFamily="34" charset="0"/>
              </a:rPr>
              <a:t> BLAS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1992:</a:t>
            </a:r>
            <a:r>
              <a:rPr lang="en-US" sz="1800" b="0" dirty="0" smtClean="0">
                <a:latin typeface="Calibri" pitchFamily="34" charset="0"/>
              </a:rPr>
              <a:t> LAPACK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1994:</a:t>
            </a:r>
            <a:r>
              <a:rPr lang="en-US" sz="1800" b="0" dirty="0" smtClean="0">
                <a:latin typeface="Calibri" pitchFamily="34" charset="0"/>
              </a:rPr>
              <a:t> MPI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1995:</a:t>
            </a: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en-US" sz="1800" b="0" dirty="0" err="1" smtClean="0">
                <a:latin typeface="Calibri" pitchFamily="34" charset="0"/>
              </a:rPr>
              <a:t>ScaLAPACK</a:t>
            </a:r>
            <a:endParaRPr lang="en-US" sz="1800" b="0" dirty="0" smtClean="0">
              <a:latin typeface="Calibri" pitchFamily="34" charset="0"/>
            </a:endParaRP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1995:</a:t>
            </a: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en-US" sz="1800" b="0" dirty="0" err="1" smtClean="0">
                <a:latin typeface="Calibri" pitchFamily="34" charset="0"/>
              </a:rPr>
              <a:t>PETSc</a:t>
            </a:r>
            <a:endParaRPr lang="en-US" sz="1800" b="0" dirty="0" smtClean="0">
              <a:latin typeface="Calibri" pitchFamily="34" charset="0"/>
            </a:endParaRP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1997:</a:t>
            </a:r>
            <a:r>
              <a:rPr lang="en-US" sz="1800" b="0" dirty="0" smtClean="0">
                <a:latin typeface="Calibri" pitchFamily="34" charset="0"/>
              </a:rPr>
              <a:t> FFTW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800" dirty="0" smtClean="0">
                <a:latin typeface="Calibri" pitchFamily="34" charset="0"/>
              </a:rPr>
              <a:t>Popular productivity/scripting languages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1987: </a:t>
            </a:r>
            <a:r>
              <a:rPr lang="en-US" sz="1800" b="0" dirty="0" smtClean="0">
                <a:latin typeface="Calibri" pitchFamily="34" charset="0"/>
              </a:rPr>
              <a:t>Perl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1989: </a:t>
            </a:r>
            <a:r>
              <a:rPr lang="en-US" sz="1800" b="0" dirty="0" smtClean="0">
                <a:latin typeface="Calibri" pitchFamily="34" charset="0"/>
              </a:rPr>
              <a:t>Python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1993: </a:t>
            </a:r>
            <a:r>
              <a:rPr lang="en-US" sz="1800" b="0" dirty="0" smtClean="0">
                <a:latin typeface="Calibri" pitchFamily="34" charset="0"/>
              </a:rPr>
              <a:t>Ruby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1995:</a:t>
            </a:r>
            <a:r>
              <a:rPr lang="en-US" sz="1800" b="0" dirty="0" smtClean="0">
                <a:latin typeface="Calibri" pitchFamily="34" charset="0"/>
              </a:rPr>
              <a:t> Java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2000: </a:t>
            </a:r>
            <a:r>
              <a:rPr lang="en-US" sz="1800" b="0" dirty="0" smtClean="0">
                <a:latin typeface="Calibri" pitchFamily="34" charset="0"/>
              </a:rPr>
              <a:t>C#</a:t>
            </a:r>
          </a:p>
        </p:txBody>
      </p:sp>
      <p:pic>
        <p:nvPicPr>
          <p:cNvPr id="5" name="Picture 2" descr="C:\Daten\talks\invited\ferc2010\material\BP_Pioneer_oil_tanke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242" y="1197046"/>
            <a:ext cx="2613283" cy="1796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Compilers: The Fundamental Problem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6350" y="12954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6350" y="157645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+=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12954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1200" y="157645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sym typeface="Wingdings 2"/>
              </a:rPr>
              <a:t>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96200" y="12954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" y="1016000"/>
            <a:ext cx="3202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Matrix-matrix multiplication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1428750"/>
            <a:ext cx="3299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=1:N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j=1:N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k=1:N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+= 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]*B[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k,j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500" y="3185740"/>
            <a:ext cx="5984331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parallel for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=1:NB:N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j=1:NB:N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k=1:NB:N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for i0=i:NU:i+NB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#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prefetch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for j0=j:NU:j+NB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for k0=k:NU:k+NB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#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unroll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for k00=k0:1:k0+NU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for j00=j0:1:j0+NU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#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vector always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for i00=i0:1:i0+NU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C[i00,j00] += A[i00,k00]*B[k00,j00];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" y="2832764"/>
            <a:ext cx="861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Tiled+unrolled+parallelized+SIMDized+prefetching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matrix-matrix multiplication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67150" y="319844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7150" y="347949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+=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842000" y="319844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2000" y="347949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sym typeface="Wingdings 2"/>
              </a:rPr>
              <a:t>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47000" y="319844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1" name="Straight Connector 30"/>
          <p:cNvCxnSpPr>
            <a:stCxn id="25" idx="0"/>
            <a:endCxn id="25" idx="2"/>
          </p:cNvCxnSpPr>
          <p:nvPr/>
        </p:nvCxnSpPr>
        <p:spPr bwMode="auto">
          <a:xfrm rot="16200000" flipH="1">
            <a:off x="3867150" y="383344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5" idx="1"/>
            <a:endCxn id="25" idx="3"/>
          </p:cNvCxnSpPr>
          <p:nvPr/>
        </p:nvCxnSpPr>
        <p:spPr bwMode="auto">
          <a:xfrm rot="10800000" flipH="1">
            <a:off x="3867150" y="383344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7" idx="0"/>
            <a:endCxn id="27" idx="2"/>
          </p:cNvCxnSpPr>
          <p:nvPr/>
        </p:nvCxnSpPr>
        <p:spPr bwMode="auto">
          <a:xfrm rot="16200000" flipH="1">
            <a:off x="5842000" y="383344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7" idx="1"/>
            <a:endCxn id="28" idx="1"/>
          </p:cNvCxnSpPr>
          <p:nvPr/>
        </p:nvCxnSpPr>
        <p:spPr bwMode="auto">
          <a:xfrm rot="10800000" flipH="1">
            <a:off x="5842000" y="383344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9" idx="0"/>
            <a:endCxn id="29" idx="2"/>
          </p:cNvCxnSpPr>
          <p:nvPr/>
        </p:nvCxnSpPr>
        <p:spPr bwMode="auto">
          <a:xfrm rot="16200000" flipH="1">
            <a:off x="7747000" y="383344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9" idx="1"/>
            <a:endCxn id="29" idx="3"/>
          </p:cNvCxnSpPr>
          <p:nvPr/>
        </p:nvCxnSpPr>
        <p:spPr bwMode="auto">
          <a:xfrm rot="10800000" flipH="1">
            <a:off x="7747000" y="383344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867150" y="3204790"/>
            <a:ext cx="603250" cy="60325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6" name="Straight Connector 45"/>
          <p:cNvCxnSpPr>
            <a:stCxn id="44" idx="0"/>
            <a:endCxn id="44" idx="2"/>
          </p:cNvCxnSpPr>
          <p:nvPr/>
        </p:nvCxnSpPr>
        <p:spPr bwMode="auto">
          <a:xfrm rot="16200000" flipH="1">
            <a:off x="3867150" y="3506415"/>
            <a:ext cx="603250" cy="0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4" idx="1"/>
            <a:endCxn id="44" idx="3"/>
          </p:cNvCxnSpPr>
          <p:nvPr/>
        </p:nvCxnSpPr>
        <p:spPr bwMode="auto">
          <a:xfrm rot="10800000" flipH="1">
            <a:off x="3867150" y="3506415"/>
            <a:ext cx="603250" cy="0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3867150" y="3198440"/>
            <a:ext cx="292100" cy="2921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3" name="Straight Connector 52"/>
          <p:cNvCxnSpPr>
            <a:stCxn id="51" idx="0"/>
            <a:endCxn id="51" idx="2"/>
          </p:cNvCxnSpPr>
          <p:nvPr/>
        </p:nvCxnSpPr>
        <p:spPr bwMode="auto">
          <a:xfrm rot="16200000" flipH="1">
            <a:off x="3867150" y="3344490"/>
            <a:ext cx="29210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1"/>
            <a:endCxn id="51" idx="3"/>
          </p:cNvCxnSpPr>
          <p:nvPr/>
        </p:nvCxnSpPr>
        <p:spPr bwMode="auto">
          <a:xfrm rot="10800000" flipH="1">
            <a:off x="3867150" y="3344490"/>
            <a:ext cx="29210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609601" y="6228128"/>
            <a:ext cx="7924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Problem: which transformation order? What parameter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 animBg="1"/>
      <p:bldP spid="26" grpId="0"/>
      <p:bldP spid="27" grpId="0" animBg="1"/>
      <p:bldP spid="28" grpId="0"/>
      <p:bldP spid="29" grpId="0" animBg="1"/>
      <p:bldP spid="44" grpId="0" animBg="1"/>
      <p:bldP spid="51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37" y="381000"/>
            <a:ext cx="8747125" cy="762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Autotuning</a:t>
            </a:r>
            <a:r>
              <a:rPr lang="en-US" dirty="0" smtClean="0"/>
              <a:t> and Program Synthesis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94699" y="1056164"/>
            <a:ext cx="37210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Compiler-Based </a:t>
            </a:r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1056164"/>
            <a:ext cx="390254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Synthesis from Domain Math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1000" y="3826164"/>
            <a:ext cx="4166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Numerical Libraries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794699" y="3826164"/>
            <a:ext cx="256050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Autotuning Primer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" name="Picture 4" descr="ieeepr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661" y="4261070"/>
            <a:ext cx="1771332" cy="2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930154" y="1480706"/>
            <a:ext cx="332591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Polyhedral framework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IBM XL, Pluto, </a:t>
            </a: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CHiLL</a:t>
            </a:r>
            <a:endParaRPr lang="en-U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Transformation prescription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CHiLL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POET</a:t>
            </a:r>
          </a:p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Profile guided optimization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Intel C, IBM XL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742" y="1480707"/>
            <a:ext cx="437286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Spiral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Signal and image processing, SDR</a:t>
            </a:r>
          </a:p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Tensor Contraction Engine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Quantum Chemistry Code Synthesizer</a:t>
            </a:r>
          </a:p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FLAME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Numerical linear algebra (LAPACK)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742" y="4296427"/>
            <a:ext cx="285629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ATLAS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BLAS generator</a:t>
            </a:r>
          </a:p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FFTW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kernel generator</a:t>
            </a:r>
          </a:p>
          <a:p>
            <a:pPr marL="168275" indent="-1682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Vendor math libraries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Code generation scripts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r="75741" b="57585"/>
          <a:stretch>
            <a:fillRect/>
          </a:stretch>
        </p:blipFill>
        <p:spPr bwMode="auto">
          <a:xfrm>
            <a:off x="6753496" y="4272910"/>
            <a:ext cx="2351315" cy="249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Level-Set Image Segmentation</a:t>
            </a:r>
            <a:endParaRPr lang="zh-CN" altLang="en-US" dirty="0"/>
          </a:p>
        </p:txBody>
      </p:sp>
      <p:pic>
        <p:nvPicPr>
          <p:cNvPr id="6" name="Movieartery.mpeg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30709" y="1095234"/>
            <a:ext cx="1295400" cy="1439332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685800" y="3542512"/>
            <a:ext cx="8001000" cy="2743200"/>
            <a:chOff x="111472" y="3600128"/>
            <a:chExt cx="9108728" cy="34102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249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9001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7208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472" y="3600128"/>
              <a:ext cx="2366719" cy="177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1472" y="5257800"/>
              <a:ext cx="2347913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79216" y="5257800"/>
              <a:ext cx="2362200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11464" y="5257800"/>
              <a:ext cx="237648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43712" y="5257800"/>
              <a:ext cx="2376488" cy="173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1"/>
          <p:cNvGrpSpPr/>
          <p:nvPr/>
        </p:nvGrpSpPr>
        <p:grpSpPr>
          <a:xfrm>
            <a:off x="1143000" y="3771112"/>
            <a:ext cx="6966814" cy="911678"/>
            <a:chOff x="1147586" y="3728319"/>
            <a:chExt cx="6966814" cy="911678"/>
          </a:xfrm>
          <a:solidFill>
            <a:srgbClr val="C00000">
              <a:alpha val="70000"/>
            </a:srgbClr>
          </a:solidFill>
        </p:grpSpPr>
        <p:grpSp>
          <p:nvGrpSpPr>
            <p:cNvPr id="5" name="Group 130"/>
            <p:cNvGrpSpPr/>
            <p:nvPr/>
          </p:nvGrpSpPr>
          <p:grpSpPr>
            <a:xfrm>
              <a:off x="1147586" y="3728319"/>
              <a:ext cx="3059340" cy="904881"/>
              <a:chOff x="1147586" y="3728319"/>
              <a:chExt cx="3059340" cy="904881"/>
            </a:xfrm>
            <a:grpFill/>
          </p:grpSpPr>
          <p:grpSp>
            <p:nvGrpSpPr>
              <p:cNvPr id="7" name="Group 30"/>
              <p:cNvGrpSpPr/>
              <p:nvPr/>
            </p:nvGrpSpPr>
            <p:grpSpPr>
              <a:xfrm>
                <a:off x="1147586" y="3728319"/>
                <a:ext cx="1316764" cy="904881"/>
                <a:chOff x="1147586" y="3728319"/>
                <a:chExt cx="1316764" cy="904881"/>
              </a:xfrm>
              <a:grpFill/>
            </p:grpSpPr>
            <p:sp>
              <p:nvSpPr>
                <p:cNvPr id="26" name="Rounded Rectangle 25"/>
                <p:cNvSpPr/>
                <p:nvPr/>
              </p:nvSpPr>
              <p:spPr>
                <a:xfrm rot="21123949">
                  <a:off x="1224891" y="3800777"/>
                  <a:ext cx="979411" cy="1296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 rot="16200000">
                  <a:off x="864000" y="4189500"/>
                  <a:ext cx="685802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 rot="11233247">
                  <a:off x="1147586" y="4554000"/>
                  <a:ext cx="582083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 rot="4483353">
                  <a:off x="1965600" y="4017147"/>
                  <a:ext cx="656856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 rot="20165719">
                  <a:off x="1649790" y="4456800"/>
                  <a:ext cx="81456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Group 31"/>
              <p:cNvGrpSpPr/>
              <p:nvPr/>
            </p:nvGrpSpPr>
            <p:grpSpPr>
              <a:xfrm>
                <a:off x="3153600" y="3952906"/>
                <a:ext cx="871086" cy="662294"/>
                <a:chOff x="1161602" y="3959017"/>
                <a:chExt cx="871086" cy="662294"/>
              </a:xfrm>
              <a:grpFill/>
            </p:grpSpPr>
            <p:sp>
              <p:nvSpPr>
                <p:cNvPr id="33" name="Rounded Rectangle 32"/>
                <p:cNvSpPr/>
                <p:nvPr/>
              </p:nvSpPr>
              <p:spPr>
                <a:xfrm rot="21123949">
                  <a:off x="1357575" y="3959017"/>
                  <a:ext cx="468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 rot="16200000">
                  <a:off x="1093202" y="4354311"/>
                  <a:ext cx="216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 rot="10471545">
                  <a:off x="1562051" y="4542111"/>
                  <a:ext cx="1872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 rot="20591801">
                  <a:off x="1708688" y="4490896"/>
                  <a:ext cx="324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Rounded Rectangle 37"/>
              <p:cNvSpPr/>
              <p:nvPr/>
            </p:nvSpPr>
            <p:spPr>
              <a:xfrm rot="17270415">
                <a:off x="3161363" y="4096066"/>
                <a:ext cx="252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16621973">
                <a:off x="4030474" y="4187236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18800403">
                <a:off x="3957325" y="4333327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15853424">
                <a:off x="4059326" y="3996000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11685595">
                <a:off x="3968474" y="3836209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9925666">
                <a:off x="3783600" y="3862141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 rot="10800000">
                <a:off x="3386227" y="4531533"/>
                <a:ext cx="1872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 rot="12636416">
                <a:off x="3208084" y="4485600"/>
                <a:ext cx="1872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 rot="18257276">
                <a:off x="3187601" y="4222800"/>
                <a:ext cx="72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Group 129"/>
            <p:cNvGrpSpPr/>
            <p:nvPr/>
          </p:nvGrpSpPr>
          <p:grpSpPr>
            <a:xfrm>
              <a:off x="5119200" y="3836209"/>
              <a:ext cx="2995200" cy="803788"/>
              <a:chOff x="5119200" y="3836209"/>
              <a:chExt cx="2995200" cy="803788"/>
            </a:xfrm>
            <a:grpFill/>
          </p:grpSpPr>
          <p:grpSp>
            <p:nvGrpSpPr>
              <p:cNvPr id="18" name="Group 105"/>
              <p:cNvGrpSpPr/>
              <p:nvPr/>
            </p:nvGrpSpPr>
            <p:grpSpPr>
              <a:xfrm>
                <a:off x="5119200" y="3836209"/>
                <a:ext cx="1053326" cy="803788"/>
                <a:chOff x="5119200" y="3836209"/>
                <a:chExt cx="1053326" cy="803788"/>
              </a:xfrm>
              <a:grpFill/>
            </p:grpSpPr>
            <p:grpSp>
              <p:nvGrpSpPr>
                <p:cNvPr id="21" name="Group 74"/>
                <p:cNvGrpSpPr/>
                <p:nvPr/>
              </p:nvGrpSpPr>
              <p:grpSpPr>
                <a:xfrm>
                  <a:off x="5119200" y="3972783"/>
                  <a:ext cx="871086" cy="667214"/>
                  <a:chOff x="1161602" y="3978894"/>
                  <a:chExt cx="871086" cy="667214"/>
                </a:xfrm>
                <a:grpFill/>
              </p:grpSpPr>
              <p:sp>
                <p:nvSpPr>
                  <p:cNvPr id="76" name="Rounded Rectangle 75"/>
                  <p:cNvSpPr/>
                  <p:nvPr/>
                </p:nvSpPr>
                <p:spPr>
                  <a:xfrm rot="21123949">
                    <a:off x="1358953" y="3978894"/>
                    <a:ext cx="180000" cy="79200"/>
                  </a:xfrm>
                  <a:prstGeom prst="roundRect">
                    <a:avLst/>
                  </a:prstGeom>
                  <a:grpFill/>
                  <a:ln cap="rnd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Rounded Rectangle 76"/>
                  <p:cNvSpPr/>
                  <p:nvPr/>
                </p:nvSpPr>
                <p:spPr>
                  <a:xfrm rot="16200000">
                    <a:off x="1093202" y="4354311"/>
                    <a:ext cx="216000" cy="79200"/>
                  </a:xfrm>
                  <a:prstGeom prst="roundRect">
                    <a:avLst/>
                  </a:prstGeom>
                  <a:grpFill/>
                  <a:ln cap="rnd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" name="Rounded Rectangle 77"/>
                  <p:cNvSpPr/>
                  <p:nvPr/>
                </p:nvSpPr>
                <p:spPr>
                  <a:xfrm rot="10471545">
                    <a:off x="1562051" y="4566908"/>
                    <a:ext cx="187200" cy="79200"/>
                  </a:xfrm>
                  <a:prstGeom prst="roundRect">
                    <a:avLst/>
                  </a:prstGeom>
                  <a:grpFill/>
                  <a:ln cap="rnd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>
                  <a:xfrm rot="19942076">
                    <a:off x="1708688" y="4490896"/>
                    <a:ext cx="324000" cy="79200"/>
                  </a:xfrm>
                  <a:prstGeom prst="roundRect">
                    <a:avLst/>
                  </a:prstGeom>
                  <a:grpFill/>
                  <a:ln cap="rnd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0" name="Rounded Rectangle 79"/>
                <p:cNvSpPr/>
                <p:nvPr/>
              </p:nvSpPr>
              <p:spPr>
                <a:xfrm rot="17270415">
                  <a:off x="5126963" y="4096066"/>
                  <a:ext cx="252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 rot="20288158">
                  <a:off x="5889600" y="4132800"/>
                  <a:ext cx="2268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 rot="15336419">
                  <a:off x="5832000" y="4294800"/>
                  <a:ext cx="234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 rot="15853424">
                  <a:off x="6024926" y="3996000"/>
                  <a:ext cx="216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 rot="11685595">
                  <a:off x="5934074" y="3836209"/>
                  <a:ext cx="216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 rot="8834517">
                  <a:off x="5749200" y="3862141"/>
                  <a:ext cx="216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 rot="11891303">
                  <a:off x="5351827" y="4531533"/>
                  <a:ext cx="1872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 rot="12636416">
                  <a:off x="5173684" y="4485600"/>
                  <a:ext cx="1872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 rot="18257276">
                  <a:off x="5153201" y="4222800"/>
                  <a:ext cx="72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 rot="1087279">
                  <a:off x="5452510" y="4017600"/>
                  <a:ext cx="180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 rot="7908485">
                  <a:off x="5581686" y="3983459"/>
                  <a:ext cx="216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Group 74"/>
              <p:cNvGrpSpPr/>
              <p:nvPr/>
            </p:nvGrpSpPr>
            <p:grpSpPr>
              <a:xfrm>
                <a:off x="7100074" y="4006800"/>
                <a:ext cx="839477" cy="590400"/>
                <a:chOff x="1161602" y="4004708"/>
                <a:chExt cx="839477" cy="590400"/>
              </a:xfrm>
              <a:grpFill/>
            </p:grpSpPr>
            <p:sp>
              <p:nvSpPr>
                <p:cNvPr id="120" name="Rounded Rectangle 119"/>
                <p:cNvSpPr/>
                <p:nvPr/>
              </p:nvSpPr>
              <p:spPr>
                <a:xfrm rot="297367">
                  <a:off x="1358953" y="4004708"/>
                  <a:ext cx="180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>
                <a:xfrm rot="15901260">
                  <a:off x="1093202" y="4354311"/>
                  <a:ext cx="2160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 rot="10471545">
                  <a:off x="1562051" y="4515908"/>
                  <a:ext cx="1872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>
                <a:xfrm rot="20521311">
                  <a:off x="1709479" y="4447639"/>
                  <a:ext cx="291600" cy="79200"/>
                </a:xfrm>
                <a:prstGeom prst="roundRect">
                  <a:avLst/>
                </a:prstGeom>
                <a:grpFill/>
                <a:ln cap="rnd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9" name="Rounded Rectangle 108"/>
              <p:cNvSpPr/>
              <p:nvPr/>
            </p:nvSpPr>
            <p:spPr>
              <a:xfrm rot="17270415">
                <a:off x="7112902" y="4104269"/>
                <a:ext cx="252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rot="20288158">
                <a:off x="7870474" y="4077983"/>
                <a:ext cx="2268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 rot="13102246">
                <a:off x="7812000" y="4298883"/>
                <a:ext cx="1224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 rot="15853424">
                <a:off x="7999200" y="3998419"/>
                <a:ext cx="144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 rot="12544093">
                <a:off x="7898400" y="3884400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 rot="8834517">
                <a:off x="7730074" y="3870344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 rot="10800000">
                <a:off x="7332701" y="4521600"/>
                <a:ext cx="1872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 rot="11896780">
                <a:off x="7154558" y="4464000"/>
                <a:ext cx="1872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 rot="18257276">
                <a:off x="7134075" y="4231003"/>
                <a:ext cx="72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 rot="19940747">
                <a:off x="7512954" y="4314371"/>
                <a:ext cx="180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 rot="7499383">
                <a:off x="7606373" y="3991662"/>
                <a:ext cx="216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7661579" y="4264200"/>
                <a:ext cx="180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rot="2408874">
                <a:off x="7359472" y="4315899"/>
                <a:ext cx="180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 rot="6375760">
                <a:off x="7330885" y="4148088"/>
                <a:ext cx="2088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 rot="1850704">
                <a:off x="7633542" y="4107771"/>
                <a:ext cx="1188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 rot="20288158">
                <a:off x="7782875" y="4134073"/>
                <a:ext cx="1188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 rot="1850704">
                <a:off x="7725600" y="4127657"/>
                <a:ext cx="72000" cy="79200"/>
              </a:xfrm>
              <a:prstGeom prst="roundRect">
                <a:avLst/>
              </a:prstGeom>
              <a:grpFill/>
              <a:ln cap="rnd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3" name="Rounded Rectangle 132"/>
          <p:cNvSpPr/>
          <p:nvPr/>
        </p:nvSpPr>
        <p:spPr>
          <a:xfrm rot="16607931">
            <a:off x="7875832" y="4388697"/>
            <a:ext cx="86400" cy="79200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89"/>
          <p:cNvSpPr/>
          <p:nvPr/>
        </p:nvSpPr>
        <p:spPr>
          <a:xfrm>
            <a:off x="489567" y="1019095"/>
            <a:ext cx="676089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 smtClean="0">
                <a:latin typeface="Calibri" pitchFamily="34" charset="0"/>
              </a:rPr>
              <a:t>Level Set Algorithm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PDE-based image segmentation method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Image produces force field on moving contour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Embeds contour into n+1 dimensional level-set function</a:t>
            </a: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400" dirty="0" smtClean="0">
                <a:latin typeface="Calibri" pitchFamily="34" charset="0"/>
              </a:rPr>
              <a:t>Narrow Band Level Set Algorithm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Compute only in neighborhood of boundary 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Makes algorithm computationally tractable but complicated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Target: Cache-Based </a:t>
            </a:r>
            <a:r>
              <a:rPr lang="en-US" altLang="zh-CN" dirty="0" err="1" smtClean="0"/>
              <a:t>Multicores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1600" y="1095039"/>
            <a:ext cx="4901511" cy="1648162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COTS </a:t>
            </a:r>
            <a:r>
              <a:rPr lang="en-US" altLang="zh-CN" dirty="0" err="1" smtClean="0"/>
              <a:t>Multicore</a:t>
            </a:r>
            <a:endParaRPr lang="en-US" altLang="zh-CN" dirty="0" smtClean="0"/>
          </a:p>
          <a:p>
            <a:r>
              <a:rPr lang="en-US" altLang="zh-CN" sz="2000" b="0" dirty="0" smtClean="0"/>
              <a:t>Shared memory (SMP or NUMA)</a:t>
            </a:r>
          </a:p>
          <a:p>
            <a:r>
              <a:rPr lang="en-US" altLang="zh-CN" sz="2000" b="0" dirty="0" smtClean="0"/>
              <a:t>Cache-based memory (L1, L2, L3)</a:t>
            </a:r>
          </a:p>
          <a:p>
            <a:r>
              <a:rPr lang="en-US" altLang="zh-CN" sz="2000" b="0" dirty="0" smtClean="0"/>
              <a:t>SIMD vector instructions (SSE, </a:t>
            </a:r>
            <a:r>
              <a:rPr lang="en-US" altLang="zh-CN" sz="2000" b="0" dirty="0" err="1" smtClean="0"/>
              <a:t>AltiVec</a:t>
            </a:r>
            <a:r>
              <a:rPr lang="en-US" altLang="zh-CN" sz="2000" b="0" dirty="0" smtClean="0"/>
              <a:t>,…)</a:t>
            </a:r>
          </a:p>
        </p:txBody>
      </p:sp>
      <p:grpSp>
        <p:nvGrpSpPr>
          <p:cNvPr id="3" name="Group 48"/>
          <p:cNvGrpSpPr/>
          <p:nvPr/>
        </p:nvGrpSpPr>
        <p:grpSpPr>
          <a:xfrm>
            <a:off x="2591877" y="2862514"/>
            <a:ext cx="2279453" cy="1804423"/>
            <a:chOff x="3049949" y="1074174"/>
            <a:chExt cx="2279453" cy="1804423"/>
          </a:xfrm>
        </p:grpSpPr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3049949" y="2263044"/>
              <a:ext cx="179318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00" dirty="0">
                  <a:latin typeface="Calibri" pitchFamily="34" charset="0"/>
                </a:rPr>
                <a:t>Intel Core </a:t>
              </a:r>
              <a:r>
                <a:rPr lang="en-US" altLang="zh-CN" sz="1800" dirty="0" smtClean="0">
                  <a:latin typeface="Calibri" pitchFamily="34" charset="0"/>
                </a:rPr>
                <a:t>i7</a:t>
              </a:r>
              <a:br>
                <a:rPr lang="en-US" altLang="zh-CN" sz="1800" dirty="0" smtClean="0">
                  <a:latin typeface="Calibri" pitchFamily="34" charset="0"/>
                </a:rPr>
              </a:br>
              <a:r>
                <a:rPr lang="en-US" altLang="zh-CN" sz="1600" b="0" dirty="0" smtClean="0">
                  <a:latin typeface="Calibri" pitchFamily="34" charset="0"/>
                </a:rPr>
                <a:t>8 cores, 2-way SMT</a:t>
              </a:r>
              <a:endParaRPr lang="en-US" altLang="zh-CN" sz="1800" dirty="0">
                <a:latin typeface="Calibri" pitchFamily="34" charset="0"/>
              </a:endParaRPr>
            </a:p>
          </p:txBody>
        </p:sp>
        <p:pic>
          <p:nvPicPr>
            <p:cNvPr id="58" name="Picture 30" descr="3177_01.png"/>
            <p:cNvPicPr>
              <a:picLocks noChangeAspect="1"/>
            </p:cNvPicPr>
            <p:nvPr/>
          </p:nvPicPr>
          <p:blipFill>
            <a:blip r:embed="rId3" cstate="print"/>
            <a:srcRect l="4478" t="22220" r="3780" b="12109"/>
            <a:stretch>
              <a:fillRect/>
            </a:stretch>
          </p:blipFill>
          <p:spPr bwMode="auto">
            <a:xfrm>
              <a:off x="3122777" y="1074174"/>
              <a:ext cx="2206625" cy="118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/>
          <p:nvPr/>
        </p:nvGrpSpPr>
        <p:grpSpPr>
          <a:xfrm>
            <a:off x="550496" y="2862514"/>
            <a:ext cx="1793183" cy="1811568"/>
            <a:chOff x="241300" y="4189413"/>
            <a:chExt cx="1793183" cy="1811568"/>
          </a:xfrm>
        </p:grpSpPr>
        <p:pic>
          <p:nvPicPr>
            <p:cNvPr id="60" name="Picture 2" descr="C:\franzf\talks\invited\dagstuhl-2010\material\6686259_img.jpg"/>
            <p:cNvPicPr>
              <a:picLocks noChangeAspect="1" noChangeArrowheads="1"/>
            </p:cNvPicPr>
            <p:nvPr/>
          </p:nvPicPr>
          <p:blipFill>
            <a:blip r:embed="rId4" cstate="print"/>
            <a:srcRect b="4740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</p:spPr>
        </p:pic>
        <p:sp>
          <p:nvSpPr>
            <p:cNvPr id="61" name="TextBox 8"/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79318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00" dirty="0">
                  <a:latin typeface="Calibri" pitchFamily="34" charset="0"/>
                </a:rPr>
                <a:t>IBM </a:t>
              </a:r>
              <a:r>
                <a:rPr lang="en-US" altLang="zh-CN" sz="1800" dirty="0" smtClean="0">
                  <a:latin typeface="Calibri" pitchFamily="34" charset="0"/>
                </a:rPr>
                <a:t>POWER7</a:t>
              </a:r>
            </a:p>
            <a:p>
              <a:pPr eaLnBrk="0" hangingPunct="0"/>
              <a:r>
                <a:rPr lang="en-US" altLang="zh-CN" sz="1600" b="0" dirty="0" smtClean="0">
                  <a:latin typeface="Calibri" pitchFamily="34" charset="0"/>
                </a:rPr>
                <a:t>8 cores, 4-way SMT</a:t>
              </a:r>
              <a:endParaRPr lang="en-US" altLang="zh-CN" sz="1600" b="0" dirty="0">
                <a:latin typeface="Calibri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549507" y="4964564"/>
            <a:ext cx="1897379" cy="1804423"/>
            <a:chOff x="6116831" y="1074174"/>
            <a:chExt cx="1897379" cy="1804423"/>
          </a:xfrm>
        </p:grpSpPr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6116831" y="2263044"/>
              <a:ext cx="189737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00" dirty="0" err="1" smtClean="0">
                  <a:latin typeface="Calibri" pitchFamily="34" charset="0"/>
                </a:rPr>
                <a:t>UltarSPARC</a:t>
              </a:r>
              <a:r>
                <a:rPr lang="en-US" altLang="zh-CN" sz="1800" dirty="0" smtClean="0">
                  <a:latin typeface="Calibri" pitchFamily="34" charset="0"/>
                </a:rPr>
                <a:t> T3</a:t>
              </a:r>
              <a:br>
                <a:rPr lang="en-US" altLang="zh-CN" sz="1800" dirty="0" smtClean="0">
                  <a:latin typeface="Calibri" pitchFamily="34" charset="0"/>
                </a:rPr>
              </a:br>
              <a:r>
                <a:rPr lang="en-US" altLang="zh-CN" sz="1600" b="0" dirty="0" smtClean="0">
                  <a:latin typeface="Calibri" pitchFamily="34" charset="0"/>
                </a:rPr>
                <a:t>16 cores, 8-way SMT</a:t>
              </a:r>
              <a:endParaRPr lang="en-US" altLang="zh-CN" sz="1800" dirty="0">
                <a:latin typeface="Calibri" pitchFamily="34" charset="0"/>
              </a:endParaRPr>
            </a:p>
          </p:txBody>
        </p:sp>
        <p:pic>
          <p:nvPicPr>
            <p:cNvPr id="64" name="Picture 2" descr="File:Ultrasparc t3 micrograph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82485" y="1074174"/>
              <a:ext cx="1180777" cy="1188720"/>
            </a:xfrm>
            <a:prstGeom prst="rect">
              <a:avLst/>
            </a:prstGeom>
            <a:noFill/>
          </p:spPr>
        </p:pic>
      </p:grpSp>
      <p:grpSp>
        <p:nvGrpSpPr>
          <p:cNvPr id="7" name="Group 71"/>
          <p:cNvGrpSpPr/>
          <p:nvPr/>
        </p:nvGrpSpPr>
        <p:grpSpPr>
          <a:xfrm>
            <a:off x="2717812" y="4964564"/>
            <a:ext cx="2892774" cy="1812840"/>
            <a:chOff x="2717812" y="4839037"/>
            <a:chExt cx="2892774" cy="1812840"/>
          </a:xfrm>
        </p:grpSpPr>
        <p:pic>
          <p:nvPicPr>
            <p:cNvPr id="32770" name="Picture 2" descr="http://i.zdnet.com/blogs/silverthorne-dieshot-480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8841" y="4839037"/>
              <a:ext cx="2881745" cy="1188720"/>
            </a:xfrm>
            <a:prstGeom prst="rect">
              <a:avLst/>
            </a:prstGeom>
            <a:noFill/>
          </p:spPr>
        </p:pic>
        <p:sp>
          <p:nvSpPr>
            <p:cNvPr id="71" name="TextBox 8"/>
            <p:cNvSpPr txBox="1">
              <a:spLocks noChangeArrowheads="1"/>
            </p:cNvSpPr>
            <p:nvPr/>
          </p:nvSpPr>
          <p:spPr bwMode="auto">
            <a:xfrm>
              <a:off x="2717812" y="6036324"/>
              <a:ext cx="179318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00" dirty="0" smtClean="0">
                  <a:latin typeface="Calibri" pitchFamily="34" charset="0"/>
                </a:rPr>
                <a:t>Intel Atom</a:t>
              </a:r>
            </a:p>
            <a:p>
              <a:pPr eaLnBrk="0" hangingPunct="0"/>
              <a:r>
                <a:rPr lang="en-US" altLang="zh-CN" sz="1600" b="0" dirty="0" smtClean="0">
                  <a:latin typeface="Calibri" pitchFamily="34" charset="0"/>
                </a:rPr>
                <a:t>1 cores, 2-way SMT</a:t>
              </a:r>
              <a:endParaRPr lang="en-US" altLang="zh-CN" sz="1600" b="0" dirty="0">
                <a:latin typeface="Calibri" pitchFamily="34" charset="0"/>
              </a:endParaRPr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8563" y="1096964"/>
            <a:ext cx="2662237" cy="27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A Challenging Problem?</a:t>
            </a:r>
            <a:endParaRPr lang="zh-CN" alt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48400" y="5654984"/>
            <a:ext cx="26670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dense </a:t>
            </a:r>
            <a:r>
              <a:rPr lang="en-US" altLang="zh-CN" dirty="0">
                <a:solidFill>
                  <a:schemeClr val="bg1"/>
                </a:solidFill>
                <a:latin typeface="Calibri" pitchFamily="34" charset="0"/>
              </a:rPr>
              <a:t>&amp; regular data structure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276600" y="5654984"/>
            <a:ext cx="2971800" cy="707886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t"/>
            <a:r>
              <a:rPr lang="en-US" altLang="zh-CN" dirty="0" smtClean="0">
                <a:latin typeface="Calibri" pitchFamily="34" charset="0"/>
              </a:rPr>
              <a:t>sparse </a:t>
            </a:r>
            <a:r>
              <a:rPr lang="en-US" altLang="zh-CN" dirty="0">
                <a:latin typeface="Calibri" pitchFamily="34" charset="0"/>
              </a:rPr>
              <a:t>data with dense substructure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895600" y="1373624"/>
            <a:ext cx="3352800" cy="447061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Calibri" pitchFamily="34" charset="0"/>
              </a:rPr>
              <a:t>Narrow Band Level Set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858000" y="1373624"/>
            <a:ext cx="1752600" cy="46166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Calibri" pitchFamily="34" charset="0"/>
              </a:rPr>
              <a:t>Stencil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5655733"/>
            <a:ext cx="2971800" cy="707886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t"/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sparse </a:t>
            </a:r>
            <a:r>
              <a:rPr lang="en-US" altLang="zh-CN" dirty="0">
                <a:solidFill>
                  <a:schemeClr val="bg1"/>
                </a:solidFill>
                <a:latin typeface="Calibri" pitchFamily="34" charset="0"/>
              </a:rPr>
              <a:t>&amp; irregular data structure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09600" y="1373624"/>
            <a:ext cx="1905000" cy="44677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alibri" pitchFamily="34" charset="0"/>
              </a:rPr>
              <a:t>SparseMV</a:t>
            </a: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07024"/>
            <a:ext cx="3124200" cy="26670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59424"/>
            <a:ext cx="3421063" cy="2590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</p:pic>
      <p:sp>
        <p:nvSpPr>
          <p:cNvPr id="15" name="Oval 19"/>
          <p:cNvSpPr>
            <a:spLocks noChangeAspect="1" noChangeArrowheads="1"/>
          </p:cNvSpPr>
          <p:nvPr/>
        </p:nvSpPr>
        <p:spPr bwMode="auto">
          <a:xfrm>
            <a:off x="7543800" y="2973824"/>
            <a:ext cx="53340" cy="5334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500"/>
          </a:p>
        </p:txBody>
      </p:sp>
      <p:sp>
        <p:nvSpPr>
          <p:cNvPr id="16" name="Oval 20"/>
          <p:cNvSpPr>
            <a:spLocks noChangeAspect="1" noChangeArrowheads="1"/>
          </p:cNvSpPr>
          <p:nvPr/>
        </p:nvSpPr>
        <p:spPr bwMode="auto">
          <a:xfrm>
            <a:off x="7543800" y="3202424"/>
            <a:ext cx="53340" cy="5334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500"/>
          </a:p>
        </p:txBody>
      </p:sp>
      <p:sp>
        <p:nvSpPr>
          <p:cNvPr id="17" name="Oval 21"/>
          <p:cNvSpPr>
            <a:spLocks noChangeAspect="1" noChangeArrowheads="1"/>
          </p:cNvSpPr>
          <p:nvPr/>
        </p:nvSpPr>
        <p:spPr bwMode="auto">
          <a:xfrm>
            <a:off x="7543800" y="3431024"/>
            <a:ext cx="53340" cy="5334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5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2971800" y="2288024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2971800" y="2288024"/>
            <a:ext cx="0" cy="685800"/>
          </a:xfrm>
          <a:prstGeom prst="line">
            <a:avLst/>
          </a:pr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2971800" y="4040624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667000" y="2954774"/>
            <a:ext cx="914400" cy="4000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Courier New" pitchFamily="49" charset="0"/>
              </a:rPr>
              <a:t>r </a:t>
            </a:r>
            <a:r>
              <a:rPr lang="en-US" altLang="zh-CN" dirty="0" err="1">
                <a:latin typeface="Calibri" pitchFamily="34" charset="0"/>
              </a:rPr>
              <a:t>iter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>
            <a:off x="2971800" y="3278624"/>
            <a:ext cx="0" cy="762000"/>
          </a:xfrm>
          <a:prstGeom prst="line">
            <a:avLst/>
          </a:pr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2039759"/>
            <a:ext cx="3276600" cy="22860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</p:pic>
      <p:grpSp>
        <p:nvGrpSpPr>
          <p:cNvPr id="12" name="Group 49"/>
          <p:cNvGrpSpPr/>
          <p:nvPr/>
        </p:nvGrpSpPr>
        <p:grpSpPr>
          <a:xfrm>
            <a:off x="8001000" y="2821424"/>
            <a:ext cx="974725" cy="755855"/>
            <a:chOff x="8229600" y="2996381"/>
            <a:chExt cx="974725" cy="755855"/>
          </a:xfrm>
        </p:grpSpPr>
        <p:sp>
          <p:nvSpPr>
            <p:cNvPr id="30" name="Line 53"/>
            <p:cNvSpPr>
              <a:spLocks noChangeShapeType="1"/>
            </p:cNvSpPr>
            <p:nvPr/>
          </p:nvSpPr>
          <p:spPr bwMode="auto">
            <a:xfrm flipV="1">
              <a:off x="8508093" y="2996381"/>
              <a:ext cx="464155" cy="453513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53"/>
            <p:cNvSpPr>
              <a:spLocks noChangeShapeType="1"/>
            </p:cNvSpPr>
            <p:nvPr/>
          </p:nvSpPr>
          <p:spPr bwMode="auto">
            <a:xfrm>
              <a:off x="8229600" y="3197942"/>
              <a:ext cx="974725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8368847" y="3147552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8647339" y="3147552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8925832" y="3147552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8508093" y="3298723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8786586" y="3021576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8631868" y="3651455"/>
              <a:ext cx="185662" cy="100781"/>
            </a:xfrm>
            <a:prstGeom prst="ellipse">
              <a:avLst/>
            </a:prstGeom>
            <a:solidFill>
              <a:srgbClr val="C00000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8415262" y="3248332"/>
              <a:ext cx="232077" cy="453513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8647339" y="3399503"/>
              <a:ext cx="46415" cy="251952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8740170" y="3248332"/>
              <a:ext cx="0" cy="403123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 flipH="1">
              <a:off x="8786586" y="3248332"/>
              <a:ext cx="232077" cy="403123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H="1">
              <a:off x="8740170" y="3122356"/>
              <a:ext cx="139246" cy="529098"/>
            </a:xfrm>
            <a:prstGeom prst="lin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6172200" y="2288024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6172200" y="2288024"/>
            <a:ext cx="0" cy="685800"/>
          </a:xfrm>
          <a:prstGeom prst="line">
            <a:avLst/>
          </a:pr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6172200" y="4040624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5867400" y="2954774"/>
            <a:ext cx="914400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Courier New" pitchFamily="49" charset="0"/>
              </a:rPr>
              <a:t>N</a:t>
            </a:r>
            <a:r>
              <a:rPr lang="en-US" altLang="zh-CN" dirty="0" smtClean="0">
                <a:latin typeface="Courier New" pitchFamily="49" charset="0"/>
              </a:rPr>
              <a:t> </a:t>
            </a:r>
            <a:r>
              <a:rPr lang="en-US" altLang="zh-CN" dirty="0" err="1">
                <a:latin typeface="Calibri" pitchFamily="34" charset="0"/>
              </a:rPr>
              <a:t>iter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6172200" y="3278624"/>
            <a:ext cx="0" cy="762000"/>
          </a:xfrm>
          <a:prstGeom prst="line">
            <a:avLst/>
          </a:pr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457200" y="4895681"/>
            <a:ext cx="8458200" cy="533878"/>
          </a:xfrm>
          <a:prstGeom prst="leftRightArrow">
            <a:avLst>
              <a:gd name="adj1" fmla="val 50000"/>
              <a:gd name="adj2" fmla="val 123333"/>
            </a:avLst>
          </a:prstGeom>
          <a:gradFill rotWithShape="1">
            <a:gsLst>
              <a:gs pos="0">
                <a:srgbClr val="6666FF">
                  <a:alpha val="60001"/>
                </a:srgbClr>
              </a:gs>
              <a:gs pos="100000">
                <a:srgbClr val="AE2424"/>
              </a:gs>
            </a:gsLst>
            <a:lin ang="0" scaled="1"/>
          </a:gra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447800" y="4977206"/>
            <a:ext cx="762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Calibri" pitchFamily="34" charset="0"/>
              </a:rPr>
              <a:t>O(1)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7238999" y="4977206"/>
            <a:ext cx="788299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1"/>
                </a:solidFill>
                <a:latin typeface="Calibri" pitchFamily="34" charset="0"/>
              </a:rPr>
              <a:t>O(N)</a:t>
            </a:r>
            <a:endParaRPr lang="en-US" altLang="zh-CN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380999" y="4590208"/>
            <a:ext cx="2054703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3333CC"/>
                </a:solidFill>
                <a:latin typeface="Calibri" pitchFamily="34" charset="0"/>
              </a:rPr>
              <a:t>Memory bound</a:t>
            </a:r>
            <a:endParaRPr lang="en-US" altLang="zh-CN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7239000" y="4590208"/>
            <a:ext cx="1905000" cy="40011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</a:rPr>
              <a:t>ompute bound</a:t>
            </a:r>
            <a:endParaRPr lang="en-US" altLang="zh-CN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0800000" flipV="1">
            <a:off x="1447800" y="5300628"/>
            <a:ext cx="0" cy="354355"/>
          </a:xfrm>
          <a:prstGeom prst="line">
            <a:avLst/>
          </a:prstGeom>
          <a:ln w="35433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4572000" y="5300629"/>
            <a:ext cx="0" cy="354355"/>
          </a:xfrm>
          <a:prstGeom prst="line">
            <a:avLst/>
          </a:prstGeom>
          <a:ln w="35433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7848600" y="5300628"/>
            <a:ext cx="0" cy="354355"/>
          </a:xfrm>
          <a:prstGeom prst="line">
            <a:avLst/>
          </a:prstGeom>
          <a:ln w="35433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Approach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2588" y="10550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Understand algorithmic trade-offs</a:t>
            </a:r>
            <a:endParaRPr lang="en-US" b="0" kern="0" dirty="0" smtClean="0">
              <a:latin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1800" b="0" kern="0" dirty="0" smtClean="0">
                <a:latin typeface="Calibri" pitchFamily="34" charset="0"/>
              </a:rPr>
              <a:t>Cheaper iterations vs. fewer iterations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1800" b="0" kern="0" dirty="0" smtClean="0">
                <a:latin typeface="Calibri" pitchFamily="34" charset="0"/>
              </a:rPr>
              <a:t>Computation load vs. algorithm regularity</a:t>
            </a:r>
          </a:p>
          <a:p>
            <a:pPr marL="342900" lvl="0" indent="-342900">
              <a:spcBef>
                <a:spcPts val="12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Understand the target hardware</a:t>
            </a:r>
            <a:endParaRPr lang="en-US" sz="1600" b="0" kern="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What are the costs and trade-offs?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What are good implementation choices and tricks?</a:t>
            </a: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Develop optimized parameterized implementation</a:t>
            </a:r>
            <a:endParaRPr lang="en-US" b="0" kern="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Parameters should expose machine/algorithm interaction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Parameterization may require macros or program generation</a:t>
            </a:r>
          </a:p>
          <a:p>
            <a:pPr marL="342900" indent="-342900">
              <a:spcBef>
                <a:spcPts val="12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err="1" smtClean="0">
                <a:latin typeface="Calibri" pitchFamily="34" charset="0"/>
              </a:rPr>
              <a:t>Autotune</a:t>
            </a:r>
            <a:r>
              <a:rPr lang="en-US" sz="2400" kern="0" dirty="0" smtClean="0">
                <a:latin typeface="Calibri" pitchFamily="34" charset="0"/>
              </a:rPr>
              <a:t> the algorithm and implementation parameters</a:t>
            </a:r>
            <a:endParaRPr lang="en-US" b="0" kern="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smtClean="0">
                <a:latin typeface="Calibri" pitchFamily="34" charset="0"/>
              </a:rPr>
              <a:t>Parameter choice is unclear because of algorithm/architecture interaction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800" b="0" kern="0" dirty="0" err="1" smtClean="0">
                <a:latin typeface="Calibri" pitchFamily="34" charset="0"/>
              </a:rPr>
              <a:t>Autotuning</a:t>
            </a:r>
            <a:r>
              <a:rPr lang="en-US" sz="1800" b="0" kern="0" dirty="0" smtClean="0">
                <a:latin typeface="Calibri" pitchFamily="34" charset="0"/>
              </a:rPr>
              <a:t> is the last step in aggressive performance tuning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826" y="6075728"/>
            <a:ext cx="7880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i="1" dirty="0" smtClean="0">
                <a:solidFill>
                  <a:srgbClr val="C00000"/>
                </a:solidFill>
                <a:latin typeface="Calibri" pitchFamily="34" charset="0"/>
              </a:rPr>
              <a:t>100x gain: 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Optimized parameterized program: 50x, </a:t>
            </a:r>
            <a:r>
              <a:rPr lang="en-US" sz="2200" b="0" i="1" dirty="0" err="1" smtClean="0">
                <a:solidFill>
                  <a:srgbClr val="C00000"/>
                </a:solidFill>
                <a:latin typeface="Calibri" pitchFamily="34" charset="0"/>
              </a:rPr>
              <a:t>autotuning</a:t>
            </a: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: 2x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600"/>
  <p:tag name="DEFAULTMAGNIFICATION" val="0.8"/>
  <p:tag name="FIRSTMARKUS@CESERZNFUVWXY5M7" val="2607"/>
  <p:tag name="DEFAULTFONTSIZE" val="10"/>
  <p:tag name="DEFAULTWIDTH" val="636"/>
  <p:tag name="DEFAULTHEIGHT" val="585"/>
  <p:tag name="FIRSTFRANZF@ELXCRMVFUVWZY556" val="4154"/>
</p:tagLst>
</file>

<file path=ppt/theme/theme1.xml><?xml version="1.0" encoding="utf-8"?>
<a:theme xmlns:a="http://schemas.openxmlformats.org/drawingml/2006/main" name="spiral-template">
  <a:themeElements>
    <a:clrScheme name="spiral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CC0000"/>
      </a:folHlink>
    </a:clrScheme>
    <a:fontScheme name="spiral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piral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spiral-template</Template>
  <TotalTime>27625</TotalTime>
  <Words>2210</Words>
  <Application>Microsoft Macintosh PowerPoint</Application>
  <PresentationFormat>On-screen Show (4:3)</PresentationFormat>
  <Paragraphs>468</Paragraphs>
  <Slides>26</Slides>
  <Notes>26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spiral-template</vt:lpstr>
      <vt:lpstr>Equation</vt:lpstr>
      <vt:lpstr>Performance Portable Tracking  of Evolving Surfaces</vt:lpstr>
      <vt:lpstr>The Future is Parallel and Heterogeneous</vt:lpstr>
      <vt:lpstr>Software’s Slow Pace of Change</vt:lpstr>
      <vt:lpstr>Compilers: The Fundamental Problem</vt:lpstr>
      <vt:lpstr>Autotuning and Program Synthesis </vt:lpstr>
      <vt:lpstr>Level-Set Image Segmentation</vt:lpstr>
      <vt:lpstr>Target: Cache-Based Multicores</vt:lpstr>
      <vt:lpstr>Why A Challenging Problem?</vt:lpstr>
      <vt:lpstr>Approach</vt:lpstr>
      <vt:lpstr>How to Get Level Set Up To Speed?</vt:lpstr>
      <vt:lpstr>How Far Did We Go?</vt:lpstr>
      <vt:lpstr>Narrow Band Level Set in a Nutshell</vt:lpstr>
      <vt:lpstr>Projection of Manifold into Dense Stencil</vt:lpstr>
      <vt:lpstr>Projective Time Skewing</vt:lpstr>
      <vt:lpstr>In-Core Stencil Optimization</vt:lpstr>
      <vt:lpstr>Multicore Optimization: Software Pipeline</vt:lpstr>
      <vt:lpstr>Narrow Band Update: Program Generation</vt:lpstr>
      <vt:lpstr>A Fundamental Tradeoff</vt:lpstr>
      <vt:lpstr>Parameter Space</vt:lpstr>
      <vt:lpstr>Autotuning: Iterative Line Search</vt:lpstr>
      <vt:lpstr>Efficiency on Single Core 2.8 GHz Xeon 5560</vt:lpstr>
      <vt:lpstr>Speed-Up On 2x 2.8 GHz Quad Xeon 5560</vt:lpstr>
      <vt:lpstr>Performance Gain Through Autotuning</vt:lpstr>
      <vt:lpstr>Speedup Breakdown on 2x Xeon 5560</vt:lpstr>
      <vt:lpstr>Lessons From Optimizing Level Set</vt:lpstr>
      <vt:lpstr>More Information: www.spiral.net www.spiralgen.com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Belt Autotuning Beyond FFT and DGEMM</dc:title>
  <dc:subject>CSCcADS 2011</dc:subject>
  <dc:creator>Franz Franchetti</dc:creator>
  <dc:description/>
  <cp:lastModifiedBy>Information Services Department</cp:lastModifiedBy>
  <cp:revision>812</cp:revision>
  <cp:lastPrinted>1999-09-20T15:19:18Z</cp:lastPrinted>
  <dcterms:created xsi:type="dcterms:W3CDTF">2011-11-02T17:39:26Z</dcterms:created>
  <dcterms:modified xsi:type="dcterms:W3CDTF">2011-11-02T17:39:43Z</dcterms:modified>
</cp:coreProperties>
</file>