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8.bin" ContentType="application/vnd.openxmlformats-officedocument.oleObject"/>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notesSlides/notesSlide1.xml" ContentType="application/vnd.openxmlformats-officedocument.presentationml.notes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embeddings/Microsoft_Equation4.bin" ContentType="application/vnd.openxmlformats-officedocument.oleObject"/>
  <Override PartName="/ppt/handoutMasters/handoutMaster1.xml" ContentType="application/vnd.openxmlformats-officedocument.presentationml.handoutMaster+xml"/>
  <Default Extension="vml" ContentType="application/vnd.openxmlformats-officedocument.vmlDrawing"/>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embeddings/oleObject6.bin" ContentType="application/vnd.openxmlformats-officedocument.oleObject"/>
  <Override PartName="/ppt/notesSlides/notesSlide14.xml" ContentType="application/vnd.openxmlformats-officedocument.presentationml.notesSlide+xml"/>
  <Override PartName="/ppt/notesSlides/notesSlide6.xml" ContentType="application/vnd.openxmlformats-officedocument.presentationml.notesSlide+xml"/>
  <Override PartName="/ppt/embeddings/Microsoft_Equation3.bin" ContentType="application/vnd.openxmlformats-officedocument.oleObject"/>
  <Override PartName="/ppt/presProps.xml" ContentType="application/vnd.openxmlformats-officedocument.presentationml.presProps+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notesSlides/notesSlide13.xml" ContentType="application/vnd.openxmlformats-officedocument.presentationml.notesSlide+xml"/>
  <Override PartName="/ppt/notesSlides/notesSlide5.xml" ContentType="application/vnd.openxmlformats-officedocument.presentationml.notesSlide+xml"/>
  <Override PartName="/ppt/embeddings/Microsoft_Equation2.bin" ContentType="application/vnd.openxmlformats-officedocument.oleObject"/>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embeddings/Microsoft_Equation6.bin" ContentType="application/vnd.openxmlformats-officedocument.oleObject"/>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26"/>
  </p:notesMasterIdLst>
  <p:handoutMasterIdLst>
    <p:handoutMasterId r:id="rId27"/>
  </p:handoutMasterIdLst>
  <p:sldIdLst>
    <p:sldId id="256" r:id="rId2"/>
    <p:sldId id="298" r:id="rId3"/>
    <p:sldId id="264" r:id="rId4"/>
    <p:sldId id="285" r:id="rId5"/>
    <p:sldId id="299" r:id="rId6"/>
    <p:sldId id="291" r:id="rId7"/>
    <p:sldId id="278" r:id="rId8"/>
    <p:sldId id="269" r:id="rId9"/>
    <p:sldId id="302" r:id="rId10"/>
    <p:sldId id="303" r:id="rId11"/>
    <p:sldId id="280" r:id="rId12"/>
    <p:sldId id="304" r:id="rId13"/>
    <p:sldId id="305" r:id="rId14"/>
    <p:sldId id="306" r:id="rId15"/>
    <p:sldId id="307" r:id="rId16"/>
    <p:sldId id="293" r:id="rId17"/>
    <p:sldId id="270" r:id="rId18"/>
    <p:sldId id="300" r:id="rId19"/>
    <p:sldId id="297" r:id="rId20"/>
    <p:sldId id="257" r:id="rId21"/>
    <p:sldId id="258" r:id="rId22"/>
    <p:sldId id="261" r:id="rId23"/>
    <p:sldId id="273" r:id="rId24"/>
    <p:sldId id="283" r:id="rId25"/>
  </p:sldIdLst>
  <p:sldSz cx="9144000" cy="6858000" type="screen4x3"/>
  <p:notesSz cx="9305925" cy="70199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0000FF"/>
    <a:srgbClr val="07DAF7"/>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5620"/>
    <p:restoredTop sz="93975" autoAdjust="0"/>
  </p:normalViewPr>
  <p:slideViewPr>
    <p:cSldViewPr snapToGrid="0">
      <p:cViewPr varScale="1">
        <p:scale>
          <a:sx n="155" d="100"/>
          <a:sy n="155" d="100"/>
        </p:scale>
        <p:origin x="-59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wmf"/><Relationship Id="rId6" Type="http://schemas.openxmlformats.org/officeDocument/2006/relationships/image" Target="../media/image34.wmf"/><Relationship Id="rId1" Type="http://schemas.openxmlformats.org/officeDocument/2006/relationships/image" Target="../media/image29.wmf"/><Relationship Id="rId2"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4032568" cy="350996"/>
          </a:xfrm>
          <a:prstGeom prst="rect">
            <a:avLst/>
          </a:prstGeom>
          <a:noFill/>
          <a:ln w="9525">
            <a:noFill/>
            <a:miter lim="800000"/>
            <a:headEnd/>
            <a:tailEnd/>
          </a:ln>
          <a:effectLst/>
        </p:spPr>
        <p:txBody>
          <a:bodyPr vert="horz" wrap="square" lIns="19428" tIns="0" rIns="19428" bIns="0" numCol="1" anchor="t" anchorCtr="0" compatLnSpc="1">
            <a:prstTxWarp prst="textNoShape">
              <a:avLst/>
            </a:prstTxWarp>
          </a:bodyPr>
          <a:lstStyle>
            <a:lvl1pPr>
              <a:defRPr sz="1000" i="1">
                <a:latin typeface="Times New Roman" charset="0"/>
              </a:defRPr>
            </a:lvl1pPr>
          </a:lstStyle>
          <a:p>
            <a:endParaRPr lang="en-US"/>
          </a:p>
        </p:txBody>
      </p:sp>
      <p:sp>
        <p:nvSpPr>
          <p:cNvPr id="3075" name="Rectangle 3"/>
          <p:cNvSpPr>
            <a:spLocks noGrp="1" noChangeArrowheads="1"/>
          </p:cNvSpPr>
          <p:nvPr>
            <p:ph type="dt" sz="quarter" idx="1"/>
          </p:nvPr>
        </p:nvSpPr>
        <p:spPr bwMode="auto">
          <a:xfrm>
            <a:off x="5273357" y="0"/>
            <a:ext cx="4032568" cy="350996"/>
          </a:xfrm>
          <a:prstGeom prst="rect">
            <a:avLst/>
          </a:prstGeom>
          <a:noFill/>
          <a:ln w="9525">
            <a:noFill/>
            <a:miter lim="800000"/>
            <a:headEnd/>
            <a:tailEnd/>
          </a:ln>
          <a:effectLst/>
        </p:spPr>
        <p:txBody>
          <a:bodyPr vert="horz" wrap="square" lIns="19428" tIns="0" rIns="19428" bIns="0" numCol="1" anchor="t" anchorCtr="0" compatLnSpc="1">
            <a:prstTxWarp prst="textNoShape">
              <a:avLst/>
            </a:prstTxWarp>
          </a:bodyPr>
          <a:lstStyle>
            <a:lvl1pPr algn="r">
              <a:defRPr sz="1000" i="1">
                <a:latin typeface="Times New Roman" charset="0"/>
              </a:defRPr>
            </a:lvl1pPr>
          </a:lstStyle>
          <a:p>
            <a:endParaRPr lang="en-US"/>
          </a:p>
        </p:txBody>
      </p:sp>
      <p:sp>
        <p:nvSpPr>
          <p:cNvPr id="3076" name="Rectangle 4"/>
          <p:cNvSpPr>
            <a:spLocks noGrp="1" noChangeArrowheads="1"/>
          </p:cNvSpPr>
          <p:nvPr>
            <p:ph type="ftr" sz="quarter" idx="2"/>
          </p:nvPr>
        </p:nvSpPr>
        <p:spPr bwMode="auto">
          <a:xfrm>
            <a:off x="3" y="6668929"/>
            <a:ext cx="4032568" cy="350996"/>
          </a:xfrm>
          <a:prstGeom prst="rect">
            <a:avLst/>
          </a:prstGeom>
          <a:noFill/>
          <a:ln w="9525">
            <a:noFill/>
            <a:miter lim="800000"/>
            <a:headEnd/>
            <a:tailEnd/>
          </a:ln>
          <a:effectLst/>
        </p:spPr>
        <p:txBody>
          <a:bodyPr vert="horz" wrap="square" lIns="19428" tIns="0" rIns="19428" bIns="0" numCol="1" anchor="b" anchorCtr="0" compatLnSpc="1">
            <a:prstTxWarp prst="textNoShape">
              <a:avLst/>
            </a:prstTxWarp>
          </a:bodyPr>
          <a:lstStyle>
            <a:lvl1pPr>
              <a:defRPr sz="1000" i="1">
                <a:latin typeface="Times New Roman" charset="0"/>
              </a:defRPr>
            </a:lvl1pPr>
          </a:lstStyle>
          <a:p>
            <a:endParaRPr lang="en-US"/>
          </a:p>
        </p:txBody>
      </p:sp>
      <p:sp>
        <p:nvSpPr>
          <p:cNvPr id="3077" name="Rectangle 5"/>
          <p:cNvSpPr>
            <a:spLocks noGrp="1" noChangeArrowheads="1"/>
          </p:cNvSpPr>
          <p:nvPr>
            <p:ph type="sldNum" sz="quarter" idx="3"/>
          </p:nvPr>
        </p:nvSpPr>
        <p:spPr bwMode="auto">
          <a:xfrm>
            <a:off x="5273357" y="6668929"/>
            <a:ext cx="4032568" cy="350996"/>
          </a:xfrm>
          <a:prstGeom prst="rect">
            <a:avLst/>
          </a:prstGeom>
          <a:noFill/>
          <a:ln w="9525">
            <a:noFill/>
            <a:miter lim="800000"/>
            <a:headEnd/>
            <a:tailEnd/>
          </a:ln>
          <a:effectLst/>
        </p:spPr>
        <p:txBody>
          <a:bodyPr vert="horz" wrap="square" lIns="19428" tIns="0" rIns="19428" bIns="0" numCol="1" anchor="b" anchorCtr="0" compatLnSpc="1">
            <a:prstTxWarp prst="textNoShape">
              <a:avLst/>
            </a:prstTxWarp>
          </a:bodyPr>
          <a:lstStyle>
            <a:lvl1pPr algn="r">
              <a:defRPr sz="1000" i="1">
                <a:latin typeface="Times New Roman" charset="0"/>
              </a:defRPr>
            </a:lvl1pPr>
          </a:lstStyle>
          <a:p>
            <a:fld id="{BAC163EA-C73A-47FE-A969-3C2FE961D8B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0"/>
            <a:ext cx="4032568" cy="350996"/>
          </a:xfrm>
          <a:prstGeom prst="rect">
            <a:avLst/>
          </a:prstGeom>
          <a:noFill/>
          <a:ln w="9525">
            <a:noFill/>
            <a:miter lim="800000"/>
            <a:headEnd/>
            <a:tailEnd/>
          </a:ln>
          <a:effectLst/>
        </p:spPr>
        <p:txBody>
          <a:bodyPr vert="horz" wrap="square" lIns="19428" tIns="0" rIns="19428" bIns="0" numCol="1" anchor="t" anchorCtr="0" compatLnSpc="1">
            <a:prstTxWarp prst="textNoShape">
              <a:avLst/>
            </a:prstTxWarp>
          </a:bodyPr>
          <a:lstStyle>
            <a:lvl1pPr>
              <a:defRPr sz="1000" i="1">
                <a:latin typeface="Times New Roman" charset="0"/>
              </a:defRPr>
            </a:lvl1pPr>
          </a:lstStyle>
          <a:p>
            <a:endParaRPr lang="en-US"/>
          </a:p>
        </p:txBody>
      </p:sp>
      <p:sp>
        <p:nvSpPr>
          <p:cNvPr id="2051" name="Rectangle 3"/>
          <p:cNvSpPr>
            <a:spLocks noGrp="1" noChangeArrowheads="1"/>
          </p:cNvSpPr>
          <p:nvPr>
            <p:ph type="dt" idx="1"/>
          </p:nvPr>
        </p:nvSpPr>
        <p:spPr bwMode="auto">
          <a:xfrm>
            <a:off x="5273357" y="0"/>
            <a:ext cx="4032568" cy="350996"/>
          </a:xfrm>
          <a:prstGeom prst="rect">
            <a:avLst/>
          </a:prstGeom>
          <a:noFill/>
          <a:ln w="9525">
            <a:noFill/>
            <a:miter lim="800000"/>
            <a:headEnd/>
            <a:tailEnd/>
          </a:ln>
          <a:effectLst/>
        </p:spPr>
        <p:txBody>
          <a:bodyPr vert="horz" wrap="square" lIns="19428" tIns="0" rIns="19428" bIns="0" numCol="1" anchor="t" anchorCtr="0" compatLnSpc="1">
            <a:prstTxWarp prst="textNoShape">
              <a:avLst/>
            </a:prstTxWarp>
          </a:bodyPr>
          <a:lstStyle>
            <a:lvl1pPr algn="r">
              <a:defRPr sz="1000" i="1">
                <a:latin typeface="Times New Roman" charset="0"/>
              </a:defRPr>
            </a:lvl1pPr>
          </a:lstStyle>
          <a:p>
            <a:endParaRPr lang="en-US"/>
          </a:p>
        </p:txBody>
      </p:sp>
      <p:sp>
        <p:nvSpPr>
          <p:cNvPr id="2052" name="Rectangle 4"/>
          <p:cNvSpPr>
            <a:spLocks noGrp="1" noChangeArrowheads="1"/>
          </p:cNvSpPr>
          <p:nvPr>
            <p:ph type="ftr" sz="quarter" idx="4"/>
          </p:nvPr>
        </p:nvSpPr>
        <p:spPr bwMode="auto">
          <a:xfrm>
            <a:off x="3" y="6668929"/>
            <a:ext cx="4032568" cy="350996"/>
          </a:xfrm>
          <a:prstGeom prst="rect">
            <a:avLst/>
          </a:prstGeom>
          <a:noFill/>
          <a:ln w="9525">
            <a:noFill/>
            <a:miter lim="800000"/>
            <a:headEnd/>
            <a:tailEnd/>
          </a:ln>
          <a:effectLst/>
        </p:spPr>
        <p:txBody>
          <a:bodyPr vert="horz" wrap="square" lIns="19428" tIns="0" rIns="19428" bIns="0" numCol="1" anchor="b" anchorCtr="0" compatLnSpc="1">
            <a:prstTxWarp prst="textNoShape">
              <a:avLst/>
            </a:prstTxWarp>
          </a:bodyPr>
          <a:lstStyle>
            <a:lvl1pPr>
              <a:defRPr sz="1000" i="1">
                <a:latin typeface="Times New Roman" charset="0"/>
              </a:defRPr>
            </a:lvl1pPr>
          </a:lstStyle>
          <a:p>
            <a:endParaRPr lang="en-US"/>
          </a:p>
        </p:txBody>
      </p:sp>
      <p:sp>
        <p:nvSpPr>
          <p:cNvPr id="2053" name="Rectangle 5"/>
          <p:cNvSpPr>
            <a:spLocks noGrp="1" noChangeArrowheads="1"/>
          </p:cNvSpPr>
          <p:nvPr>
            <p:ph type="sldNum" sz="quarter" idx="5"/>
          </p:nvPr>
        </p:nvSpPr>
        <p:spPr bwMode="auto">
          <a:xfrm>
            <a:off x="5273357" y="6668929"/>
            <a:ext cx="4032568" cy="350996"/>
          </a:xfrm>
          <a:prstGeom prst="rect">
            <a:avLst/>
          </a:prstGeom>
          <a:noFill/>
          <a:ln w="9525">
            <a:noFill/>
            <a:miter lim="800000"/>
            <a:headEnd/>
            <a:tailEnd/>
          </a:ln>
          <a:effectLst/>
        </p:spPr>
        <p:txBody>
          <a:bodyPr vert="horz" wrap="square" lIns="19428" tIns="0" rIns="19428" bIns="0" numCol="1" anchor="b" anchorCtr="0" compatLnSpc="1">
            <a:prstTxWarp prst="textNoShape">
              <a:avLst/>
            </a:prstTxWarp>
          </a:bodyPr>
          <a:lstStyle>
            <a:lvl1pPr algn="r">
              <a:defRPr sz="1000" i="1">
                <a:latin typeface="Times New Roman" charset="0"/>
              </a:defRPr>
            </a:lvl1pPr>
          </a:lstStyle>
          <a:p>
            <a:fld id="{FFABBE6B-6949-4B0B-BB52-F8D70DF7AEAF}" type="slidenum">
              <a:rPr lang="en-US"/>
              <a:pPr/>
              <a:t>‹#›</a:t>
            </a:fld>
            <a:endParaRPr lang="en-US"/>
          </a:p>
        </p:txBody>
      </p:sp>
      <p:sp>
        <p:nvSpPr>
          <p:cNvPr id="2054" name="Rectangle 6"/>
          <p:cNvSpPr>
            <a:spLocks noGrp="1" noChangeArrowheads="1"/>
          </p:cNvSpPr>
          <p:nvPr>
            <p:ph type="body" sz="quarter" idx="3"/>
          </p:nvPr>
        </p:nvSpPr>
        <p:spPr bwMode="auto">
          <a:xfrm>
            <a:off x="1236486" y="3334465"/>
            <a:ext cx="6828653" cy="3158966"/>
          </a:xfrm>
          <a:prstGeom prst="rect">
            <a:avLst/>
          </a:prstGeom>
          <a:noFill/>
          <a:ln w="9525">
            <a:noFill/>
            <a:miter lim="800000"/>
            <a:headEnd/>
            <a:tailEnd/>
          </a:ln>
          <a:effectLst/>
        </p:spPr>
        <p:txBody>
          <a:bodyPr vert="horz" wrap="square" lIns="93905" tIns="46953" rIns="93905" bIns="469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2905125" y="531813"/>
            <a:ext cx="3495675" cy="262255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D45F1697-B1FD-4BA8-AF78-8F256EB6D420}" type="slidenum">
              <a:rPr lang="en-US"/>
              <a:pPr/>
              <a:t>1</a:t>
            </a:fld>
            <a:endParaRPr lang="en-US" dirty="0"/>
          </a:p>
        </p:txBody>
      </p:sp>
      <p:sp>
        <p:nvSpPr>
          <p:cNvPr id="5122" name="Rectangle 2"/>
          <p:cNvSpPr>
            <a:spLocks noChangeArrowheads="1"/>
          </p:cNvSpPr>
          <p:nvPr/>
        </p:nvSpPr>
        <p:spPr bwMode="auto">
          <a:xfrm>
            <a:off x="5271205" y="0"/>
            <a:ext cx="4034721" cy="350996"/>
          </a:xfrm>
          <a:prstGeom prst="rect">
            <a:avLst/>
          </a:prstGeom>
          <a:noFill/>
          <a:ln w="9525">
            <a:noFill/>
            <a:miter lim="800000"/>
            <a:headEnd/>
            <a:tailEnd/>
          </a:ln>
          <a:effectLst/>
        </p:spPr>
        <p:txBody>
          <a:bodyPr wrap="none" lIns="93257" tIns="46630" rIns="93257" bIns="46630" anchor="ctr"/>
          <a:lstStyle/>
          <a:p>
            <a:endParaRPr lang="en-US" dirty="0"/>
          </a:p>
        </p:txBody>
      </p:sp>
      <p:sp>
        <p:nvSpPr>
          <p:cNvPr id="5123" name="Rectangle 3"/>
          <p:cNvSpPr>
            <a:spLocks noChangeArrowheads="1"/>
          </p:cNvSpPr>
          <p:nvPr/>
        </p:nvSpPr>
        <p:spPr bwMode="auto">
          <a:xfrm>
            <a:off x="5271205" y="6668929"/>
            <a:ext cx="4034721" cy="350996"/>
          </a:xfrm>
          <a:prstGeom prst="rect">
            <a:avLst/>
          </a:prstGeom>
          <a:noFill/>
          <a:ln w="9525">
            <a:noFill/>
            <a:miter lim="800000"/>
            <a:headEnd/>
            <a:tailEnd/>
          </a:ln>
          <a:effectLst/>
        </p:spPr>
        <p:txBody>
          <a:bodyPr lIns="19428" tIns="0" rIns="19428" bIns="0" anchor="b"/>
          <a:lstStyle/>
          <a:p>
            <a:pPr algn="r"/>
            <a:r>
              <a:rPr lang="en-US" sz="1000" i="1" dirty="0">
                <a:latin typeface="Times New Roman" charset="0"/>
              </a:rPr>
              <a:t>1</a:t>
            </a:r>
          </a:p>
        </p:txBody>
      </p:sp>
      <p:sp>
        <p:nvSpPr>
          <p:cNvPr id="5124" name="Rectangle 4"/>
          <p:cNvSpPr>
            <a:spLocks noChangeArrowheads="1"/>
          </p:cNvSpPr>
          <p:nvPr/>
        </p:nvSpPr>
        <p:spPr bwMode="auto">
          <a:xfrm>
            <a:off x="3" y="6668929"/>
            <a:ext cx="4032568" cy="350996"/>
          </a:xfrm>
          <a:prstGeom prst="rect">
            <a:avLst/>
          </a:prstGeom>
          <a:noFill/>
          <a:ln w="9525">
            <a:noFill/>
            <a:miter lim="800000"/>
            <a:headEnd/>
            <a:tailEnd/>
          </a:ln>
          <a:effectLst/>
        </p:spPr>
        <p:txBody>
          <a:bodyPr wrap="none" lIns="93257" tIns="46630" rIns="93257" bIns="46630" anchor="ctr"/>
          <a:lstStyle/>
          <a:p>
            <a:endParaRPr lang="en-US" dirty="0"/>
          </a:p>
        </p:txBody>
      </p:sp>
      <p:sp>
        <p:nvSpPr>
          <p:cNvPr id="5125" name="Rectangle 5"/>
          <p:cNvSpPr>
            <a:spLocks noChangeArrowheads="1"/>
          </p:cNvSpPr>
          <p:nvPr/>
        </p:nvSpPr>
        <p:spPr bwMode="auto">
          <a:xfrm>
            <a:off x="3" y="0"/>
            <a:ext cx="4032568" cy="350996"/>
          </a:xfrm>
          <a:prstGeom prst="rect">
            <a:avLst/>
          </a:prstGeom>
          <a:noFill/>
          <a:ln w="9525">
            <a:noFill/>
            <a:miter lim="800000"/>
            <a:headEnd/>
            <a:tailEnd/>
          </a:ln>
          <a:effectLst/>
        </p:spPr>
        <p:txBody>
          <a:bodyPr wrap="none" lIns="93257" tIns="46630" rIns="93257" bIns="46630" anchor="ctr"/>
          <a:lstStyle/>
          <a:p>
            <a:endParaRPr lang="en-US" dirty="0"/>
          </a:p>
        </p:txBody>
      </p:sp>
      <p:sp>
        <p:nvSpPr>
          <p:cNvPr id="5126" name="Rectangle 6"/>
          <p:cNvSpPr>
            <a:spLocks noChangeArrowheads="1"/>
          </p:cNvSpPr>
          <p:nvPr/>
        </p:nvSpPr>
        <p:spPr bwMode="auto">
          <a:xfrm>
            <a:off x="5269051" y="0"/>
            <a:ext cx="4036875" cy="350996"/>
          </a:xfrm>
          <a:prstGeom prst="rect">
            <a:avLst/>
          </a:prstGeom>
          <a:noFill/>
          <a:ln w="9525">
            <a:noFill/>
            <a:miter lim="800000"/>
            <a:headEnd/>
            <a:tailEnd/>
          </a:ln>
          <a:effectLst/>
        </p:spPr>
        <p:txBody>
          <a:bodyPr wrap="none" lIns="93257" tIns="46630" rIns="93257" bIns="46630" anchor="ctr"/>
          <a:lstStyle/>
          <a:p>
            <a:endParaRPr lang="en-US" dirty="0"/>
          </a:p>
        </p:txBody>
      </p:sp>
      <p:sp>
        <p:nvSpPr>
          <p:cNvPr id="5127" name="Rectangle 7"/>
          <p:cNvSpPr>
            <a:spLocks noChangeArrowheads="1"/>
          </p:cNvSpPr>
          <p:nvPr/>
        </p:nvSpPr>
        <p:spPr bwMode="auto">
          <a:xfrm>
            <a:off x="5269051" y="6668929"/>
            <a:ext cx="4036875" cy="350996"/>
          </a:xfrm>
          <a:prstGeom prst="rect">
            <a:avLst/>
          </a:prstGeom>
          <a:noFill/>
          <a:ln w="9525">
            <a:noFill/>
            <a:miter lim="800000"/>
            <a:headEnd/>
            <a:tailEnd/>
          </a:ln>
          <a:effectLst/>
        </p:spPr>
        <p:txBody>
          <a:bodyPr lIns="19428" tIns="0" rIns="19428" bIns="0" anchor="b"/>
          <a:lstStyle/>
          <a:p>
            <a:pPr algn="r"/>
            <a:r>
              <a:rPr lang="en-US" sz="1000" i="1" dirty="0">
                <a:latin typeface="Times New Roman" charset="0"/>
              </a:rPr>
              <a:t>1</a:t>
            </a:r>
          </a:p>
        </p:txBody>
      </p:sp>
      <p:sp>
        <p:nvSpPr>
          <p:cNvPr id="5128" name="Rectangle 8"/>
          <p:cNvSpPr>
            <a:spLocks noChangeArrowheads="1"/>
          </p:cNvSpPr>
          <p:nvPr/>
        </p:nvSpPr>
        <p:spPr bwMode="auto">
          <a:xfrm>
            <a:off x="3" y="6668929"/>
            <a:ext cx="4032568" cy="350996"/>
          </a:xfrm>
          <a:prstGeom prst="rect">
            <a:avLst/>
          </a:prstGeom>
          <a:noFill/>
          <a:ln w="9525">
            <a:noFill/>
            <a:miter lim="800000"/>
            <a:headEnd/>
            <a:tailEnd/>
          </a:ln>
          <a:effectLst/>
        </p:spPr>
        <p:txBody>
          <a:bodyPr wrap="none" lIns="93257" tIns="46630" rIns="93257" bIns="46630" anchor="ctr"/>
          <a:lstStyle/>
          <a:p>
            <a:endParaRPr lang="en-US" dirty="0"/>
          </a:p>
        </p:txBody>
      </p:sp>
      <p:sp>
        <p:nvSpPr>
          <p:cNvPr id="5129" name="Rectangle 9"/>
          <p:cNvSpPr>
            <a:spLocks noChangeArrowheads="1"/>
          </p:cNvSpPr>
          <p:nvPr/>
        </p:nvSpPr>
        <p:spPr bwMode="auto">
          <a:xfrm>
            <a:off x="3" y="0"/>
            <a:ext cx="4032568" cy="350996"/>
          </a:xfrm>
          <a:prstGeom prst="rect">
            <a:avLst/>
          </a:prstGeom>
          <a:noFill/>
          <a:ln w="9525">
            <a:noFill/>
            <a:miter lim="800000"/>
            <a:headEnd/>
            <a:tailEnd/>
          </a:ln>
          <a:effectLst/>
        </p:spPr>
        <p:txBody>
          <a:bodyPr wrap="none" lIns="93257" tIns="46630" rIns="93257" bIns="46630" anchor="ctr"/>
          <a:lstStyle/>
          <a:p>
            <a:endParaRPr lang="en-US" dirty="0"/>
          </a:p>
        </p:txBody>
      </p:sp>
      <p:sp>
        <p:nvSpPr>
          <p:cNvPr id="5130" name="Rectangle 10"/>
          <p:cNvSpPr>
            <a:spLocks noGrp="1" noRot="1" noChangeAspect="1" noChangeArrowheads="1" noTextEdit="1"/>
          </p:cNvSpPr>
          <p:nvPr>
            <p:ph type="sldImg"/>
          </p:nvPr>
        </p:nvSpPr>
        <p:spPr>
          <a:ln cap="flat"/>
        </p:spPr>
      </p:sp>
      <p:sp>
        <p:nvSpPr>
          <p:cNvPr id="5131" name="Rectangle 11"/>
          <p:cNvSpPr>
            <a:spLocks noGrp="1" noChangeArrowheads="1"/>
          </p:cNvSpPr>
          <p:nvPr>
            <p:ph type="body" idx="1"/>
          </p:nvPr>
        </p:nvSpPr>
        <p:spPr>
          <a:ln/>
        </p:spPr>
        <p:txBody>
          <a:bodyPr/>
          <a:lstStyle/>
          <a:p>
            <a:r>
              <a:rPr lang="en-US" dirty="0" smtClean="0"/>
              <a:t>Title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address the dynamic range requirements of the inverse computation, the inverse</a:t>
            </a:r>
            <a:r>
              <a:rPr lang="en-US" baseline="0" dirty="0" smtClean="0"/>
              <a:t> covariance term can be simplified using QR decomposition.  This provides better dynamic range since the covariance does not need to be computed directly.</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diagram is showing the data flow required to compute the synchronization metric.  The</a:t>
            </a:r>
            <a:r>
              <a:rPr lang="en-US" baseline="0" dirty="0" smtClean="0"/>
              <a:t> sample matrix Z is conjugated and is multiplied by the normalized known sequence 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Z</a:t>
            </a:r>
            <a:r>
              <a:rPr lang="en-US" baseline="0" dirty="0" smtClean="0"/>
              <a:t> </a:t>
            </a:r>
            <a:r>
              <a:rPr lang="en-US" baseline="0" dirty="0" err="1" smtClean="0"/>
              <a:t>hermitian</a:t>
            </a:r>
            <a:r>
              <a:rPr lang="en-US" baseline="0" dirty="0" smtClean="0"/>
              <a:t> term is then decomposed using QR decomposition to produce the upper triangular R which is subsequently used for forward substitution.</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terms in</a:t>
            </a:r>
            <a:r>
              <a:rPr lang="en-US" baseline="0" dirty="0" smtClean="0"/>
              <a:t> parenthesis are conjugates; therefore the second term doesn’t need to be re-computed explicitly.  The output of the forward substitution can be multiplied by its conjugate.</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metric is then computed using a</a:t>
            </a:r>
            <a:r>
              <a:rPr lang="en-US" baseline="0" dirty="0" smtClean="0"/>
              <a:t> simple determinant</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computation</a:t>
            </a:r>
            <a:r>
              <a:rPr lang="en-US" baseline="0" dirty="0" smtClean="0"/>
              <a:t>al complexity of each of the operations given an example configuration</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performance of the implementation is compared to the correlation metric, which is a common technique for synchronization in communication systems.  The slides show the utilization requirements as well the achieved computational throughput with the FPGA implementation for an example instantiation of a communication link.</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overall detailed architecture of the design.  The highlighted blocks are further discussed in detail on </a:t>
            </a:r>
            <a:r>
              <a:rPr lang="en-US" baseline="0" smtClean="0"/>
              <a:t>the follow-on </a:t>
            </a:r>
            <a:r>
              <a:rPr lang="en-US" baseline="0" dirty="0" smtClean="0"/>
              <a:t>slides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Matrix</a:t>
            </a:r>
            <a:r>
              <a:rPr lang="en-US" baseline="0" dirty="0" smtClean="0"/>
              <a:t> multiplication is implemented as a systolic array of processing elements shown in the upper right corner.  Each PE is a multiply accumulate unit responsible for a single value in the result matrix.  The implementation allows the interleaving of multiple independent matrix multiplication in order to increase utilization of the floating point operations.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QR is computed using a systolic structure known as the </a:t>
            </a:r>
            <a:r>
              <a:rPr lang="en-US" dirty="0" err="1" smtClean="0"/>
              <a:t>McWhirter</a:t>
            </a:r>
            <a:r>
              <a:rPr lang="en-US" baseline="0" dirty="0" smtClean="0"/>
              <a:t> array.  It is comprised of two element types: boundary and internal.</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01"/>
            <a:r>
              <a:rPr lang="en-US" dirty="0" smtClean="0"/>
              <a:t>Space-Time adaptive signal processing is an important part of operating in dynamic environments.  This presentation’s focus is the application of STAP for communications.</a:t>
            </a:r>
          </a:p>
        </p:txBody>
      </p:sp>
      <p:sp>
        <p:nvSpPr>
          <p:cNvPr id="4" name="Slide Number Placeholder 3"/>
          <p:cNvSpPr>
            <a:spLocks noGrp="1"/>
          </p:cNvSpPr>
          <p:nvPr>
            <p:ph type="sldNum" sz="quarter" idx="10"/>
          </p:nvPr>
        </p:nvSpPr>
        <p:spPr/>
        <p:txBody>
          <a:bodyPr/>
          <a:lstStyle/>
          <a:p>
            <a:fld id="{FFABBE6B-6949-4B0B-BB52-F8D70DF7AEA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back/forward</a:t>
            </a:r>
            <a:r>
              <a:rPr lang="en-US" baseline="0" dirty="0" smtClean="0"/>
              <a:t> substitution is computed serially.  The data is streamed through a single multiplication and subtraction block.  </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Acknowledgements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a:t>
            </a:r>
            <a:r>
              <a:rPr lang="en-US" baseline="0" dirty="0" smtClean="0"/>
              <a:t> communication scenario – ad-hoc nodes attempting to communicate in an urban environment with interference from other network nodes.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receiver</a:t>
            </a:r>
            <a:r>
              <a:rPr lang="en-US" baseline="0" dirty="0" smtClean="0"/>
              <a:t> is running open loop, waiting for a known sequence to be sent by the transmitter.  Once the sequence is detected, the receiver can synchronize with the transmitter</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metrics</a:t>
            </a:r>
            <a:r>
              <a:rPr lang="en-US" baseline="0" dirty="0" smtClean="0"/>
              <a:t> can be used to identify the presence of a known sequence.  The plot shows the advantage of using different advanced MIMO techniques compared to other traditional solutions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advanced metrics is the GLRT (Generalized Likelihood Ratio Test).  It consists of several critical terms, including the projection of the observed sample matrix onto the hyperplane formed by the known sequence.</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sample</a:t>
            </a:r>
            <a:r>
              <a:rPr lang="en-US" baseline="0" dirty="0" smtClean="0"/>
              <a:t> matrix is constructed using the same number of observations as the length of the known sequence.  The samples are gathered from the Analog to Digital Converters which are sampling the environment from spatially separated receive antennas.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1371600" y="1600201"/>
            <a:ext cx="6400800" cy="838200"/>
          </a:xfrm>
          <a:prstGeom prst="rect">
            <a:avLst/>
          </a:prstGeom>
        </p:spPr>
        <p:txBody>
          <a:bodyPr anchor="t" anchorCtr="0"/>
          <a:lstStyle>
            <a:lvl1pPr marL="0" indent="0" algn="ctr" rtl="0" eaLnBrk="0" fontAlgn="base" hangingPunct="0">
              <a:lnSpc>
                <a:spcPct val="100000"/>
              </a:lnSpc>
              <a:spcBef>
                <a:spcPct val="50000"/>
              </a:spcBef>
              <a:spcAft>
                <a:spcPts val="1000"/>
              </a:spcAft>
              <a:buSzPct val="125000"/>
              <a:buFontTx/>
              <a:buNone/>
              <a:defRPr lang="en-US" sz="3600" b="1" dirty="0">
                <a:solidFill>
                  <a:schemeClr val="tx1"/>
                </a:solidFill>
                <a:latin typeface="+mn-lt"/>
                <a:ea typeface="+mn-ea"/>
                <a:cs typeface="+mn-cs"/>
              </a:defRPr>
            </a:lvl1pPr>
          </a:lstStyle>
          <a:p>
            <a:r>
              <a:rPr lang="en-US" smtClean="0"/>
              <a:t>Click to edit Master title style</a:t>
            </a:r>
            <a:endParaRPr lang="en-US" dirty="0"/>
          </a:p>
        </p:txBody>
      </p:sp>
      <p:sp>
        <p:nvSpPr>
          <p:cNvPr id="6202" name="Rectangle 1082"/>
          <p:cNvSpPr>
            <a:spLocks noGrp="1" noChangeArrowheads="1"/>
          </p:cNvSpPr>
          <p:nvPr>
            <p:ph type="subTitle" sz="quarter" idx="1"/>
          </p:nvPr>
        </p:nvSpPr>
        <p:spPr>
          <a:xfrm>
            <a:off x="1371600" y="2438400"/>
            <a:ext cx="6400800" cy="2057400"/>
          </a:xfrm>
          <a:ln w="12700">
            <a:headEnd type="none" w="sm" len="sm"/>
            <a:tailEnd type="none" w="sm" len="sm"/>
          </a:ln>
        </p:spPr>
        <p:txBody>
          <a:bodyPr lIns="91440" tIns="45720" rIns="91440" bIns="45720"/>
          <a:lstStyle>
            <a:lvl1pPr marL="0" indent="0" algn="ctr">
              <a:lnSpc>
                <a:spcPct val="100000"/>
              </a:lnSpc>
              <a:spcBef>
                <a:spcPct val="50000"/>
              </a:spcBef>
              <a:spcAft>
                <a:spcPct val="50000"/>
              </a:spcAft>
              <a:buFontTx/>
              <a:buNone/>
              <a:defRPr sz="2000" b="1"/>
            </a:lvl1pPr>
          </a:lstStyle>
          <a:p>
            <a:r>
              <a:rPr lang="en-US" smtClean="0"/>
              <a:t>Click to edit Master subtitle style</a:t>
            </a:r>
            <a:endParaRPr lang="en-US" dirty="0"/>
          </a:p>
        </p:txBody>
      </p:sp>
      <p:sp>
        <p:nvSpPr>
          <p:cNvPr id="12" name="Rectangle 1032"/>
          <p:cNvSpPr>
            <a:spLocks noChangeArrowheads="1"/>
          </p:cNvSpPr>
          <p:nvPr userDrawn="1"/>
        </p:nvSpPr>
        <p:spPr bwMode="auto">
          <a:xfrm>
            <a:off x="357294" y="6428232"/>
            <a:ext cx="666750" cy="347472"/>
          </a:xfrm>
          <a:prstGeom prst="rect">
            <a:avLst/>
          </a:prstGeom>
          <a:noFill/>
          <a:ln w="9525">
            <a:noFill/>
            <a:miter lim="800000"/>
            <a:headEnd/>
            <a:tailEnd/>
          </a:ln>
          <a:effectLst/>
        </p:spPr>
        <p:txBody>
          <a:bodyPr wrap="none" lIns="0" tIns="0" rIns="0" bIns="0" anchor="t" anchorCtr="0"/>
          <a:lstStyle/>
          <a:p>
            <a:pPr algn="ctr"/>
            <a:r>
              <a:rPr lang="en-US" sz="700" b="1" dirty="0" smtClean="0"/>
              <a:t>999999-</a:t>
            </a:r>
            <a:fld id="{AE4CF406-AC05-4EC7-B24F-AAE22EF065C6}" type="slidenum">
              <a:rPr lang="en-US" sz="700" b="1"/>
              <a:pPr algn="ctr"/>
              <a:t>‹#›</a:t>
            </a:fld>
            <a:endParaRPr lang="en-US" sz="700" b="1" dirty="0" smtClean="0"/>
          </a:p>
          <a:p>
            <a:pPr algn="ctr"/>
            <a:r>
              <a:rPr lang="en-US" sz="700" b="1" dirty="0" smtClean="0"/>
              <a:t>XYZ </a:t>
            </a:r>
            <a:fld id="{9F39FB66-74DD-483D-812F-CE319D1E4A6F}" type="datetime1">
              <a:rPr lang="en-US" sz="700" b="1"/>
              <a:pPr algn="ctr"/>
              <a:t>11/2/11</a:t>
            </a:fld>
            <a:endParaRPr lang="en-US" sz="700" b="1" dirty="0"/>
          </a:p>
        </p:txBody>
      </p:sp>
      <p:pic>
        <p:nvPicPr>
          <p:cNvPr id="14" name="Picture 13" descr="60th_logo_title_ppt3.png"/>
          <p:cNvPicPr>
            <a:picLocks noChangeAspect="1"/>
          </p:cNvPicPr>
          <p:nvPr userDrawn="1"/>
        </p:nvPicPr>
        <p:blipFill>
          <a:blip r:embed="rId2" cstate="print"/>
          <a:stretch>
            <a:fillRect/>
          </a:stretch>
        </p:blipFill>
        <p:spPr>
          <a:xfrm>
            <a:off x="2868308" y="5257800"/>
            <a:ext cx="3407383" cy="469353"/>
          </a:xfrm>
          <a:prstGeom prst="rect">
            <a:avLst/>
          </a:prstGeom>
        </p:spPr>
      </p:pic>
      <p:cxnSp>
        <p:nvCxnSpPr>
          <p:cNvPr id="15" name="Straight Connector 14"/>
          <p:cNvCxnSpPr/>
          <p:nvPr userDrawn="1"/>
        </p:nvCxnSpPr>
        <p:spPr bwMode="auto">
          <a:xfrm>
            <a:off x="-365760" y="950976"/>
            <a:ext cx="9829800" cy="0"/>
          </a:xfrm>
          <a:prstGeom prst="line">
            <a:avLst/>
          </a:prstGeom>
          <a:solidFill>
            <a:schemeClr val="accent1"/>
          </a:solidFill>
          <a:ln w="22225" cap="flat" cmpd="sng" algn="ctr">
            <a:solidFill>
              <a:srgbClr val="003767"/>
            </a:solidFill>
            <a:prstDash val="solid"/>
            <a:round/>
            <a:headEnd type="none" w="sm" len="sm"/>
            <a:tailEnd type="none" w="sm" len="sm"/>
          </a:ln>
          <a:effectLst/>
        </p:spPr>
      </p:cxnSp>
      <p:cxnSp>
        <p:nvCxnSpPr>
          <p:cNvPr id="16" name="Straight Connector 15"/>
          <p:cNvCxnSpPr/>
          <p:nvPr userDrawn="1"/>
        </p:nvCxnSpPr>
        <p:spPr bwMode="auto">
          <a:xfrm>
            <a:off x="-365760" y="6355080"/>
            <a:ext cx="9829800" cy="0"/>
          </a:xfrm>
          <a:prstGeom prst="line">
            <a:avLst/>
          </a:prstGeom>
          <a:solidFill>
            <a:schemeClr val="accent1"/>
          </a:solidFill>
          <a:ln w="22225" cap="flat" cmpd="sng" algn="ctr">
            <a:solidFill>
              <a:srgbClr val="003767"/>
            </a:solidFill>
            <a:prstDash val="solid"/>
            <a:round/>
            <a:headEnd type="none" w="sm" len="sm"/>
            <a:tailEnd type="none" w="sm" len="sm"/>
          </a:ln>
          <a:effectLst/>
        </p:spPr>
      </p:cxnSp>
      <p:sp>
        <p:nvSpPr>
          <p:cNvPr id="10" name="Rectangle 9"/>
          <p:cNvSpPr/>
          <p:nvPr userDrawn="1"/>
        </p:nvSpPr>
        <p:spPr>
          <a:xfrm>
            <a:off x="5410200" y="6334780"/>
            <a:ext cx="3616960" cy="523220"/>
          </a:xfrm>
          <a:prstGeom prst="rect">
            <a:avLst/>
          </a:prstGeom>
        </p:spPr>
        <p:txBody>
          <a:bodyPr wrap="square">
            <a:spAutoFit/>
          </a:bodyPr>
          <a:lstStyle/>
          <a:p>
            <a:r>
              <a:rPr lang="en-US" sz="700" dirty="0" smtClean="0"/>
              <a:t>This work is sponsored by the United States Air Force under Air Force contract FA8721-05-C-0002. Opinions, interpretations, conclusions and recommendations are those of the author and are not necessarily endorsed by the United States Government. </a:t>
            </a:r>
            <a:endParaRPr lang="en-US" sz="7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35608"/>
            <a:ext cx="1943100" cy="4114800"/>
          </a:xfrm>
          <a:prstGeom prst="rect">
            <a:avLst/>
          </a:prstGeom>
        </p:spPr>
        <p:txBody>
          <a:bodyPr vert="eaVert"/>
          <a:lstStyle>
            <a:lvl1pPr>
              <a:defRPr sz="20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1435608"/>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ct val="100000"/>
              </a:lnSpc>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433513"/>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33513"/>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3560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44712"/>
            <a:ext cx="4040188" cy="373075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3560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44712"/>
            <a:ext cx="4041775" cy="373075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08"/>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5608"/>
            <a:ext cx="5111750" cy="427939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666999"/>
            <a:ext cx="3008313" cy="304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35608"/>
            <a:ext cx="5486400" cy="32887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body" idx="1"/>
          </p:nvPr>
        </p:nvSpPr>
        <p:spPr bwMode="auto">
          <a:xfrm>
            <a:off x="1295400" y="1143000"/>
            <a:ext cx="7162800" cy="464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Placeholder 1"/>
          <p:cNvSpPr>
            <a:spLocks noGrp="1"/>
          </p:cNvSpPr>
          <p:nvPr>
            <p:ph type="title"/>
          </p:nvPr>
        </p:nvSpPr>
        <p:spPr>
          <a:xfrm>
            <a:off x="1295400" y="304800"/>
            <a:ext cx="7543800" cy="609600"/>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p>
            <a:pPr marL="0" marR="0" lvl="0" indent="0" algn="l" defTabSz="914400" rtl="0" eaLnBrk="0" fontAlgn="base" latinLnBrk="0" hangingPunct="0">
              <a:lnSpc>
                <a:spcPts val="2700"/>
              </a:lnSpc>
              <a:spcBef>
                <a:spcPct val="0"/>
              </a:spcBef>
              <a:spcAft>
                <a:spcPct val="0"/>
              </a:spcAft>
              <a:buClrTx/>
              <a:buSzTx/>
              <a:buFontTx/>
              <a:buNone/>
              <a:tabLst/>
              <a:defRPr/>
            </a:pPr>
            <a:r>
              <a:rPr lang="en-US" smtClean="0"/>
              <a:t>Click to edit Master title style</a:t>
            </a:r>
            <a:endParaRPr lang="en-US" dirty="0"/>
          </a:p>
        </p:txBody>
      </p:sp>
      <p:pic>
        <p:nvPicPr>
          <p:cNvPr id="19" name="Picture 18" descr="radar_v1.eps"/>
          <p:cNvPicPr>
            <a:picLocks noChangeAspect="1"/>
          </p:cNvPicPr>
          <p:nvPr/>
        </p:nvPicPr>
        <p:blipFill>
          <a:blip r:embed="rId13" cstate="print"/>
          <a:stretch>
            <a:fillRect/>
          </a:stretch>
        </p:blipFill>
        <p:spPr>
          <a:xfrm>
            <a:off x="368076" y="238408"/>
            <a:ext cx="591263" cy="609550"/>
          </a:xfrm>
          <a:prstGeom prst="rect">
            <a:avLst/>
          </a:prstGeom>
        </p:spPr>
      </p:pic>
      <p:sp>
        <p:nvSpPr>
          <p:cNvPr id="24" name="Rectangle 1032"/>
          <p:cNvSpPr>
            <a:spLocks noChangeArrowheads="1"/>
          </p:cNvSpPr>
          <p:nvPr/>
        </p:nvSpPr>
        <p:spPr bwMode="auto">
          <a:xfrm>
            <a:off x="357294" y="6428232"/>
            <a:ext cx="666750" cy="347132"/>
          </a:xfrm>
          <a:prstGeom prst="rect">
            <a:avLst/>
          </a:prstGeom>
          <a:noFill/>
          <a:ln w="9525">
            <a:noFill/>
            <a:miter lim="800000"/>
            <a:headEnd/>
            <a:tailEnd/>
          </a:ln>
          <a:effectLst/>
        </p:spPr>
        <p:txBody>
          <a:bodyPr wrap="none" lIns="0" tIns="0" rIns="0" bIns="0" anchor="t" anchorCtr="0"/>
          <a:lstStyle/>
          <a:p>
            <a:pPr algn="ctr"/>
            <a:r>
              <a:rPr lang="en-US" sz="700" b="1" dirty="0" smtClean="0"/>
              <a:t>999999-</a:t>
            </a:r>
            <a:fld id="{AE4CF406-AC05-4EC7-B24F-AAE22EF065C6}" type="slidenum">
              <a:rPr lang="en-US" sz="700" b="1"/>
              <a:pPr algn="ctr"/>
              <a:t>‹#›</a:t>
            </a:fld>
            <a:endParaRPr lang="en-US" sz="700" b="1" dirty="0" smtClean="0"/>
          </a:p>
          <a:p>
            <a:pPr algn="ctr"/>
            <a:r>
              <a:rPr lang="en-US" sz="700" b="1" dirty="0" smtClean="0"/>
              <a:t>XYZ </a:t>
            </a:r>
            <a:fld id="{9F39FB66-74DD-483D-812F-CE319D1E4A6F}" type="datetime1">
              <a:rPr lang="en-US" sz="700" b="1"/>
              <a:pPr algn="ctr"/>
              <a:t>11/2/11</a:t>
            </a:fld>
            <a:endParaRPr lang="en-US" sz="700" b="1" dirty="0"/>
          </a:p>
        </p:txBody>
      </p:sp>
      <p:pic>
        <p:nvPicPr>
          <p:cNvPr id="11" name="Picture 10" descr="60th_logo_bottom_ppt4.png"/>
          <p:cNvPicPr>
            <a:picLocks noChangeAspect="1"/>
          </p:cNvPicPr>
          <p:nvPr/>
        </p:nvPicPr>
        <p:blipFill>
          <a:blip r:embed="rId14" cstate="print"/>
          <a:stretch>
            <a:fillRect/>
          </a:stretch>
        </p:blipFill>
        <p:spPr>
          <a:xfrm>
            <a:off x="6720840" y="6464808"/>
            <a:ext cx="1938368" cy="316966"/>
          </a:xfrm>
          <a:prstGeom prst="rect">
            <a:avLst/>
          </a:prstGeom>
        </p:spPr>
      </p:pic>
      <p:cxnSp>
        <p:nvCxnSpPr>
          <p:cNvPr id="12" name="Straight Connector 11"/>
          <p:cNvCxnSpPr/>
          <p:nvPr/>
        </p:nvCxnSpPr>
        <p:spPr bwMode="auto">
          <a:xfrm>
            <a:off x="-365760" y="950976"/>
            <a:ext cx="9829800" cy="0"/>
          </a:xfrm>
          <a:prstGeom prst="line">
            <a:avLst/>
          </a:prstGeom>
          <a:solidFill>
            <a:schemeClr val="accent1"/>
          </a:solidFill>
          <a:ln w="22225" cap="flat" cmpd="sng" algn="ctr">
            <a:solidFill>
              <a:srgbClr val="003767"/>
            </a:solidFill>
            <a:prstDash val="solid"/>
            <a:round/>
            <a:headEnd type="none" w="sm" len="sm"/>
            <a:tailEnd type="none" w="sm" len="sm"/>
          </a:ln>
          <a:effectLst/>
        </p:spPr>
      </p:cxnSp>
      <p:cxnSp>
        <p:nvCxnSpPr>
          <p:cNvPr id="13" name="Straight Connector 12"/>
          <p:cNvCxnSpPr/>
          <p:nvPr/>
        </p:nvCxnSpPr>
        <p:spPr bwMode="auto">
          <a:xfrm>
            <a:off x="-365760" y="6355080"/>
            <a:ext cx="9829800" cy="0"/>
          </a:xfrm>
          <a:prstGeom prst="line">
            <a:avLst/>
          </a:prstGeom>
          <a:solidFill>
            <a:schemeClr val="accent1"/>
          </a:solidFill>
          <a:ln w="22225" cap="flat" cmpd="sng" algn="ctr">
            <a:solidFill>
              <a:srgbClr val="003767"/>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lnSpc>
          <a:spcPts val="2800"/>
        </a:lnSpc>
        <a:spcBef>
          <a:spcPct val="0"/>
        </a:spcBef>
        <a:spcAft>
          <a:spcPct val="0"/>
        </a:spcAft>
        <a:defRPr kumimoji="0" lang="en-US" sz="2800" b="1" i="0" u="none" strike="noStrike" kern="0" cap="none" spc="0" normalizeH="0" baseline="0" noProof="0" dirty="0">
          <a:ln>
            <a:noFill/>
          </a:ln>
          <a:solidFill>
            <a:schemeClr val="tx2"/>
          </a:solidFill>
          <a:effectLst/>
          <a:uLnTx/>
          <a:uFillTx/>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charset="0"/>
        </a:defRPr>
      </a:lvl2pPr>
      <a:lvl3pPr algn="ctr" rtl="0" eaLnBrk="1" fontAlgn="base" hangingPunct="1">
        <a:lnSpc>
          <a:spcPts val="3000"/>
        </a:lnSpc>
        <a:spcBef>
          <a:spcPct val="0"/>
        </a:spcBef>
        <a:spcAft>
          <a:spcPct val="0"/>
        </a:spcAft>
        <a:defRPr sz="2800" b="1">
          <a:solidFill>
            <a:schemeClr val="tx2"/>
          </a:solidFill>
          <a:latin typeface="Arial" charset="0"/>
        </a:defRPr>
      </a:lvl3pPr>
      <a:lvl4pPr algn="ctr" rtl="0" eaLnBrk="1" fontAlgn="base" hangingPunct="1">
        <a:lnSpc>
          <a:spcPts val="3000"/>
        </a:lnSpc>
        <a:spcBef>
          <a:spcPct val="0"/>
        </a:spcBef>
        <a:spcAft>
          <a:spcPct val="0"/>
        </a:spcAft>
        <a:defRPr sz="2800" b="1">
          <a:solidFill>
            <a:schemeClr val="tx2"/>
          </a:solidFill>
          <a:latin typeface="Arial" charset="0"/>
        </a:defRPr>
      </a:lvl4pPr>
      <a:lvl5pPr algn="ctr" rtl="0" eaLnBrk="1" fontAlgn="base" hangingPunct="1">
        <a:lnSpc>
          <a:spcPts val="3000"/>
        </a:lnSpc>
        <a:spcBef>
          <a:spcPct val="0"/>
        </a:spcBef>
        <a:spcAft>
          <a:spcPct val="0"/>
        </a:spcAft>
        <a:defRPr sz="2800" b="1">
          <a:solidFill>
            <a:schemeClr val="tx2"/>
          </a:solidFill>
          <a:latin typeface="Arial" charset="0"/>
        </a:defRPr>
      </a:lvl5pPr>
      <a:lvl6pPr marL="457200" algn="ctr" rtl="0" eaLnBrk="1" fontAlgn="base" hangingPunct="1">
        <a:lnSpc>
          <a:spcPts val="3000"/>
        </a:lnSpc>
        <a:spcBef>
          <a:spcPct val="0"/>
        </a:spcBef>
        <a:spcAft>
          <a:spcPct val="0"/>
        </a:spcAft>
        <a:defRPr sz="2800" b="1">
          <a:solidFill>
            <a:schemeClr val="tx2"/>
          </a:solidFill>
          <a:latin typeface="Arial" charset="0"/>
        </a:defRPr>
      </a:lvl6pPr>
      <a:lvl7pPr marL="914400" algn="ctr" rtl="0" eaLnBrk="1" fontAlgn="base" hangingPunct="1">
        <a:lnSpc>
          <a:spcPts val="3000"/>
        </a:lnSpc>
        <a:spcBef>
          <a:spcPct val="0"/>
        </a:spcBef>
        <a:spcAft>
          <a:spcPct val="0"/>
        </a:spcAft>
        <a:defRPr sz="2800" b="1">
          <a:solidFill>
            <a:schemeClr val="tx2"/>
          </a:solidFill>
          <a:latin typeface="Arial" charset="0"/>
        </a:defRPr>
      </a:lvl7pPr>
      <a:lvl8pPr marL="1371600" algn="ctr" rtl="0" eaLnBrk="1" fontAlgn="base" hangingPunct="1">
        <a:lnSpc>
          <a:spcPts val="3000"/>
        </a:lnSpc>
        <a:spcBef>
          <a:spcPct val="0"/>
        </a:spcBef>
        <a:spcAft>
          <a:spcPct val="0"/>
        </a:spcAft>
        <a:defRPr sz="2800" b="1">
          <a:solidFill>
            <a:schemeClr val="tx2"/>
          </a:solidFill>
          <a:latin typeface="Arial" charset="0"/>
        </a:defRPr>
      </a:lvl8pPr>
      <a:lvl9pPr marL="1828800" algn="ctr" rtl="0" eaLnBrk="1" fontAlgn="base" hangingPunct="1">
        <a:lnSpc>
          <a:spcPts val="3000"/>
        </a:lnSpc>
        <a:spcBef>
          <a:spcPct val="0"/>
        </a:spcBef>
        <a:spcAft>
          <a:spcPct val="0"/>
        </a:spcAft>
        <a:defRPr sz="2800" b="1">
          <a:solidFill>
            <a:schemeClr val="tx2"/>
          </a:solidFill>
          <a:latin typeface="Arial" charset="0"/>
        </a:defRPr>
      </a:lvl9pPr>
    </p:titleStyle>
    <p:bodyStyle>
      <a:lvl1pPr marL="347472" indent="-347472" algn="l" rtl="0" eaLnBrk="1" fontAlgn="base" hangingPunct="1">
        <a:lnSpc>
          <a:spcPct val="90000"/>
        </a:lnSpc>
        <a:spcBef>
          <a:spcPts val="600"/>
        </a:spcBef>
        <a:spcAft>
          <a:spcPts val="0"/>
        </a:spcAft>
        <a:buSzPct val="100000"/>
        <a:buFont typeface="Arial"/>
        <a:buChar char="•"/>
        <a:defRPr lang="en-US" sz="2000" b="1" kern="1200" dirty="0" smtClean="0">
          <a:solidFill>
            <a:schemeClr val="tx1"/>
          </a:solidFill>
          <a:latin typeface="Arial" charset="0"/>
          <a:ea typeface="+mn-ea"/>
          <a:cs typeface="+mn-cs"/>
        </a:defRPr>
      </a:lvl1pPr>
      <a:lvl2pPr marL="859536" indent="-338328" algn="l" rtl="0" eaLnBrk="1" fontAlgn="base" hangingPunct="1">
        <a:lnSpc>
          <a:spcPct val="90000"/>
        </a:lnSpc>
        <a:spcBef>
          <a:spcPts val="30"/>
        </a:spcBef>
        <a:spcAft>
          <a:spcPct val="0"/>
        </a:spcAft>
        <a:buSzPct val="100000"/>
        <a:buChar char="–"/>
        <a:defRPr sz="1800" b="1">
          <a:solidFill>
            <a:schemeClr val="tx1"/>
          </a:solidFill>
          <a:latin typeface="+mn-lt"/>
        </a:defRPr>
      </a:lvl2pPr>
      <a:lvl3pPr marL="1207008" indent="-228600" algn="l" rtl="0" eaLnBrk="1" fontAlgn="base" hangingPunct="1">
        <a:lnSpc>
          <a:spcPct val="90000"/>
        </a:lnSpc>
        <a:spcBef>
          <a:spcPts val="30"/>
        </a:spcBef>
        <a:spcAft>
          <a:spcPct val="0"/>
        </a:spcAft>
        <a:buSzPct val="100000"/>
        <a:buChar char=" "/>
        <a:defRPr sz="1600" b="1">
          <a:solidFill>
            <a:schemeClr val="tx1"/>
          </a:solidFill>
          <a:latin typeface="+mn-lt"/>
        </a:defRPr>
      </a:lvl3pPr>
      <a:lvl4pPr marL="1545336" indent="-119063" algn="l" rtl="0" eaLnBrk="1" fontAlgn="base" hangingPunct="1">
        <a:lnSpc>
          <a:spcPct val="90000"/>
        </a:lnSpc>
        <a:spcBef>
          <a:spcPts val="30"/>
        </a:spcBef>
        <a:spcAft>
          <a:spcPct val="0"/>
        </a:spcAft>
        <a:buSzPct val="100000"/>
        <a:buChar char=" "/>
        <a:defRPr sz="1400" b="1">
          <a:solidFill>
            <a:schemeClr val="tx1"/>
          </a:solidFill>
          <a:latin typeface="+mn-lt"/>
        </a:defRPr>
      </a:lvl4pPr>
      <a:lvl5pPr marL="1828800" indent="0" algn="l" rtl="0" eaLnBrk="1" fontAlgn="base" hangingPunct="1">
        <a:lnSpc>
          <a:spcPct val="90000"/>
        </a:lnSpc>
        <a:spcBef>
          <a:spcPts val="30"/>
        </a:spcBef>
        <a:spcAft>
          <a:spcPct val="0"/>
        </a:spcAft>
        <a:buSzPct val="100000"/>
        <a:buChar char=" "/>
        <a:defRPr sz="1400" b="1">
          <a:solidFill>
            <a:schemeClr val="tx1"/>
          </a:solidFill>
          <a:latin typeface="+mn-lt"/>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7" Type="http://schemas.openxmlformats.org/officeDocument/2006/relationships/oleObject" Target="../embeddings/Microsoft_Equation4.bin"/><Relationship Id="rId8" Type="http://schemas.openxmlformats.org/officeDocument/2006/relationships/oleObject" Target="../embeddings/Microsoft_Equation5.bin"/><Relationship Id="rId9" Type="http://schemas.openxmlformats.org/officeDocument/2006/relationships/oleObject" Target="../embeddings/Microsoft_Equation6.bin"/><Relationship Id="rId10" Type="http://schemas.openxmlformats.org/officeDocument/2006/relationships/image" Target="../media/image35.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8.bin"/><Relationship Id="rId5" Type="http://schemas.openxmlformats.org/officeDocument/2006/relationships/image" Target="../media/image37.png"/><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5.png"/><Relationship Id="rId5" Type="http://schemas.openxmlformats.org/officeDocument/2006/relationships/oleObject" Target="../embeddings/oleObject4.bin"/><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6.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4"/>
          <p:cNvSpPr txBox="1">
            <a:spLocks noGrp="1" noChangeArrowheads="1"/>
          </p:cNvSpPr>
          <p:nvPr>
            <p:ph type="subTitle" sz="quarter" idx="1"/>
          </p:nvPr>
        </p:nvSpPr>
        <p:spPr>
          <a:xfrm>
            <a:off x="1244600" y="1187450"/>
            <a:ext cx="7226300" cy="3886200"/>
          </a:xfrm>
          <a:noFill/>
          <a:ln/>
        </p:spPr>
        <p:txBody>
          <a:bodyPr/>
          <a:lstStyle/>
          <a:p>
            <a:r>
              <a:rPr lang="en-US" sz="3600" dirty="0" smtClean="0"/>
              <a:t> </a:t>
            </a:r>
            <a:r>
              <a:rPr lang="en-US" sz="2400" dirty="0" smtClean="0"/>
              <a:t>High-Dynamic-Range, Real-Time Architecture for Robust Space-Time Synchronization Algorithm </a:t>
            </a:r>
            <a:endParaRPr lang="en-US" sz="3600" dirty="0" smtClean="0"/>
          </a:p>
          <a:p>
            <a:r>
              <a:rPr lang="pt-BR" sz="1600" dirty="0" smtClean="0"/>
              <a:t>Vitaliy Gleyzer*, Tom Baillio, Adam Margetts</a:t>
            </a:r>
          </a:p>
          <a:p>
            <a:r>
              <a:rPr lang="pt-BR" sz="1400" b="0" i="1" dirty="0" smtClean="0"/>
              <a:t>{vgleyzer, tom.baillio, margetts} @ll.mit.edu</a:t>
            </a:r>
          </a:p>
          <a:p>
            <a:r>
              <a:rPr lang="pt-BR" sz="1600" dirty="0" smtClean="0"/>
              <a:t>MIT Lincoln Laboratory</a:t>
            </a:r>
          </a:p>
          <a:p>
            <a:endParaRPr lang="pt-BR" sz="1600" i="1" dirty="0" smtClean="0"/>
          </a:p>
          <a:p>
            <a:r>
              <a:rPr lang="pt-BR" sz="1600" i="1" dirty="0" smtClean="0"/>
              <a:t>HPEC Workshop 2011</a:t>
            </a:r>
            <a:endParaRPr lang="en-US" sz="1050" i="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Isosceles Triangle 12"/>
          <p:cNvSpPr/>
          <p:nvPr/>
        </p:nvSpPr>
        <p:spPr bwMode="auto">
          <a:xfrm rot="16200000">
            <a:off x="2773679" y="4640580"/>
            <a:ext cx="822960" cy="929640"/>
          </a:xfrm>
          <a:prstGeom prst="triangl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itle 2"/>
          <p:cNvSpPr>
            <a:spLocks noGrp="1"/>
          </p:cNvSpPr>
          <p:nvPr>
            <p:ph type="title"/>
          </p:nvPr>
        </p:nvSpPr>
        <p:spPr/>
        <p:txBody>
          <a:bodyPr/>
          <a:lstStyle/>
          <a:p>
            <a:r>
              <a:rPr lang="en-US" dirty="0" smtClean="0"/>
              <a:t>Implementation Challenges and Strategy</a:t>
            </a:r>
            <a:endParaRPr lang="en-US" dirty="0"/>
          </a:p>
        </p:txBody>
      </p:sp>
      <p:graphicFrame>
        <p:nvGraphicFramePr>
          <p:cNvPr id="7" name="Table 6"/>
          <p:cNvGraphicFramePr>
            <a:graphicFrameLocks noGrp="1"/>
          </p:cNvGraphicFramePr>
          <p:nvPr/>
        </p:nvGraphicFramePr>
        <p:xfrm>
          <a:off x="1371600" y="1535853"/>
          <a:ext cx="5996940" cy="1483360"/>
        </p:xfrm>
        <a:graphic>
          <a:graphicData uri="http://schemas.openxmlformats.org/drawingml/2006/table">
            <a:tbl>
              <a:tblPr firstRow="1" bandRow="1">
                <a:tableStyleId>{F5AB1C69-6EDB-4FF4-983F-18BD219EF322}</a:tableStyleId>
              </a:tblPr>
              <a:tblGrid>
                <a:gridCol w="2950729"/>
                <a:gridCol w="3046211"/>
              </a:tblGrid>
              <a:tr h="370840">
                <a:tc>
                  <a:txBody>
                    <a:bodyPr/>
                    <a:lstStyle/>
                    <a:p>
                      <a:pPr algn="ctr"/>
                      <a:r>
                        <a:rPr lang="en-US" dirty="0" smtClean="0"/>
                        <a:t>Challenge</a:t>
                      </a:r>
                      <a:endParaRPr lang="en-US" dirty="0"/>
                    </a:p>
                  </a:txBody>
                  <a:tcPr/>
                </a:tc>
                <a:tc>
                  <a:txBody>
                    <a:bodyPr/>
                    <a:lstStyle/>
                    <a:p>
                      <a:pPr algn="ctr"/>
                      <a:r>
                        <a:rPr lang="en-US" dirty="0" smtClean="0"/>
                        <a:t>Approach</a:t>
                      </a:r>
                      <a:endParaRPr lang="en-US" dirty="0"/>
                    </a:p>
                  </a:txBody>
                  <a:tcPr/>
                </a:tc>
              </a:tr>
              <a:tr h="370840">
                <a:tc>
                  <a:txBody>
                    <a:bodyPr/>
                    <a:lstStyle/>
                    <a:p>
                      <a:pPr algn="ctr"/>
                      <a:r>
                        <a:rPr lang="en-US" sz="1400" dirty="0" smtClean="0"/>
                        <a:t>Dynamic Environment</a:t>
                      </a:r>
                      <a:endParaRPr lang="en-US" sz="1400" dirty="0"/>
                    </a:p>
                  </a:txBody>
                  <a:tcPr anchor="ctr"/>
                </a:tc>
                <a:tc>
                  <a:txBody>
                    <a:bodyPr/>
                    <a:lstStyle/>
                    <a:p>
                      <a:pPr algn="ctr"/>
                      <a:r>
                        <a:rPr lang="en-US" sz="1400" dirty="0" smtClean="0"/>
                        <a:t>Single-Precision</a:t>
                      </a:r>
                      <a:r>
                        <a:rPr lang="en-US" sz="1400" baseline="0" dirty="0" smtClean="0"/>
                        <a:t> Floating Point</a:t>
                      </a:r>
                      <a:endParaRPr lang="en-US" sz="1400" b="1" dirty="0"/>
                    </a:p>
                  </a:txBody>
                  <a:tcPr anchor="ctr"/>
                </a:tc>
              </a:tr>
              <a:tr h="370840">
                <a:tc>
                  <a:txBody>
                    <a:bodyPr/>
                    <a:lstStyle/>
                    <a:p>
                      <a:pPr algn="ctr"/>
                      <a:r>
                        <a:rPr lang="en-US" sz="1400" dirty="0" smtClean="0"/>
                        <a:t>Real-Time Processing</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Highly Parallel</a:t>
                      </a:r>
                      <a:r>
                        <a:rPr lang="en-US" sz="1400" baseline="0" dirty="0" smtClean="0"/>
                        <a:t> Computational Platform</a:t>
                      </a:r>
                      <a:endParaRPr lang="en-US" sz="1400" b="1" dirty="0"/>
                    </a:p>
                  </a:txBody>
                  <a:tcPr anchor="ctr"/>
                </a:tc>
              </a:tr>
              <a:tr h="370840">
                <a:tc>
                  <a:txBody>
                    <a:bodyPr/>
                    <a:lstStyle/>
                    <a:p>
                      <a:pPr algn="ctr"/>
                      <a:r>
                        <a:rPr lang="en-US" sz="1400" dirty="0" smtClean="0"/>
                        <a:t>Mobile Profile</a:t>
                      </a:r>
                      <a:endParaRPr lang="en-US" sz="1400" dirty="0"/>
                    </a:p>
                  </a:txBody>
                  <a:tcPr anchor="ctr"/>
                </a:tc>
                <a:tc>
                  <a:txBody>
                    <a:bodyPr/>
                    <a:lstStyle/>
                    <a:p>
                      <a:pPr algn="ctr"/>
                      <a:r>
                        <a:rPr lang="en-US" sz="1400" dirty="0" smtClean="0"/>
                        <a:t>Embedded Form Factor </a:t>
                      </a:r>
                      <a:endParaRPr lang="en-US" sz="1400" b="1" dirty="0"/>
                    </a:p>
                  </a:txBody>
                  <a:tcPr anchor="ctr"/>
                </a:tc>
              </a:tr>
            </a:tbl>
          </a:graphicData>
        </a:graphic>
      </p:graphicFrame>
      <p:pic>
        <p:nvPicPr>
          <p:cNvPr id="8" name="Picture 6" descr="http://www.petalogix.com/site-resources/images/virtex6.png/image_mini"/>
          <p:cNvPicPr>
            <a:picLocks noChangeAspect="1" noChangeArrowheads="1"/>
          </p:cNvPicPr>
          <p:nvPr/>
        </p:nvPicPr>
        <p:blipFill>
          <a:blip r:embed="rId2" cstate="print"/>
          <a:srcRect/>
          <a:stretch>
            <a:fillRect/>
          </a:stretch>
        </p:blipFill>
        <p:spPr bwMode="auto">
          <a:xfrm>
            <a:off x="1979090" y="4597445"/>
            <a:ext cx="933061" cy="914400"/>
          </a:xfrm>
          <a:prstGeom prst="rect">
            <a:avLst/>
          </a:prstGeom>
          <a:noFill/>
          <a:ln>
            <a:noFill/>
          </a:ln>
        </p:spPr>
      </p:pic>
      <p:sp>
        <p:nvSpPr>
          <p:cNvPr id="9" name="TextBox 8"/>
          <p:cNvSpPr txBox="1"/>
          <p:nvPr/>
        </p:nvSpPr>
        <p:spPr>
          <a:xfrm>
            <a:off x="1567220" y="4300684"/>
            <a:ext cx="1904624" cy="307777"/>
          </a:xfrm>
          <a:prstGeom prst="rect">
            <a:avLst/>
          </a:prstGeom>
          <a:noFill/>
        </p:spPr>
        <p:txBody>
          <a:bodyPr wrap="none" rtlCol="0">
            <a:spAutoFit/>
          </a:bodyPr>
          <a:lstStyle/>
          <a:p>
            <a:r>
              <a:rPr lang="en-US" sz="1400" b="1" dirty="0" smtClean="0"/>
              <a:t>Xilinx </a:t>
            </a:r>
            <a:r>
              <a:rPr lang="en-US" sz="1400" b="1" dirty="0" err="1" smtClean="0"/>
              <a:t>Virtex</a:t>
            </a:r>
            <a:r>
              <a:rPr lang="en-US" sz="1400" b="1" dirty="0" smtClean="0"/>
              <a:t> 6 FPGA</a:t>
            </a:r>
            <a:endParaRPr lang="en-US" sz="1400" b="1" dirty="0"/>
          </a:p>
        </p:txBody>
      </p:sp>
      <p:graphicFrame>
        <p:nvGraphicFramePr>
          <p:cNvPr id="10" name="Table 9"/>
          <p:cNvGraphicFramePr>
            <a:graphicFrameLocks noGrp="1"/>
          </p:cNvGraphicFramePr>
          <p:nvPr/>
        </p:nvGraphicFramePr>
        <p:xfrm>
          <a:off x="3630268" y="4453031"/>
          <a:ext cx="2905640" cy="1356360"/>
        </p:xfrm>
        <a:graphic>
          <a:graphicData uri="http://schemas.openxmlformats.org/drawingml/2006/table">
            <a:tbl>
              <a:tblPr firstRow="1" bandRow="1">
                <a:tableStyleId>{125E5076-3810-47DD-B79F-674D7AD40C01}</a:tableStyleId>
              </a:tblPr>
              <a:tblGrid>
                <a:gridCol w="1972365"/>
                <a:gridCol w="933275"/>
              </a:tblGrid>
              <a:tr h="0">
                <a:tc>
                  <a:txBody>
                    <a:bodyPr/>
                    <a:lstStyle/>
                    <a:p>
                      <a:pPr algn="l"/>
                      <a:r>
                        <a:rPr lang="en-US" sz="1100" dirty="0" smtClean="0"/>
                        <a:t>Virtex6 LX550 Resources</a:t>
                      </a:r>
                      <a:endParaRPr lang="en-US" sz="1100" dirty="0"/>
                    </a:p>
                  </a:txBody>
                  <a:tcPr/>
                </a:tc>
                <a:tc>
                  <a:txBody>
                    <a:bodyPr/>
                    <a:lstStyle/>
                    <a:p>
                      <a:pPr algn="ctr"/>
                      <a:r>
                        <a:rPr lang="en-US" sz="1100" dirty="0" smtClean="0"/>
                        <a:t>Quantity</a:t>
                      </a:r>
                      <a:endParaRPr lang="en-US" sz="1100" dirty="0"/>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6-input LUTs</a:t>
                      </a:r>
                      <a:endParaRPr kumimoji="0" lang="en-US" sz="1200" b="0" i="0" u="none" strike="noStrike" kern="1200" cap="none" spc="0" normalizeH="0" baseline="0" noProof="0" dirty="0">
                        <a:ln>
                          <a:noFill/>
                        </a:ln>
                        <a:solidFill>
                          <a:prstClr val="black"/>
                        </a:solidFill>
                        <a:effectLst/>
                        <a:uLnTx/>
                        <a:uFillTx/>
                        <a:latin typeface="+mn-lt"/>
                        <a:ea typeface="Times"/>
                        <a:cs typeface="Times New Roman"/>
                      </a:endParaRPr>
                    </a:p>
                  </a:txBody>
                  <a:tcPr/>
                </a:tc>
                <a:tc>
                  <a:txBody>
                    <a:bodyPr/>
                    <a:lstStyle/>
                    <a:p>
                      <a:pPr algn="ctr"/>
                      <a:r>
                        <a:rPr lang="en-US" sz="1100" dirty="0" smtClean="0"/>
                        <a:t>343,680</a:t>
                      </a:r>
                      <a:endParaRPr lang="en-US" sz="1100" dirty="0">
                        <a:solidFill>
                          <a:schemeClr val="tx1">
                            <a:lumMod val="95000"/>
                            <a:lumOff val="5000"/>
                          </a:schemeClr>
                        </a:solidFill>
                        <a:latin typeface="+mn-lt"/>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DSP Blocks</a:t>
                      </a:r>
                      <a:endParaRPr kumimoji="0" lang="en-US" sz="1200" b="0" i="0" u="none" strike="noStrike" kern="1200" cap="none" spc="0" normalizeH="0" baseline="0" noProof="0" dirty="0">
                        <a:ln>
                          <a:noFill/>
                        </a:ln>
                        <a:solidFill>
                          <a:prstClr val="black"/>
                        </a:solidFill>
                        <a:effectLst/>
                        <a:uLnTx/>
                        <a:uFillTx/>
                        <a:latin typeface="+mn-lt"/>
                        <a:ea typeface="Times"/>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smtClean="0">
                          <a:ln>
                            <a:noFill/>
                          </a:ln>
                          <a:effectLst/>
                          <a:uLnTx/>
                          <a:uFillTx/>
                        </a:rPr>
                        <a:t>864</a:t>
                      </a:r>
                      <a:endParaRPr kumimoji="0" lang="en-US" sz="1100" b="0" i="0" u="none" strike="noStrike" kern="1200" cap="none" spc="0" normalizeH="0" baseline="0" noProof="0" dirty="0">
                        <a:ln>
                          <a:noFill/>
                        </a:ln>
                        <a:solidFill>
                          <a:prstClr val="black"/>
                        </a:solidFill>
                        <a:effectLst/>
                        <a:uLnTx/>
                        <a:uFillTx/>
                        <a:latin typeface="+mn-lt"/>
                        <a:ea typeface="Times"/>
                        <a:cs typeface="Times New Roman"/>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BRAM</a:t>
                      </a:r>
                      <a:endParaRPr kumimoji="0" lang="en-US" sz="1200" b="0" i="0" u="none" strike="noStrike" kern="1200" cap="none" spc="0" normalizeH="0" baseline="0" noProof="0" dirty="0">
                        <a:ln>
                          <a:noFill/>
                        </a:ln>
                        <a:solidFill>
                          <a:prstClr val="black"/>
                        </a:solidFill>
                        <a:effectLst/>
                        <a:uLnTx/>
                        <a:uFillTx/>
                        <a:latin typeface="+mn-lt"/>
                        <a:ea typeface="Times"/>
                        <a:cs typeface="Times New Roman"/>
                      </a:endParaRPr>
                    </a:p>
                  </a:txBody>
                  <a:tcPr/>
                </a:tc>
                <a:tc>
                  <a:txBody>
                    <a:bodyPr/>
                    <a:lstStyle/>
                    <a:p>
                      <a:pPr algn="ctr"/>
                      <a:r>
                        <a:rPr lang="en-US" sz="1100" dirty="0" smtClean="0"/>
                        <a:t>22 </a:t>
                      </a:r>
                      <a:r>
                        <a:rPr lang="en-US" sz="1100" dirty="0" err="1" smtClean="0"/>
                        <a:t>Mbits</a:t>
                      </a:r>
                      <a:endParaRPr lang="en-US" sz="1100" dirty="0">
                        <a:solidFill>
                          <a:schemeClr val="tx1">
                            <a:lumMod val="95000"/>
                            <a:lumOff val="5000"/>
                          </a:schemeClr>
                        </a:solidFill>
                        <a:latin typeface="+mn-lt"/>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Registers</a:t>
                      </a:r>
                      <a:endParaRPr kumimoji="0" lang="en-US" sz="1200" b="0" i="0" u="none" strike="noStrike" kern="1200" cap="none" spc="0" normalizeH="0" baseline="0" noProof="0" dirty="0">
                        <a:ln>
                          <a:noFill/>
                        </a:ln>
                        <a:solidFill>
                          <a:prstClr val="black"/>
                        </a:solidFill>
                        <a:effectLst/>
                        <a:uLnTx/>
                        <a:uFillTx/>
                        <a:latin typeface="+mn-lt"/>
                        <a:ea typeface="Times"/>
                        <a:cs typeface="Times New Roman"/>
                      </a:endParaRPr>
                    </a:p>
                  </a:txBody>
                  <a:tcPr/>
                </a:tc>
                <a:tc>
                  <a:txBody>
                    <a:bodyPr/>
                    <a:lstStyle/>
                    <a:p>
                      <a:pPr algn="ctr"/>
                      <a:r>
                        <a:rPr lang="en-US" sz="1100" dirty="0" smtClean="0"/>
                        <a:t>687,360</a:t>
                      </a:r>
                      <a:endParaRPr lang="en-US" sz="1100" dirty="0">
                        <a:solidFill>
                          <a:schemeClr val="tx1">
                            <a:lumMod val="95000"/>
                            <a:lumOff val="5000"/>
                          </a:schemeClr>
                        </a:solidFill>
                        <a:latin typeface="+mn-lt"/>
                      </a:endParaRPr>
                    </a:p>
                  </a:txBody>
                  <a:tcPr/>
                </a:tc>
              </a:tr>
            </a:tbl>
          </a:graphicData>
        </a:graphic>
      </p:graphicFrame>
      <p:sp>
        <p:nvSpPr>
          <p:cNvPr id="11" name="Down Arrow 10"/>
          <p:cNvSpPr/>
          <p:nvPr/>
        </p:nvSpPr>
        <p:spPr bwMode="auto">
          <a:xfrm>
            <a:off x="4015741" y="3267921"/>
            <a:ext cx="640079" cy="587799"/>
          </a:xfrm>
          <a:prstGeom prst="downArrow">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Reformulation</a:t>
            </a:r>
            <a:endParaRPr lang="en-US"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2" name="Rectangle 131"/>
          <p:cNvSpPr/>
          <p:nvPr/>
        </p:nvSpPr>
        <p:spPr>
          <a:xfrm>
            <a:off x="5280455" y="2014441"/>
            <a:ext cx="3129383" cy="523220"/>
          </a:xfrm>
          <a:prstGeom prst="rect">
            <a:avLst/>
          </a:prstGeom>
        </p:spPr>
        <p:txBody>
          <a:bodyPr wrap="none">
            <a:spAutoFit/>
          </a:bodyPr>
          <a:lstStyle/>
          <a:p>
            <a:r>
              <a:rPr lang="en-US" sz="1400" i="1" dirty="0" smtClean="0">
                <a:latin typeface="Times New Roman" pitchFamily="18" charset="0"/>
                <a:cs typeface="Times New Roman" pitchFamily="18" charset="0"/>
              </a:rPr>
              <a:t>Z</a:t>
            </a:r>
            <a:r>
              <a:rPr lang="en-US" sz="1400" i="1" baseline="30000" dirty="0" smtClean="0">
                <a:latin typeface="Times New Roman" pitchFamily="18" charset="0"/>
                <a:cs typeface="Times New Roman" pitchFamily="18" charset="0"/>
              </a:rPr>
              <a:t>H</a:t>
            </a:r>
            <a:r>
              <a:rPr lang="en-US" sz="1400" dirty="0" smtClean="0">
                <a:latin typeface="Times New Roman" pitchFamily="18" charset="0"/>
                <a:cs typeface="Times New Roman" pitchFamily="18" charset="0"/>
              </a:rPr>
              <a:t> = QR</a:t>
            </a:r>
            <a:r>
              <a:rPr lang="en-US" sz="1400" dirty="0" smtClean="0"/>
              <a:t>, where </a:t>
            </a:r>
            <a:r>
              <a:rPr lang="en-US" sz="1400" dirty="0" smtClean="0">
                <a:latin typeface="Times New Roman" pitchFamily="18" charset="0"/>
                <a:cs typeface="Times New Roman" pitchFamily="18" charset="0"/>
              </a:rPr>
              <a:t>Q</a:t>
            </a:r>
            <a:r>
              <a:rPr lang="en-US" sz="1400" dirty="0" smtClean="0"/>
              <a:t> is a unitary matrix, </a:t>
            </a:r>
          </a:p>
          <a:p>
            <a:r>
              <a:rPr lang="en-US" sz="1400" dirty="0" smtClean="0"/>
              <a:t>and </a:t>
            </a:r>
            <a:r>
              <a:rPr lang="en-US" sz="1400" dirty="0" smtClean="0">
                <a:latin typeface="Times New Roman" pitchFamily="18" charset="0"/>
                <a:cs typeface="Times New Roman" pitchFamily="18" charset="0"/>
              </a:rPr>
              <a:t>R</a:t>
            </a:r>
            <a:r>
              <a:rPr lang="en-US" sz="1400" dirty="0" smtClean="0"/>
              <a:t> is upper triangular</a:t>
            </a:r>
            <a:endParaRPr lang="en-US" sz="1400" dirty="0">
              <a:latin typeface="Times New Roman" pitchFamily="18" charset="0"/>
              <a:cs typeface="Times New Roman" pitchFamily="18" charset="0"/>
            </a:endParaRPr>
          </a:p>
        </p:txBody>
      </p:sp>
      <p:sp>
        <p:nvSpPr>
          <p:cNvPr id="134" name="Oval 133"/>
          <p:cNvSpPr/>
          <p:nvPr/>
        </p:nvSpPr>
        <p:spPr bwMode="auto">
          <a:xfrm>
            <a:off x="4717255" y="952056"/>
            <a:ext cx="1454126" cy="8875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29" name="Straight Arrow Connector 128"/>
          <p:cNvCxnSpPr/>
          <p:nvPr/>
        </p:nvCxnSpPr>
        <p:spPr bwMode="auto">
          <a:xfrm rot="16200000" flipH="1">
            <a:off x="4410475" y="2417410"/>
            <a:ext cx="919875" cy="5476"/>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nvGrpSpPr>
          <p:cNvPr id="50" name="Group 49"/>
          <p:cNvGrpSpPr/>
          <p:nvPr/>
        </p:nvGrpSpPr>
        <p:grpSpPr>
          <a:xfrm>
            <a:off x="0" y="4433988"/>
            <a:ext cx="9144000" cy="1785973"/>
            <a:chOff x="0" y="4433988"/>
            <a:chExt cx="9144000" cy="1785973"/>
          </a:xfrm>
        </p:grpSpPr>
        <p:sp>
          <p:nvSpPr>
            <p:cNvPr id="51" name="Rectangle 3"/>
            <p:cNvSpPr>
              <a:spLocks noChangeArrowheads="1"/>
            </p:cNvSpPr>
            <p:nvPr/>
          </p:nvSpPr>
          <p:spPr bwMode="auto">
            <a:xfrm>
              <a:off x="0" y="4766161"/>
              <a:ext cx="9144000" cy="1371600"/>
            </a:xfrm>
            <a:prstGeom prst="rect">
              <a:avLst/>
            </a:prstGeom>
            <a:gradFill rotWithShape="0">
              <a:gsLst>
                <a:gs pos="0">
                  <a:srgbClr val="CC9900"/>
                </a:gs>
                <a:gs pos="100000">
                  <a:schemeClr val="bg1"/>
                </a:gs>
              </a:gsLst>
              <a:lin ang="5400000" scaled="1"/>
            </a:gradFill>
            <a:ln w="12700">
              <a:noFill/>
              <a:miter lim="800000"/>
              <a:headEnd type="none" w="sm" len="sm"/>
              <a:tailEnd type="none" w="sm" len="sm"/>
            </a:ln>
            <a:effectLst/>
          </p:spPr>
          <p:txBody>
            <a:bodyPr wrap="none" anchor="ctr">
              <a:prstTxWarp prst="textNoShape">
                <a:avLst/>
              </a:prstTxWarp>
            </a:bodyPr>
            <a:lstStyle/>
            <a:p>
              <a:pPr algn="ctr"/>
              <a:endParaRPr lang="en-US" sz="1600" b="1" dirty="0">
                <a:solidFill>
                  <a:srgbClr val="000000"/>
                </a:solidFill>
              </a:endParaRPr>
            </a:p>
          </p:txBody>
        </p:sp>
        <p:sp>
          <p:nvSpPr>
            <p:cNvPr id="52" name="Rectangular Callout 51"/>
            <p:cNvSpPr/>
            <p:nvPr/>
          </p:nvSpPr>
          <p:spPr bwMode="auto">
            <a:xfrm>
              <a:off x="6622603" y="4862425"/>
              <a:ext cx="991047" cy="409978"/>
            </a:xfrm>
            <a:prstGeom prst="wedgeRectCallout">
              <a:avLst>
                <a:gd name="adj1" fmla="val -60669"/>
                <a:gd name="adj2" fmla="val 121125"/>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1200" i="1" u="none" strike="noStrike" cap="none" normalizeH="0" baseline="0" dirty="0" smtClean="0">
                  <a:ln>
                    <a:noFill/>
                  </a:ln>
                  <a:solidFill>
                    <a:schemeClr val="tx1"/>
                  </a:solidFill>
                  <a:effectLst/>
                  <a:latin typeface="Arial" charset="0"/>
                </a:rPr>
                <a:t>Φ</a:t>
              </a:r>
              <a:r>
                <a:rPr kumimoji="0" lang="en-US" sz="1200" i="1" u="none" strike="noStrike" cap="none" normalizeH="0" baseline="-25000" dirty="0" smtClean="0">
                  <a:ln>
                    <a:noFill/>
                  </a:ln>
                  <a:solidFill>
                    <a:schemeClr val="tx1"/>
                  </a:solidFill>
                  <a:effectLst/>
                  <a:latin typeface="Arial" charset="0"/>
                </a:rPr>
                <a:t>n </a:t>
              </a:r>
              <a:r>
                <a:rPr lang="en-US" sz="1200" dirty="0" smtClean="0">
                  <a:solidFill>
                    <a:schemeClr val="tx1"/>
                  </a:solidFill>
                  <a:latin typeface="Arial" charset="0"/>
                </a:rPr>
                <a:t>&gt; </a:t>
              </a:r>
              <a:r>
                <a:rPr kumimoji="0" lang="en-US" sz="1200" i="0" u="none" strike="noStrike" cap="none" normalizeH="0" baseline="0" dirty="0" smtClean="0">
                  <a:ln>
                    <a:noFill/>
                  </a:ln>
                  <a:solidFill>
                    <a:schemeClr val="tx1"/>
                  </a:solidFill>
                  <a:effectLst/>
                  <a:latin typeface="Arial" charset="0"/>
                </a:rPr>
                <a:t>0.5?</a:t>
              </a:r>
              <a:endParaRPr kumimoji="0" lang="en-US" sz="1200" i="0" u="none" strike="noStrike" cap="none" normalizeH="0" baseline="0" dirty="0">
                <a:ln>
                  <a:noFill/>
                </a:ln>
                <a:solidFill>
                  <a:schemeClr val="tx1"/>
                </a:solidFill>
                <a:effectLst/>
                <a:latin typeface="Arial" charset="0"/>
              </a:endParaRPr>
            </a:p>
          </p:txBody>
        </p:sp>
        <p:grpSp>
          <p:nvGrpSpPr>
            <p:cNvPr id="53" name="Group 69"/>
            <p:cNvGrpSpPr/>
            <p:nvPr/>
          </p:nvGrpSpPr>
          <p:grpSpPr>
            <a:xfrm>
              <a:off x="837753" y="4433988"/>
              <a:ext cx="1251397" cy="616166"/>
              <a:chOff x="837753" y="3946713"/>
              <a:chExt cx="1251397" cy="616166"/>
            </a:xfrm>
          </p:grpSpPr>
          <p:sp>
            <p:nvSpPr>
              <p:cNvPr id="91" name="Rectangular Callout 90"/>
              <p:cNvSpPr/>
              <p:nvPr/>
            </p:nvSpPr>
            <p:spPr bwMode="auto">
              <a:xfrm>
                <a:off x="837753" y="3946713"/>
                <a:ext cx="1251397" cy="616166"/>
              </a:xfrm>
              <a:prstGeom prst="wedgeRectCallout">
                <a:avLst>
                  <a:gd name="adj1" fmla="val 44002"/>
                  <a:gd name="adj2" fmla="val 82167"/>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92" name="Freeform 91"/>
              <p:cNvSpPr/>
              <p:nvPr/>
            </p:nvSpPr>
            <p:spPr bwMode="auto">
              <a:xfrm rot="269962">
                <a:off x="1212293" y="3975888"/>
                <a:ext cx="623226" cy="293552"/>
              </a:xfrm>
              <a:custGeom>
                <a:avLst/>
                <a:gdLst>
                  <a:gd name="connsiteX0" fmla="*/ 4661 w 623226"/>
                  <a:gd name="connsiteY0" fmla="*/ 253211 h 293552"/>
                  <a:gd name="connsiteX1" fmla="*/ 11384 w 623226"/>
                  <a:gd name="connsiteY1" fmla="*/ 138911 h 293552"/>
                  <a:gd name="connsiteX2" fmla="*/ 38279 w 623226"/>
                  <a:gd name="connsiteY2" fmla="*/ 145634 h 293552"/>
                  <a:gd name="connsiteX3" fmla="*/ 45002 w 623226"/>
                  <a:gd name="connsiteY3" fmla="*/ 172528 h 293552"/>
                  <a:gd name="connsiteX4" fmla="*/ 85343 w 623226"/>
                  <a:gd name="connsiteY4" fmla="*/ 199422 h 293552"/>
                  <a:gd name="connsiteX5" fmla="*/ 98790 w 623226"/>
                  <a:gd name="connsiteY5" fmla="*/ 179252 h 293552"/>
                  <a:gd name="connsiteX6" fmla="*/ 105514 w 623226"/>
                  <a:gd name="connsiteY6" fmla="*/ 91846 h 293552"/>
                  <a:gd name="connsiteX7" fmla="*/ 132408 w 623226"/>
                  <a:gd name="connsiteY7" fmla="*/ 132187 h 293552"/>
                  <a:gd name="connsiteX8" fmla="*/ 139132 w 623226"/>
                  <a:gd name="connsiteY8" fmla="*/ 152358 h 293552"/>
                  <a:gd name="connsiteX9" fmla="*/ 172749 w 623226"/>
                  <a:gd name="connsiteY9" fmla="*/ 192699 h 293552"/>
                  <a:gd name="connsiteX10" fmla="*/ 192920 w 623226"/>
                  <a:gd name="connsiteY10" fmla="*/ 206146 h 293552"/>
                  <a:gd name="connsiteX11" fmla="*/ 206367 w 623226"/>
                  <a:gd name="connsiteY11" fmla="*/ 226317 h 293552"/>
                  <a:gd name="connsiteX12" fmla="*/ 219814 w 623226"/>
                  <a:gd name="connsiteY12" fmla="*/ 273381 h 293552"/>
                  <a:gd name="connsiteX13" fmla="*/ 233261 w 623226"/>
                  <a:gd name="connsiteY13" fmla="*/ 293552 h 293552"/>
                  <a:gd name="connsiteX14" fmla="*/ 239984 w 623226"/>
                  <a:gd name="connsiteY14" fmla="*/ 185975 h 293552"/>
                  <a:gd name="connsiteX15" fmla="*/ 246708 w 623226"/>
                  <a:gd name="connsiteY15" fmla="*/ 206146 h 293552"/>
                  <a:gd name="connsiteX16" fmla="*/ 273602 w 623226"/>
                  <a:gd name="connsiteY16" fmla="*/ 246487 h 293552"/>
                  <a:gd name="connsiteX17" fmla="*/ 287049 w 623226"/>
                  <a:gd name="connsiteY17" fmla="*/ 266658 h 293552"/>
                  <a:gd name="connsiteX18" fmla="*/ 300496 w 623226"/>
                  <a:gd name="connsiteY18" fmla="*/ 286828 h 293552"/>
                  <a:gd name="connsiteX19" fmla="*/ 307220 w 623226"/>
                  <a:gd name="connsiteY19" fmla="*/ 239764 h 293552"/>
                  <a:gd name="connsiteX20" fmla="*/ 320667 w 623226"/>
                  <a:gd name="connsiteY20" fmla="*/ 31334 h 293552"/>
                  <a:gd name="connsiteX21" fmla="*/ 340837 w 623226"/>
                  <a:gd name="connsiteY21" fmla="*/ 118740 h 293552"/>
                  <a:gd name="connsiteX22" fmla="*/ 354284 w 623226"/>
                  <a:gd name="connsiteY22" fmla="*/ 165805 h 293552"/>
                  <a:gd name="connsiteX23" fmla="*/ 361008 w 623226"/>
                  <a:gd name="connsiteY23" fmla="*/ 192699 h 293552"/>
                  <a:gd name="connsiteX24" fmla="*/ 381179 w 623226"/>
                  <a:gd name="connsiteY24" fmla="*/ 199422 h 293552"/>
                  <a:gd name="connsiteX25" fmla="*/ 401349 w 623226"/>
                  <a:gd name="connsiteY25" fmla="*/ 212869 h 293552"/>
                  <a:gd name="connsiteX26" fmla="*/ 408073 w 623226"/>
                  <a:gd name="connsiteY26" fmla="*/ 233040 h 293552"/>
                  <a:gd name="connsiteX27" fmla="*/ 428243 w 623226"/>
                  <a:gd name="connsiteY27" fmla="*/ 253211 h 293552"/>
                  <a:gd name="connsiteX28" fmla="*/ 448414 w 623226"/>
                  <a:gd name="connsiteY28" fmla="*/ 226317 h 293552"/>
                  <a:gd name="connsiteX29" fmla="*/ 461861 w 623226"/>
                  <a:gd name="connsiteY29" fmla="*/ 212869 h 293552"/>
                  <a:gd name="connsiteX30" fmla="*/ 468584 w 623226"/>
                  <a:gd name="connsiteY30" fmla="*/ 192699 h 293552"/>
                  <a:gd name="connsiteX31" fmla="*/ 482032 w 623226"/>
                  <a:gd name="connsiteY31" fmla="*/ 206146 h 293552"/>
                  <a:gd name="connsiteX32" fmla="*/ 508926 w 623226"/>
                  <a:gd name="connsiteY32" fmla="*/ 246487 h 293552"/>
                  <a:gd name="connsiteX33" fmla="*/ 529096 w 623226"/>
                  <a:gd name="connsiteY33" fmla="*/ 266658 h 293552"/>
                  <a:gd name="connsiteX34" fmla="*/ 542543 w 623226"/>
                  <a:gd name="connsiteY34" fmla="*/ 246487 h 293552"/>
                  <a:gd name="connsiteX35" fmla="*/ 555990 w 623226"/>
                  <a:gd name="connsiteY35" fmla="*/ 185975 h 293552"/>
                  <a:gd name="connsiteX36" fmla="*/ 569437 w 623226"/>
                  <a:gd name="connsiteY36" fmla="*/ 206146 h 293552"/>
                  <a:gd name="connsiteX37" fmla="*/ 623226 w 623226"/>
                  <a:gd name="connsiteY37" fmla="*/ 212869 h 2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3226" h="293552">
                    <a:moveTo>
                      <a:pt x="4661" y="253211"/>
                    </a:moveTo>
                    <a:cubicBezTo>
                      <a:pt x="6902" y="215111"/>
                      <a:pt x="0" y="175340"/>
                      <a:pt x="11384" y="138911"/>
                    </a:cubicBezTo>
                    <a:cubicBezTo>
                      <a:pt x="14140" y="130091"/>
                      <a:pt x="31745" y="139100"/>
                      <a:pt x="38279" y="145634"/>
                    </a:cubicBezTo>
                    <a:cubicBezTo>
                      <a:pt x="44813" y="152168"/>
                      <a:pt x="40417" y="164505"/>
                      <a:pt x="45002" y="172528"/>
                    </a:cubicBezTo>
                    <a:cubicBezTo>
                      <a:pt x="56852" y="193267"/>
                      <a:pt x="66089" y="193004"/>
                      <a:pt x="85343" y="199422"/>
                    </a:cubicBezTo>
                    <a:cubicBezTo>
                      <a:pt x="89825" y="192699"/>
                      <a:pt x="97301" y="187194"/>
                      <a:pt x="98790" y="179252"/>
                    </a:cubicBezTo>
                    <a:cubicBezTo>
                      <a:pt x="104175" y="150531"/>
                      <a:pt x="88529" y="115624"/>
                      <a:pt x="105514" y="91846"/>
                    </a:cubicBezTo>
                    <a:cubicBezTo>
                      <a:pt x="114908" y="78695"/>
                      <a:pt x="127297" y="116855"/>
                      <a:pt x="132408" y="132187"/>
                    </a:cubicBezTo>
                    <a:cubicBezTo>
                      <a:pt x="134649" y="138911"/>
                      <a:pt x="135962" y="146019"/>
                      <a:pt x="139132" y="152358"/>
                    </a:cubicBezTo>
                    <a:cubicBezTo>
                      <a:pt x="146687" y="167467"/>
                      <a:pt x="160006" y="182079"/>
                      <a:pt x="172749" y="192699"/>
                    </a:cubicBezTo>
                    <a:cubicBezTo>
                      <a:pt x="178957" y="197872"/>
                      <a:pt x="186196" y="201664"/>
                      <a:pt x="192920" y="206146"/>
                    </a:cubicBezTo>
                    <a:cubicBezTo>
                      <a:pt x="197402" y="212870"/>
                      <a:pt x="203184" y="218890"/>
                      <a:pt x="206367" y="226317"/>
                    </a:cubicBezTo>
                    <a:cubicBezTo>
                      <a:pt x="219298" y="256491"/>
                      <a:pt x="206724" y="247203"/>
                      <a:pt x="219814" y="273381"/>
                    </a:cubicBezTo>
                    <a:cubicBezTo>
                      <a:pt x="223428" y="280609"/>
                      <a:pt x="228779" y="286828"/>
                      <a:pt x="233261" y="293552"/>
                    </a:cubicBezTo>
                    <a:cubicBezTo>
                      <a:pt x="235502" y="257693"/>
                      <a:pt x="234521" y="221486"/>
                      <a:pt x="239984" y="185975"/>
                    </a:cubicBezTo>
                    <a:cubicBezTo>
                      <a:pt x="241062" y="178970"/>
                      <a:pt x="243266" y="199951"/>
                      <a:pt x="246708" y="206146"/>
                    </a:cubicBezTo>
                    <a:cubicBezTo>
                      <a:pt x="254557" y="220273"/>
                      <a:pt x="264637" y="233040"/>
                      <a:pt x="273602" y="246487"/>
                    </a:cubicBezTo>
                    <a:lnTo>
                      <a:pt x="287049" y="266658"/>
                    </a:lnTo>
                    <a:lnTo>
                      <a:pt x="300496" y="286828"/>
                    </a:lnTo>
                    <a:cubicBezTo>
                      <a:pt x="302737" y="271140"/>
                      <a:pt x="306231" y="255580"/>
                      <a:pt x="307220" y="239764"/>
                    </a:cubicBezTo>
                    <a:cubicBezTo>
                      <a:pt x="321030" y="18803"/>
                      <a:pt x="303133" y="136529"/>
                      <a:pt x="320667" y="31334"/>
                    </a:cubicBezTo>
                    <a:cubicBezTo>
                      <a:pt x="339222" y="87004"/>
                      <a:pt x="311150" y="0"/>
                      <a:pt x="340837" y="118740"/>
                    </a:cubicBezTo>
                    <a:cubicBezTo>
                      <a:pt x="361857" y="202814"/>
                      <a:pt x="334993" y="98285"/>
                      <a:pt x="354284" y="165805"/>
                    </a:cubicBezTo>
                    <a:cubicBezTo>
                      <a:pt x="356823" y="174690"/>
                      <a:pt x="355235" y="185483"/>
                      <a:pt x="361008" y="192699"/>
                    </a:cubicBezTo>
                    <a:cubicBezTo>
                      <a:pt x="365436" y="198233"/>
                      <a:pt x="374455" y="197181"/>
                      <a:pt x="381179" y="199422"/>
                    </a:cubicBezTo>
                    <a:cubicBezTo>
                      <a:pt x="387902" y="203904"/>
                      <a:pt x="396301" y="206559"/>
                      <a:pt x="401349" y="212869"/>
                    </a:cubicBezTo>
                    <a:cubicBezTo>
                      <a:pt x="405776" y="218403"/>
                      <a:pt x="404142" y="227143"/>
                      <a:pt x="408073" y="233040"/>
                    </a:cubicBezTo>
                    <a:cubicBezTo>
                      <a:pt x="413347" y="240952"/>
                      <a:pt x="421520" y="246487"/>
                      <a:pt x="428243" y="253211"/>
                    </a:cubicBezTo>
                    <a:cubicBezTo>
                      <a:pt x="434967" y="244246"/>
                      <a:pt x="441240" y="234926"/>
                      <a:pt x="448414" y="226317"/>
                    </a:cubicBezTo>
                    <a:cubicBezTo>
                      <a:pt x="452472" y="221447"/>
                      <a:pt x="458600" y="218305"/>
                      <a:pt x="461861" y="212869"/>
                    </a:cubicBezTo>
                    <a:cubicBezTo>
                      <a:pt x="465507" y="206792"/>
                      <a:pt x="466343" y="199422"/>
                      <a:pt x="468584" y="192699"/>
                    </a:cubicBezTo>
                    <a:cubicBezTo>
                      <a:pt x="473067" y="197181"/>
                      <a:pt x="478228" y="201075"/>
                      <a:pt x="482032" y="206146"/>
                    </a:cubicBezTo>
                    <a:cubicBezTo>
                      <a:pt x="491729" y="219075"/>
                      <a:pt x="497499" y="235059"/>
                      <a:pt x="508926" y="246487"/>
                    </a:cubicBezTo>
                    <a:lnTo>
                      <a:pt x="529096" y="266658"/>
                    </a:lnTo>
                    <a:cubicBezTo>
                      <a:pt x="533578" y="259934"/>
                      <a:pt x="539360" y="253914"/>
                      <a:pt x="542543" y="246487"/>
                    </a:cubicBezTo>
                    <a:cubicBezTo>
                      <a:pt x="546106" y="238174"/>
                      <a:pt x="554792" y="191965"/>
                      <a:pt x="555990" y="185975"/>
                    </a:cubicBezTo>
                    <a:cubicBezTo>
                      <a:pt x="560472" y="192699"/>
                      <a:pt x="563127" y="201098"/>
                      <a:pt x="569437" y="206146"/>
                    </a:cubicBezTo>
                    <a:cubicBezTo>
                      <a:pt x="582270" y="216412"/>
                      <a:pt x="610932" y="212869"/>
                      <a:pt x="623226" y="212869"/>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3" name="Freeform 92"/>
              <p:cNvSpPr/>
              <p:nvPr/>
            </p:nvSpPr>
            <p:spPr bwMode="auto">
              <a:xfrm>
                <a:off x="1200064" y="4276163"/>
                <a:ext cx="628734" cy="234070"/>
              </a:xfrm>
              <a:custGeom>
                <a:avLst/>
                <a:gdLst>
                  <a:gd name="connsiteX0" fmla="*/ 3446 w 628734"/>
                  <a:gd name="connsiteY0" fmla="*/ 121024 h 234070"/>
                  <a:gd name="connsiteX1" fmla="*/ 16893 w 628734"/>
                  <a:gd name="connsiteY1" fmla="*/ 181536 h 234070"/>
                  <a:gd name="connsiteX2" fmla="*/ 37063 w 628734"/>
                  <a:gd name="connsiteY2" fmla="*/ 168089 h 234070"/>
                  <a:gd name="connsiteX3" fmla="*/ 43787 w 628734"/>
                  <a:gd name="connsiteY3" fmla="*/ 147918 h 234070"/>
                  <a:gd name="connsiteX4" fmla="*/ 57234 w 628734"/>
                  <a:gd name="connsiteY4" fmla="*/ 20171 h 234070"/>
                  <a:gd name="connsiteX5" fmla="*/ 70681 w 628734"/>
                  <a:gd name="connsiteY5" fmla="*/ 73959 h 234070"/>
                  <a:gd name="connsiteX6" fmla="*/ 84128 w 628734"/>
                  <a:gd name="connsiteY6" fmla="*/ 114300 h 234070"/>
                  <a:gd name="connsiteX7" fmla="*/ 90852 w 628734"/>
                  <a:gd name="connsiteY7" fmla="*/ 181536 h 234070"/>
                  <a:gd name="connsiteX8" fmla="*/ 84128 w 628734"/>
                  <a:gd name="connsiteY8" fmla="*/ 161365 h 234070"/>
                  <a:gd name="connsiteX9" fmla="*/ 77405 w 628734"/>
                  <a:gd name="connsiteY9" fmla="*/ 134471 h 234070"/>
                  <a:gd name="connsiteX10" fmla="*/ 84128 w 628734"/>
                  <a:gd name="connsiteY10" fmla="*/ 73959 h 234070"/>
                  <a:gd name="connsiteX11" fmla="*/ 90852 w 628734"/>
                  <a:gd name="connsiteY11" fmla="*/ 100853 h 234070"/>
                  <a:gd name="connsiteX12" fmla="*/ 97575 w 628734"/>
                  <a:gd name="connsiteY12" fmla="*/ 154642 h 234070"/>
                  <a:gd name="connsiteX13" fmla="*/ 104299 w 628734"/>
                  <a:gd name="connsiteY13" fmla="*/ 114300 h 234070"/>
                  <a:gd name="connsiteX14" fmla="*/ 124469 w 628734"/>
                  <a:gd name="connsiteY14" fmla="*/ 134471 h 234070"/>
                  <a:gd name="connsiteX15" fmla="*/ 144640 w 628734"/>
                  <a:gd name="connsiteY15" fmla="*/ 147918 h 234070"/>
                  <a:gd name="connsiteX16" fmla="*/ 151363 w 628734"/>
                  <a:gd name="connsiteY16" fmla="*/ 121024 h 234070"/>
                  <a:gd name="connsiteX17" fmla="*/ 171534 w 628734"/>
                  <a:gd name="connsiteY17" fmla="*/ 107577 h 234070"/>
                  <a:gd name="connsiteX18" fmla="*/ 178258 w 628734"/>
                  <a:gd name="connsiteY18" fmla="*/ 33618 h 234070"/>
                  <a:gd name="connsiteX19" fmla="*/ 191705 w 628734"/>
                  <a:gd name="connsiteY19" fmla="*/ 154642 h 234070"/>
                  <a:gd name="connsiteX20" fmla="*/ 205152 w 628734"/>
                  <a:gd name="connsiteY20" fmla="*/ 181536 h 234070"/>
                  <a:gd name="connsiteX21" fmla="*/ 211875 w 628734"/>
                  <a:gd name="connsiteY21" fmla="*/ 221877 h 234070"/>
                  <a:gd name="connsiteX22" fmla="*/ 225322 w 628734"/>
                  <a:gd name="connsiteY22" fmla="*/ 141195 h 234070"/>
                  <a:gd name="connsiteX23" fmla="*/ 245493 w 628734"/>
                  <a:gd name="connsiteY23" fmla="*/ 141195 h 234070"/>
                  <a:gd name="connsiteX24" fmla="*/ 272387 w 628734"/>
                  <a:gd name="connsiteY24" fmla="*/ 147918 h 234070"/>
                  <a:gd name="connsiteX25" fmla="*/ 292558 w 628734"/>
                  <a:gd name="connsiteY25" fmla="*/ 134471 h 234070"/>
                  <a:gd name="connsiteX26" fmla="*/ 312728 w 628734"/>
                  <a:gd name="connsiteY26" fmla="*/ 141195 h 234070"/>
                  <a:gd name="connsiteX27" fmla="*/ 332899 w 628734"/>
                  <a:gd name="connsiteY27" fmla="*/ 134471 h 234070"/>
                  <a:gd name="connsiteX28" fmla="*/ 373240 w 628734"/>
                  <a:gd name="connsiteY28" fmla="*/ 127748 h 234070"/>
                  <a:gd name="connsiteX29" fmla="*/ 393411 w 628734"/>
                  <a:gd name="connsiteY29" fmla="*/ 141195 h 234070"/>
                  <a:gd name="connsiteX30" fmla="*/ 440475 w 628734"/>
                  <a:gd name="connsiteY30" fmla="*/ 168089 h 234070"/>
                  <a:gd name="connsiteX31" fmla="*/ 460646 w 628734"/>
                  <a:gd name="connsiteY31" fmla="*/ 80683 h 234070"/>
                  <a:gd name="connsiteX32" fmla="*/ 467369 w 628734"/>
                  <a:gd name="connsiteY32" fmla="*/ 47065 h 234070"/>
                  <a:gd name="connsiteX33" fmla="*/ 480816 w 628734"/>
                  <a:gd name="connsiteY33" fmla="*/ 20171 h 234070"/>
                  <a:gd name="connsiteX34" fmla="*/ 487540 w 628734"/>
                  <a:gd name="connsiteY34" fmla="*/ 0 h 234070"/>
                  <a:gd name="connsiteX35" fmla="*/ 507711 w 628734"/>
                  <a:gd name="connsiteY35" fmla="*/ 121024 h 234070"/>
                  <a:gd name="connsiteX36" fmla="*/ 507711 w 628734"/>
                  <a:gd name="connsiteY36" fmla="*/ 141195 h 234070"/>
                  <a:gd name="connsiteX37" fmla="*/ 534605 w 628734"/>
                  <a:gd name="connsiteY37" fmla="*/ 147918 h 234070"/>
                  <a:gd name="connsiteX38" fmla="*/ 548052 w 628734"/>
                  <a:gd name="connsiteY38" fmla="*/ 127748 h 234070"/>
                  <a:gd name="connsiteX39" fmla="*/ 628734 w 628734"/>
                  <a:gd name="connsiteY39" fmla="*/ 134471 h 23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8734" h="234070">
                    <a:moveTo>
                      <a:pt x="3446" y="121024"/>
                    </a:moveTo>
                    <a:cubicBezTo>
                      <a:pt x="19299" y="10044"/>
                      <a:pt x="0" y="122410"/>
                      <a:pt x="16893" y="181536"/>
                    </a:cubicBezTo>
                    <a:cubicBezTo>
                      <a:pt x="19113" y="189306"/>
                      <a:pt x="30340" y="172571"/>
                      <a:pt x="37063" y="168089"/>
                    </a:cubicBezTo>
                    <a:cubicBezTo>
                      <a:pt x="39304" y="161365"/>
                      <a:pt x="42829" y="154940"/>
                      <a:pt x="43787" y="147918"/>
                    </a:cubicBezTo>
                    <a:cubicBezTo>
                      <a:pt x="49572" y="105493"/>
                      <a:pt x="42601" y="60411"/>
                      <a:pt x="57234" y="20171"/>
                    </a:cubicBezTo>
                    <a:cubicBezTo>
                      <a:pt x="63550" y="2803"/>
                      <a:pt x="65604" y="56189"/>
                      <a:pt x="70681" y="73959"/>
                    </a:cubicBezTo>
                    <a:cubicBezTo>
                      <a:pt x="74575" y="87588"/>
                      <a:pt x="84128" y="114300"/>
                      <a:pt x="84128" y="114300"/>
                    </a:cubicBezTo>
                    <a:cubicBezTo>
                      <a:pt x="86369" y="136712"/>
                      <a:pt x="90852" y="159012"/>
                      <a:pt x="90852" y="181536"/>
                    </a:cubicBezTo>
                    <a:cubicBezTo>
                      <a:pt x="90852" y="188623"/>
                      <a:pt x="86075" y="168180"/>
                      <a:pt x="84128" y="161365"/>
                    </a:cubicBezTo>
                    <a:cubicBezTo>
                      <a:pt x="81589" y="152480"/>
                      <a:pt x="79646" y="143436"/>
                      <a:pt x="77405" y="134471"/>
                    </a:cubicBezTo>
                    <a:cubicBezTo>
                      <a:pt x="79646" y="114300"/>
                      <a:pt x="76591" y="92802"/>
                      <a:pt x="84128" y="73959"/>
                    </a:cubicBezTo>
                    <a:cubicBezTo>
                      <a:pt x="87560" y="65379"/>
                      <a:pt x="89333" y="91738"/>
                      <a:pt x="90852" y="100853"/>
                    </a:cubicBezTo>
                    <a:cubicBezTo>
                      <a:pt x="93823" y="118676"/>
                      <a:pt x="95334" y="136712"/>
                      <a:pt x="97575" y="154642"/>
                    </a:cubicBezTo>
                    <a:cubicBezTo>
                      <a:pt x="99816" y="141195"/>
                      <a:pt x="93393" y="122480"/>
                      <a:pt x="104299" y="114300"/>
                    </a:cubicBezTo>
                    <a:cubicBezTo>
                      <a:pt x="111906" y="108595"/>
                      <a:pt x="117164" y="128384"/>
                      <a:pt x="124469" y="134471"/>
                    </a:cubicBezTo>
                    <a:cubicBezTo>
                      <a:pt x="130677" y="139644"/>
                      <a:pt x="137916" y="143436"/>
                      <a:pt x="144640" y="147918"/>
                    </a:cubicBezTo>
                    <a:cubicBezTo>
                      <a:pt x="146881" y="138953"/>
                      <a:pt x="146237" y="128713"/>
                      <a:pt x="151363" y="121024"/>
                    </a:cubicBezTo>
                    <a:cubicBezTo>
                      <a:pt x="155845" y="114300"/>
                      <a:pt x="169157" y="115300"/>
                      <a:pt x="171534" y="107577"/>
                    </a:cubicBezTo>
                    <a:cubicBezTo>
                      <a:pt x="178814" y="83917"/>
                      <a:pt x="176017" y="58271"/>
                      <a:pt x="178258" y="33618"/>
                    </a:cubicBezTo>
                    <a:cubicBezTo>
                      <a:pt x="181105" y="76332"/>
                      <a:pt x="175241" y="116225"/>
                      <a:pt x="191705" y="154642"/>
                    </a:cubicBezTo>
                    <a:cubicBezTo>
                      <a:pt x="195653" y="163854"/>
                      <a:pt x="200670" y="172571"/>
                      <a:pt x="205152" y="181536"/>
                    </a:cubicBezTo>
                    <a:cubicBezTo>
                      <a:pt x="207393" y="194983"/>
                      <a:pt x="205779" y="234070"/>
                      <a:pt x="211875" y="221877"/>
                    </a:cubicBezTo>
                    <a:cubicBezTo>
                      <a:pt x="224068" y="197490"/>
                      <a:pt x="225322" y="141195"/>
                      <a:pt x="225322" y="141195"/>
                    </a:cubicBezTo>
                    <a:cubicBezTo>
                      <a:pt x="257177" y="188977"/>
                      <a:pt x="223516" y="149986"/>
                      <a:pt x="245493" y="141195"/>
                    </a:cubicBezTo>
                    <a:cubicBezTo>
                      <a:pt x="254073" y="137763"/>
                      <a:pt x="263422" y="145677"/>
                      <a:pt x="272387" y="147918"/>
                    </a:cubicBezTo>
                    <a:cubicBezTo>
                      <a:pt x="279111" y="143436"/>
                      <a:pt x="284587" y="135799"/>
                      <a:pt x="292558" y="134471"/>
                    </a:cubicBezTo>
                    <a:cubicBezTo>
                      <a:pt x="299549" y="133306"/>
                      <a:pt x="305641" y="141195"/>
                      <a:pt x="312728" y="141195"/>
                    </a:cubicBezTo>
                    <a:cubicBezTo>
                      <a:pt x="319815" y="141195"/>
                      <a:pt x="326175" y="136712"/>
                      <a:pt x="332899" y="134471"/>
                    </a:cubicBezTo>
                    <a:cubicBezTo>
                      <a:pt x="406454" y="158992"/>
                      <a:pt x="295043" y="127748"/>
                      <a:pt x="373240" y="127748"/>
                    </a:cubicBezTo>
                    <a:cubicBezTo>
                      <a:pt x="381321" y="127748"/>
                      <a:pt x="386395" y="137186"/>
                      <a:pt x="393411" y="141195"/>
                    </a:cubicBezTo>
                    <a:cubicBezTo>
                      <a:pt x="453115" y="175311"/>
                      <a:pt x="391340" y="135332"/>
                      <a:pt x="440475" y="168089"/>
                    </a:cubicBezTo>
                    <a:cubicBezTo>
                      <a:pt x="453475" y="90098"/>
                      <a:pt x="439154" y="166656"/>
                      <a:pt x="460646" y="80683"/>
                    </a:cubicBezTo>
                    <a:cubicBezTo>
                      <a:pt x="463418" y="69596"/>
                      <a:pt x="463755" y="57906"/>
                      <a:pt x="467369" y="47065"/>
                    </a:cubicBezTo>
                    <a:cubicBezTo>
                      <a:pt x="470538" y="37557"/>
                      <a:pt x="476868" y="29383"/>
                      <a:pt x="480816" y="20171"/>
                    </a:cubicBezTo>
                    <a:cubicBezTo>
                      <a:pt x="483608" y="13657"/>
                      <a:pt x="485299" y="6724"/>
                      <a:pt x="487540" y="0"/>
                    </a:cubicBezTo>
                    <a:cubicBezTo>
                      <a:pt x="494376" y="47854"/>
                      <a:pt x="496852" y="69447"/>
                      <a:pt x="507711" y="121024"/>
                    </a:cubicBezTo>
                    <a:cubicBezTo>
                      <a:pt x="518628" y="172878"/>
                      <a:pt x="531586" y="200881"/>
                      <a:pt x="507711" y="141195"/>
                    </a:cubicBezTo>
                    <a:cubicBezTo>
                      <a:pt x="523447" y="93981"/>
                      <a:pt x="501533" y="141303"/>
                      <a:pt x="534605" y="147918"/>
                    </a:cubicBezTo>
                    <a:cubicBezTo>
                      <a:pt x="542529" y="149503"/>
                      <a:pt x="543570" y="134471"/>
                      <a:pt x="548052" y="127748"/>
                    </a:cubicBezTo>
                    <a:cubicBezTo>
                      <a:pt x="587358" y="140849"/>
                      <a:pt x="561135" y="134471"/>
                      <a:pt x="628734" y="134471"/>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4" name="Rectangle 93"/>
              <p:cNvSpPr/>
              <p:nvPr/>
            </p:nvSpPr>
            <p:spPr>
              <a:xfrm>
                <a:off x="858309" y="4027249"/>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1</a:t>
                </a:r>
                <a:endParaRPr lang="en-US" dirty="0"/>
              </a:p>
            </p:txBody>
          </p:sp>
          <p:sp>
            <p:nvSpPr>
              <p:cNvPr id="95" name="Rectangle 94"/>
              <p:cNvSpPr/>
              <p:nvPr/>
            </p:nvSpPr>
            <p:spPr>
              <a:xfrm>
                <a:off x="858309" y="4276019"/>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2</a:t>
                </a:r>
                <a:endParaRPr lang="en-US" dirty="0"/>
              </a:p>
            </p:txBody>
          </p:sp>
        </p:grpSp>
        <p:graphicFrame>
          <p:nvGraphicFramePr>
            <p:cNvPr id="54" name="Object 1"/>
            <p:cNvGraphicFramePr>
              <a:graphicFrameLocks noChangeAspect="1"/>
            </p:cNvGraphicFramePr>
            <p:nvPr/>
          </p:nvGraphicFramePr>
          <p:xfrm>
            <a:off x="3438581" y="4953008"/>
            <a:ext cx="960695" cy="1182613"/>
          </p:xfrm>
          <a:graphic>
            <a:graphicData uri="http://schemas.openxmlformats.org/presentationml/2006/ole">
              <p:oleObj spid="_x0000_s14340" r:id="rId4" imgW="2844800" imgH="3505200" progId="">
                <p:embed/>
              </p:oleObj>
            </a:graphicData>
          </a:graphic>
        </p:graphicFrame>
        <p:grpSp>
          <p:nvGrpSpPr>
            <p:cNvPr id="55" name="Group 52"/>
            <p:cNvGrpSpPr/>
            <p:nvPr/>
          </p:nvGrpSpPr>
          <p:grpSpPr>
            <a:xfrm>
              <a:off x="2364438" y="5419415"/>
              <a:ext cx="154268" cy="209306"/>
              <a:chOff x="5490920" y="5472113"/>
              <a:chExt cx="154268" cy="209306"/>
            </a:xfrm>
          </p:grpSpPr>
          <p:sp>
            <p:nvSpPr>
              <p:cNvPr id="84" name="Cube 83"/>
              <p:cNvSpPr/>
              <p:nvPr/>
            </p:nvSpPr>
            <p:spPr bwMode="auto">
              <a:xfrm>
                <a:off x="5490920" y="5576886"/>
                <a:ext cx="154268" cy="104533"/>
              </a:xfrm>
              <a:prstGeom prst="cube">
                <a:avLst>
                  <a:gd name="adj" fmla="val 72892"/>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85" name="Group 15"/>
              <p:cNvGrpSpPr>
                <a:grpSpLocks/>
              </p:cNvGrpSpPr>
              <p:nvPr/>
            </p:nvGrpSpPr>
            <p:grpSpPr bwMode="auto">
              <a:xfrm>
                <a:off x="5525434" y="5510213"/>
                <a:ext cx="45719" cy="125413"/>
                <a:chOff x="514105" y="1348"/>
                <a:chExt cx="45719" cy="188"/>
              </a:xfrm>
              <a:solidFill>
                <a:schemeClr val="tx1"/>
              </a:solidFill>
            </p:grpSpPr>
            <p:sp>
              <p:nvSpPr>
                <p:cNvPr id="89"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90"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86" name="Group 15"/>
              <p:cNvGrpSpPr>
                <a:grpSpLocks/>
              </p:cNvGrpSpPr>
              <p:nvPr/>
            </p:nvGrpSpPr>
            <p:grpSpPr bwMode="auto">
              <a:xfrm>
                <a:off x="5573060" y="5472113"/>
                <a:ext cx="45719" cy="125413"/>
                <a:chOff x="514105" y="1348"/>
                <a:chExt cx="45719" cy="188"/>
              </a:xfrm>
              <a:solidFill>
                <a:schemeClr val="tx1"/>
              </a:solidFill>
            </p:grpSpPr>
            <p:sp>
              <p:nvSpPr>
                <p:cNvPr id="87"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88"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grpSp>
          <p:nvGrpSpPr>
            <p:cNvPr id="56" name="Group 89"/>
            <p:cNvGrpSpPr/>
            <p:nvPr/>
          </p:nvGrpSpPr>
          <p:grpSpPr>
            <a:xfrm>
              <a:off x="5847247" y="5506112"/>
              <a:ext cx="312633" cy="583473"/>
              <a:chOff x="6290758" y="3529514"/>
              <a:chExt cx="312633" cy="583473"/>
            </a:xfrm>
          </p:grpSpPr>
          <p:sp>
            <p:nvSpPr>
              <p:cNvPr id="70" name="TextBox 69"/>
              <p:cNvSpPr txBox="1"/>
              <p:nvPr/>
            </p:nvSpPr>
            <p:spPr>
              <a:xfrm>
                <a:off x="6290758" y="3882155"/>
                <a:ext cx="255198" cy="230832"/>
              </a:xfrm>
              <a:prstGeom prst="rect">
                <a:avLst/>
              </a:prstGeom>
              <a:noFill/>
            </p:spPr>
            <p:txBody>
              <a:bodyPr wrap="none" rtlCol="0">
                <a:spAutoFit/>
              </a:bodyPr>
              <a:lstStyle/>
              <a:p>
                <a:r>
                  <a:rPr lang="en-US" sz="900" b="1" dirty="0" smtClean="0">
                    <a:latin typeface="+mn-lt"/>
                  </a:rPr>
                  <a:t>B</a:t>
                </a:r>
                <a:endParaRPr lang="en-US" sz="900" b="1" dirty="0">
                  <a:latin typeface="+mn-lt"/>
                </a:endParaRPr>
              </a:p>
            </p:txBody>
          </p:sp>
          <p:sp>
            <p:nvSpPr>
              <p:cNvPr id="71" name="Cube 70"/>
              <p:cNvSpPr/>
              <p:nvPr/>
            </p:nvSpPr>
            <p:spPr bwMode="auto">
              <a:xfrm>
                <a:off x="6333226" y="3635696"/>
                <a:ext cx="270165" cy="197116"/>
              </a:xfrm>
              <a:prstGeom prst="cube">
                <a:avLst>
                  <a:gd name="adj" fmla="val 86483"/>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72" name="Group 15"/>
              <p:cNvGrpSpPr>
                <a:grpSpLocks/>
              </p:cNvGrpSpPr>
              <p:nvPr/>
            </p:nvGrpSpPr>
            <p:grpSpPr bwMode="auto">
              <a:xfrm>
                <a:off x="6378691" y="3660696"/>
                <a:ext cx="45719" cy="125413"/>
                <a:chOff x="514105" y="1348"/>
                <a:chExt cx="45719" cy="188"/>
              </a:xfrm>
              <a:solidFill>
                <a:schemeClr val="tx1"/>
              </a:solidFill>
            </p:grpSpPr>
            <p:sp>
              <p:nvSpPr>
                <p:cNvPr id="82"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83"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73" name="Group 15"/>
              <p:cNvGrpSpPr>
                <a:grpSpLocks/>
              </p:cNvGrpSpPr>
              <p:nvPr/>
            </p:nvGrpSpPr>
            <p:grpSpPr bwMode="auto">
              <a:xfrm>
                <a:off x="6426317" y="3622596"/>
                <a:ext cx="45719" cy="125413"/>
                <a:chOff x="514105" y="1348"/>
                <a:chExt cx="45719" cy="188"/>
              </a:xfrm>
              <a:solidFill>
                <a:schemeClr val="tx1"/>
              </a:solidFill>
            </p:grpSpPr>
            <p:sp>
              <p:nvSpPr>
                <p:cNvPr id="80"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81"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74" name="Group 15"/>
              <p:cNvGrpSpPr>
                <a:grpSpLocks/>
              </p:cNvGrpSpPr>
              <p:nvPr/>
            </p:nvGrpSpPr>
            <p:grpSpPr bwMode="auto">
              <a:xfrm>
                <a:off x="6481071" y="3573317"/>
                <a:ext cx="45719" cy="125413"/>
                <a:chOff x="514105" y="1348"/>
                <a:chExt cx="45719" cy="188"/>
              </a:xfrm>
              <a:solidFill>
                <a:schemeClr val="tx1"/>
              </a:solidFill>
            </p:grpSpPr>
            <p:sp>
              <p:nvSpPr>
                <p:cNvPr id="78"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79"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75" name="Group 15"/>
              <p:cNvGrpSpPr>
                <a:grpSpLocks/>
              </p:cNvGrpSpPr>
              <p:nvPr/>
            </p:nvGrpSpPr>
            <p:grpSpPr bwMode="auto">
              <a:xfrm>
                <a:off x="6530351" y="3529514"/>
                <a:ext cx="45719" cy="125413"/>
                <a:chOff x="514105" y="1348"/>
                <a:chExt cx="45719" cy="188"/>
              </a:xfrm>
              <a:solidFill>
                <a:schemeClr val="tx1"/>
              </a:solidFill>
            </p:grpSpPr>
            <p:sp>
              <p:nvSpPr>
                <p:cNvPr id="76"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77"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pic>
          <p:nvPicPr>
            <p:cNvPr id="57" name="Picture 9" descr="C:\Documents and Settings\vi18627\My Documents\Downloads\MC900432625.PNG"/>
            <p:cNvPicPr>
              <a:picLocks noChangeAspect="1" noChangeArrowheads="1"/>
            </p:cNvPicPr>
            <p:nvPr/>
          </p:nvPicPr>
          <p:blipFill>
            <a:blip r:embed="rId5" cstate="print"/>
            <a:srcRect/>
            <a:stretch>
              <a:fillRect/>
            </a:stretch>
          </p:blipFill>
          <p:spPr bwMode="auto">
            <a:xfrm>
              <a:off x="6210375" y="5628735"/>
              <a:ext cx="436552" cy="436552"/>
            </a:xfrm>
            <a:prstGeom prst="rect">
              <a:avLst/>
            </a:prstGeom>
            <a:noFill/>
          </p:spPr>
        </p:pic>
        <p:pic>
          <p:nvPicPr>
            <p:cNvPr id="58" name="Picture 9" descr="C:\Documents and Settings\vi18627\My Documents\Downloads\MC900432625.PNG"/>
            <p:cNvPicPr>
              <a:picLocks noChangeAspect="1" noChangeArrowheads="1"/>
            </p:cNvPicPr>
            <p:nvPr/>
          </p:nvPicPr>
          <p:blipFill>
            <a:blip r:embed="rId6" cstate="print"/>
            <a:srcRect/>
            <a:stretch>
              <a:fillRect/>
            </a:stretch>
          </p:blipFill>
          <p:spPr bwMode="auto">
            <a:xfrm flipH="1">
              <a:off x="1856178" y="5343999"/>
              <a:ext cx="422828" cy="436552"/>
            </a:xfrm>
            <a:prstGeom prst="rect">
              <a:avLst/>
            </a:prstGeom>
            <a:noFill/>
          </p:spPr>
        </p:pic>
        <p:sp>
          <p:nvSpPr>
            <p:cNvPr id="59" name="TextBox 58"/>
            <p:cNvSpPr txBox="1"/>
            <p:nvPr/>
          </p:nvSpPr>
          <p:spPr>
            <a:xfrm>
              <a:off x="4259872" y="4736202"/>
              <a:ext cx="901209" cy="230832"/>
            </a:xfrm>
            <a:prstGeom prst="rect">
              <a:avLst/>
            </a:prstGeom>
            <a:noFill/>
          </p:spPr>
          <p:txBody>
            <a:bodyPr wrap="none" rtlCol="0">
              <a:spAutoFit/>
            </a:bodyPr>
            <a:lstStyle/>
            <a:p>
              <a:r>
                <a:rPr lang="en-US" sz="900" b="1" dirty="0" smtClean="0">
                  <a:solidFill>
                    <a:schemeClr val="bg1">
                      <a:lumMod val="50000"/>
                    </a:schemeClr>
                  </a:solidFill>
                  <a:latin typeface="+mn-lt"/>
                </a:rPr>
                <a:t>Interfering link</a:t>
              </a:r>
              <a:endParaRPr lang="en-US" sz="900" b="1" dirty="0">
                <a:solidFill>
                  <a:schemeClr val="bg1">
                    <a:lumMod val="50000"/>
                  </a:schemeClr>
                </a:solidFill>
                <a:latin typeface="+mn-lt"/>
              </a:endParaRPr>
            </a:p>
          </p:txBody>
        </p:sp>
        <p:grpSp>
          <p:nvGrpSpPr>
            <p:cNvPr id="60" name="Group 107"/>
            <p:cNvGrpSpPr/>
            <p:nvPr/>
          </p:nvGrpSpPr>
          <p:grpSpPr>
            <a:xfrm rot="6218804">
              <a:off x="4590278" y="4862370"/>
              <a:ext cx="450376" cy="450376"/>
              <a:chOff x="2934269" y="5158854"/>
              <a:chExt cx="450376" cy="450376"/>
            </a:xfrm>
          </p:grpSpPr>
          <p:sp>
            <p:nvSpPr>
              <p:cNvPr id="67" name="Arc 66"/>
              <p:cNvSpPr/>
              <p:nvPr/>
            </p:nvSpPr>
            <p:spPr bwMode="auto">
              <a:xfrm>
                <a:off x="2934269" y="5158854"/>
                <a:ext cx="450376" cy="45037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8" name="Arc 67"/>
              <p:cNvSpPr/>
              <p:nvPr/>
            </p:nvSpPr>
            <p:spPr bwMode="auto">
              <a:xfrm>
                <a:off x="2997769" y="5222354"/>
                <a:ext cx="321196" cy="32119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9" name="Arc 68"/>
              <p:cNvSpPr/>
              <p:nvPr/>
            </p:nvSpPr>
            <p:spPr bwMode="auto">
              <a:xfrm>
                <a:off x="3029519" y="5292204"/>
                <a:ext cx="221681" cy="221681"/>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61" name="Oval 60"/>
            <p:cNvSpPr/>
            <p:nvPr/>
          </p:nvSpPr>
          <p:spPr bwMode="auto">
            <a:xfrm rot="8263368">
              <a:off x="4730787" y="4966192"/>
              <a:ext cx="114985" cy="104033"/>
            </a:xfrm>
            <a:prstGeom prst="ellipse">
              <a:avLst/>
            </a:prstGeom>
            <a:solidFill>
              <a:schemeClr val="bg1">
                <a:lumMod val="65000"/>
              </a:schemeClr>
            </a:solidFill>
            <a:ln>
              <a:solidFill>
                <a:schemeClr val="bg1">
                  <a:lumMod val="50000"/>
                </a:schemeClr>
              </a:solidFill>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2" name="Rectangle 61"/>
            <p:cNvSpPr/>
            <p:nvPr/>
          </p:nvSpPr>
          <p:spPr bwMode="auto">
            <a:xfrm>
              <a:off x="7099908" y="5469401"/>
              <a:ext cx="895350" cy="51435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3" name="Freeform 62"/>
            <p:cNvSpPr/>
            <p:nvPr/>
          </p:nvSpPr>
          <p:spPr bwMode="auto">
            <a:xfrm flipV="1">
              <a:off x="7119696" y="5501004"/>
              <a:ext cx="843516" cy="487449"/>
            </a:xfrm>
            <a:custGeom>
              <a:avLst/>
              <a:gdLst>
                <a:gd name="connsiteX0" fmla="*/ 0 w 1714500"/>
                <a:gd name="connsiteY0" fmla="*/ 159808 h 1206500"/>
                <a:gd name="connsiteX1" fmla="*/ 95250 w 1714500"/>
                <a:gd name="connsiteY1" fmla="*/ 140758 h 1206500"/>
                <a:gd name="connsiteX2" fmla="*/ 146050 w 1714500"/>
                <a:gd name="connsiteY2" fmla="*/ 166158 h 1206500"/>
                <a:gd name="connsiteX3" fmla="*/ 279400 w 1714500"/>
                <a:gd name="connsiteY3" fmla="*/ 159808 h 1206500"/>
                <a:gd name="connsiteX4" fmla="*/ 349250 w 1714500"/>
                <a:gd name="connsiteY4" fmla="*/ 191558 h 1206500"/>
                <a:gd name="connsiteX5" fmla="*/ 425450 w 1714500"/>
                <a:gd name="connsiteY5" fmla="*/ 153458 h 1206500"/>
                <a:gd name="connsiteX6" fmla="*/ 488950 w 1714500"/>
                <a:gd name="connsiteY6" fmla="*/ 166158 h 1206500"/>
                <a:gd name="connsiteX7" fmla="*/ 571500 w 1714500"/>
                <a:gd name="connsiteY7" fmla="*/ 134408 h 1206500"/>
                <a:gd name="connsiteX8" fmla="*/ 641350 w 1714500"/>
                <a:gd name="connsiteY8" fmla="*/ 153458 h 1206500"/>
                <a:gd name="connsiteX9" fmla="*/ 755650 w 1714500"/>
                <a:gd name="connsiteY9" fmla="*/ 128058 h 1206500"/>
                <a:gd name="connsiteX10" fmla="*/ 762000 w 1714500"/>
                <a:gd name="connsiteY10" fmla="*/ 153458 h 1206500"/>
                <a:gd name="connsiteX11" fmla="*/ 889000 w 1714500"/>
                <a:gd name="connsiteY11" fmla="*/ 159808 h 1206500"/>
                <a:gd name="connsiteX12" fmla="*/ 952500 w 1714500"/>
                <a:gd name="connsiteY12" fmla="*/ 458258 h 1206500"/>
                <a:gd name="connsiteX13" fmla="*/ 1028700 w 1714500"/>
                <a:gd name="connsiteY13" fmla="*/ 1156758 h 1206500"/>
                <a:gd name="connsiteX14" fmla="*/ 1060450 w 1714500"/>
                <a:gd name="connsiteY14" fmla="*/ 159808 h 1206500"/>
                <a:gd name="connsiteX15" fmla="*/ 1333500 w 1714500"/>
                <a:gd name="connsiteY15" fmla="*/ 197908 h 1206500"/>
                <a:gd name="connsiteX16" fmla="*/ 1435100 w 1714500"/>
                <a:gd name="connsiteY16" fmla="*/ 166158 h 1206500"/>
                <a:gd name="connsiteX17" fmla="*/ 1568450 w 1714500"/>
                <a:gd name="connsiteY17" fmla="*/ 166158 h 1206500"/>
                <a:gd name="connsiteX18" fmla="*/ 1631950 w 1714500"/>
                <a:gd name="connsiteY18" fmla="*/ 140758 h 1206500"/>
                <a:gd name="connsiteX19" fmla="*/ 1714500 w 1714500"/>
                <a:gd name="connsiteY19" fmla="*/ 159808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0" h="1206500">
                  <a:moveTo>
                    <a:pt x="0" y="159808"/>
                  </a:moveTo>
                  <a:cubicBezTo>
                    <a:pt x="35454" y="149754"/>
                    <a:pt x="70908" y="139700"/>
                    <a:pt x="95250" y="140758"/>
                  </a:cubicBezTo>
                  <a:cubicBezTo>
                    <a:pt x="119592" y="141816"/>
                    <a:pt x="115358" y="162983"/>
                    <a:pt x="146050" y="166158"/>
                  </a:cubicBezTo>
                  <a:cubicBezTo>
                    <a:pt x="176742" y="169333"/>
                    <a:pt x="245533" y="155575"/>
                    <a:pt x="279400" y="159808"/>
                  </a:cubicBezTo>
                  <a:cubicBezTo>
                    <a:pt x="313267" y="164041"/>
                    <a:pt x="324908" y="192616"/>
                    <a:pt x="349250" y="191558"/>
                  </a:cubicBezTo>
                  <a:cubicBezTo>
                    <a:pt x="373592" y="190500"/>
                    <a:pt x="402167" y="157691"/>
                    <a:pt x="425450" y="153458"/>
                  </a:cubicBezTo>
                  <a:cubicBezTo>
                    <a:pt x="448733" y="149225"/>
                    <a:pt x="464608" y="169333"/>
                    <a:pt x="488950" y="166158"/>
                  </a:cubicBezTo>
                  <a:cubicBezTo>
                    <a:pt x="513292" y="162983"/>
                    <a:pt x="546100" y="136525"/>
                    <a:pt x="571500" y="134408"/>
                  </a:cubicBezTo>
                  <a:cubicBezTo>
                    <a:pt x="596900" y="132291"/>
                    <a:pt x="610658" y="154516"/>
                    <a:pt x="641350" y="153458"/>
                  </a:cubicBezTo>
                  <a:cubicBezTo>
                    <a:pt x="672042" y="152400"/>
                    <a:pt x="735542" y="128058"/>
                    <a:pt x="755650" y="128058"/>
                  </a:cubicBezTo>
                  <a:cubicBezTo>
                    <a:pt x="775758" y="128058"/>
                    <a:pt x="739775" y="148166"/>
                    <a:pt x="762000" y="153458"/>
                  </a:cubicBezTo>
                  <a:cubicBezTo>
                    <a:pt x="784225" y="158750"/>
                    <a:pt x="857250" y="109008"/>
                    <a:pt x="889000" y="159808"/>
                  </a:cubicBezTo>
                  <a:cubicBezTo>
                    <a:pt x="920750" y="210608"/>
                    <a:pt x="929217" y="292100"/>
                    <a:pt x="952500" y="458258"/>
                  </a:cubicBezTo>
                  <a:cubicBezTo>
                    <a:pt x="975783" y="624416"/>
                    <a:pt x="1010708" y="1206500"/>
                    <a:pt x="1028700" y="1156758"/>
                  </a:cubicBezTo>
                  <a:cubicBezTo>
                    <a:pt x="1046692" y="1107016"/>
                    <a:pt x="1009650" y="319616"/>
                    <a:pt x="1060450" y="159808"/>
                  </a:cubicBezTo>
                  <a:cubicBezTo>
                    <a:pt x="1111250" y="0"/>
                    <a:pt x="1271058" y="196850"/>
                    <a:pt x="1333500" y="197908"/>
                  </a:cubicBezTo>
                  <a:cubicBezTo>
                    <a:pt x="1395942" y="198966"/>
                    <a:pt x="1395942" y="171450"/>
                    <a:pt x="1435100" y="166158"/>
                  </a:cubicBezTo>
                  <a:cubicBezTo>
                    <a:pt x="1474258" y="160866"/>
                    <a:pt x="1535642" y="170391"/>
                    <a:pt x="1568450" y="166158"/>
                  </a:cubicBezTo>
                  <a:cubicBezTo>
                    <a:pt x="1601258" y="161925"/>
                    <a:pt x="1607608" y="141816"/>
                    <a:pt x="1631950" y="140758"/>
                  </a:cubicBezTo>
                  <a:cubicBezTo>
                    <a:pt x="1656292" y="139700"/>
                    <a:pt x="1685396" y="149754"/>
                    <a:pt x="1714500" y="159808"/>
                  </a:cubicBezTo>
                </a:path>
              </a:pathLst>
            </a:cu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64" name="Straight Connector 63"/>
            <p:cNvCxnSpPr/>
            <p:nvPr/>
          </p:nvCxnSpPr>
          <p:spPr bwMode="auto">
            <a:xfrm>
              <a:off x="7112608" y="5695491"/>
              <a:ext cx="933450" cy="0"/>
            </a:xfrm>
            <a:prstGeom prst="line">
              <a:avLst/>
            </a:prstGeom>
            <a:solidFill>
              <a:schemeClr val="accent1"/>
            </a:solidFill>
            <a:ln w="12700" cap="flat" cmpd="sng" algn="ctr">
              <a:solidFill>
                <a:srgbClr val="FF0000"/>
              </a:solidFill>
              <a:prstDash val="sysDash"/>
              <a:round/>
              <a:headEnd type="none" w="sm" len="sm"/>
              <a:tailEnd type="none" w="sm" len="sm"/>
            </a:ln>
            <a:effectLst/>
          </p:spPr>
        </p:cxnSp>
        <p:sp>
          <p:nvSpPr>
            <p:cNvPr id="65" name="TextBox 64"/>
            <p:cNvSpPr txBox="1"/>
            <p:nvPr/>
          </p:nvSpPr>
          <p:spPr>
            <a:xfrm>
              <a:off x="7372958" y="5958351"/>
              <a:ext cx="445956" cy="261610"/>
            </a:xfrm>
            <a:prstGeom prst="rect">
              <a:avLst/>
            </a:prstGeom>
            <a:noFill/>
          </p:spPr>
          <p:txBody>
            <a:bodyPr wrap="none" rtlCol="0">
              <a:spAutoFit/>
            </a:bodyPr>
            <a:lstStyle/>
            <a:p>
              <a:r>
                <a:rPr lang="en-US" sz="1100" dirty="0" smtClean="0">
                  <a:latin typeface="+mn-lt"/>
                </a:rPr>
                <a:t>time</a:t>
              </a:r>
              <a:endParaRPr lang="en-US" sz="1100" dirty="0">
                <a:latin typeface="+mn-lt"/>
              </a:endParaRPr>
            </a:p>
          </p:txBody>
        </p:sp>
        <p:sp>
          <p:nvSpPr>
            <p:cNvPr id="66" name="TextBox 65"/>
            <p:cNvSpPr txBox="1"/>
            <p:nvPr/>
          </p:nvSpPr>
          <p:spPr>
            <a:xfrm>
              <a:off x="6832044" y="5564651"/>
              <a:ext cx="303288" cy="261610"/>
            </a:xfrm>
            <a:prstGeom prst="rect">
              <a:avLst/>
            </a:prstGeom>
            <a:noFill/>
          </p:spPr>
          <p:txBody>
            <a:bodyPr wrap="none" rtlCol="0">
              <a:spAutoFit/>
            </a:bodyPr>
            <a:lstStyle/>
            <a:p>
              <a:r>
                <a:rPr lang="el-GR" sz="1100" i="1" dirty="0" smtClean="0">
                  <a:solidFill>
                    <a:prstClr val="black"/>
                  </a:solidFill>
                </a:rPr>
                <a:t>Φ</a:t>
              </a:r>
              <a:endParaRPr lang="en-US" sz="1100" dirty="0">
                <a:latin typeface="+mn-lt"/>
              </a:endParaRPr>
            </a:p>
          </p:txBody>
        </p:sp>
      </p:grpSp>
      <p:sp>
        <p:nvSpPr>
          <p:cNvPr id="96" name="TextBox 95"/>
          <p:cNvSpPr txBox="1"/>
          <p:nvPr/>
        </p:nvSpPr>
        <p:spPr>
          <a:xfrm>
            <a:off x="2319187" y="5713973"/>
            <a:ext cx="255198" cy="230832"/>
          </a:xfrm>
          <a:prstGeom prst="rect">
            <a:avLst/>
          </a:prstGeom>
          <a:noFill/>
        </p:spPr>
        <p:txBody>
          <a:bodyPr wrap="none" rtlCol="0">
            <a:spAutoFit/>
          </a:bodyPr>
          <a:lstStyle/>
          <a:p>
            <a:r>
              <a:rPr lang="en-US" sz="900" b="1" dirty="0" smtClean="0">
                <a:latin typeface="+mn-lt"/>
              </a:rPr>
              <a:t>A</a:t>
            </a:r>
            <a:endParaRPr lang="en-US" sz="900" b="1" dirty="0">
              <a:latin typeface="+mn-lt"/>
            </a:endParaRPr>
          </a:p>
        </p:txBody>
      </p:sp>
      <p:pic>
        <p:nvPicPr>
          <p:cNvPr id="14342" name="Picture 6"/>
          <p:cNvPicPr>
            <a:picLocks noChangeAspect="1" noChangeArrowheads="1"/>
          </p:cNvPicPr>
          <p:nvPr/>
        </p:nvPicPr>
        <p:blipFill>
          <a:blip r:embed="rId7" cstate="print"/>
          <a:srcRect/>
          <a:stretch>
            <a:fillRect/>
          </a:stretch>
        </p:blipFill>
        <p:spPr bwMode="auto">
          <a:xfrm>
            <a:off x="2304391" y="3256502"/>
            <a:ext cx="5035550" cy="517525"/>
          </a:xfrm>
          <a:prstGeom prst="rect">
            <a:avLst/>
          </a:prstGeom>
          <a:noFill/>
          <a:ln w="9525">
            <a:noFill/>
            <a:miter lim="800000"/>
            <a:headEnd/>
            <a:tailEnd/>
          </a:ln>
          <a:effectLst/>
        </p:spPr>
      </p:pic>
      <p:pic>
        <p:nvPicPr>
          <p:cNvPr id="14343" name="Picture 7"/>
          <p:cNvPicPr>
            <a:picLocks noChangeAspect="1" noChangeArrowheads="1"/>
          </p:cNvPicPr>
          <p:nvPr/>
        </p:nvPicPr>
        <p:blipFill>
          <a:blip r:embed="rId8" cstate="print"/>
          <a:srcRect/>
          <a:stretch>
            <a:fillRect/>
          </a:stretch>
        </p:blipFill>
        <p:spPr bwMode="auto">
          <a:xfrm>
            <a:off x="2287399" y="1102105"/>
            <a:ext cx="4810125" cy="51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Overview</a:t>
            </a:r>
            <a:endParaRPr lang="en-US" dirty="0"/>
          </a:p>
        </p:txBody>
      </p:sp>
      <p:sp>
        <p:nvSpPr>
          <p:cNvPr id="8" name="Rectangle 7"/>
          <p:cNvSpPr/>
          <p:nvPr/>
        </p:nvSpPr>
        <p:spPr bwMode="auto">
          <a:xfrm>
            <a:off x="2321932" y="3849317"/>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QR</a:t>
            </a:r>
          </a:p>
        </p:txBody>
      </p:sp>
      <p:sp>
        <p:nvSpPr>
          <p:cNvPr id="9" name="Rectangle 8"/>
          <p:cNvSpPr/>
          <p:nvPr/>
        </p:nvSpPr>
        <p:spPr bwMode="auto">
          <a:xfrm>
            <a:off x="3918168" y="3479856"/>
            <a:ext cx="1078242"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Forward</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Substitution</a:t>
            </a:r>
            <a:endParaRPr kumimoji="0" lang="en-US" sz="1200" b="0" i="0" u="none" strike="noStrike" cap="none" normalizeH="0" baseline="0" dirty="0" smtClean="0">
              <a:ln>
                <a:noFill/>
              </a:ln>
              <a:solidFill>
                <a:schemeClr val="bg1">
                  <a:lumMod val="95000"/>
                </a:schemeClr>
              </a:solidFill>
              <a:effectLst/>
              <a:latin typeface="Arial" charset="0"/>
            </a:endParaRPr>
          </a:p>
        </p:txBody>
      </p:sp>
      <p:sp>
        <p:nvSpPr>
          <p:cNvPr id="10" name="Rectangle 9"/>
          <p:cNvSpPr/>
          <p:nvPr/>
        </p:nvSpPr>
        <p:spPr bwMode="auto">
          <a:xfrm>
            <a:off x="2320772" y="3110395"/>
            <a:ext cx="878568" cy="591138"/>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lumMod val="95000"/>
                    <a:lumOff val="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tx1">
                    <a:lumMod val="95000"/>
                    <a:lumOff val="5000"/>
                  </a:schemeClr>
                </a:solidFill>
                <a:latin typeface="Arial" charset="0"/>
              </a:rPr>
              <a:t>Multiply</a:t>
            </a:r>
            <a:endParaRPr kumimoji="0" lang="en-US" sz="1200" b="0" i="0" u="none" strike="noStrike" cap="none" normalizeH="0" baseline="0" dirty="0" smtClean="0">
              <a:ln>
                <a:noFill/>
              </a:ln>
              <a:solidFill>
                <a:schemeClr val="tx1">
                  <a:lumMod val="95000"/>
                  <a:lumOff val="5000"/>
                </a:schemeClr>
              </a:solidFill>
              <a:effectLst/>
              <a:latin typeface="Arial" charset="0"/>
            </a:endParaRPr>
          </a:p>
        </p:txBody>
      </p:sp>
      <p:grpSp>
        <p:nvGrpSpPr>
          <p:cNvPr id="3" name="Group 101"/>
          <p:cNvGrpSpPr/>
          <p:nvPr/>
        </p:nvGrpSpPr>
        <p:grpSpPr>
          <a:xfrm>
            <a:off x="581680" y="3672362"/>
            <a:ext cx="359419" cy="280109"/>
            <a:chOff x="960120" y="3722451"/>
            <a:chExt cx="411486" cy="346629"/>
          </a:xfrm>
        </p:grpSpPr>
        <p:sp>
          <p:nvSpPr>
            <p:cNvPr id="12" name="TextBox 11"/>
            <p:cNvSpPr txBox="1"/>
            <p:nvPr/>
          </p:nvSpPr>
          <p:spPr>
            <a:xfrm>
              <a:off x="1016865" y="3722451"/>
              <a:ext cx="255198" cy="342780"/>
            </a:xfrm>
            <a:prstGeom prst="rect">
              <a:avLst/>
            </a:prstGeom>
            <a:noFill/>
          </p:spPr>
          <p:txBody>
            <a:bodyPr wrap="square" rtlCol="0">
              <a:spAutoFit/>
            </a:bodyPr>
            <a:lstStyle/>
            <a:p>
              <a:r>
                <a:rPr lang="en-US" sz="1200" dirty="0" smtClean="0"/>
                <a:t>Z</a:t>
              </a:r>
              <a:endParaRPr lang="en-US" sz="1800" i="1" baseline="-25000" dirty="0"/>
            </a:p>
          </p:txBody>
        </p:sp>
        <p:grpSp>
          <p:nvGrpSpPr>
            <p:cNvPr id="4" name="Group 41"/>
            <p:cNvGrpSpPr/>
            <p:nvPr/>
          </p:nvGrpSpPr>
          <p:grpSpPr>
            <a:xfrm>
              <a:off x="960120" y="3727638"/>
              <a:ext cx="411486" cy="341442"/>
              <a:chOff x="3142851" y="1417320"/>
              <a:chExt cx="286149" cy="640080"/>
            </a:xfrm>
          </p:grpSpPr>
          <p:sp>
            <p:nvSpPr>
              <p:cNvPr id="14" name="Left Bracket 13"/>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Right Bracket 45"/>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cxnSp>
        <p:nvCxnSpPr>
          <p:cNvPr id="16" name="Elbow Connector 8"/>
          <p:cNvCxnSpPr>
            <a:stCxn id="35" idx="3"/>
            <a:endCxn id="10" idx="1"/>
          </p:cNvCxnSpPr>
          <p:nvPr/>
        </p:nvCxnSpPr>
        <p:spPr bwMode="auto">
          <a:xfrm flipV="1">
            <a:off x="2010027" y="3405964"/>
            <a:ext cx="310745" cy="40229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7" name="Elbow Connector 16"/>
          <p:cNvCxnSpPr>
            <a:stCxn id="35" idx="3"/>
            <a:endCxn id="8" idx="1"/>
          </p:cNvCxnSpPr>
          <p:nvPr/>
        </p:nvCxnSpPr>
        <p:spPr bwMode="auto">
          <a:xfrm>
            <a:off x="2010027" y="3808263"/>
            <a:ext cx="311905" cy="299677"/>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8" name="Straight Arrow Connector 17"/>
          <p:cNvCxnSpPr>
            <a:endCxn id="10" idx="0"/>
          </p:cNvCxnSpPr>
          <p:nvPr/>
        </p:nvCxnSpPr>
        <p:spPr bwMode="auto">
          <a:xfrm rot="5400000">
            <a:off x="2649219" y="2999557"/>
            <a:ext cx="221675" cy="1"/>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9" name="Elbow Connector 18"/>
          <p:cNvCxnSpPr>
            <a:stCxn id="8" idx="3"/>
            <a:endCxn id="9" idx="1"/>
          </p:cNvCxnSpPr>
          <p:nvPr/>
        </p:nvCxnSpPr>
        <p:spPr bwMode="auto">
          <a:xfrm flipV="1">
            <a:off x="3200500" y="3756952"/>
            <a:ext cx="717668" cy="3509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20" name="Elbow Connector 19"/>
          <p:cNvCxnSpPr/>
          <p:nvPr/>
        </p:nvCxnSpPr>
        <p:spPr bwMode="auto">
          <a:xfrm>
            <a:off x="3199340" y="3369017"/>
            <a:ext cx="724863" cy="25862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21" name="Rectangle 20"/>
          <p:cNvSpPr/>
          <p:nvPr/>
        </p:nvSpPr>
        <p:spPr bwMode="auto">
          <a:xfrm>
            <a:off x="5321924" y="2740934"/>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Conjugate</a:t>
            </a:r>
            <a:endParaRPr kumimoji="0" lang="en-US" sz="1200" b="0" i="0" u="none" strike="noStrike" cap="none" normalizeH="0" baseline="0" dirty="0" smtClean="0">
              <a:ln>
                <a:noFill/>
              </a:ln>
              <a:solidFill>
                <a:schemeClr val="bg1">
                  <a:lumMod val="95000"/>
                </a:schemeClr>
              </a:solidFill>
              <a:effectLst/>
              <a:latin typeface="Arial" charset="0"/>
            </a:endParaRPr>
          </a:p>
        </p:txBody>
      </p:sp>
      <p:grpSp>
        <p:nvGrpSpPr>
          <p:cNvPr id="5" name="Group 102"/>
          <p:cNvGrpSpPr/>
          <p:nvPr/>
        </p:nvGrpSpPr>
        <p:grpSpPr>
          <a:xfrm>
            <a:off x="2600316" y="2556203"/>
            <a:ext cx="359419" cy="280109"/>
            <a:chOff x="960120" y="3722451"/>
            <a:chExt cx="411486" cy="346629"/>
          </a:xfrm>
        </p:grpSpPr>
        <p:grpSp>
          <p:nvGrpSpPr>
            <p:cNvPr id="6" name="Group 41"/>
            <p:cNvGrpSpPr/>
            <p:nvPr/>
          </p:nvGrpSpPr>
          <p:grpSpPr>
            <a:xfrm>
              <a:off x="960120" y="3727638"/>
              <a:ext cx="411486" cy="341442"/>
              <a:chOff x="3142851" y="1417320"/>
              <a:chExt cx="286149" cy="640080"/>
            </a:xfrm>
          </p:grpSpPr>
          <p:sp>
            <p:nvSpPr>
              <p:cNvPr id="25" name="Left Bracket 24"/>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6" name="Right Bracket 25"/>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24" name="TextBox 23"/>
            <p:cNvSpPr txBox="1"/>
            <p:nvPr/>
          </p:nvSpPr>
          <p:spPr>
            <a:xfrm>
              <a:off x="1016865" y="3722451"/>
              <a:ext cx="255198" cy="342780"/>
            </a:xfrm>
            <a:prstGeom prst="rect">
              <a:avLst/>
            </a:prstGeom>
            <a:noFill/>
          </p:spPr>
          <p:txBody>
            <a:bodyPr wrap="square" rtlCol="0">
              <a:spAutoFit/>
            </a:bodyPr>
            <a:lstStyle/>
            <a:p>
              <a:r>
                <a:rPr lang="en-US" sz="1200" dirty="0" smtClean="0"/>
                <a:t>S</a:t>
              </a:r>
              <a:endParaRPr lang="en-US" sz="1800" i="1" baseline="-25000" dirty="0"/>
            </a:p>
          </p:txBody>
        </p:sp>
      </p:grpSp>
      <p:sp>
        <p:nvSpPr>
          <p:cNvPr id="27" name="Rectangle 26"/>
          <p:cNvSpPr/>
          <p:nvPr/>
        </p:nvSpPr>
        <p:spPr bwMode="auto">
          <a:xfrm>
            <a:off x="5321924" y="3479856"/>
            <a:ext cx="878568"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Multiply</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28" name="Elbow Connector 16"/>
          <p:cNvCxnSpPr>
            <a:stCxn id="9" idx="3"/>
            <a:endCxn id="21" idx="1"/>
          </p:cNvCxnSpPr>
          <p:nvPr/>
        </p:nvCxnSpPr>
        <p:spPr bwMode="auto">
          <a:xfrm flipV="1">
            <a:off x="4996410" y="2999556"/>
            <a:ext cx="325514" cy="757395"/>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29" name="Elbow Connector 28"/>
          <p:cNvCxnSpPr>
            <a:stCxn id="9" idx="3"/>
            <a:endCxn id="27" idx="1"/>
          </p:cNvCxnSpPr>
          <p:nvPr/>
        </p:nvCxnSpPr>
        <p:spPr bwMode="auto">
          <a:xfrm>
            <a:off x="4996410" y="3756951"/>
            <a:ext cx="325514"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30" name="Straight Arrow Connector 29"/>
          <p:cNvCxnSpPr>
            <a:stCxn id="21" idx="2"/>
            <a:endCxn id="27" idx="0"/>
          </p:cNvCxnSpPr>
          <p:nvPr/>
        </p:nvCxnSpPr>
        <p:spPr bwMode="auto">
          <a:xfrm rot="5400000">
            <a:off x="5650370" y="3368965"/>
            <a:ext cx="221677" cy="1387"/>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31" name="Rectangle 30"/>
          <p:cNvSpPr/>
          <p:nvPr/>
        </p:nvSpPr>
        <p:spPr bwMode="auto">
          <a:xfrm>
            <a:off x="6360231" y="3479856"/>
            <a:ext cx="479219"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I-X</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32" name="Elbow Connector 31"/>
          <p:cNvCxnSpPr>
            <a:stCxn id="31" idx="3"/>
            <a:endCxn id="33" idx="1"/>
          </p:cNvCxnSpPr>
          <p:nvPr/>
        </p:nvCxnSpPr>
        <p:spPr bwMode="auto">
          <a:xfrm>
            <a:off x="6839450" y="3756951"/>
            <a:ext cx="159740"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33" name="Rectangle 32"/>
          <p:cNvSpPr/>
          <p:nvPr/>
        </p:nvSpPr>
        <p:spPr bwMode="auto">
          <a:xfrm>
            <a:off x="6999190" y="3479856"/>
            <a:ext cx="1038307"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Determinant</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34" name="Elbow Connector 33"/>
          <p:cNvCxnSpPr>
            <a:stCxn id="27" idx="3"/>
            <a:endCxn id="31" idx="1"/>
          </p:cNvCxnSpPr>
          <p:nvPr/>
        </p:nvCxnSpPr>
        <p:spPr bwMode="auto">
          <a:xfrm>
            <a:off x="6200492" y="3756951"/>
            <a:ext cx="159740"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35" name="Rectangle 34"/>
          <p:cNvSpPr/>
          <p:nvPr/>
        </p:nvSpPr>
        <p:spPr bwMode="auto">
          <a:xfrm>
            <a:off x="1131459" y="3549640"/>
            <a:ext cx="878568" cy="517245"/>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lumMod val="95000"/>
                    <a:lumOff val="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tx1">
                    <a:lumMod val="95000"/>
                    <a:lumOff val="5000"/>
                  </a:schemeClr>
                </a:solidFill>
                <a:latin typeface="Arial" charset="0"/>
              </a:rPr>
              <a:t>Conjugate</a:t>
            </a:r>
            <a:endParaRPr kumimoji="0" lang="en-US" sz="1200" b="0" i="0" u="none" strike="noStrike" cap="none" normalizeH="0" baseline="0" dirty="0" smtClean="0">
              <a:ln>
                <a:noFill/>
              </a:ln>
              <a:solidFill>
                <a:schemeClr val="tx1">
                  <a:lumMod val="95000"/>
                  <a:lumOff val="5000"/>
                </a:schemeClr>
              </a:solidFill>
              <a:effectLst/>
              <a:latin typeface="Arial" charset="0"/>
            </a:endParaRPr>
          </a:p>
        </p:txBody>
      </p:sp>
      <p:cxnSp>
        <p:nvCxnSpPr>
          <p:cNvPr id="36" name="Elbow Connector 35"/>
          <p:cNvCxnSpPr>
            <a:endCxn id="35" idx="1"/>
          </p:cNvCxnSpPr>
          <p:nvPr/>
        </p:nvCxnSpPr>
        <p:spPr bwMode="auto">
          <a:xfrm rot="10800000" flipH="1">
            <a:off x="941099" y="3808263"/>
            <a:ext cx="190360" cy="62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39" name="Straight Arrow Connector 38"/>
          <p:cNvCxnSpPr/>
          <p:nvPr/>
        </p:nvCxnSpPr>
        <p:spPr bwMode="auto">
          <a:xfrm flipV="1">
            <a:off x="8037497" y="3747229"/>
            <a:ext cx="322730" cy="972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40" name="Rectangle 39"/>
          <p:cNvSpPr/>
          <p:nvPr/>
        </p:nvSpPr>
        <p:spPr>
          <a:xfrm>
            <a:off x="8367195" y="3572106"/>
            <a:ext cx="502061" cy="369332"/>
          </a:xfrm>
          <a:prstGeom prst="rect">
            <a:avLst/>
          </a:prstGeom>
        </p:spPr>
        <p:txBody>
          <a:bodyPr wrap="none">
            <a:spAutoFit/>
          </a:bodyPr>
          <a:lstStyle/>
          <a:p>
            <a:r>
              <a:rPr lang="el-GR" sz="1800" i="1" spc="300" dirty="0" smtClean="0">
                <a:latin typeface="Times New Roman" pitchFamily="18" charset="0"/>
                <a:cs typeface="Times New Roman" pitchFamily="18" charset="0"/>
              </a:rPr>
              <a:t>Φ</a:t>
            </a:r>
            <a:r>
              <a:rPr lang="en-US" sz="1800" i="1" spc="300" baseline="-25000" dirty="0" smtClean="0">
                <a:latin typeface="Times" pitchFamily="18" charset="0"/>
                <a:cs typeface="Times New Roman" pitchFamily="18" charset="0"/>
              </a:rPr>
              <a:t>n</a:t>
            </a:r>
            <a:endParaRPr lang="en-US" sz="1800" dirty="0"/>
          </a:p>
        </p:txBody>
      </p:sp>
      <p:pic>
        <p:nvPicPr>
          <p:cNvPr id="97281" name="Picture 1"/>
          <p:cNvPicPr>
            <a:picLocks noChangeAspect="1" noChangeArrowheads="1"/>
          </p:cNvPicPr>
          <p:nvPr/>
        </p:nvPicPr>
        <p:blipFill>
          <a:blip r:embed="rId3" cstate="print"/>
          <a:srcRect/>
          <a:stretch>
            <a:fillRect/>
          </a:stretch>
        </p:blipFill>
        <p:spPr bwMode="auto">
          <a:xfrm>
            <a:off x="2286000" y="1234440"/>
            <a:ext cx="5048250" cy="481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Overview</a:t>
            </a:r>
            <a:endParaRPr lang="en-US" dirty="0"/>
          </a:p>
        </p:txBody>
      </p:sp>
      <p:sp>
        <p:nvSpPr>
          <p:cNvPr id="37" name="Rectangle 36"/>
          <p:cNvSpPr/>
          <p:nvPr/>
        </p:nvSpPr>
        <p:spPr bwMode="auto">
          <a:xfrm>
            <a:off x="2321932" y="3849317"/>
            <a:ext cx="878568" cy="517245"/>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lumMod val="95000"/>
                    <a:lumOff val="5000"/>
                  </a:schemeClr>
                </a:solidFill>
                <a:effectLst/>
                <a:latin typeface="Arial" charset="0"/>
              </a:rPr>
              <a:t>QR</a:t>
            </a:r>
          </a:p>
        </p:txBody>
      </p:sp>
      <p:sp>
        <p:nvSpPr>
          <p:cNvPr id="38" name="Rectangle 37"/>
          <p:cNvSpPr/>
          <p:nvPr/>
        </p:nvSpPr>
        <p:spPr bwMode="auto">
          <a:xfrm>
            <a:off x="3918168" y="3479856"/>
            <a:ext cx="1078242" cy="55419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lumMod val="95000"/>
                    <a:lumOff val="5000"/>
                  </a:schemeClr>
                </a:solidFill>
                <a:effectLst/>
                <a:latin typeface="Arial" charset="0"/>
              </a:rPr>
              <a:t>Forward</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tx1">
                    <a:lumMod val="95000"/>
                    <a:lumOff val="5000"/>
                  </a:schemeClr>
                </a:solidFill>
                <a:latin typeface="Arial" charset="0"/>
              </a:rPr>
              <a:t>Substitution</a:t>
            </a:r>
            <a:endParaRPr kumimoji="0" lang="en-US" sz="1200" b="0" i="0" u="none" strike="noStrike" cap="none" normalizeH="0" baseline="0" dirty="0" smtClean="0">
              <a:ln>
                <a:noFill/>
              </a:ln>
              <a:solidFill>
                <a:schemeClr val="tx1">
                  <a:lumMod val="95000"/>
                  <a:lumOff val="5000"/>
                </a:schemeClr>
              </a:solidFill>
              <a:effectLst/>
              <a:latin typeface="Arial" charset="0"/>
            </a:endParaRPr>
          </a:p>
        </p:txBody>
      </p:sp>
      <p:sp>
        <p:nvSpPr>
          <p:cNvPr id="41" name="Rectangle 40"/>
          <p:cNvSpPr/>
          <p:nvPr/>
        </p:nvSpPr>
        <p:spPr bwMode="auto">
          <a:xfrm>
            <a:off x="2320772" y="3110395"/>
            <a:ext cx="878568" cy="591138"/>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latin typeface="Arial" charset="0"/>
              </a:rPr>
              <a:t>Multiply</a:t>
            </a:r>
            <a:endParaRPr kumimoji="0" lang="en-US" sz="1200" b="0" i="0" u="none" strike="noStrike" cap="none" normalizeH="0" baseline="0" dirty="0" smtClean="0">
              <a:ln>
                <a:noFill/>
              </a:ln>
              <a:solidFill>
                <a:schemeClr val="bg1"/>
              </a:solidFill>
              <a:effectLst/>
              <a:latin typeface="Arial" charset="0"/>
            </a:endParaRPr>
          </a:p>
        </p:txBody>
      </p:sp>
      <p:grpSp>
        <p:nvGrpSpPr>
          <p:cNvPr id="3" name="Group 101"/>
          <p:cNvGrpSpPr/>
          <p:nvPr/>
        </p:nvGrpSpPr>
        <p:grpSpPr>
          <a:xfrm>
            <a:off x="581680" y="3672362"/>
            <a:ext cx="359419" cy="280109"/>
            <a:chOff x="960120" y="3722451"/>
            <a:chExt cx="411486" cy="346629"/>
          </a:xfrm>
        </p:grpSpPr>
        <p:sp>
          <p:nvSpPr>
            <p:cNvPr id="43" name="TextBox 42"/>
            <p:cNvSpPr txBox="1"/>
            <p:nvPr/>
          </p:nvSpPr>
          <p:spPr>
            <a:xfrm>
              <a:off x="1016865" y="3722451"/>
              <a:ext cx="255198" cy="342780"/>
            </a:xfrm>
            <a:prstGeom prst="rect">
              <a:avLst/>
            </a:prstGeom>
            <a:noFill/>
          </p:spPr>
          <p:txBody>
            <a:bodyPr wrap="square" rtlCol="0">
              <a:spAutoFit/>
            </a:bodyPr>
            <a:lstStyle/>
            <a:p>
              <a:r>
                <a:rPr lang="en-US" sz="1200" dirty="0" smtClean="0"/>
                <a:t>Z</a:t>
              </a:r>
              <a:endParaRPr lang="en-US" sz="1800" i="1" baseline="-25000" dirty="0"/>
            </a:p>
          </p:txBody>
        </p:sp>
        <p:grpSp>
          <p:nvGrpSpPr>
            <p:cNvPr id="4" name="Group 41"/>
            <p:cNvGrpSpPr/>
            <p:nvPr/>
          </p:nvGrpSpPr>
          <p:grpSpPr>
            <a:xfrm>
              <a:off x="960120" y="3727638"/>
              <a:ext cx="411486" cy="341442"/>
              <a:chOff x="3142851" y="1417320"/>
              <a:chExt cx="286149" cy="640080"/>
            </a:xfrm>
          </p:grpSpPr>
          <p:sp>
            <p:nvSpPr>
              <p:cNvPr id="45" name="Left Bracket 44"/>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6" name="Right Bracket 45"/>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cxnSp>
        <p:nvCxnSpPr>
          <p:cNvPr id="47" name="Elbow Connector 8"/>
          <p:cNvCxnSpPr>
            <a:stCxn id="66" idx="3"/>
            <a:endCxn id="41" idx="1"/>
          </p:cNvCxnSpPr>
          <p:nvPr/>
        </p:nvCxnSpPr>
        <p:spPr bwMode="auto">
          <a:xfrm flipV="1">
            <a:off x="2010027" y="3405964"/>
            <a:ext cx="310745" cy="40229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48" name="Elbow Connector 47"/>
          <p:cNvCxnSpPr>
            <a:stCxn id="66" idx="3"/>
            <a:endCxn id="37" idx="1"/>
          </p:cNvCxnSpPr>
          <p:nvPr/>
        </p:nvCxnSpPr>
        <p:spPr bwMode="auto">
          <a:xfrm>
            <a:off x="2010027" y="3808263"/>
            <a:ext cx="311905" cy="299677"/>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49" name="Straight Arrow Connector 48"/>
          <p:cNvCxnSpPr>
            <a:endCxn id="41" idx="0"/>
          </p:cNvCxnSpPr>
          <p:nvPr/>
        </p:nvCxnSpPr>
        <p:spPr bwMode="auto">
          <a:xfrm rot="5400000">
            <a:off x="2649219" y="2999557"/>
            <a:ext cx="221675" cy="1"/>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50" name="Elbow Connector 49"/>
          <p:cNvCxnSpPr>
            <a:stCxn id="37" idx="3"/>
            <a:endCxn id="38" idx="1"/>
          </p:cNvCxnSpPr>
          <p:nvPr/>
        </p:nvCxnSpPr>
        <p:spPr bwMode="auto">
          <a:xfrm flipV="1">
            <a:off x="3200500" y="3756952"/>
            <a:ext cx="717668" cy="3509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51" name="Elbow Connector 50"/>
          <p:cNvCxnSpPr/>
          <p:nvPr/>
        </p:nvCxnSpPr>
        <p:spPr bwMode="auto">
          <a:xfrm>
            <a:off x="3199340" y="3369017"/>
            <a:ext cx="724863" cy="25862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52" name="Rectangle 51"/>
          <p:cNvSpPr/>
          <p:nvPr/>
        </p:nvSpPr>
        <p:spPr bwMode="auto">
          <a:xfrm>
            <a:off x="5321924" y="2740934"/>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Conjugate</a:t>
            </a:r>
            <a:endParaRPr kumimoji="0" lang="en-US" sz="1200" b="0" i="0" u="none" strike="noStrike" cap="none" normalizeH="0" baseline="0" dirty="0" smtClean="0">
              <a:ln>
                <a:noFill/>
              </a:ln>
              <a:solidFill>
                <a:schemeClr val="bg1">
                  <a:lumMod val="95000"/>
                </a:schemeClr>
              </a:solidFill>
              <a:effectLst/>
              <a:latin typeface="Arial" charset="0"/>
            </a:endParaRPr>
          </a:p>
        </p:txBody>
      </p:sp>
      <p:grpSp>
        <p:nvGrpSpPr>
          <p:cNvPr id="5" name="Group 102"/>
          <p:cNvGrpSpPr/>
          <p:nvPr/>
        </p:nvGrpSpPr>
        <p:grpSpPr>
          <a:xfrm>
            <a:off x="2600316" y="2556203"/>
            <a:ext cx="359419" cy="280109"/>
            <a:chOff x="960120" y="3722451"/>
            <a:chExt cx="411486" cy="346629"/>
          </a:xfrm>
        </p:grpSpPr>
        <p:grpSp>
          <p:nvGrpSpPr>
            <p:cNvPr id="6" name="Group 41"/>
            <p:cNvGrpSpPr/>
            <p:nvPr/>
          </p:nvGrpSpPr>
          <p:grpSpPr>
            <a:xfrm>
              <a:off x="960120" y="3727638"/>
              <a:ext cx="411486" cy="341442"/>
              <a:chOff x="3142851" y="1417320"/>
              <a:chExt cx="286149" cy="640080"/>
            </a:xfrm>
          </p:grpSpPr>
          <p:sp>
            <p:nvSpPr>
              <p:cNvPr id="56" name="Left Bracket 55"/>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7" name="Right Bracket 56"/>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55" name="TextBox 54"/>
            <p:cNvSpPr txBox="1"/>
            <p:nvPr/>
          </p:nvSpPr>
          <p:spPr>
            <a:xfrm>
              <a:off x="1016865" y="3722451"/>
              <a:ext cx="255198" cy="342780"/>
            </a:xfrm>
            <a:prstGeom prst="rect">
              <a:avLst/>
            </a:prstGeom>
            <a:noFill/>
          </p:spPr>
          <p:txBody>
            <a:bodyPr wrap="square" rtlCol="0">
              <a:spAutoFit/>
            </a:bodyPr>
            <a:lstStyle/>
            <a:p>
              <a:r>
                <a:rPr lang="en-US" sz="1200" dirty="0" smtClean="0"/>
                <a:t>S</a:t>
              </a:r>
              <a:endParaRPr lang="en-US" sz="1800" i="1" baseline="-25000" dirty="0"/>
            </a:p>
          </p:txBody>
        </p:sp>
      </p:grpSp>
      <p:sp>
        <p:nvSpPr>
          <p:cNvPr id="58" name="Rectangle 57"/>
          <p:cNvSpPr/>
          <p:nvPr/>
        </p:nvSpPr>
        <p:spPr bwMode="auto">
          <a:xfrm>
            <a:off x="5321924" y="3479856"/>
            <a:ext cx="878568"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Multiply</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59" name="Elbow Connector 16"/>
          <p:cNvCxnSpPr>
            <a:stCxn id="38" idx="3"/>
            <a:endCxn id="52" idx="1"/>
          </p:cNvCxnSpPr>
          <p:nvPr/>
        </p:nvCxnSpPr>
        <p:spPr bwMode="auto">
          <a:xfrm flipV="1">
            <a:off x="4996410" y="2999556"/>
            <a:ext cx="325514" cy="757395"/>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60" name="Elbow Connector 59"/>
          <p:cNvCxnSpPr>
            <a:stCxn id="38" idx="3"/>
            <a:endCxn id="58" idx="1"/>
          </p:cNvCxnSpPr>
          <p:nvPr/>
        </p:nvCxnSpPr>
        <p:spPr bwMode="auto">
          <a:xfrm>
            <a:off x="4996410" y="3756951"/>
            <a:ext cx="325514"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61" name="Straight Arrow Connector 60"/>
          <p:cNvCxnSpPr>
            <a:stCxn id="52" idx="2"/>
            <a:endCxn id="58" idx="0"/>
          </p:cNvCxnSpPr>
          <p:nvPr/>
        </p:nvCxnSpPr>
        <p:spPr bwMode="auto">
          <a:xfrm rot="5400000">
            <a:off x="5650370" y="3368965"/>
            <a:ext cx="221677" cy="1387"/>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62" name="Rectangle 61"/>
          <p:cNvSpPr/>
          <p:nvPr/>
        </p:nvSpPr>
        <p:spPr bwMode="auto">
          <a:xfrm>
            <a:off x="6360231" y="3479856"/>
            <a:ext cx="479219"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I-X</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63" name="Elbow Connector 62"/>
          <p:cNvCxnSpPr>
            <a:stCxn id="62" idx="3"/>
            <a:endCxn id="64" idx="1"/>
          </p:cNvCxnSpPr>
          <p:nvPr/>
        </p:nvCxnSpPr>
        <p:spPr bwMode="auto">
          <a:xfrm>
            <a:off x="6839450" y="3756951"/>
            <a:ext cx="159740"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64" name="Rectangle 63"/>
          <p:cNvSpPr/>
          <p:nvPr/>
        </p:nvSpPr>
        <p:spPr bwMode="auto">
          <a:xfrm>
            <a:off x="6999190" y="3479856"/>
            <a:ext cx="1038307"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Determinant</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65" name="Elbow Connector 64"/>
          <p:cNvCxnSpPr>
            <a:stCxn id="58" idx="3"/>
            <a:endCxn id="62" idx="1"/>
          </p:cNvCxnSpPr>
          <p:nvPr/>
        </p:nvCxnSpPr>
        <p:spPr bwMode="auto">
          <a:xfrm>
            <a:off x="6200492" y="3756951"/>
            <a:ext cx="159740"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66" name="Rectangle 65"/>
          <p:cNvSpPr/>
          <p:nvPr/>
        </p:nvSpPr>
        <p:spPr bwMode="auto">
          <a:xfrm>
            <a:off x="1131459" y="3549640"/>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Conjugate</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67" name="Elbow Connector 35"/>
          <p:cNvCxnSpPr>
            <a:endCxn id="66" idx="1"/>
          </p:cNvCxnSpPr>
          <p:nvPr/>
        </p:nvCxnSpPr>
        <p:spPr bwMode="auto">
          <a:xfrm rot="10800000" flipH="1">
            <a:off x="941099" y="3808263"/>
            <a:ext cx="190360" cy="62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68" name="Straight Arrow Connector 67"/>
          <p:cNvCxnSpPr/>
          <p:nvPr/>
        </p:nvCxnSpPr>
        <p:spPr bwMode="auto">
          <a:xfrm flipV="1">
            <a:off x="8037497" y="3747229"/>
            <a:ext cx="322730" cy="972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69" name="Rectangle 68"/>
          <p:cNvSpPr/>
          <p:nvPr/>
        </p:nvSpPr>
        <p:spPr>
          <a:xfrm>
            <a:off x="8367195" y="3572106"/>
            <a:ext cx="502061" cy="369332"/>
          </a:xfrm>
          <a:prstGeom prst="rect">
            <a:avLst/>
          </a:prstGeom>
        </p:spPr>
        <p:txBody>
          <a:bodyPr wrap="none">
            <a:spAutoFit/>
          </a:bodyPr>
          <a:lstStyle/>
          <a:p>
            <a:r>
              <a:rPr lang="el-GR" sz="1800" i="1" spc="300" dirty="0" smtClean="0">
                <a:latin typeface="Times New Roman" pitchFamily="18" charset="0"/>
                <a:cs typeface="Times New Roman" pitchFamily="18" charset="0"/>
              </a:rPr>
              <a:t>Φ</a:t>
            </a:r>
            <a:r>
              <a:rPr lang="en-US" sz="1800" i="1" spc="300" baseline="-25000" dirty="0" smtClean="0">
                <a:latin typeface="Times" pitchFamily="18" charset="0"/>
                <a:cs typeface="Times New Roman" pitchFamily="18" charset="0"/>
              </a:rPr>
              <a:t>n</a:t>
            </a:r>
            <a:endParaRPr lang="en-US" sz="1800" dirty="0"/>
          </a:p>
        </p:txBody>
      </p:sp>
      <p:pic>
        <p:nvPicPr>
          <p:cNvPr id="95233" name="Picture 1"/>
          <p:cNvPicPr>
            <a:picLocks noChangeAspect="1" noChangeArrowheads="1"/>
          </p:cNvPicPr>
          <p:nvPr/>
        </p:nvPicPr>
        <p:blipFill>
          <a:blip r:embed="rId3" cstate="print"/>
          <a:srcRect/>
          <a:stretch>
            <a:fillRect/>
          </a:stretch>
        </p:blipFill>
        <p:spPr bwMode="auto">
          <a:xfrm>
            <a:off x="2286000" y="1238131"/>
            <a:ext cx="5048250" cy="481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Overview</a:t>
            </a:r>
            <a:endParaRPr lang="en-US" dirty="0"/>
          </a:p>
        </p:txBody>
      </p:sp>
      <p:sp>
        <p:nvSpPr>
          <p:cNvPr id="70" name="Rectangle 69"/>
          <p:cNvSpPr/>
          <p:nvPr/>
        </p:nvSpPr>
        <p:spPr bwMode="auto">
          <a:xfrm>
            <a:off x="2321932" y="3849317"/>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QR</a:t>
            </a:r>
          </a:p>
        </p:txBody>
      </p:sp>
      <p:sp>
        <p:nvSpPr>
          <p:cNvPr id="71" name="Rectangle 70"/>
          <p:cNvSpPr/>
          <p:nvPr/>
        </p:nvSpPr>
        <p:spPr bwMode="auto">
          <a:xfrm>
            <a:off x="3918168" y="3479856"/>
            <a:ext cx="1078242"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Forward</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Substitution</a:t>
            </a:r>
            <a:endParaRPr kumimoji="0" lang="en-US" sz="1200" b="0" i="0" u="none" strike="noStrike" cap="none" normalizeH="0" baseline="0" dirty="0" smtClean="0">
              <a:ln>
                <a:noFill/>
              </a:ln>
              <a:solidFill>
                <a:schemeClr val="bg1">
                  <a:lumMod val="95000"/>
                </a:schemeClr>
              </a:solidFill>
              <a:effectLst/>
              <a:latin typeface="Arial" charset="0"/>
            </a:endParaRPr>
          </a:p>
        </p:txBody>
      </p:sp>
      <p:sp>
        <p:nvSpPr>
          <p:cNvPr id="72" name="Rectangle 71"/>
          <p:cNvSpPr/>
          <p:nvPr/>
        </p:nvSpPr>
        <p:spPr bwMode="auto">
          <a:xfrm>
            <a:off x="2320772" y="3110395"/>
            <a:ext cx="878568" cy="591138"/>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latin typeface="Arial" charset="0"/>
              </a:rPr>
              <a:t>Multiply</a:t>
            </a:r>
            <a:endParaRPr kumimoji="0" lang="en-US" sz="1200" b="0" i="0" u="none" strike="noStrike" cap="none" normalizeH="0" baseline="0" dirty="0" smtClean="0">
              <a:ln>
                <a:noFill/>
              </a:ln>
              <a:solidFill>
                <a:schemeClr val="bg1"/>
              </a:solidFill>
              <a:effectLst/>
              <a:latin typeface="Arial" charset="0"/>
            </a:endParaRPr>
          </a:p>
        </p:txBody>
      </p:sp>
      <p:grpSp>
        <p:nvGrpSpPr>
          <p:cNvPr id="3" name="Group 101"/>
          <p:cNvGrpSpPr/>
          <p:nvPr/>
        </p:nvGrpSpPr>
        <p:grpSpPr>
          <a:xfrm>
            <a:off x="581680" y="3672362"/>
            <a:ext cx="359419" cy="280109"/>
            <a:chOff x="960120" y="3722451"/>
            <a:chExt cx="411486" cy="346629"/>
          </a:xfrm>
        </p:grpSpPr>
        <p:sp>
          <p:nvSpPr>
            <p:cNvPr id="74" name="TextBox 73"/>
            <p:cNvSpPr txBox="1"/>
            <p:nvPr/>
          </p:nvSpPr>
          <p:spPr>
            <a:xfrm>
              <a:off x="1016865" y="3722451"/>
              <a:ext cx="255198" cy="342780"/>
            </a:xfrm>
            <a:prstGeom prst="rect">
              <a:avLst/>
            </a:prstGeom>
            <a:noFill/>
          </p:spPr>
          <p:txBody>
            <a:bodyPr wrap="square" rtlCol="0">
              <a:spAutoFit/>
            </a:bodyPr>
            <a:lstStyle/>
            <a:p>
              <a:r>
                <a:rPr lang="en-US" sz="1200" dirty="0" smtClean="0"/>
                <a:t>Z</a:t>
              </a:r>
              <a:endParaRPr lang="en-US" sz="1800" i="1" baseline="-25000" dirty="0"/>
            </a:p>
          </p:txBody>
        </p:sp>
        <p:grpSp>
          <p:nvGrpSpPr>
            <p:cNvPr id="4" name="Group 41"/>
            <p:cNvGrpSpPr/>
            <p:nvPr/>
          </p:nvGrpSpPr>
          <p:grpSpPr>
            <a:xfrm>
              <a:off x="960120" y="3727638"/>
              <a:ext cx="411486" cy="341442"/>
              <a:chOff x="3142851" y="1417320"/>
              <a:chExt cx="286149" cy="640080"/>
            </a:xfrm>
          </p:grpSpPr>
          <p:sp>
            <p:nvSpPr>
              <p:cNvPr id="76" name="Left Bracket 75"/>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7" name="Right Bracket 76"/>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cxnSp>
        <p:nvCxnSpPr>
          <p:cNvPr id="78" name="Elbow Connector 8"/>
          <p:cNvCxnSpPr>
            <a:stCxn id="97" idx="3"/>
            <a:endCxn id="72" idx="1"/>
          </p:cNvCxnSpPr>
          <p:nvPr/>
        </p:nvCxnSpPr>
        <p:spPr bwMode="auto">
          <a:xfrm flipV="1">
            <a:off x="2010027" y="3405964"/>
            <a:ext cx="310745" cy="40229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79" name="Elbow Connector 78"/>
          <p:cNvCxnSpPr>
            <a:stCxn id="97" idx="3"/>
            <a:endCxn id="70" idx="1"/>
          </p:cNvCxnSpPr>
          <p:nvPr/>
        </p:nvCxnSpPr>
        <p:spPr bwMode="auto">
          <a:xfrm>
            <a:off x="2010027" y="3808263"/>
            <a:ext cx="311905" cy="299677"/>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0" name="Straight Arrow Connector 79"/>
          <p:cNvCxnSpPr>
            <a:endCxn id="72" idx="0"/>
          </p:cNvCxnSpPr>
          <p:nvPr/>
        </p:nvCxnSpPr>
        <p:spPr bwMode="auto">
          <a:xfrm rot="5400000">
            <a:off x="2649219" y="2999557"/>
            <a:ext cx="221675" cy="1"/>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1" name="Elbow Connector 80"/>
          <p:cNvCxnSpPr>
            <a:stCxn id="70" idx="3"/>
            <a:endCxn id="71" idx="1"/>
          </p:cNvCxnSpPr>
          <p:nvPr/>
        </p:nvCxnSpPr>
        <p:spPr bwMode="auto">
          <a:xfrm flipV="1">
            <a:off x="3200500" y="3756952"/>
            <a:ext cx="717668" cy="3509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2" name="Elbow Connector 81"/>
          <p:cNvCxnSpPr/>
          <p:nvPr/>
        </p:nvCxnSpPr>
        <p:spPr bwMode="auto">
          <a:xfrm>
            <a:off x="3199340" y="3369017"/>
            <a:ext cx="724863" cy="25862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83" name="Rectangle 82"/>
          <p:cNvSpPr/>
          <p:nvPr/>
        </p:nvSpPr>
        <p:spPr bwMode="auto">
          <a:xfrm>
            <a:off x="5321924" y="2740934"/>
            <a:ext cx="878568" cy="517245"/>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lumMod val="95000"/>
                    <a:lumOff val="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tx1">
                    <a:lumMod val="95000"/>
                    <a:lumOff val="5000"/>
                  </a:schemeClr>
                </a:solidFill>
                <a:latin typeface="Arial" charset="0"/>
              </a:rPr>
              <a:t>Conjugate</a:t>
            </a:r>
            <a:endParaRPr kumimoji="0" lang="en-US" sz="1200" b="0" i="0" u="none" strike="noStrike" cap="none" normalizeH="0" baseline="0" dirty="0" smtClean="0">
              <a:ln>
                <a:noFill/>
              </a:ln>
              <a:solidFill>
                <a:schemeClr val="tx1">
                  <a:lumMod val="95000"/>
                  <a:lumOff val="5000"/>
                </a:schemeClr>
              </a:solidFill>
              <a:effectLst/>
              <a:latin typeface="Arial" charset="0"/>
            </a:endParaRPr>
          </a:p>
        </p:txBody>
      </p:sp>
      <p:grpSp>
        <p:nvGrpSpPr>
          <p:cNvPr id="5" name="Group 102"/>
          <p:cNvGrpSpPr/>
          <p:nvPr/>
        </p:nvGrpSpPr>
        <p:grpSpPr>
          <a:xfrm>
            <a:off x="2600316" y="2556203"/>
            <a:ext cx="359419" cy="280109"/>
            <a:chOff x="960120" y="3722451"/>
            <a:chExt cx="411486" cy="346629"/>
          </a:xfrm>
        </p:grpSpPr>
        <p:grpSp>
          <p:nvGrpSpPr>
            <p:cNvPr id="6" name="Group 41"/>
            <p:cNvGrpSpPr/>
            <p:nvPr/>
          </p:nvGrpSpPr>
          <p:grpSpPr>
            <a:xfrm>
              <a:off x="960120" y="3727638"/>
              <a:ext cx="411486" cy="341442"/>
              <a:chOff x="3142851" y="1417320"/>
              <a:chExt cx="286149" cy="640080"/>
            </a:xfrm>
          </p:grpSpPr>
          <p:sp>
            <p:nvSpPr>
              <p:cNvPr id="87" name="Left Bracket 86"/>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8" name="Right Bracket 87"/>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6" name="TextBox 85"/>
            <p:cNvSpPr txBox="1"/>
            <p:nvPr/>
          </p:nvSpPr>
          <p:spPr>
            <a:xfrm>
              <a:off x="1016865" y="3722451"/>
              <a:ext cx="255198" cy="342780"/>
            </a:xfrm>
            <a:prstGeom prst="rect">
              <a:avLst/>
            </a:prstGeom>
            <a:noFill/>
          </p:spPr>
          <p:txBody>
            <a:bodyPr wrap="square" rtlCol="0">
              <a:spAutoFit/>
            </a:bodyPr>
            <a:lstStyle/>
            <a:p>
              <a:r>
                <a:rPr lang="en-US" sz="1200" dirty="0" smtClean="0"/>
                <a:t>S</a:t>
              </a:r>
              <a:endParaRPr lang="en-US" sz="1800" i="1" baseline="-25000" dirty="0"/>
            </a:p>
          </p:txBody>
        </p:sp>
      </p:grpSp>
      <p:sp>
        <p:nvSpPr>
          <p:cNvPr id="89" name="Rectangle 88"/>
          <p:cNvSpPr/>
          <p:nvPr/>
        </p:nvSpPr>
        <p:spPr bwMode="auto">
          <a:xfrm>
            <a:off x="5321924" y="3479856"/>
            <a:ext cx="878568" cy="55419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lumMod val="95000"/>
                    <a:lumOff val="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tx1">
                    <a:lumMod val="95000"/>
                    <a:lumOff val="5000"/>
                  </a:schemeClr>
                </a:solidFill>
                <a:latin typeface="Arial" charset="0"/>
              </a:rPr>
              <a:t>Multiply</a:t>
            </a:r>
            <a:endParaRPr kumimoji="0" lang="en-US" sz="1200" b="0" i="0" u="none" strike="noStrike" cap="none" normalizeH="0" baseline="0" dirty="0" smtClean="0">
              <a:ln>
                <a:noFill/>
              </a:ln>
              <a:solidFill>
                <a:schemeClr val="tx1">
                  <a:lumMod val="95000"/>
                  <a:lumOff val="5000"/>
                </a:schemeClr>
              </a:solidFill>
              <a:effectLst/>
              <a:latin typeface="Arial" charset="0"/>
            </a:endParaRPr>
          </a:p>
        </p:txBody>
      </p:sp>
      <p:cxnSp>
        <p:nvCxnSpPr>
          <p:cNvPr id="90" name="Elbow Connector 16"/>
          <p:cNvCxnSpPr>
            <a:stCxn id="71" idx="3"/>
            <a:endCxn id="83" idx="1"/>
          </p:cNvCxnSpPr>
          <p:nvPr/>
        </p:nvCxnSpPr>
        <p:spPr bwMode="auto">
          <a:xfrm flipV="1">
            <a:off x="4996410" y="2999556"/>
            <a:ext cx="325514" cy="757395"/>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1" name="Elbow Connector 90"/>
          <p:cNvCxnSpPr>
            <a:stCxn id="71" idx="3"/>
            <a:endCxn id="89" idx="1"/>
          </p:cNvCxnSpPr>
          <p:nvPr/>
        </p:nvCxnSpPr>
        <p:spPr bwMode="auto">
          <a:xfrm>
            <a:off x="4996410" y="3756951"/>
            <a:ext cx="325514"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2" name="Straight Arrow Connector 91"/>
          <p:cNvCxnSpPr>
            <a:stCxn id="83" idx="2"/>
            <a:endCxn id="89" idx="0"/>
          </p:cNvCxnSpPr>
          <p:nvPr/>
        </p:nvCxnSpPr>
        <p:spPr bwMode="auto">
          <a:xfrm rot="5400000">
            <a:off x="5650370" y="3368965"/>
            <a:ext cx="221677" cy="1387"/>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93" name="Rectangle 92"/>
          <p:cNvSpPr/>
          <p:nvPr/>
        </p:nvSpPr>
        <p:spPr bwMode="auto">
          <a:xfrm>
            <a:off x="6360231" y="3479856"/>
            <a:ext cx="479219"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I-X</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94" name="Elbow Connector 93"/>
          <p:cNvCxnSpPr>
            <a:stCxn id="93" idx="3"/>
            <a:endCxn id="95" idx="1"/>
          </p:cNvCxnSpPr>
          <p:nvPr/>
        </p:nvCxnSpPr>
        <p:spPr bwMode="auto">
          <a:xfrm>
            <a:off x="6839450" y="3756951"/>
            <a:ext cx="159740"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95" name="Rectangle 94"/>
          <p:cNvSpPr/>
          <p:nvPr/>
        </p:nvSpPr>
        <p:spPr bwMode="auto">
          <a:xfrm>
            <a:off x="6999190" y="3479856"/>
            <a:ext cx="1038307"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Determinant</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96" name="Elbow Connector 95"/>
          <p:cNvCxnSpPr>
            <a:stCxn id="89" idx="3"/>
            <a:endCxn id="93" idx="1"/>
          </p:cNvCxnSpPr>
          <p:nvPr/>
        </p:nvCxnSpPr>
        <p:spPr bwMode="auto">
          <a:xfrm>
            <a:off x="6200492" y="3756951"/>
            <a:ext cx="159740"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97" name="Rectangle 96"/>
          <p:cNvSpPr/>
          <p:nvPr/>
        </p:nvSpPr>
        <p:spPr bwMode="auto">
          <a:xfrm>
            <a:off x="1131459" y="3549640"/>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Conjugate</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98" name="Elbow Connector 35"/>
          <p:cNvCxnSpPr>
            <a:endCxn id="97" idx="1"/>
          </p:cNvCxnSpPr>
          <p:nvPr/>
        </p:nvCxnSpPr>
        <p:spPr bwMode="auto">
          <a:xfrm rot="10800000" flipH="1">
            <a:off x="941099" y="3808263"/>
            <a:ext cx="190360" cy="62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9" name="Straight Arrow Connector 98"/>
          <p:cNvCxnSpPr/>
          <p:nvPr/>
        </p:nvCxnSpPr>
        <p:spPr bwMode="auto">
          <a:xfrm flipV="1">
            <a:off x="8037497" y="3747229"/>
            <a:ext cx="322730" cy="972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00" name="Rectangle 99"/>
          <p:cNvSpPr/>
          <p:nvPr/>
        </p:nvSpPr>
        <p:spPr>
          <a:xfrm>
            <a:off x="8367195" y="3572106"/>
            <a:ext cx="502061" cy="369332"/>
          </a:xfrm>
          <a:prstGeom prst="rect">
            <a:avLst/>
          </a:prstGeom>
        </p:spPr>
        <p:txBody>
          <a:bodyPr wrap="none">
            <a:spAutoFit/>
          </a:bodyPr>
          <a:lstStyle/>
          <a:p>
            <a:r>
              <a:rPr lang="el-GR" sz="1800" i="1" spc="300" dirty="0" smtClean="0">
                <a:latin typeface="Times New Roman" pitchFamily="18" charset="0"/>
                <a:cs typeface="Times New Roman" pitchFamily="18" charset="0"/>
              </a:rPr>
              <a:t>Φ</a:t>
            </a:r>
            <a:r>
              <a:rPr lang="en-US" sz="1800" i="1" spc="300" baseline="-25000" dirty="0" smtClean="0">
                <a:latin typeface="Times" pitchFamily="18" charset="0"/>
                <a:cs typeface="Times New Roman" pitchFamily="18" charset="0"/>
              </a:rPr>
              <a:t>n</a:t>
            </a:r>
            <a:endParaRPr lang="en-US" sz="1800" dirty="0"/>
          </a:p>
        </p:txBody>
      </p:sp>
      <p:pic>
        <p:nvPicPr>
          <p:cNvPr id="93185" name="Picture 1"/>
          <p:cNvPicPr>
            <a:picLocks noChangeAspect="1" noChangeArrowheads="1"/>
          </p:cNvPicPr>
          <p:nvPr/>
        </p:nvPicPr>
        <p:blipFill>
          <a:blip r:embed="rId3" cstate="print"/>
          <a:srcRect/>
          <a:stretch>
            <a:fillRect/>
          </a:stretch>
        </p:blipFill>
        <p:spPr bwMode="auto">
          <a:xfrm>
            <a:off x="2286000" y="1234440"/>
            <a:ext cx="5035550" cy="51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Overview</a:t>
            </a:r>
            <a:endParaRPr lang="en-US" dirty="0"/>
          </a:p>
        </p:txBody>
      </p:sp>
      <p:sp>
        <p:nvSpPr>
          <p:cNvPr id="70" name="Rectangle 69"/>
          <p:cNvSpPr/>
          <p:nvPr/>
        </p:nvSpPr>
        <p:spPr bwMode="auto">
          <a:xfrm>
            <a:off x="2321932" y="3849317"/>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QR</a:t>
            </a:r>
          </a:p>
        </p:txBody>
      </p:sp>
      <p:sp>
        <p:nvSpPr>
          <p:cNvPr id="71" name="Rectangle 70"/>
          <p:cNvSpPr/>
          <p:nvPr/>
        </p:nvSpPr>
        <p:spPr bwMode="auto">
          <a:xfrm>
            <a:off x="3918168" y="3479856"/>
            <a:ext cx="1078242"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Forward</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Substitution</a:t>
            </a:r>
            <a:endParaRPr kumimoji="0" lang="en-US" sz="1200" b="0" i="0" u="none" strike="noStrike" cap="none" normalizeH="0" baseline="0" dirty="0" smtClean="0">
              <a:ln>
                <a:noFill/>
              </a:ln>
              <a:solidFill>
                <a:schemeClr val="bg1">
                  <a:lumMod val="95000"/>
                </a:schemeClr>
              </a:solidFill>
              <a:effectLst/>
              <a:latin typeface="Arial" charset="0"/>
            </a:endParaRPr>
          </a:p>
        </p:txBody>
      </p:sp>
      <p:sp>
        <p:nvSpPr>
          <p:cNvPr id="72" name="Rectangle 71"/>
          <p:cNvSpPr/>
          <p:nvPr/>
        </p:nvSpPr>
        <p:spPr bwMode="auto">
          <a:xfrm>
            <a:off x="2320772" y="3110395"/>
            <a:ext cx="878568" cy="591138"/>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latin typeface="Arial" charset="0"/>
              </a:rPr>
              <a:t>Multiply</a:t>
            </a:r>
            <a:endParaRPr kumimoji="0" lang="en-US" sz="1200" b="0" i="0" u="none" strike="noStrike" cap="none" normalizeH="0" baseline="0" dirty="0" smtClean="0">
              <a:ln>
                <a:noFill/>
              </a:ln>
              <a:solidFill>
                <a:schemeClr val="bg1"/>
              </a:solidFill>
              <a:effectLst/>
              <a:latin typeface="Arial" charset="0"/>
            </a:endParaRPr>
          </a:p>
        </p:txBody>
      </p:sp>
      <p:grpSp>
        <p:nvGrpSpPr>
          <p:cNvPr id="3" name="Group 101"/>
          <p:cNvGrpSpPr/>
          <p:nvPr/>
        </p:nvGrpSpPr>
        <p:grpSpPr>
          <a:xfrm>
            <a:off x="581680" y="3672362"/>
            <a:ext cx="359419" cy="280109"/>
            <a:chOff x="960120" y="3722451"/>
            <a:chExt cx="411486" cy="346629"/>
          </a:xfrm>
        </p:grpSpPr>
        <p:sp>
          <p:nvSpPr>
            <p:cNvPr id="74" name="TextBox 73"/>
            <p:cNvSpPr txBox="1"/>
            <p:nvPr/>
          </p:nvSpPr>
          <p:spPr>
            <a:xfrm>
              <a:off x="1016865" y="3722451"/>
              <a:ext cx="255198" cy="342780"/>
            </a:xfrm>
            <a:prstGeom prst="rect">
              <a:avLst/>
            </a:prstGeom>
            <a:noFill/>
          </p:spPr>
          <p:txBody>
            <a:bodyPr wrap="square" rtlCol="0">
              <a:spAutoFit/>
            </a:bodyPr>
            <a:lstStyle/>
            <a:p>
              <a:r>
                <a:rPr lang="en-US" sz="1200" dirty="0" smtClean="0"/>
                <a:t>Z</a:t>
              </a:r>
              <a:endParaRPr lang="en-US" sz="1800" i="1" baseline="-25000" dirty="0"/>
            </a:p>
          </p:txBody>
        </p:sp>
        <p:grpSp>
          <p:nvGrpSpPr>
            <p:cNvPr id="4" name="Group 41"/>
            <p:cNvGrpSpPr/>
            <p:nvPr/>
          </p:nvGrpSpPr>
          <p:grpSpPr>
            <a:xfrm>
              <a:off x="960120" y="3727638"/>
              <a:ext cx="411486" cy="341442"/>
              <a:chOff x="3142851" y="1417320"/>
              <a:chExt cx="286149" cy="640080"/>
            </a:xfrm>
          </p:grpSpPr>
          <p:sp>
            <p:nvSpPr>
              <p:cNvPr id="76" name="Left Bracket 75"/>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7" name="Right Bracket 76"/>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cxnSp>
        <p:nvCxnSpPr>
          <p:cNvPr id="78" name="Elbow Connector 8"/>
          <p:cNvCxnSpPr>
            <a:stCxn id="97" idx="3"/>
            <a:endCxn id="72" idx="1"/>
          </p:cNvCxnSpPr>
          <p:nvPr/>
        </p:nvCxnSpPr>
        <p:spPr bwMode="auto">
          <a:xfrm flipV="1">
            <a:off x="2010027" y="3405964"/>
            <a:ext cx="310745" cy="40229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79" name="Elbow Connector 78"/>
          <p:cNvCxnSpPr>
            <a:stCxn id="97" idx="3"/>
            <a:endCxn id="70" idx="1"/>
          </p:cNvCxnSpPr>
          <p:nvPr/>
        </p:nvCxnSpPr>
        <p:spPr bwMode="auto">
          <a:xfrm>
            <a:off x="2010027" y="3808263"/>
            <a:ext cx="311905" cy="299677"/>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0" name="Straight Arrow Connector 79"/>
          <p:cNvCxnSpPr>
            <a:endCxn id="72" idx="0"/>
          </p:cNvCxnSpPr>
          <p:nvPr/>
        </p:nvCxnSpPr>
        <p:spPr bwMode="auto">
          <a:xfrm rot="5400000">
            <a:off x="2649219" y="2999557"/>
            <a:ext cx="221675" cy="1"/>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1" name="Elbow Connector 80"/>
          <p:cNvCxnSpPr>
            <a:stCxn id="70" idx="3"/>
            <a:endCxn id="71" idx="1"/>
          </p:cNvCxnSpPr>
          <p:nvPr/>
        </p:nvCxnSpPr>
        <p:spPr bwMode="auto">
          <a:xfrm flipV="1">
            <a:off x="3200500" y="3756952"/>
            <a:ext cx="717668" cy="3509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2" name="Elbow Connector 81"/>
          <p:cNvCxnSpPr/>
          <p:nvPr/>
        </p:nvCxnSpPr>
        <p:spPr bwMode="auto">
          <a:xfrm>
            <a:off x="3199340" y="3369017"/>
            <a:ext cx="724863" cy="25862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83" name="Rectangle 82"/>
          <p:cNvSpPr/>
          <p:nvPr/>
        </p:nvSpPr>
        <p:spPr bwMode="auto">
          <a:xfrm>
            <a:off x="5321924" y="2740934"/>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Conjugate</a:t>
            </a:r>
            <a:endParaRPr kumimoji="0" lang="en-US" sz="1200" b="0" i="0" u="none" strike="noStrike" cap="none" normalizeH="0" baseline="0" dirty="0" smtClean="0">
              <a:ln>
                <a:noFill/>
              </a:ln>
              <a:solidFill>
                <a:schemeClr val="bg1">
                  <a:lumMod val="95000"/>
                </a:schemeClr>
              </a:solidFill>
              <a:effectLst/>
              <a:latin typeface="Arial" charset="0"/>
            </a:endParaRPr>
          </a:p>
        </p:txBody>
      </p:sp>
      <p:grpSp>
        <p:nvGrpSpPr>
          <p:cNvPr id="5" name="Group 102"/>
          <p:cNvGrpSpPr/>
          <p:nvPr/>
        </p:nvGrpSpPr>
        <p:grpSpPr>
          <a:xfrm>
            <a:off x="2600316" y="2556203"/>
            <a:ext cx="359419" cy="280109"/>
            <a:chOff x="960120" y="3722451"/>
            <a:chExt cx="411486" cy="346629"/>
          </a:xfrm>
        </p:grpSpPr>
        <p:grpSp>
          <p:nvGrpSpPr>
            <p:cNvPr id="6" name="Group 41"/>
            <p:cNvGrpSpPr/>
            <p:nvPr/>
          </p:nvGrpSpPr>
          <p:grpSpPr>
            <a:xfrm>
              <a:off x="960120" y="3727638"/>
              <a:ext cx="411486" cy="341442"/>
              <a:chOff x="3142851" y="1417320"/>
              <a:chExt cx="286149" cy="640080"/>
            </a:xfrm>
          </p:grpSpPr>
          <p:sp>
            <p:nvSpPr>
              <p:cNvPr id="87" name="Left Bracket 86"/>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8" name="Right Bracket 87"/>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6" name="TextBox 85"/>
            <p:cNvSpPr txBox="1"/>
            <p:nvPr/>
          </p:nvSpPr>
          <p:spPr>
            <a:xfrm>
              <a:off x="1016865" y="3722451"/>
              <a:ext cx="255198" cy="342780"/>
            </a:xfrm>
            <a:prstGeom prst="rect">
              <a:avLst/>
            </a:prstGeom>
            <a:noFill/>
          </p:spPr>
          <p:txBody>
            <a:bodyPr wrap="square" rtlCol="0">
              <a:spAutoFit/>
            </a:bodyPr>
            <a:lstStyle/>
            <a:p>
              <a:r>
                <a:rPr lang="en-US" sz="1200" dirty="0" smtClean="0"/>
                <a:t>S</a:t>
              </a:r>
              <a:endParaRPr lang="en-US" sz="1800" i="1" baseline="-25000" dirty="0"/>
            </a:p>
          </p:txBody>
        </p:sp>
      </p:grpSp>
      <p:sp>
        <p:nvSpPr>
          <p:cNvPr id="89" name="Rectangle 88"/>
          <p:cNvSpPr/>
          <p:nvPr/>
        </p:nvSpPr>
        <p:spPr bwMode="auto">
          <a:xfrm>
            <a:off x="5321924" y="3479856"/>
            <a:ext cx="878568" cy="55419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Multiply</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90" name="Elbow Connector 16"/>
          <p:cNvCxnSpPr>
            <a:stCxn id="71" idx="3"/>
            <a:endCxn id="83" idx="1"/>
          </p:cNvCxnSpPr>
          <p:nvPr/>
        </p:nvCxnSpPr>
        <p:spPr bwMode="auto">
          <a:xfrm flipV="1">
            <a:off x="4996410" y="2999556"/>
            <a:ext cx="325514" cy="757395"/>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1" name="Elbow Connector 90"/>
          <p:cNvCxnSpPr>
            <a:stCxn id="71" idx="3"/>
            <a:endCxn id="89" idx="1"/>
          </p:cNvCxnSpPr>
          <p:nvPr/>
        </p:nvCxnSpPr>
        <p:spPr bwMode="auto">
          <a:xfrm>
            <a:off x="4996410" y="3756951"/>
            <a:ext cx="325514"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2" name="Straight Arrow Connector 91"/>
          <p:cNvCxnSpPr>
            <a:stCxn id="83" idx="2"/>
            <a:endCxn id="89" idx="0"/>
          </p:cNvCxnSpPr>
          <p:nvPr/>
        </p:nvCxnSpPr>
        <p:spPr bwMode="auto">
          <a:xfrm rot="5400000">
            <a:off x="5650370" y="3368965"/>
            <a:ext cx="221677" cy="1387"/>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93" name="Rectangle 92"/>
          <p:cNvSpPr/>
          <p:nvPr/>
        </p:nvSpPr>
        <p:spPr bwMode="auto">
          <a:xfrm>
            <a:off x="6360231" y="3479856"/>
            <a:ext cx="479219" cy="55419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tx1">
                    <a:lumMod val="95000"/>
                    <a:lumOff val="5000"/>
                  </a:schemeClr>
                </a:solidFill>
                <a:latin typeface="Arial" charset="0"/>
              </a:rPr>
              <a:t>I-X</a:t>
            </a:r>
            <a:endParaRPr kumimoji="0" lang="en-US" sz="1200" b="0" i="0" u="none" strike="noStrike" cap="none" normalizeH="0" baseline="0" dirty="0" smtClean="0">
              <a:ln>
                <a:noFill/>
              </a:ln>
              <a:solidFill>
                <a:schemeClr val="tx1">
                  <a:lumMod val="95000"/>
                  <a:lumOff val="5000"/>
                </a:schemeClr>
              </a:solidFill>
              <a:effectLst/>
              <a:latin typeface="Arial" charset="0"/>
            </a:endParaRPr>
          </a:p>
        </p:txBody>
      </p:sp>
      <p:cxnSp>
        <p:nvCxnSpPr>
          <p:cNvPr id="94" name="Elbow Connector 93"/>
          <p:cNvCxnSpPr>
            <a:stCxn id="93" idx="3"/>
            <a:endCxn id="95" idx="1"/>
          </p:cNvCxnSpPr>
          <p:nvPr/>
        </p:nvCxnSpPr>
        <p:spPr bwMode="auto">
          <a:xfrm>
            <a:off x="6839450" y="3756951"/>
            <a:ext cx="159740"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95" name="Rectangle 94"/>
          <p:cNvSpPr/>
          <p:nvPr/>
        </p:nvSpPr>
        <p:spPr bwMode="auto">
          <a:xfrm>
            <a:off x="6999190" y="3479856"/>
            <a:ext cx="1038307" cy="554192"/>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tx1">
                    <a:lumMod val="95000"/>
                    <a:lumOff val="5000"/>
                  </a:schemeClr>
                </a:solidFill>
                <a:latin typeface="Arial" charset="0"/>
              </a:rPr>
              <a:t>Determinant</a:t>
            </a:r>
            <a:endParaRPr kumimoji="0" lang="en-US" sz="1200" b="0" i="0" u="none" strike="noStrike" cap="none" normalizeH="0" baseline="0" dirty="0" smtClean="0">
              <a:ln>
                <a:noFill/>
              </a:ln>
              <a:solidFill>
                <a:schemeClr val="tx1">
                  <a:lumMod val="95000"/>
                  <a:lumOff val="5000"/>
                </a:schemeClr>
              </a:solidFill>
              <a:effectLst/>
              <a:latin typeface="Arial" charset="0"/>
            </a:endParaRPr>
          </a:p>
        </p:txBody>
      </p:sp>
      <p:cxnSp>
        <p:nvCxnSpPr>
          <p:cNvPr id="96" name="Elbow Connector 95"/>
          <p:cNvCxnSpPr>
            <a:stCxn id="89" idx="3"/>
            <a:endCxn id="93" idx="1"/>
          </p:cNvCxnSpPr>
          <p:nvPr/>
        </p:nvCxnSpPr>
        <p:spPr bwMode="auto">
          <a:xfrm>
            <a:off x="6200492" y="3756951"/>
            <a:ext cx="159740" cy="128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97" name="Rectangle 96"/>
          <p:cNvSpPr/>
          <p:nvPr/>
        </p:nvSpPr>
        <p:spPr bwMode="auto">
          <a:xfrm>
            <a:off x="1131459" y="3549640"/>
            <a:ext cx="878568" cy="517245"/>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lumMod val="95000"/>
                  </a:schemeClr>
                </a:solidFill>
                <a:latin typeface="Arial" charset="0"/>
              </a:rPr>
              <a:t>Conjugate</a:t>
            </a:r>
            <a:endParaRPr kumimoji="0" lang="en-US" sz="1200" b="0" i="0" u="none" strike="noStrike" cap="none" normalizeH="0" baseline="0" dirty="0" smtClean="0">
              <a:ln>
                <a:noFill/>
              </a:ln>
              <a:solidFill>
                <a:schemeClr val="bg1">
                  <a:lumMod val="95000"/>
                </a:schemeClr>
              </a:solidFill>
              <a:effectLst/>
              <a:latin typeface="Arial" charset="0"/>
            </a:endParaRPr>
          </a:p>
        </p:txBody>
      </p:sp>
      <p:cxnSp>
        <p:nvCxnSpPr>
          <p:cNvPr id="98" name="Elbow Connector 35"/>
          <p:cNvCxnSpPr>
            <a:endCxn id="97" idx="1"/>
          </p:cNvCxnSpPr>
          <p:nvPr/>
        </p:nvCxnSpPr>
        <p:spPr bwMode="auto">
          <a:xfrm rot="10800000" flipH="1">
            <a:off x="941099" y="3808263"/>
            <a:ext cx="190360" cy="62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9" name="Straight Arrow Connector 98"/>
          <p:cNvCxnSpPr/>
          <p:nvPr/>
        </p:nvCxnSpPr>
        <p:spPr bwMode="auto">
          <a:xfrm flipV="1">
            <a:off x="8037497" y="3747229"/>
            <a:ext cx="322730" cy="972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00" name="Rectangle 99"/>
          <p:cNvSpPr/>
          <p:nvPr/>
        </p:nvSpPr>
        <p:spPr>
          <a:xfrm>
            <a:off x="8367195" y="3572106"/>
            <a:ext cx="502061" cy="369332"/>
          </a:xfrm>
          <a:prstGeom prst="rect">
            <a:avLst/>
          </a:prstGeom>
        </p:spPr>
        <p:txBody>
          <a:bodyPr wrap="none">
            <a:spAutoFit/>
          </a:bodyPr>
          <a:lstStyle/>
          <a:p>
            <a:r>
              <a:rPr lang="el-GR" sz="1800" i="1" spc="300" dirty="0" smtClean="0">
                <a:latin typeface="Times New Roman" pitchFamily="18" charset="0"/>
                <a:cs typeface="Times New Roman" pitchFamily="18" charset="0"/>
              </a:rPr>
              <a:t>Φ</a:t>
            </a:r>
            <a:r>
              <a:rPr lang="en-US" sz="1800" i="1" spc="300" baseline="-25000" dirty="0" smtClean="0">
                <a:latin typeface="Times" pitchFamily="18" charset="0"/>
                <a:cs typeface="Times New Roman" pitchFamily="18" charset="0"/>
              </a:rPr>
              <a:t>n</a:t>
            </a:r>
            <a:endParaRPr lang="en-US" sz="1800" dirty="0"/>
          </a:p>
        </p:txBody>
      </p:sp>
      <p:pic>
        <p:nvPicPr>
          <p:cNvPr id="91137" name="Picture 1"/>
          <p:cNvPicPr>
            <a:picLocks noChangeAspect="1" noChangeArrowheads="1"/>
          </p:cNvPicPr>
          <p:nvPr/>
        </p:nvPicPr>
        <p:blipFill>
          <a:blip r:embed="rId3" cstate="print"/>
          <a:srcRect/>
          <a:stretch>
            <a:fillRect/>
          </a:stretch>
        </p:blipFill>
        <p:spPr bwMode="auto">
          <a:xfrm>
            <a:off x="2286000" y="1234440"/>
            <a:ext cx="5035550" cy="51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Complexity</a:t>
            </a:r>
            <a:endParaRPr lang="en-US"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2" name="TextBox 51"/>
          <p:cNvSpPr txBox="1"/>
          <p:nvPr/>
        </p:nvSpPr>
        <p:spPr>
          <a:xfrm>
            <a:off x="6154436" y="4412681"/>
            <a:ext cx="2335896" cy="338554"/>
          </a:xfrm>
          <a:prstGeom prst="rect">
            <a:avLst/>
          </a:prstGeom>
          <a:noFill/>
        </p:spPr>
        <p:txBody>
          <a:bodyPr wrap="none" rtlCol="0">
            <a:spAutoFit/>
          </a:bodyPr>
          <a:lstStyle/>
          <a:p>
            <a:r>
              <a:rPr lang="en-US" sz="1600" b="1" dirty="0" smtClean="0"/>
              <a:t>~12,000</a:t>
            </a:r>
            <a:r>
              <a:rPr lang="en-US" sz="1600" dirty="0" smtClean="0"/>
              <a:t> arithmetic OPs</a:t>
            </a:r>
            <a:endParaRPr lang="en-US" sz="1600" dirty="0"/>
          </a:p>
        </p:txBody>
      </p:sp>
      <p:graphicFrame>
        <p:nvGraphicFramePr>
          <p:cNvPr id="95" name="Table 94"/>
          <p:cNvGraphicFramePr>
            <a:graphicFrameLocks noGrp="1"/>
          </p:cNvGraphicFramePr>
          <p:nvPr/>
        </p:nvGraphicFramePr>
        <p:xfrm>
          <a:off x="5026468" y="2109035"/>
          <a:ext cx="3372899" cy="1828800"/>
        </p:xfrm>
        <a:graphic>
          <a:graphicData uri="http://schemas.openxmlformats.org/drawingml/2006/table">
            <a:tbl>
              <a:tblPr firstRow="1" bandRow="1">
                <a:tableStyleId>{5C22544A-7EE6-4342-B048-85BDC9FD1C3A}</a:tableStyleId>
              </a:tblPr>
              <a:tblGrid>
                <a:gridCol w="2229890"/>
                <a:gridCol w="1143009"/>
              </a:tblGrid>
              <a:tr h="238648">
                <a:tc>
                  <a:txBody>
                    <a:bodyPr/>
                    <a:lstStyle/>
                    <a:p>
                      <a:r>
                        <a:rPr lang="en-US" sz="1200" dirty="0" smtClean="0"/>
                        <a:t>Computation</a:t>
                      </a:r>
                      <a:endParaRPr lang="en-US" sz="1200" dirty="0"/>
                    </a:p>
                  </a:txBody>
                  <a:tcPr/>
                </a:tc>
                <a:tc>
                  <a:txBody>
                    <a:bodyPr/>
                    <a:lstStyle/>
                    <a:p>
                      <a:r>
                        <a:rPr lang="en-US" sz="1200" dirty="0" smtClean="0"/>
                        <a:t>Operations (MUL/ADD)</a:t>
                      </a:r>
                      <a:endParaRPr lang="en-US" sz="1200" dirty="0"/>
                    </a:p>
                  </a:txBody>
                  <a:tcPr/>
                </a:tc>
              </a:tr>
              <a:tr h="241963">
                <a:tc>
                  <a:txBody>
                    <a:bodyPr/>
                    <a:lstStyle/>
                    <a:p>
                      <a:r>
                        <a:rPr lang="en-US" sz="1200" dirty="0" smtClean="0"/>
                        <a:t>QR Decomposition (50x4)</a:t>
                      </a:r>
                      <a:endParaRPr lang="en-US" sz="1200" b="1" dirty="0">
                        <a:solidFill>
                          <a:schemeClr val="accent3">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9200</a:t>
                      </a:r>
                    </a:p>
                  </a:txBody>
                  <a:tcPr/>
                </a:tc>
              </a:tr>
              <a:tr h="241963">
                <a:tc>
                  <a:txBody>
                    <a:bodyPr/>
                    <a:lstStyle/>
                    <a:p>
                      <a:r>
                        <a:rPr lang="en-US" sz="1200" dirty="0" smtClean="0"/>
                        <a:t>Matrix</a:t>
                      </a:r>
                      <a:r>
                        <a:rPr lang="en-US" sz="1200" baseline="0" dirty="0" smtClean="0"/>
                        <a:t> Multiply (2x50 * 50x4)</a:t>
                      </a:r>
                      <a:endParaRPr lang="en-US" sz="1200" b="1" dirty="0">
                        <a:solidFill>
                          <a:schemeClr val="accent3">
                            <a:lumMod val="75000"/>
                          </a:schemeClr>
                        </a:solidFill>
                      </a:endParaRPr>
                    </a:p>
                  </a:txBody>
                  <a:tcPr/>
                </a:tc>
                <a:tc>
                  <a:txBody>
                    <a:bodyPr/>
                    <a:lstStyle/>
                    <a:p>
                      <a:r>
                        <a:rPr lang="en-US" sz="1200" dirty="0" smtClean="0"/>
                        <a:t>2800</a:t>
                      </a:r>
                      <a:endParaRPr lang="en-US" sz="1200" dirty="0"/>
                    </a:p>
                  </a:txBody>
                  <a:tcPr/>
                </a:tc>
              </a:tr>
              <a:tr h="241963">
                <a:tc>
                  <a:txBody>
                    <a:bodyPr/>
                    <a:lstStyle/>
                    <a:p>
                      <a:r>
                        <a:rPr lang="en-US" sz="1200" dirty="0" smtClean="0"/>
                        <a:t>Matrix Multiply (2x4 * 4x2)</a:t>
                      </a:r>
                      <a:endParaRPr lang="en-US" sz="1200" dirty="0"/>
                    </a:p>
                  </a:txBody>
                  <a:tcPr/>
                </a:tc>
                <a:tc>
                  <a:txBody>
                    <a:bodyPr/>
                    <a:lstStyle/>
                    <a:p>
                      <a:r>
                        <a:rPr lang="en-US" sz="1200" dirty="0" smtClean="0"/>
                        <a:t>120</a:t>
                      </a:r>
                      <a:endParaRPr lang="en-US" sz="1200" dirty="0"/>
                    </a:p>
                  </a:txBody>
                  <a:tcPr/>
                </a:tc>
              </a:tr>
              <a:tr h="241963">
                <a:tc>
                  <a:txBody>
                    <a:bodyPr/>
                    <a:lstStyle/>
                    <a:p>
                      <a:r>
                        <a:rPr lang="en-US" sz="1200" dirty="0" smtClean="0"/>
                        <a:t>Forward</a:t>
                      </a:r>
                      <a:r>
                        <a:rPr lang="en-US" sz="1200" baseline="0" dirty="0" smtClean="0"/>
                        <a:t> Substitution (4x4)</a:t>
                      </a:r>
                      <a:endParaRPr lang="en-US" sz="1200" dirty="0"/>
                    </a:p>
                  </a:txBody>
                  <a:tcPr/>
                </a:tc>
                <a:tc>
                  <a:txBody>
                    <a:bodyPr/>
                    <a:lstStyle/>
                    <a:p>
                      <a:r>
                        <a:rPr lang="en-US" sz="1200" dirty="0" smtClean="0"/>
                        <a:t>34</a:t>
                      </a:r>
                      <a:endParaRPr lang="en-US" sz="1200" dirty="0"/>
                    </a:p>
                  </a:txBody>
                  <a:tcPr/>
                </a:tc>
              </a:tr>
              <a:tr h="241963">
                <a:tc>
                  <a:txBody>
                    <a:bodyPr/>
                    <a:lstStyle/>
                    <a:p>
                      <a:r>
                        <a:rPr lang="en-US" sz="1200" dirty="0" smtClean="0"/>
                        <a:t>Other</a:t>
                      </a:r>
                      <a:endParaRPr lang="en-US" sz="1200" dirty="0"/>
                    </a:p>
                  </a:txBody>
                  <a:tcPr/>
                </a:tc>
                <a:tc>
                  <a:txBody>
                    <a:bodyPr/>
                    <a:lstStyle/>
                    <a:p>
                      <a:r>
                        <a:rPr lang="en-US" sz="1200" dirty="0" smtClean="0"/>
                        <a:t>32</a:t>
                      </a:r>
                      <a:endParaRPr lang="en-US" sz="1200" dirty="0"/>
                    </a:p>
                  </a:txBody>
                  <a:tcPr/>
                </a:tc>
              </a:tr>
            </a:tbl>
          </a:graphicData>
        </a:graphic>
      </p:graphicFrame>
      <p:sp>
        <p:nvSpPr>
          <p:cNvPr id="96" name="TextBox 95"/>
          <p:cNvSpPr txBox="1"/>
          <p:nvPr/>
        </p:nvSpPr>
        <p:spPr>
          <a:xfrm>
            <a:off x="657288" y="1807793"/>
            <a:ext cx="2026517" cy="307777"/>
          </a:xfrm>
          <a:prstGeom prst="rect">
            <a:avLst/>
          </a:prstGeom>
          <a:noFill/>
        </p:spPr>
        <p:txBody>
          <a:bodyPr wrap="none" rtlCol="0">
            <a:spAutoFit/>
          </a:bodyPr>
          <a:lstStyle/>
          <a:p>
            <a:r>
              <a:rPr lang="en-US" sz="1400" dirty="0" smtClean="0"/>
              <a:t>Realistic Configuration:</a:t>
            </a:r>
            <a:endParaRPr lang="en-US" sz="1400" dirty="0"/>
          </a:p>
        </p:txBody>
      </p:sp>
      <p:graphicFrame>
        <p:nvGraphicFramePr>
          <p:cNvPr id="53" name="Table 52"/>
          <p:cNvGraphicFramePr>
            <a:graphicFrameLocks noGrp="1"/>
          </p:cNvGraphicFramePr>
          <p:nvPr/>
        </p:nvGraphicFramePr>
        <p:xfrm>
          <a:off x="756091" y="2094855"/>
          <a:ext cx="3299870" cy="1082040"/>
        </p:xfrm>
        <a:graphic>
          <a:graphicData uri="http://schemas.openxmlformats.org/drawingml/2006/table">
            <a:tbl>
              <a:tblPr firstRow="1" bandRow="1">
                <a:tableStyleId>{073A0DAA-6AF3-43AB-8588-CEC1D06C72B9}</a:tableStyleId>
              </a:tblPr>
              <a:tblGrid>
                <a:gridCol w="2407371"/>
                <a:gridCol w="892499"/>
              </a:tblGrid>
              <a:tr h="0">
                <a:tc>
                  <a:txBody>
                    <a:bodyPr/>
                    <a:lstStyle/>
                    <a:p>
                      <a:r>
                        <a:rPr lang="en-US" sz="1100" dirty="0" smtClean="0"/>
                        <a:t>Parameter</a:t>
                      </a:r>
                      <a:endParaRPr lang="en-US" sz="1100" dirty="0"/>
                    </a:p>
                  </a:txBody>
                  <a:tcPr/>
                </a:tc>
                <a:tc>
                  <a:txBody>
                    <a:bodyPr/>
                    <a:lstStyle/>
                    <a:p>
                      <a:r>
                        <a:rPr lang="en-US" sz="1100" dirty="0" smtClean="0"/>
                        <a:t>Value</a:t>
                      </a:r>
                      <a:endParaRPr lang="en-US" sz="1100" dirty="0"/>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Observation Size (</a:t>
                      </a:r>
                      <a:r>
                        <a:rPr kumimoji="0" lang="en-US" sz="1200" u="none" strike="noStrike" kern="1200" cap="none" spc="0" normalizeH="0" baseline="0" noProof="0" dirty="0" err="1" smtClean="0">
                          <a:ln>
                            <a:noFill/>
                          </a:ln>
                          <a:effectLst/>
                          <a:uLnTx/>
                          <a:uFillTx/>
                        </a:rPr>
                        <a:t>N</a:t>
                      </a:r>
                      <a:r>
                        <a:rPr kumimoji="0" lang="en-US" sz="1200" u="none" strike="noStrike" kern="1200" cap="none" spc="0" normalizeH="0" baseline="-25000" noProof="0" dirty="0" err="1" smtClean="0">
                          <a:ln>
                            <a:noFill/>
                          </a:ln>
                          <a:effectLst/>
                          <a:uLnTx/>
                          <a:uFillTx/>
                        </a:rPr>
                        <a:t>samples</a:t>
                      </a:r>
                      <a:r>
                        <a:rPr kumimoji="0" lang="en-US" sz="1200" u="none" strike="noStrike" kern="1200" cap="none" spc="0" normalizeH="0" baseline="0" noProof="0" dirty="0" smtClean="0">
                          <a:ln>
                            <a:noFill/>
                          </a:ln>
                          <a:effectLst/>
                          <a:uLnTx/>
                          <a:uFillTx/>
                        </a:rPr>
                        <a:t>)</a:t>
                      </a:r>
                      <a:endParaRPr kumimoji="0" lang="en-US" sz="1200" b="0" i="0" u="none" strike="noStrike" kern="1200" cap="none" spc="0" normalizeH="0" baseline="0" noProof="0" dirty="0">
                        <a:ln>
                          <a:noFill/>
                        </a:ln>
                        <a:solidFill>
                          <a:prstClr val="black"/>
                        </a:solidFill>
                        <a:effectLst/>
                        <a:uLnTx/>
                        <a:uFillTx/>
                        <a:latin typeface="Times"/>
                        <a:ea typeface="Times"/>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50 samples</a:t>
                      </a:r>
                      <a:endParaRPr kumimoji="0" lang="en-US" sz="1200" b="0" i="0" u="none" strike="noStrike" kern="1200" cap="none" spc="0" normalizeH="0" baseline="0" noProof="0" dirty="0">
                        <a:ln>
                          <a:noFill/>
                        </a:ln>
                        <a:solidFill>
                          <a:prstClr val="black"/>
                        </a:solidFill>
                        <a:effectLst/>
                        <a:uLnTx/>
                        <a:uFillTx/>
                        <a:latin typeface="Times"/>
                        <a:ea typeface="Times"/>
                        <a:cs typeface="Times New Roman"/>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Number of Receivers(</a:t>
                      </a:r>
                      <a:r>
                        <a:rPr kumimoji="0" lang="en-US" sz="1200" u="none" strike="noStrike" kern="1200" cap="none" spc="0" normalizeH="0" baseline="0" noProof="0" dirty="0" err="1" smtClean="0">
                          <a:ln>
                            <a:noFill/>
                          </a:ln>
                          <a:effectLst/>
                          <a:uLnTx/>
                          <a:uFillTx/>
                        </a:rPr>
                        <a:t>N</a:t>
                      </a:r>
                      <a:r>
                        <a:rPr kumimoji="0" lang="en-US" sz="1200" u="none" strike="noStrike" kern="1200" cap="none" spc="0" normalizeH="0" baseline="-25000" noProof="0" dirty="0" err="1" smtClean="0">
                          <a:ln>
                            <a:noFill/>
                          </a:ln>
                          <a:effectLst/>
                          <a:uLnTx/>
                          <a:uFillTx/>
                        </a:rPr>
                        <a:t>receivers</a:t>
                      </a:r>
                      <a:r>
                        <a:rPr kumimoji="0" lang="en-US" sz="1200" u="none" strike="noStrike" kern="1200" cap="none" spc="0" normalizeH="0" baseline="0" noProof="0" dirty="0" smtClean="0">
                          <a:ln>
                            <a:noFill/>
                          </a:ln>
                          <a:effectLst/>
                          <a:uLnTx/>
                          <a:uFillTx/>
                        </a:rPr>
                        <a:t>)</a:t>
                      </a:r>
                      <a:endParaRPr kumimoji="0" lang="en-US" sz="1200" b="0" i="0" u="none" strike="noStrike" kern="1200" cap="none" spc="0" normalizeH="0" baseline="0" noProof="0" dirty="0">
                        <a:ln>
                          <a:noFill/>
                        </a:ln>
                        <a:solidFill>
                          <a:prstClr val="black"/>
                        </a:solidFill>
                        <a:effectLst/>
                        <a:uLnTx/>
                        <a:uFillTx/>
                        <a:latin typeface="Times"/>
                        <a:ea typeface="Times"/>
                        <a:cs typeface="Times New Roman"/>
                      </a:endParaRPr>
                    </a:p>
                  </a:txBody>
                  <a:tcPr/>
                </a:tc>
                <a:tc>
                  <a:txBody>
                    <a:bodyPr/>
                    <a:lstStyle/>
                    <a:p>
                      <a:r>
                        <a:rPr lang="en-US" sz="1100" dirty="0" smtClean="0"/>
                        <a:t>4</a:t>
                      </a:r>
                      <a:endParaRPr lang="en-US" sz="1100" dirty="0">
                        <a:solidFill>
                          <a:schemeClr val="tx1">
                            <a:lumMod val="95000"/>
                            <a:lumOff val="5000"/>
                          </a:schemeClr>
                        </a:solidFill>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Number of Transmitters(</a:t>
                      </a:r>
                      <a:r>
                        <a:rPr kumimoji="0" lang="en-US" sz="1200" u="none" strike="noStrike" kern="1200" cap="none" spc="0" normalizeH="0" baseline="0" noProof="0" dirty="0" err="1" smtClean="0">
                          <a:ln>
                            <a:noFill/>
                          </a:ln>
                          <a:effectLst/>
                          <a:uLnTx/>
                          <a:uFillTx/>
                        </a:rPr>
                        <a:t>N</a:t>
                      </a:r>
                      <a:r>
                        <a:rPr kumimoji="0" lang="en-US" sz="1200" u="none" strike="noStrike" kern="1200" cap="none" spc="0" normalizeH="0" baseline="-25000" noProof="0" dirty="0" err="1" smtClean="0">
                          <a:ln>
                            <a:noFill/>
                          </a:ln>
                          <a:effectLst/>
                          <a:uLnTx/>
                          <a:uFillTx/>
                        </a:rPr>
                        <a:t>transmitters</a:t>
                      </a:r>
                      <a:r>
                        <a:rPr kumimoji="0" lang="en-US" sz="1200" u="none" strike="noStrike" kern="1200" cap="none" spc="0" normalizeH="0" baseline="0" noProof="0" dirty="0" smtClean="0">
                          <a:ln>
                            <a:noFill/>
                          </a:ln>
                          <a:effectLst/>
                          <a:uLnTx/>
                          <a:uFillTx/>
                        </a:rPr>
                        <a:t>)</a:t>
                      </a:r>
                      <a:endParaRPr kumimoji="0" lang="en-US" sz="1200" b="0" i="0" u="none" strike="noStrike" kern="1200" cap="none" spc="0" normalizeH="0" baseline="0" noProof="0" dirty="0">
                        <a:ln>
                          <a:noFill/>
                        </a:ln>
                        <a:solidFill>
                          <a:prstClr val="black"/>
                        </a:solidFill>
                        <a:effectLst/>
                        <a:uLnTx/>
                        <a:uFillTx/>
                        <a:latin typeface="Times"/>
                        <a:ea typeface="Times"/>
                        <a:cs typeface="Times New Roman"/>
                      </a:endParaRPr>
                    </a:p>
                  </a:txBody>
                  <a:tcPr/>
                </a:tc>
                <a:tc>
                  <a:txBody>
                    <a:bodyPr/>
                    <a:lstStyle/>
                    <a:p>
                      <a:r>
                        <a:rPr lang="en-US" sz="1100" dirty="0" smtClean="0"/>
                        <a:t>2</a:t>
                      </a:r>
                      <a:endParaRPr lang="en-US" sz="1100" dirty="0">
                        <a:solidFill>
                          <a:schemeClr val="tx1">
                            <a:lumMod val="95000"/>
                            <a:lumOff val="5000"/>
                          </a:schemeClr>
                        </a:solidFill>
                      </a:endParaRPr>
                    </a:p>
                  </a:txBody>
                  <a:tcPr/>
                </a:tc>
              </a:tr>
            </a:tbl>
          </a:graphicData>
        </a:graphic>
      </p:graphicFrame>
      <p:sp>
        <p:nvSpPr>
          <p:cNvPr id="137" name="TextBox 136"/>
          <p:cNvSpPr txBox="1"/>
          <p:nvPr/>
        </p:nvSpPr>
        <p:spPr>
          <a:xfrm>
            <a:off x="5037654" y="1807789"/>
            <a:ext cx="1965603" cy="307777"/>
          </a:xfrm>
          <a:prstGeom prst="rect">
            <a:avLst/>
          </a:prstGeom>
          <a:noFill/>
        </p:spPr>
        <p:txBody>
          <a:bodyPr wrap="none" rtlCol="0">
            <a:spAutoFit/>
          </a:bodyPr>
          <a:lstStyle/>
          <a:p>
            <a:r>
              <a:rPr lang="en-US" sz="1400" dirty="0" smtClean="0"/>
              <a:t>Operation Breakdown:</a:t>
            </a:r>
            <a:endParaRPr lang="en-US" sz="1400" dirty="0"/>
          </a:p>
        </p:txBody>
      </p:sp>
      <p:grpSp>
        <p:nvGrpSpPr>
          <p:cNvPr id="156" name="Group 155"/>
          <p:cNvGrpSpPr/>
          <p:nvPr/>
        </p:nvGrpSpPr>
        <p:grpSpPr>
          <a:xfrm>
            <a:off x="309764" y="3684745"/>
            <a:ext cx="5737837" cy="1497767"/>
            <a:chOff x="145500" y="3690485"/>
            <a:chExt cx="5737837" cy="1497767"/>
          </a:xfrm>
        </p:grpSpPr>
        <p:sp>
          <p:nvSpPr>
            <p:cNvPr id="157" name="Rectangle 156"/>
            <p:cNvSpPr/>
            <p:nvPr/>
          </p:nvSpPr>
          <p:spPr bwMode="auto">
            <a:xfrm>
              <a:off x="1550983" y="4694675"/>
              <a:ext cx="568029" cy="403868"/>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3">
                      <a:lumMod val="75000"/>
                    </a:schemeClr>
                  </a:solidFill>
                  <a:effectLst/>
                  <a:latin typeface="Arial" charset="0"/>
                </a:rPr>
                <a:t>QR</a:t>
              </a:r>
            </a:p>
          </p:txBody>
        </p:sp>
        <p:sp>
          <p:nvSpPr>
            <p:cNvPr id="158" name="Rectangle 157"/>
            <p:cNvSpPr/>
            <p:nvPr/>
          </p:nvSpPr>
          <p:spPr bwMode="auto">
            <a:xfrm>
              <a:off x="2374757" y="4400723"/>
              <a:ext cx="658672" cy="432717"/>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lumMod val="95000"/>
                    </a:schemeClr>
                  </a:solidFill>
                  <a:effectLst/>
                  <a:latin typeface="Arial" charset="0"/>
                </a:rPr>
                <a:t>Forward</a:t>
              </a: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bg1">
                      <a:lumMod val="95000"/>
                    </a:schemeClr>
                  </a:solidFill>
                  <a:latin typeface="Arial" charset="0"/>
                </a:rPr>
                <a:t>Substitution</a:t>
              </a:r>
              <a:endParaRPr kumimoji="0" lang="en-US" sz="900" b="0" i="0" u="none" strike="noStrike" cap="none" normalizeH="0" baseline="0" dirty="0" smtClean="0">
                <a:ln>
                  <a:noFill/>
                </a:ln>
                <a:solidFill>
                  <a:schemeClr val="bg1">
                    <a:lumMod val="95000"/>
                  </a:schemeClr>
                </a:solidFill>
                <a:effectLst/>
                <a:latin typeface="Arial" charset="0"/>
              </a:endParaRPr>
            </a:p>
          </p:txBody>
        </p:sp>
        <p:sp>
          <p:nvSpPr>
            <p:cNvPr id="159" name="Rectangle 158"/>
            <p:cNvSpPr/>
            <p:nvPr/>
          </p:nvSpPr>
          <p:spPr bwMode="auto">
            <a:xfrm>
              <a:off x="1550046" y="4117721"/>
              <a:ext cx="568967" cy="461564"/>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3">
                      <a:lumMod val="7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accent3">
                      <a:lumMod val="75000"/>
                    </a:schemeClr>
                  </a:solidFill>
                  <a:latin typeface="Arial" charset="0"/>
                </a:rPr>
                <a:t>Multiply</a:t>
              </a:r>
              <a:endParaRPr kumimoji="0" lang="en-US" sz="900" b="0" i="0" u="none" strike="noStrike" cap="none" normalizeH="0" baseline="0" dirty="0" smtClean="0">
                <a:ln>
                  <a:noFill/>
                </a:ln>
                <a:solidFill>
                  <a:schemeClr val="accent3">
                    <a:lumMod val="75000"/>
                  </a:schemeClr>
                </a:solidFill>
                <a:effectLst/>
                <a:latin typeface="Arial" charset="0"/>
              </a:endParaRPr>
            </a:p>
          </p:txBody>
        </p:sp>
        <p:grpSp>
          <p:nvGrpSpPr>
            <p:cNvPr id="160" name="Group 101"/>
            <p:cNvGrpSpPr/>
            <p:nvPr/>
          </p:nvGrpSpPr>
          <p:grpSpPr>
            <a:xfrm>
              <a:off x="145500" y="4556514"/>
              <a:ext cx="290278" cy="230832"/>
              <a:chOff x="960120" y="3722429"/>
              <a:chExt cx="411486" cy="365837"/>
            </a:xfrm>
          </p:grpSpPr>
          <p:sp>
            <p:nvSpPr>
              <p:cNvPr id="193" name="TextBox 192"/>
              <p:cNvSpPr txBox="1"/>
              <p:nvPr/>
            </p:nvSpPr>
            <p:spPr>
              <a:xfrm>
                <a:off x="1016865" y="3722429"/>
                <a:ext cx="255197" cy="365837"/>
              </a:xfrm>
              <a:prstGeom prst="rect">
                <a:avLst/>
              </a:prstGeom>
              <a:noFill/>
            </p:spPr>
            <p:txBody>
              <a:bodyPr wrap="square" rtlCol="0">
                <a:spAutoFit/>
              </a:bodyPr>
              <a:lstStyle/>
              <a:p>
                <a:r>
                  <a:rPr lang="en-US" sz="900" b="1" dirty="0" smtClean="0"/>
                  <a:t>Z</a:t>
                </a:r>
                <a:endParaRPr lang="en-US" sz="1100" b="1" i="1" baseline="-25000" dirty="0"/>
              </a:p>
            </p:txBody>
          </p:sp>
          <p:grpSp>
            <p:nvGrpSpPr>
              <p:cNvPr id="194" name="Group 41"/>
              <p:cNvGrpSpPr/>
              <p:nvPr/>
            </p:nvGrpSpPr>
            <p:grpSpPr>
              <a:xfrm>
                <a:off x="960120" y="3727638"/>
                <a:ext cx="411486" cy="341442"/>
                <a:chOff x="3142851" y="1417320"/>
                <a:chExt cx="286149" cy="640080"/>
              </a:xfrm>
            </p:grpSpPr>
            <p:sp>
              <p:nvSpPr>
                <p:cNvPr id="195" name="Left Bracket 194"/>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96" name="Right Bracket 45"/>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grpSp>
        </p:grpSp>
        <p:cxnSp>
          <p:nvCxnSpPr>
            <p:cNvPr id="161" name="Elbow Connector 8"/>
            <p:cNvCxnSpPr>
              <a:stCxn id="176" idx="3"/>
              <a:endCxn id="159" idx="1"/>
            </p:cNvCxnSpPr>
            <p:nvPr/>
          </p:nvCxnSpPr>
          <p:spPr bwMode="auto">
            <a:xfrm flipV="1">
              <a:off x="1299078" y="4348503"/>
              <a:ext cx="250968" cy="314117"/>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2" name="Elbow Connector 161"/>
            <p:cNvCxnSpPr>
              <a:stCxn id="176" idx="3"/>
              <a:endCxn id="157" idx="1"/>
            </p:cNvCxnSpPr>
            <p:nvPr/>
          </p:nvCxnSpPr>
          <p:spPr bwMode="auto">
            <a:xfrm>
              <a:off x="1299078" y="4662620"/>
              <a:ext cx="251905" cy="23398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3" name="Straight Arrow Connector 162"/>
            <p:cNvCxnSpPr>
              <a:endCxn id="159" idx="0"/>
            </p:cNvCxnSpPr>
            <p:nvPr/>
          </p:nvCxnSpPr>
          <p:spPr bwMode="auto">
            <a:xfrm rot="5400000">
              <a:off x="1736405" y="4019443"/>
              <a:ext cx="196404" cy="15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4" name="Elbow Connector 163"/>
            <p:cNvCxnSpPr>
              <a:stCxn id="157" idx="3"/>
              <a:endCxn id="158" idx="1"/>
            </p:cNvCxnSpPr>
            <p:nvPr/>
          </p:nvCxnSpPr>
          <p:spPr bwMode="auto">
            <a:xfrm flipV="1">
              <a:off x="2119012" y="4617082"/>
              <a:ext cx="255745" cy="279527"/>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5" name="Elbow Connector 164"/>
            <p:cNvCxnSpPr/>
            <p:nvPr/>
          </p:nvCxnSpPr>
          <p:spPr bwMode="auto">
            <a:xfrm>
              <a:off x="2073439" y="4297753"/>
              <a:ext cx="302879" cy="219521"/>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166" name="Rectangle 165"/>
            <p:cNvSpPr/>
            <p:nvPr/>
          </p:nvSpPr>
          <p:spPr bwMode="auto">
            <a:xfrm>
              <a:off x="3229272" y="3823768"/>
              <a:ext cx="709559" cy="403868"/>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bg1">
                      <a:lumMod val="95000"/>
                    </a:schemeClr>
                  </a:solidFill>
                  <a:latin typeface="Arial" charset="0"/>
                </a:rPr>
                <a:t>Conjugate</a:t>
              </a:r>
              <a:endParaRPr kumimoji="0" lang="en-US" sz="900" b="0" i="0" u="none" strike="noStrike" cap="none" normalizeH="0" baseline="0" dirty="0" smtClean="0">
                <a:ln>
                  <a:noFill/>
                </a:ln>
                <a:solidFill>
                  <a:schemeClr val="bg1">
                    <a:lumMod val="95000"/>
                  </a:schemeClr>
                </a:solidFill>
                <a:effectLst/>
                <a:latin typeface="Arial" charset="0"/>
              </a:endParaRPr>
            </a:p>
          </p:txBody>
        </p:sp>
        <p:grpSp>
          <p:nvGrpSpPr>
            <p:cNvPr id="167" name="Group 102"/>
            <p:cNvGrpSpPr/>
            <p:nvPr/>
          </p:nvGrpSpPr>
          <p:grpSpPr>
            <a:xfrm>
              <a:off x="1704640" y="3690475"/>
              <a:ext cx="290278" cy="230831"/>
              <a:chOff x="960120" y="3722429"/>
              <a:chExt cx="411486" cy="365837"/>
            </a:xfrm>
          </p:grpSpPr>
          <p:grpSp>
            <p:nvGrpSpPr>
              <p:cNvPr id="189" name="Group 41"/>
              <p:cNvGrpSpPr/>
              <p:nvPr/>
            </p:nvGrpSpPr>
            <p:grpSpPr>
              <a:xfrm>
                <a:off x="960120" y="3727638"/>
                <a:ext cx="411486" cy="341442"/>
                <a:chOff x="3142851" y="1417320"/>
                <a:chExt cx="286149" cy="640080"/>
              </a:xfrm>
            </p:grpSpPr>
            <p:sp>
              <p:nvSpPr>
                <p:cNvPr id="191" name="Left Bracket 190"/>
                <p:cNvSpPr/>
                <p:nvPr/>
              </p:nvSpPr>
              <p:spPr bwMode="auto">
                <a:xfrm>
                  <a:off x="3142851" y="1417320"/>
                  <a:ext cx="57229"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92" name="Right Bracket 191"/>
                <p:cNvSpPr/>
                <p:nvPr/>
              </p:nvSpPr>
              <p:spPr bwMode="auto">
                <a:xfrm>
                  <a:off x="3379975" y="1417320"/>
                  <a:ext cx="49025"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grpSp>
          <p:sp>
            <p:nvSpPr>
              <p:cNvPr id="190" name="TextBox 189"/>
              <p:cNvSpPr txBox="1"/>
              <p:nvPr/>
            </p:nvSpPr>
            <p:spPr>
              <a:xfrm>
                <a:off x="1016865" y="3722429"/>
                <a:ext cx="255197" cy="365837"/>
              </a:xfrm>
              <a:prstGeom prst="rect">
                <a:avLst/>
              </a:prstGeom>
              <a:noFill/>
            </p:spPr>
            <p:txBody>
              <a:bodyPr wrap="square" rtlCol="0">
                <a:spAutoFit/>
              </a:bodyPr>
              <a:lstStyle/>
              <a:p>
                <a:pPr algn="ctr"/>
                <a:r>
                  <a:rPr lang="en-US" sz="900" b="1" dirty="0" smtClean="0"/>
                  <a:t>S</a:t>
                </a:r>
                <a:endParaRPr lang="en-US" sz="1100" b="1" i="1" baseline="-25000" dirty="0"/>
              </a:p>
            </p:txBody>
          </p:sp>
        </p:grpSp>
        <p:sp>
          <p:nvSpPr>
            <p:cNvPr id="168" name="Rectangle 167"/>
            <p:cNvSpPr/>
            <p:nvPr/>
          </p:nvSpPr>
          <p:spPr bwMode="auto">
            <a:xfrm>
              <a:off x="3229272" y="4400723"/>
              <a:ext cx="709559" cy="432717"/>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bg1">
                      <a:lumMod val="95000"/>
                    </a:schemeClr>
                  </a:solidFill>
                  <a:latin typeface="Arial" charset="0"/>
                </a:rPr>
                <a:t>Multiply</a:t>
              </a:r>
              <a:endParaRPr kumimoji="0" lang="en-US" sz="900" b="0" i="0" u="none" strike="noStrike" cap="none" normalizeH="0" baseline="0" dirty="0" smtClean="0">
                <a:ln>
                  <a:noFill/>
                </a:ln>
                <a:solidFill>
                  <a:schemeClr val="bg1">
                    <a:lumMod val="95000"/>
                  </a:schemeClr>
                </a:solidFill>
                <a:effectLst/>
                <a:latin typeface="Arial" charset="0"/>
              </a:endParaRPr>
            </a:p>
          </p:txBody>
        </p:sp>
        <p:cxnSp>
          <p:nvCxnSpPr>
            <p:cNvPr id="169" name="Elbow Connector 16"/>
            <p:cNvCxnSpPr>
              <a:stCxn id="158" idx="3"/>
              <a:endCxn id="166" idx="1"/>
            </p:cNvCxnSpPr>
            <p:nvPr/>
          </p:nvCxnSpPr>
          <p:spPr bwMode="auto">
            <a:xfrm flipV="1">
              <a:off x="3033429" y="4025702"/>
              <a:ext cx="195843" cy="591380"/>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70" name="Elbow Connector 169"/>
            <p:cNvCxnSpPr>
              <a:stCxn id="158" idx="3"/>
              <a:endCxn id="168" idx="1"/>
            </p:cNvCxnSpPr>
            <p:nvPr/>
          </p:nvCxnSpPr>
          <p:spPr bwMode="auto">
            <a:xfrm>
              <a:off x="3033429" y="4617082"/>
              <a:ext cx="195843"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71" name="Straight Arrow Connector 170"/>
            <p:cNvCxnSpPr>
              <a:stCxn id="166" idx="2"/>
              <a:endCxn id="168" idx="0"/>
            </p:cNvCxnSpPr>
            <p:nvPr/>
          </p:nvCxnSpPr>
          <p:spPr bwMode="auto">
            <a:xfrm rot="5400000">
              <a:off x="3497509" y="4314120"/>
              <a:ext cx="173087" cy="112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72" name="Rectangle 171"/>
            <p:cNvSpPr/>
            <p:nvPr/>
          </p:nvSpPr>
          <p:spPr bwMode="auto">
            <a:xfrm>
              <a:off x="4067842" y="4400723"/>
              <a:ext cx="387033" cy="432717"/>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bg1">
                      <a:lumMod val="95000"/>
                    </a:schemeClr>
                  </a:solidFill>
                  <a:latin typeface="Arial" charset="0"/>
                </a:rPr>
                <a:t>I-X</a:t>
              </a:r>
              <a:endParaRPr kumimoji="0" lang="en-US" sz="900" b="0" i="0" u="none" strike="noStrike" cap="none" normalizeH="0" baseline="0" dirty="0" smtClean="0">
                <a:ln>
                  <a:noFill/>
                </a:ln>
                <a:solidFill>
                  <a:schemeClr val="bg1">
                    <a:lumMod val="95000"/>
                  </a:schemeClr>
                </a:solidFill>
                <a:effectLst/>
                <a:latin typeface="Arial" charset="0"/>
              </a:endParaRPr>
            </a:p>
          </p:txBody>
        </p:sp>
        <p:cxnSp>
          <p:nvCxnSpPr>
            <p:cNvPr id="173" name="Elbow Connector 172"/>
            <p:cNvCxnSpPr>
              <a:stCxn id="172" idx="3"/>
              <a:endCxn id="174" idx="1"/>
            </p:cNvCxnSpPr>
            <p:nvPr/>
          </p:nvCxnSpPr>
          <p:spPr bwMode="auto">
            <a:xfrm>
              <a:off x="4454875" y="4617082"/>
              <a:ext cx="129010"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174" name="Rectangle 173"/>
            <p:cNvSpPr/>
            <p:nvPr/>
          </p:nvSpPr>
          <p:spPr bwMode="auto">
            <a:xfrm>
              <a:off x="4583885" y="4400723"/>
              <a:ext cx="699977" cy="432717"/>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bg1">
                      <a:lumMod val="95000"/>
                    </a:schemeClr>
                  </a:solidFill>
                  <a:latin typeface="Arial" charset="0"/>
                </a:rPr>
                <a:t>Determinant</a:t>
              </a:r>
              <a:endParaRPr kumimoji="0" lang="en-US" sz="900" b="0" i="0" u="none" strike="noStrike" cap="none" normalizeH="0" baseline="0" dirty="0" smtClean="0">
                <a:ln>
                  <a:noFill/>
                </a:ln>
                <a:solidFill>
                  <a:schemeClr val="bg1">
                    <a:lumMod val="95000"/>
                  </a:schemeClr>
                </a:solidFill>
                <a:effectLst/>
                <a:latin typeface="Arial" charset="0"/>
              </a:endParaRPr>
            </a:p>
          </p:txBody>
        </p:sp>
        <p:cxnSp>
          <p:nvCxnSpPr>
            <p:cNvPr id="175" name="Elbow Connector 174"/>
            <p:cNvCxnSpPr>
              <a:stCxn id="168" idx="3"/>
              <a:endCxn id="172" idx="1"/>
            </p:cNvCxnSpPr>
            <p:nvPr/>
          </p:nvCxnSpPr>
          <p:spPr bwMode="auto">
            <a:xfrm>
              <a:off x="3938831" y="4617080"/>
              <a:ext cx="129011" cy="1002"/>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sp>
          <p:nvSpPr>
            <p:cNvPr id="176" name="Rectangle 175"/>
            <p:cNvSpPr/>
            <p:nvPr/>
          </p:nvSpPr>
          <p:spPr bwMode="auto">
            <a:xfrm>
              <a:off x="589519" y="4460686"/>
              <a:ext cx="709559" cy="403868"/>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lumMod val="95000"/>
                    </a:schemeClr>
                  </a:solidFill>
                  <a:effectLst/>
                  <a:latin typeface="Arial" charset="0"/>
                </a:rPr>
                <a:t>Matrix</a:t>
              </a: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bg1">
                      <a:lumMod val="95000"/>
                    </a:schemeClr>
                  </a:solidFill>
                  <a:latin typeface="Arial" charset="0"/>
                </a:rPr>
                <a:t>Conjugate</a:t>
              </a:r>
              <a:endParaRPr kumimoji="0" lang="en-US" sz="900" b="0" i="0" u="none" strike="noStrike" cap="none" normalizeH="0" baseline="0" dirty="0" smtClean="0">
                <a:ln>
                  <a:noFill/>
                </a:ln>
                <a:solidFill>
                  <a:schemeClr val="bg1">
                    <a:lumMod val="95000"/>
                  </a:schemeClr>
                </a:solidFill>
                <a:effectLst/>
                <a:latin typeface="Arial" charset="0"/>
              </a:endParaRPr>
            </a:p>
          </p:txBody>
        </p:sp>
        <p:cxnSp>
          <p:nvCxnSpPr>
            <p:cNvPr id="177" name="Elbow Connector 35"/>
            <p:cNvCxnSpPr>
              <a:endCxn id="176" idx="1"/>
            </p:cNvCxnSpPr>
            <p:nvPr/>
          </p:nvCxnSpPr>
          <p:spPr bwMode="auto">
            <a:xfrm rot="10800000" flipH="1">
              <a:off x="435778" y="4662620"/>
              <a:ext cx="153741" cy="488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78" name="Straight Arrow Connector 177"/>
            <p:cNvCxnSpPr/>
            <p:nvPr/>
          </p:nvCxnSpPr>
          <p:spPr bwMode="auto">
            <a:xfrm flipV="1">
              <a:off x="5274618" y="4609489"/>
              <a:ext cx="260647" cy="7592"/>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79" name="Rectangle 178"/>
            <p:cNvSpPr/>
            <p:nvPr/>
          </p:nvSpPr>
          <p:spPr>
            <a:xfrm>
              <a:off x="5480663" y="4472752"/>
              <a:ext cx="402674" cy="261610"/>
            </a:xfrm>
            <a:prstGeom prst="rect">
              <a:avLst/>
            </a:prstGeom>
          </p:spPr>
          <p:txBody>
            <a:bodyPr wrap="none">
              <a:spAutoFit/>
            </a:bodyPr>
            <a:lstStyle/>
            <a:p>
              <a:r>
                <a:rPr lang="el-GR" sz="1100" i="1" spc="300" dirty="0" smtClean="0">
                  <a:latin typeface="Times New Roman" pitchFamily="18" charset="0"/>
                  <a:cs typeface="Times New Roman" pitchFamily="18" charset="0"/>
                </a:rPr>
                <a:t>Φ</a:t>
              </a:r>
              <a:r>
                <a:rPr lang="en-US" sz="1100" i="1" spc="300" baseline="-25000" dirty="0" smtClean="0">
                  <a:latin typeface="Times" pitchFamily="18" charset="0"/>
                  <a:cs typeface="Times New Roman" pitchFamily="18" charset="0"/>
                </a:rPr>
                <a:t>n</a:t>
              </a:r>
              <a:endParaRPr lang="en-US" sz="1100" dirty="0"/>
            </a:p>
          </p:txBody>
        </p:sp>
        <p:sp>
          <p:nvSpPr>
            <p:cNvPr id="180" name="TextBox 179"/>
            <p:cNvSpPr txBox="1"/>
            <p:nvPr/>
          </p:nvSpPr>
          <p:spPr>
            <a:xfrm>
              <a:off x="1305270" y="3690620"/>
              <a:ext cx="407484" cy="230832"/>
            </a:xfrm>
            <a:prstGeom prst="rect">
              <a:avLst/>
            </a:prstGeom>
            <a:noFill/>
          </p:spPr>
          <p:txBody>
            <a:bodyPr wrap="none" rtlCol="0">
              <a:spAutoFit/>
            </a:bodyPr>
            <a:lstStyle/>
            <a:p>
              <a:r>
                <a:rPr lang="en-US" sz="900" dirty="0" smtClean="0">
                  <a:latin typeface="+mn-lt"/>
                </a:rPr>
                <a:t>2x50</a:t>
              </a:r>
              <a:endParaRPr lang="en-US" sz="900" baseline="-25000" dirty="0">
                <a:latin typeface="+mn-lt"/>
              </a:endParaRPr>
            </a:p>
          </p:txBody>
        </p:sp>
        <p:sp>
          <p:nvSpPr>
            <p:cNvPr id="181" name="TextBox 180"/>
            <p:cNvSpPr txBox="1"/>
            <p:nvPr/>
          </p:nvSpPr>
          <p:spPr>
            <a:xfrm>
              <a:off x="243788" y="4863215"/>
              <a:ext cx="407484" cy="230832"/>
            </a:xfrm>
            <a:prstGeom prst="rect">
              <a:avLst/>
            </a:prstGeom>
            <a:noFill/>
          </p:spPr>
          <p:txBody>
            <a:bodyPr wrap="none" rtlCol="0">
              <a:spAutoFit/>
            </a:bodyPr>
            <a:lstStyle/>
            <a:p>
              <a:r>
                <a:rPr lang="en-US" sz="900" dirty="0" smtClean="0">
                  <a:latin typeface="+mn-lt"/>
                </a:rPr>
                <a:t>4x50</a:t>
              </a:r>
              <a:endParaRPr lang="en-US" sz="900" baseline="-25000" dirty="0">
                <a:latin typeface="+mn-lt"/>
              </a:endParaRPr>
            </a:p>
          </p:txBody>
        </p:sp>
        <p:sp>
          <p:nvSpPr>
            <p:cNvPr id="182" name="TextBox 181"/>
            <p:cNvSpPr txBox="1"/>
            <p:nvPr/>
          </p:nvSpPr>
          <p:spPr>
            <a:xfrm>
              <a:off x="2079184" y="4089239"/>
              <a:ext cx="349776" cy="230832"/>
            </a:xfrm>
            <a:prstGeom prst="rect">
              <a:avLst/>
            </a:prstGeom>
            <a:noFill/>
          </p:spPr>
          <p:txBody>
            <a:bodyPr wrap="none" rtlCol="0">
              <a:spAutoFit/>
            </a:bodyPr>
            <a:lstStyle/>
            <a:p>
              <a:r>
                <a:rPr lang="en-US" sz="900" dirty="0" smtClean="0">
                  <a:latin typeface="+mn-lt"/>
                </a:rPr>
                <a:t>2x4</a:t>
              </a:r>
              <a:endParaRPr lang="en-US" sz="900" baseline="-25000" dirty="0">
                <a:latin typeface="+mn-lt"/>
              </a:endParaRPr>
            </a:p>
          </p:txBody>
        </p:sp>
        <p:sp>
          <p:nvSpPr>
            <p:cNvPr id="183" name="TextBox 182"/>
            <p:cNvSpPr txBox="1"/>
            <p:nvPr/>
          </p:nvSpPr>
          <p:spPr>
            <a:xfrm>
              <a:off x="1215264" y="4957420"/>
              <a:ext cx="407484" cy="230832"/>
            </a:xfrm>
            <a:prstGeom prst="rect">
              <a:avLst/>
            </a:prstGeom>
            <a:noFill/>
          </p:spPr>
          <p:txBody>
            <a:bodyPr wrap="none" rtlCol="0">
              <a:spAutoFit/>
            </a:bodyPr>
            <a:lstStyle/>
            <a:p>
              <a:r>
                <a:rPr lang="en-US" sz="900" dirty="0" smtClean="0">
                  <a:latin typeface="+mn-lt"/>
                </a:rPr>
                <a:t>50x4</a:t>
              </a:r>
              <a:endParaRPr lang="en-US" sz="900" baseline="-25000" dirty="0">
                <a:latin typeface="+mn-lt"/>
              </a:endParaRPr>
            </a:p>
          </p:txBody>
        </p:sp>
        <p:sp>
          <p:nvSpPr>
            <p:cNvPr id="184" name="TextBox 183"/>
            <p:cNvSpPr txBox="1"/>
            <p:nvPr/>
          </p:nvSpPr>
          <p:spPr>
            <a:xfrm>
              <a:off x="1199879" y="4146768"/>
              <a:ext cx="407484" cy="230832"/>
            </a:xfrm>
            <a:prstGeom prst="rect">
              <a:avLst/>
            </a:prstGeom>
            <a:noFill/>
          </p:spPr>
          <p:txBody>
            <a:bodyPr wrap="none" rtlCol="0">
              <a:spAutoFit/>
            </a:bodyPr>
            <a:lstStyle/>
            <a:p>
              <a:r>
                <a:rPr lang="en-US" sz="900" dirty="0" smtClean="0">
                  <a:latin typeface="+mn-lt"/>
                </a:rPr>
                <a:t>50x4</a:t>
              </a:r>
              <a:endParaRPr lang="en-US" sz="900" baseline="-25000" dirty="0">
                <a:latin typeface="+mn-lt"/>
              </a:endParaRPr>
            </a:p>
          </p:txBody>
        </p:sp>
        <p:sp>
          <p:nvSpPr>
            <p:cNvPr id="185" name="TextBox 184"/>
            <p:cNvSpPr txBox="1"/>
            <p:nvPr/>
          </p:nvSpPr>
          <p:spPr>
            <a:xfrm>
              <a:off x="2122987" y="4868567"/>
              <a:ext cx="349776" cy="230832"/>
            </a:xfrm>
            <a:prstGeom prst="rect">
              <a:avLst/>
            </a:prstGeom>
            <a:noFill/>
          </p:spPr>
          <p:txBody>
            <a:bodyPr wrap="none" rtlCol="0">
              <a:spAutoFit/>
            </a:bodyPr>
            <a:lstStyle/>
            <a:p>
              <a:r>
                <a:rPr lang="en-US" sz="900" dirty="0" smtClean="0">
                  <a:latin typeface="+mn-lt"/>
                </a:rPr>
                <a:t>4x4</a:t>
              </a:r>
              <a:endParaRPr lang="en-US" sz="900" baseline="-25000" dirty="0">
                <a:latin typeface="+mn-lt"/>
              </a:endParaRPr>
            </a:p>
          </p:txBody>
        </p:sp>
        <p:sp>
          <p:nvSpPr>
            <p:cNvPr id="186" name="TextBox 185"/>
            <p:cNvSpPr txBox="1"/>
            <p:nvPr/>
          </p:nvSpPr>
          <p:spPr>
            <a:xfrm>
              <a:off x="2935119" y="3819367"/>
              <a:ext cx="349776" cy="230832"/>
            </a:xfrm>
            <a:prstGeom prst="rect">
              <a:avLst/>
            </a:prstGeom>
            <a:noFill/>
          </p:spPr>
          <p:txBody>
            <a:bodyPr wrap="none" rtlCol="0">
              <a:spAutoFit/>
            </a:bodyPr>
            <a:lstStyle/>
            <a:p>
              <a:r>
                <a:rPr lang="en-US" sz="900" dirty="0" smtClean="0">
                  <a:latin typeface="+mn-lt"/>
                </a:rPr>
                <a:t>2x4</a:t>
              </a:r>
              <a:endParaRPr lang="en-US" sz="900" baseline="-25000" dirty="0">
                <a:latin typeface="+mn-lt"/>
              </a:endParaRPr>
            </a:p>
          </p:txBody>
        </p:sp>
        <p:sp>
          <p:nvSpPr>
            <p:cNvPr id="187" name="TextBox 186"/>
            <p:cNvSpPr txBox="1"/>
            <p:nvPr/>
          </p:nvSpPr>
          <p:spPr>
            <a:xfrm>
              <a:off x="3865935" y="4868009"/>
              <a:ext cx="349776" cy="230832"/>
            </a:xfrm>
            <a:prstGeom prst="rect">
              <a:avLst/>
            </a:prstGeom>
            <a:noFill/>
          </p:spPr>
          <p:txBody>
            <a:bodyPr wrap="none" rtlCol="0">
              <a:spAutoFit/>
            </a:bodyPr>
            <a:lstStyle/>
            <a:p>
              <a:r>
                <a:rPr lang="en-US" sz="900" dirty="0" smtClean="0">
                  <a:latin typeface="+mn-lt"/>
                </a:rPr>
                <a:t>2x2</a:t>
              </a:r>
              <a:endParaRPr lang="en-US" sz="900" baseline="-25000" dirty="0">
                <a:latin typeface="+mn-lt"/>
              </a:endParaRPr>
            </a:p>
          </p:txBody>
        </p:sp>
        <p:sp>
          <p:nvSpPr>
            <p:cNvPr id="188" name="TextBox 187"/>
            <p:cNvSpPr txBox="1"/>
            <p:nvPr/>
          </p:nvSpPr>
          <p:spPr>
            <a:xfrm>
              <a:off x="4412116" y="4868009"/>
              <a:ext cx="349776" cy="230832"/>
            </a:xfrm>
            <a:prstGeom prst="rect">
              <a:avLst/>
            </a:prstGeom>
            <a:noFill/>
          </p:spPr>
          <p:txBody>
            <a:bodyPr wrap="none" rtlCol="0">
              <a:spAutoFit/>
            </a:bodyPr>
            <a:lstStyle/>
            <a:p>
              <a:r>
                <a:rPr lang="en-US" sz="900" dirty="0" smtClean="0">
                  <a:latin typeface="+mn-lt"/>
                </a:rPr>
                <a:t>2x2</a:t>
              </a:r>
              <a:endParaRPr lang="en-US" sz="900" baseline="-25000" dirty="0">
                <a:latin typeface="+mn-lt"/>
              </a:endParaRPr>
            </a:p>
          </p:txBody>
        </p:sp>
      </p:grpSp>
      <p:sp>
        <p:nvSpPr>
          <p:cNvPr id="197" name="Down Arrow 196"/>
          <p:cNvSpPr/>
          <p:nvPr/>
        </p:nvSpPr>
        <p:spPr bwMode="auto">
          <a:xfrm rot="16200000">
            <a:off x="4408573" y="2565329"/>
            <a:ext cx="360543" cy="374987"/>
          </a:xfrm>
          <a:prstGeom prst="downArrow">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8" name="Rectangle 197"/>
          <p:cNvSpPr/>
          <p:nvPr/>
        </p:nvSpPr>
        <p:spPr bwMode="auto">
          <a:xfrm>
            <a:off x="1494798" y="5672565"/>
            <a:ext cx="6591325" cy="577811"/>
          </a:xfrm>
          <a:prstGeom prst="rect">
            <a:avLst/>
          </a:prstGeom>
          <a:solidFill>
            <a:schemeClr val="accent3">
              <a:lumMod val="60000"/>
              <a:lumOff val="40000"/>
            </a:schemeClr>
          </a:solid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algn="ctr"/>
            <a:r>
              <a:rPr lang="en-US" dirty="0" smtClean="0">
                <a:solidFill>
                  <a:prstClr val="black"/>
                </a:solidFill>
                <a:latin typeface="+mn-lt"/>
              </a:rPr>
              <a:t>Complexity dominated by QR Decomposition</a:t>
            </a:r>
            <a:endParaRPr kumimoji="0" lang="en-US" sz="2800" b="0" i="0" u="none" strike="noStrike" cap="none" normalizeH="0" baseline="0" dirty="0" smtClean="0">
              <a:ln>
                <a:noFill/>
              </a:ln>
              <a:solidFill>
                <a:schemeClr val="tx1"/>
              </a:solidFill>
              <a:effectLst/>
              <a:latin typeface="+mn-lt"/>
            </a:endParaRPr>
          </a:p>
        </p:txBody>
      </p:sp>
      <p:sp>
        <p:nvSpPr>
          <p:cNvPr id="199" name="Oval 198"/>
          <p:cNvSpPr/>
          <p:nvPr/>
        </p:nvSpPr>
        <p:spPr bwMode="auto">
          <a:xfrm>
            <a:off x="6077748" y="4298227"/>
            <a:ext cx="2513231" cy="591349"/>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54" name="Picture 6"/>
          <p:cNvPicPr>
            <a:picLocks noChangeAspect="1" noChangeArrowheads="1"/>
          </p:cNvPicPr>
          <p:nvPr/>
        </p:nvPicPr>
        <p:blipFill>
          <a:blip r:embed="rId3" cstate="print"/>
          <a:srcRect/>
          <a:stretch>
            <a:fillRect/>
          </a:stretch>
        </p:blipFill>
        <p:spPr bwMode="auto">
          <a:xfrm>
            <a:off x="2209500" y="1065392"/>
            <a:ext cx="5035550" cy="51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Performance</a:t>
            </a:r>
            <a:endParaRPr lang="en-US" dirty="0"/>
          </a:p>
        </p:txBody>
      </p:sp>
      <p:graphicFrame>
        <p:nvGraphicFramePr>
          <p:cNvPr id="120" name="Table 119"/>
          <p:cNvGraphicFramePr>
            <a:graphicFrameLocks noGrp="1"/>
          </p:cNvGraphicFramePr>
          <p:nvPr/>
        </p:nvGraphicFramePr>
        <p:xfrm>
          <a:off x="5154871" y="1617317"/>
          <a:ext cx="3409950" cy="1371600"/>
        </p:xfrm>
        <a:graphic>
          <a:graphicData uri="http://schemas.openxmlformats.org/drawingml/2006/table">
            <a:tbl>
              <a:tblPr firstRow="1" bandRow="1">
                <a:tableStyleId>{5C22544A-7EE6-4342-B048-85BDC9FD1C3A}</a:tableStyleId>
              </a:tblPr>
              <a:tblGrid>
                <a:gridCol w="2184119"/>
                <a:gridCol w="1225831"/>
              </a:tblGrid>
              <a:tr h="238648">
                <a:tc>
                  <a:txBody>
                    <a:bodyPr/>
                    <a:lstStyle/>
                    <a:p>
                      <a:r>
                        <a:rPr lang="en-US" sz="1200" dirty="0" smtClean="0"/>
                        <a:t>Resource Name</a:t>
                      </a:r>
                      <a:endParaRPr lang="en-US" sz="1200" dirty="0"/>
                    </a:p>
                  </a:txBody>
                  <a:tcPr/>
                </a:tc>
                <a:tc>
                  <a:txBody>
                    <a:bodyPr/>
                    <a:lstStyle/>
                    <a:p>
                      <a:r>
                        <a:rPr lang="en-US" sz="1200" dirty="0" smtClean="0"/>
                        <a:t>Utilization</a:t>
                      </a:r>
                      <a:r>
                        <a:rPr lang="en-US" sz="1200" baseline="0" dirty="0" smtClean="0"/>
                        <a:t> (%)</a:t>
                      </a:r>
                      <a:endParaRPr lang="en-US" sz="1200" dirty="0"/>
                    </a:p>
                  </a:txBody>
                  <a:tcPr/>
                </a:tc>
              </a:tr>
              <a:tr h="241963">
                <a:tc>
                  <a:txBody>
                    <a:bodyPr/>
                    <a:lstStyle/>
                    <a:p>
                      <a:r>
                        <a:rPr lang="en-US" sz="1200" dirty="0" smtClean="0"/>
                        <a:t>LUTs</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45%</a:t>
                      </a:r>
                    </a:p>
                  </a:txBody>
                  <a:tcPr/>
                </a:tc>
              </a:tr>
              <a:tr h="241963">
                <a:tc>
                  <a:txBody>
                    <a:bodyPr/>
                    <a:lstStyle/>
                    <a:p>
                      <a:r>
                        <a:rPr lang="en-US" sz="1200" dirty="0" smtClean="0"/>
                        <a:t>DSP Blocks</a:t>
                      </a:r>
                      <a:endParaRPr lang="en-US" sz="1200" dirty="0"/>
                    </a:p>
                  </a:txBody>
                  <a:tcPr/>
                </a:tc>
                <a:tc>
                  <a:txBody>
                    <a:bodyPr/>
                    <a:lstStyle/>
                    <a:p>
                      <a:pPr algn="ctr"/>
                      <a:r>
                        <a:rPr lang="en-US" sz="1200" dirty="0" smtClean="0"/>
                        <a:t>6%</a:t>
                      </a:r>
                      <a:endParaRPr lang="en-US" sz="1200" dirty="0"/>
                    </a:p>
                  </a:txBody>
                  <a:tcPr/>
                </a:tc>
              </a:tr>
              <a:tr h="241963">
                <a:tc>
                  <a:txBody>
                    <a:bodyPr/>
                    <a:lstStyle/>
                    <a:p>
                      <a:r>
                        <a:rPr lang="en-US" sz="1200" dirty="0" smtClean="0"/>
                        <a:t>BRAM</a:t>
                      </a:r>
                      <a:endParaRPr lang="en-US" sz="1200" dirty="0"/>
                    </a:p>
                  </a:txBody>
                  <a:tcPr/>
                </a:tc>
                <a:tc>
                  <a:txBody>
                    <a:bodyPr/>
                    <a:lstStyle/>
                    <a:p>
                      <a:pPr algn="ctr"/>
                      <a:r>
                        <a:rPr lang="en-US" sz="1200" dirty="0" smtClean="0"/>
                        <a:t>3%</a:t>
                      </a:r>
                      <a:endParaRPr lang="en-US" sz="1200" dirty="0"/>
                    </a:p>
                  </a:txBody>
                  <a:tcPr/>
                </a:tc>
              </a:tr>
              <a:tr h="241963">
                <a:tc>
                  <a:txBody>
                    <a:bodyPr/>
                    <a:lstStyle/>
                    <a:p>
                      <a:r>
                        <a:rPr lang="en-US" sz="1200" dirty="0" smtClean="0"/>
                        <a:t>Registers</a:t>
                      </a:r>
                      <a:endParaRPr lang="en-US" sz="1200" dirty="0"/>
                    </a:p>
                  </a:txBody>
                  <a:tcPr/>
                </a:tc>
                <a:tc>
                  <a:txBody>
                    <a:bodyPr/>
                    <a:lstStyle/>
                    <a:p>
                      <a:pPr algn="ctr"/>
                      <a:r>
                        <a:rPr lang="en-US" sz="1200" dirty="0" smtClean="0"/>
                        <a:t>6%</a:t>
                      </a:r>
                      <a:endParaRPr lang="en-US" sz="1200" dirty="0"/>
                    </a:p>
                  </a:txBody>
                  <a:tcPr/>
                </a:tc>
              </a:tr>
            </a:tbl>
          </a:graphicData>
        </a:graphic>
      </p:graphicFrame>
      <p:graphicFrame>
        <p:nvGraphicFramePr>
          <p:cNvPr id="124" name="Table 123"/>
          <p:cNvGraphicFramePr>
            <a:graphicFrameLocks noGrp="1"/>
          </p:cNvGraphicFramePr>
          <p:nvPr/>
        </p:nvGraphicFramePr>
        <p:xfrm>
          <a:off x="1294669" y="3163059"/>
          <a:ext cx="3326610" cy="643844"/>
        </p:xfrm>
        <a:graphic>
          <a:graphicData uri="http://schemas.openxmlformats.org/drawingml/2006/table">
            <a:tbl>
              <a:tblPr>
                <a:tableStyleId>{306799F8-075E-4A3A-A7F6-7FBC6576F1A4}</a:tableStyleId>
              </a:tblPr>
              <a:tblGrid>
                <a:gridCol w="2363483"/>
                <a:gridCol w="963127"/>
              </a:tblGrid>
              <a:tr h="321922">
                <a:tc>
                  <a:txBody>
                    <a:bodyPr/>
                    <a:lstStyle/>
                    <a:p>
                      <a:pPr marL="0" marR="0" algn="l">
                        <a:spcBef>
                          <a:spcPts val="0"/>
                        </a:spcBef>
                        <a:spcAft>
                          <a:spcPts val="0"/>
                        </a:spcAft>
                      </a:pPr>
                      <a:r>
                        <a:rPr lang="en-US" sz="1200" dirty="0" smtClean="0">
                          <a:solidFill>
                            <a:schemeClr val="bg1"/>
                          </a:solidFill>
                        </a:rPr>
                        <a:t>Computation</a:t>
                      </a:r>
                      <a:r>
                        <a:rPr lang="en-US" sz="1200" baseline="0" dirty="0" smtClean="0">
                          <a:solidFill>
                            <a:schemeClr val="bg1"/>
                          </a:solidFill>
                        </a:rPr>
                        <a:t> Throughput</a:t>
                      </a:r>
                      <a:endParaRPr lang="en-US" sz="1200" dirty="0">
                        <a:solidFill>
                          <a:schemeClr val="bg1"/>
                        </a:solidFill>
                        <a:latin typeface="+mn-lt"/>
                        <a:ea typeface="Times"/>
                        <a:cs typeface="Times New Roman"/>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1000" b="1" dirty="0" smtClean="0">
                          <a:solidFill>
                            <a:schemeClr val="bg1"/>
                          </a:solidFill>
                        </a:rPr>
                        <a:t>36 GFLOPS</a:t>
                      </a:r>
                      <a:endParaRPr lang="en-US" sz="1000" b="1" dirty="0">
                        <a:solidFill>
                          <a:schemeClr val="bg1"/>
                        </a:solidFill>
                        <a:latin typeface="+mn-lt"/>
                        <a:ea typeface="Times"/>
                        <a:cs typeface="Times New Roman"/>
                      </a:endParaRPr>
                    </a:p>
                  </a:txBody>
                  <a:tcPr marL="68580" marR="68580" marT="0" marB="0" anchor="ctr">
                    <a:solidFill>
                      <a:schemeClr val="accent1">
                        <a:lumMod val="75000"/>
                      </a:schemeClr>
                    </a:solidFill>
                  </a:tcPr>
                </a:tc>
              </a:tr>
              <a:tr h="321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Computation</a:t>
                      </a:r>
                      <a:r>
                        <a:rPr lang="en-US" sz="1200" baseline="0" dirty="0" smtClean="0">
                          <a:solidFill>
                            <a:schemeClr val="bg1"/>
                          </a:solidFill>
                        </a:rPr>
                        <a:t> Throughput</a:t>
                      </a:r>
                      <a:r>
                        <a:rPr lang="en-US" sz="1200" baseline="0" dirty="0">
                          <a:solidFill>
                            <a:schemeClr val="bg1"/>
                          </a:solidFill>
                        </a:rPr>
                        <a:t> </a:t>
                      </a:r>
                      <a:r>
                        <a:rPr lang="en-US" sz="1200" baseline="0" dirty="0" smtClean="0">
                          <a:solidFill>
                            <a:schemeClr val="bg1"/>
                          </a:solidFill>
                        </a:rPr>
                        <a:t>/ Watt</a:t>
                      </a:r>
                      <a:endParaRPr lang="en-US" sz="1200" dirty="0" smtClean="0">
                        <a:solidFill>
                          <a:schemeClr val="bg1"/>
                        </a:solidFill>
                        <a:latin typeface="+mn-lt"/>
                        <a:ea typeface="Times"/>
                        <a:cs typeface="Times New Roman"/>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1000" b="1" dirty="0" smtClean="0">
                          <a:solidFill>
                            <a:schemeClr val="bg1"/>
                          </a:solidFill>
                        </a:rPr>
                        <a:t>2.4</a:t>
                      </a:r>
                      <a:r>
                        <a:rPr lang="en-US" sz="1000" b="1" baseline="0" dirty="0" smtClean="0">
                          <a:solidFill>
                            <a:schemeClr val="bg1"/>
                          </a:solidFill>
                        </a:rPr>
                        <a:t> GFLOPS/W</a:t>
                      </a:r>
                      <a:endParaRPr lang="en-US" sz="1000" b="1" dirty="0">
                        <a:solidFill>
                          <a:schemeClr val="bg1"/>
                        </a:solidFill>
                        <a:latin typeface="+mn-lt"/>
                        <a:ea typeface="Times"/>
                        <a:cs typeface="Times New Roman"/>
                      </a:endParaRPr>
                    </a:p>
                  </a:txBody>
                  <a:tcPr marL="68580" marR="68580" marT="0" marB="0" anchor="ctr">
                    <a:solidFill>
                      <a:schemeClr val="accent1">
                        <a:lumMod val="75000"/>
                      </a:schemeClr>
                    </a:solidFill>
                  </a:tcPr>
                </a:tc>
              </a:tr>
            </a:tbl>
          </a:graphicData>
        </a:graphic>
      </p:graphicFrame>
      <p:sp>
        <p:nvSpPr>
          <p:cNvPr id="11" name="TextBox 10"/>
          <p:cNvSpPr txBox="1"/>
          <p:nvPr/>
        </p:nvSpPr>
        <p:spPr>
          <a:xfrm>
            <a:off x="701313" y="1237525"/>
            <a:ext cx="2201244" cy="307777"/>
          </a:xfrm>
          <a:prstGeom prst="rect">
            <a:avLst/>
          </a:prstGeom>
          <a:noFill/>
        </p:spPr>
        <p:txBody>
          <a:bodyPr wrap="none" rtlCol="0">
            <a:spAutoFit/>
          </a:bodyPr>
          <a:lstStyle/>
          <a:p>
            <a:r>
              <a:rPr lang="en-US" sz="1400" b="1" dirty="0" smtClean="0"/>
              <a:t>Realistic Configuration:</a:t>
            </a:r>
            <a:endParaRPr lang="en-US" sz="1400" b="1" dirty="0"/>
          </a:p>
        </p:txBody>
      </p:sp>
      <p:sp>
        <p:nvSpPr>
          <p:cNvPr id="12" name="TextBox 11"/>
          <p:cNvSpPr txBox="1"/>
          <p:nvPr/>
        </p:nvSpPr>
        <p:spPr>
          <a:xfrm>
            <a:off x="645584" y="2794055"/>
            <a:ext cx="4152034" cy="307777"/>
          </a:xfrm>
          <a:prstGeom prst="rect">
            <a:avLst/>
          </a:prstGeom>
          <a:noFill/>
        </p:spPr>
        <p:txBody>
          <a:bodyPr wrap="none" rtlCol="0">
            <a:spAutoFit/>
          </a:bodyPr>
          <a:lstStyle/>
          <a:p>
            <a:r>
              <a:rPr lang="en-US" sz="1400" b="1" dirty="0" smtClean="0"/>
              <a:t>Performance of Virtex6 LX550 Implementation:</a:t>
            </a:r>
            <a:endParaRPr lang="en-US" sz="1400" b="1" dirty="0"/>
          </a:p>
        </p:txBody>
      </p:sp>
      <p:graphicFrame>
        <p:nvGraphicFramePr>
          <p:cNvPr id="13" name="Table 12"/>
          <p:cNvGraphicFramePr>
            <a:graphicFrameLocks noGrp="1"/>
          </p:cNvGraphicFramePr>
          <p:nvPr/>
        </p:nvGraphicFramePr>
        <p:xfrm>
          <a:off x="1266122" y="4400918"/>
          <a:ext cx="3420861" cy="795283"/>
        </p:xfrm>
        <a:graphic>
          <a:graphicData uri="http://schemas.openxmlformats.org/drawingml/2006/table">
            <a:tbl>
              <a:tblPr>
                <a:tableStyleId>{E8034E78-7F5D-4C2E-B375-FC64B27BC917}</a:tableStyleId>
              </a:tblPr>
              <a:tblGrid>
                <a:gridCol w="2430445"/>
                <a:gridCol w="990416"/>
              </a:tblGrid>
              <a:tr h="795283">
                <a:tc>
                  <a:txBody>
                    <a:bodyPr/>
                    <a:lstStyle/>
                    <a:p>
                      <a:pPr marL="0" marR="0" algn="l">
                        <a:spcBef>
                          <a:spcPts val="0"/>
                        </a:spcBef>
                        <a:spcAft>
                          <a:spcPts val="0"/>
                        </a:spcAft>
                      </a:pPr>
                      <a:r>
                        <a:rPr lang="en-US" sz="1800" dirty="0"/>
                        <a:t>Synchronization Rate</a:t>
                      </a:r>
                      <a:endParaRPr lang="en-US" sz="1800" b="1" dirty="0">
                        <a:latin typeface="+mn-lt"/>
                        <a:ea typeface="Times"/>
                        <a:cs typeface="Times New Roman"/>
                      </a:endParaRPr>
                    </a:p>
                  </a:txBody>
                  <a:tcPr marL="68580" marR="68580" marT="0" marB="0" anchor="ctr">
                    <a:solidFill>
                      <a:schemeClr val="accent1">
                        <a:lumMod val="50000"/>
                      </a:schemeClr>
                    </a:solidFill>
                  </a:tcPr>
                </a:tc>
                <a:tc>
                  <a:txBody>
                    <a:bodyPr/>
                    <a:lstStyle/>
                    <a:p>
                      <a:pPr marL="0" marR="0" algn="ctr">
                        <a:spcBef>
                          <a:spcPts val="0"/>
                        </a:spcBef>
                        <a:spcAft>
                          <a:spcPts val="0"/>
                        </a:spcAft>
                      </a:pPr>
                      <a:r>
                        <a:rPr lang="en-US" sz="1800" b="1" dirty="0" smtClean="0">
                          <a:solidFill>
                            <a:schemeClr val="accent6">
                              <a:lumMod val="75000"/>
                            </a:schemeClr>
                          </a:solidFill>
                        </a:rPr>
                        <a:t>2.5 </a:t>
                      </a:r>
                      <a:r>
                        <a:rPr lang="en-US" sz="1800" b="1" dirty="0">
                          <a:solidFill>
                            <a:schemeClr val="accent6">
                              <a:lumMod val="75000"/>
                            </a:schemeClr>
                          </a:solidFill>
                        </a:rPr>
                        <a:t>MHz</a:t>
                      </a:r>
                      <a:endParaRPr lang="en-US" sz="1800" b="1" dirty="0">
                        <a:solidFill>
                          <a:schemeClr val="accent6">
                            <a:lumMod val="75000"/>
                          </a:schemeClr>
                        </a:solidFill>
                        <a:latin typeface="+mn-lt"/>
                        <a:ea typeface="Times"/>
                        <a:cs typeface="Times New Roman"/>
                      </a:endParaRPr>
                    </a:p>
                  </a:txBody>
                  <a:tcPr marL="68580" marR="68580" marT="0" marB="0" anchor="ctr">
                    <a:solidFill>
                      <a:schemeClr val="accent1">
                        <a:lumMod val="50000"/>
                      </a:schemeClr>
                    </a:solidFill>
                  </a:tcPr>
                </a:tc>
              </a:tr>
            </a:tbl>
          </a:graphicData>
        </a:graphic>
      </p:graphicFrame>
      <p:sp>
        <p:nvSpPr>
          <p:cNvPr id="51" name="TextBox 50"/>
          <p:cNvSpPr txBox="1"/>
          <p:nvPr/>
        </p:nvSpPr>
        <p:spPr>
          <a:xfrm>
            <a:off x="4887708" y="1237057"/>
            <a:ext cx="1963999" cy="307777"/>
          </a:xfrm>
          <a:prstGeom prst="rect">
            <a:avLst/>
          </a:prstGeom>
          <a:noFill/>
        </p:spPr>
        <p:txBody>
          <a:bodyPr wrap="none" rtlCol="0">
            <a:spAutoFit/>
          </a:bodyPr>
          <a:lstStyle/>
          <a:p>
            <a:r>
              <a:rPr lang="en-US" sz="1400" b="1" dirty="0" smtClean="0"/>
              <a:t>Resource Utilization:</a:t>
            </a:r>
            <a:endParaRPr lang="en-US" sz="1400" b="1" dirty="0"/>
          </a:p>
        </p:txBody>
      </p:sp>
      <p:sp>
        <p:nvSpPr>
          <p:cNvPr id="64" name="Down Arrow 63"/>
          <p:cNvSpPr/>
          <p:nvPr/>
        </p:nvSpPr>
        <p:spPr bwMode="auto">
          <a:xfrm>
            <a:off x="2733085" y="3923241"/>
            <a:ext cx="360543" cy="374987"/>
          </a:xfrm>
          <a:prstGeom prst="downArrow">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1559443" y="5466007"/>
            <a:ext cx="6553200" cy="819809"/>
          </a:xfrm>
          <a:prstGeom prst="rect">
            <a:avLst/>
          </a:prstGeom>
          <a:solidFill>
            <a:schemeClr val="accent3">
              <a:lumMod val="60000"/>
              <a:lumOff val="40000"/>
            </a:schemeClr>
          </a:solidFill>
          <a:ln w="12700" cap="flat" cmpd="sng" algn="ctr">
            <a:solidFill>
              <a:schemeClr val="accent3">
                <a:lumMod val="7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sysClr val="windowText" lastClr="000000"/>
                </a:solidFill>
                <a:latin typeface="+mn-lt"/>
              </a:rPr>
              <a:t>Feasible rates for networks that can stream multimedia content</a:t>
            </a:r>
          </a:p>
        </p:txBody>
      </p:sp>
      <p:graphicFrame>
        <p:nvGraphicFramePr>
          <p:cNvPr id="23" name="Table 22"/>
          <p:cNvGraphicFramePr>
            <a:graphicFrameLocks noGrp="1"/>
          </p:cNvGraphicFramePr>
          <p:nvPr/>
        </p:nvGraphicFramePr>
        <p:xfrm>
          <a:off x="1304983" y="1566740"/>
          <a:ext cx="3299870" cy="1082040"/>
        </p:xfrm>
        <a:graphic>
          <a:graphicData uri="http://schemas.openxmlformats.org/drawingml/2006/table">
            <a:tbl>
              <a:tblPr firstRow="1" bandRow="1">
                <a:tableStyleId>{E8034E78-7F5D-4C2E-B375-FC64B27BC917}</a:tableStyleId>
              </a:tblPr>
              <a:tblGrid>
                <a:gridCol w="2407371"/>
                <a:gridCol w="892499"/>
              </a:tblGrid>
              <a:tr h="0">
                <a:tc>
                  <a:txBody>
                    <a:bodyPr/>
                    <a:lstStyle/>
                    <a:p>
                      <a:r>
                        <a:rPr lang="en-US" sz="1100" dirty="0" smtClean="0"/>
                        <a:t>Parameter</a:t>
                      </a:r>
                      <a:endParaRPr lang="en-US" sz="1100" dirty="0"/>
                    </a:p>
                  </a:txBody>
                  <a:tcPr/>
                </a:tc>
                <a:tc>
                  <a:txBody>
                    <a:bodyPr/>
                    <a:lstStyle/>
                    <a:p>
                      <a:r>
                        <a:rPr lang="en-US" sz="1100" dirty="0" smtClean="0"/>
                        <a:t>Value</a:t>
                      </a:r>
                      <a:endParaRPr lang="en-US" sz="1100" dirty="0"/>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Observation Size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N</a:t>
                      </a:r>
                      <a:r>
                        <a:rPr kumimoji="0" lang="en-US" sz="1200" b="0" i="0" u="none" strike="noStrike" kern="1200" cap="none" spc="0" normalizeH="0" baseline="-25000" noProof="0" dirty="0" err="1" smtClean="0">
                          <a:ln>
                            <a:noFill/>
                          </a:ln>
                          <a:solidFill>
                            <a:prstClr val="black"/>
                          </a:solidFill>
                          <a:effectLst/>
                          <a:uLnTx/>
                          <a:uFillTx/>
                          <a:latin typeface="+mn-lt"/>
                          <a:ea typeface="+mn-ea"/>
                          <a:cs typeface="+mn-cs"/>
                        </a:rPr>
                        <a:t>samples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Times"/>
                        <a:ea typeface="Times"/>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50 samples</a:t>
                      </a:r>
                      <a:endParaRPr kumimoji="0" lang="en-US" sz="1200" b="0" i="0" u="none" strike="noStrike" kern="1200" cap="none" spc="0" normalizeH="0" baseline="0" noProof="0" dirty="0">
                        <a:ln>
                          <a:noFill/>
                        </a:ln>
                        <a:solidFill>
                          <a:prstClr val="black"/>
                        </a:solidFill>
                        <a:effectLst/>
                        <a:uLnTx/>
                        <a:uFillTx/>
                        <a:latin typeface="Times"/>
                        <a:ea typeface="Times"/>
                        <a:cs typeface="Times New Roman"/>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Number of Receivers(</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N</a:t>
                      </a:r>
                      <a:r>
                        <a:rPr kumimoji="0" lang="en-US" sz="1200" b="0" i="0" u="none" strike="noStrike" kern="1200" cap="none" spc="0" normalizeH="0" baseline="-25000" noProof="0" dirty="0" err="1" smtClean="0">
                          <a:ln>
                            <a:noFill/>
                          </a:ln>
                          <a:solidFill>
                            <a:prstClr val="black"/>
                          </a:solidFill>
                          <a:effectLst/>
                          <a:uLnTx/>
                          <a:uFillTx/>
                          <a:latin typeface="+mn-lt"/>
                          <a:ea typeface="+mn-ea"/>
                          <a:cs typeface="+mn-cs"/>
                        </a:rPr>
                        <a:t>receivers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Times"/>
                        <a:ea typeface="Times"/>
                        <a:cs typeface="Times New Roman"/>
                      </a:endParaRPr>
                    </a:p>
                  </a:txBody>
                  <a:tcPr/>
                </a:tc>
                <a:tc>
                  <a:txBody>
                    <a:bodyPr/>
                    <a:lstStyle/>
                    <a:p>
                      <a:r>
                        <a:rPr lang="en-US" sz="1100" dirty="0" smtClean="0">
                          <a:solidFill>
                            <a:schemeClr val="tx1">
                              <a:lumMod val="95000"/>
                              <a:lumOff val="5000"/>
                            </a:schemeClr>
                          </a:solidFill>
                        </a:rPr>
                        <a:t>4</a:t>
                      </a:r>
                      <a:endParaRPr lang="en-US" sz="1100" dirty="0">
                        <a:solidFill>
                          <a:schemeClr val="tx1">
                            <a:lumMod val="95000"/>
                            <a:lumOff val="5000"/>
                          </a:schemeClr>
                        </a:solidFill>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Number of Transmitters(</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N</a:t>
                      </a:r>
                      <a:r>
                        <a:rPr kumimoji="0" lang="en-US" sz="1200" b="0" i="0" u="none" strike="noStrike" kern="1200" cap="none" spc="0" normalizeH="0" baseline="-25000" noProof="0" dirty="0" err="1" smtClean="0">
                          <a:ln>
                            <a:noFill/>
                          </a:ln>
                          <a:solidFill>
                            <a:prstClr val="black"/>
                          </a:solidFill>
                          <a:effectLst/>
                          <a:uLnTx/>
                          <a:uFillTx/>
                          <a:latin typeface="+mn-lt"/>
                          <a:ea typeface="+mn-ea"/>
                          <a:cs typeface="+mn-cs"/>
                        </a:rPr>
                        <a:t>transmitters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Times"/>
                        <a:ea typeface="Times"/>
                        <a:cs typeface="Times New Roman"/>
                      </a:endParaRPr>
                    </a:p>
                  </a:txBody>
                  <a:tcPr/>
                </a:tc>
                <a:tc>
                  <a:txBody>
                    <a:bodyPr/>
                    <a:lstStyle/>
                    <a:p>
                      <a:r>
                        <a:rPr lang="en-US" sz="1100" dirty="0" smtClean="0">
                          <a:solidFill>
                            <a:schemeClr val="tx1">
                              <a:lumMod val="95000"/>
                              <a:lumOff val="5000"/>
                            </a:schemeClr>
                          </a:solidFill>
                        </a:rPr>
                        <a:t>2</a:t>
                      </a:r>
                      <a:endParaRPr lang="en-US" sz="1100" dirty="0">
                        <a:solidFill>
                          <a:schemeClr val="tx1">
                            <a:lumMod val="95000"/>
                            <a:lumOff val="5000"/>
                          </a:schemeClr>
                        </a:solidFill>
                      </a:endParaRPr>
                    </a:p>
                  </a:txBody>
                  <a:tcPr/>
                </a:tc>
              </a:tr>
            </a:tbl>
          </a:graphicData>
        </a:graphic>
      </p:graphicFrame>
      <p:grpSp>
        <p:nvGrpSpPr>
          <p:cNvPr id="31" name="Group 30"/>
          <p:cNvGrpSpPr/>
          <p:nvPr/>
        </p:nvGrpSpPr>
        <p:grpSpPr>
          <a:xfrm>
            <a:off x="5345361" y="3199164"/>
            <a:ext cx="3002501" cy="2140128"/>
            <a:chOff x="5345361" y="3199164"/>
            <a:chExt cx="3002501" cy="2140128"/>
          </a:xfrm>
        </p:grpSpPr>
        <p:grpSp>
          <p:nvGrpSpPr>
            <p:cNvPr id="53" name="Group 52"/>
            <p:cNvGrpSpPr/>
            <p:nvPr/>
          </p:nvGrpSpPr>
          <p:grpSpPr>
            <a:xfrm>
              <a:off x="5345361" y="3199164"/>
              <a:ext cx="3002501" cy="2140128"/>
              <a:chOff x="5290895" y="922049"/>
              <a:chExt cx="3002501" cy="2140128"/>
            </a:xfrm>
          </p:grpSpPr>
          <p:grpSp>
            <p:nvGrpSpPr>
              <p:cNvPr id="54" name="Group 48"/>
              <p:cNvGrpSpPr/>
              <p:nvPr/>
            </p:nvGrpSpPr>
            <p:grpSpPr>
              <a:xfrm>
                <a:off x="5290897" y="1219207"/>
                <a:ext cx="3002502" cy="1842970"/>
                <a:chOff x="5274640" y="1219207"/>
                <a:chExt cx="2572188" cy="1752632"/>
              </a:xfrm>
            </p:grpSpPr>
            <p:pic>
              <p:nvPicPr>
                <p:cNvPr id="56" name="Picture 3"/>
                <p:cNvPicPr>
                  <a:picLocks noChangeAspect="1" noChangeArrowheads="1"/>
                </p:cNvPicPr>
                <p:nvPr/>
              </p:nvPicPr>
              <p:blipFill>
                <a:blip r:embed="rId3" cstate="print"/>
                <a:srcRect/>
                <a:stretch>
                  <a:fillRect/>
                </a:stretch>
              </p:blipFill>
              <p:spPr bwMode="auto">
                <a:xfrm>
                  <a:off x="5762237" y="1331308"/>
                  <a:ext cx="2084591" cy="1340457"/>
                </a:xfrm>
                <a:prstGeom prst="rect">
                  <a:avLst/>
                </a:prstGeom>
                <a:noFill/>
                <a:ln w="9525">
                  <a:noFill/>
                  <a:miter lim="800000"/>
                  <a:headEnd/>
                  <a:tailEnd/>
                </a:ln>
                <a:effectLst/>
              </p:spPr>
            </p:pic>
            <p:sp>
              <p:nvSpPr>
                <p:cNvPr id="57" name="TextBox 56"/>
                <p:cNvSpPr txBox="1"/>
                <p:nvPr/>
              </p:nvSpPr>
              <p:spPr>
                <a:xfrm>
                  <a:off x="5450955" y="2473849"/>
                  <a:ext cx="372218" cy="253916"/>
                </a:xfrm>
                <a:prstGeom prst="rect">
                  <a:avLst/>
                </a:prstGeom>
                <a:noFill/>
              </p:spPr>
              <p:txBody>
                <a:bodyPr wrap="none" rtlCol="0">
                  <a:spAutoFit/>
                </a:bodyPr>
                <a:lstStyle/>
                <a:p>
                  <a:r>
                    <a:rPr lang="en-US" sz="1050" dirty="0" smtClean="0"/>
                    <a:t>0.0</a:t>
                  </a:r>
                  <a:endParaRPr lang="en-US" sz="1050" dirty="0"/>
                </a:p>
              </p:txBody>
            </p:sp>
            <p:sp>
              <p:nvSpPr>
                <p:cNvPr id="58" name="TextBox 57"/>
                <p:cNvSpPr txBox="1"/>
                <p:nvPr/>
              </p:nvSpPr>
              <p:spPr>
                <a:xfrm>
                  <a:off x="5458043" y="2027281"/>
                  <a:ext cx="372218" cy="253916"/>
                </a:xfrm>
                <a:prstGeom prst="rect">
                  <a:avLst/>
                </a:prstGeom>
                <a:noFill/>
              </p:spPr>
              <p:txBody>
                <a:bodyPr wrap="none" rtlCol="0">
                  <a:spAutoFit/>
                </a:bodyPr>
                <a:lstStyle/>
                <a:p>
                  <a:r>
                    <a:rPr lang="en-US" sz="1050" dirty="0" smtClean="0"/>
                    <a:t>0.3</a:t>
                  </a:r>
                  <a:endParaRPr lang="en-US" sz="1050" dirty="0"/>
                </a:p>
              </p:txBody>
            </p:sp>
            <p:sp>
              <p:nvSpPr>
                <p:cNvPr id="59" name="TextBox 58"/>
                <p:cNvSpPr txBox="1"/>
                <p:nvPr/>
              </p:nvSpPr>
              <p:spPr>
                <a:xfrm>
                  <a:off x="5458042" y="1616156"/>
                  <a:ext cx="372218" cy="253916"/>
                </a:xfrm>
                <a:prstGeom prst="rect">
                  <a:avLst/>
                </a:prstGeom>
                <a:noFill/>
              </p:spPr>
              <p:txBody>
                <a:bodyPr wrap="none" rtlCol="0">
                  <a:spAutoFit/>
                </a:bodyPr>
                <a:lstStyle/>
                <a:p>
                  <a:r>
                    <a:rPr lang="en-US" sz="1050" dirty="0" smtClean="0"/>
                    <a:t>0.7</a:t>
                  </a:r>
                  <a:endParaRPr lang="en-US" sz="1050" dirty="0"/>
                </a:p>
              </p:txBody>
            </p:sp>
            <p:sp>
              <p:nvSpPr>
                <p:cNvPr id="60" name="TextBox 59"/>
                <p:cNvSpPr txBox="1"/>
                <p:nvPr/>
              </p:nvSpPr>
              <p:spPr>
                <a:xfrm>
                  <a:off x="5458041" y="1219207"/>
                  <a:ext cx="372218" cy="253916"/>
                </a:xfrm>
                <a:prstGeom prst="rect">
                  <a:avLst/>
                </a:prstGeom>
                <a:noFill/>
              </p:spPr>
              <p:txBody>
                <a:bodyPr wrap="none" rtlCol="0">
                  <a:spAutoFit/>
                </a:bodyPr>
                <a:lstStyle/>
                <a:p>
                  <a:r>
                    <a:rPr lang="en-US" sz="1050" dirty="0" smtClean="0"/>
                    <a:t>1.0</a:t>
                  </a:r>
                  <a:endParaRPr lang="en-US" sz="1050" dirty="0"/>
                </a:p>
              </p:txBody>
            </p:sp>
            <p:sp>
              <p:nvSpPr>
                <p:cNvPr id="61" name="TextBox 60"/>
                <p:cNvSpPr txBox="1"/>
                <p:nvPr/>
              </p:nvSpPr>
              <p:spPr>
                <a:xfrm rot="16200000">
                  <a:off x="5089942" y="1778016"/>
                  <a:ext cx="677173" cy="307777"/>
                </a:xfrm>
                <a:prstGeom prst="rect">
                  <a:avLst/>
                </a:prstGeom>
                <a:noFill/>
              </p:spPr>
              <p:txBody>
                <a:bodyPr wrap="none" rtlCol="0">
                  <a:spAutoFit/>
                </a:bodyPr>
                <a:lstStyle/>
                <a:p>
                  <a:r>
                    <a:rPr lang="en-US" sz="1400" b="1" dirty="0" smtClean="0">
                      <a:latin typeface="+mn-lt"/>
                    </a:rPr>
                    <a:t>Metric</a:t>
                  </a:r>
                  <a:endParaRPr lang="en-US" sz="1400" b="1" dirty="0">
                    <a:latin typeface="+mn-lt"/>
                  </a:endParaRPr>
                </a:p>
              </p:txBody>
            </p:sp>
            <p:sp>
              <p:nvSpPr>
                <p:cNvPr id="62" name="TextBox 61"/>
                <p:cNvSpPr txBox="1"/>
                <p:nvPr/>
              </p:nvSpPr>
              <p:spPr>
                <a:xfrm>
                  <a:off x="6474251" y="2664062"/>
                  <a:ext cx="553357" cy="307777"/>
                </a:xfrm>
                <a:prstGeom prst="rect">
                  <a:avLst/>
                </a:prstGeom>
                <a:noFill/>
              </p:spPr>
              <p:txBody>
                <a:bodyPr wrap="none" rtlCol="0">
                  <a:spAutoFit/>
                </a:bodyPr>
                <a:lstStyle/>
                <a:p>
                  <a:r>
                    <a:rPr lang="en-US" sz="1400" b="1" dirty="0" smtClean="0">
                      <a:latin typeface="+mn-lt"/>
                    </a:rPr>
                    <a:t>Time</a:t>
                  </a:r>
                  <a:endParaRPr lang="en-US" sz="1400" b="1" dirty="0">
                    <a:latin typeface="+mn-lt"/>
                  </a:endParaRPr>
                </a:p>
              </p:txBody>
            </p:sp>
          </p:grpSp>
          <p:sp>
            <p:nvSpPr>
              <p:cNvPr id="55" name="TextBox 54"/>
              <p:cNvSpPr txBox="1"/>
              <p:nvPr/>
            </p:nvSpPr>
            <p:spPr>
              <a:xfrm>
                <a:off x="6181433" y="922049"/>
                <a:ext cx="1611339" cy="338554"/>
              </a:xfrm>
              <a:prstGeom prst="rect">
                <a:avLst/>
              </a:prstGeom>
              <a:noFill/>
            </p:spPr>
            <p:txBody>
              <a:bodyPr wrap="none" rtlCol="0">
                <a:spAutoFit/>
              </a:bodyPr>
              <a:lstStyle/>
              <a:p>
                <a:r>
                  <a:rPr lang="en-US" sz="1600" b="1" u="sng" dirty="0" smtClean="0">
                    <a:latin typeface="+mn-lt"/>
                  </a:rPr>
                  <a:t>Example Output</a:t>
                </a:r>
                <a:endParaRPr lang="en-US" sz="1600" b="1" u="sng" dirty="0">
                  <a:latin typeface="+mn-lt"/>
                </a:endParaRPr>
              </a:p>
            </p:txBody>
          </p:sp>
        </p:grpSp>
        <p:grpSp>
          <p:nvGrpSpPr>
            <p:cNvPr id="30" name="Group 29"/>
            <p:cNvGrpSpPr/>
            <p:nvPr/>
          </p:nvGrpSpPr>
          <p:grpSpPr>
            <a:xfrm>
              <a:off x="7567071" y="3674026"/>
              <a:ext cx="717283" cy="338554"/>
              <a:chOff x="7567071" y="3674026"/>
              <a:chExt cx="717283" cy="338554"/>
            </a:xfrm>
          </p:grpSpPr>
          <p:sp>
            <p:nvSpPr>
              <p:cNvPr id="26" name="TextBox 25"/>
              <p:cNvSpPr txBox="1"/>
              <p:nvPr/>
            </p:nvSpPr>
            <p:spPr>
              <a:xfrm>
                <a:off x="7567071" y="3674026"/>
                <a:ext cx="717283" cy="338554"/>
              </a:xfrm>
              <a:prstGeom prst="rect">
                <a:avLst/>
              </a:prstGeom>
              <a:noFill/>
              <a:ln>
                <a:solidFill>
                  <a:schemeClr val="tx1">
                    <a:lumMod val="95000"/>
                    <a:lumOff val="5000"/>
                  </a:schemeClr>
                </a:solidFill>
              </a:ln>
            </p:spPr>
            <p:txBody>
              <a:bodyPr wrap="square" rtlCol="0">
                <a:spAutoFit/>
              </a:bodyPr>
              <a:lstStyle/>
              <a:p>
                <a:pPr algn="r"/>
                <a:r>
                  <a:rPr lang="en-US" sz="800" b="1" dirty="0" smtClean="0"/>
                  <a:t>Model</a:t>
                </a:r>
              </a:p>
              <a:p>
                <a:pPr algn="r"/>
                <a:r>
                  <a:rPr lang="en-US" sz="800" b="1" dirty="0" smtClean="0"/>
                  <a:t>FPGA </a:t>
                </a:r>
                <a:endParaRPr lang="en-US" sz="800" b="1" dirty="0"/>
              </a:p>
            </p:txBody>
          </p:sp>
          <p:cxnSp>
            <p:nvCxnSpPr>
              <p:cNvPr id="28" name="Straight Connector 27"/>
              <p:cNvCxnSpPr/>
              <p:nvPr/>
            </p:nvCxnSpPr>
            <p:spPr bwMode="auto">
              <a:xfrm>
                <a:off x="7676580" y="3778060"/>
                <a:ext cx="153312" cy="0"/>
              </a:xfrm>
              <a:prstGeom prst="line">
                <a:avLst/>
              </a:prstGeom>
              <a:solidFill>
                <a:schemeClr val="accent1"/>
              </a:solidFill>
              <a:ln w="12700" cap="flat" cmpd="sng" algn="ctr">
                <a:solidFill>
                  <a:srgbClr val="0000FF"/>
                </a:solidFill>
                <a:prstDash val="solid"/>
                <a:round/>
                <a:headEnd type="none" w="sm" len="sm"/>
                <a:tailEnd type="none" w="sm" len="sm"/>
              </a:ln>
              <a:effectLst/>
            </p:spPr>
          </p:cxnSp>
          <p:cxnSp>
            <p:nvCxnSpPr>
              <p:cNvPr id="29" name="Straight Connector 28"/>
              <p:cNvCxnSpPr/>
              <p:nvPr/>
            </p:nvCxnSpPr>
            <p:spPr bwMode="auto">
              <a:xfrm>
                <a:off x="7676580" y="3893044"/>
                <a:ext cx="153312" cy="0"/>
              </a:xfrm>
              <a:prstGeom prst="line">
                <a:avLst/>
              </a:prstGeom>
              <a:solidFill>
                <a:schemeClr val="accent1"/>
              </a:solidFill>
              <a:ln w="12700" cap="flat" cmpd="sng" algn="ctr">
                <a:solidFill>
                  <a:srgbClr val="FF0000"/>
                </a:solidFill>
                <a:prstDash val="solid"/>
                <a:round/>
                <a:headEnd type="none" w="sm" len="sm"/>
                <a:tailEnd type="none" w="sm" len="sm"/>
              </a:ln>
              <a:effectLst/>
            </p:spPr>
          </p:cxnSp>
        </p:grpSp>
      </p:grpSp>
      <p:cxnSp>
        <p:nvCxnSpPr>
          <p:cNvPr id="33" name="Straight Arrow Connector 32"/>
          <p:cNvCxnSpPr/>
          <p:nvPr/>
        </p:nvCxnSpPr>
        <p:spPr bwMode="auto">
          <a:xfrm rot="10800000" flipV="1">
            <a:off x="6482932" y="4265374"/>
            <a:ext cx="246395" cy="4927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4" name="TextBox 33"/>
          <p:cNvSpPr txBox="1"/>
          <p:nvPr/>
        </p:nvSpPr>
        <p:spPr>
          <a:xfrm>
            <a:off x="6669098" y="4139439"/>
            <a:ext cx="1048685" cy="215444"/>
          </a:xfrm>
          <a:prstGeom prst="rect">
            <a:avLst/>
          </a:prstGeom>
          <a:noFill/>
        </p:spPr>
        <p:txBody>
          <a:bodyPr wrap="none" rtlCol="0">
            <a:spAutoFit/>
          </a:bodyPr>
          <a:lstStyle/>
          <a:p>
            <a:r>
              <a:rPr lang="en-US" sz="800" b="1" dirty="0" smtClean="0"/>
              <a:t>Embedded Synch</a:t>
            </a:r>
            <a:endParaRPr lang="en-US" sz="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Plots</a:t>
            </a:r>
            <a:endParaRPr lang="en-US" dirty="0"/>
          </a:p>
        </p:txBody>
      </p:sp>
      <p:sp>
        <p:nvSpPr>
          <p:cNvPr id="16" name="Rectangle 15"/>
          <p:cNvSpPr/>
          <p:nvPr/>
        </p:nvSpPr>
        <p:spPr bwMode="auto">
          <a:xfrm>
            <a:off x="881547" y="5274363"/>
            <a:ext cx="7802514" cy="918369"/>
          </a:xfrm>
          <a:prstGeom prst="rect">
            <a:avLst/>
          </a:prstGeom>
          <a:solidFill>
            <a:schemeClr val="accent3">
              <a:lumMod val="60000"/>
              <a:lumOff val="40000"/>
            </a:schemeClr>
          </a:solidFill>
          <a:ln w="12700" cap="flat" cmpd="sng" algn="ctr">
            <a:solidFill>
              <a:schemeClr val="accent3">
                <a:lumMod val="7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ysClr val="windowText" lastClr="000000"/>
                </a:solidFill>
                <a:latin typeface="+mn-lt"/>
              </a:rPr>
              <a:t>Vastly outperforms traditional techniques in presence of interference</a:t>
            </a:r>
            <a:endParaRPr kumimoji="0" lang="en-US" sz="2400" b="0" i="0" u="none" strike="noStrike" cap="none" normalizeH="0" baseline="0" dirty="0" smtClean="0">
              <a:ln>
                <a:noFill/>
              </a:ln>
              <a:solidFill>
                <a:sysClr val="windowText" lastClr="000000"/>
              </a:solidFill>
              <a:effectLst/>
              <a:latin typeface="+mn-lt"/>
            </a:endParaRPr>
          </a:p>
        </p:txBody>
      </p:sp>
      <p:grpSp>
        <p:nvGrpSpPr>
          <p:cNvPr id="62" name="Group 61"/>
          <p:cNvGrpSpPr/>
          <p:nvPr/>
        </p:nvGrpSpPr>
        <p:grpSpPr>
          <a:xfrm>
            <a:off x="4749497" y="2339085"/>
            <a:ext cx="3079076" cy="2847357"/>
            <a:chOff x="746896" y="1468503"/>
            <a:chExt cx="3079076" cy="2847357"/>
          </a:xfrm>
        </p:grpSpPr>
        <p:pic>
          <p:nvPicPr>
            <p:cNvPr id="115713" name="Picture 1" descr="Z:\LL\WindowsDocuments\Project Documents\PARROTv2\matlab_ws\Initial Sync Simulations\figs\sync_snr0dB_inr80dB_2interf_tom.png"/>
            <p:cNvPicPr>
              <a:picLocks noChangeAspect="1" noChangeArrowheads="1"/>
            </p:cNvPicPr>
            <p:nvPr/>
          </p:nvPicPr>
          <p:blipFill>
            <a:blip r:embed="rId2" cstate="print"/>
            <a:srcRect/>
            <a:stretch>
              <a:fillRect/>
            </a:stretch>
          </p:blipFill>
          <p:spPr bwMode="auto">
            <a:xfrm>
              <a:off x="1171748" y="1693278"/>
              <a:ext cx="2654224" cy="2380448"/>
            </a:xfrm>
            <a:prstGeom prst="rect">
              <a:avLst/>
            </a:prstGeom>
            <a:noFill/>
          </p:spPr>
        </p:pic>
        <p:sp>
          <p:nvSpPr>
            <p:cNvPr id="20" name="TextBox 19"/>
            <p:cNvSpPr txBox="1"/>
            <p:nvPr/>
          </p:nvSpPr>
          <p:spPr>
            <a:xfrm>
              <a:off x="2088386" y="4008083"/>
              <a:ext cx="841321" cy="307777"/>
            </a:xfrm>
            <a:prstGeom prst="rect">
              <a:avLst/>
            </a:prstGeom>
            <a:noFill/>
          </p:spPr>
          <p:txBody>
            <a:bodyPr wrap="none" rtlCol="0">
              <a:spAutoFit/>
            </a:bodyPr>
            <a:lstStyle/>
            <a:p>
              <a:r>
                <a:rPr lang="en-US" sz="1400" b="1" dirty="0" err="1" smtClean="0">
                  <a:latin typeface="+mn-lt"/>
                </a:rPr>
                <a:t>P</a:t>
              </a:r>
              <a:r>
                <a:rPr lang="en-US" sz="1400" b="1" baseline="-25000" dirty="0" err="1" smtClean="0">
                  <a:latin typeface="+mn-lt"/>
                </a:rPr>
                <a:t>false</a:t>
              </a:r>
              <a:r>
                <a:rPr lang="en-US" sz="1400" b="1" baseline="-25000" dirty="0" smtClean="0">
                  <a:latin typeface="+mn-lt"/>
                </a:rPr>
                <a:t>-alarm</a:t>
              </a:r>
              <a:endParaRPr lang="en-US" sz="1400" b="1" baseline="-25000" dirty="0">
                <a:latin typeface="+mn-lt"/>
              </a:endParaRPr>
            </a:p>
          </p:txBody>
        </p:sp>
        <p:sp>
          <p:nvSpPr>
            <p:cNvPr id="21" name="TextBox 20"/>
            <p:cNvSpPr txBox="1"/>
            <p:nvPr/>
          </p:nvSpPr>
          <p:spPr>
            <a:xfrm>
              <a:off x="746896" y="2677544"/>
              <a:ext cx="503664" cy="307777"/>
            </a:xfrm>
            <a:prstGeom prst="rect">
              <a:avLst/>
            </a:prstGeom>
            <a:noFill/>
          </p:spPr>
          <p:txBody>
            <a:bodyPr wrap="none" rtlCol="0">
              <a:spAutoFit/>
            </a:bodyPr>
            <a:lstStyle/>
            <a:p>
              <a:r>
                <a:rPr lang="en-US" sz="1400" b="1" dirty="0" err="1" smtClean="0">
                  <a:latin typeface="+mn-lt"/>
                </a:rPr>
                <a:t>P</a:t>
              </a:r>
              <a:r>
                <a:rPr lang="en-US" sz="1400" b="1" baseline="-25000" dirty="0" err="1" smtClean="0">
                  <a:latin typeface="+mn-lt"/>
                </a:rPr>
                <a:t>miss</a:t>
              </a:r>
              <a:endParaRPr lang="en-US" sz="1400" b="1" baseline="-25000" dirty="0">
                <a:latin typeface="+mn-lt"/>
              </a:endParaRPr>
            </a:p>
          </p:txBody>
        </p:sp>
        <p:sp>
          <p:nvSpPr>
            <p:cNvPr id="22" name="TextBox 21"/>
            <p:cNvSpPr txBox="1"/>
            <p:nvPr/>
          </p:nvSpPr>
          <p:spPr>
            <a:xfrm>
              <a:off x="1565978" y="2228508"/>
              <a:ext cx="941283" cy="215444"/>
            </a:xfrm>
            <a:prstGeom prst="rect">
              <a:avLst/>
            </a:prstGeom>
            <a:noFill/>
          </p:spPr>
          <p:txBody>
            <a:bodyPr wrap="none" rtlCol="0">
              <a:spAutoFit/>
            </a:bodyPr>
            <a:lstStyle/>
            <a:p>
              <a:r>
                <a:rPr lang="en-US" sz="800" b="1" dirty="0" smtClean="0">
                  <a:solidFill>
                    <a:schemeClr val="accent6">
                      <a:lumMod val="75000"/>
                    </a:schemeClr>
                  </a:solidFill>
                </a:rPr>
                <a:t>MATLAB Model</a:t>
              </a:r>
              <a:endParaRPr lang="en-US" sz="800" b="1" dirty="0">
                <a:solidFill>
                  <a:schemeClr val="accent6">
                    <a:lumMod val="75000"/>
                  </a:schemeClr>
                </a:solidFill>
              </a:endParaRPr>
            </a:p>
          </p:txBody>
        </p:sp>
        <p:sp>
          <p:nvSpPr>
            <p:cNvPr id="23" name="TextBox 22"/>
            <p:cNvSpPr txBox="1"/>
            <p:nvPr/>
          </p:nvSpPr>
          <p:spPr>
            <a:xfrm>
              <a:off x="2387295" y="1905454"/>
              <a:ext cx="732893" cy="215444"/>
            </a:xfrm>
            <a:prstGeom prst="rect">
              <a:avLst/>
            </a:prstGeom>
            <a:noFill/>
          </p:spPr>
          <p:txBody>
            <a:bodyPr wrap="none" rtlCol="0">
              <a:spAutoFit/>
            </a:bodyPr>
            <a:lstStyle/>
            <a:p>
              <a:r>
                <a:rPr lang="en-US" sz="800" b="1" dirty="0" smtClean="0">
                  <a:solidFill>
                    <a:schemeClr val="accent6">
                      <a:lumMod val="75000"/>
                    </a:schemeClr>
                  </a:solidFill>
                </a:rPr>
                <a:t>Correlation</a:t>
              </a:r>
              <a:endParaRPr lang="en-US" sz="800" b="1" dirty="0">
                <a:solidFill>
                  <a:schemeClr val="accent6">
                    <a:lumMod val="75000"/>
                  </a:schemeClr>
                </a:solidFill>
              </a:endParaRPr>
            </a:p>
          </p:txBody>
        </p:sp>
        <p:sp>
          <p:nvSpPr>
            <p:cNvPr id="24" name="TextBox 23"/>
            <p:cNvSpPr txBox="1"/>
            <p:nvPr/>
          </p:nvSpPr>
          <p:spPr>
            <a:xfrm>
              <a:off x="2814381" y="2140901"/>
              <a:ext cx="595035" cy="215444"/>
            </a:xfrm>
            <a:prstGeom prst="rect">
              <a:avLst/>
            </a:prstGeom>
            <a:noFill/>
          </p:spPr>
          <p:txBody>
            <a:bodyPr wrap="none" rtlCol="0">
              <a:spAutoFit/>
            </a:bodyPr>
            <a:lstStyle/>
            <a:p>
              <a:r>
                <a:rPr lang="en-US" sz="800" b="1" dirty="0" smtClean="0">
                  <a:solidFill>
                    <a:schemeClr val="accent6">
                      <a:lumMod val="75000"/>
                    </a:schemeClr>
                  </a:solidFill>
                </a:rPr>
                <a:t>Random</a:t>
              </a:r>
              <a:endParaRPr lang="en-US" sz="800" b="1" dirty="0">
                <a:solidFill>
                  <a:schemeClr val="accent6">
                    <a:lumMod val="75000"/>
                  </a:schemeClr>
                </a:solidFill>
              </a:endParaRPr>
            </a:p>
          </p:txBody>
        </p:sp>
        <p:cxnSp>
          <p:nvCxnSpPr>
            <p:cNvPr id="26" name="Straight Arrow Connector 25"/>
            <p:cNvCxnSpPr/>
            <p:nvPr/>
          </p:nvCxnSpPr>
          <p:spPr bwMode="auto">
            <a:xfrm flipV="1">
              <a:off x="3273501" y="2086146"/>
              <a:ext cx="203409" cy="7487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30" name="Straight Arrow Connector 29"/>
            <p:cNvCxnSpPr/>
            <p:nvPr/>
          </p:nvCxnSpPr>
          <p:spPr bwMode="auto">
            <a:xfrm rot="16200000" flipH="1">
              <a:off x="2171018" y="2505019"/>
              <a:ext cx="213541" cy="6570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31" name="TextBox 30"/>
            <p:cNvSpPr txBox="1"/>
            <p:nvPr/>
          </p:nvSpPr>
          <p:spPr>
            <a:xfrm>
              <a:off x="1724766" y="2962219"/>
              <a:ext cx="1258678" cy="215444"/>
            </a:xfrm>
            <a:prstGeom prst="rect">
              <a:avLst/>
            </a:prstGeom>
            <a:noFill/>
          </p:spPr>
          <p:txBody>
            <a:bodyPr wrap="none" rtlCol="0">
              <a:spAutoFit/>
            </a:bodyPr>
            <a:lstStyle/>
            <a:p>
              <a:r>
                <a:rPr lang="en-US" sz="800" b="1" dirty="0" smtClean="0">
                  <a:solidFill>
                    <a:schemeClr val="accent6">
                      <a:lumMod val="75000"/>
                    </a:schemeClr>
                  </a:solidFill>
                </a:rPr>
                <a:t>FPGA Implementation</a:t>
              </a:r>
              <a:endParaRPr lang="en-US" sz="800" b="1" dirty="0">
                <a:solidFill>
                  <a:schemeClr val="accent6">
                    <a:lumMod val="75000"/>
                  </a:schemeClr>
                </a:solidFill>
              </a:endParaRPr>
            </a:p>
          </p:txBody>
        </p:sp>
        <p:cxnSp>
          <p:nvCxnSpPr>
            <p:cNvPr id="32" name="Straight Arrow Connector 31"/>
            <p:cNvCxnSpPr/>
            <p:nvPr/>
          </p:nvCxnSpPr>
          <p:spPr bwMode="auto">
            <a:xfrm rot="5400000" flipH="1" flipV="1">
              <a:off x="2192918" y="2778793"/>
              <a:ext cx="191640" cy="120456"/>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49" name="Straight Arrow Connector 48"/>
            <p:cNvCxnSpPr>
              <a:stCxn id="23" idx="3"/>
            </p:cNvCxnSpPr>
            <p:nvPr/>
          </p:nvCxnSpPr>
          <p:spPr bwMode="auto">
            <a:xfrm flipV="1">
              <a:off x="3120188" y="1910932"/>
              <a:ext cx="186983" cy="102244"/>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56" name="TextBox 55"/>
            <p:cNvSpPr txBox="1"/>
            <p:nvPr/>
          </p:nvSpPr>
          <p:spPr>
            <a:xfrm>
              <a:off x="1504163" y="1468503"/>
              <a:ext cx="2107885" cy="338554"/>
            </a:xfrm>
            <a:prstGeom prst="rect">
              <a:avLst/>
            </a:prstGeom>
            <a:noFill/>
          </p:spPr>
          <p:txBody>
            <a:bodyPr wrap="none" rtlCol="0">
              <a:spAutoFit/>
            </a:bodyPr>
            <a:lstStyle/>
            <a:p>
              <a:r>
                <a:rPr lang="en-US" sz="1600" b="1" u="sng" dirty="0" smtClean="0">
                  <a:latin typeface="+mn-lt"/>
                </a:rPr>
                <a:t>Algorithm Comparison</a:t>
              </a:r>
              <a:endParaRPr lang="en-US" sz="1600" b="1" u="sng" dirty="0">
                <a:latin typeface="+mn-lt"/>
              </a:endParaRPr>
            </a:p>
          </p:txBody>
        </p:sp>
      </p:grpSp>
      <p:grpSp>
        <p:nvGrpSpPr>
          <p:cNvPr id="63" name="Group 62"/>
          <p:cNvGrpSpPr/>
          <p:nvPr/>
        </p:nvGrpSpPr>
        <p:grpSpPr>
          <a:xfrm>
            <a:off x="1464013" y="2334594"/>
            <a:ext cx="2867057" cy="2691859"/>
            <a:chOff x="4973787" y="1091671"/>
            <a:chExt cx="2867057" cy="2691859"/>
          </a:xfrm>
        </p:grpSpPr>
        <p:grpSp>
          <p:nvGrpSpPr>
            <p:cNvPr id="35" name="Group 34"/>
            <p:cNvGrpSpPr/>
            <p:nvPr/>
          </p:nvGrpSpPr>
          <p:grpSpPr>
            <a:xfrm>
              <a:off x="4973787" y="1091671"/>
              <a:ext cx="2867057" cy="2691859"/>
              <a:chOff x="502699" y="1341609"/>
              <a:chExt cx="3354372" cy="3231440"/>
            </a:xfrm>
          </p:grpSpPr>
          <p:grpSp>
            <p:nvGrpSpPr>
              <p:cNvPr id="36" name="Group 13"/>
              <p:cNvGrpSpPr/>
              <p:nvPr/>
            </p:nvGrpSpPr>
            <p:grpSpPr>
              <a:xfrm>
                <a:off x="502699" y="1341609"/>
                <a:ext cx="3354372" cy="3231440"/>
                <a:chOff x="651555" y="1086427"/>
                <a:chExt cx="3354372" cy="3231440"/>
              </a:xfrm>
            </p:grpSpPr>
            <p:pic>
              <p:nvPicPr>
                <p:cNvPr id="42" name="Picture 2" descr="Z:\LL\WindowsDocuments\Project Documents\PARROTv2\matlab_ws\Initial Sync Simulations\figs\sync_snr0dB_inr80dB_2interf_metric.png"/>
                <p:cNvPicPr>
                  <a:picLocks noChangeAspect="1" noChangeArrowheads="1"/>
                </p:cNvPicPr>
                <p:nvPr/>
              </p:nvPicPr>
              <p:blipFill>
                <a:blip r:embed="rId3" cstate="print"/>
                <a:srcRect/>
                <a:stretch>
                  <a:fillRect/>
                </a:stretch>
              </p:blipFill>
              <p:spPr bwMode="auto">
                <a:xfrm>
                  <a:off x="836430" y="1349011"/>
                  <a:ext cx="3169497" cy="2849523"/>
                </a:xfrm>
                <a:prstGeom prst="rect">
                  <a:avLst/>
                </a:prstGeom>
                <a:noFill/>
              </p:spPr>
            </p:pic>
            <p:sp>
              <p:nvSpPr>
                <p:cNvPr id="43" name="TextBox 42"/>
                <p:cNvSpPr txBox="1"/>
                <p:nvPr/>
              </p:nvSpPr>
              <p:spPr>
                <a:xfrm rot="16200000">
                  <a:off x="304633" y="2526566"/>
                  <a:ext cx="1001621" cy="307777"/>
                </a:xfrm>
                <a:prstGeom prst="rect">
                  <a:avLst/>
                </a:prstGeom>
                <a:noFill/>
              </p:spPr>
              <p:txBody>
                <a:bodyPr wrap="none" rtlCol="0">
                  <a:spAutoFit/>
                </a:bodyPr>
                <a:lstStyle/>
                <a:p>
                  <a:r>
                    <a:rPr lang="en-US" sz="1400" b="1" dirty="0" smtClean="0">
                      <a:latin typeface="+mn-lt"/>
                    </a:rPr>
                    <a:t>Probability</a:t>
                  </a:r>
                  <a:endParaRPr lang="en-US" sz="1400" b="1" dirty="0">
                    <a:latin typeface="+mn-lt"/>
                  </a:endParaRPr>
                </a:p>
              </p:txBody>
            </p:sp>
            <p:sp>
              <p:nvSpPr>
                <p:cNvPr id="44" name="TextBox 43"/>
                <p:cNvSpPr txBox="1"/>
                <p:nvPr/>
              </p:nvSpPr>
              <p:spPr>
                <a:xfrm>
                  <a:off x="1940434" y="4010090"/>
                  <a:ext cx="926472" cy="307777"/>
                </a:xfrm>
                <a:prstGeom prst="rect">
                  <a:avLst/>
                </a:prstGeom>
                <a:noFill/>
              </p:spPr>
              <p:txBody>
                <a:bodyPr wrap="none" rtlCol="0">
                  <a:spAutoFit/>
                </a:bodyPr>
                <a:lstStyle/>
                <a:p>
                  <a:r>
                    <a:rPr lang="en-US" sz="1400" b="1" dirty="0" smtClean="0">
                      <a:latin typeface="+mn-lt"/>
                    </a:rPr>
                    <a:t>Threshold</a:t>
                  </a:r>
                  <a:endParaRPr lang="en-US" sz="1400" b="1" dirty="0">
                    <a:latin typeface="+mn-lt"/>
                  </a:endParaRPr>
                </a:p>
              </p:txBody>
            </p:sp>
            <p:sp>
              <p:nvSpPr>
                <p:cNvPr id="45" name="TextBox 44"/>
                <p:cNvSpPr txBox="1"/>
                <p:nvPr/>
              </p:nvSpPr>
              <p:spPr>
                <a:xfrm>
                  <a:off x="1592988" y="1086427"/>
                  <a:ext cx="1887377" cy="338553"/>
                </a:xfrm>
                <a:prstGeom prst="rect">
                  <a:avLst/>
                </a:prstGeom>
                <a:noFill/>
              </p:spPr>
              <p:txBody>
                <a:bodyPr wrap="none" rtlCol="0">
                  <a:spAutoFit/>
                </a:bodyPr>
                <a:lstStyle/>
                <a:p>
                  <a:r>
                    <a:rPr lang="en-US" sz="1600" b="1" u="sng" dirty="0" smtClean="0">
                      <a:latin typeface="+mn-lt"/>
                    </a:rPr>
                    <a:t>Threshold Trade-Off</a:t>
                  </a:r>
                  <a:endParaRPr lang="en-US" sz="1600" b="1" u="sng" dirty="0">
                    <a:latin typeface="+mn-lt"/>
                  </a:endParaRPr>
                </a:p>
              </p:txBody>
            </p:sp>
          </p:grpSp>
          <p:sp>
            <p:nvSpPr>
              <p:cNvPr id="37" name="TextBox 36"/>
              <p:cNvSpPr txBox="1"/>
              <p:nvPr/>
            </p:nvSpPr>
            <p:spPr>
              <a:xfrm>
                <a:off x="1731043" y="1822227"/>
                <a:ext cx="979369" cy="304813"/>
              </a:xfrm>
              <a:prstGeom prst="rect">
                <a:avLst/>
              </a:prstGeom>
              <a:noFill/>
            </p:spPr>
            <p:txBody>
              <a:bodyPr wrap="none" rtlCol="0">
                <a:spAutoFit/>
              </a:bodyPr>
              <a:lstStyle/>
              <a:p>
                <a:r>
                  <a:rPr lang="en-US" sz="1050" b="1" dirty="0" smtClean="0">
                    <a:solidFill>
                      <a:schemeClr val="accent6">
                        <a:lumMod val="75000"/>
                      </a:schemeClr>
                    </a:solidFill>
                    <a:latin typeface="+mn-lt"/>
                  </a:rPr>
                  <a:t>False Alarm</a:t>
                </a:r>
                <a:endParaRPr lang="en-US" sz="1050" b="1" dirty="0">
                  <a:solidFill>
                    <a:schemeClr val="accent6">
                      <a:lumMod val="75000"/>
                    </a:schemeClr>
                  </a:solidFill>
                  <a:latin typeface="+mn-lt"/>
                </a:endParaRPr>
              </a:p>
            </p:txBody>
          </p:sp>
          <p:sp>
            <p:nvSpPr>
              <p:cNvPr id="38" name="TextBox 37"/>
              <p:cNvSpPr txBox="1"/>
              <p:nvPr/>
            </p:nvSpPr>
            <p:spPr>
              <a:xfrm>
                <a:off x="3031890" y="1982808"/>
                <a:ext cx="519879" cy="304813"/>
              </a:xfrm>
              <a:prstGeom prst="rect">
                <a:avLst/>
              </a:prstGeom>
              <a:noFill/>
            </p:spPr>
            <p:txBody>
              <a:bodyPr wrap="none" rtlCol="0">
                <a:spAutoFit/>
              </a:bodyPr>
              <a:lstStyle/>
              <a:p>
                <a:r>
                  <a:rPr lang="en-US" sz="1050" b="1" dirty="0" smtClean="0">
                    <a:solidFill>
                      <a:schemeClr val="accent6">
                        <a:lumMod val="75000"/>
                      </a:schemeClr>
                    </a:solidFill>
                    <a:latin typeface="+mn-lt"/>
                  </a:rPr>
                  <a:t>Miss</a:t>
                </a:r>
                <a:endParaRPr lang="en-US" sz="1050" b="1" dirty="0">
                  <a:solidFill>
                    <a:schemeClr val="accent6">
                      <a:lumMod val="75000"/>
                    </a:schemeClr>
                  </a:solidFill>
                  <a:latin typeface="+mn-lt"/>
                </a:endParaRPr>
              </a:p>
            </p:txBody>
          </p:sp>
          <p:cxnSp>
            <p:nvCxnSpPr>
              <p:cNvPr id="39" name="Straight Connector 38"/>
              <p:cNvCxnSpPr/>
              <p:nvPr/>
            </p:nvCxnSpPr>
            <p:spPr bwMode="auto">
              <a:xfrm>
                <a:off x="1143000" y="2211572"/>
                <a:ext cx="1586023"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40" name="Straight Connector 39"/>
              <p:cNvCxnSpPr/>
              <p:nvPr/>
            </p:nvCxnSpPr>
            <p:spPr bwMode="auto">
              <a:xfrm rot="16200000" flipH="1">
                <a:off x="1705640" y="3279257"/>
                <a:ext cx="2013099" cy="531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41" name="Straight Connector 40"/>
              <p:cNvCxnSpPr/>
              <p:nvPr/>
            </p:nvCxnSpPr>
            <p:spPr bwMode="auto">
              <a:xfrm rot="16200000" flipH="1">
                <a:off x="1292294" y="3156763"/>
                <a:ext cx="1516416" cy="448550"/>
              </a:xfrm>
              <a:prstGeom prst="line">
                <a:avLst/>
              </a:prstGeom>
              <a:solidFill>
                <a:schemeClr val="accent1"/>
              </a:solidFill>
              <a:ln w="12700" cap="flat" cmpd="sng" algn="ctr">
                <a:solidFill>
                  <a:srgbClr val="92D050"/>
                </a:solidFill>
                <a:prstDash val="dash"/>
                <a:round/>
                <a:headEnd type="none" w="sm" len="sm"/>
                <a:tailEnd type="none" w="sm" len="sm"/>
              </a:ln>
              <a:effectLst/>
            </p:spPr>
          </p:cxnSp>
        </p:grpSp>
        <p:cxnSp>
          <p:nvCxnSpPr>
            <p:cNvPr id="54" name="Straight Arrow Connector 53"/>
            <p:cNvCxnSpPr/>
            <p:nvPr/>
          </p:nvCxnSpPr>
          <p:spPr bwMode="auto">
            <a:xfrm rot="10800000">
              <a:off x="5908016" y="1598832"/>
              <a:ext cx="186161" cy="10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61" name="Straight Arrow Connector 60"/>
            <p:cNvCxnSpPr/>
            <p:nvPr/>
          </p:nvCxnSpPr>
          <p:spPr bwMode="auto">
            <a:xfrm rot="10800000">
              <a:off x="7019532" y="1741193"/>
              <a:ext cx="186161" cy="10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grpSp>
      <p:sp>
        <p:nvSpPr>
          <p:cNvPr id="65" name="TextBox 64"/>
          <p:cNvSpPr txBox="1"/>
          <p:nvPr/>
        </p:nvSpPr>
        <p:spPr>
          <a:xfrm>
            <a:off x="1697391" y="941779"/>
            <a:ext cx="1338828" cy="307777"/>
          </a:xfrm>
          <a:prstGeom prst="rect">
            <a:avLst/>
          </a:prstGeom>
          <a:noFill/>
        </p:spPr>
        <p:txBody>
          <a:bodyPr wrap="none" rtlCol="0">
            <a:spAutoFit/>
          </a:bodyPr>
          <a:lstStyle/>
          <a:p>
            <a:r>
              <a:rPr lang="en-US" sz="1400" b="1" u="sng" dirty="0" smtClean="0"/>
              <a:t>Environment:</a:t>
            </a:r>
            <a:endParaRPr lang="en-US" sz="1400" b="1" u="sng" dirty="0"/>
          </a:p>
        </p:txBody>
      </p:sp>
      <p:graphicFrame>
        <p:nvGraphicFramePr>
          <p:cNvPr id="66" name="Table 65"/>
          <p:cNvGraphicFramePr>
            <a:graphicFrameLocks noGrp="1"/>
          </p:cNvGraphicFramePr>
          <p:nvPr/>
        </p:nvGraphicFramePr>
        <p:xfrm>
          <a:off x="2673757" y="1243694"/>
          <a:ext cx="3809087" cy="1036320"/>
        </p:xfrm>
        <a:graphic>
          <a:graphicData uri="http://schemas.openxmlformats.org/drawingml/2006/table">
            <a:tbl>
              <a:tblPr firstRow="1" bandRow="1">
                <a:tableStyleId>{E8034E78-7F5D-4C2E-B375-FC64B27BC917}</a:tableStyleId>
              </a:tblPr>
              <a:tblGrid>
                <a:gridCol w="2744349"/>
                <a:gridCol w="1064738"/>
              </a:tblGrid>
              <a:tr h="0">
                <a:tc>
                  <a:txBody>
                    <a:bodyPr/>
                    <a:lstStyle/>
                    <a:p>
                      <a:r>
                        <a:rPr lang="en-US" sz="1100" dirty="0" smtClean="0"/>
                        <a:t>Parameter</a:t>
                      </a:r>
                      <a:endParaRPr lang="en-US" sz="1100" dirty="0"/>
                    </a:p>
                  </a:txBody>
                  <a:tcPr/>
                </a:tc>
                <a:tc>
                  <a:txBody>
                    <a:bodyPr/>
                    <a:lstStyle/>
                    <a:p>
                      <a:r>
                        <a:rPr lang="en-US" sz="1100" dirty="0" smtClean="0"/>
                        <a:t>Value</a:t>
                      </a:r>
                      <a:endParaRPr lang="en-US" sz="11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5000"/>
                              <a:lumOff val="5000"/>
                            </a:schemeClr>
                          </a:solidFill>
                        </a:rPr>
                        <a:t>Interference-To-Noise Ratio</a:t>
                      </a:r>
                      <a:endParaRPr lang="en-US" sz="1100" dirty="0">
                        <a:solidFill>
                          <a:schemeClr val="tx1">
                            <a:lumMod val="95000"/>
                            <a:lumOff val="5000"/>
                          </a:schemeClr>
                        </a:solidFill>
                      </a:endParaRPr>
                    </a:p>
                  </a:txBody>
                  <a:tcPr/>
                </a:tc>
                <a:tc>
                  <a:txBody>
                    <a:bodyPr/>
                    <a:lstStyle/>
                    <a:p>
                      <a:r>
                        <a:rPr lang="en-US" sz="1100" dirty="0" smtClean="0">
                          <a:solidFill>
                            <a:schemeClr val="tx1">
                              <a:lumMod val="95000"/>
                              <a:lumOff val="5000"/>
                            </a:schemeClr>
                          </a:solidFill>
                        </a:rPr>
                        <a:t>80 dB</a:t>
                      </a:r>
                      <a:endParaRPr lang="en-US" sz="1100" dirty="0">
                        <a:solidFill>
                          <a:schemeClr val="tx1">
                            <a:lumMod val="95000"/>
                            <a:lumOff val="5000"/>
                          </a:schemeClr>
                        </a:solidFill>
                      </a:endParaRPr>
                    </a:p>
                  </a:txBody>
                  <a:tcPr/>
                </a:tc>
              </a:tr>
              <a:tr h="0">
                <a:tc>
                  <a:txBody>
                    <a:bodyPr/>
                    <a:lstStyle/>
                    <a:p>
                      <a:r>
                        <a:rPr lang="en-US" sz="1100" dirty="0" smtClean="0">
                          <a:solidFill>
                            <a:schemeClr val="tx1">
                              <a:lumMod val="95000"/>
                              <a:lumOff val="5000"/>
                            </a:schemeClr>
                          </a:solidFill>
                        </a:rPr>
                        <a:t>Signal-To-Noise Ration</a:t>
                      </a:r>
                      <a:endParaRPr lang="en-US" sz="1100" dirty="0">
                        <a:solidFill>
                          <a:schemeClr val="tx1">
                            <a:lumMod val="95000"/>
                            <a:lumOff val="5000"/>
                          </a:schemeClr>
                        </a:solidFill>
                      </a:endParaRPr>
                    </a:p>
                  </a:txBody>
                  <a:tcPr/>
                </a:tc>
                <a:tc>
                  <a:txBody>
                    <a:bodyPr/>
                    <a:lstStyle/>
                    <a:p>
                      <a:r>
                        <a:rPr lang="en-US" sz="1100" dirty="0" smtClean="0">
                          <a:solidFill>
                            <a:schemeClr val="tx1">
                              <a:lumMod val="95000"/>
                              <a:lumOff val="5000"/>
                            </a:schemeClr>
                          </a:solidFill>
                        </a:rPr>
                        <a:t>0 dB</a:t>
                      </a:r>
                      <a:endParaRPr lang="en-US" sz="1100" dirty="0">
                        <a:solidFill>
                          <a:schemeClr val="tx1">
                            <a:lumMod val="95000"/>
                            <a:lumOff val="5000"/>
                          </a:schemeClr>
                        </a:solidFill>
                      </a:endParaRPr>
                    </a:p>
                  </a:txBody>
                  <a:tcPr/>
                </a:tc>
              </a:tr>
              <a:tr h="0">
                <a:tc>
                  <a:txBody>
                    <a:bodyPr/>
                    <a:lstStyle/>
                    <a:p>
                      <a:r>
                        <a:rPr lang="en-US" sz="1100" dirty="0" smtClean="0">
                          <a:solidFill>
                            <a:schemeClr val="tx1">
                              <a:lumMod val="95000"/>
                              <a:lumOff val="5000"/>
                            </a:schemeClr>
                          </a:solidFill>
                        </a:rPr>
                        <a:t>Number of Interferers</a:t>
                      </a:r>
                      <a:endParaRPr lang="en-US" sz="1100" dirty="0">
                        <a:solidFill>
                          <a:schemeClr val="tx1">
                            <a:lumMod val="95000"/>
                            <a:lumOff val="5000"/>
                          </a:schemeClr>
                        </a:solidFill>
                      </a:endParaRPr>
                    </a:p>
                  </a:txBody>
                  <a:tcPr/>
                </a:tc>
                <a:tc>
                  <a:txBody>
                    <a:bodyPr/>
                    <a:lstStyle/>
                    <a:p>
                      <a:r>
                        <a:rPr lang="en-US" sz="1100" dirty="0" smtClean="0">
                          <a:solidFill>
                            <a:schemeClr val="tx1">
                              <a:lumMod val="95000"/>
                              <a:lumOff val="5000"/>
                            </a:schemeClr>
                          </a:solidFill>
                        </a:rPr>
                        <a:t>2</a:t>
                      </a:r>
                      <a:endParaRPr lang="en-US" sz="1100" dirty="0">
                        <a:solidFill>
                          <a:schemeClr val="tx1">
                            <a:lumMod val="95000"/>
                            <a:lumOff val="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Initial Sync Architecture</a:t>
            </a:r>
            <a:endParaRPr lang="en-US" dirty="0"/>
          </a:p>
        </p:txBody>
      </p:sp>
      <p:grpSp>
        <p:nvGrpSpPr>
          <p:cNvPr id="19" name="Group 18"/>
          <p:cNvGrpSpPr/>
          <p:nvPr/>
        </p:nvGrpSpPr>
        <p:grpSpPr>
          <a:xfrm>
            <a:off x="-61071" y="1307293"/>
            <a:ext cx="9205071" cy="3367682"/>
            <a:chOff x="-61071" y="1307293"/>
            <a:chExt cx="9205071" cy="3367682"/>
          </a:xfrm>
        </p:grpSpPr>
        <p:pic>
          <p:nvPicPr>
            <p:cNvPr id="82946" name="Picture 2"/>
            <p:cNvPicPr>
              <a:picLocks noChangeAspect="1" noChangeArrowheads="1"/>
            </p:cNvPicPr>
            <p:nvPr/>
          </p:nvPicPr>
          <p:blipFill>
            <a:blip r:embed="rId3" cstate="print"/>
            <a:srcRect l="-2482" t="-3556" r="-3103" b="-7111"/>
            <a:stretch>
              <a:fillRect/>
            </a:stretch>
          </p:blipFill>
          <p:spPr bwMode="auto">
            <a:xfrm>
              <a:off x="-61071" y="1307293"/>
              <a:ext cx="9205071" cy="3367682"/>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5" name="Group 14"/>
            <p:cNvGrpSpPr/>
            <p:nvPr/>
          </p:nvGrpSpPr>
          <p:grpSpPr>
            <a:xfrm>
              <a:off x="2991298" y="1654674"/>
              <a:ext cx="3677675" cy="2401601"/>
              <a:chOff x="3076354" y="1371154"/>
              <a:chExt cx="3677675" cy="2401601"/>
            </a:xfrm>
          </p:grpSpPr>
          <p:sp>
            <p:nvSpPr>
              <p:cNvPr id="6" name="Oval 5"/>
              <p:cNvSpPr/>
              <p:nvPr/>
            </p:nvSpPr>
            <p:spPr bwMode="auto">
              <a:xfrm>
                <a:off x="3076354" y="1371154"/>
                <a:ext cx="645041" cy="61359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5998417" y="2995241"/>
                <a:ext cx="755612" cy="777514"/>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4061043" y="2984290"/>
                <a:ext cx="755612" cy="777514"/>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sp>
        <p:nvSpPr>
          <p:cNvPr id="14" name="Rectangle 13"/>
          <p:cNvSpPr/>
          <p:nvPr/>
        </p:nvSpPr>
        <p:spPr bwMode="auto">
          <a:xfrm>
            <a:off x="1559443" y="5192231"/>
            <a:ext cx="6553200" cy="841713"/>
          </a:xfrm>
          <a:prstGeom prst="rect">
            <a:avLst/>
          </a:prstGeom>
          <a:solidFill>
            <a:schemeClr val="accent3">
              <a:lumMod val="60000"/>
              <a:lumOff val="40000"/>
            </a:schemeClr>
          </a:solidFill>
          <a:ln w="12700" cap="flat" cmpd="sng" algn="ctr">
            <a:solidFill>
              <a:schemeClr val="accent3">
                <a:lumMod val="7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sysClr val="windowText" lastClr="000000"/>
                </a:solidFill>
                <a:latin typeface="+mn-lt"/>
              </a:rPr>
              <a:t>Three main component: QR, Matrix Multiply, and Forward Substitution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 name="Picture 2" descr="Scape 9.tif                                                    0000F408Macintosh HD                   ABA78158:"/>
          <p:cNvPicPr>
            <a:picLocks noChangeAspect="1" noChangeArrowheads="1"/>
          </p:cNvPicPr>
          <p:nvPr/>
        </p:nvPicPr>
        <p:blipFill>
          <a:blip r:embed="rId4" cstate="print"/>
          <a:srcRect/>
          <a:stretch>
            <a:fillRect/>
          </a:stretch>
        </p:blipFill>
        <p:spPr bwMode="auto">
          <a:xfrm>
            <a:off x="0" y="3630126"/>
            <a:ext cx="4478917" cy="2715919"/>
          </a:xfrm>
          <a:prstGeom prst="rect">
            <a:avLst/>
          </a:prstGeom>
          <a:noFill/>
        </p:spPr>
      </p:pic>
      <p:grpSp>
        <p:nvGrpSpPr>
          <p:cNvPr id="53" name="Group 52"/>
          <p:cNvGrpSpPr/>
          <p:nvPr/>
        </p:nvGrpSpPr>
        <p:grpSpPr>
          <a:xfrm>
            <a:off x="0" y="947618"/>
            <a:ext cx="9144000" cy="5376982"/>
            <a:chOff x="0" y="947618"/>
            <a:chExt cx="9144000" cy="5392952"/>
          </a:xfrm>
        </p:grpSpPr>
        <p:pic>
          <p:nvPicPr>
            <p:cNvPr id="29" name="Picture 4" descr="&#10;Desert, Clear                                                  0000F408Macintosh HD                   ABA78158:"/>
            <p:cNvPicPr>
              <a:picLocks noChangeAspect="1" noChangeArrowheads="1"/>
            </p:cNvPicPr>
            <p:nvPr/>
          </p:nvPicPr>
          <p:blipFill>
            <a:blip r:embed="rId5" cstate="print"/>
            <a:srcRect/>
            <a:stretch>
              <a:fillRect/>
            </a:stretch>
          </p:blipFill>
          <p:spPr bwMode="auto">
            <a:xfrm>
              <a:off x="4478917" y="3646649"/>
              <a:ext cx="4665083" cy="2693921"/>
            </a:xfrm>
            <a:prstGeom prst="rect">
              <a:avLst/>
            </a:prstGeom>
            <a:noFill/>
          </p:spPr>
        </p:pic>
        <p:sp>
          <p:nvSpPr>
            <p:cNvPr id="52" name="Rectangle 51"/>
            <p:cNvSpPr/>
            <p:nvPr/>
          </p:nvSpPr>
          <p:spPr bwMode="auto">
            <a:xfrm>
              <a:off x="0" y="952728"/>
              <a:ext cx="4473442" cy="268297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28" name="Picture 4" descr="Earth/Land.tif                                                 000000022000 Art Library               B42A1225:"/>
            <p:cNvPicPr>
              <a:picLocks noChangeAspect="1" noChangeArrowheads="1"/>
            </p:cNvPicPr>
            <p:nvPr/>
          </p:nvPicPr>
          <p:blipFill>
            <a:blip r:embed="rId6" cstate="print"/>
            <a:srcRect/>
            <a:stretch>
              <a:fillRect/>
            </a:stretch>
          </p:blipFill>
          <p:spPr bwMode="auto">
            <a:xfrm>
              <a:off x="4473442" y="947618"/>
              <a:ext cx="4670558" cy="2696113"/>
            </a:xfrm>
            <a:prstGeom prst="rect">
              <a:avLst/>
            </a:prstGeom>
            <a:noFill/>
          </p:spPr>
        </p:pic>
      </p:grpSp>
      <p:sp>
        <p:nvSpPr>
          <p:cNvPr id="3" name="Title 2"/>
          <p:cNvSpPr>
            <a:spLocks noGrp="1"/>
          </p:cNvSpPr>
          <p:nvPr>
            <p:ph type="title"/>
          </p:nvPr>
        </p:nvSpPr>
        <p:spPr/>
        <p:txBody>
          <a:bodyPr/>
          <a:lstStyle/>
          <a:p>
            <a:r>
              <a:rPr lang="en-US" dirty="0" smtClean="0"/>
              <a:t>Adaptive System Building Blocks</a:t>
            </a:r>
            <a:endParaRPr lang="en-US" dirty="0"/>
          </a:p>
        </p:txBody>
      </p:sp>
      <p:cxnSp>
        <p:nvCxnSpPr>
          <p:cNvPr id="6" name="Straight Connector 5"/>
          <p:cNvCxnSpPr/>
          <p:nvPr/>
        </p:nvCxnSpPr>
        <p:spPr bwMode="auto">
          <a:xfrm rot="10800000">
            <a:off x="2" y="3640399"/>
            <a:ext cx="9143998"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16" name="Picture 2" descr="&#10;Kilo_B.tif                                                     0000E3E9Macintosh HD                   ABA78158:"/>
          <p:cNvPicPr>
            <a:picLocks noChangeAspect="1" noChangeArrowheads="1"/>
          </p:cNvPicPr>
          <p:nvPr/>
        </p:nvPicPr>
        <p:blipFill>
          <a:blip r:embed="rId7" cstate="print">
            <a:clrChange>
              <a:clrFrom>
                <a:srgbClr val="910000"/>
              </a:clrFrom>
              <a:clrTo>
                <a:srgbClr val="910000">
                  <a:alpha val="0"/>
                </a:srgbClr>
              </a:clrTo>
            </a:clrChange>
            <a:duotone>
              <a:prstClr val="black"/>
              <a:schemeClr val="tx2">
                <a:tint val="45000"/>
                <a:satMod val="400000"/>
              </a:schemeClr>
            </a:duotone>
          </a:blip>
          <a:srcRect/>
          <a:stretch>
            <a:fillRect/>
          </a:stretch>
        </p:blipFill>
        <p:spPr bwMode="auto">
          <a:xfrm flipH="1">
            <a:off x="2852709" y="5288412"/>
            <a:ext cx="974781" cy="297394"/>
          </a:xfrm>
          <a:prstGeom prst="rect">
            <a:avLst/>
          </a:prstGeom>
          <a:noFill/>
        </p:spPr>
      </p:pic>
      <p:grpSp>
        <p:nvGrpSpPr>
          <p:cNvPr id="31" name="Group 15"/>
          <p:cNvGrpSpPr>
            <a:grpSpLocks/>
          </p:cNvGrpSpPr>
          <p:nvPr/>
        </p:nvGrpSpPr>
        <p:grpSpPr bwMode="auto">
          <a:xfrm>
            <a:off x="7383581" y="2376141"/>
            <a:ext cx="56368" cy="216289"/>
            <a:chOff x="551" y="1348"/>
            <a:chExt cx="49" cy="188"/>
          </a:xfrm>
          <a:solidFill>
            <a:schemeClr val="tx1"/>
          </a:solidFill>
        </p:grpSpPr>
        <p:sp>
          <p:nvSpPr>
            <p:cNvPr id="32"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33"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34" name="Group 15"/>
          <p:cNvGrpSpPr>
            <a:grpSpLocks/>
          </p:cNvGrpSpPr>
          <p:nvPr/>
        </p:nvGrpSpPr>
        <p:grpSpPr bwMode="auto">
          <a:xfrm>
            <a:off x="7448449" y="2285236"/>
            <a:ext cx="56368" cy="216289"/>
            <a:chOff x="551" y="1348"/>
            <a:chExt cx="49" cy="188"/>
          </a:xfrm>
          <a:solidFill>
            <a:schemeClr val="tx1"/>
          </a:solidFill>
        </p:grpSpPr>
        <p:sp>
          <p:nvSpPr>
            <p:cNvPr id="35"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36"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37" name="Group 15"/>
          <p:cNvGrpSpPr>
            <a:grpSpLocks/>
          </p:cNvGrpSpPr>
          <p:nvPr/>
        </p:nvGrpSpPr>
        <p:grpSpPr bwMode="auto">
          <a:xfrm>
            <a:off x="7536056" y="2186679"/>
            <a:ext cx="56368" cy="216289"/>
            <a:chOff x="551" y="1348"/>
            <a:chExt cx="49" cy="188"/>
          </a:xfrm>
          <a:solidFill>
            <a:schemeClr val="tx1"/>
          </a:solidFill>
        </p:grpSpPr>
        <p:sp>
          <p:nvSpPr>
            <p:cNvPr id="38"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39"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40" name="Group 15"/>
          <p:cNvGrpSpPr>
            <a:grpSpLocks/>
          </p:cNvGrpSpPr>
          <p:nvPr/>
        </p:nvGrpSpPr>
        <p:grpSpPr bwMode="auto">
          <a:xfrm>
            <a:off x="7618189" y="2104548"/>
            <a:ext cx="56368" cy="216289"/>
            <a:chOff x="551" y="1348"/>
            <a:chExt cx="49" cy="188"/>
          </a:xfrm>
          <a:solidFill>
            <a:schemeClr val="tx1"/>
          </a:solidFill>
        </p:grpSpPr>
        <p:sp>
          <p:nvSpPr>
            <p:cNvPr id="41"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42"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sp>
        <p:nvSpPr>
          <p:cNvPr id="46" name="TextBox 45"/>
          <p:cNvSpPr txBox="1"/>
          <p:nvPr/>
        </p:nvSpPr>
        <p:spPr>
          <a:xfrm>
            <a:off x="808373" y="2717706"/>
            <a:ext cx="686406" cy="276999"/>
          </a:xfrm>
          <a:prstGeom prst="rect">
            <a:avLst/>
          </a:prstGeom>
          <a:noFill/>
        </p:spPr>
        <p:txBody>
          <a:bodyPr wrap="none" rtlCol="0">
            <a:spAutoFit/>
          </a:bodyPr>
          <a:lstStyle/>
          <a:p>
            <a:r>
              <a:rPr lang="en-US" sz="1200" b="1" dirty="0" smtClean="0">
                <a:solidFill>
                  <a:schemeClr val="tx1">
                    <a:lumMod val="95000"/>
                    <a:lumOff val="5000"/>
                  </a:schemeClr>
                </a:solidFill>
              </a:rPr>
              <a:t>Z = QR</a:t>
            </a:r>
          </a:p>
        </p:txBody>
      </p:sp>
      <p:sp>
        <p:nvSpPr>
          <p:cNvPr id="47" name="TextBox 46"/>
          <p:cNvSpPr txBox="1"/>
          <p:nvPr/>
        </p:nvSpPr>
        <p:spPr>
          <a:xfrm>
            <a:off x="1567841" y="2718894"/>
            <a:ext cx="1390445" cy="276999"/>
          </a:xfrm>
          <a:prstGeom prst="rect">
            <a:avLst/>
          </a:prstGeom>
          <a:noFill/>
        </p:spPr>
        <p:txBody>
          <a:bodyPr wrap="none" rtlCol="0">
            <a:spAutoFit/>
          </a:bodyPr>
          <a:lstStyle/>
          <a:p>
            <a:r>
              <a:rPr lang="en-US" sz="1200" dirty="0" smtClean="0">
                <a:latin typeface="+mn-lt"/>
              </a:rPr>
              <a:t>QR  Decomposition</a:t>
            </a:r>
          </a:p>
        </p:txBody>
      </p:sp>
      <p:sp>
        <p:nvSpPr>
          <p:cNvPr id="48" name="TextBox 47"/>
          <p:cNvSpPr txBox="1"/>
          <p:nvPr/>
        </p:nvSpPr>
        <p:spPr>
          <a:xfrm>
            <a:off x="813847" y="2432985"/>
            <a:ext cx="687111" cy="276999"/>
          </a:xfrm>
          <a:prstGeom prst="rect">
            <a:avLst/>
          </a:prstGeom>
          <a:noFill/>
        </p:spPr>
        <p:txBody>
          <a:bodyPr wrap="none" rtlCol="0">
            <a:spAutoFit/>
          </a:bodyPr>
          <a:lstStyle/>
          <a:p>
            <a:r>
              <a:rPr lang="en-US" sz="1200" b="1" dirty="0" smtClean="0">
                <a:solidFill>
                  <a:schemeClr val="tx1">
                    <a:lumMod val="95000"/>
                    <a:lumOff val="5000"/>
                  </a:schemeClr>
                </a:solidFill>
              </a:rPr>
              <a:t>C = AB</a:t>
            </a:r>
          </a:p>
        </p:txBody>
      </p:sp>
      <p:sp>
        <p:nvSpPr>
          <p:cNvPr id="49" name="TextBox 48"/>
          <p:cNvSpPr txBox="1"/>
          <p:nvPr/>
        </p:nvSpPr>
        <p:spPr>
          <a:xfrm>
            <a:off x="1560219" y="2438460"/>
            <a:ext cx="1499834" cy="276999"/>
          </a:xfrm>
          <a:prstGeom prst="rect">
            <a:avLst/>
          </a:prstGeom>
          <a:noFill/>
        </p:spPr>
        <p:txBody>
          <a:bodyPr wrap="none" rtlCol="0">
            <a:spAutoFit/>
          </a:bodyPr>
          <a:lstStyle/>
          <a:p>
            <a:r>
              <a:rPr lang="en-US" sz="1200" dirty="0" smtClean="0">
                <a:latin typeface="+mn-lt"/>
              </a:rPr>
              <a:t>Matrix Multiplication</a:t>
            </a:r>
          </a:p>
        </p:txBody>
      </p:sp>
      <p:sp>
        <p:nvSpPr>
          <p:cNvPr id="50" name="TextBox 49"/>
          <p:cNvSpPr txBox="1"/>
          <p:nvPr/>
        </p:nvSpPr>
        <p:spPr>
          <a:xfrm>
            <a:off x="791945" y="3007905"/>
            <a:ext cx="811248" cy="276999"/>
          </a:xfrm>
          <a:prstGeom prst="rect">
            <a:avLst/>
          </a:prstGeom>
          <a:noFill/>
        </p:spPr>
        <p:txBody>
          <a:bodyPr wrap="none" rtlCol="0">
            <a:spAutoFit/>
          </a:bodyPr>
          <a:lstStyle/>
          <a:p>
            <a:r>
              <a:rPr lang="en-US" sz="1200" b="1" dirty="0" smtClean="0">
                <a:solidFill>
                  <a:schemeClr val="tx1">
                    <a:lumMod val="95000"/>
                    <a:lumOff val="5000"/>
                  </a:schemeClr>
                </a:solidFill>
              </a:rPr>
              <a:t>C = A / B</a:t>
            </a:r>
          </a:p>
        </p:txBody>
      </p:sp>
      <p:sp>
        <p:nvSpPr>
          <p:cNvPr id="51" name="TextBox 50"/>
          <p:cNvSpPr txBox="1"/>
          <p:nvPr/>
        </p:nvSpPr>
        <p:spPr>
          <a:xfrm>
            <a:off x="1558075" y="3010279"/>
            <a:ext cx="1845762" cy="276999"/>
          </a:xfrm>
          <a:prstGeom prst="rect">
            <a:avLst/>
          </a:prstGeom>
          <a:noFill/>
        </p:spPr>
        <p:txBody>
          <a:bodyPr wrap="none" rtlCol="0">
            <a:spAutoFit/>
          </a:bodyPr>
          <a:lstStyle/>
          <a:p>
            <a:r>
              <a:rPr lang="en-US" sz="1200" dirty="0" smtClean="0">
                <a:latin typeface="+mn-lt"/>
              </a:rPr>
              <a:t>Back/Forward Substitution</a:t>
            </a:r>
          </a:p>
        </p:txBody>
      </p:sp>
      <p:cxnSp>
        <p:nvCxnSpPr>
          <p:cNvPr id="5" name="Straight Connector 4"/>
          <p:cNvCxnSpPr/>
          <p:nvPr/>
        </p:nvCxnSpPr>
        <p:spPr bwMode="auto">
          <a:xfrm rot="5400000">
            <a:off x="1776786" y="3654864"/>
            <a:ext cx="540426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4665084" y="1034860"/>
            <a:ext cx="671979" cy="338554"/>
          </a:xfrm>
          <a:prstGeom prst="rect">
            <a:avLst/>
          </a:prstGeom>
          <a:noFill/>
        </p:spPr>
        <p:txBody>
          <a:bodyPr wrap="none" rtlCol="0">
            <a:spAutoFit/>
          </a:bodyPr>
          <a:lstStyle/>
          <a:p>
            <a:r>
              <a:rPr lang="en-US" sz="1600" u="sng" dirty="0" smtClean="0">
                <a:latin typeface="+mn-lt"/>
              </a:rPr>
              <a:t>Radar</a:t>
            </a:r>
            <a:endParaRPr lang="en-US" sz="1600" u="sng" dirty="0">
              <a:latin typeface="+mn-lt"/>
            </a:endParaRPr>
          </a:p>
        </p:txBody>
      </p:sp>
      <p:sp>
        <p:nvSpPr>
          <p:cNvPr id="55" name="TextBox 54"/>
          <p:cNvSpPr txBox="1"/>
          <p:nvPr/>
        </p:nvSpPr>
        <p:spPr>
          <a:xfrm>
            <a:off x="4719838" y="3778060"/>
            <a:ext cx="1583639" cy="338554"/>
          </a:xfrm>
          <a:prstGeom prst="rect">
            <a:avLst/>
          </a:prstGeom>
          <a:noFill/>
        </p:spPr>
        <p:txBody>
          <a:bodyPr wrap="none" rtlCol="0">
            <a:spAutoFit/>
          </a:bodyPr>
          <a:lstStyle/>
          <a:p>
            <a:r>
              <a:rPr lang="en-US" sz="1600" u="sng" dirty="0" smtClean="0">
                <a:solidFill>
                  <a:srgbClr val="FFC000"/>
                </a:solidFill>
                <a:latin typeface="+mn-lt"/>
              </a:rPr>
              <a:t>Communications</a:t>
            </a:r>
            <a:endParaRPr lang="en-US" sz="1600" u="sng" dirty="0">
              <a:solidFill>
                <a:srgbClr val="FFC000"/>
              </a:solidFill>
              <a:latin typeface="+mn-lt"/>
            </a:endParaRPr>
          </a:p>
        </p:txBody>
      </p:sp>
      <p:sp>
        <p:nvSpPr>
          <p:cNvPr id="56" name="TextBox 55"/>
          <p:cNvSpPr txBox="1"/>
          <p:nvPr/>
        </p:nvSpPr>
        <p:spPr>
          <a:xfrm>
            <a:off x="131412" y="3717830"/>
            <a:ext cx="665567" cy="338554"/>
          </a:xfrm>
          <a:prstGeom prst="rect">
            <a:avLst/>
          </a:prstGeom>
          <a:noFill/>
        </p:spPr>
        <p:txBody>
          <a:bodyPr wrap="none" rtlCol="0">
            <a:spAutoFit/>
          </a:bodyPr>
          <a:lstStyle/>
          <a:p>
            <a:r>
              <a:rPr lang="en-US" sz="1600" u="sng" dirty="0" smtClean="0">
                <a:latin typeface="+mn-lt"/>
              </a:rPr>
              <a:t>Sonar</a:t>
            </a:r>
            <a:endParaRPr lang="en-US" sz="1600" u="sng" dirty="0">
              <a:latin typeface="+mn-lt"/>
            </a:endParaRPr>
          </a:p>
        </p:txBody>
      </p:sp>
      <p:sp>
        <p:nvSpPr>
          <p:cNvPr id="58" name="TextBox 57"/>
          <p:cNvSpPr txBox="1"/>
          <p:nvPr/>
        </p:nvSpPr>
        <p:spPr>
          <a:xfrm>
            <a:off x="180689" y="1056762"/>
            <a:ext cx="3860929" cy="1415772"/>
          </a:xfrm>
          <a:prstGeom prst="rect">
            <a:avLst/>
          </a:prstGeom>
          <a:noFill/>
        </p:spPr>
        <p:txBody>
          <a:bodyPr wrap="none" rtlCol="0">
            <a:spAutoFit/>
          </a:bodyPr>
          <a:lstStyle/>
          <a:p>
            <a:r>
              <a:rPr lang="en-US" sz="1800" b="1" dirty="0" smtClean="0">
                <a:latin typeface="+mn-lt"/>
              </a:rPr>
              <a:t>Space-Time adaptive signal processing</a:t>
            </a:r>
          </a:p>
          <a:p>
            <a:pPr marL="112713" lvl="1">
              <a:buFont typeface="Arial" pitchFamily="34" charset="0"/>
              <a:buChar char="•"/>
              <a:tabLst>
                <a:tab pos="114300" algn="l"/>
                <a:tab pos="230188" algn="l"/>
              </a:tabLst>
            </a:pPr>
            <a:r>
              <a:rPr lang="en-US" sz="1600" dirty="0" smtClean="0">
                <a:latin typeface="+mn-lt"/>
              </a:rPr>
              <a:t> Ideal for dynamic environments</a:t>
            </a:r>
          </a:p>
          <a:p>
            <a:pPr marL="112713" lvl="1">
              <a:buFont typeface="Arial" pitchFamily="34" charset="0"/>
              <a:buChar char="•"/>
              <a:tabLst>
                <a:tab pos="114300" algn="l"/>
                <a:tab pos="230188" algn="l"/>
              </a:tabLst>
            </a:pPr>
            <a:r>
              <a:rPr lang="en-US" sz="1600" dirty="0" smtClean="0">
                <a:latin typeface="+mn-lt"/>
              </a:rPr>
              <a:t> Numerous real-time applications</a:t>
            </a:r>
            <a:endParaRPr lang="en-US" sz="1800" dirty="0" smtClean="0">
              <a:latin typeface="+mn-lt"/>
            </a:endParaRPr>
          </a:p>
          <a:p>
            <a:r>
              <a:rPr lang="en-US" sz="1800" dirty="0" smtClean="0">
                <a:latin typeface="+mn-lt"/>
              </a:rPr>
              <a:t>	</a:t>
            </a:r>
          </a:p>
          <a:p>
            <a:endParaRPr lang="en-US" sz="1800" dirty="0" smtClean="0">
              <a:latin typeface="+mn-lt"/>
            </a:endParaRPr>
          </a:p>
        </p:txBody>
      </p:sp>
      <p:sp>
        <p:nvSpPr>
          <p:cNvPr id="78" name="Rectangle 77"/>
          <p:cNvSpPr/>
          <p:nvPr/>
        </p:nvSpPr>
        <p:spPr>
          <a:xfrm>
            <a:off x="-225177" y="2000254"/>
            <a:ext cx="3877985" cy="400110"/>
          </a:xfrm>
          <a:prstGeom prst="rect">
            <a:avLst/>
          </a:prstGeom>
        </p:spPr>
        <p:txBody>
          <a:bodyPr wrap="none">
            <a:spAutoFit/>
          </a:bodyPr>
          <a:lstStyle/>
          <a:p>
            <a:pPr lvl="1"/>
            <a:r>
              <a:rPr lang="en-US" sz="1200" i="1" dirty="0" smtClean="0"/>
              <a:t>Common signal processing building blocks: </a:t>
            </a:r>
            <a:r>
              <a:rPr lang="en-US" sz="2000" i="1" dirty="0" smtClean="0"/>
              <a:t>	</a:t>
            </a:r>
            <a:endParaRPr lang="en-US" sz="2000" i="1" dirty="0"/>
          </a:p>
        </p:txBody>
      </p:sp>
      <p:sp>
        <p:nvSpPr>
          <p:cNvPr id="83" name="Freeform 558"/>
          <p:cNvSpPr>
            <a:spLocks/>
          </p:cNvSpPr>
          <p:nvPr/>
        </p:nvSpPr>
        <p:spPr bwMode="auto">
          <a:xfrm rot="17797162">
            <a:off x="6964601" y="1857449"/>
            <a:ext cx="369337" cy="600996"/>
          </a:xfrm>
          <a:custGeom>
            <a:avLst/>
            <a:gdLst>
              <a:gd name="T0" fmla="*/ 743 w 1499"/>
              <a:gd name="T1" fmla="*/ 2430 h 2431"/>
              <a:gd name="T2" fmla="*/ 678 w 1499"/>
              <a:gd name="T3" fmla="*/ 2419 h 2431"/>
              <a:gd name="T4" fmla="*/ 613 w 1499"/>
              <a:gd name="T5" fmla="*/ 2386 h 2431"/>
              <a:gd name="T6" fmla="*/ 570 w 1499"/>
              <a:gd name="T7" fmla="*/ 2365 h 2431"/>
              <a:gd name="T8" fmla="*/ 516 w 1499"/>
              <a:gd name="T9" fmla="*/ 2321 h 2431"/>
              <a:gd name="T10" fmla="*/ 473 w 1499"/>
              <a:gd name="T11" fmla="*/ 2300 h 2431"/>
              <a:gd name="T12" fmla="*/ 397 w 1499"/>
              <a:gd name="T13" fmla="*/ 2267 h 2431"/>
              <a:gd name="T14" fmla="*/ 419 w 1499"/>
              <a:gd name="T15" fmla="*/ 2202 h 2431"/>
              <a:gd name="T16" fmla="*/ 235 w 1499"/>
              <a:gd name="T17" fmla="*/ 2235 h 2431"/>
              <a:gd name="T18" fmla="*/ 140 w 1499"/>
              <a:gd name="T19" fmla="*/ 2192 h 2431"/>
              <a:gd name="T20" fmla="*/ 160 w 1499"/>
              <a:gd name="T21" fmla="*/ 2116 h 2431"/>
              <a:gd name="T22" fmla="*/ 203 w 1499"/>
              <a:gd name="T23" fmla="*/ 2040 h 2431"/>
              <a:gd name="T24" fmla="*/ 171 w 1499"/>
              <a:gd name="T25" fmla="*/ 1964 h 2431"/>
              <a:gd name="T26" fmla="*/ 97 w 1499"/>
              <a:gd name="T27" fmla="*/ 1889 h 2431"/>
              <a:gd name="T28" fmla="*/ 10 w 1499"/>
              <a:gd name="T29" fmla="*/ 1791 h 2431"/>
              <a:gd name="T30" fmla="*/ 32 w 1499"/>
              <a:gd name="T31" fmla="*/ 1705 h 2431"/>
              <a:gd name="T32" fmla="*/ 376 w 1499"/>
              <a:gd name="T33" fmla="*/ 1791 h 2431"/>
              <a:gd name="T34" fmla="*/ 129 w 1499"/>
              <a:gd name="T35" fmla="*/ 1566 h 2431"/>
              <a:gd name="T36" fmla="*/ 451 w 1499"/>
              <a:gd name="T37" fmla="*/ 1726 h 2431"/>
              <a:gd name="T38" fmla="*/ 181 w 1499"/>
              <a:gd name="T39" fmla="*/ 1382 h 2431"/>
              <a:gd name="T40" fmla="*/ 300 w 1499"/>
              <a:gd name="T41" fmla="*/ 1393 h 2431"/>
              <a:gd name="T42" fmla="*/ 441 w 1499"/>
              <a:gd name="T43" fmla="*/ 1458 h 2431"/>
              <a:gd name="T44" fmla="*/ 538 w 1499"/>
              <a:gd name="T45" fmla="*/ 1479 h 2431"/>
              <a:gd name="T46" fmla="*/ 527 w 1499"/>
              <a:gd name="T47" fmla="*/ 1306 h 2431"/>
              <a:gd name="T48" fmla="*/ 667 w 1499"/>
              <a:gd name="T49" fmla="*/ 1523 h 2431"/>
              <a:gd name="T50" fmla="*/ 559 w 1499"/>
              <a:gd name="T51" fmla="*/ 540 h 2431"/>
              <a:gd name="T52" fmla="*/ 700 w 1499"/>
              <a:gd name="T53" fmla="*/ 54 h 2431"/>
              <a:gd name="T54" fmla="*/ 894 w 1499"/>
              <a:gd name="T55" fmla="*/ 54 h 2431"/>
              <a:gd name="T56" fmla="*/ 1024 w 1499"/>
              <a:gd name="T57" fmla="*/ 551 h 2431"/>
              <a:gd name="T58" fmla="*/ 1013 w 1499"/>
              <a:gd name="T59" fmla="*/ 1198 h 2431"/>
              <a:gd name="T60" fmla="*/ 1067 w 1499"/>
              <a:gd name="T61" fmla="*/ 1285 h 2431"/>
              <a:gd name="T62" fmla="*/ 1067 w 1499"/>
              <a:gd name="T63" fmla="*/ 1479 h 2431"/>
              <a:gd name="T64" fmla="*/ 1154 w 1499"/>
              <a:gd name="T65" fmla="*/ 1447 h 2431"/>
              <a:gd name="T66" fmla="*/ 1218 w 1499"/>
              <a:gd name="T67" fmla="*/ 1479 h 2431"/>
              <a:gd name="T68" fmla="*/ 1422 w 1499"/>
              <a:gd name="T69" fmla="*/ 1371 h 2431"/>
              <a:gd name="T70" fmla="*/ 1132 w 1499"/>
              <a:gd name="T71" fmla="*/ 1737 h 2431"/>
              <a:gd name="T72" fmla="*/ 1498 w 1499"/>
              <a:gd name="T73" fmla="*/ 1544 h 2431"/>
              <a:gd name="T74" fmla="*/ 1422 w 1499"/>
              <a:gd name="T75" fmla="*/ 1683 h 2431"/>
              <a:gd name="T76" fmla="*/ 1443 w 1499"/>
              <a:gd name="T77" fmla="*/ 1770 h 2431"/>
              <a:gd name="T78" fmla="*/ 1335 w 1499"/>
              <a:gd name="T79" fmla="*/ 1867 h 2431"/>
              <a:gd name="T80" fmla="*/ 1346 w 1499"/>
              <a:gd name="T81" fmla="*/ 1921 h 2431"/>
              <a:gd name="T82" fmla="*/ 1400 w 1499"/>
              <a:gd name="T83" fmla="*/ 1986 h 2431"/>
              <a:gd name="T84" fmla="*/ 1346 w 1499"/>
              <a:gd name="T85" fmla="*/ 2051 h 2431"/>
              <a:gd name="T86" fmla="*/ 1218 w 1499"/>
              <a:gd name="T87" fmla="*/ 2083 h 2431"/>
              <a:gd name="T88" fmla="*/ 1271 w 1499"/>
              <a:gd name="T89" fmla="*/ 2159 h 2431"/>
              <a:gd name="T90" fmla="*/ 1229 w 1499"/>
              <a:gd name="T91" fmla="*/ 2192 h 2431"/>
              <a:gd name="T92" fmla="*/ 1249 w 1499"/>
              <a:gd name="T93" fmla="*/ 2267 h 2431"/>
              <a:gd name="T94" fmla="*/ 1143 w 1499"/>
              <a:gd name="T95" fmla="*/ 2256 h 2431"/>
              <a:gd name="T96" fmla="*/ 1110 w 1499"/>
              <a:gd name="T97" fmla="*/ 2321 h 2431"/>
              <a:gd name="T98" fmla="*/ 1056 w 1499"/>
              <a:gd name="T99" fmla="*/ 2343 h 2431"/>
              <a:gd name="T100" fmla="*/ 1013 w 1499"/>
              <a:gd name="T101" fmla="*/ 2375 h 2431"/>
              <a:gd name="T102" fmla="*/ 959 w 1499"/>
              <a:gd name="T103" fmla="*/ 2397 h 2431"/>
              <a:gd name="T104" fmla="*/ 894 w 1499"/>
              <a:gd name="T105" fmla="*/ 2419 h 2431"/>
              <a:gd name="T106" fmla="*/ 830 w 1499"/>
              <a:gd name="T107" fmla="*/ 2430 h 24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99"/>
              <a:gd name="T163" fmla="*/ 0 h 2431"/>
              <a:gd name="T164" fmla="*/ 1499 w 1499"/>
              <a:gd name="T165" fmla="*/ 2431 h 24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99" h="2431">
                <a:moveTo>
                  <a:pt x="797" y="2430"/>
                </a:moveTo>
                <a:lnTo>
                  <a:pt x="786" y="2430"/>
                </a:lnTo>
                <a:lnTo>
                  <a:pt x="776" y="2430"/>
                </a:lnTo>
                <a:lnTo>
                  <a:pt x="765" y="2430"/>
                </a:lnTo>
                <a:lnTo>
                  <a:pt x="754" y="2430"/>
                </a:lnTo>
                <a:lnTo>
                  <a:pt x="743" y="2430"/>
                </a:lnTo>
                <a:lnTo>
                  <a:pt x="732" y="2430"/>
                </a:lnTo>
                <a:lnTo>
                  <a:pt x="721" y="2430"/>
                </a:lnTo>
                <a:lnTo>
                  <a:pt x="711" y="2419"/>
                </a:lnTo>
                <a:lnTo>
                  <a:pt x="700" y="2419"/>
                </a:lnTo>
                <a:lnTo>
                  <a:pt x="689" y="2419"/>
                </a:lnTo>
                <a:lnTo>
                  <a:pt x="678" y="2419"/>
                </a:lnTo>
                <a:lnTo>
                  <a:pt x="667" y="2408"/>
                </a:lnTo>
                <a:lnTo>
                  <a:pt x="657" y="2408"/>
                </a:lnTo>
                <a:lnTo>
                  <a:pt x="646" y="2408"/>
                </a:lnTo>
                <a:lnTo>
                  <a:pt x="635" y="2397"/>
                </a:lnTo>
                <a:lnTo>
                  <a:pt x="624" y="2397"/>
                </a:lnTo>
                <a:lnTo>
                  <a:pt x="613" y="2386"/>
                </a:lnTo>
                <a:lnTo>
                  <a:pt x="603" y="2386"/>
                </a:lnTo>
                <a:lnTo>
                  <a:pt x="592" y="2386"/>
                </a:lnTo>
                <a:lnTo>
                  <a:pt x="592" y="2375"/>
                </a:lnTo>
                <a:lnTo>
                  <a:pt x="581" y="2375"/>
                </a:lnTo>
                <a:lnTo>
                  <a:pt x="581" y="2365"/>
                </a:lnTo>
                <a:lnTo>
                  <a:pt x="570" y="2365"/>
                </a:lnTo>
                <a:lnTo>
                  <a:pt x="559" y="2365"/>
                </a:lnTo>
                <a:lnTo>
                  <a:pt x="559" y="2354"/>
                </a:lnTo>
                <a:lnTo>
                  <a:pt x="549" y="2354"/>
                </a:lnTo>
                <a:lnTo>
                  <a:pt x="538" y="2343"/>
                </a:lnTo>
                <a:lnTo>
                  <a:pt x="527" y="2332"/>
                </a:lnTo>
                <a:lnTo>
                  <a:pt x="516" y="2321"/>
                </a:lnTo>
                <a:lnTo>
                  <a:pt x="505" y="2321"/>
                </a:lnTo>
                <a:lnTo>
                  <a:pt x="505" y="2311"/>
                </a:lnTo>
                <a:lnTo>
                  <a:pt x="495" y="2311"/>
                </a:lnTo>
                <a:lnTo>
                  <a:pt x="484" y="2311"/>
                </a:lnTo>
                <a:lnTo>
                  <a:pt x="462" y="2321"/>
                </a:lnTo>
                <a:lnTo>
                  <a:pt x="473" y="2300"/>
                </a:lnTo>
                <a:lnTo>
                  <a:pt x="473" y="2289"/>
                </a:lnTo>
                <a:lnTo>
                  <a:pt x="473" y="2278"/>
                </a:lnTo>
                <a:lnTo>
                  <a:pt x="462" y="2267"/>
                </a:lnTo>
                <a:lnTo>
                  <a:pt x="451" y="2256"/>
                </a:lnTo>
                <a:lnTo>
                  <a:pt x="430" y="2256"/>
                </a:lnTo>
                <a:lnTo>
                  <a:pt x="397" y="2267"/>
                </a:lnTo>
                <a:lnTo>
                  <a:pt x="387" y="2267"/>
                </a:lnTo>
                <a:lnTo>
                  <a:pt x="387" y="2256"/>
                </a:lnTo>
                <a:lnTo>
                  <a:pt x="408" y="2235"/>
                </a:lnTo>
                <a:lnTo>
                  <a:pt x="430" y="2213"/>
                </a:lnTo>
                <a:lnTo>
                  <a:pt x="419" y="2213"/>
                </a:lnTo>
                <a:lnTo>
                  <a:pt x="419" y="2202"/>
                </a:lnTo>
                <a:lnTo>
                  <a:pt x="419" y="2192"/>
                </a:lnTo>
                <a:lnTo>
                  <a:pt x="408" y="2192"/>
                </a:lnTo>
                <a:lnTo>
                  <a:pt x="387" y="2192"/>
                </a:lnTo>
                <a:lnTo>
                  <a:pt x="322" y="2213"/>
                </a:lnTo>
                <a:lnTo>
                  <a:pt x="268" y="2224"/>
                </a:lnTo>
                <a:lnTo>
                  <a:pt x="235" y="2235"/>
                </a:lnTo>
                <a:lnTo>
                  <a:pt x="203" y="2235"/>
                </a:lnTo>
                <a:lnTo>
                  <a:pt x="181" y="2224"/>
                </a:lnTo>
                <a:lnTo>
                  <a:pt x="160" y="2224"/>
                </a:lnTo>
                <a:lnTo>
                  <a:pt x="151" y="2213"/>
                </a:lnTo>
                <a:lnTo>
                  <a:pt x="151" y="2202"/>
                </a:lnTo>
                <a:lnTo>
                  <a:pt x="140" y="2192"/>
                </a:lnTo>
                <a:lnTo>
                  <a:pt x="140" y="2181"/>
                </a:lnTo>
                <a:lnTo>
                  <a:pt x="140" y="2170"/>
                </a:lnTo>
                <a:lnTo>
                  <a:pt x="140" y="2148"/>
                </a:lnTo>
                <a:lnTo>
                  <a:pt x="151" y="2137"/>
                </a:lnTo>
                <a:lnTo>
                  <a:pt x="151" y="2127"/>
                </a:lnTo>
                <a:lnTo>
                  <a:pt x="160" y="2116"/>
                </a:lnTo>
                <a:lnTo>
                  <a:pt x="171" y="2105"/>
                </a:lnTo>
                <a:lnTo>
                  <a:pt x="181" y="2094"/>
                </a:lnTo>
                <a:lnTo>
                  <a:pt x="181" y="2073"/>
                </a:lnTo>
                <a:lnTo>
                  <a:pt x="192" y="2062"/>
                </a:lnTo>
                <a:lnTo>
                  <a:pt x="192" y="2051"/>
                </a:lnTo>
                <a:lnTo>
                  <a:pt x="203" y="2040"/>
                </a:lnTo>
                <a:lnTo>
                  <a:pt x="203" y="2029"/>
                </a:lnTo>
                <a:lnTo>
                  <a:pt x="203" y="2018"/>
                </a:lnTo>
                <a:lnTo>
                  <a:pt x="203" y="2008"/>
                </a:lnTo>
                <a:lnTo>
                  <a:pt x="192" y="1997"/>
                </a:lnTo>
                <a:lnTo>
                  <a:pt x="181" y="1986"/>
                </a:lnTo>
                <a:lnTo>
                  <a:pt x="171" y="1964"/>
                </a:lnTo>
                <a:lnTo>
                  <a:pt x="160" y="1954"/>
                </a:lnTo>
                <a:lnTo>
                  <a:pt x="151" y="1943"/>
                </a:lnTo>
                <a:lnTo>
                  <a:pt x="140" y="1932"/>
                </a:lnTo>
                <a:lnTo>
                  <a:pt x="129" y="1921"/>
                </a:lnTo>
                <a:lnTo>
                  <a:pt x="108" y="1910"/>
                </a:lnTo>
                <a:lnTo>
                  <a:pt x="97" y="1889"/>
                </a:lnTo>
                <a:lnTo>
                  <a:pt x="75" y="1878"/>
                </a:lnTo>
                <a:lnTo>
                  <a:pt x="64" y="1856"/>
                </a:lnTo>
                <a:lnTo>
                  <a:pt x="43" y="1845"/>
                </a:lnTo>
                <a:lnTo>
                  <a:pt x="32" y="1824"/>
                </a:lnTo>
                <a:lnTo>
                  <a:pt x="21" y="1813"/>
                </a:lnTo>
                <a:lnTo>
                  <a:pt x="10" y="1791"/>
                </a:lnTo>
                <a:lnTo>
                  <a:pt x="10" y="1770"/>
                </a:lnTo>
                <a:lnTo>
                  <a:pt x="0" y="1759"/>
                </a:lnTo>
                <a:lnTo>
                  <a:pt x="0" y="1748"/>
                </a:lnTo>
                <a:lnTo>
                  <a:pt x="10" y="1726"/>
                </a:lnTo>
                <a:lnTo>
                  <a:pt x="21" y="1716"/>
                </a:lnTo>
                <a:lnTo>
                  <a:pt x="32" y="1705"/>
                </a:lnTo>
                <a:lnTo>
                  <a:pt x="54" y="1705"/>
                </a:lnTo>
                <a:lnTo>
                  <a:pt x="86" y="1705"/>
                </a:lnTo>
                <a:lnTo>
                  <a:pt x="129" y="1705"/>
                </a:lnTo>
                <a:lnTo>
                  <a:pt x="192" y="1716"/>
                </a:lnTo>
                <a:lnTo>
                  <a:pt x="268" y="1748"/>
                </a:lnTo>
                <a:lnTo>
                  <a:pt x="376" y="1791"/>
                </a:lnTo>
                <a:lnTo>
                  <a:pt x="387" y="1791"/>
                </a:lnTo>
                <a:lnTo>
                  <a:pt x="289" y="1726"/>
                </a:lnTo>
                <a:lnTo>
                  <a:pt x="214" y="1662"/>
                </a:lnTo>
                <a:lnTo>
                  <a:pt x="171" y="1620"/>
                </a:lnTo>
                <a:lnTo>
                  <a:pt x="140" y="1588"/>
                </a:lnTo>
                <a:lnTo>
                  <a:pt x="129" y="1566"/>
                </a:lnTo>
                <a:lnTo>
                  <a:pt x="140" y="1555"/>
                </a:lnTo>
                <a:lnTo>
                  <a:pt x="160" y="1566"/>
                </a:lnTo>
                <a:lnTo>
                  <a:pt x="214" y="1577"/>
                </a:lnTo>
                <a:lnTo>
                  <a:pt x="300" y="1631"/>
                </a:lnTo>
                <a:lnTo>
                  <a:pt x="462" y="1737"/>
                </a:lnTo>
                <a:lnTo>
                  <a:pt x="451" y="1726"/>
                </a:lnTo>
                <a:lnTo>
                  <a:pt x="289" y="1577"/>
                </a:lnTo>
                <a:lnTo>
                  <a:pt x="214" y="1501"/>
                </a:lnTo>
                <a:lnTo>
                  <a:pt x="171" y="1436"/>
                </a:lnTo>
                <a:lnTo>
                  <a:pt x="160" y="1404"/>
                </a:lnTo>
                <a:lnTo>
                  <a:pt x="160" y="1382"/>
                </a:lnTo>
                <a:lnTo>
                  <a:pt x="181" y="1382"/>
                </a:lnTo>
                <a:lnTo>
                  <a:pt x="214" y="1404"/>
                </a:lnTo>
                <a:lnTo>
                  <a:pt x="268" y="1436"/>
                </a:lnTo>
                <a:lnTo>
                  <a:pt x="343" y="1501"/>
                </a:lnTo>
                <a:lnTo>
                  <a:pt x="387" y="1523"/>
                </a:lnTo>
                <a:lnTo>
                  <a:pt x="343" y="1458"/>
                </a:lnTo>
                <a:lnTo>
                  <a:pt x="300" y="1393"/>
                </a:lnTo>
                <a:lnTo>
                  <a:pt x="289" y="1361"/>
                </a:lnTo>
                <a:lnTo>
                  <a:pt x="311" y="1350"/>
                </a:lnTo>
                <a:lnTo>
                  <a:pt x="354" y="1393"/>
                </a:lnTo>
                <a:lnTo>
                  <a:pt x="451" y="1501"/>
                </a:lnTo>
                <a:lnTo>
                  <a:pt x="559" y="1653"/>
                </a:lnTo>
                <a:lnTo>
                  <a:pt x="441" y="1458"/>
                </a:lnTo>
                <a:lnTo>
                  <a:pt x="376" y="1328"/>
                </a:lnTo>
                <a:lnTo>
                  <a:pt x="354" y="1263"/>
                </a:lnTo>
                <a:lnTo>
                  <a:pt x="354" y="1231"/>
                </a:lnTo>
                <a:lnTo>
                  <a:pt x="376" y="1252"/>
                </a:lnTo>
                <a:lnTo>
                  <a:pt x="430" y="1317"/>
                </a:lnTo>
                <a:lnTo>
                  <a:pt x="538" y="1479"/>
                </a:lnTo>
                <a:lnTo>
                  <a:pt x="570" y="1544"/>
                </a:lnTo>
                <a:lnTo>
                  <a:pt x="484" y="1328"/>
                </a:lnTo>
                <a:lnTo>
                  <a:pt x="462" y="1242"/>
                </a:lnTo>
                <a:lnTo>
                  <a:pt x="462" y="1220"/>
                </a:lnTo>
                <a:lnTo>
                  <a:pt x="495" y="1242"/>
                </a:lnTo>
                <a:lnTo>
                  <a:pt x="527" y="1306"/>
                </a:lnTo>
                <a:lnTo>
                  <a:pt x="549" y="1317"/>
                </a:lnTo>
                <a:lnTo>
                  <a:pt x="538" y="1242"/>
                </a:lnTo>
                <a:lnTo>
                  <a:pt x="538" y="1198"/>
                </a:lnTo>
                <a:lnTo>
                  <a:pt x="559" y="1209"/>
                </a:lnTo>
                <a:lnTo>
                  <a:pt x="603" y="1339"/>
                </a:lnTo>
                <a:lnTo>
                  <a:pt x="667" y="1523"/>
                </a:lnTo>
                <a:lnTo>
                  <a:pt x="603" y="1242"/>
                </a:lnTo>
                <a:lnTo>
                  <a:pt x="613" y="1187"/>
                </a:lnTo>
                <a:lnTo>
                  <a:pt x="657" y="1328"/>
                </a:lnTo>
                <a:lnTo>
                  <a:pt x="592" y="971"/>
                </a:lnTo>
                <a:lnTo>
                  <a:pt x="570" y="713"/>
                </a:lnTo>
                <a:lnTo>
                  <a:pt x="559" y="540"/>
                </a:lnTo>
                <a:lnTo>
                  <a:pt x="570" y="400"/>
                </a:lnTo>
                <a:lnTo>
                  <a:pt x="592" y="302"/>
                </a:lnTo>
                <a:lnTo>
                  <a:pt x="613" y="216"/>
                </a:lnTo>
                <a:lnTo>
                  <a:pt x="635" y="151"/>
                </a:lnTo>
                <a:lnTo>
                  <a:pt x="667" y="97"/>
                </a:lnTo>
                <a:lnTo>
                  <a:pt x="700" y="54"/>
                </a:lnTo>
                <a:lnTo>
                  <a:pt x="732" y="21"/>
                </a:lnTo>
                <a:lnTo>
                  <a:pt x="765" y="10"/>
                </a:lnTo>
                <a:lnTo>
                  <a:pt x="797" y="0"/>
                </a:lnTo>
                <a:lnTo>
                  <a:pt x="830" y="10"/>
                </a:lnTo>
                <a:lnTo>
                  <a:pt x="862" y="32"/>
                </a:lnTo>
                <a:lnTo>
                  <a:pt x="894" y="54"/>
                </a:lnTo>
                <a:lnTo>
                  <a:pt x="927" y="97"/>
                </a:lnTo>
                <a:lnTo>
                  <a:pt x="959" y="151"/>
                </a:lnTo>
                <a:lnTo>
                  <a:pt x="981" y="216"/>
                </a:lnTo>
                <a:lnTo>
                  <a:pt x="1002" y="302"/>
                </a:lnTo>
                <a:lnTo>
                  <a:pt x="1024" y="411"/>
                </a:lnTo>
                <a:lnTo>
                  <a:pt x="1024" y="551"/>
                </a:lnTo>
                <a:lnTo>
                  <a:pt x="1024" y="724"/>
                </a:lnTo>
                <a:lnTo>
                  <a:pt x="1002" y="971"/>
                </a:lnTo>
                <a:lnTo>
                  <a:pt x="970" y="1209"/>
                </a:lnTo>
                <a:lnTo>
                  <a:pt x="992" y="1133"/>
                </a:lnTo>
                <a:lnTo>
                  <a:pt x="1013" y="1155"/>
                </a:lnTo>
                <a:lnTo>
                  <a:pt x="1013" y="1198"/>
                </a:lnTo>
                <a:lnTo>
                  <a:pt x="1024" y="1209"/>
                </a:lnTo>
                <a:lnTo>
                  <a:pt x="1046" y="1209"/>
                </a:lnTo>
                <a:lnTo>
                  <a:pt x="1035" y="1252"/>
                </a:lnTo>
                <a:lnTo>
                  <a:pt x="1002" y="1415"/>
                </a:lnTo>
                <a:lnTo>
                  <a:pt x="981" y="1501"/>
                </a:lnTo>
                <a:lnTo>
                  <a:pt x="1067" y="1285"/>
                </a:lnTo>
                <a:lnTo>
                  <a:pt x="1121" y="1198"/>
                </a:lnTo>
                <a:lnTo>
                  <a:pt x="1154" y="1177"/>
                </a:lnTo>
                <a:lnTo>
                  <a:pt x="1154" y="1198"/>
                </a:lnTo>
                <a:lnTo>
                  <a:pt x="1132" y="1285"/>
                </a:lnTo>
                <a:lnTo>
                  <a:pt x="1067" y="1447"/>
                </a:lnTo>
                <a:lnTo>
                  <a:pt x="1067" y="1479"/>
                </a:lnTo>
                <a:lnTo>
                  <a:pt x="1164" y="1317"/>
                </a:lnTo>
                <a:lnTo>
                  <a:pt x="1208" y="1252"/>
                </a:lnTo>
                <a:lnTo>
                  <a:pt x="1238" y="1242"/>
                </a:lnTo>
                <a:lnTo>
                  <a:pt x="1238" y="1263"/>
                </a:lnTo>
                <a:lnTo>
                  <a:pt x="1218" y="1328"/>
                </a:lnTo>
                <a:lnTo>
                  <a:pt x="1154" y="1447"/>
                </a:lnTo>
                <a:lnTo>
                  <a:pt x="1035" y="1653"/>
                </a:lnTo>
                <a:lnTo>
                  <a:pt x="1110" y="1555"/>
                </a:lnTo>
                <a:lnTo>
                  <a:pt x="1208" y="1436"/>
                </a:lnTo>
                <a:lnTo>
                  <a:pt x="1249" y="1404"/>
                </a:lnTo>
                <a:lnTo>
                  <a:pt x="1249" y="1415"/>
                </a:lnTo>
                <a:lnTo>
                  <a:pt x="1218" y="1479"/>
                </a:lnTo>
                <a:lnTo>
                  <a:pt x="1100" y="1642"/>
                </a:lnTo>
                <a:lnTo>
                  <a:pt x="1078" y="1683"/>
                </a:lnTo>
                <a:lnTo>
                  <a:pt x="1238" y="1512"/>
                </a:lnTo>
                <a:lnTo>
                  <a:pt x="1335" y="1425"/>
                </a:lnTo>
                <a:lnTo>
                  <a:pt x="1389" y="1393"/>
                </a:lnTo>
                <a:lnTo>
                  <a:pt x="1422" y="1371"/>
                </a:lnTo>
                <a:lnTo>
                  <a:pt x="1443" y="1382"/>
                </a:lnTo>
                <a:lnTo>
                  <a:pt x="1433" y="1404"/>
                </a:lnTo>
                <a:lnTo>
                  <a:pt x="1411" y="1447"/>
                </a:lnTo>
                <a:lnTo>
                  <a:pt x="1368" y="1501"/>
                </a:lnTo>
                <a:lnTo>
                  <a:pt x="1281" y="1598"/>
                </a:lnTo>
                <a:lnTo>
                  <a:pt x="1132" y="1737"/>
                </a:lnTo>
                <a:lnTo>
                  <a:pt x="1186" y="1694"/>
                </a:lnTo>
                <a:lnTo>
                  <a:pt x="1325" y="1598"/>
                </a:lnTo>
                <a:lnTo>
                  <a:pt x="1411" y="1555"/>
                </a:lnTo>
                <a:lnTo>
                  <a:pt x="1454" y="1544"/>
                </a:lnTo>
                <a:lnTo>
                  <a:pt x="1487" y="1544"/>
                </a:lnTo>
                <a:lnTo>
                  <a:pt x="1498" y="1544"/>
                </a:lnTo>
                <a:lnTo>
                  <a:pt x="1498" y="1566"/>
                </a:lnTo>
                <a:lnTo>
                  <a:pt x="1498" y="1588"/>
                </a:lnTo>
                <a:lnTo>
                  <a:pt x="1476" y="1609"/>
                </a:lnTo>
                <a:lnTo>
                  <a:pt x="1465" y="1631"/>
                </a:lnTo>
                <a:lnTo>
                  <a:pt x="1443" y="1662"/>
                </a:lnTo>
                <a:lnTo>
                  <a:pt x="1422" y="1683"/>
                </a:lnTo>
                <a:lnTo>
                  <a:pt x="1422" y="1694"/>
                </a:lnTo>
                <a:lnTo>
                  <a:pt x="1422" y="1716"/>
                </a:lnTo>
                <a:lnTo>
                  <a:pt x="1433" y="1726"/>
                </a:lnTo>
                <a:lnTo>
                  <a:pt x="1443" y="1737"/>
                </a:lnTo>
                <a:lnTo>
                  <a:pt x="1443" y="1748"/>
                </a:lnTo>
                <a:lnTo>
                  <a:pt x="1443" y="1770"/>
                </a:lnTo>
                <a:lnTo>
                  <a:pt x="1433" y="1781"/>
                </a:lnTo>
                <a:lnTo>
                  <a:pt x="1422" y="1802"/>
                </a:lnTo>
                <a:lnTo>
                  <a:pt x="1400" y="1813"/>
                </a:lnTo>
                <a:lnTo>
                  <a:pt x="1379" y="1835"/>
                </a:lnTo>
                <a:lnTo>
                  <a:pt x="1357" y="1856"/>
                </a:lnTo>
                <a:lnTo>
                  <a:pt x="1335" y="1867"/>
                </a:lnTo>
                <a:lnTo>
                  <a:pt x="1325" y="1878"/>
                </a:lnTo>
                <a:lnTo>
                  <a:pt x="1314" y="1889"/>
                </a:lnTo>
                <a:lnTo>
                  <a:pt x="1314" y="1900"/>
                </a:lnTo>
                <a:lnTo>
                  <a:pt x="1325" y="1910"/>
                </a:lnTo>
                <a:lnTo>
                  <a:pt x="1335" y="1921"/>
                </a:lnTo>
                <a:lnTo>
                  <a:pt x="1346" y="1921"/>
                </a:lnTo>
                <a:lnTo>
                  <a:pt x="1368" y="1932"/>
                </a:lnTo>
                <a:lnTo>
                  <a:pt x="1379" y="1943"/>
                </a:lnTo>
                <a:lnTo>
                  <a:pt x="1389" y="1954"/>
                </a:lnTo>
                <a:lnTo>
                  <a:pt x="1389" y="1964"/>
                </a:lnTo>
                <a:lnTo>
                  <a:pt x="1400" y="1975"/>
                </a:lnTo>
                <a:lnTo>
                  <a:pt x="1400" y="1986"/>
                </a:lnTo>
                <a:lnTo>
                  <a:pt x="1400" y="1997"/>
                </a:lnTo>
                <a:lnTo>
                  <a:pt x="1389" y="2008"/>
                </a:lnTo>
                <a:lnTo>
                  <a:pt x="1379" y="2018"/>
                </a:lnTo>
                <a:lnTo>
                  <a:pt x="1368" y="2029"/>
                </a:lnTo>
                <a:lnTo>
                  <a:pt x="1357" y="2040"/>
                </a:lnTo>
                <a:lnTo>
                  <a:pt x="1346" y="2051"/>
                </a:lnTo>
                <a:lnTo>
                  <a:pt x="1325" y="2062"/>
                </a:lnTo>
                <a:lnTo>
                  <a:pt x="1303" y="2062"/>
                </a:lnTo>
                <a:lnTo>
                  <a:pt x="1281" y="2073"/>
                </a:lnTo>
                <a:lnTo>
                  <a:pt x="1260" y="2073"/>
                </a:lnTo>
                <a:lnTo>
                  <a:pt x="1238" y="2083"/>
                </a:lnTo>
                <a:lnTo>
                  <a:pt x="1218" y="2083"/>
                </a:lnTo>
                <a:lnTo>
                  <a:pt x="1218" y="2094"/>
                </a:lnTo>
                <a:lnTo>
                  <a:pt x="1218" y="2105"/>
                </a:lnTo>
                <a:lnTo>
                  <a:pt x="1229" y="2116"/>
                </a:lnTo>
                <a:lnTo>
                  <a:pt x="1249" y="2137"/>
                </a:lnTo>
                <a:lnTo>
                  <a:pt x="1260" y="2148"/>
                </a:lnTo>
                <a:lnTo>
                  <a:pt x="1271" y="2159"/>
                </a:lnTo>
                <a:lnTo>
                  <a:pt x="1281" y="2170"/>
                </a:lnTo>
                <a:lnTo>
                  <a:pt x="1281" y="2181"/>
                </a:lnTo>
                <a:lnTo>
                  <a:pt x="1271" y="2181"/>
                </a:lnTo>
                <a:lnTo>
                  <a:pt x="1260" y="2192"/>
                </a:lnTo>
                <a:lnTo>
                  <a:pt x="1249" y="2192"/>
                </a:lnTo>
                <a:lnTo>
                  <a:pt x="1229" y="2192"/>
                </a:lnTo>
                <a:lnTo>
                  <a:pt x="1218" y="2202"/>
                </a:lnTo>
                <a:lnTo>
                  <a:pt x="1208" y="2202"/>
                </a:lnTo>
                <a:lnTo>
                  <a:pt x="1208" y="2213"/>
                </a:lnTo>
                <a:lnTo>
                  <a:pt x="1218" y="2224"/>
                </a:lnTo>
                <a:lnTo>
                  <a:pt x="1229" y="2246"/>
                </a:lnTo>
                <a:lnTo>
                  <a:pt x="1249" y="2267"/>
                </a:lnTo>
                <a:lnTo>
                  <a:pt x="1249" y="2278"/>
                </a:lnTo>
                <a:lnTo>
                  <a:pt x="1249" y="2289"/>
                </a:lnTo>
                <a:lnTo>
                  <a:pt x="1238" y="2289"/>
                </a:lnTo>
                <a:lnTo>
                  <a:pt x="1229" y="2289"/>
                </a:lnTo>
                <a:lnTo>
                  <a:pt x="1186" y="2278"/>
                </a:lnTo>
                <a:lnTo>
                  <a:pt x="1143" y="2256"/>
                </a:lnTo>
                <a:lnTo>
                  <a:pt x="1132" y="2267"/>
                </a:lnTo>
                <a:lnTo>
                  <a:pt x="1121" y="2278"/>
                </a:lnTo>
                <a:lnTo>
                  <a:pt x="1121" y="2289"/>
                </a:lnTo>
                <a:lnTo>
                  <a:pt x="1132" y="2321"/>
                </a:lnTo>
                <a:lnTo>
                  <a:pt x="1132" y="2332"/>
                </a:lnTo>
                <a:lnTo>
                  <a:pt x="1110" y="2321"/>
                </a:lnTo>
                <a:lnTo>
                  <a:pt x="1100" y="2311"/>
                </a:lnTo>
                <a:lnTo>
                  <a:pt x="1089" y="2311"/>
                </a:lnTo>
                <a:lnTo>
                  <a:pt x="1089" y="2321"/>
                </a:lnTo>
                <a:lnTo>
                  <a:pt x="1078" y="2321"/>
                </a:lnTo>
                <a:lnTo>
                  <a:pt x="1067" y="2332"/>
                </a:lnTo>
                <a:lnTo>
                  <a:pt x="1056" y="2343"/>
                </a:lnTo>
                <a:lnTo>
                  <a:pt x="1046" y="2354"/>
                </a:lnTo>
                <a:lnTo>
                  <a:pt x="1035" y="2354"/>
                </a:lnTo>
                <a:lnTo>
                  <a:pt x="1035" y="2365"/>
                </a:lnTo>
                <a:lnTo>
                  <a:pt x="1024" y="2365"/>
                </a:lnTo>
                <a:lnTo>
                  <a:pt x="1013" y="2365"/>
                </a:lnTo>
                <a:lnTo>
                  <a:pt x="1013" y="2375"/>
                </a:lnTo>
                <a:lnTo>
                  <a:pt x="1002" y="2375"/>
                </a:lnTo>
                <a:lnTo>
                  <a:pt x="1002" y="2386"/>
                </a:lnTo>
                <a:lnTo>
                  <a:pt x="992" y="2386"/>
                </a:lnTo>
                <a:lnTo>
                  <a:pt x="981" y="2386"/>
                </a:lnTo>
                <a:lnTo>
                  <a:pt x="970" y="2397"/>
                </a:lnTo>
                <a:lnTo>
                  <a:pt x="959" y="2397"/>
                </a:lnTo>
                <a:lnTo>
                  <a:pt x="948" y="2408"/>
                </a:lnTo>
                <a:lnTo>
                  <a:pt x="938" y="2408"/>
                </a:lnTo>
                <a:lnTo>
                  <a:pt x="927" y="2408"/>
                </a:lnTo>
                <a:lnTo>
                  <a:pt x="916" y="2419"/>
                </a:lnTo>
                <a:lnTo>
                  <a:pt x="905" y="2419"/>
                </a:lnTo>
                <a:lnTo>
                  <a:pt x="894" y="2419"/>
                </a:lnTo>
                <a:lnTo>
                  <a:pt x="884" y="2419"/>
                </a:lnTo>
                <a:lnTo>
                  <a:pt x="873" y="2430"/>
                </a:lnTo>
                <a:lnTo>
                  <a:pt x="862" y="2430"/>
                </a:lnTo>
                <a:lnTo>
                  <a:pt x="851" y="2430"/>
                </a:lnTo>
                <a:lnTo>
                  <a:pt x="840" y="2430"/>
                </a:lnTo>
                <a:lnTo>
                  <a:pt x="830" y="2430"/>
                </a:lnTo>
                <a:lnTo>
                  <a:pt x="819" y="2430"/>
                </a:lnTo>
                <a:lnTo>
                  <a:pt x="808" y="2430"/>
                </a:lnTo>
                <a:lnTo>
                  <a:pt x="797" y="2430"/>
                </a:lnTo>
              </a:path>
            </a:pathLst>
          </a:custGeom>
          <a:noFill/>
          <a:ln w="9525" cap="rnd" cmpd="sng">
            <a:solidFill>
              <a:schemeClr val="tx1"/>
            </a:solidFill>
            <a:prstDash val="solid"/>
            <a:round/>
            <a:headEnd type="none" w="med" len="med"/>
            <a:tailEnd type="none" w="med" len="med"/>
          </a:ln>
        </p:spPr>
        <p:txBody>
          <a:bodyPr/>
          <a:lstStyle/>
          <a:p>
            <a:endParaRPr lang="en-US" dirty="0"/>
          </a:p>
        </p:txBody>
      </p:sp>
      <p:pic>
        <p:nvPicPr>
          <p:cNvPr id="98" name="Picture 4" descr="&#10;ALTAIR.tif                                                     000053912000 Art Library               B42A1225:"/>
          <p:cNvPicPr>
            <a:picLocks noChangeAspect="1" noChangeArrowheads="1"/>
          </p:cNvPicPr>
          <p:nvPr/>
        </p:nvPicPr>
        <p:blipFill>
          <a:blip r:embed="rId8" cstate="print">
            <a:clrChange>
              <a:clrFrom>
                <a:srgbClr val="777777"/>
              </a:clrFrom>
              <a:clrTo>
                <a:srgbClr val="777777">
                  <a:alpha val="0"/>
                </a:srgbClr>
              </a:clrTo>
            </a:clrChange>
          </a:blip>
          <a:srcRect/>
          <a:stretch>
            <a:fillRect/>
          </a:stretch>
        </p:blipFill>
        <p:spPr bwMode="auto">
          <a:xfrm>
            <a:off x="4989143" y="2550575"/>
            <a:ext cx="354895" cy="508299"/>
          </a:xfrm>
          <a:prstGeom prst="rect">
            <a:avLst/>
          </a:prstGeom>
          <a:noFill/>
        </p:spPr>
      </p:pic>
      <p:sp>
        <p:nvSpPr>
          <p:cNvPr id="99" name="Lightning Bolt 98"/>
          <p:cNvSpPr/>
          <p:nvPr/>
        </p:nvSpPr>
        <p:spPr bwMode="auto">
          <a:xfrm rot="16684605">
            <a:off x="5327612" y="2414673"/>
            <a:ext cx="377806" cy="323052"/>
          </a:xfrm>
          <a:prstGeom prst="lightningBol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0" name="TextBox 99"/>
          <p:cNvSpPr txBox="1"/>
          <p:nvPr/>
        </p:nvSpPr>
        <p:spPr>
          <a:xfrm>
            <a:off x="4736260" y="2348966"/>
            <a:ext cx="569387" cy="230832"/>
          </a:xfrm>
          <a:prstGeom prst="rect">
            <a:avLst/>
          </a:prstGeom>
          <a:noFill/>
        </p:spPr>
        <p:txBody>
          <a:bodyPr wrap="none" rtlCol="0">
            <a:spAutoFit/>
          </a:bodyPr>
          <a:lstStyle/>
          <a:p>
            <a:r>
              <a:rPr lang="en-US" sz="900" b="1" dirty="0" smtClean="0">
                <a:latin typeface="+mn-lt"/>
              </a:rPr>
              <a:t>Jammer</a:t>
            </a:r>
            <a:endParaRPr lang="en-US" sz="900" b="1" dirty="0">
              <a:latin typeface="+mn-lt"/>
            </a:endParaRPr>
          </a:p>
        </p:txBody>
      </p:sp>
      <p:sp>
        <p:nvSpPr>
          <p:cNvPr id="101" name="TextBox 100"/>
          <p:cNvSpPr txBox="1"/>
          <p:nvPr/>
        </p:nvSpPr>
        <p:spPr>
          <a:xfrm>
            <a:off x="7506837" y="2327064"/>
            <a:ext cx="761747" cy="230832"/>
          </a:xfrm>
          <a:prstGeom prst="rect">
            <a:avLst/>
          </a:prstGeom>
          <a:noFill/>
        </p:spPr>
        <p:txBody>
          <a:bodyPr wrap="none" rtlCol="0">
            <a:spAutoFit/>
          </a:bodyPr>
          <a:lstStyle/>
          <a:p>
            <a:r>
              <a:rPr lang="en-US" sz="900" b="1" dirty="0" smtClean="0">
                <a:latin typeface="+mn-lt"/>
              </a:rPr>
              <a:t>Radar Array</a:t>
            </a:r>
            <a:endParaRPr lang="en-US" sz="900" b="1" dirty="0">
              <a:latin typeface="+mn-lt"/>
            </a:endParaRPr>
          </a:p>
        </p:txBody>
      </p:sp>
      <p:sp>
        <p:nvSpPr>
          <p:cNvPr id="116" name="TextBox 115"/>
          <p:cNvSpPr txBox="1"/>
          <p:nvPr/>
        </p:nvSpPr>
        <p:spPr>
          <a:xfrm>
            <a:off x="5645184" y="1385287"/>
            <a:ext cx="1027845" cy="230832"/>
          </a:xfrm>
          <a:prstGeom prst="rect">
            <a:avLst/>
          </a:prstGeom>
          <a:noFill/>
        </p:spPr>
        <p:txBody>
          <a:bodyPr wrap="none" rtlCol="0">
            <a:spAutoFit/>
          </a:bodyPr>
          <a:lstStyle/>
          <a:p>
            <a:r>
              <a:rPr lang="en-US" sz="900" b="1" dirty="0" smtClean="0">
                <a:latin typeface="+mn-lt"/>
              </a:rPr>
              <a:t>Object of Interest</a:t>
            </a:r>
          </a:p>
        </p:txBody>
      </p:sp>
      <p:sp>
        <p:nvSpPr>
          <p:cNvPr id="117" name="Freeform 558"/>
          <p:cNvSpPr>
            <a:spLocks/>
          </p:cNvSpPr>
          <p:nvPr/>
        </p:nvSpPr>
        <p:spPr bwMode="auto">
          <a:xfrm rot="16200000">
            <a:off x="2343323" y="5186523"/>
            <a:ext cx="369337" cy="600996"/>
          </a:xfrm>
          <a:custGeom>
            <a:avLst/>
            <a:gdLst>
              <a:gd name="T0" fmla="*/ 743 w 1499"/>
              <a:gd name="T1" fmla="*/ 2430 h 2431"/>
              <a:gd name="T2" fmla="*/ 678 w 1499"/>
              <a:gd name="T3" fmla="*/ 2419 h 2431"/>
              <a:gd name="T4" fmla="*/ 613 w 1499"/>
              <a:gd name="T5" fmla="*/ 2386 h 2431"/>
              <a:gd name="T6" fmla="*/ 570 w 1499"/>
              <a:gd name="T7" fmla="*/ 2365 h 2431"/>
              <a:gd name="T8" fmla="*/ 516 w 1499"/>
              <a:gd name="T9" fmla="*/ 2321 h 2431"/>
              <a:gd name="T10" fmla="*/ 473 w 1499"/>
              <a:gd name="T11" fmla="*/ 2300 h 2431"/>
              <a:gd name="T12" fmla="*/ 397 w 1499"/>
              <a:gd name="T13" fmla="*/ 2267 h 2431"/>
              <a:gd name="T14" fmla="*/ 419 w 1499"/>
              <a:gd name="T15" fmla="*/ 2202 h 2431"/>
              <a:gd name="T16" fmla="*/ 235 w 1499"/>
              <a:gd name="T17" fmla="*/ 2235 h 2431"/>
              <a:gd name="T18" fmla="*/ 140 w 1499"/>
              <a:gd name="T19" fmla="*/ 2192 h 2431"/>
              <a:gd name="T20" fmla="*/ 160 w 1499"/>
              <a:gd name="T21" fmla="*/ 2116 h 2431"/>
              <a:gd name="T22" fmla="*/ 203 w 1499"/>
              <a:gd name="T23" fmla="*/ 2040 h 2431"/>
              <a:gd name="T24" fmla="*/ 171 w 1499"/>
              <a:gd name="T25" fmla="*/ 1964 h 2431"/>
              <a:gd name="T26" fmla="*/ 97 w 1499"/>
              <a:gd name="T27" fmla="*/ 1889 h 2431"/>
              <a:gd name="T28" fmla="*/ 10 w 1499"/>
              <a:gd name="T29" fmla="*/ 1791 h 2431"/>
              <a:gd name="T30" fmla="*/ 32 w 1499"/>
              <a:gd name="T31" fmla="*/ 1705 h 2431"/>
              <a:gd name="T32" fmla="*/ 376 w 1499"/>
              <a:gd name="T33" fmla="*/ 1791 h 2431"/>
              <a:gd name="T34" fmla="*/ 129 w 1499"/>
              <a:gd name="T35" fmla="*/ 1566 h 2431"/>
              <a:gd name="T36" fmla="*/ 451 w 1499"/>
              <a:gd name="T37" fmla="*/ 1726 h 2431"/>
              <a:gd name="T38" fmla="*/ 181 w 1499"/>
              <a:gd name="T39" fmla="*/ 1382 h 2431"/>
              <a:gd name="T40" fmla="*/ 300 w 1499"/>
              <a:gd name="T41" fmla="*/ 1393 h 2431"/>
              <a:gd name="T42" fmla="*/ 441 w 1499"/>
              <a:gd name="T43" fmla="*/ 1458 h 2431"/>
              <a:gd name="T44" fmla="*/ 538 w 1499"/>
              <a:gd name="T45" fmla="*/ 1479 h 2431"/>
              <a:gd name="T46" fmla="*/ 527 w 1499"/>
              <a:gd name="T47" fmla="*/ 1306 h 2431"/>
              <a:gd name="T48" fmla="*/ 667 w 1499"/>
              <a:gd name="T49" fmla="*/ 1523 h 2431"/>
              <a:gd name="T50" fmla="*/ 559 w 1499"/>
              <a:gd name="T51" fmla="*/ 540 h 2431"/>
              <a:gd name="T52" fmla="*/ 700 w 1499"/>
              <a:gd name="T53" fmla="*/ 54 h 2431"/>
              <a:gd name="T54" fmla="*/ 894 w 1499"/>
              <a:gd name="T55" fmla="*/ 54 h 2431"/>
              <a:gd name="T56" fmla="*/ 1024 w 1499"/>
              <a:gd name="T57" fmla="*/ 551 h 2431"/>
              <a:gd name="T58" fmla="*/ 1013 w 1499"/>
              <a:gd name="T59" fmla="*/ 1198 h 2431"/>
              <a:gd name="T60" fmla="*/ 1067 w 1499"/>
              <a:gd name="T61" fmla="*/ 1285 h 2431"/>
              <a:gd name="T62" fmla="*/ 1067 w 1499"/>
              <a:gd name="T63" fmla="*/ 1479 h 2431"/>
              <a:gd name="T64" fmla="*/ 1154 w 1499"/>
              <a:gd name="T65" fmla="*/ 1447 h 2431"/>
              <a:gd name="T66" fmla="*/ 1218 w 1499"/>
              <a:gd name="T67" fmla="*/ 1479 h 2431"/>
              <a:gd name="T68" fmla="*/ 1422 w 1499"/>
              <a:gd name="T69" fmla="*/ 1371 h 2431"/>
              <a:gd name="T70" fmla="*/ 1132 w 1499"/>
              <a:gd name="T71" fmla="*/ 1737 h 2431"/>
              <a:gd name="T72" fmla="*/ 1498 w 1499"/>
              <a:gd name="T73" fmla="*/ 1544 h 2431"/>
              <a:gd name="T74" fmla="*/ 1422 w 1499"/>
              <a:gd name="T75" fmla="*/ 1683 h 2431"/>
              <a:gd name="T76" fmla="*/ 1443 w 1499"/>
              <a:gd name="T77" fmla="*/ 1770 h 2431"/>
              <a:gd name="T78" fmla="*/ 1335 w 1499"/>
              <a:gd name="T79" fmla="*/ 1867 h 2431"/>
              <a:gd name="T80" fmla="*/ 1346 w 1499"/>
              <a:gd name="T81" fmla="*/ 1921 h 2431"/>
              <a:gd name="T82" fmla="*/ 1400 w 1499"/>
              <a:gd name="T83" fmla="*/ 1986 h 2431"/>
              <a:gd name="T84" fmla="*/ 1346 w 1499"/>
              <a:gd name="T85" fmla="*/ 2051 h 2431"/>
              <a:gd name="T86" fmla="*/ 1218 w 1499"/>
              <a:gd name="T87" fmla="*/ 2083 h 2431"/>
              <a:gd name="T88" fmla="*/ 1271 w 1499"/>
              <a:gd name="T89" fmla="*/ 2159 h 2431"/>
              <a:gd name="T90" fmla="*/ 1229 w 1499"/>
              <a:gd name="T91" fmla="*/ 2192 h 2431"/>
              <a:gd name="T92" fmla="*/ 1249 w 1499"/>
              <a:gd name="T93" fmla="*/ 2267 h 2431"/>
              <a:gd name="T94" fmla="*/ 1143 w 1499"/>
              <a:gd name="T95" fmla="*/ 2256 h 2431"/>
              <a:gd name="T96" fmla="*/ 1110 w 1499"/>
              <a:gd name="T97" fmla="*/ 2321 h 2431"/>
              <a:gd name="T98" fmla="*/ 1056 w 1499"/>
              <a:gd name="T99" fmla="*/ 2343 h 2431"/>
              <a:gd name="T100" fmla="*/ 1013 w 1499"/>
              <a:gd name="T101" fmla="*/ 2375 h 2431"/>
              <a:gd name="T102" fmla="*/ 959 w 1499"/>
              <a:gd name="T103" fmla="*/ 2397 h 2431"/>
              <a:gd name="T104" fmla="*/ 894 w 1499"/>
              <a:gd name="T105" fmla="*/ 2419 h 2431"/>
              <a:gd name="T106" fmla="*/ 830 w 1499"/>
              <a:gd name="T107" fmla="*/ 2430 h 24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99"/>
              <a:gd name="T163" fmla="*/ 0 h 2431"/>
              <a:gd name="T164" fmla="*/ 1499 w 1499"/>
              <a:gd name="T165" fmla="*/ 2431 h 24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99" h="2431">
                <a:moveTo>
                  <a:pt x="797" y="2430"/>
                </a:moveTo>
                <a:lnTo>
                  <a:pt x="786" y="2430"/>
                </a:lnTo>
                <a:lnTo>
                  <a:pt x="776" y="2430"/>
                </a:lnTo>
                <a:lnTo>
                  <a:pt x="765" y="2430"/>
                </a:lnTo>
                <a:lnTo>
                  <a:pt x="754" y="2430"/>
                </a:lnTo>
                <a:lnTo>
                  <a:pt x="743" y="2430"/>
                </a:lnTo>
                <a:lnTo>
                  <a:pt x="732" y="2430"/>
                </a:lnTo>
                <a:lnTo>
                  <a:pt x="721" y="2430"/>
                </a:lnTo>
                <a:lnTo>
                  <a:pt x="711" y="2419"/>
                </a:lnTo>
                <a:lnTo>
                  <a:pt x="700" y="2419"/>
                </a:lnTo>
                <a:lnTo>
                  <a:pt x="689" y="2419"/>
                </a:lnTo>
                <a:lnTo>
                  <a:pt x="678" y="2419"/>
                </a:lnTo>
                <a:lnTo>
                  <a:pt x="667" y="2408"/>
                </a:lnTo>
                <a:lnTo>
                  <a:pt x="657" y="2408"/>
                </a:lnTo>
                <a:lnTo>
                  <a:pt x="646" y="2408"/>
                </a:lnTo>
                <a:lnTo>
                  <a:pt x="635" y="2397"/>
                </a:lnTo>
                <a:lnTo>
                  <a:pt x="624" y="2397"/>
                </a:lnTo>
                <a:lnTo>
                  <a:pt x="613" y="2386"/>
                </a:lnTo>
                <a:lnTo>
                  <a:pt x="603" y="2386"/>
                </a:lnTo>
                <a:lnTo>
                  <a:pt x="592" y="2386"/>
                </a:lnTo>
                <a:lnTo>
                  <a:pt x="592" y="2375"/>
                </a:lnTo>
                <a:lnTo>
                  <a:pt x="581" y="2375"/>
                </a:lnTo>
                <a:lnTo>
                  <a:pt x="581" y="2365"/>
                </a:lnTo>
                <a:lnTo>
                  <a:pt x="570" y="2365"/>
                </a:lnTo>
                <a:lnTo>
                  <a:pt x="559" y="2365"/>
                </a:lnTo>
                <a:lnTo>
                  <a:pt x="559" y="2354"/>
                </a:lnTo>
                <a:lnTo>
                  <a:pt x="549" y="2354"/>
                </a:lnTo>
                <a:lnTo>
                  <a:pt x="538" y="2343"/>
                </a:lnTo>
                <a:lnTo>
                  <a:pt x="527" y="2332"/>
                </a:lnTo>
                <a:lnTo>
                  <a:pt x="516" y="2321"/>
                </a:lnTo>
                <a:lnTo>
                  <a:pt x="505" y="2321"/>
                </a:lnTo>
                <a:lnTo>
                  <a:pt x="505" y="2311"/>
                </a:lnTo>
                <a:lnTo>
                  <a:pt x="495" y="2311"/>
                </a:lnTo>
                <a:lnTo>
                  <a:pt x="484" y="2311"/>
                </a:lnTo>
                <a:lnTo>
                  <a:pt x="462" y="2321"/>
                </a:lnTo>
                <a:lnTo>
                  <a:pt x="473" y="2300"/>
                </a:lnTo>
                <a:lnTo>
                  <a:pt x="473" y="2289"/>
                </a:lnTo>
                <a:lnTo>
                  <a:pt x="473" y="2278"/>
                </a:lnTo>
                <a:lnTo>
                  <a:pt x="462" y="2267"/>
                </a:lnTo>
                <a:lnTo>
                  <a:pt x="451" y="2256"/>
                </a:lnTo>
                <a:lnTo>
                  <a:pt x="430" y="2256"/>
                </a:lnTo>
                <a:lnTo>
                  <a:pt x="397" y="2267"/>
                </a:lnTo>
                <a:lnTo>
                  <a:pt x="387" y="2267"/>
                </a:lnTo>
                <a:lnTo>
                  <a:pt x="387" y="2256"/>
                </a:lnTo>
                <a:lnTo>
                  <a:pt x="408" y="2235"/>
                </a:lnTo>
                <a:lnTo>
                  <a:pt x="430" y="2213"/>
                </a:lnTo>
                <a:lnTo>
                  <a:pt x="419" y="2213"/>
                </a:lnTo>
                <a:lnTo>
                  <a:pt x="419" y="2202"/>
                </a:lnTo>
                <a:lnTo>
                  <a:pt x="419" y="2192"/>
                </a:lnTo>
                <a:lnTo>
                  <a:pt x="408" y="2192"/>
                </a:lnTo>
                <a:lnTo>
                  <a:pt x="387" y="2192"/>
                </a:lnTo>
                <a:lnTo>
                  <a:pt x="322" y="2213"/>
                </a:lnTo>
                <a:lnTo>
                  <a:pt x="268" y="2224"/>
                </a:lnTo>
                <a:lnTo>
                  <a:pt x="235" y="2235"/>
                </a:lnTo>
                <a:lnTo>
                  <a:pt x="203" y="2235"/>
                </a:lnTo>
                <a:lnTo>
                  <a:pt x="181" y="2224"/>
                </a:lnTo>
                <a:lnTo>
                  <a:pt x="160" y="2224"/>
                </a:lnTo>
                <a:lnTo>
                  <a:pt x="151" y="2213"/>
                </a:lnTo>
                <a:lnTo>
                  <a:pt x="151" y="2202"/>
                </a:lnTo>
                <a:lnTo>
                  <a:pt x="140" y="2192"/>
                </a:lnTo>
                <a:lnTo>
                  <a:pt x="140" y="2181"/>
                </a:lnTo>
                <a:lnTo>
                  <a:pt x="140" y="2170"/>
                </a:lnTo>
                <a:lnTo>
                  <a:pt x="140" y="2148"/>
                </a:lnTo>
                <a:lnTo>
                  <a:pt x="151" y="2137"/>
                </a:lnTo>
                <a:lnTo>
                  <a:pt x="151" y="2127"/>
                </a:lnTo>
                <a:lnTo>
                  <a:pt x="160" y="2116"/>
                </a:lnTo>
                <a:lnTo>
                  <a:pt x="171" y="2105"/>
                </a:lnTo>
                <a:lnTo>
                  <a:pt x="181" y="2094"/>
                </a:lnTo>
                <a:lnTo>
                  <a:pt x="181" y="2073"/>
                </a:lnTo>
                <a:lnTo>
                  <a:pt x="192" y="2062"/>
                </a:lnTo>
                <a:lnTo>
                  <a:pt x="192" y="2051"/>
                </a:lnTo>
                <a:lnTo>
                  <a:pt x="203" y="2040"/>
                </a:lnTo>
                <a:lnTo>
                  <a:pt x="203" y="2029"/>
                </a:lnTo>
                <a:lnTo>
                  <a:pt x="203" y="2018"/>
                </a:lnTo>
                <a:lnTo>
                  <a:pt x="203" y="2008"/>
                </a:lnTo>
                <a:lnTo>
                  <a:pt x="192" y="1997"/>
                </a:lnTo>
                <a:lnTo>
                  <a:pt x="181" y="1986"/>
                </a:lnTo>
                <a:lnTo>
                  <a:pt x="171" y="1964"/>
                </a:lnTo>
                <a:lnTo>
                  <a:pt x="160" y="1954"/>
                </a:lnTo>
                <a:lnTo>
                  <a:pt x="151" y="1943"/>
                </a:lnTo>
                <a:lnTo>
                  <a:pt x="140" y="1932"/>
                </a:lnTo>
                <a:lnTo>
                  <a:pt x="129" y="1921"/>
                </a:lnTo>
                <a:lnTo>
                  <a:pt x="108" y="1910"/>
                </a:lnTo>
                <a:lnTo>
                  <a:pt x="97" y="1889"/>
                </a:lnTo>
                <a:lnTo>
                  <a:pt x="75" y="1878"/>
                </a:lnTo>
                <a:lnTo>
                  <a:pt x="64" y="1856"/>
                </a:lnTo>
                <a:lnTo>
                  <a:pt x="43" y="1845"/>
                </a:lnTo>
                <a:lnTo>
                  <a:pt x="32" y="1824"/>
                </a:lnTo>
                <a:lnTo>
                  <a:pt x="21" y="1813"/>
                </a:lnTo>
                <a:lnTo>
                  <a:pt x="10" y="1791"/>
                </a:lnTo>
                <a:lnTo>
                  <a:pt x="10" y="1770"/>
                </a:lnTo>
                <a:lnTo>
                  <a:pt x="0" y="1759"/>
                </a:lnTo>
                <a:lnTo>
                  <a:pt x="0" y="1748"/>
                </a:lnTo>
                <a:lnTo>
                  <a:pt x="10" y="1726"/>
                </a:lnTo>
                <a:lnTo>
                  <a:pt x="21" y="1716"/>
                </a:lnTo>
                <a:lnTo>
                  <a:pt x="32" y="1705"/>
                </a:lnTo>
                <a:lnTo>
                  <a:pt x="54" y="1705"/>
                </a:lnTo>
                <a:lnTo>
                  <a:pt x="86" y="1705"/>
                </a:lnTo>
                <a:lnTo>
                  <a:pt x="129" y="1705"/>
                </a:lnTo>
                <a:lnTo>
                  <a:pt x="192" y="1716"/>
                </a:lnTo>
                <a:lnTo>
                  <a:pt x="268" y="1748"/>
                </a:lnTo>
                <a:lnTo>
                  <a:pt x="376" y="1791"/>
                </a:lnTo>
                <a:lnTo>
                  <a:pt x="387" y="1791"/>
                </a:lnTo>
                <a:lnTo>
                  <a:pt x="289" y="1726"/>
                </a:lnTo>
                <a:lnTo>
                  <a:pt x="214" y="1662"/>
                </a:lnTo>
                <a:lnTo>
                  <a:pt x="171" y="1620"/>
                </a:lnTo>
                <a:lnTo>
                  <a:pt x="140" y="1588"/>
                </a:lnTo>
                <a:lnTo>
                  <a:pt x="129" y="1566"/>
                </a:lnTo>
                <a:lnTo>
                  <a:pt x="140" y="1555"/>
                </a:lnTo>
                <a:lnTo>
                  <a:pt x="160" y="1566"/>
                </a:lnTo>
                <a:lnTo>
                  <a:pt x="214" y="1577"/>
                </a:lnTo>
                <a:lnTo>
                  <a:pt x="300" y="1631"/>
                </a:lnTo>
                <a:lnTo>
                  <a:pt x="462" y="1737"/>
                </a:lnTo>
                <a:lnTo>
                  <a:pt x="451" y="1726"/>
                </a:lnTo>
                <a:lnTo>
                  <a:pt x="289" y="1577"/>
                </a:lnTo>
                <a:lnTo>
                  <a:pt x="214" y="1501"/>
                </a:lnTo>
                <a:lnTo>
                  <a:pt x="171" y="1436"/>
                </a:lnTo>
                <a:lnTo>
                  <a:pt x="160" y="1404"/>
                </a:lnTo>
                <a:lnTo>
                  <a:pt x="160" y="1382"/>
                </a:lnTo>
                <a:lnTo>
                  <a:pt x="181" y="1382"/>
                </a:lnTo>
                <a:lnTo>
                  <a:pt x="214" y="1404"/>
                </a:lnTo>
                <a:lnTo>
                  <a:pt x="268" y="1436"/>
                </a:lnTo>
                <a:lnTo>
                  <a:pt x="343" y="1501"/>
                </a:lnTo>
                <a:lnTo>
                  <a:pt x="387" y="1523"/>
                </a:lnTo>
                <a:lnTo>
                  <a:pt x="343" y="1458"/>
                </a:lnTo>
                <a:lnTo>
                  <a:pt x="300" y="1393"/>
                </a:lnTo>
                <a:lnTo>
                  <a:pt x="289" y="1361"/>
                </a:lnTo>
                <a:lnTo>
                  <a:pt x="311" y="1350"/>
                </a:lnTo>
                <a:lnTo>
                  <a:pt x="354" y="1393"/>
                </a:lnTo>
                <a:lnTo>
                  <a:pt x="451" y="1501"/>
                </a:lnTo>
                <a:lnTo>
                  <a:pt x="559" y="1653"/>
                </a:lnTo>
                <a:lnTo>
                  <a:pt x="441" y="1458"/>
                </a:lnTo>
                <a:lnTo>
                  <a:pt x="376" y="1328"/>
                </a:lnTo>
                <a:lnTo>
                  <a:pt x="354" y="1263"/>
                </a:lnTo>
                <a:lnTo>
                  <a:pt x="354" y="1231"/>
                </a:lnTo>
                <a:lnTo>
                  <a:pt x="376" y="1252"/>
                </a:lnTo>
                <a:lnTo>
                  <a:pt x="430" y="1317"/>
                </a:lnTo>
                <a:lnTo>
                  <a:pt x="538" y="1479"/>
                </a:lnTo>
                <a:lnTo>
                  <a:pt x="570" y="1544"/>
                </a:lnTo>
                <a:lnTo>
                  <a:pt x="484" y="1328"/>
                </a:lnTo>
                <a:lnTo>
                  <a:pt x="462" y="1242"/>
                </a:lnTo>
                <a:lnTo>
                  <a:pt x="462" y="1220"/>
                </a:lnTo>
                <a:lnTo>
                  <a:pt x="495" y="1242"/>
                </a:lnTo>
                <a:lnTo>
                  <a:pt x="527" y="1306"/>
                </a:lnTo>
                <a:lnTo>
                  <a:pt x="549" y="1317"/>
                </a:lnTo>
                <a:lnTo>
                  <a:pt x="538" y="1242"/>
                </a:lnTo>
                <a:lnTo>
                  <a:pt x="538" y="1198"/>
                </a:lnTo>
                <a:lnTo>
                  <a:pt x="559" y="1209"/>
                </a:lnTo>
                <a:lnTo>
                  <a:pt x="603" y="1339"/>
                </a:lnTo>
                <a:lnTo>
                  <a:pt x="667" y="1523"/>
                </a:lnTo>
                <a:lnTo>
                  <a:pt x="603" y="1242"/>
                </a:lnTo>
                <a:lnTo>
                  <a:pt x="613" y="1187"/>
                </a:lnTo>
                <a:lnTo>
                  <a:pt x="657" y="1328"/>
                </a:lnTo>
                <a:lnTo>
                  <a:pt x="592" y="971"/>
                </a:lnTo>
                <a:lnTo>
                  <a:pt x="570" y="713"/>
                </a:lnTo>
                <a:lnTo>
                  <a:pt x="559" y="540"/>
                </a:lnTo>
                <a:lnTo>
                  <a:pt x="570" y="400"/>
                </a:lnTo>
                <a:lnTo>
                  <a:pt x="592" y="302"/>
                </a:lnTo>
                <a:lnTo>
                  <a:pt x="613" y="216"/>
                </a:lnTo>
                <a:lnTo>
                  <a:pt x="635" y="151"/>
                </a:lnTo>
                <a:lnTo>
                  <a:pt x="667" y="97"/>
                </a:lnTo>
                <a:lnTo>
                  <a:pt x="700" y="54"/>
                </a:lnTo>
                <a:lnTo>
                  <a:pt x="732" y="21"/>
                </a:lnTo>
                <a:lnTo>
                  <a:pt x="765" y="10"/>
                </a:lnTo>
                <a:lnTo>
                  <a:pt x="797" y="0"/>
                </a:lnTo>
                <a:lnTo>
                  <a:pt x="830" y="10"/>
                </a:lnTo>
                <a:lnTo>
                  <a:pt x="862" y="32"/>
                </a:lnTo>
                <a:lnTo>
                  <a:pt x="894" y="54"/>
                </a:lnTo>
                <a:lnTo>
                  <a:pt x="927" y="97"/>
                </a:lnTo>
                <a:lnTo>
                  <a:pt x="959" y="151"/>
                </a:lnTo>
                <a:lnTo>
                  <a:pt x="981" y="216"/>
                </a:lnTo>
                <a:lnTo>
                  <a:pt x="1002" y="302"/>
                </a:lnTo>
                <a:lnTo>
                  <a:pt x="1024" y="411"/>
                </a:lnTo>
                <a:lnTo>
                  <a:pt x="1024" y="551"/>
                </a:lnTo>
                <a:lnTo>
                  <a:pt x="1024" y="724"/>
                </a:lnTo>
                <a:lnTo>
                  <a:pt x="1002" y="971"/>
                </a:lnTo>
                <a:lnTo>
                  <a:pt x="970" y="1209"/>
                </a:lnTo>
                <a:lnTo>
                  <a:pt x="992" y="1133"/>
                </a:lnTo>
                <a:lnTo>
                  <a:pt x="1013" y="1155"/>
                </a:lnTo>
                <a:lnTo>
                  <a:pt x="1013" y="1198"/>
                </a:lnTo>
                <a:lnTo>
                  <a:pt x="1024" y="1209"/>
                </a:lnTo>
                <a:lnTo>
                  <a:pt x="1046" y="1209"/>
                </a:lnTo>
                <a:lnTo>
                  <a:pt x="1035" y="1252"/>
                </a:lnTo>
                <a:lnTo>
                  <a:pt x="1002" y="1415"/>
                </a:lnTo>
                <a:lnTo>
                  <a:pt x="981" y="1501"/>
                </a:lnTo>
                <a:lnTo>
                  <a:pt x="1067" y="1285"/>
                </a:lnTo>
                <a:lnTo>
                  <a:pt x="1121" y="1198"/>
                </a:lnTo>
                <a:lnTo>
                  <a:pt x="1154" y="1177"/>
                </a:lnTo>
                <a:lnTo>
                  <a:pt x="1154" y="1198"/>
                </a:lnTo>
                <a:lnTo>
                  <a:pt x="1132" y="1285"/>
                </a:lnTo>
                <a:lnTo>
                  <a:pt x="1067" y="1447"/>
                </a:lnTo>
                <a:lnTo>
                  <a:pt x="1067" y="1479"/>
                </a:lnTo>
                <a:lnTo>
                  <a:pt x="1164" y="1317"/>
                </a:lnTo>
                <a:lnTo>
                  <a:pt x="1208" y="1252"/>
                </a:lnTo>
                <a:lnTo>
                  <a:pt x="1238" y="1242"/>
                </a:lnTo>
                <a:lnTo>
                  <a:pt x="1238" y="1263"/>
                </a:lnTo>
                <a:lnTo>
                  <a:pt x="1218" y="1328"/>
                </a:lnTo>
                <a:lnTo>
                  <a:pt x="1154" y="1447"/>
                </a:lnTo>
                <a:lnTo>
                  <a:pt x="1035" y="1653"/>
                </a:lnTo>
                <a:lnTo>
                  <a:pt x="1110" y="1555"/>
                </a:lnTo>
                <a:lnTo>
                  <a:pt x="1208" y="1436"/>
                </a:lnTo>
                <a:lnTo>
                  <a:pt x="1249" y="1404"/>
                </a:lnTo>
                <a:lnTo>
                  <a:pt x="1249" y="1415"/>
                </a:lnTo>
                <a:lnTo>
                  <a:pt x="1218" y="1479"/>
                </a:lnTo>
                <a:lnTo>
                  <a:pt x="1100" y="1642"/>
                </a:lnTo>
                <a:lnTo>
                  <a:pt x="1078" y="1683"/>
                </a:lnTo>
                <a:lnTo>
                  <a:pt x="1238" y="1512"/>
                </a:lnTo>
                <a:lnTo>
                  <a:pt x="1335" y="1425"/>
                </a:lnTo>
                <a:lnTo>
                  <a:pt x="1389" y="1393"/>
                </a:lnTo>
                <a:lnTo>
                  <a:pt x="1422" y="1371"/>
                </a:lnTo>
                <a:lnTo>
                  <a:pt x="1443" y="1382"/>
                </a:lnTo>
                <a:lnTo>
                  <a:pt x="1433" y="1404"/>
                </a:lnTo>
                <a:lnTo>
                  <a:pt x="1411" y="1447"/>
                </a:lnTo>
                <a:lnTo>
                  <a:pt x="1368" y="1501"/>
                </a:lnTo>
                <a:lnTo>
                  <a:pt x="1281" y="1598"/>
                </a:lnTo>
                <a:lnTo>
                  <a:pt x="1132" y="1737"/>
                </a:lnTo>
                <a:lnTo>
                  <a:pt x="1186" y="1694"/>
                </a:lnTo>
                <a:lnTo>
                  <a:pt x="1325" y="1598"/>
                </a:lnTo>
                <a:lnTo>
                  <a:pt x="1411" y="1555"/>
                </a:lnTo>
                <a:lnTo>
                  <a:pt x="1454" y="1544"/>
                </a:lnTo>
                <a:lnTo>
                  <a:pt x="1487" y="1544"/>
                </a:lnTo>
                <a:lnTo>
                  <a:pt x="1498" y="1544"/>
                </a:lnTo>
                <a:lnTo>
                  <a:pt x="1498" y="1566"/>
                </a:lnTo>
                <a:lnTo>
                  <a:pt x="1498" y="1588"/>
                </a:lnTo>
                <a:lnTo>
                  <a:pt x="1476" y="1609"/>
                </a:lnTo>
                <a:lnTo>
                  <a:pt x="1465" y="1631"/>
                </a:lnTo>
                <a:lnTo>
                  <a:pt x="1443" y="1662"/>
                </a:lnTo>
                <a:lnTo>
                  <a:pt x="1422" y="1683"/>
                </a:lnTo>
                <a:lnTo>
                  <a:pt x="1422" y="1694"/>
                </a:lnTo>
                <a:lnTo>
                  <a:pt x="1422" y="1716"/>
                </a:lnTo>
                <a:lnTo>
                  <a:pt x="1433" y="1726"/>
                </a:lnTo>
                <a:lnTo>
                  <a:pt x="1443" y="1737"/>
                </a:lnTo>
                <a:lnTo>
                  <a:pt x="1443" y="1748"/>
                </a:lnTo>
                <a:lnTo>
                  <a:pt x="1443" y="1770"/>
                </a:lnTo>
                <a:lnTo>
                  <a:pt x="1433" y="1781"/>
                </a:lnTo>
                <a:lnTo>
                  <a:pt x="1422" y="1802"/>
                </a:lnTo>
                <a:lnTo>
                  <a:pt x="1400" y="1813"/>
                </a:lnTo>
                <a:lnTo>
                  <a:pt x="1379" y="1835"/>
                </a:lnTo>
                <a:lnTo>
                  <a:pt x="1357" y="1856"/>
                </a:lnTo>
                <a:lnTo>
                  <a:pt x="1335" y="1867"/>
                </a:lnTo>
                <a:lnTo>
                  <a:pt x="1325" y="1878"/>
                </a:lnTo>
                <a:lnTo>
                  <a:pt x="1314" y="1889"/>
                </a:lnTo>
                <a:lnTo>
                  <a:pt x="1314" y="1900"/>
                </a:lnTo>
                <a:lnTo>
                  <a:pt x="1325" y="1910"/>
                </a:lnTo>
                <a:lnTo>
                  <a:pt x="1335" y="1921"/>
                </a:lnTo>
                <a:lnTo>
                  <a:pt x="1346" y="1921"/>
                </a:lnTo>
                <a:lnTo>
                  <a:pt x="1368" y="1932"/>
                </a:lnTo>
                <a:lnTo>
                  <a:pt x="1379" y="1943"/>
                </a:lnTo>
                <a:lnTo>
                  <a:pt x="1389" y="1954"/>
                </a:lnTo>
                <a:lnTo>
                  <a:pt x="1389" y="1964"/>
                </a:lnTo>
                <a:lnTo>
                  <a:pt x="1400" y="1975"/>
                </a:lnTo>
                <a:lnTo>
                  <a:pt x="1400" y="1986"/>
                </a:lnTo>
                <a:lnTo>
                  <a:pt x="1400" y="1997"/>
                </a:lnTo>
                <a:lnTo>
                  <a:pt x="1389" y="2008"/>
                </a:lnTo>
                <a:lnTo>
                  <a:pt x="1379" y="2018"/>
                </a:lnTo>
                <a:lnTo>
                  <a:pt x="1368" y="2029"/>
                </a:lnTo>
                <a:lnTo>
                  <a:pt x="1357" y="2040"/>
                </a:lnTo>
                <a:lnTo>
                  <a:pt x="1346" y="2051"/>
                </a:lnTo>
                <a:lnTo>
                  <a:pt x="1325" y="2062"/>
                </a:lnTo>
                <a:lnTo>
                  <a:pt x="1303" y="2062"/>
                </a:lnTo>
                <a:lnTo>
                  <a:pt x="1281" y="2073"/>
                </a:lnTo>
                <a:lnTo>
                  <a:pt x="1260" y="2073"/>
                </a:lnTo>
                <a:lnTo>
                  <a:pt x="1238" y="2083"/>
                </a:lnTo>
                <a:lnTo>
                  <a:pt x="1218" y="2083"/>
                </a:lnTo>
                <a:lnTo>
                  <a:pt x="1218" y="2094"/>
                </a:lnTo>
                <a:lnTo>
                  <a:pt x="1218" y="2105"/>
                </a:lnTo>
                <a:lnTo>
                  <a:pt x="1229" y="2116"/>
                </a:lnTo>
                <a:lnTo>
                  <a:pt x="1249" y="2137"/>
                </a:lnTo>
                <a:lnTo>
                  <a:pt x="1260" y="2148"/>
                </a:lnTo>
                <a:lnTo>
                  <a:pt x="1271" y="2159"/>
                </a:lnTo>
                <a:lnTo>
                  <a:pt x="1281" y="2170"/>
                </a:lnTo>
                <a:lnTo>
                  <a:pt x="1281" y="2181"/>
                </a:lnTo>
                <a:lnTo>
                  <a:pt x="1271" y="2181"/>
                </a:lnTo>
                <a:lnTo>
                  <a:pt x="1260" y="2192"/>
                </a:lnTo>
                <a:lnTo>
                  <a:pt x="1249" y="2192"/>
                </a:lnTo>
                <a:lnTo>
                  <a:pt x="1229" y="2192"/>
                </a:lnTo>
                <a:lnTo>
                  <a:pt x="1218" y="2202"/>
                </a:lnTo>
                <a:lnTo>
                  <a:pt x="1208" y="2202"/>
                </a:lnTo>
                <a:lnTo>
                  <a:pt x="1208" y="2213"/>
                </a:lnTo>
                <a:lnTo>
                  <a:pt x="1218" y="2224"/>
                </a:lnTo>
                <a:lnTo>
                  <a:pt x="1229" y="2246"/>
                </a:lnTo>
                <a:lnTo>
                  <a:pt x="1249" y="2267"/>
                </a:lnTo>
                <a:lnTo>
                  <a:pt x="1249" y="2278"/>
                </a:lnTo>
                <a:lnTo>
                  <a:pt x="1249" y="2289"/>
                </a:lnTo>
                <a:lnTo>
                  <a:pt x="1238" y="2289"/>
                </a:lnTo>
                <a:lnTo>
                  <a:pt x="1229" y="2289"/>
                </a:lnTo>
                <a:lnTo>
                  <a:pt x="1186" y="2278"/>
                </a:lnTo>
                <a:lnTo>
                  <a:pt x="1143" y="2256"/>
                </a:lnTo>
                <a:lnTo>
                  <a:pt x="1132" y="2267"/>
                </a:lnTo>
                <a:lnTo>
                  <a:pt x="1121" y="2278"/>
                </a:lnTo>
                <a:lnTo>
                  <a:pt x="1121" y="2289"/>
                </a:lnTo>
                <a:lnTo>
                  <a:pt x="1132" y="2321"/>
                </a:lnTo>
                <a:lnTo>
                  <a:pt x="1132" y="2332"/>
                </a:lnTo>
                <a:lnTo>
                  <a:pt x="1110" y="2321"/>
                </a:lnTo>
                <a:lnTo>
                  <a:pt x="1100" y="2311"/>
                </a:lnTo>
                <a:lnTo>
                  <a:pt x="1089" y="2311"/>
                </a:lnTo>
                <a:lnTo>
                  <a:pt x="1089" y="2321"/>
                </a:lnTo>
                <a:lnTo>
                  <a:pt x="1078" y="2321"/>
                </a:lnTo>
                <a:lnTo>
                  <a:pt x="1067" y="2332"/>
                </a:lnTo>
                <a:lnTo>
                  <a:pt x="1056" y="2343"/>
                </a:lnTo>
                <a:lnTo>
                  <a:pt x="1046" y="2354"/>
                </a:lnTo>
                <a:lnTo>
                  <a:pt x="1035" y="2354"/>
                </a:lnTo>
                <a:lnTo>
                  <a:pt x="1035" y="2365"/>
                </a:lnTo>
                <a:lnTo>
                  <a:pt x="1024" y="2365"/>
                </a:lnTo>
                <a:lnTo>
                  <a:pt x="1013" y="2365"/>
                </a:lnTo>
                <a:lnTo>
                  <a:pt x="1013" y="2375"/>
                </a:lnTo>
                <a:lnTo>
                  <a:pt x="1002" y="2375"/>
                </a:lnTo>
                <a:lnTo>
                  <a:pt x="1002" y="2386"/>
                </a:lnTo>
                <a:lnTo>
                  <a:pt x="992" y="2386"/>
                </a:lnTo>
                <a:lnTo>
                  <a:pt x="981" y="2386"/>
                </a:lnTo>
                <a:lnTo>
                  <a:pt x="970" y="2397"/>
                </a:lnTo>
                <a:lnTo>
                  <a:pt x="959" y="2397"/>
                </a:lnTo>
                <a:lnTo>
                  <a:pt x="948" y="2408"/>
                </a:lnTo>
                <a:lnTo>
                  <a:pt x="938" y="2408"/>
                </a:lnTo>
                <a:lnTo>
                  <a:pt x="927" y="2408"/>
                </a:lnTo>
                <a:lnTo>
                  <a:pt x="916" y="2419"/>
                </a:lnTo>
                <a:lnTo>
                  <a:pt x="905" y="2419"/>
                </a:lnTo>
                <a:lnTo>
                  <a:pt x="894" y="2419"/>
                </a:lnTo>
                <a:lnTo>
                  <a:pt x="884" y="2419"/>
                </a:lnTo>
                <a:lnTo>
                  <a:pt x="873" y="2430"/>
                </a:lnTo>
                <a:lnTo>
                  <a:pt x="862" y="2430"/>
                </a:lnTo>
                <a:lnTo>
                  <a:pt x="851" y="2430"/>
                </a:lnTo>
                <a:lnTo>
                  <a:pt x="840" y="2430"/>
                </a:lnTo>
                <a:lnTo>
                  <a:pt x="830" y="2430"/>
                </a:lnTo>
                <a:lnTo>
                  <a:pt x="819" y="2430"/>
                </a:lnTo>
                <a:lnTo>
                  <a:pt x="808" y="2430"/>
                </a:lnTo>
                <a:lnTo>
                  <a:pt x="797" y="2430"/>
                </a:lnTo>
              </a:path>
            </a:pathLst>
          </a:custGeom>
          <a:noFill/>
          <a:ln w="9525" cap="rnd" cmpd="sng">
            <a:solidFill>
              <a:schemeClr val="tx1"/>
            </a:solidFill>
            <a:prstDash val="solid"/>
            <a:round/>
            <a:headEnd type="none" w="med" len="med"/>
            <a:tailEnd type="none" w="med" len="med"/>
          </a:ln>
        </p:spPr>
        <p:txBody>
          <a:bodyPr/>
          <a:lstStyle/>
          <a:p>
            <a:endParaRPr lang="en-US" dirty="0"/>
          </a:p>
        </p:txBody>
      </p:sp>
      <p:sp>
        <p:nvSpPr>
          <p:cNvPr id="122" name="Lightning Bolt 121"/>
          <p:cNvSpPr/>
          <p:nvPr/>
        </p:nvSpPr>
        <p:spPr bwMode="auto">
          <a:xfrm rot="21020100">
            <a:off x="1743110" y="5086681"/>
            <a:ext cx="213589" cy="143906"/>
          </a:xfrm>
          <a:prstGeom prst="lightningBol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123" name="Picture 2" descr=" 688_D.tif                                                      0000E3E9Macintosh HD                   ABA78158:"/>
          <p:cNvPicPr>
            <a:picLocks noChangeAspect="1" noChangeArrowheads="1"/>
          </p:cNvPicPr>
          <p:nvPr/>
        </p:nvPicPr>
        <p:blipFill>
          <a:blip r:embed="rId9" cstate="print">
            <a:clrChange>
              <a:clrFrom>
                <a:srgbClr val="910000"/>
              </a:clrFrom>
              <a:clrTo>
                <a:srgbClr val="910000">
                  <a:alpha val="0"/>
                </a:srgbClr>
              </a:clrTo>
            </a:clrChange>
          </a:blip>
          <a:srcRect/>
          <a:stretch>
            <a:fillRect/>
          </a:stretch>
        </p:blipFill>
        <p:spPr bwMode="auto">
          <a:xfrm>
            <a:off x="213695" y="5259155"/>
            <a:ext cx="1109025" cy="369607"/>
          </a:xfrm>
          <a:prstGeom prst="rect">
            <a:avLst/>
          </a:prstGeom>
          <a:noFill/>
        </p:spPr>
      </p:pic>
      <p:pic>
        <p:nvPicPr>
          <p:cNvPr id="124" name="Picture 3" descr=" Aegis.tif                                                      0000F408Macintosh HD                   ABA78158:"/>
          <p:cNvPicPr>
            <a:picLocks noChangeAspect="1" noChangeArrowheads="1"/>
          </p:cNvPicPr>
          <p:nvPr/>
        </p:nvPicPr>
        <p:blipFill>
          <a:blip r:embed="rId10" cstate="print">
            <a:clrChange>
              <a:clrFrom>
                <a:srgbClr val="21A044"/>
              </a:clrFrom>
              <a:clrTo>
                <a:srgbClr val="21A044">
                  <a:alpha val="0"/>
                </a:srgbClr>
              </a:clrTo>
            </a:clrChange>
          </a:blip>
          <a:srcRect/>
          <a:stretch>
            <a:fillRect/>
          </a:stretch>
        </p:blipFill>
        <p:spPr bwMode="auto">
          <a:xfrm>
            <a:off x="1057237" y="4511551"/>
            <a:ext cx="804415" cy="804415"/>
          </a:xfrm>
          <a:prstGeom prst="rect">
            <a:avLst/>
          </a:prstGeom>
          <a:noFill/>
        </p:spPr>
      </p:pic>
      <p:sp>
        <p:nvSpPr>
          <p:cNvPr id="125" name="TextBox 124"/>
          <p:cNvSpPr txBox="1"/>
          <p:nvPr/>
        </p:nvSpPr>
        <p:spPr>
          <a:xfrm>
            <a:off x="317573" y="5513776"/>
            <a:ext cx="1027845" cy="230832"/>
          </a:xfrm>
          <a:prstGeom prst="rect">
            <a:avLst/>
          </a:prstGeom>
          <a:noFill/>
        </p:spPr>
        <p:txBody>
          <a:bodyPr wrap="none" rtlCol="0">
            <a:spAutoFit/>
          </a:bodyPr>
          <a:lstStyle/>
          <a:p>
            <a:r>
              <a:rPr lang="en-US" sz="900" b="1" dirty="0" smtClean="0">
                <a:latin typeface="+mn-lt"/>
              </a:rPr>
              <a:t>Object of Interest</a:t>
            </a:r>
            <a:endParaRPr lang="en-US" sz="900" b="1" dirty="0">
              <a:latin typeface="+mn-lt"/>
            </a:endParaRPr>
          </a:p>
        </p:txBody>
      </p:sp>
      <p:sp>
        <p:nvSpPr>
          <p:cNvPr id="87" name="TextBox 86"/>
          <p:cNvSpPr txBox="1"/>
          <p:nvPr/>
        </p:nvSpPr>
        <p:spPr>
          <a:xfrm>
            <a:off x="1100562" y="4451538"/>
            <a:ext cx="569387" cy="230832"/>
          </a:xfrm>
          <a:prstGeom prst="rect">
            <a:avLst/>
          </a:prstGeom>
          <a:noFill/>
        </p:spPr>
        <p:txBody>
          <a:bodyPr wrap="none" rtlCol="0">
            <a:spAutoFit/>
          </a:bodyPr>
          <a:lstStyle/>
          <a:p>
            <a:r>
              <a:rPr lang="en-US" sz="900" b="1" dirty="0" smtClean="0">
                <a:latin typeface="+mn-lt"/>
              </a:rPr>
              <a:t>Jammer</a:t>
            </a:r>
            <a:endParaRPr lang="en-US" sz="900" b="1" dirty="0">
              <a:latin typeface="+mn-lt"/>
            </a:endParaRPr>
          </a:p>
        </p:txBody>
      </p:sp>
      <p:pic>
        <p:nvPicPr>
          <p:cNvPr id="88" name="Picture 3" descr="LearJet1.tif                                                   000099DBMacintosh HD                   ABA78158:"/>
          <p:cNvPicPr>
            <a:picLocks noChangeAspect="1" noChangeArrowheads="1"/>
          </p:cNvPicPr>
          <p:nvPr/>
        </p:nvPicPr>
        <p:blipFill>
          <a:blip r:embed="rId11" cstate="print">
            <a:clrChange>
              <a:clrFrom>
                <a:srgbClr val="0091FF"/>
              </a:clrFrom>
              <a:clrTo>
                <a:srgbClr val="0091FF">
                  <a:alpha val="0"/>
                </a:srgbClr>
              </a:clrTo>
            </a:clrChange>
          </a:blip>
          <a:srcRect/>
          <a:stretch>
            <a:fillRect/>
          </a:stretch>
        </p:blipFill>
        <p:spPr bwMode="auto">
          <a:xfrm>
            <a:off x="5618678" y="1582405"/>
            <a:ext cx="1014797" cy="338203"/>
          </a:xfrm>
          <a:prstGeom prst="rect">
            <a:avLst/>
          </a:prstGeom>
          <a:noFill/>
        </p:spPr>
      </p:pic>
      <p:sp>
        <p:nvSpPr>
          <p:cNvPr id="216" name="TextBox 215"/>
          <p:cNvSpPr txBox="1"/>
          <p:nvPr/>
        </p:nvSpPr>
        <p:spPr>
          <a:xfrm>
            <a:off x="5442642" y="6050563"/>
            <a:ext cx="981359" cy="230832"/>
          </a:xfrm>
          <a:prstGeom prst="rect">
            <a:avLst/>
          </a:prstGeom>
          <a:noFill/>
        </p:spPr>
        <p:txBody>
          <a:bodyPr wrap="none" rtlCol="0">
            <a:spAutoFit/>
          </a:bodyPr>
          <a:lstStyle/>
          <a:p>
            <a:r>
              <a:rPr lang="en-US" sz="900" b="1" dirty="0" smtClean="0">
                <a:latin typeface="+mn-lt"/>
              </a:rPr>
              <a:t>Ad-Hoc Network</a:t>
            </a:r>
            <a:endParaRPr lang="en-US" sz="900" b="1" dirty="0">
              <a:latin typeface="+mn-lt"/>
            </a:endParaRPr>
          </a:p>
        </p:txBody>
      </p:sp>
      <p:sp>
        <p:nvSpPr>
          <p:cNvPr id="134" name="Oval 133"/>
          <p:cNvSpPr/>
          <p:nvPr/>
        </p:nvSpPr>
        <p:spPr bwMode="auto">
          <a:xfrm>
            <a:off x="5860867" y="5582974"/>
            <a:ext cx="75649" cy="68443"/>
          </a:xfrm>
          <a:prstGeom prst="ellipse">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5" name="Oval 134"/>
          <p:cNvSpPr/>
          <p:nvPr/>
        </p:nvSpPr>
        <p:spPr bwMode="auto">
          <a:xfrm>
            <a:off x="7208129" y="4927354"/>
            <a:ext cx="75649" cy="68443"/>
          </a:xfrm>
          <a:prstGeom prst="ellipse">
            <a:avLst/>
          </a:prstGeom>
          <a:solidFill>
            <a:schemeClr val="accent1">
              <a:lumMod val="75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7" name="Oval 136"/>
          <p:cNvSpPr/>
          <p:nvPr/>
        </p:nvSpPr>
        <p:spPr bwMode="auto">
          <a:xfrm>
            <a:off x="6491956" y="5048584"/>
            <a:ext cx="75649" cy="68443"/>
          </a:xfrm>
          <a:prstGeom prst="ellipse">
            <a:avLst/>
          </a:prstGeom>
          <a:solidFill>
            <a:schemeClr val="accent3">
              <a:lumMod val="75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38" name="Straight Connector 137"/>
          <p:cNvCxnSpPr>
            <a:stCxn id="134" idx="0"/>
            <a:endCxn id="137" idx="1"/>
          </p:cNvCxnSpPr>
          <p:nvPr/>
        </p:nvCxnSpPr>
        <p:spPr bwMode="auto">
          <a:xfrm rot="5400000" flipH="1" flipV="1">
            <a:off x="5938680" y="5018620"/>
            <a:ext cx="524367" cy="60434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9" name="Straight Connector 138"/>
          <p:cNvCxnSpPr>
            <a:stCxn id="137" idx="7"/>
            <a:endCxn id="135" idx="2"/>
          </p:cNvCxnSpPr>
          <p:nvPr/>
        </p:nvCxnSpPr>
        <p:spPr bwMode="auto">
          <a:xfrm rot="5400000" flipH="1" flipV="1">
            <a:off x="6833812" y="4684291"/>
            <a:ext cx="97031" cy="65160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1" name="Oval 140"/>
          <p:cNvSpPr/>
          <p:nvPr/>
        </p:nvSpPr>
        <p:spPr bwMode="auto">
          <a:xfrm>
            <a:off x="6581328" y="5309198"/>
            <a:ext cx="75649" cy="68443"/>
          </a:xfrm>
          <a:prstGeom prst="ellipse">
            <a:avLst/>
          </a:prstGeom>
          <a:solidFill>
            <a:schemeClr val="accent6">
              <a:lumMod val="75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42" name="Straight Connector 141"/>
          <p:cNvCxnSpPr>
            <a:stCxn id="137" idx="5"/>
            <a:endCxn id="141" idx="1"/>
          </p:cNvCxnSpPr>
          <p:nvPr/>
        </p:nvCxnSpPr>
        <p:spPr bwMode="auto">
          <a:xfrm rot="16200000" flipH="1">
            <a:off x="6468358" y="5195171"/>
            <a:ext cx="212217" cy="3588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3" name="Straight Connector 142"/>
          <p:cNvCxnSpPr>
            <a:stCxn id="141" idx="7"/>
            <a:endCxn id="135" idx="4"/>
          </p:cNvCxnSpPr>
          <p:nvPr/>
        </p:nvCxnSpPr>
        <p:spPr bwMode="auto">
          <a:xfrm rot="5400000" flipH="1" flipV="1">
            <a:off x="6784214" y="4857482"/>
            <a:ext cx="323424" cy="60005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4" name="Straight Connector 143"/>
          <p:cNvCxnSpPr>
            <a:stCxn id="134" idx="5"/>
            <a:endCxn id="141" idx="2"/>
          </p:cNvCxnSpPr>
          <p:nvPr/>
        </p:nvCxnSpPr>
        <p:spPr bwMode="auto">
          <a:xfrm rot="5400000" flipH="1" flipV="1">
            <a:off x="6104396" y="5164462"/>
            <a:ext cx="297974" cy="655891"/>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5" name="Oval 144"/>
          <p:cNvSpPr/>
          <p:nvPr/>
        </p:nvSpPr>
        <p:spPr bwMode="auto">
          <a:xfrm>
            <a:off x="7186528" y="6206202"/>
            <a:ext cx="75649" cy="68443"/>
          </a:xfrm>
          <a:prstGeom prst="ellipse">
            <a:avLst/>
          </a:prstGeom>
          <a:solidFill>
            <a:srgbClr val="FFFF00"/>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46" name="Straight Connector 145"/>
          <p:cNvCxnSpPr>
            <a:stCxn id="141" idx="5"/>
            <a:endCxn id="145" idx="1"/>
          </p:cNvCxnSpPr>
          <p:nvPr/>
        </p:nvCxnSpPr>
        <p:spPr bwMode="auto">
          <a:xfrm rot="16200000" flipH="1">
            <a:off x="6497449" y="5516067"/>
            <a:ext cx="848606" cy="55170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7" name="Oval 146"/>
          <p:cNvSpPr/>
          <p:nvPr/>
        </p:nvSpPr>
        <p:spPr bwMode="auto">
          <a:xfrm>
            <a:off x="7543143" y="5255164"/>
            <a:ext cx="75649" cy="68443"/>
          </a:xfrm>
          <a:prstGeom prst="ellipse">
            <a:avLst/>
          </a:prstGeom>
          <a:solidFill>
            <a:schemeClr val="accent2">
              <a:lumMod val="60000"/>
              <a:lumOff val="40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48" name="Straight Connector 147"/>
          <p:cNvCxnSpPr>
            <a:stCxn id="145" idx="7"/>
            <a:endCxn id="147" idx="4"/>
          </p:cNvCxnSpPr>
          <p:nvPr/>
        </p:nvCxnSpPr>
        <p:spPr bwMode="auto">
          <a:xfrm rot="5400000" flipH="1" flipV="1">
            <a:off x="6969725" y="5604982"/>
            <a:ext cx="892617" cy="32986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9" name="Straight Connector 148"/>
          <p:cNvCxnSpPr>
            <a:stCxn id="147" idx="1"/>
            <a:endCxn id="135" idx="5"/>
          </p:cNvCxnSpPr>
          <p:nvPr/>
        </p:nvCxnSpPr>
        <p:spPr bwMode="auto">
          <a:xfrm rot="16200000" flipV="1">
            <a:off x="7273754" y="4984720"/>
            <a:ext cx="279413" cy="281522"/>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150" name="Group 203"/>
          <p:cNvGrpSpPr/>
          <p:nvPr/>
        </p:nvGrpSpPr>
        <p:grpSpPr>
          <a:xfrm rot="18816340">
            <a:off x="7162578" y="6129846"/>
            <a:ext cx="116808" cy="109357"/>
            <a:chOff x="2934270" y="5158855"/>
            <a:chExt cx="450376" cy="450376"/>
          </a:xfrm>
        </p:grpSpPr>
        <p:sp>
          <p:nvSpPr>
            <p:cNvPr id="189" name="Arc 188"/>
            <p:cNvSpPr/>
            <p:nvPr/>
          </p:nvSpPr>
          <p:spPr bwMode="auto">
            <a:xfrm>
              <a:off x="2934270" y="5158855"/>
              <a:ext cx="450376" cy="450376"/>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0" name="Arc 189"/>
            <p:cNvSpPr/>
            <p:nvPr/>
          </p:nvSpPr>
          <p:spPr bwMode="auto">
            <a:xfrm>
              <a:off x="2997769" y="5222354"/>
              <a:ext cx="321196" cy="321196"/>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1" name="Arc 190"/>
            <p:cNvSpPr/>
            <p:nvPr/>
          </p:nvSpPr>
          <p:spPr bwMode="auto">
            <a:xfrm>
              <a:off x="3029519" y="5292204"/>
              <a:ext cx="221681" cy="221681"/>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151" name="Group 209"/>
          <p:cNvGrpSpPr/>
          <p:nvPr/>
        </p:nvGrpSpPr>
        <p:grpSpPr>
          <a:xfrm rot="4120033">
            <a:off x="6528731" y="5048889"/>
            <a:ext cx="94954" cy="88897"/>
            <a:chOff x="2934270" y="5158855"/>
            <a:chExt cx="450376" cy="450376"/>
          </a:xfrm>
        </p:grpSpPr>
        <p:sp>
          <p:nvSpPr>
            <p:cNvPr id="186" name="Arc 185"/>
            <p:cNvSpPr/>
            <p:nvPr/>
          </p:nvSpPr>
          <p:spPr bwMode="auto">
            <a:xfrm>
              <a:off x="2934270" y="5158855"/>
              <a:ext cx="450376" cy="450376"/>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7" name="Arc 186"/>
            <p:cNvSpPr/>
            <p:nvPr/>
          </p:nvSpPr>
          <p:spPr bwMode="auto">
            <a:xfrm>
              <a:off x="2997769" y="5222354"/>
              <a:ext cx="321196" cy="321196"/>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8" name="Arc 187"/>
            <p:cNvSpPr/>
            <p:nvPr/>
          </p:nvSpPr>
          <p:spPr bwMode="auto">
            <a:xfrm>
              <a:off x="3029519" y="5292204"/>
              <a:ext cx="221681" cy="221681"/>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152" name="Group 213"/>
          <p:cNvGrpSpPr/>
          <p:nvPr/>
        </p:nvGrpSpPr>
        <p:grpSpPr>
          <a:xfrm rot="1851659">
            <a:off x="5888007" y="5537577"/>
            <a:ext cx="94954" cy="88897"/>
            <a:chOff x="2934270" y="5158855"/>
            <a:chExt cx="450376" cy="450376"/>
          </a:xfrm>
        </p:grpSpPr>
        <p:sp>
          <p:nvSpPr>
            <p:cNvPr id="183" name="Arc 182"/>
            <p:cNvSpPr/>
            <p:nvPr/>
          </p:nvSpPr>
          <p:spPr bwMode="auto">
            <a:xfrm>
              <a:off x="2934270" y="5158855"/>
              <a:ext cx="450376" cy="450376"/>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4" name="Arc 183"/>
            <p:cNvSpPr/>
            <p:nvPr/>
          </p:nvSpPr>
          <p:spPr bwMode="auto">
            <a:xfrm>
              <a:off x="2997769" y="5222354"/>
              <a:ext cx="321196" cy="321196"/>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5" name="Arc 184"/>
            <p:cNvSpPr/>
            <p:nvPr/>
          </p:nvSpPr>
          <p:spPr bwMode="auto">
            <a:xfrm>
              <a:off x="3029519" y="5292204"/>
              <a:ext cx="221681" cy="221681"/>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174" name="Oval 173"/>
          <p:cNvSpPr/>
          <p:nvPr/>
        </p:nvSpPr>
        <p:spPr bwMode="auto">
          <a:xfrm>
            <a:off x="6375991" y="5942655"/>
            <a:ext cx="75649" cy="68443"/>
          </a:xfrm>
          <a:prstGeom prst="ellipse">
            <a:avLst/>
          </a:prstGeom>
          <a:solidFill>
            <a:schemeClr val="accent4">
              <a:lumMod val="75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5" name="Oval 174"/>
          <p:cNvSpPr/>
          <p:nvPr/>
        </p:nvSpPr>
        <p:spPr bwMode="auto">
          <a:xfrm>
            <a:off x="7862288" y="5900411"/>
            <a:ext cx="75649" cy="68443"/>
          </a:xfrm>
          <a:prstGeom prst="ellipse">
            <a:avLst/>
          </a:prstGeom>
          <a:solidFill>
            <a:srgbClr val="00B0F0"/>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76" name="Straight Connector 175"/>
          <p:cNvCxnSpPr>
            <a:stCxn id="174" idx="0"/>
            <a:endCxn id="141" idx="4"/>
          </p:cNvCxnSpPr>
          <p:nvPr/>
        </p:nvCxnSpPr>
        <p:spPr bwMode="auto">
          <a:xfrm rot="5400000" flipH="1" flipV="1">
            <a:off x="6233977" y="5557480"/>
            <a:ext cx="565014" cy="20533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7" name="Straight Connector 176"/>
          <p:cNvCxnSpPr>
            <a:stCxn id="174" idx="1"/>
            <a:endCxn id="134" idx="4"/>
          </p:cNvCxnSpPr>
          <p:nvPr/>
        </p:nvCxnSpPr>
        <p:spPr bwMode="auto">
          <a:xfrm rot="16200000" flipV="1">
            <a:off x="5992251" y="5557859"/>
            <a:ext cx="301261" cy="48837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8" name="Straight Connector 177"/>
          <p:cNvCxnSpPr>
            <a:stCxn id="174" idx="5"/>
            <a:endCxn id="145" idx="2"/>
          </p:cNvCxnSpPr>
          <p:nvPr/>
        </p:nvCxnSpPr>
        <p:spPr bwMode="auto">
          <a:xfrm rot="16200000" flipH="1">
            <a:off x="6693870" y="5747765"/>
            <a:ext cx="239349" cy="74596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9" name="Straight Connector 178"/>
          <p:cNvCxnSpPr>
            <a:stCxn id="145" idx="6"/>
            <a:endCxn id="175" idx="3"/>
          </p:cNvCxnSpPr>
          <p:nvPr/>
        </p:nvCxnSpPr>
        <p:spPr bwMode="auto">
          <a:xfrm flipV="1">
            <a:off x="7262177" y="5958831"/>
            <a:ext cx="611189" cy="28159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0" name="Straight Connector 179"/>
          <p:cNvCxnSpPr>
            <a:stCxn id="175" idx="0"/>
            <a:endCxn id="147" idx="5"/>
          </p:cNvCxnSpPr>
          <p:nvPr/>
        </p:nvCxnSpPr>
        <p:spPr bwMode="auto">
          <a:xfrm rot="16200000" flipV="1">
            <a:off x="7460501" y="5460798"/>
            <a:ext cx="586826" cy="292400"/>
          </a:xfrm>
          <a:prstGeom prst="line">
            <a:avLst/>
          </a:prstGeom>
          <a:solidFill>
            <a:schemeClr val="accent1"/>
          </a:solidFill>
          <a:ln w="12700" cap="flat" cmpd="sng" algn="ctr">
            <a:solidFill>
              <a:schemeClr val="tx1"/>
            </a:solidFill>
            <a:prstDash val="solid"/>
            <a:round/>
            <a:headEnd type="none" w="sm" len="sm"/>
            <a:tailEnd type="none" w="sm" len="sm"/>
          </a:ln>
          <a:effectLst/>
        </p:spPr>
      </p:cxnSp>
      <p:graphicFrame>
        <p:nvGraphicFramePr>
          <p:cNvPr id="140" name="Object 2"/>
          <p:cNvGraphicFramePr>
            <a:graphicFrameLocks noChangeAspect="1"/>
          </p:cNvGraphicFramePr>
          <p:nvPr/>
        </p:nvGraphicFramePr>
        <p:xfrm>
          <a:off x="6636025" y="5195888"/>
          <a:ext cx="746450" cy="918879"/>
        </p:xfrm>
        <a:graphic>
          <a:graphicData uri="http://schemas.openxmlformats.org/presentationml/2006/ole">
            <p:oleObj spid="_x0000_s46085" r:id="rId12" imgW="2844800" imgH="3505200" progId="">
              <p:embed/>
            </p:oleObj>
          </a:graphicData>
        </a:graphic>
      </p:graphicFrame>
      <p:sp>
        <p:nvSpPr>
          <p:cNvPr id="82" name="TextBox 81"/>
          <p:cNvSpPr txBox="1"/>
          <p:nvPr/>
        </p:nvSpPr>
        <p:spPr>
          <a:xfrm>
            <a:off x="1048485" y="3256825"/>
            <a:ext cx="338554" cy="276999"/>
          </a:xfrm>
          <a:prstGeom prst="rect">
            <a:avLst/>
          </a:prstGeom>
          <a:noFill/>
        </p:spPr>
        <p:txBody>
          <a:bodyPr wrap="none" rtlCol="0">
            <a:spAutoFit/>
          </a:bodyPr>
          <a:lstStyle/>
          <a:p>
            <a:r>
              <a:rPr lang="en-US" sz="1200" b="1" dirty="0" smtClean="0">
                <a:solidFill>
                  <a:schemeClr val="tx1">
                    <a:lumMod val="95000"/>
                    <a:lumOff val="5000"/>
                  </a:schemeClr>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Systolic Matrix Multiplier</a:t>
            </a:r>
            <a:endParaRPr lang="en-US" dirty="0"/>
          </a:p>
        </p:txBody>
      </p:sp>
      <p:sp>
        <p:nvSpPr>
          <p:cNvPr id="161" name="Rectangle 160"/>
          <p:cNvSpPr/>
          <p:nvPr/>
        </p:nvSpPr>
        <p:spPr bwMode="auto">
          <a:xfrm>
            <a:off x="5374718" y="1982134"/>
            <a:ext cx="1336771" cy="1082147"/>
          </a:xfrm>
          <a:prstGeom prst="rect">
            <a:avLst/>
          </a:prstGeom>
          <a:ln w="12700">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z="1400" dirty="0" smtClean="0">
              <a:solidFill>
                <a:prstClr val="black"/>
              </a:solidFill>
              <a:latin typeface="Arial" charset="0"/>
            </a:endParaRPr>
          </a:p>
        </p:txBody>
      </p:sp>
      <p:sp>
        <p:nvSpPr>
          <p:cNvPr id="162" name="Flowchart: Or 161"/>
          <p:cNvSpPr/>
          <p:nvPr/>
        </p:nvSpPr>
        <p:spPr>
          <a:xfrm>
            <a:off x="6136941" y="2541869"/>
            <a:ext cx="147523" cy="134112"/>
          </a:xfrm>
          <a:prstGeom prst="flowChartOr">
            <a:avLst/>
          </a:prstGeom>
          <a:noFill/>
          <a:ln w="12700" cap="flat" cmpd="sng" algn="ctr">
            <a:solidFill>
              <a:sysClr val="windowText" lastClr="000000">
                <a:lumMod val="95000"/>
                <a:lumOff val="5000"/>
              </a:sys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000" kern="0" dirty="0">
              <a:solidFill>
                <a:sysClr val="window" lastClr="FFFFFF"/>
              </a:solidFill>
            </a:endParaRPr>
          </a:p>
        </p:txBody>
      </p:sp>
      <p:sp>
        <p:nvSpPr>
          <p:cNvPr id="165" name="Flowchart: Summing Junction 164"/>
          <p:cNvSpPr/>
          <p:nvPr/>
        </p:nvSpPr>
        <p:spPr>
          <a:xfrm>
            <a:off x="5859099" y="2548234"/>
            <a:ext cx="147523" cy="134112"/>
          </a:xfrm>
          <a:prstGeom prst="flowChartSummingJunction">
            <a:avLst/>
          </a:prstGeom>
          <a:noFill/>
          <a:ln w="12700" cap="flat" cmpd="sng" algn="ctr">
            <a:solidFill>
              <a:sysClr val="windowText" lastClr="000000">
                <a:lumMod val="95000"/>
                <a:lumOff val="5000"/>
              </a:sys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000" kern="0" dirty="0">
              <a:solidFill>
                <a:sysClr val="window" lastClr="FFFFFF"/>
              </a:solidFill>
            </a:endParaRPr>
          </a:p>
        </p:txBody>
      </p:sp>
      <p:cxnSp>
        <p:nvCxnSpPr>
          <p:cNvPr id="167" name="Straight Arrow Connector 166"/>
          <p:cNvCxnSpPr>
            <a:stCxn id="165" idx="6"/>
            <a:endCxn id="162" idx="2"/>
          </p:cNvCxnSpPr>
          <p:nvPr/>
        </p:nvCxnSpPr>
        <p:spPr>
          <a:xfrm flipV="1">
            <a:off x="6006623" y="2608925"/>
            <a:ext cx="130318" cy="6366"/>
          </a:xfrm>
          <a:prstGeom prst="straightConnector1">
            <a:avLst/>
          </a:prstGeom>
          <a:noFill/>
          <a:ln w="12700" cap="flat" cmpd="sng" algn="ctr">
            <a:solidFill>
              <a:sysClr val="windowText" lastClr="000000">
                <a:lumMod val="95000"/>
                <a:lumOff val="5000"/>
              </a:sysClr>
            </a:solidFill>
            <a:prstDash val="solid"/>
            <a:headEnd type="none" w="med" len="med"/>
            <a:tailEnd type="triangle" w="med" len="med"/>
          </a:ln>
          <a:effectLst/>
        </p:spPr>
      </p:cxnSp>
      <p:cxnSp>
        <p:nvCxnSpPr>
          <p:cNvPr id="176" name="Straight Arrow Connector 175"/>
          <p:cNvCxnSpPr>
            <a:stCxn id="162" idx="6"/>
          </p:cNvCxnSpPr>
          <p:nvPr/>
        </p:nvCxnSpPr>
        <p:spPr>
          <a:xfrm flipV="1">
            <a:off x="6284464" y="2601713"/>
            <a:ext cx="150774" cy="7213"/>
          </a:xfrm>
          <a:prstGeom prst="straightConnector1">
            <a:avLst/>
          </a:prstGeom>
          <a:noFill/>
          <a:ln w="6350" cap="flat" cmpd="sng" algn="ctr">
            <a:solidFill>
              <a:sysClr val="windowText" lastClr="000000">
                <a:lumMod val="95000"/>
                <a:lumOff val="5000"/>
              </a:sysClr>
            </a:solidFill>
            <a:prstDash val="solid"/>
            <a:headEnd type="none" w="med" len="med"/>
            <a:tailEnd type="triangle" w="med" len="med"/>
          </a:ln>
          <a:effectLst/>
        </p:spPr>
      </p:cxnSp>
      <p:cxnSp>
        <p:nvCxnSpPr>
          <p:cNvPr id="179" name="Elbow Connector 178"/>
          <p:cNvCxnSpPr>
            <a:endCxn id="162" idx="0"/>
          </p:cNvCxnSpPr>
          <p:nvPr/>
        </p:nvCxnSpPr>
        <p:spPr bwMode="auto">
          <a:xfrm rot="16200000" flipH="1" flipV="1">
            <a:off x="6343175" y="2343508"/>
            <a:ext cx="65887" cy="330832"/>
          </a:xfrm>
          <a:prstGeom prst="bentConnector3">
            <a:avLst>
              <a:gd name="adj1" fmla="val -115936"/>
            </a:avLst>
          </a:prstGeom>
          <a:noFill/>
          <a:ln w="6350" cap="flat" cmpd="sng" algn="ctr">
            <a:solidFill>
              <a:schemeClr val="tx1">
                <a:lumMod val="95000"/>
                <a:lumOff val="5000"/>
              </a:schemeClr>
            </a:solidFill>
            <a:prstDash val="solid"/>
            <a:headEnd type="none" w="med" len="med"/>
            <a:tailEnd type="triangle" w="med" len="med"/>
          </a:ln>
          <a:effectLst/>
        </p:spPr>
      </p:cxnSp>
      <p:grpSp>
        <p:nvGrpSpPr>
          <p:cNvPr id="3" name="Group 1492"/>
          <p:cNvGrpSpPr/>
          <p:nvPr/>
        </p:nvGrpSpPr>
        <p:grpSpPr>
          <a:xfrm rot="5400000" flipH="1">
            <a:off x="6393211" y="2132668"/>
            <a:ext cx="127310" cy="254623"/>
            <a:chOff x="2667000" y="2743200"/>
            <a:chExt cx="76200" cy="304800"/>
          </a:xfrm>
          <a:solidFill>
            <a:schemeClr val="accent3">
              <a:lumMod val="60000"/>
              <a:lumOff val="40000"/>
            </a:schemeClr>
          </a:solidFill>
          <a:effectLst/>
        </p:grpSpPr>
        <p:sp>
          <p:nvSpPr>
            <p:cNvPr id="185" name="Flowchart: Process 184"/>
            <p:cNvSpPr/>
            <p:nvPr/>
          </p:nvSpPr>
          <p:spPr>
            <a:xfrm>
              <a:off x="2667000" y="27432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186" name="Flowchart: Process 185"/>
            <p:cNvSpPr/>
            <p:nvPr/>
          </p:nvSpPr>
          <p:spPr>
            <a:xfrm>
              <a:off x="2667000" y="28194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187" name="Flowchart: Process 186"/>
            <p:cNvSpPr/>
            <p:nvPr/>
          </p:nvSpPr>
          <p:spPr>
            <a:xfrm>
              <a:off x="2667000" y="28956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188" name="Flowchart: Process 187"/>
            <p:cNvSpPr/>
            <p:nvPr/>
          </p:nvSpPr>
          <p:spPr>
            <a:xfrm>
              <a:off x="2667000" y="29718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grpSp>
      <p:grpSp>
        <p:nvGrpSpPr>
          <p:cNvPr id="4" name="Group 1492"/>
          <p:cNvGrpSpPr/>
          <p:nvPr/>
        </p:nvGrpSpPr>
        <p:grpSpPr>
          <a:xfrm rot="10800000" flipH="1">
            <a:off x="5463836" y="2746002"/>
            <a:ext cx="127311" cy="254623"/>
            <a:chOff x="2667000" y="2743200"/>
            <a:chExt cx="76200" cy="304800"/>
          </a:xfrm>
          <a:solidFill>
            <a:schemeClr val="accent3">
              <a:lumMod val="60000"/>
              <a:lumOff val="40000"/>
            </a:schemeClr>
          </a:solidFill>
          <a:effectLst/>
        </p:grpSpPr>
        <p:sp>
          <p:nvSpPr>
            <p:cNvPr id="191" name="Flowchart: Process 190"/>
            <p:cNvSpPr/>
            <p:nvPr/>
          </p:nvSpPr>
          <p:spPr>
            <a:xfrm>
              <a:off x="2667000" y="27432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194" name="Flowchart: Process 193"/>
            <p:cNvSpPr/>
            <p:nvPr/>
          </p:nvSpPr>
          <p:spPr>
            <a:xfrm>
              <a:off x="2667000" y="28194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195" name="Flowchart: Process 194"/>
            <p:cNvSpPr/>
            <p:nvPr/>
          </p:nvSpPr>
          <p:spPr>
            <a:xfrm>
              <a:off x="2667000" y="28956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205" name="Flowchart: Process 204"/>
            <p:cNvSpPr/>
            <p:nvPr/>
          </p:nvSpPr>
          <p:spPr>
            <a:xfrm>
              <a:off x="2667000" y="29718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grpSp>
      <p:cxnSp>
        <p:nvCxnSpPr>
          <p:cNvPr id="210" name="Straight Connector 209"/>
          <p:cNvCxnSpPr/>
          <p:nvPr/>
        </p:nvCxnSpPr>
        <p:spPr bwMode="auto">
          <a:xfrm>
            <a:off x="6584177" y="2259979"/>
            <a:ext cx="302365" cy="0"/>
          </a:xfrm>
          <a:prstGeom prst="line">
            <a:avLst/>
          </a:prstGeom>
          <a:noFill/>
          <a:ln w="12700" cap="flat" cmpd="sng" algn="ctr">
            <a:solidFill>
              <a:sysClr val="windowText" lastClr="000000">
                <a:lumMod val="95000"/>
                <a:lumOff val="5000"/>
              </a:sysClr>
            </a:solidFill>
            <a:prstDash val="solid"/>
            <a:headEnd type="none" w="med" len="med"/>
            <a:tailEnd type="triangle" w="med" len="med"/>
          </a:ln>
          <a:effectLst/>
        </p:spPr>
      </p:cxnSp>
      <p:cxnSp>
        <p:nvCxnSpPr>
          <p:cNvPr id="217" name="Straight Connector 216"/>
          <p:cNvCxnSpPr/>
          <p:nvPr/>
        </p:nvCxnSpPr>
        <p:spPr bwMode="auto">
          <a:xfrm flipV="1">
            <a:off x="5225128" y="2259980"/>
            <a:ext cx="1104427" cy="83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8" name="Straight Arrow Connector 217"/>
          <p:cNvCxnSpPr/>
          <p:nvPr/>
        </p:nvCxnSpPr>
        <p:spPr>
          <a:xfrm>
            <a:off x="5686410" y="2559200"/>
            <a:ext cx="173762" cy="1327"/>
          </a:xfrm>
          <a:prstGeom prst="straightConnector1">
            <a:avLst/>
          </a:prstGeom>
          <a:noFill/>
          <a:ln w="12700" cap="flat" cmpd="sng" algn="ctr">
            <a:solidFill>
              <a:sysClr val="windowText" lastClr="000000">
                <a:lumMod val="95000"/>
                <a:lumOff val="5000"/>
              </a:sysClr>
            </a:solidFill>
            <a:prstDash val="solid"/>
            <a:headEnd type="none" w="med" len="med"/>
            <a:tailEnd type="triangle" w="med" len="med"/>
          </a:ln>
          <a:effectLst/>
        </p:spPr>
      </p:cxnSp>
      <p:cxnSp>
        <p:nvCxnSpPr>
          <p:cNvPr id="219" name="Straight Arrow Connector 218"/>
          <p:cNvCxnSpPr/>
          <p:nvPr/>
        </p:nvCxnSpPr>
        <p:spPr>
          <a:xfrm>
            <a:off x="5533858" y="2655558"/>
            <a:ext cx="326536" cy="1327"/>
          </a:xfrm>
          <a:prstGeom prst="straightConnector1">
            <a:avLst/>
          </a:prstGeom>
          <a:noFill/>
          <a:ln w="12700" cap="flat" cmpd="sng" algn="ctr">
            <a:solidFill>
              <a:sysClr val="windowText" lastClr="000000">
                <a:lumMod val="95000"/>
                <a:lumOff val="5000"/>
              </a:sysClr>
            </a:solidFill>
            <a:prstDash val="solid"/>
            <a:headEnd type="diamond" w="sm" len="sm"/>
            <a:tailEnd type="triangle" w="med" len="med"/>
          </a:ln>
          <a:effectLst/>
        </p:spPr>
      </p:cxnSp>
      <p:cxnSp>
        <p:nvCxnSpPr>
          <p:cNvPr id="220" name="Straight Connector 219"/>
          <p:cNvCxnSpPr/>
          <p:nvPr/>
        </p:nvCxnSpPr>
        <p:spPr bwMode="auto">
          <a:xfrm rot="16200000" flipV="1">
            <a:off x="5084024" y="2302535"/>
            <a:ext cx="885522" cy="14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rot="5400000">
            <a:off x="5548004" y="2407213"/>
            <a:ext cx="292816" cy="2829"/>
          </a:xfrm>
          <a:prstGeom prst="line">
            <a:avLst/>
          </a:prstGeom>
          <a:solidFill>
            <a:schemeClr val="accent1"/>
          </a:solidFill>
          <a:ln w="12700" cap="flat" cmpd="sng" algn="ctr">
            <a:solidFill>
              <a:schemeClr val="tx1"/>
            </a:solidFill>
            <a:prstDash val="solid"/>
            <a:round/>
            <a:headEnd type="diamond" w="sm" len="sm"/>
            <a:tailEnd type="none" w="med" len="med"/>
          </a:ln>
          <a:effectLst/>
        </p:spPr>
      </p:cxnSp>
      <p:cxnSp>
        <p:nvCxnSpPr>
          <p:cNvPr id="222" name="Straight Connector 221"/>
          <p:cNvCxnSpPr/>
          <p:nvPr/>
        </p:nvCxnSpPr>
        <p:spPr bwMode="auto">
          <a:xfrm rot="5400000">
            <a:off x="5438914" y="3089202"/>
            <a:ext cx="177154"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24" name="TextBox 223"/>
          <p:cNvSpPr txBox="1"/>
          <p:nvPr/>
        </p:nvSpPr>
        <p:spPr>
          <a:xfrm>
            <a:off x="5374718" y="1600200"/>
            <a:ext cx="381934"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Calibri"/>
              </a:rPr>
              <a:t>b</a:t>
            </a:r>
            <a:r>
              <a:rPr lang="en-US" sz="900" baseline="-25000" dirty="0" smtClean="0">
                <a:solidFill>
                  <a:prstClr val="black"/>
                </a:solidFill>
                <a:latin typeface="Calibri"/>
              </a:rPr>
              <a:t>i,j</a:t>
            </a:r>
            <a:endParaRPr lang="en-US" sz="900" baseline="-25000" dirty="0">
              <a:solidFill>
                <a:prstClr val="black"/>
              </a:solidFill>
              <a:latin typeface="Calibri"/>
            </a:endParaRPr>
          </a:p>
        </p:txBody>
      </p:sp>
      <p:sp>
        <p:nvSpPr>
          <p:cNvPr id="225" name="TextBox 224"/>
          <p:cNvSpPr txBox="1"/>
          <p:nvPr/>
        </p:nvSpPr>
        <p:spPr>
          <a:xfrm>
            <a:off x="4953000" y="2132671"/>
            <a:ext cx="381934"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Calibri"/>
              </a:rPr>
              <a:t>a</a:t>
            </a:r>
            <a:r>
              <a:rPr lang="en-US" sz="900" baseline="-25000" dirty="0" smtClean="0">
                <a:solidFill>
                  <a:prstClr val="black"/>
                </a:solidFill>
                <a:latin typeface="Calibri"/>
              </a:rPr>
              <a:t>i,j</a:t>
            </a:r>
            <a:endParaRPr lang="en-US" sz="900" baseline="-25000" dirty="0">
              <a:solidFill>
                <a:prstClr val="black"/>
              </a:solidFill>
              <a:latin typeface="Calibri"/>
            </a:endParaRPr>
          </a:p>
        </p:txBody>
      </p:sp>
      <p:sp>
        <p:nvSpPr>
          <p:cNvPr id="226" name="TextBox 225"/>
          <p:cNvSpPr txBox="1"/>
          <p:nvPr/>
        </p:nvSpPr>
        <p:spPr>
          <a:xfrm>
            <a:off x="5374718" y="3177779"/>
            <a:ext cx="381934"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Calibri"/>
              </a:rPr>
              <a:t>b</a:t>
            </a:r>
            <a:r>
              <a:rPr lang="en-US" sz="900" baseline="-25000" dirty="0" smtClean="0">
                <a:solidFill>
                  <a:prstClr val="black"/>
                </a:solidFill>
                <a:latin typeface="Calibri"/>
              </a:rPr>
              <a:t>i,j</a:t>
            </a:r>
            <a:endParaRPr lang="en-US" sz="900" baseline="-25000" dirty="0">
              <a:solidFill>
                <a:prstClr val="black"/>
              </a:solidFill>
              <a:latin typeface="Calibri"/>
            </a:endParaRPr>
          </a:p>
        </p:txBody>
      </p:sp>
      <p:sp>
        <p:nvSpPr>
          <p:cNvPr id="228" name="TextBox 227"/>
          <p:cNvSpPr txBox="1"/>
          <p:nvPr/>
        </p:nvSpPr>
        <p:spPr>
          <a:xfrm>
            <a:off x="6886542" y="2132671"/>
            <a:ext cx="381934"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Calibri"/>
              </a:rPr>
              <a:t>a</a:t>
            </a:r>
            <a:r>
              <a:rPr lang="en-US" sz="900" baseline="-25000" dirty="0" smtClean="0">
                <a:solidFill>
                  <a:prstClr val="black"/>
                </a:solidFill>
                <a:latin typeface="Calibri"/>
              </a:rPr>
              <a:t>i,j</a:t>
            </a:r>
            <a:endParaRPr lang="en-US" sz="900" baseline="-25000" dirty="0">
              <a:solidFill>
                <a:prstClr val="black"/>
              </a:solidFill>
              <a:latin typeface="Calibri"/>
            </a:endParaRPr>
          </a:p>
        </p:txBody>
      </p:sp>
      <p:grpSp>
        <p:nvGrpSpPr>
          <p:cNvPr id="5" name="Group 1492"/>
          <p:cNvGrpSpPr/>
          <p:nvPr/>
        </p:nvGrpSpPr>
        <p:grpSpPr>
          <a:xfrm rot="5400000" flipH="1">
            <a:off x="6393211" y="1982134"/>
            <a:ext cx="127310" cy="254623"/>
            <a:chOff x="2667000" y="2743200"/>
            <a:chExt cx="76200" cy="304800"/>
          </a:xfrm>
          <a:solidFill>
            <a:schemeClr val="accent3">
              <a:lumMod val="60000"/>
              <a:lumOff val="40000"/>
            </a:schemeClr>
          </a:solidFill>
          <a:effectLst/>
        </p:grpSpPr>
        <p:sp>
          <p:nvSpPr>
            <p:cNvPr id="246" name="Flowchart: Process 245"/>
            <p:cNvSpPr/>
            <p:nvPr/>
          </p:nvSpPr>
          <p:spPr>
            <a:xfrm>
              <a:off x="2667000" y="27432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247" name="Flowchart: Process 246"/>
            <p:cNvSpPr/>
            <p:nvPr/>
          </p:nvSpPr>
          <p:spPr>
            <a:xfrm>
              <a:off x="2667000" y="28194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248" name="Flowchart: Process 247"/>
            <p:cNvSpPr/>
            <p:nvPr/>
          </p:nvSpPr>
          <p:spPr>
            <a:xfrm>
              <a:off x="2667000" y="28956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sp>
          <p:nvSpPr>
            <p:cNvPr id="249" name="Flowchart: Process 248"/>
            <p:cNvSpPr/>
            <p:nvPr/>
          </p:nvSpPr>
          <p:spPr>
            <a:xfrm>
              <a:off x="2667000" y="2971800"/>
              <a:ext cx="76200" cy="76200"/>
            </a:xfrm>
            <a:prstGeom prst="flowChartProcess">
              <a:avLst/>
            </a:prstGeom>
            <a:solidFill>
              <a:sysClr val="window" lastClr="FFFFFF">
                <a:lumMod val="95000"/>
              </a:sysClr>
            </a:solidFill>
            <a:ln w="12700" cap="flat" cmpd="sng" algn="ctr">
              <a:solidFill>
                <a:schemeClr val="tx2">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kern="0" dirty="0">
                <a:solidFill>
                  <a:sysClr val="window" lastClr="FFFFFF"/>
                </a:solidFill>
              </a:endParaRPr>
            </a:p>
          </p:txBody>
        </p:sp>
      </p:grpSp>
      <p:cxnSp>
        <p:nvCxnSpPr>
          <p:cNvPr id="253" name="Straight Connector 252"/>
          <p:cNvCxnSpPr/>
          <p:nvPr/>
        </p:nvCxnSpPr>
        <p:spPr bwMode="auto">
          <a:xfrm rot="16200000" flipV="1">
            <a:off x="5956108" y="1990621"/>
            <a:ext cx="231990" cy="5658"/>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p:spPr>
      </p:cxnSp>
      <p:cxnSp>
        <p:nvCxnSpPr>
          <p:cNvPr id="255" name="Straight Connector 254"/>
          <p:cNvCxnSpPr/>
          <p:nvPr/>
        </p:nvCxnSpPr>
        <p:spPr bwMode="auto">
          <a:xfrm flipV="1">
            <a:off x="6074932" y="2109445"/>
            <a:ext cx="254623" cy="1"/>
          </a:xfrm>
          <a:prstGeom prst="line">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270" name="Straight Connector 269"/>
          <p:cNvCxnSpPr/>
          <p:nvPr/>
        </p:nvCxnSpPr>
        <p:spPr bwMode="auto">
          <a:xfrm flipV="1">
            <a:off x="6584177" y="2109447"/>
            <a:ext cx="302365" cy="2"/>
          </a:xfrm>
          <a:prstGeom prst="line">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sp>
        <p:nvSpPr>
          <p:cNvPr id="272" name="TextBox 271"/>
          <p:cNvSpPr txBox="1"/>
          <p:nvPr/>
        </p:nvSpPr>
        <p:spPr>
          <a:xfrm>
            <a:off x="5947620" y="1600200"/>
            <a:ext cx="381934"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Calibri"/>
              </a:rPr>
              <a:t>nd</a:t>
            </a:r>
            <a:endParaRPr lang="en-US" sz="900" baseline="-25000" dirty="0">
              <a:solidFill>
                <a:prstClr val="black"/>
              </a:solidFill>
              <a:latin typeface="Calibri"/>
            </a:endParaRPr>
          </a:p>
        </p:txBody>
      </p:sp>
      <p:sp>
        <p:nvSpPr>
          <p:cNvPr id="273" name="TextBox 272"/>
          <p:cNvSpPr txBox="1"/>
          <p:nvPr/>
        </p:nvSpPr>
        <p:spPr>
          <a:xfrm>
            <a:off x="6886543" y="2005359"/>
            <a:ext cx="521790"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Calibri"/>
              </a:rPr>
              <a:t>ready</a:t>
            </a:r>
            <a:endParaRPr lang="en-US" sz="900" baseline="-25000" dirty="0">
              <a:solidFill>
                <a:prstClr val="black"/>
              </a:solidFill>
              <a:latin typeface="Calibri"/>
            </a:endParaRPr>
          </a:p>
        </p:txBody>
      </p:sp>
      <p:grpSp>
        <p:nvGrpSpPr>
          <p:cNvPr id="6" name="Group 270"/>
          <p:cNvGrpSpPr/>
          <p:nvPr/>
        </p:nvGrpSpPr>
        <p:grpSpPr>
          <a:xfrm>
            <a:off x="609600" y="3035625"/>
            <a:ext cx="3157861" cy="2712722"/>
            <a:chOff x="1295400" y="3383278"/>
            <a:chExt cx="3157861" cy="2712722"/>
          </a:xfrm>
        </p:grpSpPr>
        <p:grpSp>
          <p:nvGrpSpPr>
            <p:cNvPr id="7" name="Group 228"/>
            <p:cNvGrpSpPr/>
            <p:nvPr/>
          </p:nvGrpSpPr>
          <p:grpSpPr>
            <a:xfrm>
              <a:off x="2487301" y="3383278"/>
              <a:ext cx="1965960" cy="804863"/>
              <a:chOff x="3429000" y="1447800"/>
              <a:chExt cx="1965960" cy="804863"/>
            </a:xfrm>
          </p:grpSpPr>
          <p:sp>
            <p:nvSpPr>
              <p:cNvPr id="280" name="TextBox 279"/>
              <p:cNvSpPr txBox="1"/>
              <p:nvPr/>
            </p:nvSpPr>
            <p:spPr>
              <a:xfrm>
                <a:off x="3474720" y="1508004"/>
                <a:ext cx="327334" cy="200055"/>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B</a:t>
                </a:r>
                <a:r>
                  <a:rPr lang="en-US" sz="700" baseline="-25000" dirty="0" err="1" smtClean="0">
                    <a:solidFill>
                      <a:prstClr val="black"/>
                    </a:solidFill>
                    <a:latin typeface="Calibri"/>
                  </a:rPr>
                  <a:t>KxN</a:t>
                </a:r>
                <a:endParaRPr lang="en-US" sz="1000" baseline="-25000" dirty="0">
                  <a:solidFill>
                    <a:prstClr val="black"/>
                  </a:solidFill>
                  <a:latin typeface="Calibri"/>
                </a:endParaRPr>
              </a:p>
            </p:txBody>
          </p:sp>
          <p:sp>
            <p:nvSpPr>
              <p:cNvPr id="281" name="Down Arrow 280"/>
              <p:cNvSpPr/>
              <p:nvPr/>
            </p:nvSpPr>
            <p:spPr bwMode="auto">
              <a:xfrm>
                <a:off x="4343400" y="2087880"/>
                <a:ext cx="137160" cy="13716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nvGrpSpPr>
              <p:cNvPr id="8" name="Group 281"/>
              <p:cNvGrpSpPr/>
              <p:nvPr/>
            </p:nvGrpSpPr>
            <p:grpSpPr>
              <a:xfrm>
                <a:off x="3474720" y="1447800"/>
                <a:ext cx="365760" cy="425964"/>
                <a:chOff x="3143250" y="1417320"/>
                <a:chExt cx="285750" cy="640080"/>
              </a:xfrm>
            </p:grpSpPr>
            <p:sp>
              <p:nvSpPr>
                <p:cNvPr id="283" name="Left Bracket 282"/>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284" name="Right Bracket 283"/>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285" name="TextBox 284"/>
              <p:cNvSpPr txBox="1"/>
              <p:nvPr/>
            </p:nvSpPr>
            <p:spPr>
              <a:xfrm>
                <a:off x="3977640" y="1508004"/>
                <a:ext cx="327334" cy="200055"/>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C</a:t>
                </a:r>
                <a:r>
                  <a:rPr lang="en-US" sz="700" baseline="-25000" dirty="0" err="1" smtClean="0">
                    <a:solidFill>
                      <a:prstClr val="black"/>
                    </a:solidFill>
                    <a:latin typeface="Calibri"/>
                  </a:rPr>
                  <a:t>KxN</a:t>
                </a:r>
                <a:endParaRPr lang="en-US" sz="1000" baseline="-25000" dirty="0">
                  <a:solidFill>
                    <a:prstClr val="black"/>
                  </a:solidFill>
                  <a:latin typeface="Calibri"/>
                </a:endParaRPr>
              </a:p>
            </p:txBody>
          </p:sp>
          <p:grpSp>
            <p:nvGrpSpPr>
              <p:cNvPr id="9" name="Group 285"/>
              <p:cNvGrpSpPr/>
              <p:nvPr/>
            </p:nvGrpSpPr>
            <p:grpSpPr>
              <a:xfrm>
                <a:off x="3977640" y="1447800"/>
                <a:ext cx="365760" cy="425964"/>
                <a:chOff x="3143250" y="1417320"/>
                <a:chExt cx="285750" cy="640080"/>
              </a:xfrm>
            </p:grpSpPr>
            <p:sp>
              <p:nvSpPr>
                <p:cNvPr id="287" name="Left Bracket 286"/>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288" name="Right Bracket 287"/>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289" name="TextBox 288"/>
              <p:cNvSpPr txBox="1"/>
              <p:nvPr/>
            </p:nvSpPr>
            <p:spPr>
              <a:xfrm>
                <a:off x="4480560" y="1508004"/>
                <a:ext cx="325730" cy="200055"/>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E</a:t>
                </a:r>
                <a:r>
                  <a:rPr lang="en-US" sz="700" baseline="-25000" dirty="0" err="1" smtClean="0">
                    <a:solidFill>
                      <a:prstClr val="black"/>
                    </a:solidFill>
                    <a:latin typeface="Calibri"/>
                  </a:rPr>
                  <a:t>KxN</a:t>
                </a:r>
                <a:endParaRPr lang="en-US" sz="1000" baseline="-25000" dirty="0">
                  <a:solidFill>
                    <a:prstClr val="black"/>
                  </a:solidFill>
                  <a:latin typeface="Calibri"/>
                </a:endParaRPr>
              </a:p>
            </p:txBody>
          </p:sp>
          <p:grpSp>
            <p:nvGrpSpPr>
              <p:cNvPr id="10" name="Group 289"/>
              <p:cNvGrpSpPr/>
              <p:nvPr/>
            </p:nvGrpSpPr>
            <p:grpSpPr>
              <a:xfrm>
                <a:off x="4480560" y="1447800"/>
                <a:ext cx="365760" cy="425964"/>
                <a:chOff x="3143250" y="1417320"/>
                <a:chExt cx="285750" cy="640080"/>
              </a:xfrm>
            </p:grpSpPr>
            <p:sp>
              <p:nvSpPr>
                <p:cNvPr id="291" name="Left Bracket 290"/>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292" name="Right Bracket 291"/>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293" name="TextBox 292"/>
              <p:cNvSpPr txBox="1"/>
              <p:nvPr/>
            </p:nvSpPr>
            <p:spPr>
              <a:xfrm>
                <a:off x="4981211" y="1508004"/>
                <a:ext cx="335348" cy="200055"/>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G</a:t>
                </a:r>
                <a:r>
                  <a:rPr lang="en-US" sz="700" baseline="-25000" dirty="0" err="1" smtClean="0">
                    <a:solidFill>
                      <a:prstClr val="black"/>
                    </a:solidFill>
                    <a:latin typeface="Calibri"/>
                  </a:rPr>
                  <a:t>KxN</a:t>
                </a:r>
                <a:endParaRPr lang="en-US" sz="1000" baseline="-25000" dirty="0">
                  <a:solidFill>
                    <a:prstClr val="black"/>
                  </a:solidFill>
                  <a:latin typeface="Calibri"/>
                </a:endParaRPr>
              </a:p>
            </p:txBody>
          </p:sp>
          <p:grpSp>
            <p:nvGrpSpPr>
              <p:cNvPr id="11" name="Group 293"/>
              <p:cNvGrpSpPr/>
              <p:nvPr/>
            </p:nvGrpSpPr>
            <p:grpSpPr>
              <a:xfrm>
                <a:off x="4981211" y="1447800"/>
                <a:ext cx="365760" cy="425964"/>
                <a:chOff x="3143250" y="1417320"/>
                <a:chExt cx="285750" cy="640080"/>
              </a:xfrm>
            </p:grpSpPr>
            <p:sp>
              <p:nvSpPr>
                <p:cNvPr id="295" name="Left Bracket 294"/>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296" name="Right Bracket 295"/>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297" name="Rounded Rectangle 296"/>
              <p:cNvSpPr/>
              <p:nvPr/>
            </p:nvSpPr>
            <p:spPr bwMode="auto">
              <a:xfrm>
                <a:off x="3429000" y="1773893"/>
                <a:ext cx="442933" cy="131107"/>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298" name="Rounded Rectangle 297"/>
              <p:cNvSpPr/>
              <p:nvPr/>
            </p:nvSpPr>
            <p:spPr bwMode="auto">
              <a:xfrm>
                <a:off x="3937432" y="1764490"/>
                <a:ext cx="442933" cy="131107"/>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299" name="Rounded Rectangle 298"/>
              <p:cNvSpPr/>
              <p:nvPr/>
            </p:nvSpPr>
            <p:spPr bwMode="auto">
              <a:xfrm>
                <a:off x="4445864" y="1764490"/>
                <a:ext cx="442933" cy="131107"/>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00" name="Rounded Rectangle 299"/>
              <p:cNvSpPr/>
              <p:nvPr/>
            </p:nvSpPr>
            <p:spPr bwMode="auto">
              <a:xfrm>
                <a:off x="4952027" y="1764490"/>
                <a:ext cx="442933" cy="131107"/>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01" name="Arc 300"/>
              <p:cNvSpPr/>
              <p:nvPr/>
            </p:nvSpPr>
            <p:spPr bwMode="auto">
              <a:xfrm rot="19142556">
                <a:off x="4296388" y="2013738"/>
                <a:ext cx="221158" cy="238925"/>
              </a:xfrm>
              <a:prstGeom prst="arc">
                <a:avLst>
                  <a:gd name="adj1" fmla="val 13919423"/>
                  <a:gd name="adj2" fmla="val 309906"/>
                </a:avLst>
              </a:prstGeom>
              <a:noFill/>
              <a:ln w="12700" cap="flat" cmpd="sng" algn="ctr">
                <a:solidFill>
                  <a:schemeClr val="accent6">
                    <a:lumMod val="75000"/>
                  </a:schemeClr>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02" name="Oval 301"/>
              <p:cNvSpPr/>
              <p:nvPr/>
            </p:nvSpPr>
            <p:spPr bwMode="auto">
              <a:xfrm>
                <a:off x="4265255" y="1937750"/>
                <a:ext cx="45720" cy="45719"/>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303" name="Oval 302"/>
              <p:cNvSpPr/>
              <p:nvPr/>
            </p:nvSpPr>
            <p:spPr bwMode="auto">
              <a:xfrm>
                <a:off x="4481209" y="1947153"/>
                <a:ext cx="45720" cy="45719"/>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304" name="Oval 303"/>
              <p:cNvSpPr/>
              <p:nvPr/>
            </p:nvSpPr>
            <p:spPr bwMode="auto">
              <a:xfrm>
                <a:off x="4643336" y="2092962"/>
                <a:ext cx="45720" cy="45719"/>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305" name="Oval 304"/>
              <p:cNvSpPr/>
              <p:nvPr/>
            </p:nvSpPr>
            <p:spPr bwMode="auto">
              <a:xfrm>
                <a:off x="4069080" y="2092961"/>
                <a:ext cx="45720" cy="45719"/>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cxnSp>
            <p:nvCxnSpPr>
              <p:cNvPr id="306" name="Straight Connector 305"/>
              <p:cNvCxnSpPr>
                <a:stCxn id="297" idx="2"/>
                <a:endCxn id="305" idx="1"/>
              </p:cNvCxnSpPr>
              <p:nvPr/>
            </p:nvCxnSpPr>
            <p:spPr bwMode="auto">
              <a:xfrm rot="16200000" flipH="1">
                <a:off x="3765793" y="1789673"/>
                <a:ext cx="194656" cy="42530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7" name="Straight Connector 306"/>
              <p:cNvCxnSpPr>
                <a:stCxn id="298" idx="2"/>
                <a:endCxn id="302" idx="1"/>
              </p:cNvCxnSpPr>
              <p:nvPr/>
            </p:nvCxnSpPr>
            <p:spPr bwMode="auto">
              <a:xfrm rot="16200000" flipH="1">
                <a:off x="4191001" y="1863495"/>
                <a:ext cx="48848" cy="11305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8" name="Straight Connector 307"/>
              <p:cNvCxnSpPr>
                <a:stCxn id="299" idx="2"/>
                <a:endCxn id="303" idx="6"/>
              </p:cNvCxnSpPr>
              <p:nvPr/>
            </p:nvCxnSpPr>
            <p:spPr bwMode="auto">
              <a:xfrm rot="5400000">
                <a:off x="4559922" y="1862604"/>
                <a:ext cx="74416" cy="14040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9" name="Straight Connector 308"/>
              <p:cNvCxnSpPr>
                <a:stCxn id="300" idx="2"/>
                <a:endCxn id="304" idx="7"/>
              </p:cNvCxnSpPr>
              <p:nvPr/>
            </p:nvCxnSpPr>
            <p:spPr bwMode="auto">
              <a:xfrm rot="5400000">
                <a:off x="4825897" y="1752060"/>
                <a:ext cx="204060" cy="491134"/>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2" name="Group 264"/>
            <p:cNvGrpSpPr/>
            <p:nvPr/>
          </p:nvGrpSpPr>
          <p:grpSpPr>
            <a:xfrm>
              <a:off x="1295400" y="4130040"/>
              <a:ext cx="828049" cy="1965960"/>
              <a:chOff x="652139" y="4282440"/>
              <a:chExt cx="828049" cy="1965960"/>
            </a:xfrm>
          </p:grpSpPr>
          <p:sp>
            <p:nvSpPr>
              <p:cNvPr id="331" name="Arc 330"/>
              <p:cNvSpPr/>
              <p:nvPr/>
            </p:nvSpPr>
            <p:spPr bwMode="auto">
              <a:xfrm rot="16990655">
                <a:off x="1250147" y="5120839"/>
                <a:ext cx="221158" cy="238925"/>
              </a:xfrm>
              <a:prstGeom prst="arc">
                <a:avLst>
                  <a:gd name="adj1" fmla="val 13919423"/>
                  <a:gd name="adj2" fmla="val 309906"/>
                </a:avLst>
              </a:prstGeom>
              <a:noFill/>
              <a:ln w="12700" cap="flat" cmpd="sng" algn="ctr">
                <a:solidFill>
                  <a:schemeClr val="accent6">
                    <a:lumMod val="75000"/>
                  </a:schemeClr>
                </a:solidFill>
                <a:prstDash val="sysDot"/>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nvGrpSpPr>
              <p:cNvPr id="13" name="Group 232"/>
              <p:cNvGrpSpPr/>
              <p:nvPr/>
            </p:nvGrpSpPr>
            <p:grpSpPr>
              <a:xfrm>
                <a:off x="652139" y="4282440"/>
                <a:ext cx="803119" cy="1965960"/>
                <a:chOff x="838200" y="1828801"/>
                <a:chExt cx="803119" cy="1965960"/>
              </a:xfrm>
            </p:grpSpPr>
            <p:sp>
              <p:nvSpPr>
                <p:cNvPr id="310" name="TextBox 309"/>
                <p:cNvSpPr txBox="1"/>
                <p:nvPr/>
              </p:nvSpPr>
              <p:spPr>
                <a:xfrm>
                  <a:off x="840605" y="3465308"/>
                  <a:ext cx="348172" cy="200055"/>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H</a:t>
                  </a:r>
                  <a:r>
                    <a:rPr lang="en-US" sz="700" baseline="-25000" dirty="0" err="1" smtClean="0">
                      <a:solidFill>
                        <a:prstClr val="black"/>
                      </a:solidFill>
                      <a:latin typeface="Calibri"/>
                    </a:rPr>
                    <a:t>MxK</a:t>
                  </a:r>
                  <a:endParaRPr lang="en-US" sz="1000" baseline="-25000" dirty="0">
                    <a:solidFill>
                      <a:prstClr val="black"/>
                    </a:solidFill>
                    <a:latin typeface="Calibri"/>
                  </a:endParaRPr>
                </a:p>
              </p:txBody>
            </p:sp>
            <p:sp>
              <p:nvSpPr>
                <p:cNvPr id="311" name="Down Arrow 310"/>
                <p:cNvSpPr/>
                <p:nvPr/>
              </p:nvSpPr>
              <p:spPr bwMode="auto">
                <a:xfrm rot="16200000">
                  <a:off x="1504159" y="2743201"/>
                  <a:ext cx="137160" cy="13716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nvGrpSpPr>
                <p:cNvPr id="14" name="Group 311"/>
                <p:cNvGrpSpPr/>
                <p:nvPr/>
              </p:nvGrpSpPr>
              <p:grpSpPr>
                <a:xfrm>
                  <a:off x="894181" y="3353179"/>
                  <a:ext cx="365760" cy="425964"/>
                  <a:chOff x="3143250" y="1417320"/>
                  <a:chExt cx="285750" cy="640080"/>
                </a:xfrm>
              </p:grpSpPr>
              <p:sp>
                <p:nvSpPr>
                  <p:cNvPr id="313" name="Left Bracket 312"/>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14" name="Right Bracket 313"/>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315" name="TextBox 314"/>
                <p:cNvSpPr txBox="1"/>
                <p:nvPr/>
              </p:nvSpPr>
              <p:spPr>
                <a:xfrm>
                  <a:off x="840605" y="2962388"/>
                  <a:ext cx="333746" cy="200055"/>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F</a:t>
                  </a:r>
                  <a:r>
                    <a:rPr lang="en-US" sz="700" baseline="-25000" dirty="0" err="1" smtClean="0">
                      <a:solidFill>
                        <a:prstClr val="black"/>
                      </a:solidFill>
                      <a:latin typeface="Calibri"/>
                    </a:rPr>
                    <a:t>MxK</a:t>
                  </a:r>
                  <a:endParaRPr lang="en-US" sz="1000" baseline="-25000" dirty="0">
                    <a:solidFill>
                      <a:prstClr val="black"/>
                    </a:solidFill>
                    <a:latin typeface="Calibri"/>
                  </a:endParaRPr>
                </a:p>
              </p:txBody>
            </p:sp>
            <p:grpSp>
              <p:nvGrpSpPr>
                <p:cNvPr id="15" name="Group 315"/>
                <p:cNvGrpSpPr/>
                <p:nvPr/>
              </p:nvGrpSpPr>
              <p:grpSpPr>
                <a:xfrm>
                  <a:off x="894181" y="2850259"/>
                  <a:ext cx="365760" cy="425964"/>
                  <a:chOff x="3143250" y="1417320"/>
                  <a:chExt cx="285750" cy="640080"/>
                </a:xfrm>
              </p:grpSpPr>
              <p:sp>
                <p:nvSpPr>
                  <p:cNvPr id="317" name="Left Bracket 316"/>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18" name="Right Bracket 317"/>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319" name="TextBox 318"/>
                <p:cNvSpPr txBox="1"/>
                <p:nvPr/>
              </p:nvSpPr>
              <p:spPr>
                <a:xfrm>
                  <a:off x="838201" y="2457063"/>
                  <a:ext cx="346570" cy="200055"/>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D</a:t>
                  </a:r>
                  <a:r>
                    <a:rPr lang="en-US" sz="700" baseline="-25000" dirty="0" err="1" smtClean="0">
                      <a:solidFill>
                        <a:prstClr val="black"/>
                      </a:solidFill>
                      <a:latin typeface="Calibri"/>
                    </a:rPr>
                    <a:t>MxK</a:t>
                  </a:r>
                  <a:endParaRPr lang="en-US" sz="1000" baseline="-25000" dirty="0">
                    <a:solidFill>
                      <a:prstClr val="black"/>
                    </a:solidFill>
                    <a:latin typeface="Calibri"/>
                  </a:endParaRPr>
                </a:p>
              </p:txBody>
            </p:sp>
            <p:grpSp>
              <p:nvGrpSpPr>
                <p:cNvPr id="16" name="Group 319"/>
                <p:cNvGrpSpPr/>
                <p:nvPr/>
              </p:nvGrpSpPr>
              <p:grpSpPr>
                <a:xfrm>
                  <a:off x="894181" y="2347339"/>
                  <a:ext cx="365760" cy="425964"/>
                  <a:chOff x="3143250" y="1417320"/>
                  <a:chExt cx="285750" cy="640080"/>
                </a:xfrm>
              </p:grpSpPr>
              <p:sp>
                <p:nvSpPr>
                  <p:cNvPr id="321" name="Left Bracket 320"/>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22" name="Right Bracket 321"/>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323" name="TextBox 322"/>
                <p:cNvSpPr txBox="1"/>
                <p:nvPr/>
              </p:nvSpPr>
              <p:spPr>
                <a:xfrm>
                  <a:off x="838200" y="1956412"/>
                  <a:ext cx="343364" cy="200055"/>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A</a:t>
                  </a:r>
                  <a:r>
                    <a:rPr lang="en-US" sz="700" baseline="-25000" dirty="0" err="1" smtClean="0">
                      <a:solidFill>
                        <a:prstClr val="black"/>
                      </a:solidFill>
                      <a:latin typeface="Calibri"/>
                    </a:rPr>
                    <a:t>MxK</a:t>
                  </a:r>
                  <a:endParaRPr lang="en-US" sz="1000" baseline="-25000" dirty="0">
                    <a:solidFill>
                      <a:prstClr val="black"/>
                    </a:solidFill>
                    <a:latin typeface="Calibri"/>
                  </a:endParaRPr>
                </a:p>
              </p:txBody>
            </p:sp>
            <p:grpSp>
              <p:nvGrpSpPr>
                <p:cNvPr id="17" name="Group 323"/>
                <p:cNvGrpSpPr/>
                <p:nvPr/>
              </p:nvGrpSpPr>
              <p:grpSpPr>
                <a:xfrm>
                  <a:off x="894181" y="1846688"/>
                  <a:ext cx="365760" cy="425964"/>
                  <a:chOff x="3143250" y="1417320"/>
                  <a:chExt cx="285750" cy="640080"/>
                </a:xfrm>
              </p:grpSpPr>
              <p:sp>
                <p:nvSpPr>
                  <p:cNvPr id="325" name="Left Bracket 324"/>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26" name="Right Bracket 325"/>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327" name="Rounded Rectangle 326"/>
                <p:cNvSpPr/>
                <p:nvPr/>
              </p:nvSpPr>
              <p:spPr bwMode="auto">
                <a:xfrm rot="16200000">
                  <a:off x="1034259" y="3507741"/>
                  <a:ext cx="442933" cy="131107"/>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28" name="Rounded Rectangle 327"/>
                <p:cNvSpPr/>
                <p:nvPr/>
              </p:nvSpPr>
              <p:spPr bwMode="auto">
                <a:xfrm rot="16200000">
                  <a:off x="1024856" y="2999309"/>
                  <a:ext cx="442933" cy="131107"/>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29" name="Rounded Rectangle 328"/>
                <p:cNvSpPr/>
                <p:nvPr/>
              </p:nvSpPr>
              <p:spPr bwMode="auto">
                <a:xfrm rot="16200000">
                  <a:off x="1024856" y="2490877"/>
                  <a:ext cx="442933" cy="131107"/>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30" name="Rounded Rectangle 329"/>
                <p:cNvSpPr/>
                <p:nvPr/>
              </p:nvSpPr>
              <p:spPr bwMode="auto">
                <a:xfrm rot="16200000">
                  <a:off x="1024856" y="1984714"/>
                  <a:ext cx="442933" cy="131107"/>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332" name="Oval 331"/>
                <p:cNvSpPr/>
                <p:nvPr/>
              </p:nvSpPr>
              <p:spPr bwMode="auto">
                <a:xfrm rot="16200000">
                  <a:off x="1354028" y="2912786"/>
                  <a:ext cx="45720" cy="45719"/>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333" name="Oval 332"/>
                <p:cNvSpPr/>
                <p:nvPr/>
              </p:nvSpPr>
              <p:spPr bwMode="auto">
                <a:xfrm rot="16200000">
                  <a:off x="1363431" y="2696832"/>
                  <a:ext cx="45720" cy="45719"/>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334" name="Oval 333"/>
                <p:cNvSpPr/>
                <p:nvPr/>
              </p:nvSpPr>
              <p:spPr bwMode="auto">
                <a:xfrm rot="16200000">
                  <a:off x="1509240" y="2534705"/>
                  <a:ext cx="45720" cy="45719"/>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335" name="Oval 334"/>
                <p:cNvSpPr/>
                <p:nvPr/>
              </p:nvSpPr>
              <p:spPr bwMode="auto">
                <a:xfrm rot="16200000">
                  <a:off x="1509239" y="3108961"/>
                  <a:ext cx="45720" cy="45719"/>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cxnSp>
              <p:nvCxnSpPr>
                <p:cNvPr id="336" name="Straight Connector 335"/>
                <p:cNvCxnSpPr>
                  <a:stCxn id="327" idx="2"/>
                  <a:endCxn id="335" idx="1"/>
                </p:cNvCxnSpPr>
                <p:nvPr/>
              </p:nvCxnSpPr>
              <p:spPr bwMode="auto">
                <a:xfrm rot="10800000" flipH="1">
                  <a:off x="1321278" y="3147985"/>
                  <a:ext cx="194656" cy="42530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7" name="Straight Connector 336"/>
                <p:cNvCxnSpPr>
                  <a:stCxn id="328" idx="2"/>
                  <a:endCxn id="332" idx="1"/>
                </p:cNvCxnSpPr>
                <p:nvPr/>
              </p:nvCxnSpPr>
              <p:spPr bwMode="auto">
                <a:xfrm rot="10800000" flipH="1">
                  <a:off x="1311876" y="2951810"/>
                  <a:ext cx="48848" cy="11305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8" name="Straight Connector 337"/>
                <p:cNvCxnSpPr>
                  <a:stCxn id="329" idx="2"/>
                  <a:endCxn id="333" idx="6"/>
                </p:cNvCxnSpPr>
                <p:nvPr/>
              </p:nvCxnSpPr>
              <p:spPr bwMode="auto">
                <a:xfrm>
                  <a:off x="1311876" y="2556430"/>
                  <a:ext cx="74416" cy="14040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9" name="Straight Connector 338"/>
                <p:cNvCxnSpPr>
                  <a:stCxn id="330" idx="2"/>
                  <a:endCxn id="334" idx="7"/>
                </p:cNvCxnSpPr>
                <p:nvPr/>
              </p:nvCxnSpPr>
              <p:spPr bwMode="auto">
                <a:xfrm>
                  <a:off x="1311876" y="2050267"/>
                  <a:ext cx="204060" cy="491134"/>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grpSp>
          <p:nvGrpSpPr>
            <p:cNvPr id="18" name="Group 341"/>
            <p:cNvGrpSpPr/>
            <p:nvPr/>
          </p:nvGrpSpPr>
          <p:grpSpPr>
            <a:xfrm>
              <a:off x="2091061" y="4112418"/>
              <a:ext cx="2057400" cy="1922621"/>
              <a:chOff x="1219200" y="3482645"/>
              <a:chExt cx="2209800" cy="2460955"/>
            </a:xfrm>
          </p:grpSpPr>
          <p:sp>
            <p:nvSpPr>
              <p:cNvPr id="343" name="Rectangle 342"/>
              <p:cNvSpPr/>
              <p:nvPr/>
            </p:nvSpPr>
            <p:spPr bwMode="auto">
              <a:xfrm>
                <a:off x="2229394" y="4386695"/>
                <a:ext cx="505097" cy="375805"/>
              </a:xfrm>
              <a:prstGeom prst="rect">
                <a:avLst/>
              </a:prstGeom>
              <a:ln w="12700">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1" compatLnSpc="1">
                <a:prstTxWarp prst="textNoShape">
                  <a:avLst/>
                </a:prstTxWarp>
              </a:bodyPr>
              <a:lstStyle/>
              <a:p>
                <a:r>
                  <a:rPr lang="en-US" sz="1200" dirty="0" smtClean="0">
                    <a:solidFill>
                      <a:prstClr val="black"/>
                    </a:solidFill>
                  </a:rPr>
                  <a:t>PE</a:t>
                </a:r>
              </a:p>
            </p:txBody>
          </p:sp>
          <p:sp>
            <p:nvSpPr>
              <p:cNvPr id="344" name="Rectangle 343"/>
              <p:cNvSpPr/>
              <p:nvPr/>
            </p:nvSpPr>
            <p:spPr bwMode="auto">
              <a:xfrm>
                <a:off x="2923903" y="4386695"/>
                <a:ext cx="505097" cy="375805"/>
              </a:xfrm>
              <a:prstGeom prst="rect">
                <a:avLst/>
              </a:prstGeom>
              <a:ln w="12700">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1" compatLnSpc="1">
                <a:prstTxWarp prst="textNoShape">
                  <a:avLst/>
                </a:prstTxWarp>
              </a:bodyPr>
              <a:lstStyle/>
              <a:p>
                <a:pPr eaLnBrk="1" fontAlgn="auto" hangingPunct="1">
                  <a:spcBef>
                    <a:spcPts val="0"/>
                  </a:spcBef>
                  <a:spcAft>
                    <a:spcPts val="0"/>
                  </a:spcAft>
                </a:pPr>
                <a:r>
                  <a:rPr lang="en-US" sz="1200" dirty="0" smtClean="0">
                    <a:solidFill>
                      <a:prstClr val="black"/>
                    </a:solidFill>
                  </a:rPr>
                  <a:t>PE</a:t>
                </a:r>
              </a:p>
            </p:txBody>
          </p:sp>
          <p:sp>
            <p:nvSpPr>
              <p:cNvPr id="345" name="Rectangle 344"/>
              <p:cNvSpPr/>
              <p:nvPr/>
            </p:nvSpPr>
            <p:spPr bwMode="auto">
              <a:xfrm>
                <a:off x="2229394" y="4977245"/>
                <a:ext cx="505097" cy="375805"/>
              </a:xfrm>
              <a:prstGeom prst="rect">
                <a:avLst/>
              </a:prstGeom>
              <a:ln w="12700">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1" compatLnSpc="1">
                <a:prstTxWarp prst="textNoShape">
                  <a:avLst/>
                </a:prstTxWarp>
              </a:bodyPr>
              <a:lstStyle/>
              <a:p>
                <a:pPr eaLnBrk="1" fontAlgn="auto" hangingPunct="1">
                  <a:spcBef>
                    <a:spcPts val="0"/>
                  </a:spcBef>
                  <a:spcAft>
                    <a:spcPts val="0"/>
                  </a:spcAft>
                </a:pPr>
                <a:r>
                  <a:rPr lang="en-US" sz="1200" dirty="0" smtClean="0">
                    <a:solidFill>
                      <a:prstClr val="black"/>
                    </a:solidFill>
                  </a:rPr>
                  <a:t>PE</a:t>
                </a:r>
              </a:p>
            </p:txBody>
          </p:sp>
          <p:sp>
            <p:nvSpPr>
              <p:cNvPr id="346" name="Rectangle 345"/>
              <p:cNvSpPr/>
              <p:nvPr/>
            </p:nvSpPr>
            <p:spPr bwMode="auto">
              <a:xfrm>
                <a:off x="2923903" y="4977245"/>
                <a:ext cx="505097" cy="375805"/>
              </a:xfrm>
              <a:prstGeom prst="rect">
                <a:avLst/>
              </a:prstGeom>
              <a:ln w="12700">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1" compatLnSpc="1">
                <a:prstTxWarp prst="textNoShape">
                  <a:avLst/>
                </a:prstTxWarp>
              </a:bodyPr>
              <a:lstStyle/>
              <a:p>
                <a:pPr eaLnBrk="1" fontAlgn="auto" hangingPunct="1">
                  <a:spcBef>
                    <a:spcPts val="0"/>
                  </a:spcBef>
                  <a:spcAft>
                    <a:spcPts val="0"/>
                  </a:spcAft>
                </a:pPr>
                <a:r>
                  <a:rPr lang="en-US" sz="1200" dirty="0" smtClean="0">
                    <a:solidFill>
                      <a:prstClr val="black"/>
                    </a:solidFill>
                  </a:rPr>
                  <a:t>PE</a:t>
                </a:r>
              </a:p>
            </p:txBody>
          </p:sp>
          <p:sp>
            <p:nvSpPr>
              <p:cNvPr id="347" name="Rectangle 346"/>
              <p:cNvSpPr/>
              <p:nvPr/>
            </p:nvSpPr>
            <p:spPr bwMode="auto">
              <a:xfrm>
                <a:off x="2229394" y="5567795"/>
                <a:ext cx="505097" cy="375805"/>
              </a:xfrm>
              <a:prstGeom prst="rect">
                <a:avLst/>
              </a:prstGeom>
              <a:ln w="12700">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1" compatLnSpc="1">
                <a:prstTxWarp prst="textNoShape">
                  <a:avLst/>
                </a:prstTxWarp>
              </a:bodyPr>
              <a:lstStyle/>
              <a:p>
                <a:pPr eaLnBrk="1" fontAlgn="auto" hangingPunct="1">
                  <a:spcBef>
                    <a:spcPts val="0"/>
                  </a:spcBef>
                  <a:spcAft>
                    <a:spcPts val="0"/>
                  </a:spcAft>
                </a:pPr>
                <a:r>
                  <a:rPr lang="en-US" sz="1200" dirty="0" smtClean="0">
                    <a:solidFill>
                      <a:prstClr val="black"/>
                    </a:solidFill>
                  </a:rPr>
                  <a:t>PE</a:t>
                </a:r>
              </a:p>
            </p:txBody>
          </p:sp>
          <p:sp>
            <p:nvSpPr>
              <p:cNvPr id="348" name="Rectangle 347"/>
              <p:cNvSpPr/>
              <p:nvPr/>
            </p:nvSpPr>
            <p:spPr bwMode="auto">
              <a:xfrm>
                <a:off x="2923903" y="5567795"/>
                <a:ext cx="505097" cy="375805"/>
              </a:xfrm>
              <a:prstGeom prst="rect">
                <a:avLst/>
              </a:prstGeom>
              <a:ln w="12700">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1" compatLnSpc="1">
                <a:prstTxWarp prst="textNoShape">
                  <a:avLst/>
                </a:prstTxWarp>
              </a:bodyPr>
              <a:lstStyle/>
              <a:p>
                <a:pPr eaLnBrk="1" fontAlgn="auto" hangingPunct="1">
                  <a:spcBef>
                    <a:spcPts val="0"/>
                  </a:spcBef>
                  <a:spcAft>
                    <a:spcPts val="0"/>
                  </a:spcAft>
                </a:pPr>
                <a:r>
                  <a:rPr lang="en-US" sz="1200" dirty="0" smtClean="0">
                    <a:solidFill>
                      <a:prstClr val="black"/>
                    </a:solidFill>
                  </a:rPr>
                  <a:t>PE</a:t>
                </a:r>
              </a:p>
            </p:txBody>
          </p:sp>
          <p:cxnSp>
            <p:nvCxnSpPr>
              <p:cNvPr id="349" name="Straight Arrow Connector 348"/>
              <p:cNvCxnSpPr/>
              <p:nvPr/>
            </p:nvCxnSpPr>
            <p:spPr bwMode="auto">
              <a:xfrm rot="5400000">
                <a:off x="2248296" y="4869774"/>
                <a:ext cx="214745" cy="1316"/>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350" name="Straight Arrow Connector 349"/>
              <p:cNvCxnSpPr/>
              <p:nvPr/>
            </p:nvCxnSpPr>
            <p:spPr bwMode="auto">
              <a:xfrm rot="5400000">
                <a:off x="2248954" y="5459765"/>
                <a:ext cx="214745" cy="1316"/>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351" name="Straight Arrow Connector 350"/>
              <p:cNvCxnSpPr/>
              <p:nvPr/>
            </p:nvCxnSpPr>
            <p:spPr bwMode="auto">
              <a:xfrm>
                <a:off x="2734491" y="4440382"/>
                <a:ext cx="189411" cy="1119"/>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352" name="Straight Arrow Connector 351"/>
              <p:cNvCxnSpPr/>
              <p:nvPr/>
            </p:nvCxnSpPr>
            <p:spPr bwMode="auto">
              <a:xfrm>
                <a:off x="2734491" y="5030932"/>
                <a:ext cx="189411" cy="1119"/>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353" name="Straight Arrow Connector 352"/>
              <p:cNvCxnSpPr/>
              <p:nvPr/>
            </p:nvCxnSpPr>
            <p:spPr bwMode="auto">
              <a:xfrm>
                <a:off x="2734491" y="5621482"/>
                <a:ext cx="189411" cy="1119"/>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354" name="Straight Arrow Connector 353"/>
              <p:cNvCxnSpPr/>
              <p:nvPr/>
            </p:nvCxnSpPr>
            <p:spPr bwMode="auto">
              <a:xfrm>
                <a:off x="2734491" y="4601441"/>
                <a:ext cx="189411" cy="11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5" name="Straight Arrow Connector 354"/>
              <p:cNvCxnSpPr/>
              <p:nvPr/>
            </p:nvCxnSpPr>
            <p:spPr bwMode="auto">
              <a:xfrm>
                <a:off x="2734491" y="5191991"/>
                <a:ext cx="189411" cy="11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6" name="Straight Arrow Connector 355"/>
              <p:cNvCxnSpPr/>
              <p:nvPr/>
            </p:nvCxnSpPr>
            <p:spPr bwMode="auto">
              <a:xfrm>
                <a:off x="2734491" y="5782541"/>
                <a:ext cx="189411" cy="11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7" name="Straight Arrow Connector 356"/>
              <p:cNvCxnSpPr/>
              <p:nvPr/>
            </p:nvCxnSpPr>
            <p:spPr bwMode="auto">
              <a:xfrm rot="5400000">
                <a:off x="2375228" y="4869215"/>
                <a:ext cx="214745" cy="13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8" name="Straight Arrow Connector 357"/>
              <p:cNvCxnSpPr/>
              <p:nvPr/>
            </p:nvCxnSpPr>
            <p:spPr bwMode="auto">
              <a:xfrm rot="5400000">
                <a:off x="2375228" y="5459765"/>
                <a:ext cx="214745" cy="13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9" name="Straight Arrow Connector 358"/>
              <p:cNvCxnSpPr/>
              <p:nvPr/>
            </p:nvCxnSpPr>
            <p:spPr bwMode="auto">
              <a:xfrm rot="5400000">
                <a:off x="3069737" y="4869215"/>
                <a:ext cx="214745" cy="13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0" name="Straight Arrow Connector 359"/>
              <p:cNvCxnSpPr/>
              <p:nvPr/>
            </p:nvCxnSpPr>
            <p:spPr bwMode="auto">
              <a:xfrm rot="5400000">
                <a:off x="3069737" y="5459765"/>
                <a:ext cx="214745" cy="13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1" name="Straight Arrow Connector 360"/>
              <p:cNvCxnSpPr/>
              <p:nvPr/>
            </p:nvCxnSpPr>
            <p:spPr bwMode="auto">
              <a:xfrm rot="5400000">
                <a:off x="2375228" y="4278665"/>
                <a:ext cx="214745" cy="13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2" name="Straight Arrow Connector 361"/>
              <p:cNvCxnSpPr/>
              <p:nvPr/>
            </p:nvCxnSpPr>
            <p:spPr bwMode="auto">
              <a:xfrm rot="5400000">
                <a:off x="3069737" y="4278665"/>
                <a:ext cx="214745" cy="13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3" name="Straight Arrow Connector 362"/>
              <p:cNvCxnSpPr/>
              <p:nvPr/>
            </p:nvCxnSpPr>
            <p:spPr bwMode="auto">
              <a:xfrm>
                <a:off x="1981200" y="4572000"/>
                <a:ext cx="252549" cy="11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4" name="Straight Arrow Connector 363"/>
              <p:cNvCxnSpPr/>
              <p:nvPr/>
            </p:nvCxnSpPr>
            <p:spPr bwMode="auto">
              <a:xfrm>
                <a:off x="1976846" y="5138305"/>
                <a:ext cx="252549" cy="11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5" name="Straight Arrow Connector 364"/>
              <p:cNvCxnSpPr/>
              <p:nvPr/>
            </p:nvCxnSpPr>
            <p:spPr bwMode="auto">
              <a:xfrm>
                <a:off x="1976846" y="5782239"/>
                <a:ext cx="252549" cy="11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66" name="TextBox 365"/>
              <p:cNvSpPr txBox="1"/>
              <p:nvPr/>
            </p:nvSpPr>
            <p:spPr>
              <a:xfrm>
                <a:off x="2292531" y="3895344"/>
                <a:ext cx="399869" cy="315163"/>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b</a:t>
                </a:r>
                <a:r>
                  <a:rPr lang="en-US" sz="1000" baseline="-25000" dirty="0" smtClean="0">
                    <a:solidFill>
                      <a:prstClr val="black"/>
                    </a:solidFill>
                    <a:latin typeface="Calibri"/>
                  </a:rPr>
                  <a:t>0,0</a:t>
                </a:r>
                <a:endParaRPr lang="en-US" sz="1000" baseline="-25000" dirty="0">
                  <a:solidFill>
                    <a:prstClr val="black"/>
                  </a:solidFill>
                  <a:latin typeface="Calibri"/>
                </a:endParaRPr>
              </a:p>
            </p:txBody>
          </p:sp>
          <p:sp>
            <p:nvSpPr>
              <p:cNvPr id="367" name="TextBox 366"/>
              <p:cNvSpPr txBox="1"/>
              <p:nvPr/>
            </p:nvSpPr>
            <p:spPr>
              <a:xfrm>
                <a:off x="2973977" y="3639979"/>
                <a:ext cx="455023" cy="315163"/>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b</a:t>
                </a:r>
                <a:r>
                  <a:rPr lang="en-US" sz="1000" baseline="-25000" dirty="0" smtClean="0">
                    <a:solidFill>
                      <a:prstClr val="black"/>
                    </a:solidFill>
                    <a:latin typeface="Calibri"/>
                  </a:rPr>
                  <a:t>0,1</a:t>
                </a:r>
                <a:endParaRPr lang="en-US" sz="1000" baseline="-25000" dirty="0">
                  <a:solidFill>
                    <a:prstClr val="black"/>
                  </a:solidFill>
                  <a:latin typeface="Calibri"/>
                </a:endParaRPr>
              </a:p>
            </p:txBody>
          </p:sp>
          <p:sp>
            <p:nvSpPr>
              <p:cNvPr id="368" name="TextBox 367"/>
              <p:cNvSpPr txBox="1"/>
              <p:nvPr/>
            </p:nvSpPr>
            <p:spPr>
              <a:xfrm>
                <a:off x="2292531" y="3700272"/>
                <a:ext cx="441960"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b</a:t>
                </a:r>
                <a:r>
                  <a:rPr lang="en-US" sz="1000" baseline="-25000" dirty="0" smtClean="0">
                    <a:solidFill>
                      <a:prstClr val="black"/>
                    </a:solidFill>
                    <a:latin typeface="Calibri"/>
                  </a:rPr>
                  <a:t>1,0</a:t>
                </a:r>
                <a:endParaRPr lang="en-US" sz="1000" baseline="-25000" dirty="0">
                  <a:solidFill>
                    <a:prstClr val="black"/>
                  </a:solidFill>
                  <a:latin typeface="Calibri"/>
                </a:endParaRPr>
              </a:p>
            </p:txBody>
          </p:sp>
          <p:sp>
            <p:nvSpPr>
              <p:cNvPr id="369" name="TextBox 368"/>
              <p:cNvSpPr txBox="1"/>
              <p:nvPr/>
            </p:nvSpPr>
            <p:spPr>
              <a:xfrm>
                <a:off x="2973977" y="3482645"/>
                <a:ext cx="455023" cy="315163"/>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b</a:t>
                </a:r>
                <a:r>
                  <a:rPr lang="en-US" sz="1000" baseline="-25000" dirty="0" smtClean="0">
                    <a:solidFill>
                      <a:prstClr val="black"/>
                    </a:solidFill>
                    <a:latin typeface="Calibri"/>
                  </a:rPr>
                  <a:t>1,0</a:t>
                </a:r>
                <a:endParaRPr lang="en-US" sz="1000" baseline="-25000" dirty="0">
                  <a:solidFill>
                    <a:prstClr val="black"/>
                  </a:solidFill>
                  <a:latin typeface="Calibri"/>
                </a:endParaRPr>
              </a:p>
            </p:txBody>
          </p:sp>
          <p:grpSp>
            <p:nvGrpSpPr>
              <p:cNvPr id="19" name="Group 1492"/>
              <p:cNvGrpSpPr/>
              <p:nvPr/>
            </p:nvGrpSpPr>
            <p:grpSpPr>
              <a:xfrm rot="10800000" flipH="1">
                <a:off x="3081746" y="3957185"/>
                <a:ext cx="157843" cy="187904"/>
                <a:chOff x="2667000" y="2743200"/>
                <a:chExt cx="76200" cy="304800"/>
              </a:xfrm>
              <a:noFill/>
              <a:effectLst/>
            </p:grpSpPr>
            <p:sp>
              <p:nvSpPr>
                <p:cNvPr id="396" name="Flowchart: Process 395"/>
                <p:cNvSpPr/>
                <p:nvPr/>
              </p:nvSpPr>
              <p:spPr>
                <a:xfrm>
                  <a:off x="2667000" y="27432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97" name="Flowchart: Process 396"/>
                <p:cNvSpPr/>
                <p:nvPr/>
              </p:nvSpPr>
              <p:spPr>
                <a:xfrm>
                  <a:off x="2667000" y="28194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98" name="Flowchart: Process 397"/>
                <p:cNvSpPr/>
                <p:nvPr/>
              </p:nvSpPr>
              <p:spPr>
                <a:xfrm>
                  <a:off x="2667000" y="28956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99" name="Flowchart: Process 398"/>
                <p:cNvSpPr/>
                <p:nvPr/>
              </p:nvSpPr>
              <p:spPr>
                <a:xfrm>
                  <a:off x="2667000" y="29718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grpSp>
          <p:grpSp>
            <p:nvGrpSpPr>
              <p:cNvPr id="20" name="Group 1492"/>
              <p:cNvGrpSpPr/>
              <p:nvPr/>
            </p:nvGrpSpPr>
            <p:grpSpPr>
              <a:xfrm rot="16200000" flipH="1">
                <a:off x="1803604" y="5024324"/>
                <a:ext cx="134216" cy="220980"/>
                <a:chOff x="2667000" y="2743200"/>
                <a:chExt cx="76200" cy="304800"/>
              </a:xfrm>
              <a:noFill/>
              <a:effectLst/>
            </p:grpSpPr>
            <p:sp>
              <p:nvSpPr>
                <p:cNvPr id="392" name="Flowchart: Process 391"/>
                <p:cNvSpPr/>
                <p:nvPr/>
              </p:nvSpPr>
              <p:spPr>
                <a:xfrm>
                  <a:off x="2667000" y="27432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93" name="Flowchart: Process 392"/>
                <p:cNvSpPr/>
                <p:nvPr/>
              </p:nvSpPr>
              <p:spPr>
                <a:xfrm>
                  <a:off x="2667000" y="28194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94" name="Flowchart: Process 393"/>
                <p:cNvSpPr/>
                <p:nvPr/>
              </p:nvSpPr>
              <p:spPr>
                <a:xfrm>
                  <a:off x="2667000" y="28956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95" name="Flowchart: Process 394"/>
                <p:cNvSpPr/>
                <p:nvPr/>
              </p:nvSpPr>
              <p:spPr>
                <a:xfrm>
                  <a:off x="2667000" y="29718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grpSp>
          <p:grpSp>
            <p:nvGrpSpPr>
              <p:cNvPr id="21" name="Group 1492"/>
              <p:cNvGrpSpPr/>
              <p:nvPr/>
            </p:nvGrpSpPr>
            <p:grpSpPr>
              <a:xfrm rot="16200000" flipH="1">
                <a:off x="1781228" y="5658579"/>
                <a:ext cx="134216" cy="220980"/>
                <a:chOff x="2667000" y="2743200"/>
                <a:chExt cx="76200" cy="304800"/>
              </a:xfrm>
              <a:noFill/>
              <a:effectLst/>
            </p:grpSpPr>
            <p:sp>
              <p:nvSpPr>
                <p:cNvPr id="388" name="Flowchart: Process 387"/>
                <p:cNvSpPr/>
                <p:nvPr/>
              </p:nvSpPr>
              <p:spPr>
                <a:xfrm>
                  <a:off x="2667000" y="27432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89" name="Flowchart: Process 388"/>
                <p:cNvSpPr/>
                <p:nvPr/>
              </p:nvSpPr>
              <p:spPr>
                <a:xfrm>
                  <a:off x="2667000" y="28194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90" name="Flowchart: Process 389"/>
                <p:cNvSpPr/>
                <p:nvPr/>
              </p:nvSpPr>
              <p:spPr>
                <a:xfrm>
                  <a:off x="2667000" y="28956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sp>
              <p:nvSpPr>
                <p:cNvPr id="391" name="Flowchart: Process 390"/>
                <p:cNvSpPr/>
                <p:nvPr/>
              </p:nvSpPr>
              <p:spPr>
                <a:xfrm>
                  <a:off x="2667000" y="2971800"/>
                  <a:ext cx="76200" cy="76200"/>
                </a:xfrm>
                <a:prstGeom prst="flowChartProcess">
                  <a:avLst/>
                </a:prstGeom>
                <a:grpFill/>
                <a:ln w="12700" cap="flat" cmpd="sng" algn="ctr">
                  <a:solidFill>
                    <a:schemeClr val="tx1">
                      <a:lumMod val="95000"/>
                      <a:lumOff val="5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en-US" sz="1200" kern="0">
                    <a:solidFill>
                      <a:sysClr val="window" lastClr="FFFFFF"/>
                    </a:solidFill>
                  </a:endParaRPr>
                </a:p>
              </p:txBody>
            </p:sp>
          </p:grpSp>
          <p:sp>
            <p:nvSpPr>
              <p:cNvPr id="373" name="TextBox 372"/>
              <p:cNvSpPr txBox="1"/>
              <p:nvPr/>
            </p:nvSpPr>
            <p:spPr>
              <a:xfrm>
                <a:off x="1661160" y="4440382"/>
                <a:ext cx="37882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a</a:t>
                </a:r>
                <a:r>
                  <a:rPr lang="en-US" sz="1000" baseline="-25000" dirty="0" smtClean="0">
                    <a:solidFill>
                      <a:prstClr val="black"/>
                    </a:solidFill>
                    <a:latin typeface="Calibri"/>
                  </a:rPr>
                  <a:t>0,0</a:t>
                </a:r>
                <a:endParaRPr lang="en-US" sz="1000" baseline="-25000" dirty="0">
                  <a:solidFill>
                    <a:prstClr val="black"/>
                  </a:solidFill>
                  <a:latin typeface="Calibri"/>
                </a:endParaRPr>
              </a:p>
            </p:txBody>
          </p:sp>
          <p:sp>
            <p:nvSpPr>
              <p:cNvPr id="374" name="TextBox 373"/>
              <p:cNvSpPr txBox="1"/>
              <p:nvPr/>
            </p:nvSpPr>
            <p:spPr>
              <a:xfrm>
                <a:off x="1471749" y="4440382"/>
                <a:ext cx="37882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a</a:t>
                </a:r>
                <a:r>
                  <a:rPr lang="en-US" sz="1000" baseline="-25000" dirty="0" smtClean="0">
                    <a:solidFill>
                      <a:prstClr val="black"/>
                    </a:solidFill>
                    <a:latin typeface="Calibri"/>
                  </a:rPr>
                  <a:t>0,1</a:t>
                </a:r>
                <a:endParaRPr lang="en-US" sz="1000" baseline="-25000" dirty="0">
                  <a:solidFill>
                    <a:prstClr val="black"/>
                  </a:solidFill>
                  <a:latin typeface="Calibri"/>
                </a:endParaRPr>
              </a:p>
            </p:txBody>
          </p:sp>
          <p:sp>
            <p:nvSpPr>
              <p:cNvPr id="375" name="TextBox 374"/>
              <p:cNvSpPr txBox="1"/>
              <p:nvPr/>
            </p:nvSpPr>
            <p:spPr>
              <a:xfrm>
                <a:off x="1408611" y="4977245"/>
                <a:ext cx="37882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a</a:t>
                </a:r>
                <a:r>
                  <a:rPr lang="en-US" sz="1000" baseline="-25000" dirty="0" smtClean="0">
                    <a:solidFill>
                      <a:prstClr val="black"/>
                    </a:solidFill>
                    <a:latin typeface="Calibri"/>
                  </a:rPr>
                  <a:t>1,0</a:t>
                </a:r>
                <a:endParaRPr lang="en-US" sz="1000" baseline="-25000" dirty="0">
                  <a:solidFill>
                    <a:prstClr val="black"/>
                  </a:solidFill>
                  <a:latin typeface="Calibri"/>
                </a:endParaRPr>
              </a:p>
            </p:txBody>
          </p:sp>
          <p:sp>
            <p:nvSpPr>
              <p:cNvPr id="376" name="TextBox 375"/>
              <p:cNvSpPr txBox="1"/>
              <p:nvPr/>
            </p:nvSpPr>
            <p:spPr>
              <a:xfrm>
                <a:off x="1219200" y="4977245"/>
                <a:ext cx="37882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a</a:t>
                </a:r>
                <a:r>
                  <a:rPr lang="en-US" sz="1000" baseline="-25000" dirty="0" smtClean="0">
                    <a:solidFill>
                      <a:prstClr val="black"/>
                    </a:solidFill>
                    <a:latin typeface="Calibri"/>
                  </a:rPr>
                  <a:t>1,1</a:t>
                </a:r>
                <a:endParaRPr lang="en-US" sz="1000" baseline="-25000" dirty="0">
                  <a:solidFill>
                    <a:prstClr val="black"/>
                  </a:solidFill>
                  <a:latin typeface="Calibri"/>
                </a:endParaRPr>
              </a:p>
            </p:txBody>
          </p:sp>
          <p:sp>
            <p:nvSpPr>
              <p:cNvPr id="377" name="TextBox 376"/>
              <p:cNvSpPr txBox="1"/>
              <p:nvPr/>
            </p:nvSpPr>
            <p:spPr>
              <a:xfrm>
                <a:off x="1408611" y="5621179"/>
                <a:ext cx="37882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a</a:t>
                </a:r>
                <a:r>
                  <a:rPr lang="en-US" sz="1000" baseline="-25000" dirty="0" smtClean="0">
                    <a:solidFill>
                      <a:prstClr val="black"/>
                    </a:solidFill>
                    <a:latin typeface="Calibri"/>
                  </a:rPr>
                  <a:t>2,0</a:t>
                </a:r>
                <a:endParaRPr lang="en-US" sz="1000" baseline="-25000" dirty="0">
                  <a:solidFill>
                    <a:prstClr val="black"/>
                  </a:solidFill>
                  <a:latin typeface="Calibri"/>
                </a:endParaRPr>
              </a:p>
            </p:txBody>
          </p:sp>
          <p:sp>
            <p:nvSpPr>
              <p:cNvPr id="378" name="TextBox 377"/>
              <p:cNvSpPr txBox="1"/>
              <p:nvPr/>
            </p:nvSpPr>
            <p:spPr>
              <a:xfrm>
                <a:off x="1219200" y="5621179"/>
                <a:ext cx="37882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a</a:t>
                </a:r>
                <a:r>
                  <a:rPr lang="en-US" sz="1000" baseline="-25000" dirty="0" smtClean="0">
                    <a:solidFill>
                      <a:prstClr val="black"/>
                    </a:solidFill>
                    <a:latin typeface="Calibri"/>
                  </a:rPr>
                  <a:t>2,1</a:t>
                </a:r>
                <a:endParaRPr lang="en-US" sz="1000" baseline="-25000" dirty="0">
                  <a:solidFill>
                    <a:prstClr val="black"/>
                  </a:solidFill>
                  <a:latin typeface="Calibri"/>
                </a:endParaRPr>
              </a:p>
            </p:txBody>
          </p:sp>
          <p:grpSp>
            <p:nvGrpSpPr>
              <p:cNvPr id="22" name="Group 378"/>
              <p:cNvGrpSpPr/>
              <p:nvPr/>
            </p:nvGrpSpPr>
            <p:grpSpPr>
              <a:xfrm>
                <a:off x="1909874" y="4842934"/>
                <a:ext cx="451353" cy="216695"/>
                <a:chOff x="5703540" y="3196302"/>
                <a:chExt cx="544864" cy="307567"/>
              </a:xfrm>
            </p:grpSpPr>
            <p:cxnSp>
              <p:nvCxnSpPr>
                <p:cNvPr id="386" name="Straight Arrow Connector 385"/>
                <p:cNvCxnSpPr/>
                <p:nvPr/>
              </p:nvCxnSpPr>
              <p:spPr bwMode="auto">
                <a:xfrm rot="5400000">
                  <a:off x="5550715" y="3349127"/>
                  <a:ext cx="307567" cy="1917"/>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387" name="Straight Connector 386"/>
                <p:cNvCxnSpPr/>
                <p:nvPr/>
              </p:nvCxnSpPr>
              <p:spPr bwMode="auto">
                <a:xfrm>
                  <a:off x="5704493" y="3200400"/>
                  <a:ext cx="543911"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p:spPr>
            </p:cxnSp>
          </p:grpSp>
          <p:grpSp>
            <p:nvGrpSpPr>
              <p:cNvPr id="23" name="Group 379"/>
              <p:cNvGrpSpPr/>
              <p:nvPr/>
            </p:nvGrpSpPr>
            <p:grpSpPr>
              <a:xfrm>
                <a:off x="1897116" y="5457613"/>
                <a:ext cx="451353" cy="216695"/>
                <a:chOff x="5703540" y="3196302"/>
                <a:chExt cx="544864" cy="307567"/>
              </a:xfrm>
            </p:grpSpPr>
            <p:cxnSp>
              <p:nvCxnSpPr>
                <p:cNvPr id="384" name="Straight Arrow Connector 383"/>
                <p:cNvCxnSpPr/>
                <p:nvPr/>
              </p:nvCxnSpPr>
              <p:spPr bwMode="auto">
                <a:xfrm rot="5400000">
                  <a:off x="5550715" y="3349127"/>
                  <a:ext cx="307567" cy="1917"/>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385" name="Straight Connector 384"/>
                <p:cNvCxnSpPr/>
                <p:nvPr/>
              </p:nvCxnSpPr>
              <p:spPr bwMode="auto">
                <a:xfrm>
                  <a:off x="5704493" y="3200400"/>
                  <a:ext cx="543911"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p:spPr>
            </p:cxnSp>
          </p:grpSp>
          <p:grpSp>
            <p:nvGrpSpPr>
              <p:cNvPr id="24" name="Group 380"/>
              <p:cNvGrpSpPr/>
              <p:nvPr/>
            </p:nvGrpSpPr>
            <p:grpSpPr>
              <a:xfrm rot="16200000" flipH="1">
                <a:off x="2776887" y="4137928"/>
                <a:ext cx="328567" cy="281400"/>
                <a:chOff x="5703540" y="3196302"/>
                <a:chExt cx="544864" cy="307567"/>
              </a:xfrm>
            </p:grpSpPr>
            <p:cxnSp>
              <p:nvCxnSpPr>
                <p:cNvPr id="382" name="Straight Arrow Connector 381"/>
                <p:cNvCxnSpPr/>
                <p:nvPr/>
              </p:nvCxnSpPr>
              <p:spPr bwMode="auto">
                <a:xfrm rot="5400000">
                  <a:off x="5550715" y="3349127"/>
                  <a:ext cx="307567" cy="1917"/>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cxnSp>
              <p:nvCxnSpPr>
                <p:cNvPr id="383" name="Straight Connector 382"/>
                <p:cNvCxnSpPr/>
                <p:nvPr/>
              </p:nvCxnSpPr>
              <p:spPr bwMode="auto">
                <a:xfrm>
                  <a:off x="5704493" y="3200400"/>
                  <a:ext cx="543911"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p:spPr>
            </p:cxnSp>
          </p:grpSp>
        </p:grpSp>
      </p:grpSp>
      <p:sp>
        <p:nvSpPr>
          <p:cNvPr id="261" name="TextBox 260"/>
          <p:cNvSpPr txBox="1"/>
          <p:nvPr/>
        </p:nvSpPr>
        <p:spPr>
          <a:xfrm>
            <a:off x="381000" y="1066800"/>
            <a:ext cx="1026499" cy="338554"/>
          </a:xfrm>
          <a:prstGeom prst="rect">
            <a:avLst/>
          </a:prstGeom>
          <a:noFill/>
        </p:spPr>
        <p:txBody>
          <a:bodyPr wrap="none" rtlCol="0">
            <a:spAutoFit/>
          </a:bodyPr>
          <a:lstStyle/>
          <a:p>
            <a:pPr eaLnBrk="1" fontAlgn="auto" hangingPunct="1">
              <a:spcBef>
                <a:spcPts val="0"/>
              </a:spcBef>
              <a:spcAft>
                <a:spcPts val="0"/>
              </a:spcAft>
            </a:pPr>
            <a:r>
              <a:rPr lang="en-US" sz="1600" u="sng" dirty="0" smtClean="0">
                <a:solidFill>
                  <a:prstClr val="black"/>
                </a:solidFill>
                <a:latin typeface="Calibri"/>
              </a:rPr>
              <a:t>Operation</a:t>
            </a:r>
            <a:endParaRPr lang="en-US" sz="1600" u="sng" dirty="0">
              <a:solidFill>
                <a:prstClr val="black"/>
              </a:solidFill>
              <a:latin typeface="Calibri"/>
            </a:endParaRPr>
          </a:p>
        </p:txBody>
      </p:sp>
      <p:sp>
        <p:nvSpPr>
          <p:cNvPr id="269" name="TextBox 268"/>
          <p:cNvSpPr txBox="1"/>
          <p:nvPr/>
        </p:nvSpPr>
        <p:spPr>
          <a:xfrm>
            <a:off x="4267200" y="1066800"/>
            <a:ext cx="2136675" cy="338554"/>
          </a:xfrm>
          <a:prstGeom prst="rect">
            <a:avLst/>
          </a:prstGeom>
          <a:noFill/>
        </p:spPr>
        <p:txBody>
          <a:bodyPr wrap="none" rtlCol="0">
            <a:spAutoFit/>
          </a:bodyPr>
          <a:lstStyle/>
          <a:p>
            <a:pPr eaLnBrk="1" fontAlgn="auto" hangingPunct="1">
              <a:spcBef>
                <a:spcPts val="0"/>
              </a:spcBef>
              <a:spcAft>
                <a:spcPts val="0"/>
              </a:spcAft>
            </a:pPr>
            <a:r>
              <a:rPr lang="en-US" sz="1600" u="sng" dirty="0" smtClean="0">
                <a:solidFill>
                  <a:prstClr val="black"/>
                </a:solidFill>
                <a:latin typeface="Calibri"/>
              </a:rPr>
              <a:t>Processing Element(PE)</a:t>
            </a:r>
            <a:endParaRPr lang="en-US" sz="1600" u="sng" dirty="0">
              <a:solidFill>
                <a:prstClr val="black"/>
              </a:solidFill>
              <a:latin typeface="Calibri"/>
            </a:endParaRPr>
          </a:p>
        </p:txBody>
      </p:sp>
      <p:sp>
        <p:nvSpPr>
          <p:cNvPr id="274" name="TextBox 273"/>
          <p:cNvSpPr txBox="1"/>
          <p:nvPr/>
        </p:nvSpPr>
        <p:spPr>
          <a:xfrm>
            <a:off x="457200" y="2578425"/>
            <a:ext cx="1217128" cy="338554"/>
          </a:xfrm>
          <a:prstGeom prst="rect">
            <a:avLst/>
          </a:prstGeom>
          <a:noFill/>
        </p:spPr>
        <p:txBody>
          <a:bodyPr wrap="none" rtlCol="0">
            <a:spAutoFit/>
          </a:bodyPr>
          <a:lstStyle/>
          <a:p>
            <a:pPr eaLnBrk="1" fontAlgn="auto" hangingPunct="1">
              <a:spcBef>
                <a:spcPts val="0"/>
              </a:spcBef>
              <a:spcAft>
                <a:spcPts val="0"/>
              </a:spcAft>
            </a:pPr>
            <a:r>
              <a:rPr lang="en-US" sz="1600" u="sng" dirty="0" smtClean="0">
                <a:solidFill>
                  <a:prstClr val="black"/>
                </a:solidFill>
                <a:latin typeface="Calibri"/>
              </a:rPr>
              <a:t>Architecture</a:t>
            </a:r>
            <a:endParaRPr lang="en-US" sz="1600" u="sng" dirty="0">
              <a:solidFill>
                <a:prstClr val="black"/>
              </a:solidFill>
              <a:latin typeface="Calibri"/>
            </a:endParaRPr>
          </a:p>
        </p:txBody>
      </p:sp>
      <p:sp>
        <p:nvSpPr>
          <p:cNvPr id="275" name="Rectangle 274"/>
          <p:cNvSpPr/>
          <p:nvPr/>
        </p:nvSpPr>
        <p:spPr bwMode="auto">
          <a:xfrm>
            <a:off x="4114800" y="3657600"/>
            <a:ext cx="4800600" cy="1905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Single precision floating-point</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Parameterized result matrix size</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Fully pipelined</a:t>
            </a:r>
          </a:p>
          <a:p>
            <a:pPr marL="862013" lvl="1" indent="-341313" eaLnBrk="1" fontAlgn="auto" hangingPunct="1">
              <a:lnSpc>
                <a:spcPct val="90000"/>
              </a:lnSpc>
              <a:spcBef>
                <a:spcPct val="25000"/>
              </a:spcBef>
              <a:spcAft>
                <a:spcPts val="0"/>
              </a:spcAft>
              <a:buSzPct val="100000"/>
              <a:buFontTx/>
              <a:buChar char="–"/>
            </a:pPr>
            <a:r>
              <a:rPr lang="en-US" sz="1400" i="1" kern="0" dirty="0" smtClean="0">
                <a:solidFill>
                  <a:prstClr val="black"/>
                </a:solidFill>
                <a:latin typeface="Calibri"/>
              </a:rPr>
              <a:t>Accepts new data row every clock cycle</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Multiple interleave windows</a:t>
            </a:r>
          </a:p>
          <a:p>
            <a:pPr marL="862013" lvl="1" indent="-341313" eaLnBrk="1" fontAlgn="auto" hangingPunct="1">
              <a:lnSpc>
                <a:spcPct val="90000"/>
              </a:lnSpc>
              <a:spcBef>
                <a:spcPct val="25000"/>
              </a:spcBef>
              <a:spcAft>
                <a:spcPts val="0"/>
              </a:spcAft>
              <a:buSzPct val="100000"/>
              <a:buFontTx/>
              <a:buChar char="–"/>
            </a:pPr>
            <a:r>
              <a:rPr lang="en-US" sz="1400" i="1" kern="0" dirty="0" smtClean="0">
                <a:solidFill>
                  <a:prstClr val="black"/>
                </a:solidFill>
                <a:latin typeface="Calibri"/>
              </a:rPr>
              <a:t>Allows overlapping multiple, simultaneous matrix multiplication</a:t>
            </a:r>
          </a:p>
          <a:p>
            <a:endParaRPr lang="en-US" sz="1800" dirty="0" smtClean="0">
              <a:solidFill>
                <a:prstClr val="black"/>
              </a:solidFill>
            </a:endParaRPr>
          </a:p>
        </p:txBody>
      </p:sp>
      <p:grpSp>
        <p:nvGrpSpPr>
          <p:cNvPr id="25" name="Group 209"/>
          <p:cNvGrpSpPr/>
          <p:nvPr/>
        </p:nvGrpSpPr>
        <p:grpSpPr>
          <a:xfrm>
            <a:off x="6446520" y="2491740"/>
            <a:ext cx="152400" cy="152400"/>
            <a:chOff x="2667000" y="2743200"/>
            <a:chExt cx="76200" cy="304800"/>
          </a:xfrm>
          <a:solidFill>
            <a:srgbClr val="1F497D">
              <a:lumMod val="20000"/>
              <a:lumOff val="80000"/>
            </a:srgbClr>
          </a:solidFill>
        </p:grpSpPr>
        <p:sp>
          <p:nvSpPr>
            <p:cNvPr id="277" name="Flowchart: Process 276"/>
            <p:cNvSpPr/>
            <p:nvPr/>
          </p:nvSpPr>
          <p:spPr>
            <a:xfrm>
              <a:off x="2667000" y="2743200"/>
              <a:ext cx="76200" cy="76200"/>
            </a:xfrm>
            <a:prstGeom prst="flowChartProcess">
              <a:avLst/>
            </a:prstGeom>
            <a:grpFill/>
            <a:ln w="9525" cap="flat" cmpd="sng" algn="ctr">
              <a:solidFill>
                <a:sysClr val="windowText" lastClr="000000">
                  <a:lumMod val="50000"/>
                  <a:lumOff val="50000"/>
                </a:sysClr>
              </a:solidFill>
              <a:prstDash val="solid"/>
            </a:ln>
            <a:effectLst/>
          </p:spPr>
          <p:txBody>
            <a:bodyPr rtlCol="0" anchor="ctr"/>
            <a:lstStyle/>
            <a:p>
              <a:pPr algn="ctr" eaLnBrk="1" fontAlgn="auto" hangingPunct="1">
                <a:spcBef>
                  <a:spcPts val="0"/>
                </a:spcBef>
                <a:spcAft>
                  <a:spcPts val="0"/>
                </a:spcAft>
              </a:pPr>
              <a:endParaRPr lang="en-US" sz="1800" kern="0">
                <a:solidFill>
                  <a:sysClr val="window" lastClr="FFFFFF"/>
                </a:solidFill>
                <a:latin typeface="Calibri"/>
              </a:endParaRPr>
            </a:p>
          </p:txBody>
        </p:sp>
        <p:sp>
          <p:nvSpPr>
            <p:cNvPr id="278" name="Flowchart: Process 277"/>
            <p:cNvSpPr/>
            <p:nvPr/>
          </p:nvSpPr>
          <p:spPr>
            <a:xfrm>
              <a:off x="2667000" y="2819400"/>
              <a:ext cx="76200" cy="76200"/>
            </a:xfrm>
            <a:prstGeom prst="flowChartProcess">
              <a:avLst/>
            </a:prstGeom>
            <a:grpFill/>
            <a:ln w="9525" cap="flat" cmpd="sng" algn="ctr">
              <a:solidFill>
                <a:sysClr val="windowText" lastClr="000000">
                  <a:lumMod val="50000"/>
                  <a:lumOff val="50000"/>
                </a:sysClr>
              </a:solidFill>
              <a:prstDash val="solid"/>
            </a:ln>
            <a:effectLst/>
          </p:spPr>
          <p:txBody>
            <a:bodyPr rtlCol="0" anchor="ctr"/>
            <a:lstStyle/>
            <a:p>
              <a:pPr algn="ctr" eaLnBrk="1" fontAlgn="auto" hangingPunct="1">
                <a:spcBef>
                  <a:spcPts val="0"/>
                </a:spcBef>
                <a:spcAft>
                  <a:spcPts val="0"/>
                </a:spcAft>
              </a:pPr>
              <a:endParaRPr lang="en-US" sz="1800" kern="0">
                <a:solidFill>
                  <a:sysClr val="window" lastClr="FFFFFF"/>
                </a:solidFill>
                <a:latin typeface="Calibri"/>
              </a:endParaRPr>
            </a:p>
          </p:txBody>
        </p:sp>
        <p:sp>
          <p:nvSpPr>
            <p:cNvPr id="279" name="Flowchart: Process 278"/>
            <p:cNvSpPr/>
            <p:nvPr/>
          </p:nvSpPr>
          <p:spPr>
            <a:xfrm>
              <a:off x="2667000" y="2895600"/>
              <a:ext cx="76200" cy="76200"/>
            </a:xfrm>
            <a:prstGeom prst="flowChartProcess">
              <a:avLst/>
            </a:prstGeom>
            <a:grpFill/>
            <a:ln w="9525" cap="flat" cmpd="sng" algn="ctr">
              <a:solidFill>
                <a:sysClr val="windowText" lastClr="000000">
                  <a:lumMod val="50000"/>
                  <a:lumOff val="50000"/>
                </a:sysClr>
              </a:solidFill>
              <a:prstDash val="solid"/>
            </a:ln>
            <a:effectLst/>
          </p:spPr>
          <p:txBody>
            <a:bodyPr rtlCol="0" anchor="ctr"/>
            <a:lstStyle/>
            <a:p>
              <a:pPr algn="ctr" eaLnBrk="1" fontAlgn="auto" hangingPunct="1">
                <a:spcBef>
                  <a:spcPts val="0"/>
                </a:spcBef>
                <a:spcAft>
                  <a:spcPts val="0"/>
                </a:spcAft>
              </a:pPr>
              <a:endParaRPr lang="en-US" sz="1800" kern="0">
                <a:solidFill>
                  <a:sysClr val="window" lastClr="FFFFFF"/>
                </a:solidFill>
                <a:latin typeface="Calibri"/>
              </a:endParaRPr>
            </a:p>
          </p:txBody>
        </p:sp>
        <p:sp>
          <p:nvSpPr>
            <p:cNvPr id="282" name="Flowchart: Process 281"/>
            <p:cNvSpPr/>
            <p:nvPr/>
          </p:nvSpPr>
          <p:spPr>
            <a:xfrm>
              <a:off x="2667000" y="2971800"/>
              <a:ext cx="76200" cy="76200"/>
            </a:xfrm>
            <a:prstGeom prst="flowChartProcess">
              <a:avLst/>
            </a:prstGeom>
            <a:grpFill/>
            <a:ln w="9525" cap="flat" cmpd="sng" algn="ctr">
              <a:solidFill>
                <a:sysClr val="windowText" lastClr="000000">
                  <a:lumMod val="50000"/>
                  <a:lumOff val="50000"/>
                </a:sysClr>
              </a:solidFill>
              <a:prstDash val="solid"/>
            </a:ln>
            <a:effectLst/>
          </p:spPr>
          <p:txBody>
            <a:bodyPr rtlCol="0" anchor="ctr"/>
            <a:lstStyle/>
            <a:p>
              <a:pPr algn="ctr" eaLnBrk="1" fontAlgn="auto" hangingPunct="1">
                <a:spcBef>
                  <a:spcPts val="0"/>
                </a:spcBef>
                <a:spcAft>
                  <a:spcPts val="0"/>
                </a:spcAft>
              </a:pPr>
              <a:endParaRPr lang="en-US" sz="1800" kern="0">
                <a:solidFill>
                  <a:sysClr val="window" lastClr="FFFFFF"/>
                </a:solidFill>
                <a:latin typeface="Calibri"/>
              </a:endParaRPr>
            </a:p>
          </p:txBody>
        </p:sp>
      </p:grpSp>
      <p:grpSp>
        <p:nvGrpSpPr>
          <p:cNvPr id="174" name="Group 173"/>
          <p:cNvGrpSpPr/>
          <p:nvPr/>
        </p:nvGrpSpPr>
        <p:grpSpPr>
          <a:xfrm>
            <a:off x="2940301" y="1856162"/>
            <a:ext cx="525657" cy="678956"/>
            <a:chOff x="1702864" y="1609782"/>
            <a:chExt cx="509216" cy="793940"/>
          </a:xfrm>
        </p:grpSpPr>
        <p:sp>
          <p:nvSpPr>
            <p:cNvPr id="172" name="Left Bracket 171"/>
            <p:cNvSpPr/>
            <p:nvPr/>
          </p:nvSpPr>
          <p:spPr bwMode="auto">
            <a:xfrm>
              <a:off x="1702864"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3" name="Left Bracket 172"/>
            <p:cNvSpPr/>
            <p:nvPr/>
          </p:nvSpPr>
          <p:spPr bwMode="auto">
            <a:xfrm flipH="1">
              <a:off x="2146375"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175" name="Group 174"/>
          <p:cNvGrpSpPr/>
          <p:nvPr/>
        </p:nvGrpSpPr>
        <p:grpSpPr>
          <a:xfrm>
            <a:off x="1976623" y="1856162"/>
            <a:ext cx="804892" cy="492790"/>
            <a:chOff x="1702864" y="1609782"/>
            <a:chExt cx="509216" cy="793940"/>
          </a:xfrm>
        </p:grpSpPr>
        <p:sp>
          <p:nvSpPr>
            <p:cNvPr id="177" name="Left Bracket 176"/>
            <p:cNvSpPr/>
            <p:nvPr/>
          </p:nvSpPr>
          <p:spPr bwMode="auto">
            <a:xfrm>
              <a:off x="1702864"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8" name="Left Bracket 177"/>
            <p:cNvSpPr/>
            <p:nvPr/>
          </p:nvSpPr>
          <p:spPr bwMode="auto">
            <a:xfrm flipH="1">
              <a:off x="2146375"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80" name="TextBox 179"/>
          <p:cNvSpPr txBox="1"/>
          <p:nvPr/>
        </p:nvSpPr>
        <p:spPr>
          <a:xfrm>
            <a:off x="1702850" y="1905442"/>
            <a:ext cx="304892" cy="338554"/>
          </a:xfrm>
          <a:prstGeom prst="rect">
            <a:avLst/>
          </a:prstGeom>
          <a:noFill/>
        </p:spPr>
        <p:txBody>
          <a:bodyPr wrap="none" rtlCol="0">
            <a:spAutoFit/>
          </a:bodyPr>
          <a:lstStyle/>
          <a:p>
            <a:r>
              <a:rPr lang="en-US" sz="1600" dirty="0" smtClean="0"/>
              <a:t>=</a:t>
            </a:r>
            <a:endParaRPr lang="en-US" sz="1600" dirty="0"/>
          </a:p>
        </p:txBody>
      </p:sp>
      <p:grpSp>
        <p:nvGrpSpPr>
          <p:cNvPr id="181" name="Group 180"/>
          <p:cNvGrpSpPr/>
          <p:nvPr/>
        </p:nvGrpSpPr>
        <p:grpSpPr>
          <a:xfrm>
            <a:off x="1253864" y="1861629"/>
            <a:ext cx="503742" cy="443511"/>
            <a:chOff x="1702864" y="1609782"/>
            <a:chExt cx="509216" cy="793940"/>
          </a:xfrm>
        </p:grpSpPr>
        <p:sp>
          <p:nvSpPr>
            <p:cNvPr id="182" name="Left Bracket 181"/>
            <p:cNvSpPr/>
            <p:nvPr/>
          </p:nvSpPr>
          <p:spPr bwMode="auto">
            <a:xfrm>
              <a:off x="1702864"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3" name="Left Bracket 182"/>
            <p:cNvSpPr/>
            <p:nvPr/>
          </p:nvSpPr>
          <p:spPr bwMode="auto">
            <a:xfrm flipH="1">
              <a:off x="2146375"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98" name="TextBox 197"/>
          <p:cNvSpPr txBox="1"/>
          <p:nvPr/>
        </p:nvSpPr>
        <p:spPr>
          <a:xfrm>
            <a:off x="2223033" y="1565960"/>
            <a:ext cx="324128" cy="307777"/>
          </a:xfrm>
          <a:prstGeom prst="rect">
            <a:avLst/>
          </a:prstGeom>
          <a:noFill/>
        </p:spPr>
        <p:txBody>
          <a:bodyPr wrap="none" rtlCol="0">
            <a:spAutoFit/>
          </a:bodyPr>
          <a:lstStyle/>
          <a:p>
            <a:r>
              <a:rPr lang="en-US" sz="1400" b="1" dirty="0" smtClean="0">
                <a:solidFill>
                  <a:schemeClr val="bg1">
                    <a:lumMod val="65000"/>
                  </a:schemeClr>
                </a:solidFill>
                <a:latin typeface="Albertus Extra Bold" pitchFamily="18" charset="0"/>
              </a:rPr>
              <a:t>A</a:t>
            </a:r>
            <a:endParaRPr lang="en-US" sz="1400" b="1" dirty="0">
              <a:solidFill>
                <a:schemeClr val="bg1">
                  <a:lumMod val="65000"/>
                </a:schemeClr>
              </a:solidFill>
              <a:latin typeface="Albertus Extra Bold" pitchFamily="18" charset="0"/>
            </a:endParaRPr>
          </a:p>
        </p:txBody>
      </p:sp>
      <p:sp>
        <p:nvSpPr>
          <p:cNvPr id="199" name="TextBox 198"/>
          <p:cNvSpPr txBox="1"/>
          <p:nvPr/>
        </p:nvSpPr>
        <p:spPr>
          <a:xfrm>
            <a:off x="3071726" y="1587864"/>
            <a:ext cx="287258" cy="307777"/>
          </a:xfrm>
          <a:prstGeom prst="rect">
            <a:avLst/>
          </a:prstGeom>
          <a:noFill/>
        </p:spPr>
        <p:txBody>
          <a:bodyPr wrap="none" rtlCol="0">
            <a:spAutoFit/>
          </a:bodyPr>
          <a:lstStyle/>
          <a:p>
            <a:r>
              <a:rPr lang="en-US" sz="1400" b="1" dirty="0" smtClean="0">
                <a:solidFill>
                  <a:schemeClr val="bg1">
                    <a:lumMod val="65000"/>
                  </a:schemeClr>
                </a:solidFill>
                <a:latin typeface="Albertus Medium" pitchFamily="18" charset="0"/>
              </a:rPr>
              <a:t>B</a:t>
            </a:r>
            <a:endParaRPr lang="en-US" sz="1400" b="1" dirty="0">
              <a:solidFill>
                <a:schemeClr val="bg1">
                  <a:lumMod val="65000"/>
                </a:schemeClr>
              </a:solidFill>
              <a:latin typeface="Albertus Medium" pitchFamily="18" charset="0"/>
            </a:endParaRPr>
          </a:p>
        </p:txBody>
      </p:sp>
      <p:sp>
        <p:nvSpPr>
          <p:cNvPr id="200" name="TextBox 199"/>
          <p:cNvSpPr txBox="1"/>
          <p:nvPr/>
        </p:nvSpPr>
        <p:spPr>
          <a:xfrm>
            <a:off x="1368861" y="1576913"/>
            <a:ext cx="303288" cy="307777"/>
          </a:xfrm>
          <a:prstGeom prst="rect">
            <a:avLst/>
          </a:prstGeom>
          <a:noFill/>
        </p:spPr>
        <p:txBody>
          <a:bodyPr wrap="none" rtlCol="0">
            <a:spAutoFit/>
          </a:bodyPr>
          <a:lstStyle/>
          <a:p>
            <a:r>
              <a:rPr lang="en-US" sz="1400" b="1" dirty="0" smtClean="0">
                <a:solidFill>
                  <a:schemeClr val="bg1">
                    <a:lumMod val="65000"/>
                  </a:schemeClr>
                </a:solidFill>
                <a:latin typeface="Albertus Extra Bold" pitchFamily="18" charset="0"/>
              </a:rPr>
              <a:t>Z</a:t>
            </a:r>
            <a:endParaRPr lang="en-US" sz="1400" b="1" dirty="0">
              <a:solidFill>
                <a:schemeClr val="bg1">
                  <a:lumMod val="65000"/>
                </a:schemeClr>
              </a:solidFill>
              <a:latin typeface="Albertus Extra Bold" pitchFamily="18" charset="0"/>
            </a:endParaRPr>
          </a:p>
        </p:txBody>
      </p:sp>
      <p:sp>
        <p:nvSpPr>
          <p:cNvPr id="201" name="Rectangle 200"/>
          <p:cNvSpPr/>
          <p:nvPr/>
        </p:nvSpPr>
        <p:spPr bwMode="auto">
          <a:xfrm>
            <a:off x="2042304" y="1910919"/>
            <a:ext cx="657091" cy="45719"/>
          </a:xfrm>
          <a:prstGeom prst="rect">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02" name="Rectangle 201"/>
          <p:cNvSpPr/>
          <p:nvPr/>
        </p:nvSpPr>
        <p:spPr bwMode="auto">
          <a:xfrm rot="5400000">
            <a:off x="2732210" y="2168264"/>
            <a:ext cx="657091" cy="45719"/>
          </a:xfrm>
          <a:prstGeom prst="rect">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03" name="Rectangle 202"/>
          <p:cNvSpPr/>
          <p:nvPr/>
        </p:nvSpPr>
        <p:spPr bwMode="auto">
          <a:xfrm>
            <a:off x="1303118" y="1894493"/>
            <a:ext cx="54793" cy="45719"/>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6149" name="Picture 5"/>
          <p:cNvPicPr>
            <a:picLocks noChangeAspect="1" noChangeArrowheads="1"/>
          </p:cNvPicPr>
          <p:nvPr/>
        </p:nvPicPr>
        <p:blipFill>
          <a:blip r:embed="rId3" cstate="print"/>
          <a:srcRect/>
          <a:stretch>
            <a:fillRect/>
          </a:stretch>
        </p:blipFill>
        <p:spPr bwMode="auto">
          <a:xfrm>
            <a:off x="1538145" y="1110139"/>
            <a:ext cx="16764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Systolic QR Decomposition</a:t>
            </a:r>
            <a:endParaRPr lang="en-US" dirty="0"/>
          </a:p>
        </p:txBody>
      </p:sp>
      <p:grpSp>
        <p:nvGrpSpPr>
          <p:cNvPr id="3" name="Group 3"/>
          <p:cNvGrpSpPr/>
          <p:nvPr/>
        </p:nvGrpSpPr>
        <p:grpSpPr>
          <a:xfrm>
            <a:off x="5257800" y="1524000"/>
            <a:ext cx="2286003" cy="2200138"/>
            <a:chOff x="5852159" y="1661685"/>
            <a:chExt cx="1852671" cy="1783081"/>
          </a:xfrm>
        </p:grpSpPr>
        <p:grpSp>
          <p:nvGrpSpPr>
            <p:cNvPr id="4" name="Group 280"/>
            <p:cNvGrpSpPr/>
            <p:nvPr/>
          </p:nvGrpSpPr>
          <p:grpSpPr>
            <a:xfrm>
              <a:off x="5852159" y="1661685"/>
              <a:ext cx="1852671" cy="1783081"/>
              <a:chOff x="5943599" y="1161864"/>
              <a:chExt cx="2073227" cy="2133600"/>
            </a:xfrm>
          </p:grpSpPr>
          <p:sp>
            <p:nvSpPr>
              <p:cNvPr id="8" name="Rectangle 7"/>
              <p:cNvSpPr/>
              <p:nvPr/>
            </p:nvSpPr>
            <p:spPr bwMode="auto">
              <a:xfrm>
                <a:off x="5943599" y="1161864"/>
                <a:ext cx="2073227" cy="2133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aphicFrame>
            <p:nvGraphicFramePr>
              <p:cNvPr id="9" name="Object 512"/>
              <p:cNvGraphicFramePr>
                <a:graphicFrameLocks noChangeAspect="1"/>
              </p:cNvGraphicFramePr>
              <p:nvPr/>
            </p:nvGraphicFramePr>
            <p:xfrm>
              <a:off x="6250242" y="1217520"/>
              <a:ext cx="912540" cy="355542"/>
            </p:xfrm>
            <a:graphic>
              <a:graphicData uri="http://schemas.openxmlformats.org/presentationml/2006/ole">
                <p:oleObj spid="_x0000_s7170" name="Equation" r:id="rId4" imgW="1206360" imgH="457200" progId="Equation.3">
                  <p:embed/>
                </p:oleObj>
              </a:graphicData>
            </a:graphic>
          </p:graphicFrame>
          <p:graphicFrame>
            <p:nvGraphicFramePr>
              <p:cNvPr id="10" name="Object 533"/>
              <p:cNvGraphicFramePr>
                <a:graphicFrameLocks noChangeAspect="1"/>
              </p:cNvGraphicFramePr>
              <p:nvPr/>
            </p:nvGraphicFramePr>
            <p:xfrm>
              <a:off x="6451782" y="1634173"/>
              <a:ext cx="1309547" cy="267924"/>
            </p:xfrm>
            <a:graphic>
              <a:graphicData uri="http://schemas.openxmlformats.org/presentationml/2006/ole">
                <p:oleObj spid="_x0000_s7171" name="Equation" r:id="rId5" imgW="1726920" imgH="342720" progId="Equation.3">
                  <p:embed/>
                </p:oleObj>
              </a:graphicData>
            </a:graphic>
          </p:graphicFrame>
          <p:graphicFrame>
            <p:nvGraphicFramePr>
              <p:cNvPr id="11" name="Object 534"/>
              <p:cNvGraphicFramePr>
                <a:graphicFrameLocks noChangeAspect="1"/>
              </p:cNvGraphicFramePr>
              <p:nvPr/>
            </p:nvGraphicFramePr>
            <p:xfrm>
              <a:off x="6427351" y="1933521"/>
              <a:ext cx="770410" cy="336775"/>
            </p:xfrm>
            <a:graphic>
              <a:graphicData uri="http://schemas.openxmlformats.org/presentationml/2006/ole">
                <p:oleObj spid="_x0000_s7172" name="Equation" r:id="rId6" imgW="1015920" imgH="431640" progId="Equation.3">
                  <p:embed/>
                </p:oleObj>
              </a:graphicData>
            </a:graphic>
          </p:graphicFrame>
          <p:graphicFrame>
            <p:nvGraphicFramePr>
              <p:cNvPr id="12" name="Object 535"/>
              <p:cNvGraphicFramePr>
                <a:graphicFrameLocks noChangeAspect="1"/>
              </p:cNvGraphicFramePr>
              <p:nvPr/>
            </p:nvGraphicFramePr>
            <p:xfrm>
              <a:off x="6427351" y="2283542"/>
              <a:ext cx="663784" cy="356233"/>
            </p:xfrm>
            <a:graphic>
              <a:graphicData uri="http://schemas.openxmlformats.org/presentationml/2006/ole">
                <p:oleObj spid="_x0000_s7173" name="Equation" r:id="rId7" imgW="876240" imgH="457200" progId="Equation.3">
                  <p:embed/>
                </p:oleObj>
              </a:graphicData>
            </a:graphic>
          </p:graphicFrame>
          <p:sp>
            <p:nvSpPr>
              <p:cNvPr id="13" name="AutoShape 536"/>
              <p:cNvSpPr>
                <a:spLocks/>
              </p:cNvSpPr>
              <p:nvPr/>
            </p:nvSpPr>
            <p:spPr bwMode="auto">
              <a:xfrm>
                <a:off x="6360174" y="1704523"/>
                <a:ext cx="67579" cy="839692"/>
              </a:xfrm>
              <a:prstGeom prst="leftBrace">
                <a:avLst>
                  <a:gd name="adj1" fmla="val 103890"/>
                  <a:gd name="adj2" fmla="val 50000"/>
                </a:avLst>
              </a:prstGeom>
              <a:noFill/>
              <a:ln w="6350">
                <a:solidFill>
                  <a:schemeClr val="tx1"/>
                </a:solidFill>
                <a:round/>
                <a:headEnd type="none" w="sm" len="sm"/>
                <a:tailEnd type="none" w="sm" len="sm"/>
              </a:ln>
              <a:effectLst/>
            </p:spPr>
            <p:txBody>
              <a:bodyPr wrap="none" anchor="ctr"/>
              <a:lstStyle/>
              <a:p>
                <a:pPr eaLnBrk="1" fontAlgn="auto" hangingPunct="1">
                  <a:spcBef>
                    <a:spcPts val="0"/>
                  </a:spcBef>
                  <a:spcAft>
                    <a:spcPts val="0"/>
                  </a:spcAft>
                </a:pPr>
                <a:endParaRPr lang="en-US" sz="1800">
                  <a:solidFill>
                    <a:prstClr val="black"/>
                  </a:solidFill>
                  <a:latin typeface="Calibri"/>
                </a:endParaRPr>
              </a:p>
            </p:txBody>
          </p:sp>
          <p:graphicFrame>
            <p:nvGraphicFramePr>
              <p:cNvPr id="14" name="Object 537"/>
              <p:cNvGraphicFramePr>
                <a:graphicFrameLocks noChangeAspect="1"/>
              </p:cNvGraphicFramePr>
              <p:nvPr/>
            </p:nvGraphicFramePr>
            <p:xfrm>
              <a:off x="6475810" y="2616060"/>
              <a:ext cx="1273504" cy="196078"/>
            </p:xfrm>
            <a:graphic>
              <a:graphicData uri="http://schemas.openxmlformats.org/presentationml/2006/ole">
                <p:oleObj spid="_x0000_s7174" name="Equation" r:id="rId8" imgW="1676160" imgH="253800" progId="Equation.3">
                  <p:embed/>
                </p:oleObj>
              </a:graphicData>
            </a:graphic>
          </p:graphicFrame>
          <p:graphicFrame>
            <p:nvGraphicFramePr>
              <p:cNvPr id="15" name="Object 538"/>
              <p:cNvGraphicFramePr>
                <a:graphicFrameLocks noChangeAspect="1"/>
              </p:cNvGraphicFramePr>
              <p:nvPr/>
            </p:nvGraphicFramePr>
            <p:xfrm>
              <a:off x="6457789" y="2831596"/>
              <a:ext cx="1482251" cy="185600"/>
            </p:xfrm>
            <a:graphic>
              <a:graphicData uri="http://schemas.openxmlformats.org/presentationml/2006/ole">
                <p:oleObj spid="_x0000_s7175" name="Equation" r:id="rId9" imgW="1955520" imgH="241200" progId="Equation.3">
                  <p:embed/>
                </p:oleObj>
              </a:graphicData>
            </a:graphic>
          </p:graphicFrame>
          <p:sp>
            <p:nvSpPr>
              <p:cNvPr id="16" name="AutoShape 539"/>
              <p:cNvSpPr>
                <a:spLocks/>
              </p:cNvSpPr>
              <p:nvPr/>
            </p:nvSpPr>
            <p:spPr bwMode="auto">
              <a:xfrm>
                <a:off x="6369185" y="2616060"/>
                <a:ext cx="67579" cy="420595"/>
              </a:xfrm>
              <a:prstGeom prst="leftBrace">
                <a:avLst>
                  <a:gd name="adj1" fmla="val 52037"/>
                  <a:gd name="adj2" fmla="val 50000"/>
                </a:avLst>
              </a:prstGeom>
              <a:noFill/>
              <a:ln w="6350">
                <a:solidFill>
                  <a:schemeClr val="tx1"/>
                </a:solidFill>
                <a:round/>
                <a:headEnd type="none" w="sm" len="sm"/>
                <a:tailEnd type="none" w="sm" len="sm"/>
              </a:ln>
              <a:effectLst/>
            </p:spPr>
            <p:txBody>
              <a:bodyPr wrap="none" anchor="ctr"/>
              <a:lstStyle/>
              <a:p>
                <a:pPr eaLnBrk="1" fontAlgn="auto" hangingPunct="1">
                  <a:spcBef>
                    <a:spcPts val="0"/>
                  </a:spcBef>
                  <a:spcAft>
                    <a:spcPts val="0"/>
                  </a:spcAft>
                </a:pPr>
                <a:endParaRPr lang="en-US" sz="1800">
                  <a:solidFill>
                    <a:prstClr val="black"/>
                  </a:solidFill>
                  <a:latin typeface="Calibri"/>
                </a:endParaRPr>
              </a:p>
            </p:txBody>
          </p:sp>
        </p:grpSp>
        <p:sp>
          <p:nvSpPr>
            <p:cNvPr id="6" name="Rectangle 5"/>
            <p:cNvSpPr/>
            <p:nvPr/>
          </p:nvSpPr>
          <p:spPr bwMode="auto">
            <a:xfrm>
              <a:off x="5975670" y="2365698"/>
              <a:ext cx="182880" cy="16043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7" name="Rectangle 6"/>
            <p:cNvSpPr/>
            <p:nvPr/>
          </p:nvSpPr>
          <p:spPr bwMode="auto">
            <a:xfrm>
              <a:off x="5983144" y="2976469"/>
              <a:ext cx="176485" cy="121920"/>
            </a:xfrm>
            <a:prstGeom prst="rect">
              <a:avLst/>
            </a:prstGeom>
            <a:ln w="635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grpSp>
      <p:grpSp>
        <p:nvGrpSpPr>
          <p:cNvPr id="5" name="Group 344"/>
          <p:cNvGrpSpPr/>
          <p:nvPr/>
        </p:nvGrpSpPr>
        <p:grpSpPr>
          <a:xfrm>
            <a:off x="989688" y="3189449"/>
            <a:ext cx="2073613" cy="3029442"/>
            <a:chOff x="5165386" y="1354276"/>
            <a:chExt cx="2073613" cy="3029442"/>
          </a:xfrm>
        </p:grpSpPr>
        <p:sp>
          <p:nvSpPr>
            <p:cNvPr id="17" name="TextBox 16"/>
            <p:cNvSpPr txBox="1"/>
            <p:nvPr/>
          </p:nvSpPr>
          <p:spPr>
            <a:xfrm>
              <a:off x="5209355" y="1412174"/>
              <a:ext cx="353335" cy="192392"/>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A</a:t>
              </a:r>
              <a:r>
                <a:rPr lang="en-US" sz="700" baseline="-25000" dirty="0" err="1" smtClean="0">
                  <a:solidFill>
                    <a:prstClr val="black"/>
                  </a:solidFill>
                  <a:latin typeface="Calibri"/>
                </a:rPr>
                <a:t>NxM</a:t>
              </a:r>
              <a:endParaRPr lang="en-US" sz="1000" baseline="-25000" dirty="0">
                <a:solidFill>
                  <a:prstClr val="black"/>
                </a:solidFill>
                <a:latin typeface="Calibri"/>
              </a:endParaRPr>
            </a:p>
          </p:txBody>
        </p:sp>
        <p:sp>
          <p:nvSpPr>
            <p:cNvPr id="18" name="Down Arrow 17"/>
            <p:cNvSpPr/>
            <p:nvPr/>
          </p:nvSpPr>
          <p:spPr bwMode="auto">
            <a:xfrm>
              <a:off x="6044760" y="1969838"/>
              <a:ext cx="131906" cy="131906"/>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nvGrpSpPr>
            <p:cNvPr id="19" name="Group 18"/>
            <p:cNvGrpSpPr/>
            <p:nvPr/>
          </p:nvGrpSpPr>
          <p:grpSpPr>
            <a:xfrm>
              <a:off x="5476831" y="2101744"/>
              <a:ext cx="1762168" cy="2281974"/>
              <a:chOff x="5356860" y="2331720"/>
              <a:chExt cx="1832356" cy="2372866"/>
            </a:xfrm>
          </p:grpSpPr>
          <p:sp>
            <p:nvSpPr>
              <p:cNvPr id="20" name="TextBox 19"/>
              <p:cNvSpPr txBox="1"/>
              <p:nvPr/>
            </p:nvSpPr>
            <p:spPr>
              <a:xfrm>
                <a:off x="6459220" y="4206240"/>
                <a:ext cx="423514" cy="184666"/>
              </a:xfrm>
              <a:prstGeom prst="rect">
                <a:avLst/>
              </a:prstGeom>
              <a:noFill/>
            </p:spPr>
            <p:txBody>
              <a:bodyPr wrap="square" rtlCol="0">
                <a:spAutoFit/>
              </a:bodyPr>
              <a:lstStyle/>
              <a:p>
                <a:pPr eaLnBrk="1" fontAlgn="auto" hangingPunct="1">
                  <a:spcBef>
                    <a:spcPts val="0"/>
                  </a:spcBef>
                  <a:spcAft>
                    <a:spcPts val="0"/>
                  </a:spcAft>
                </a:pPr>
                <a:r>
                  <a:rPr lang="en-US" sz="600" i="1" dirty="0" err="1" smtClean="0">
                    <a:solidFill>
                      <a:prstClr val="black"/>
                    </a:solidFill>
                    <a:latin typeface="Calibri"/>
                  </a:rPr>
                  <a:t>x</a:t>
                </a:r>
                <a:r>
                  <a:rPr lang="en-US" sz="600" i="1" baseline="-25000" dirty="0" err="1" smtClean="0">
                    <a:solidFill>
                      <a:prstClr val="black"/>
                    </a:solidFill>
                    <a:latin typeface="Calibri"/>
                  </a:rPr>
                  <a:t>M,M</a:t>
                </a:r>
                <a:r>
                  <a:rPr lang="en-US" sz="600" i="1" dirty="0" smtClean="0">
                    <a:solidFill>
                      <a:prstClr val="black"/>
                    </a:solidFill>
                    <a:latin typeface="Calibri"/>
                  </a:rPr>
                  <a:t>(n)</a:t>
                </a:r>
                <a:endParaRPr lang="en-US" sz="600" i="1" dirty="0">
                  <a:solidFill>
                    <a:prstClr val="black"/>
                  </a:solidFill>
                  <a:latin typeface="Calibri"/>
                </a:endParaRPr>
              </a:p>
            </p:txBody>
          </p:sp>
          <p:sp>
            <p:nvSpPr>
              <p:cNvPr id="21" name="TextBox 20"/>
              <p:cNvSpPr txBox="1"/>
              <p:nvPr/>
            </p:nvSpPr>
            <p:spPr>
              <a:xfrm>
                <a:off x="6431280" y="3618230"/>
                <a:ext cx="423514" cy="184666"/>
              </a:xfrm>
              <a:prstGeom prst="rect">
                <a:avLst/>
              </a:prstGeom>
              <a:noFill/>
            </p:spPr>
            <p:txBody>
              <a:bodyPr wrap="square" rtlCol="0">
                <a:spAutoFit/>
              </a:bodyPr>
              <a:lstStyle/>
              <a:p>
                <a:pPr eaLnBrk="1" fontAlgn="auto" hangingPunct="1">
                  <a:spcBef>
                    <a:spcPts val="0"/>
                  </a:spcBef>
                  <a:spcAft>
                    <a:spcPts val="0"/>
                  </a:spcAft>
                </a:pPr>
                <a:r>
                  <a:rPr lang="en-US" sz="600" i="1" dirty="0" smtClean="0">
                    <a:solidFill>
                      <a:prstClr val="black"/>
                    </a:solidFill>
                    <a:latin typeface="Calibri"/>
                  </a:rPr>
                  <a:t>x</a:t>
                </a:r>
                <a:r>
                  <a:rPr lang="en-US" sz="600" i="1" baseline="-25000" dirty="0" smtClean="0">
                    <a:solidFill>
                      <a:prstClr val="black"/>
                    </a:solidFill>
                    <a:latin typeface="Calibri"/>
                  </a:rPr>
                  <a:t>2,M</a:t>
                </a:r>
                <a:r>
                  <a:rPr lang="en-US" sz="600" i="1" dirty="0" smtClean="0">
                    <a:solidFill>
                      <a:prstClr val="black"/>
                    </a:solidFill>
                    <a:latin typeface="Calibri"/>
                  </a:rPr>
                  <a:t>(n)</a:t>
                </a:r>
                <a:endParaRPr lang="en-US" sz="600" i="1" dirty="0">
                  <a:solidFill>
                    <a:prstClr val="black"/>
                  </a:solidFill>
                  <a:latin typeface="Calibri"/>
                </a:endParaRPr>
              </a:p>
            </p:txBody>
          </p:sp>
          <p:sp>
            <p:nvSpPr>
              <p:cNvPr id="22" name="TextBox 21"/>
              <p:cNvSpPr txBox="1"/>
              <p:nvPr/>
            </p:nvSpPr>
            <p:spPr>
              <a:xfrm>
                <a:off x="6115050" y="3611880"/>
                <a:ext cx="422910" cy="184666"/>
              </a:xfrm>
              <a:prstGeom prst="rect">
                <a:avLst/>
              </a:prstGeom>
              <a:noFill/>
            </p:spPr>
            <p:txBody>
              <a:bodyPr wrap="square" rtlCol="0">
                <a:spAutoFit/>
              </a:bodyPr>
              <a:lstStyle/>
              <a:p>
                <a:pPr eaLnBrk="1" fontAlgn="auto" hangingPunct="1">
                  <a:spcBef>
                    <a:spcPts val="0"/>
                  </a:spcBef>
                  <a:spcAft>
                    <a:spcPts val="0"/>
                  </a:spcAft>
                </a:pPr>
                <a:r>
                  <a:rPr lang="en-US" sz="600" i="1" dirty="0" smtClean="0">
                    <a:solidFill>
                      <a:prstClr val="black"/>
                    </a:solidFill>
                    <a:latin typeface="Calibri"/>
                  </a:rPr>
                  <a:t>x</a:t>
                </a:r>
                <a:r>
                  <a:rPr lang="en-US" sz="600" i="1" baseline="-25000" dirty="0" smtClean="0">
                    <a:solidFill>
                      <a:prstClr val="black"/>
                    </a:solidFill>
                    <a:latin typeface="Calibri"/>
                  </a:rPr>
                  <a:t>2,2</a:t>
                </a:r>
                <a:r>
                  <a:rPr lang="en-US" sz="600" i="1" dirty="0" smtClean="0">
                    <a:solidFill>
                      <a:prstClr val="black"/>
                    </a:solidFill>
                    <a:latin typeface="Calibri"/>
                  </a:rPr>
                  <a:t>(n)</a:t>
                </a:r>
                <a:endParaRPr lang="en-US" sz="600" i="1" dirty="0">
                  <a:solidFill>
                    <a:prstClr val="black"/>
                  </a:solidFill>
                  <a:latin typeface="Calibri"/>
                </a:endParaRPr>
              </a:p>
            </p:txBody>
          </p:sp>
          <p:sp>
            <p:nvSpPr>
              <p:cNvPr id="23" name="TextBox 22"/>
              <p:cNvSpPr txBox="1"/>
              <p:nvPr/>
            </p:nvSpPr>
            <p:spPr>
              <a:xfrm>
                <a:off x="6441440" y="3017520"/>
                <a:ext cx="423514" cy="184666"/>
              </a:xfrm>
              <a:prstGeom prst="rect">
                <a:avLst/>
              </a:prstGeom>
              <a:noFill/>
            </p:spPr>
            <p:txBody>
              <a:bodyPr wrap="square" rtlCol="0">
                <a:spAutoFit/>
              </a:bodyPr>
              <a:lstStyle/>
              <a:p>
                <a:pPr eaLnBrk="1" fontAlgn="auto" hangingPunct="1">
                  <a:spcBef>
                    <a:spcPts val="0"/>
                  </a:spcBef>
                  <a:spcAft>
                    <a:spcPts val="0"/>
                  </a:spcAft>
                </a:pPr>
                <a:r>
                  <a:rPr lang="en-US" sz="600" i="1" dirty="0" smtClean="0">
                    <a:solidFill>
                      <a:prstClr val="black"/>
                    </a:solidFill>
                    <a:latin typeface="Calibri"/>
                  </a:rPr>
                  <a:t>x</a:t>
                </a:r>
                <a:r>
                  <a:rPr lang="en-US" sz="600" i="1" baseline="-25000" dirty="0" smtClean="0">
                    <a:solidFill>
                      <a:prstClr val="black"/>
                    </a:solidFill>
                    <a:latin typeface="Calibri"/>
                  </a:rPr>
                  <a:t>1,M</a:t>
                </a:r>
                <a:r>
                  <a:rPr lang="en-US" sz="600" i="1" dirty="0" smtClean="0">
                    <a:solidFill>
                      <a:prstClr val="black"/>
                    </a:solidFill>
                    <a:latin typeface="Calibri"/>
                  </a:rPr>
                  <a:t>(n)</a:t>
                </a:r>
                <a:endParaRPr lang="en-US" sz="600" i="1" dirty="0">
                  <a:solidFill>
                    <a:prstClr val="black"/>
                  </a:solidFill>
                  <a:latin typeface="Calibri"/>
                </a:endParaRPr>
              </a:p>
            </p:txBody>
          </p:sp>
          <p:sp>
            <p:nvSpPr>
              <p:cNvPr id="24" name="TextBox 23"/>
              <p:cNvSpPr txBox="1"/>
              <p:nvPr/>
            </p:nvSpPr>
            <p:spPr>
              <a:xfrm>
                <a:off x="6093460" y="3017520"/>
                <a:ext cx="423514" cy="184666"/>
              </a:xfrm>
              <a:prstGeom prst="rect">
                <a:avLst/>
              </a:prstGeom>
              <a:noFill/>
            </p:spPr>
            <p:txBody>
              <a:bodyPr wrap="square" rtlCol="0">
                <a:spAutoFit/>
              </a:bodyPr>
              <a:lstStyle/>
              <a:p>
                <a:pPr eaLnBrk="1" fontAlgn="auto" hangingPunct="1">
                  <a:spcBef>
                    <a:spcPts val="0"/>
                  </a:spcBef>
                  <a:spcAft>
                    <a:spcPts val="0"/>
                  </a:spcAft>
                </a:pPr>
                <a:r>
                  <a:rPr lang="en-US" sz="600" i="1" dirty="0" smtClean="0">
                    <a:solidFill>
                      <a:prstClr val="black"/>
                    </a:solidFill>
                    <a:latin typeface="Calibri"/>
                  </a:rPr>
                  <a:t>x</a:t>
                </a:r>
                <a:r>
                  <a:rPr lang="en-US" sz="600" i="1" baseline="-25000" dirty="0" smtClean="0">
                    <a:solidFill>
                      <a:prstClr val="black"/>
                    </a:solidFill>
                    <a:latin typeface="Calibri"/>
                  </a:rPr>
                  <a:t>1,2</a:t>
                </a:r>
                <a:r>
                  <a:rPr lang="en-US" sz="600" i="1" dirty="0" smtClean="0">
                    <a:solidFill>
                      <a:prstClr val="black"/>
                    </a:solidFill>
                    <a:latin typeface="Calibri"/>
                  </a:rPr>
                  <a:t>(n)</a:t>
                </a:r>
                <a:endParaRPr lang="en-US" sz="600" i="1" dirty="0">
                  <a:solidFill>
                    <a:prstClr val="black"/>
                  </a:solidFill>
                  <a:latin typeface="Calibri"/>
                </a:endParaRPr>
              </a:p>
            </p:txBody>
          </p:sp>
          <p:sp>
            <p:nvSpPr>
              <p:cNvPr id="25" name="TextBox 24"/>
              <p:cNvSpPr txBox="1"/>
              <p:nvPr/>
            </p:nvSpPr>
            <p:spPr>
              <a:xfrm>
                <a:off x="5774086" y="3017520"/>
                <a:ext cx="423514" cy="184666"/>
              </a:xfrm>
              <a:prstGeom prst="rect">
                <a:avLst/>
              </a:prstGeom>
              <a:noFill/>
            </p:spPr>
            <p:txBody>
              <a:bodyPr wrap="square" rtlCol="0">
                <a:spAutoFit/>
              </a:bodyPr>
              <a:lstStyle/>
              <a:p>
                <a:pPr eaLnBrk="1" fontAlgn="auto" hangingPunct="1">
                  <a:spcBef>
                    <a:spcPts val="0"/>
                  </a:spcBef>
                  <a:spcAft>
                    <a:spcPts val="0"/>
                  </a:spcAft>
                </a:pPr>
                <a:r>
                  <a:rPr lang="en-US" sz="600" i="1" dirty="0" smtClean="0">
                    <a:solidFill>
                      <a:prstClr val="black"/>
                    </a:solidFill>
                    <a:latin typeface="Calibri"/>
                  </a:rPr>
                  <a:t>x</a:t>
                </a:r>
                <a:r>
                  <a:rPr lang="en-US" sz="600" i="1" baseline="-25000" dirty="0" smtClean="0">
                    <a:solidFill>
                      <a:prstClr val="black"/>
                    </a:solidFill>
                    <a:latin typeface="Calibri"/>
                  </a:rPr>
                  <a:t>1,1</a:t>
                </a:r>
                <a:r>
                  <a:rPr lang="en-US" sz="600" i="1" dirty="0" smtClean="0">
                    <a:solidFill>
                      <a:prstClr val="black"/>
                    </a:solidFill>
                    <a:latin typeface="Calibri"/>
                  </a:rPr>
                  <a:t>(n)</a:t>
                </a:r>
                <a:endParaRPr lang="en-US" sz="600" i="1" dirty="0">
                  <a:solidFill>
                    <a:prstClr val="black"/>
                  </a:solidFill>
                  <a:latin typeface="Calibri"/>
                </a:endParaRPr>
              </a:p>
            </p:txBody>
          </p:sp>
          <p:cxnSp>
            <p:nvCxnSpPr>
              <p:cNvPr id="26" name="Straight Arrow Connector 25"/>
              <p:cNvCxnSpPr/>
              <p:nvPr/>
            </p:nvCxnSpPr>
            <p:spPr bwMode="auto">
              <a:xfrm rot="5400000">
                <a:off x="5710794" y="2534712"/>
                <a:ext cx="161766"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cxnSp>
            <p:nvCxnSpPr>
              <p:cNvPr id="27" name="Straight Arrow Connector 26"/>
              <p:cNvCxnSpPr/>
              <p:nvPr/>
            </p:nvCxnSpPr>
            <p:spPr bwMode="auto">
              <a:xfrm rot="5400000">
                <a:off x="6034326" y="2534712"/>
                <a:ext cx="161766"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cxnSp>
            <p:nvCxnSpPr>
              <p:cNvPr id="28" name="Straight Arrow Connector 27"/>
              <p:cNvCxnSpPr/>
              <p:nvPr/>
            </p:nvCxnSpPr>
            <p:spPr bwMode="auto">
              <a:xfrm rot="5400000">
                <a:off x="6348651" y="2534712"/>
                <a:ext cx="161766"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sp>
            <p:nvSpPr>
              <p:cNvPr id="29" name="TextBox 28"/>
              <p:cNvSpPr txBox="1"/>
              <p:nvPr/>
            </p:nvSpPr>
            <p:spPr>
              <a:xfrm>
                <a:off x="6720840" y="2712115"/>
                <a:ext cx="415290" cy="215444"/>
              </a:xfrm>
              <a:prstGeom prst="rect">
                <a:avLst/>
              </a:prstGeom>
              <a:noFill/>
            </p:spPr>
            <p:txBody>
              <a:bodyPr wrap="square" rtlCol="0">
                <a:spAutoFit/>
              </a:bodyPr>
              <a:lstStyle/>
              <a:p>
                <a:pPr eaLnBrk="1" fontAlgn="auto" hangingPunct="1">
                  <a:spcBef>
                    <a:spcPts val="0"/>
                  </a:spcBef>
                  <a:spcAft>
                    <a:spcPts val="0"/>
                  </a:spcAft>
                </a:pPr>
                <a:r>
                  <a:rPr lang="en-US" sz="800" i="1" dirty="0" smtClean="0">
                    <a:solidFill>
                      <a:prstClr val="black"/>
                    </a:solidFill>
                    <a:latin typeface="Calibri"/>
                  </a:rPr>
                  <a:t>s</a:t>
                </a:r>
                <a:r>
                  <a:rPr lang="en-US" sz="800" i="1" baseline="-25000" dirty="0" smtClean="0">
                    <a:solidFill>
                      <a:prstClr val="black"/>
                    </a:solidFill>
                    <a:latin typeface="Calibri"/>
                  </a:rPr>
                  <a:t>0</a:t>
                </a:r>
                <a:r>
                  <a:rPr lang="en-US" sz="800" i="1" dirty="0" smtClean="0">
                    <a:solidFill>
                      <a:prstClr val="black"/>
                    </a:solidFill>
                    <a:latin typeface="Calibri"/>
                  </a:rPr>
                  <a:t>(n)</a:t>
                </a:r>
                <a:endParaRPr lang="en-US" sz="800" i="1" dirty="0">
                  <a:solidFill>
                    <a:prstClr val="black"/>
                  </a:solidFill>
                  <a:latin typeface="Calibri"/>
                </a:endParaRPr>
              </a:p>
            </p:txBody>
          </p:sp>
          <p:sp>
            <p:nvSpPr>
              <p:cNvPr id="30" name="TextBox 29"/>
              <p:cNvSpPr txBox="1"/>
              <p:nvPr/>
            </p:nvSpPr>
            <p:spPr>
              <a:xfrm>
                <a:off x="6720840" y="2571145"/>
                <a:ext cx="399468" cy="215444"/>
              </a:xfrm>
              <a:prstGeom prst="rect">
                <a:avLst/>
              </a:prstGeom>
              <a:noFill/>
            </p:spPr>
            <p:txBody>
              <a:bodyPr wrap="none" rtlCol="0">
                <a:spAutoFit/>
              </a:bodyPr>
              <a:lstStyle/>
              <a:p>
                <a:pPr eaLnBrk="1" fontAlgn="auto" hangingPunct="1">
                  <a:spcBef>
                    <a:spcPts val="0"/>
                  </a:spcBef>
                  <a:spcAft>
                    <a:spcPts val="0"/>
                  </a:spcAft>
                </a:pPr>
                <a:r>
                  <a:rPr lang="en-US" sz="800" i="1" dirty="0" smtClean="0">
                    <a:solidFill>
                      <a:prstClr val="black"/>
                    </a:solidFill>
                    <a:latin typeface="Calibri"/>
                  </a:rPr>
                  <a:t>c</a:t>
                </a:r>
                <a:r>
                  <a:rPr lang="en-US" sz="800" i="1" baseline="-25000" dirty="0" smtClean="0">
                    <a:solidFill>
                      <a:prstClr val="black"/>
                    </a:solidFill>
                    <a:latin typeface="Calibri"/>
                  </a:rPr>
                  <a:t>0</a:t>
                </a:r>
                <a:r>
                  <a:rPr lang="en-US" sz="800" i="1" dirty="0" smtClean="0">
                    <a:solidFill>
                      <a:prstClr val="black"/>
                    </a:solidFill>
                    <a:latin typeface="Calibri"/>
                  </a:rPr>
                  <a:t>(n)</a:t>
                </a:r>
                <a:endParaRPr lang="en-US" sz="800" i="1" dirty="0">
                  <a:solidFill>
                    <a:prstClr val="black"/>
                  </a:solidFill>
                  <a:latin typeface="Calibri"/>
                </a:endParaRPr>
              </a:p>
            </p:txBody>
          </p:sp>
          <p:sp>
            <p:nvSpPr>
              <p:cNvPr id="31" name="Rectangle 30"/>
              <p:cNvSpPr/>
              <p:nvPr/>
            </p:nvSpPr>
            <p:spPr bwMode="auto">
              <a:xfrm>
                <a:off x="5707108" y="2893090"/>
                <a:ext cx="257347" cy="124430"/>
              </a:xfrm>
              <a:prstGeom prst="rect">
                <a:avLst/>
              </a:prstGeom>
              <a:ln w="635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1" compatLnSpc="1">
                <a:prstTxWarp prst="textNoShape">
                  <a:avLst/>
                </a:prstTxWarp>
              </a:bodyPr>
              <a:lstStyle/>
              <a:p>
                <a:r>
                  <a:rPr lang="en-US" sz="600" dirty="0" smtClean="0">
                    <a:solidFill>
                      <a:prstClr val="black"/>
                    </a:solidFill>
                    <a:latin typeface="Arial" charset="0"/>
                  </a:rPr>
                  <a:t>r</a:t>
                </a:r>
                <a:r>
                  <a:rPr lang="en-US" sz="600" baseline="-25000" dirty="0" smtClean="0">
                    <a:solidFill>
                      <a:prstClr val="black"/>
                    </a:solidFill>
                    <a:latin typeface="Arial" charset="0"/>
                  </a:rPr>
                  <a:t>0,1</a:t>
                </a:r>
                <a:endParaRPr lang="en-US" sz="600" dirty="0" smtClean="0">
                  <a:solidFill>
                    <a:prstClr val="black"/>
                  </a:solidFill>
                  <a:latin typeface="Arial" charset="0"/>
                </a:endParaRPr>
              </a:p>
            </p:txBody>
          </p:sp>
          <p:cxnSp>
            <p:nvCxnSpPr>
              <p:cNvPr id="32" name="Straight Connector 31"/>
              <p:cNvCxnSpPr/>
              <p:nvPr/>
            </p:nvCxnSpPr>
            <p:spPr bwMode="auto">
              <a:xfrm>
                <a:off x="5455920" y="2729895"/>
                <a:ext cx="1323340" cy="0"/>
              </a:xfrm>
              <a:prstGeom prst="line">
                <a:avLst/>
              </a:prstGeom>
              <a:solidFill>
                <a:schemeClr val="accent1"/>
              </a:solidFill>
              <a:ln w="12700" cap="flat" cmpd="sng" algn="ctr">
                <a:solidFill>
                  <a:schemeClr val="bg1">
                    <a:lumMod val="65000"/>
                  </a:schemeClr>
                </a:solidFill>
                <a:prstDash val="solid"/>
                <a:round/>
                <a:headEnd type="none" w="sm" len="sm"/>
                <a:tailEnd type="none" w="sm" len="sm"/>
              </a:ln>
              <a:effectLst/>
            </p:spPr>
          </p:cxnSp>
          <p:cxnSp>
            <p:nvCxnSpPr>
              <p:cNvPr id="33" name="Straight Connector 32"/>
              <p:cNvCxnSpPr/>
              <p:nvPr/>
            </p:nvCxnSpPr>
            <p:spPr bwMode="auto">
              <a:xfrm>
                <a:off x="5462270" y="2777520"/>
                <a:ext cx="1311910" cy="0"/>
              </a:xfrm>
              <a:prstGeom prst="line">
                <a:avLst/>
              </a:prstGeom>
              <a:solidFill>
                <a:schemeClr val="accent1"/>
              </a:solidFill>
              <a:ln w="12700" cap="flat" cmpd="sng" algn="ctr">
                <a:solidFill>
                  <a:schemeClr val="bg1">
                    <a:lumMod val="65000"/>
                  </a:schemeClr>
                </a:solidFill>
                <a:prstDash val="solid"/>
                <a:round/>
                <a:headEnd type="none" w="sm" len="sm"/>
                <a:tailEnd type="none" w="sm" len="sm"/>
              </a:ln>
              <a:effectLst/>
            </p:spPr>
          </p:cxnSp>
          <p:grpSp>
            <p:nvGrpSpPr>
              <p:cNvPr id="224" name="Group 164"/>
              <p:cNvGrpSpPr/>
              <p:nvPr/>
            </p:nvGrpSpPr>
            <p:grpSpPr>
              <a:xfrm>
                <a:off x="6088380" y="2618450"/>
                <a:ext cx="182880" cy="69850"/>
                <a:chOff x="3657600" y="2148840"/>
                <a:chExt cx="182880" cy="91440"/>
              </a:xfrm>
              <a:solidFill>
                <a:schemeClr val="bg1">
                  <a:lumMod val="85000"/>
                </a:schemeClr>
              </a:solidFill>
            </p:grpSpPr>
            <p:sp>
              <p:nvSpPr>
                <p:cNvPr id="110" name="Rectangle 109"/>
                <p:cNvSpPr/>
                <p:nvPr/>
              </p:nvSpPr>
              <p:spPr bwMode="auto">
                <a:xfrm>
                  <a:off x="379476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11" name="Rectangle 110"/>
                <p:cNvSpPr/>
                <p:nvPr/>
              </p:nvSpPr>
              <p:spPr bwMode="auto">
                <a:xfrm>
                  <a:off x="374904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12" name="Rectangle 111"/>
                <p:cNvSpPr/>
                <p:nvPr/>
              </p:nvSpPr>
              <p:spPr bwMode="auto">
                <a:xfrm>
                  <a:off x="370332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13" name="Rectangle 112"/>
                <p:cNvSpPr/>
                <p:nvPr/>
              </p:nvSpPr>
              <p:spPr bwMode="auto">
                <a:xfrm>
                  <a:off x="365760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cxnSp>
            <p:nvCxnSpPr>
              <p:cNvPr id="35" name="Straight Arrow Connector 34"/>
              <p:cNvCxnSpPr/>
              <p:nvPr/>
            </p:nvCxnSpPr>
            <p:spPr bwMode="auto">
              <a:xfrm rot="5400000">
                <a:off x="5820890" y="2780851"/>
                <a:ext cx="203512"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grpSp>
            <p:nvGrpSpPr>
              <p:cNvPr id="225" name="Group 170"/>
              <p:cNvGrpSpPr/>
              <p:nvPr/>
            </p:nvGrpSpPr>
            <p:grpSpPr>
              <a:xfrm>
                <a:off x="5771831" y="2617180"/>
                <a:ext cx="182880" cy="69850"/>
                <a:chOff x="3657600" y="2148840"/>
                <a:chExt cx="182880" cy="91440"/>
              </a:xfrm>
              <a:solidFill>
                <a:schemeClr val="bg1">
                  <a:lumMod val="85000"/>
                </a:schemeClr>
              </a:solidFill>
            </p:grpSpPr>
            <p:sp>
              <p:nvSpPr>
                <p:cNvPr id="106" name="Rectangle 105"/>
                <p:cNvSpPr/>
                <p:nvPr/>
              </p:nvSpPr>
              <p:spPr bwMode="auto">
                <a:xfrm>
                  <a:off x="379476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07" name="Rectangle 106"/>
                <p:cNvSpPr/>
                <p:nvPr/>
              </p:nvSpPr>
              <p:spPr bwMode="auto">
                <a:xfrm>
                  <a:off x="374904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08" name="Rectangle 107"/>
                <p:cNvSpPr/>
                <p:nvPr/>
              </p:nvSpPr>
              <p:spPr bwMode="auto">
                <a:xfrm>
                  <a:off x="370332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09" name="Rectangle 108"/>
                <p:cNvSpPr/>
                <p:nvPr/>
              </p:nvSpPr>
              <p:spPr bwMode="auto">
                <a:xfrm>
                  <a:off x="365760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37" name="Rectangle 36"/>
              <p:cNvSpPr/>
              <p:nvPr/>
            </p:nvSpPr>
            <p:spPr bwMode="auto">
              <a:xfrm>
                <a:off x="5356860" y="2610515"/>
                <a:ext cx="257347" cy="25187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1" compatLnSpc="1">
                <a:prstTxWarp prst="textNoShape">
                  <a:avLst/>
                </a:prstTxWarp>
              </a:bodyPr>
              <a:lstStyle/>
              <a:p>
                <a:pPr eaLnBrk="1" fontAlgn="auto" hangingPunct="1">
                  <a:spcBef>
                    <a:spcPts val="0"/>
                  </a:spcBef>
                  <a:spcAft>
                    <a:spcPts val="0"/>
                  </a:spcAft>
                </a:pPr>
                <a:r>
                  <a:rPr lang="en-US" sz="600" i="1" dirty="0" smtClean="0">
                    <a:solidFill>
                      <a:prstClr val="black"/>
                    </a:solidFill>
                    <a:latin typeface="Arial" charset="0"/>
                  </a:rPr>
                  <a:t>r</a:t>
                </a:r>
                <a:r>
                  <a:rPr lang="en-US" sz="600" i="1" baseline="-25000" dirty="0" smtClean="0">
                    <a:solidFill>
                      <a:prstClr val="black"/>
                    </a:solidFill>
                    <a:latin typeface="Arial" charset="0"/>
                  </a:rPr>
                  <a:t>0,0</a:t>
                </a:r>
                <a:endParaRPr lang="en-US" dirty="0" smtClean="0">
                  <a:solidFill>
                    <a:prstClr val="black"/>
                  </a:solidFill>
                  <a:latin typeface="Arial" charset="0"/>
                </a:endParaRPr>
              </a:p>
            </p:txBody>
          </p:sp>
          <p:cxnSp>
            <p:nvCxnSpPr>
              <p:cNvPr id="38" name="Straight Arrow Connector 37"/>
              <p:cNvCxnSpPr/>
              <p:nvPr/>
            </p:nvCxnSpPr>
            <p:spPr bwMode="auto">
              <a:xfrm rot="5400000">
                <a:off x="5413931" y="2534712"/>
                <a:ext cx="161766"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cxnSp>
            <p:nvCxnSpPr>
              <p:cNvPr id="39" name="Straight Arrow Connector 38"/>
              <p:cNvCxnSpPr/>
              <p:nvPr/>
            </p:nvCxnSpPr>
            <p:spPr bwMode="auto">
              <a:xfrm rot="5400000">
                <a:off x="6407786" y="2804827"/>
                <a:ext cx="159220" cy="4600"/>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40" name="Straight Arrow Connector 39"/>
              <p:cNvCxnSpPr/>
              <p:nvPr/>
            </p:nvCxnSpPr>
            <p:spPr bwMode="auto">
              <a:xfrm rot="5400000">
                <a:off x="6351034" y="2827763"/>
                <a:ext cx="116360" cy="1588"/>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41" name="Straight Arrow Connector 40"/>
              <p:cNvCxnSpPr/>
              <p:nvPr/>
            </p:nvCxnSpPr>
            <p:spPr bwMode="auto">
              <a:xfrm rot="16200000" flipH="1">
                <a:off x="6151086" y="2785614"/>
                <a:ext cx="198438" cy="3810"/>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cxnSp>
            <p:nvCxnSpPr>
              <p:cNvPr id="42" name="Straight Arrow Connector 41"/>
              <p:cNvCxnSpPr/>
              <p:nvPr/>
            </p:nvCxnSpPr>
            <p:spPr bwMode="auto">
              <a:xfrm rot="5400000">
                <a:off x="6090602" y="2804828"/>
                <a:ext cx="159220" cy="4600"/>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43" name="Straight Arrow Connector 42"/>
              <p:cNvCxnSpPr/>
              <p:nvPr/>
            </p:nvCxnSpPr>
            <p:spPr bwMode="auto">
              <a:xfrm rot="5400000">
                <a:off x="6033850" y="2827764"/>
                <a:ext cx="116360" cy="1588"/>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44" name="Straight Arrow Connector 43"/>
              <p:cNvCxnSpPr/>
              <p:nvPr/>
            </p:nvCxnSpPr>
            <p:spPr bwMode="auto">
              <a:xfrm rot="5400000">
                <a:off x="5767706" y="2804828"/>
                <a:ext cx="159220" cy="4600"/>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45" name="Straight Arrow Connector 44"/>
              <p:cNvCxnSpPr/>
              <p:nvPr/>
            </p:nvCxnSpPr>
            <p:spPr bwMode="auto">
              <a:xfrm rot="5400000">
                <a:off x="5710954" y="2827764"/>
                <a:ext cx="116360" cy="1588"/>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46" name="Straight Arrow Connector 45"/>
              <p:cNvCxnSpPr/>
              <p:nvPr/>
            </p:nvCxnSpPr>
            <p:spPr bwMode="auto">
              <a:xfrm rot="5400000">
                <a:off x="6060634" y="3125549"/>
                <a:ext cx="161766"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cxnSp>
            <p:nvCxnSpPr>
              <p:cNvPr id="47" name="Straight Arrow Connector 46"/>
              <p:cNvCxnSpPr/>
              <p:nvPr/>
            </p:nvCxnSpPr>
            <p:spPr bwMode="auto">
              <a:xfrm rot="5400000">
                <a:off x="6384166" y="3125549"/>
                <a:ext cx="161766"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grpSp>
            <p:nvGrpSpPr>
              <p:cNvPr id="226" name="Group 202"/>
              <p:cNvGrpSpPr/>
              <p:nvPr/>
            </p:nvGrpSpPr>
            <p:grpSpPr>
              <a:xfrm>
                <a:off x="6426408" y="3209287"/>
                <a:ext cx="182880" cy="69850"/>
                <a:chOff x="3657600" y="2148840"/>
                <a:chExt cx="182880" cy="91440"/>
              </a:xfrm>
              <a:solidFill>
                <a:schemeClr val="bg1">
                  <a:lumMod val="85000"/>
                </a:schemeClr>
              </a:solidFill>
            </p:grpSpPr>
            <p:sp>
              <p:nvSpPr>
                <p:cNvPr id="102" name="Rectangle 101"/>
                <p:cNvSpPr/>
                <p:nvPr/>
              </p:nvSpPr>
              <p:spPr bwMode="auto">
                <a:xfrm>
                  <a:off x="379476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03" name="Rectangle 102"/>
                <p:cNvSpPr/>
                <p:nvPr/>
              </p:nvSpPr>
              <p:spPr bwMode="auto">
                <a:xfrm>
                  <a:off x="374904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04" name="Rectangle 103"/>
                <p:cNvSpPr/>
                <p:nvPr/>
              </p:nvSpPr>
              <p:spPr bwMode="auto">
                <a:xfrm>
                  <a:off x="370332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05" name="Rectangle 104"/>
                <p:cNvSpPr/>
                <p:nvPr/>
              </p:nvSpPr>
              <p:spPr bwMode="auto">
                <a:xfrm>
                  <a:off x="365760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grpSp>
            <p:nvGrpSpPr>
              <p:cNvPr id="227" name="Group 208"/>
              <p:cNvGrpSpPr/>
              <p:nvPr/>
            </p:nvGrpSpPr>
            <p:grpSpPr>
              <a:xfrm>
                <a:off x="6121671" y="3208017"/>
                <a:ext cx="182880" cy="69850"/>
                <a:chOff x="3657600" y="2148840"/>
                <a:chExt cx="182880" cy="91440"/>
              </a:xfrm>
              <a:solidFill>
                <a:schemeClr val="bg1">
                  <a:lumMod val="85000"/>
                </a:schemeClr>
              </a:solidFill>
            </p:grpSpPr>
            <p:sp>
              <p:nvSpPr>
                <p:cNvPr id="98" name="Rectangle 97"/>
                <p:cNvSpPr/>
                <p:nvPr/>
              </p:nvSpPr>
              <p:spPr bwMode="auto">
                <a:xfrm>
                  <a:off x="379476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99" name="Rectangle 98"/>
                <p:cNvSpPr/>
                <p:nvPr/>
              </p:nvSpPr>
              <p:spPr bwMode="auto">
                <a:xfrm>
                  <a:off x="374904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00" name="Rectangle 99"/>
                <p:cNvSpPr/>
                <p:nvPr/>
              </p:nvSpPr>
              <p:spPr bwMode="auto">
                <a:xfrm>
                  <a:off x="370332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01" name="Rectangle 100"/>
                <p:cNvSpPr/>
                <p:nvPr/>
              </p:nvSpPr>
              <p:spPr bwMode="auto">
                <a:xfrm>
                  <a:off x="365760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cxnSp>
            <p:nvCxnSpPr>
              <p:cNvPr id="50" name="Straight Arrow Connector 49"/>
              <p:cNvCxnSpPr/>
              <p:nvPr/>
            </p:nvCxnSpPr>
            <p:spPr bwMode="auto">
              <a:xfrm rot="5400000">
                <a:off x="5750944" y="3135075"/>
                <a:ext cx="161766"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cxnSp>
            <p:nvCxnSpPr>
              <p:cNvPr id="51" name="Straight Arrow Connector 50"/>
              <p:cNvCxnSpPr/>
              <p:nvPr/>
            </p:nvCxnSpPr>
            <p:spPr bwMode="auto">
              <a:xfrm rot="5400000">
                <a:off x="6440442" y="3395665"/>
                <a:ext cx="159220" cy="4600"/>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52" name="Straight Arrow Connector 51"/>
              <p:cNvCxnSpPr/>
              <p:nvPr/>
            </p:nvCxnSpPr>
            <p:spPr bwMode="auto">
              <a:xfrm rot="5400000">
                <a:off x="6383690" y="3418601"/>
                <a:ext cx="116360" cy="1588"/>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53" name="Straight Arrow Connector 52"/>
              <p:cNvCxnSpPr/>
              <p:nvPr/>
            </p:nvCxnSpPr>
            <p:spPr bwMode="auto">
              <a:xfrm rot="5400000">
                <a:off x="6117546" y="3395665"/>
                <a:ext cx="159220" cy="4600"/>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54" name="Straight Arrow Connector 53"/>
              <p:cNvCxnSpPr/>
              <p:nvPr/>
            </p:nvCxnSpPr>
            <p:spPr bwMode="auto">
              <a:xfrm rot="5400000">
                <a:off x="6060794" y="3418601"/>
                <a:ext cx="116360" cy="1588"/>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55" name="Straight Connector 54"/>
              <p:cNvCxnSpPr/>
              <p:nvPr/>
            </p:nvCxnSpPr>
            <p:spPr bwMode="auto">
              <a:xfrm>
                <a:off x="5924232" y="3323273"/>
                <a:ext cx="849948" cy="0"/>
              </a:xfrm>
              <a:prstGeom prst="line">
                <a:avLst/>
              </a:prstGeom>
              <a:solidFill>
                <a:schemeClr val="accent1"/>
              </a:solidFill>
              <a:ln w="12700" cap="flat" cmpd="sng" algn="ctr">
                <a:solidFill>
                  <a:schemeClr val="bg1">
                    <a:lumMod val="65000"/>
                  </a:schemeClr>
                </a:solidFill>
                <a:prstDash val="solid"/>
                <a:round/>
                <a:headEnd type="none" w="sm" len="sm"/>
                <a:tailEnd type="none" w="sm" len="sm"/>
              </a:ln>
              <a:effectLst/>
            </p:spPr>
          </p:cxnSp>
          <p:cxnSp>
            <p:nvCxnSpPr>
              <p:cNvPr id="56" name="Straight Connector 55"/>
              <p:cNvCxnSpPr/>
              <p:nvPr/>
            </p:nvCxnSpPr>
            <p:spPr bwMode="auto">
              <a:xfrm>
                <a:off x="5930582" y="3370898"/>
                <a:ext cx="843598" cy="0"/>
              </a:xfrm>
              <a:prstGeom prst="line">
                <a:avLst/>
              </a:prstGeom>
              <a:solidFill>
                <a:schemeClr val="accent1"/>
              </a:solidFill>
              <a:ln w="12700" cap="flat" cmpd="sng" algn="ctr">
                <a:solidFill>
                  <a:schemeClr val="bg1">
                    <a:lumMod val="65000"/>
                  </a:schemeClr>
                </a:solidFill>
                <a:prstDash val="solid"/>
                <a:round/>
                <a:headEnd type="none" w="sm" len="sm"/>
                <a:tailEnd type="none" w="sm" len="sm"/>
              </a:ln>
              <a:effectLst/>
            </p:spPr>
          </p:cxnSp>
          <p:grpSp>
            <p:nvGrpSpPr>
              <p:cNvPr id="228" name="Group 150"/>
              <p:cNvGrpSpPr/>
              <p:nvPr/>
            </p:nvGrpSpPr>
            <p:grpSpPr>
              <a:xfrm>
                <a:off x="6426408" y="2614643"/>
                <a:ext cx="182880" cy="69850"/>
                <a:chOff x="3657600" y="2148840"/>
                <a:chExt cx="182880" cy="91440"/>
              </a:xfrm>
              <a:solidFill>
                <a:schemeClr val="bg1">
                  <a:lumMod val="85000"/>
                </a:schemeClr>
              </a:solidFill>
            </p:grpSpPr>
            <p:sp>
              <p:nvSpPr>
                <p:cNvPr id="94" name="Rectangle 93"/>
                <p:cNvSpPr/>
                <p:nvPr/>
              </p:nvSpPr>
              <p:spPr bwMode="auto">
                <a:xfrm>
                  <a:off x="379476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95" name="Rectangle 94"/>
                <p:cNvSpPr/>
                <p:nvPr/>
              </p:nvSpPr>
              <p:spPr bwMode="auto">
                <a:xfrm>
                  <a:off x="374904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96" name="Rectangle 95"/>
                <p:cNvSpPr/>
                <p:nvPr/>
              </p:nvSpPr>
              <p:spPr bwMode="auto">
                <a:xfrm>
                  <a:off x="370332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97" name="Rectangle 96"/>
                <p:cNvSpPr/>
                <p:nvPr/>
              </p:nvSpPr>
              <p:spPr bwMode="auto">
                <a:xfrm>
                  <a:off x="365760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cxnSp>
            <p:nvCxnSpPr>
              <p:cNvPr id="58" name="Straight Arrow Connector 57"/>
              <p:cNvCxnSpPr/>
              <p:nvPr/>
            </p:nvCxnSpPr>
            <p:spPr bwMode="auto">
              <a:xfrm rot="16200000" flipH="1">
                <a:off x="6173111" y="3374068"/>
                <a:ext cx="198749" cy="1"/>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cxnSp>
            <p:nvCxnSpPr>
              <p:cNvPr id="59" name="Straight Arrow Connector 58"/>
              <p:cNvCxnSpPr/>
              <p:nvPr/>
            </p:nvCxnSpPr>
            <p:spPr bwMode="auto">
              <a:xfrm rot="16200000" flipH="1">
                <a:off x="6490448" y="3376451"/>
                <a:ext cx="198438" cy="3810"/>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sp>
            <p:nvSpPr>
              <p:cNvPr id="60" name="Rectangle 59"/>
              <p:cNvSpPr/>
              <p:nvPr/>
            </p:nvSpPr>
            <p:spPr bwMode="auto">
              <a:xfrm>
                <a:off x="5708332" y="3210878"/>
                <a:ext cx="257347" cy="25187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1" compatLnSpc="1">
                <a:prstTxWarp prst="textNoShape">
                  <a:avLst/>
                </a:prstTxWarp>
              </a:bodyPr>
              <a:lstStyle/>
              <a:p>
                <a:pPr eaLnBrk="1" fontAlgn="auto" hangingPunct="1">
                  <a:spcBef>
                    <a:spcPts val="0"/>
                  </a:spcBef>
                  <a:spcAft>
                    <a:spcPts val="0"/>
                  </a:spcAft>
                </a:pPr>
                <a:r>
                  <a:rPr lang="en-US" sz="600" dirty="0" smtClean="0">
                    <a:solidFill>
                      <a:prstClr val="black"/>
                    </a:solidFill>
                    <a:latin typeface="Arial" charset="0"/>
                  </a:rPr>
                  <a:t>r</a:t>
                </a:r>
                <a:r>
                  <a:rPr lang="en-US" sz="600" baseline="-25000" dirty="0" smtClean="0">
                    <a:solidFill>
                      <a:prstClr val="black"/>
                    </a:solidFill>
                    <a:latin typeface="Arial" charset="0"/>
                  </a:rPr>
                  <a:t>1,1</a:t>
                </a:r>
                <a:endParaRPr lang="en-US" sz="600" dirty="0" smtClean="0">
                  <a:solidFill>
                    <a:prstClr val="black"/>
                  </a:solidFill>
                  <a:latin typeface="Arial" charset="0"/>
                </a:endParaRPr>
              </a:p>
            </p:txBody>
          </p:sp>
          <p:cxnSp>
            <p:nvCxnSpPr>
              <p:cNvPr id="61" name="Straight Arrow Connector 60"/>
              <p:cNvCxnSpPr/>
              <p:nvPr/>
            </p:nvCxnSpPr>
            <p:spPr bwMode="auto">
              <a:xfrm rot="5400000">
                <a:off x="6376549" y="3716350"/>
                <a:ext cx="148272" cy="2833"/>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grpSp>
            <p:nvGrpSpPr>
              <p:cNvPr id="229" name="Group 230"/>
              <p:cNvGrpSpPr/>
              <p:nvPr/>
            </p:nvGrpSpPr>
            <p:grpSpPr>
              <a:xfrm>
                <a:off x="6426408" y="3791902"/>
                <a:ext cx="182880" cy="69850"/>
                <a:chOff x="3657600" y="2148840"/>
                <a:chExt cx="182880" cy="91440"/>
              </a:xfrm>
              <a:solidFill>
                <a:schemeClr val="bg1">
                  <a:lumMod val="85000"/>
                </a:schemeClr>
              </a:solidFill>
            </p:grpSpPr>
            <p:sp>
              <p:nvSpPr>
                <p:cNvPr id="90" name="Rectangle 89"/>
                <p:cNvSpPr/>
                <p:nvPr/>
              </p:nvSpPr>
              <p:spPr bwMode="auto">
                <a:xfrm>
                  <a:off x="379476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91" name="Rectangle 90"/>
                <p:cNvSpPr/>
                <p:nvPr/>
              </p:nvSpPr>
              <p:spPr bwMode="auto">
                <a:xfrm>
                  <a:off x="374904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92" name="Rectangle 91"/>
                <p:cNvSpPr/>
                <p:nvPr/>
              </p:nvSpPr>
              <p:spPr bwMode="auto">
                <a:xfrm>
                  <a:off x="370332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93" name="Rectangle 92"/>
                <p:cNvSpPr/>
                <p:nvPr/>
              </p:nvSpPr>
              <p:spPr bwMode="auto">
                <a:xfrm>
                  <a:off x="3657600" y="2148840"/>
                  <a:ext cx="45720" cy="91440"/>
                </a:xfrm>
                <a:prstGeom prst="rect">
                  <a:avLst/>
                </a:prstGeom>
                <a:grpFill/>
                <a:ln w="635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cxnSp>
            <p:nvCxnSpPr>
              <p:cNvPr id="63" name="Straight Arrow Connector 62"/>
              <p:cNvCxnSpPr>
                <a:endCxn id="69" idx="0"/>
              </p:cNvCxnSpPr>
              <p:nvPr/>
            </p:nvCxnSpPr>
            <p:spPr bwMode="auto">
              <a:xfrm rot="16200000" flipH="1">
                <a:off x="6088322" y="3711751"/>
                <a:ext cx="163830" cy="2193"/>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cxnSp>
            <p:nvCxnSpPr>
              <p:cNvPr id="64" name="Straight Arrow Connector 63"/>
              <p:cNvCxnSpPr/>
              <p:nvPr/>
            </p:nvCxnSpPr>
            <p:spPr bwMode="auto">
              <a:xfrm rot="5400000">
                <a:off x="6440271" y="3979550"/>
                <a:ext cx="159220" cy="4600"/>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65" name="Straight Arrow Connector 64"/>
              <p:cNvCxnSpPr/>
              <p:nvPr/>
            </p:nvCxnSpPr>
            <p:spPr bwMode="auto">
              <a:xfrm rot="5400000">
                <a:off x="6383519" y="4002486"/>
                <a:ext cx="116360" cy="1588"/>
              </a:xfrm>
              <a:prstGeom prst="straightConnector1">
                <a:avLst/>
              </a:prstGeom>
              <a:solidFill>
                <a:schemeClr val="accent1"/>
              </a:solidFill>
              <a:ln w="12700" cap="flat" cmpd="sng" algn="ctr">
                <a:solidFill>
                  <a:schemeClr val="bg1">
                    <a:lumMod val="65000"/>
                  </a:schemeClr>
                </a:solidFill>
                <a:prstDash val="solid"/>
                <a:round/>
                <a:headEnd type="none" w="med" len="med"/>
                <a:tailEnd type="triangle" w="med" len="sm"/>
              </a:ln>
              <a:effectLst/>
            </p:spPr>
          </p:cxnSp>
          <p:cxnSp>
            <p:nvCxnSpPr>
              <p:cNvPr id="66" name="Straight Connector 65"/>
              <p:cNvCxnSpPr/>
              <p:nvPr/>
            </p:nvCxnSpPr>
            <p:spPr bwMode="auto">
              <a:xfrm>
                <a:off x="6203315" y="3896680"/>
                <a:ext cx="570865" cy="0"/>
              </a:xfrm>
              <a:prstGeom prst="line">
                <a:avLst/>
              </a:prstGeom>
              <a:solidFill>
                <a:schemeClr val="accent1"/>
              </a:solidFill>
              <a:ln w="12700" cap="flat" cmpd="sng" algn="ctr">
                <a:solidFill>
                  <a:schemeClr val="bg1">
                    <a:lumMod val="65000"/>
                  </a:schemeClr>
                </a:solidFill>
                <a:prstDash val="solid"/>
                <a:round/>
                <a:headEnd type="none" w="sm" len="sm"/>
                <a:tailEnd type="none" w="sm" len="sm"/>
              </a:ln>
              <a:effectLst/>
            </p:spPr>
          </p:cxnSp>
          <p:cxnSp>
            <p:nvCxnSpPr>
              <p:cNvPr id="67" name="Straight Connector 66"/>
              <p:cNvCxnSpPr/>
              <p:nvPr/>
            </p:nvCxnSpPr>
            <p:spPr bwMode="auto">
              <a:xfrm>
                <a:off x="6209665" y="3944305"/>
                <a:ext cx="564515" cy="0"/>
              </a:xfrm>
              <a:prstGeom prst="line">
                <a:avLst/>
              </a:prstGeom>
              <a:solidFill>
                <a:schemeClr val="accent1"/>
              </a:solidFill>
              <a:ln w="12700" cap="flat" cmpd="sng" algn="ctr">
                <a:solidFill>
                  <a:schemeClr val="bg1">
                    <a:lumMod val="65000"/>
                  </a:schemeClr>
                </a:solidFill>
                <a:prstDash val="solid"/>
                <a:round/>
                <a:headEnd type="none" w="sm" len="sm"/>
                <a:tailEnd type="none" w="sm" len="sm"/>
              </a:ln>
              <a:effectLst/>
            </p:spPr>
          </p:cxnSp>
          <p:cxnSp>
            <p:nvCxnSpPr>
              <p:cNvPr id="68" name="Straight Arrow Connector 67"/>
              <p:cNvCxnSpPr/>
              <p:nvPr/>
            </p:nvCxnSpPr>
            <p:spPr bwMode="auto">
              <a:xfrm rot="16200000" flipH="1">
                <a:off x="6490293" y="3957953"/>
                <a:ext cx="198749" cy="1"/>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sp>
            <p:nvSpPr>
              <p:cNvPr id="69" name="Rectangle 68"/>
              <p:cNvSpPr/>
              <p:nvPr/>
            </p:nvSpPr>
            <p:spPr bwMode="auto">
              <a:xfrm>
                <a:off x="6042660" y="3794763"/>
                <a:ext cx="257347" cy="25187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1" compatLnSpc="1">
                <a:prstTxWarp prst="textNoShape">
                  <a:avLst/>
                </a:prstTxWarp>
              </a:bodyPr>
              <a:lstStyle/>
              <a:p>
                <a:pPr eaLnBrk="1" fontAlgn="auto" hangingPunct="1">
                  <a:spcBef>
                    <a:spcPts val="0"/>
                  </a:spcBef>
                  <a:spcAft>
                    <a:spcPts val="0"/>
                  </a:spcAft>
                </a:pPr>
                <a:r>
                  <a:rPr lang="en-US" sz="600" dirty="0" smtClean="0">
                    <a:solidFill>
                      <a:prstClr val="black"/>
                    </a:solidFill>
                    <a:latin typeface="Arial" charset="0"/>
                  </a:rPr>
                  <a:t>r</a:t>
                </a:r>
                <a:r>
                  <a:rPr lang="en-US" sz="600" baseline="-25000" dirty="0" smtClean="0">
                    <a:solidFill>
                      <a:prstClr val="black"/>
                    </a:solidFill>
                    <a:latin typeface="Arial" charset="0"/>
                  </a:rPr>
                  <a:t>2,2</a:t>
                </a:r>
                <a:endParaRPr lang="en-US" sz="600" dirty="0" smtClean="0">
                  <a:solidFill>
                    <a:prstClr val="black"/>
                  </a:solidFill>
                  <a:latin typeface="Arial" charset="0"/>
                </a:endParaRPr>
              </a:p>
            </p:txBody>
          </p:sp>
          <p:cxnSp>
            <p:nvCxnSpPr>
              <p:cNvPr id="70" name="Straight Arrow Connector 69"/>
              <p:cNvCxnSpPr/>
              <p:nvPr/>
            </p:nvCxnSpPr>
            <p:spPr bwMode="auto">
              <a:xfrm rot="5400000">
                <a:off x="6424851" y="4305697"/>
                <a:ext cx="161766" cy="1588"/>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sp>
            <p:nvSpPr>
              <p:cNvPr id="71" name="Rectangle 70"/>
              <p:cNvSpPr/>
              <p:nvPr/>
            </p:nvSpPr>
            <p:spPr bwMode="auto">
              <a:xfrm>
                <a:off x="6042705" y="2884835"/>
                <a:ext cx="257347" cy="132685"/>
              </a:xfrm>
              <a:prstGeom prst="rect">
                <a:avLst/>
              </a:prstGeom>
              <a:ln w="635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1" compatLnSpc="1">
                <a:prstTxWarp prst="textNoShape">
                  <a:avLst/>
                </a:prstTxWarp>
              </a:bodyPr>
              <a:lstStyle/>
              <a:p>
                <a:pPr eaLnBrk="1" fontAlgn="auto" hangingPunct="1">
                  <a:spcBef>
                    <a:spcPts val="0"/>
                  </a:spcBef>
                  <a:spcAft>
                    <a:spcPts val="0"/>
                  </a:spcAft>
                </a:pPr>
                <a:r>
                  <a:rPr lang="en-US" sz="600" dirty="0" smtClean="0">
                    <a:solidFill>
                      <a:prstClr val="black"/>
                    </a:solidFill>
                    <a:latin typeface="Arial" charset="0"/>
                  </a:rPr>
                  <a:t>r</a:t>
                </a:r>
                <a:r>
                  <a:rPr lang="en-US" sz="600" baseline="-25000" dirty="0" smtClean="0">
                    <a:solidFill>
                      <a:prstClr val="black"/>
                    </a:solidFill>
                    <a:latin typeface="Arial" charset="0"/>
                  </a:rPr>
                  <a:t>0,2</a:t>
                </a:r>
                <a:endParaRPr lang="en-US" sz="600" dirty="0" smtClean="0">
                  <a:solidFill>
                    <a:prstClr val="black"/>
                  </a:solidFill>
                  <a:latin typeface="Arial" charset="0"/>
                </a:endParaRPr>
              </a:p>
            </p:txBody>
          </p:sp>
          <p:sp>
            <p:nvSpPr>
              <p:cNvPr id="72" name="Rectangle 71"/>
              <p:cNvSpPr/>
              <p:nvPr/>
            </p:nvSpPr>
            <p:spPr bwMode="auto">
              <a:xfrm>
                <a:off x="6392545" y="2884835"/>
                <a:ext cx="257347" cy="132685"/>
              </a:xfrm>
              <a:prstGeom prst="rect">
                <a:avLst/>
              </a:prstGeom>
              <a:ln w="635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1" compatLnSpc="1">
                <a:prstTxWarp prst="textNoShape">
                  <a:avLst/>
                </a:prstTxWarp>
              </a:bodyPr>
              <a:lstStyle/>
              <a:p>
                <a:pPr eaLnBrk="1" fontAlgn="auto" hangingPunct="1">
                  <a:spcBef>
                    <a:spcPts val="0"/>
                  </a:spcBef>
                  <a:spcAft>
                    <a:spcPts val="0"/>
                  </a:spcAft>
                </a:pPr>
                <a:r>
                  <a:rPr lang="en-US" sz="600" dirty="0" smtClean="0">
                    <a:solidFill>
                      <a:prstClr val="black"/>
                    </a:solidFill>
                    <a:latin typeface="Arial" charset="0"/>
                  </a:rPr>
                  <a:t>r</a:t>
                </a:r>
                <a:r>
                  <a:rPr lang="en-US" sz="600" baseline="-25000" dirty="0" smtClean="0">
                    <a:solidFill>
                      <a:prstClr val="black"/>
                    </a:solidFill>
                    <a:latin typeface="Arial" charset="0"/>
                  </a:rPr>
                  <a:t>0,M</a:t>
                </a:r>
                <a:endParaRPr lang="en-US" sz="600" dirty="0" smtClean="0">
                  <a:solidFill>
                    <a:prstClr val="black"/>
                  </a:solidFill>
                  <a:latin typeface="Arial" charset="0"/>
                </a:endParaRPr>
              </a:p>
            </p:txBody>
          </p:sp>
          <p:cxnSp>
            <p:nvCxnSpPr>
              <p:cNvPr id="73" name="Straight Arrow Connector 72"/>
              <p:cNvCxnSpPr/>
              <p:nvPr/>
            </p:nvCxnSpPr>
            <p:spPr bwMode="auto">
              <a:xfrm rot="16200000" flipH="1">
                <a:off x="6490448" y="2783709"/>
                <a:ext cx="198438" cy="3810"/>
              </a:xfrm>
              <a:prstGeom prst="straightConnector1">
                <a:avLst/>
              </a:prstGeom>
              <a:solidFill>
                <a:schemeClr val="accent1"/>
              </a:solidFill>
              <a:ln w="12700" cap="flat" cmpd="sng" algn="ctr">
                <a:solidFill>
                  <a:schemeClr val="tx1"/>
                </a:solidFill>
                <a:prstDash val="solid"/>
                <a:round/>
                <a:headEnd type="none" w="med" len="med"/>
                <a:tailEnd type="triangle" w="med" len="sm"/>
              </a:ln>
              <a:effectLst/>
            </p:spPr>
          </p:cxnSp>
          <p:sp>
            <p:nvSpPr>
              <p:cNvPr id="74" name="TextBox 73"/>
              <p:cNvSpPr txBox="1"/>
              <p:nvPr/>
            </p:nvSpPr>
            <p:spPr>
              <a:xfrm>
                <a:off x="6720840" y="3288030"/>
                <a:ext cx="415290" cy="215444"/>
              </a:xfrm>
              <a:prstGeom prst="rect">
                <a:avLst/>
              </a:prstGeom>
              <a:noFill/>
            </p:spPr>
            <p:txBody>
              <a:bodyPr wrap="square" rtlCol="0">
                <a:spAutoFit/>
              </a:bodyPr>
              <a:lstStyle/>
              <a:p>
                <a:pPr eaLnBrk="1" fontAlgn="auto" hangingPunct="1">
                  <a:spcBef>
                    <a:spcPts val="0"/>
                  </a:spcBef>
                  <a:spcAft>
                    <a:spcPts val="0"/>
                  </a:spcAft>
                </a:pPr>
                <a:r>
                  <a:rPr lang="en-US" sz="800" i="1" dirty="0" smtClean="0">
                    <a:solidFill>
                      <a:prstClr val="black"/>
                    </a:solidFill>
                    <a:latin typeface="Calibri"/>
                  </a:rPr>
                  <a:t>s</a:t>
                </a:r>
                <a:r>
                  <a:rPr lang="en-US" sz="800" i="1" baseline="-25000" dirty="0" smtClean="0">
                    <a:solidFill>
                      <a:prstClr val="black"/>
                    </a:solidFill>
                    <a:latin typeface="Calibri"/>
                  </a:rPr>
                  <a:t>1</a:t>
                </a:r>
                <a:r>
                  <a:rPr lang="en-US" sz="800" i="1" dirty="0" smtClean="0">
                    <a:solidFill>
                      <a:prstClr val="black"/>
                    </a:solidFill>
                    <a:latin typeface="Calibri"/>
                  </a:rPr>
                  <a:t>(n)</a:t>
                </a:r>
                <a:endParaRPr lang="en-US" sz="800" i="1" dirty="0">
                  <a:solidFill>
                    <a:prstClr val="black"/>
                  </a:solidFill>
                  <a:latin typeface="Calibri"/>
                </a:endParaRPr>
              </a:p>
            </p:txBody>
          </p:sp>
          <p:sp>
            <p:nvSpPr>
              <p:cNvPr id="75" name="TextBox 74"/>
              <p:cNvSpPr txBox="1"/>
              <p:nvPr/>
            </p:nvSpPr>
            <p:spPr>
              <a:xfrm>
                <a:off x="6720840" y="3147060"/>
                <a:ext cx="399468" cy="215444"/>
              </a:xfrm>
              <a:prstGeom prst="rect">
                <a:avLst/>
              </a:prstGeom>
              <a:noFill/>
            </p:spPr>
            <p:txBody>
              <a:bodyPr wrap="none" rtlCol="0">
                <a:spAutoFit/>
              </a:bodyPr>
              <a:lstStyle/>
              <a:p>
                <a:pPr eaLnBrk="1" fontAlgn="auto" hangingPunct="1">
                  <a:spcBef>
                    <a:spcPts val="0"/>
                  </a:spcBef>
                  <a:spcAft>
                    <a:spcPts val="0"/>
                  </a:spcAft>
                </a:pPr>
                <a:r>
                  <a:rPr lang="en-US" sz="800" i="1" dirty="0" smtClean="0">
                    <a:solidFill>
                      <a:prstClr val="black"/>
                    </a:solidFill>
                    <a:latin typeface="Calibri"/>
                  </a:rPr>
                  <a:t>c</a:t>
                </a:r>
                <a:r>
                  <a:rPr lang="en-US" sz="800" i="1" baseline="-25000" dirty="0" smtClean="0">
                    <a:solidFill>
                      <a:prstClr val="black"/>
                    </a:solidFill>
                    <a:latin typeface="Calibri"/>
                  </a:rPr>
                  <a:t>1</a:t>
                </a:r>
                <a:r>
                  <a:rPr lang="en-US" sz="800" i="1" dirty="0" smtClean="0">
                    <a:solidFill>
                      <a:prstClr val="black"/>
                    </a:solidFill>
                    <a:latin typeface="Calibri"/>
                  </a:rPr>
                  <a:t>(n)</a:t>
                </a:r>
                <a:endParaRPr lang="en-US" sz="800" i="1" dirty="0">
                  <a:solidFill>
                    <a:prstClr val="black"/>
                  </a:solidFill>
                  <a:latin typeface="Calibri"/>
                </a:endParaRPr>
              </a:p>
            </p:txBody>
          </p:sp>
          <p:sp>
            <p:nvSpPr>
              <p:cNvPr id="76" name="TextBox 75"/>
              <p:cNvSpPr txBox="1"/>
              <p:nvPr/>
            </p:nvSpPr>
            <p:spPr>
              <a:xfrm>
                <a:off x="6720840" y="3844290"/>
                <a:ext cx="415290" cy="215444"/>
              </a:xfrm>
              <a:prstGeom prst="rect">
                <a:avLst/>
              </a:prstGeom>
              <a:noFill/>
            </p:spPr>
            <p:txBody>
              <a:bodyPr wrap="square" rtlCol="0">
                <a:spAutoFit/>
              </a:bodyPr>
              <a:lstStyle/>
              <a:p>
                <a:pPr eaLnBrk="1" fontAlgn="auto" hangingPunct="1">
                  <a:spcBef>
                    <a:spcPts val="0"/>
                  </a:spcBef>
                  <a:spcAft>
                    <a:spcPts val="0"/>
                  </a:spcAft>
                </a:pPr>
                <a:r>
                  <a:rPr lang="en-US" sz="800" i="1" dirty="0" smtClean="0">
                    <a:solidFill>
                      <a:prstClr val="black"/>
                    </a:solidFill>
                    <a:latin typeface="Calibri"/>
                  </a:rPr>
                  <a:t>s</a:t>
                </a:r>
                <a:r>
                  <a:rPr lang="en-US" sz="800" i="1" baseline="-25000" dirty="0" smtClean="0">
                    <a:solidFill>
                      <a:prstClr val="black"/>
                    </a:solidFill>
                    <a:latin typeface="Calibri"/>
                  </a:rPr>
                  <a:t>2</a:t>
                </a:r>
                <a:r>
                  <a:rPr lang="en-US" sz="800" i="1" dirty="0" smtClean="0">
                    <a:solidFill>
                      <a:prstClr val="black"/>
                    </a:solidFill>
                    <a:latin typeface="Calibri"/>
                  </a:rPr>
                  <a:t>(n)</a:t>
                </a:r>
                <a:endParaRPr lang="en-US" sz="800" i="1" dirty="0">
                  <a:solidFill>
                    <a:prstClr val="black"/>
                  </a:solidFill>
                  <a:latin typeface="Calibri"/>
                </a:endParaRPr>
              </a:p>
            </p:txBody>
          </p:sp>
          <p:sp>
            <p:nvSpPr>
              <p:cNvPr id="77" name="TextBox 76"/>
              <p:cNvSpPr txBox="1"/>
              <p:nvPr/>
            </p:nvSpPr>
            <p:spPr>
              <a:xfrm>
                <a:off x="6720840" y="3703320"/>
                <a:ext cx="399468" cy="215444"/>
              </a:xfrm>
              <a:prstGeom prst="rect">
                <a:avLst/>
              </a:prstGeom>
              <a:noFill/>
            </p:spPr>
            <p:txBody>
              <a:bodyPr wrap="none" rtlCol="0">
                <a:spAutoFit/>
              </a:bodyPr>
              <a:lstStyle/>
              <a:p>
                <a:pPr eaLnBrk="1" fontAlgn="auto" hangingPunct="1">
                  <a:spcBef>
                    <a:spcPts val="0"/>
                  </a:spcBef>
                  <a:spcAft>
                    <a:spcPts val="0"/>
                  </a:spcAft>
                </a:pPr>
                <a:r>
                  <a:rPr lang="en-US" sz="800" i="1" dirty="0" smtClean="0">
                    <a:solidFill>
                      <a:prstClr val="black"/>
                    </a:solidFill>
                    <a:latin typeface="Calibri"/>
                  </a:rPr>
                  <a:t>c</a:t>
                </a:r>
                <a:r>
                  <a:rPr lang="en-US" sz="800" i="1" baseline="-25000" dirty="0" smtClean="0">
                    <a:solidFill>
                      <a:prstClr val="black"/>
                    </a:solidFill>
                    <a:latin typeface="Calibri"/>
                  </a:rPr>
                  <a:t>2</a:t>
                </a:r>
                <a:r>
                  <a:rPr lang="en-US" sz="800" i="1" dirty="0" smtClean="0">
                    <a:solidFill>
                      <a:prstClr val="black"/>
                    </a:solidFill>
                    <a:latin typeface="Calibri"/>
                  </a:rPr>
                  <a:t>(n)</a:t>
                </a:r>
                <a:endParaRPr lang="en-US" sz="800" i="1" dirty="0">
                  <a:solidFill>
                    <a:prstClr val="black"/>
                  </a:solidFill>
                  <a:latin typeface="Calibri"/>
                </a:endParaRPr>
              </a:p>
            </p:txBody>
          </p:sp>
          <p:sp>
            <p:nvSpPr>
              <p:cNvPr id="78" name="TextBox 77"/>
              <p:cNvSpPr txBox="1"/>
              <p:nvPr/>
            </p:nvSpPr>
            <p:spPr>
              <a:xfrm>
                <a:off x="5426710" y="2331720"/>
                <a:ext cx="423514" cy="200055"/>
              </a:xfrm>
              <a:prstGeom prst="rect">
                <a:avLst/>
              </a:prstGeom>
              <a:noFill/>
            </p:spPr>
            <p:txBody>
              <a:bodyPr wrap="none" rtlCol="0">
                <a:spAutoFit/>
              </a:bodyPr>
              <a:lstStyle/>
              <a:p>
                <a:pPr eaLnBrk="1" fontAlgn="auto" hangingPunct="1">
                  <a:spcBef>
                    <a:spcPts val="0"/>
                  </a:spcBef>
                  <a:spcAft>
                    <a:spcPts val="0"/>
                  </a:spcAft>
                </a:pPr>
                <a:r>
                  <a:rPr lang="en-US" sz="700" i="1" dirty="0" smtClean="0">
                    <a:solidFill>
                      <a:prstClr val="black"/>
                    </a:solidFill>
                    <a:latin typeface="Calibri"/>
                  </a:rPr>
                  <a:t>x</a:t>
                </a:r>
                <a:r>
                  <a:rPr lang="en-US" sz="700" i="1" baseline="-25000" dirty="0" smtClean="0">
                    <a:solidFill>
                      <a:prstClr val="black"/>
                    </a:solidFill>
                    <a:latin typeface="Calibri"/>
                  </a:rPr>
                  <a:t>0,0</a:t>
                </a:r>
                <a:r>
                  <a:rPr lang="en-US" sz="700" i="1" dirty="0" smtClean="0">
                    <a:solidFill>
                      <a:prstClr val="black"/>
                    </a:solidFill>
                    <a:latin typeface="Calibri"/>
                  </a:rPr>
                  <a:t>(n)</a:t>
                </a:r>
                <a:endParaRPr lang="en-US" sz="700" i="1" dirty="0">
                  <a:solidFill>
                    <a:prstClr val="black"/>
                  </a:solidFill>
                  <a:latin typeface="Calibri"/>
                </a:endParaRPr>
              </a:p>
            </p:txBody>
          </p:sp>
          <p:sp>
            <p:nvSpPr>
              <p:cNvPr id="79" name="TextBox 78"/>
              <p:cNvSpPr txBox="1"/>
              <p:nvPr/>
            </p:nvSpPr>
            <p:spPr>
              <a:xfrm>
                <a:off x="5722016" y="2331720"/>
                <a:ext cx="423514" cy="200055"/>
              </a:xfrm>
              <a:prstGeom prst="rect">
                <a:avLst/>
              </a:prstGeom>
              <a:noFill/>
            </p:spPr>
            <p:txBody>
              <a:bodyPr wrap="none" rtlCol="0">
                <a:spAutoFit/>
              </a:bodyPr>
              <a:lstStyle/>
              <a:p>
                <a:pPr eaLnBrk="1" fontAlgn="auto" hangingPunct="1">
                  <a:spcBef>
                    <a:spcPts val="0"/>
                  </a:spcBef>
                  <a:spcAft>
                    <a:spcPts val="0"/>
                  </a:spcAft>
                </a:pPr>
                <a:r>
                  <a:rPr lang="en-US" sz="700" i="1" dirty="0" smtClean="0">
                    <a:solidFill>
                      <a:prstClr val="black"/>
                    </a:solidFill>
                    <a:latin typeface="Calibri"/>
                  </a:rPr>
                  <a:t>x</a:t>
                </a:r>
                <a:r>
                  <a:rPr lang="en-US" sz="700" i="1" baseline="-25000" dirty="0" smtClean="0">
                    <a:solidFill>
                      <a:prstClr val="black"/>
                    </a:solidFill>
                    <a:latin typeface="Calibri"/>
                  </a:rPr>
                  <a:t>0,1</a:t>
                </a:r>
                <a:r>
                  <a:rPr lang="en-US" sz="700" i="1" dirty="0" smtClean="0">
                    <a:solidFill>
                      <a:prstClr val="black"/>
                    </a:solidFill>
                    <a:latin typeface="Calibri"/>
                  </a:rPr>
                  <a:t>(n)</a:t>
                </a:r>
                <a:endParaRPr lang="en-US" sz="700" i="1" dirty="0">
                  <a:solidFill>
                    <a:prstClr val="black"/>
                  </a:solidFill>
                  <a:latin typeface="Calibri"/>
                </a:endParaRPr>
              </a:p>
            </p:txBody>
          </p:sp>
          <p:sp>
            <p:nvSpPr>
              <p:cNvPr id="80" name="TextBox 79"/>
              <p:cNvSpPr txBox="1"/>
              <p:nvPr/>
            </p:nvSpPr>
            <p:spPr>
              <a:xfrm>
                <a:off x="6047740" y="2331720"/>
                <a:ext cx="423514" cy="200055"/>
              </a:xfrm>
              <a:prstGeom prst="rect">
                <a:avLst/>
              </a:prstGeom>
              <a:noFill/>
            </p:spPr>
            <p:txBody>
              <a:bodyPr wrap="none" rtlCol="0">
                <a:spAutoFit/>
              </a:bodyPr>
              <a:lstStyle/>
              <a:p>
                <a:pPr eaLnBrk="1" fontAlgn="auto" hangingPunct="1">
                  <a:spcBef>
                    <a:spcPts val="0"/>
                  </a:spcBef>
                  <a:spcAft>
                    <a:spcPts val="0"/>
                  </a:spcAft>
                </a:pPr>
                <a:r>
                  <a:rPr lang="en-US" sz="700" i="1" dirty="0" smtClean="0">
                    <a:solidFill>
                      <a:prstClr val="black"/>
                    </a:solidFill>
                    <a:latin typeface="Calibri"/>
                  </a:rPr>
                  <a:t>x</a:t>
                </a:r>
                <a:r>
                  <a:rPr lang="en-US" sz="700" i="1" baseline="-25000" dirty="0" smtClean="0">
                    <a:solidFill>
                      <a:prstClr val="black"/>
                    </a:solidFill>
                    <a:latin typeface="Calibri"/>
                  </a:rPr>
                  <a:t>0,2</a:t>
                </a:r>
                <a:r>
                  <a:rPr lang="en-US" sz="700" i="1" dirty="0" smtClean="0">
                    <a:solidFill>
                      <a:prstClr val="black"/>
                    </a:solidFill>
                    <a:latin typeface="Calibri"/>
                  </a:rPr>
                  <a:t>(n)</a:t>
                </a:r>
                <a:endParaRPr lang="en-US" sz="700" i="1" dirty="0">
                  <a:solidFill>
                    <a:prstClr val="black"/>
                  </a:solidFill>
                  <a:latin typeface="Calibri"/>
                </a:endParaRPr>
              </a:p>
            </p:txBody>
          </p:sp>
          <p:sp>
            <p:nvSpPr>
              <p:cNvPr id="81" name="TextBox 80"/>
              <p:cNvSpPr txBox="1"/>
              <p:nvPr/>
            </p:nvSpPr>
            <p:spPr>
              <a:xfrm>
                <a:off x="6367780" y="2331720"/>
                <a:ext cx="439544" cy="200055"/>
              </a:xfrm>
              <a:prstGeom prst="rect">
                <a:avLst/>
              </a:prstGeom>
              <a:noFill/>
            </p:spPr>
            <p:txBody>
              <a:bodyPr wrap="none" rtlCol="0">
                <a:spAutoFit/>
              </a:bodyPr>
              <a:lstStyle/>
              <a:p>
                <a:pPr eaLnBrk="1" fontAlgn="auto" hangingPunct="1">
                  <a:spcBef>
                    <a:spcPts val="0"/>
                  </a:spcBef>
                  <a:spcAft>
                    <a:spcPts val="0"/>
                  </a:spcAft>
                </a:pPr>
                <a:r>
                  <a:rPr lang="en-US" sz="700" i="1" dirty="0" smtClean="0">
                    <a:solidFill>
                      <a:prstClr val="black"/>
                    </a:solidFill>
                    <a:latin typeface="Calibri"/>
                  </a:rPr>
                  <a:t>x</a:t>
                </a:r>
                <a:r>
                  <a:rPr lang="en-US" sz="700" i="1" baseline="-25000" dirty="0" smtClean="0">
                    <a:solidFill>
                      <a:prstClr val="black"/>
                    </a:solidFill>
                    <a:latin typeface="Calibri"/>
                  </a:rPr>
                  <a:t>0,M</a:t>
                </a:r>
                <a:r>
                  <a:rPr lang="en-US" sz="700" i="1" dirty="0" smtClean="0">
                    <a:solidFill>
                      <a:prstClr val="black"/>
                    </a:solidFill>
                    <a:latin typeface="Calibri"/>
                  </a:rPr>
                  <a:t>(n)</a:t>
                </a:r>
                <a:endParaRPr lang="en-US" sz="700" i="1" dirty="0">
                  <a:solidFill>
                    <a:prstClr val="black"/>
                  </a:solidFill>
                  <a:latin typeface="Calibri"/>
                </a:endParaRPr>
              </a:p>
            </p:txBody>
          </p:sp>
          <p:sp>
            <p:nvSpPr>
              <p:cNvPr id="82" name="Rectangle 81"/>
              <p:cNvSpPr/>
              <p:nvPr/>
            </p:nvSpPr>
            <p:spPr bwMode="auto">
              <a:xfrm>
                <a:off x="6060871" y="3481289"/>
                <a:ext cx="257347" cy="124430"/>
              </a:xfrm>
              <a:prstGeom prst="rect">
                <a:avLst/>
              </a:prstGeom>
              <a:ln w="635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1" compatLnSpc="1">
                <a:prstTxWarp prst="textNoShape">
                  <a:avLst/>
                </a:prstTxWarp>
              </a:bodyPr>
              <a:lstStyle/>
              <a:p>
                <a:r>
                  <a:rPr lang="en-US" sz="600" dirty="0" smtClean="0">
                    <a:solidFill>
                      <a:prstClr val="black"/>
                    </a:solidFill>
                    <a:latin typeface="Arial" charset="0"/>
                  </a:rPr>
                  <a:t>r</a:t>
                </a:r>
                <a:r>
                  <a:rPr lang="en-US" sz="600" baseline="-25000" dirty="0" smtClean="0">
                    <a:solidFill>
                      <a:prstClr val="black"/>
                    </a:solidFill>
                    <a:latin typeface="Arial" charset="0"/>
                  </a:rPr>
                  <a:t>1,2</a:t>
                </a:r>
                <a:endParaRPr lang="en-US" sz="600" dirty="0" smtClean="0">
                  <a:solidFill>
                    <a:prstClr val="black"/>
                  </a:solidFill>
                  <a:latin typeface="Arial" charset="0"/>
                </a:endParaRPr>
              </a:p>
            </p:txBody>
          </p:sp>
          <p:sp>
            <p:nvSpPr>
              <p:cNvPr id="83" name="Rectangle 82"/>
              <p:cNvSpPr/>
              <p:nvPr/>
            </p:nvSpPr>
            <p:spPr bwMode="auto">
              <a:xfrm>
                <a:off x="6391611" y="3481289"/>
                <a:ext cx="257347" cy="124430"/>
              </a:xfrm>
              <a:prstGeom prst="rect">
                <a:avLst/>
              </a:prstGeom>
              <a:ln w="635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1" compatLnSpc="1">
                <a:prstTxWarp prst="textNoShape">
                  <a:avLst/>
                </a:prstTxWarp>
              </a:bodyPr>
              <a:lstStyle/>
              <a:p>
                <a:r>
                  <a:rPr lang="en-US" sz="600" dirty="0" smtClean="0">
                    <a:solidFill>
                      <a:prstClr val="black"/>
                    </a:solidFill>
                    <a:latin typeface="Arial" charset="0"/>
                  </a:rPr>
                  <a:t>r</a:t>
                </a:r>
                <a:r>
                  <a:rPr lang="en-US" sz="600" baseline="-25000" dirty="0" smtClean="0">
                    <a:solidFill>
                      <a:prstClr val="black"/>
                    </a:solidFill>
                    <a:latin typeface="Arial" charset="0"/>
                  </a:rPr>
                  <a:t>1,M</a:t>
                </a:r>
                <a:endParaRPr lang="en-US" sz="600" dirty="0" smtClean="0">
                  <a:solidFill>
                    <a:prstClr val="black"/>
                  </a:solidFill>
                  <a:latin typeface="Arial" charset="0"/>
                </a:endParaRPr>
              </a:p>
            </p:txBody>
          </p:sp>
          <p:sp>
            <p:nvSpPr>
              <p:cNvPr id="84" name="Rectangle 83"/>
              <p:cNvSpPr/>
              <p:nvPr/>
            </p:nvSpPr>
            <p:spPr bwMode="auto">
              <a:xfrm>
                <a:off x="6373129" y="4058788"/>
                <a:ext cx="257347" cy="124430"/>
              </a:xfrm>
              <a:prstGeom prst="rect">
                <a:avLst/>
              </a:prstGeom>
              <a:ln w="635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1" compatLnSpc="1">
                <a:prstTxWarp prst="textNoShape">
                  <a:avLst/>
                </a:prstTxWarp>
              </a:bodyPr>
              <a:lstStyle/>
              <a:p>
                <a:r>
                  <a:rPr lang="en-US" sz="600" dirty="0" smtClean="0">
                    <a:solidFill>
                      <a:prstClr val="black"/>
                    </a:solidFill>
                    <a:latin typeface="Arial" charset="0"/>
                  </a:rPr>
                  <a:t>r</a:t>
                </a:r>
                <a:r>
                  <a:rPr lang="en-US" sz="600" baseline="-25000" dirty="0" smtClean="0">
                    <a:solidFill>
                      <a:prstClr val="black"/>
                    </a:solidFill>
                    <a:latin typeface="Arial" charset="0"/>
                  </a:rPr>
                  <a:t>2,M</a:t>
                </a:r>
                <a:endParaRPr lang="en-US" sz="600" dirty="0" smtClean="0">
                  <a:solidFill>
                    <a:prstClr val="black"/>
                  </a:solidFill>
                  <a:latin typeface="Arial" charset="0"/>
                </a:endParaRPr>
              </a:p>
            </p:txBody>
          </p:sp>
          <p:sp>
            <p:nvSpPr>
              <p:cNvPr id="85" name="TextBox 84"/>
              <p:cNvSpPr txBox="1"/>
              <p:nvPr/>
            </p:nvSpPr>
            <p:spPr>
              <a:xfrm>
                <a:off x="6701058" y="4480561"/>
                <a:ext cx="488158" cy="224025"/>
              </a:xfrm>
              <a:prstGeom prst="rect">
                <a:avLst/>
              </a:prstGeom>
              <a:noFill/>
            </p:spPr>
            <p:txBody>
              <a:bodyPr wrap="square" rtlCol="0">
                <a:spAutoFit/>
              </a:bodyPr>
              <a:lstStyle/>
              <a:p>
                <a:pPr eaLnBrk="1" fontAlgn="auto" hangingPunct="1">
                  <a:spcBef>
                    <a:spcPts val="0"/>
                  </a:spcBef>
                  <a:spcAft>
                    <a:spcPts val="0"/>
                  </a:spcAft>
                </a:pPr>
                <a:r>
                  <a:rPr lang="en-US" sz="800" i="1" dirty="0" err="1" smtClean="0">
                    <a:solidFill>
                      <a:prstClr val="black"/>
                    </a:solidFill>
                    <a:latin typeface="Calibri"/>
                  </a:rPr>
                  <a:t>s</a:t>
                </a:r>
                <a:r>
                  <a:rPr lang="en-US" sz="800" i="1" baseline="-25000" dirty="0" err="1" smtClean="0">
                    <a:solidFill>
                      <a:prstClr val="black"/>
                    </a:solidFill>
                    <a:latin typeface="Calibri"/>
                  </a:rPr>
                  <a:t>M</a:t>
                </a:r>
                <a:r>
                  <a:rPr lang="en-US" sz="800" i="1" dirty="0" smtClean="0">
                    <a:solidFill>
                      <a:prstClr val="black"/>
                    </a:solidFill>
                    <a:latin typeface="Calibri"/>
                  </a:rPr>
                  <a:t>(n)</a:t>
                </a:r>
                <a:endParaRPr lang="en-US" sz="800" i="1" dirty="0">
                  <a:solidFill>
                    <a:prstClr val="black"/>
                  </a:solidFill>
                  <a:latin typeface="Calibri"/>
                </a:endParaRPr>
              </a:p>
            </p:txBody>
          </p:sp>
          <p:sp>
            <p:nvSpPr>
              <p:cNvPr id="86" name="TextBox 85"/>
              <p:cNvSpPr txBox="1"/>
              <p:nvPr/>
            </p:nvSpPr>
            <p:spPr>
              <a:xfrm>
                <a:off x="6701060" y="4339590"/>
                <a:ext cx="418704" cy="215444"/>
              </a:xfrm>
              <a:prstGeom prst="rect">
                <a:avLst/>
              </a:prstGeom>
              <a:noFill/>
            </p:spPr>
            <p:txBody>
              <a:bodyPr wrap="none" rtlCol="0">
                <a:spAutoFit/>
              </a:bodyPr>
              <a:lstStyle/>
              <a:p>
                <a:pPr eaLnBrk="1" fontAlgn="auto" hangingPunct="1">
                  <a:spcBef>
                    <a:spcPts val="0"/>
                  </a:spcBef>
                  <a:spcAft>
                    <a:spcPts val="0"/>
                  </a:spcAft>
                </a:pPr>
                <a:r>
                  <a:rPr lang="en-US" sz="800" i="1" dirty="0" err="1" smtClean="0">
                    <a:solidFill>
                      <a:prstClr val="black"/>
                    </a:solidFill>
                    <a:latin typeface="Calibri"/>
                  </a:rPr>
                  <a:t>c</a:t>
                </a:r>
                <a:r>
                  <a:rPr lang="en-US" sz="800" i="1" baseline="-25000" dirty="0" err="1" smtClean="0">
                    <a:solidFill>
                      <a:prstClr val="black"/>
                    </a:solidFill>
                    <a:latin typeface="Calibri"/>
                  </a:rPr>
                  <a:t>M</a:t>
                </a:r>
                <a:r>
                  <a:rPr lang="en-US" sz="800" i="1" dirty="0" smtClean="0">
                    <a:solidFill>
                      <a:prstClr val="black"/>
                    </a:solidFill>
                    <a:latin typeface="Calibri"/>
                  </a:rPr>
                  <a:t>(n)</a:t>
                </a:r>
                <a:endParaRPr lang="en-US" sz="800" i="1" dirty="0">
                  <a:solidFill>
                    <a:prstClr val="black"/>
                  </a:solidFill>
                  <a:latin typeface="Calibri"/>
                </a:endParaRPr>
              </a:p>
            </p:txBody>
          </p:sp>
          <p:cxnSp>
            <p:nvCxnSpPr>
              <p:cNvPr id="87" name="Straight Connector 86"/>
              <p:cNvCxnSpPr/>
              <p:nvPr/>
            </p:nvCxnSpPr>
            <p:spPr bwMode="auto">
              <a:xfrm>
                <a:off x="6505210" y="4497525"/>
                <a:ext cx="261188" cy="0"/>
              </a:xfrm>
              <a:prstGeom prst="line">
                <a:avLst/>
              </a:prstGeom>
              <a:solidFill>
                <a:schemeClr val="accent1"/>
              </a:solidFill>
              <a:ln w="12700" cap="flat" cmpd="sng" algn="ctr">
                <a:solidFill>
                  <a:schemeClr val="bg1">
                    <a:lumMod val="65000"/>
                  </a:schemeClr>
                </a:solidFill>
                <a:prstDash val="solid"/>
                <a:round/>
                <a:headEnd type="none" w="sm" len="sm"/>
                <a:tailEnd type="none" w="sm" len="sm"/>
              </a:ln>
              <a:effectLst/>
            </p:spPr>
          </p:cxnSp>
          <p:cxnSp>
            <p:nvCxnSpPr>
              <p:cNvPr id="88" name="Straight Connector 87"/>
              <p:cNvCxnSpPr/>
              <p:nvPr/>
            </p:nvCxnSpPr>
            <p:spPr bwMode="auto">
              <a:xfrm>
                <a:off x="6492240" y="4545150"/>
                <a:ext cx="274158" cy="0"/>
              </a:xfrm>
              <a:prstGeom prst="line">
                <a:avLst/>
              </a:prstGeom>
              <a:solidFill>
                <a:schemeClr val="accent1"/>
              </a:solidFill>
              <a:ln w="12700" cap="flat" cmpd="sng" algn="ctr">
                <a:solidFill>
                  <a:schemeClr val="bg1">
                    <a:lumMod val="65000"/>
                  </a:schemeClr>
                </a:solidFill>
                <a:prstDash val="solid"/>
                <a:round/>
                <a:headEnd type="none" w="sm" len="sm"/>
                <a:tailEnd type="none" w="sm" len="sm"/>
              </a:ln>
              <a:effectLst/>
            </p:spPr>
          </p:cxnSp>
          <p:sp>
            <p:nvSpPr>
              <p:cNvPr id="89" name="Rectangle 88"/>
              <p:cNvSpPr/>
              <p:nvPr/>
            </p:nvSpPr>
            <p:spPr bwMode="auto">
              <a:xfrm>
                <a:off x="6389370" y="4381500"/>
                <a:ext cx="257347" cy="25187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1" compatLnSpc="1">
                <a:prstTxWarp prst="textNoShape">
                  <a:avLst/>
                </a:prstTxWarp>
              </a:bodyPr>
              <a:lstStyle/>
              <a:p>
                <a:pPr eaLnBrk="1" fontAlgn="auto" hangingPunct="1">
                  <a:spcBef>
                    <a:spcPts val="0"/>
                  </a:spcBef>
                  <a:spcAft>
                    <a:spcPts val="0"/>
                  </a:spcAft>
                </a:pPr>
                <a:r>
                  <a:rPr lang="en-US" sz="600" dirty="0" err="1" smtClean="0">
                    <a:solidFill>
                      <a:prstClr val="black"/>
                    </a:solidFill>
                    <a:latin typeface="Arial" charset="0"/>
                  </a:rPr>
                  <a:t>r</a:t>
                </a:r>
                <a:r>
                  <a:rPr lang="en-US" sz="600" baseline="-25000" dirty="0" err="1" smtClean="0">
                    <a:solidFill>
                      <a:prstClr val="black"/>
                    </a:solidFill>
                    <a:latin typeface="Arial" charset="0"/>
                  </a:rPr>
                  <a:t>M,M</a:t>
                </a:r>
                <a:endParaRPr lang="en-US" sz="600" dirty="0" smtClean="0">
                  <a:solidFill>
                    <a:prstClr val="black"/>
                  </a:solidFill>
                  <a:latin typeface="Arial" charset="0"/>
                </a:endParaRPr>
              </a:p>
            </p:txBody>
          </p:sp>
        </p:grpSp>
        <p:grpSp>
          <p:nvGrpSpPr>
            <p:cNvPr id="230" name="Group 113"/>
            <p:cNvGrpSpPr/>
            <p:nvPr/>
          </p:nvGrpSpPr>
          <p:grpSpPr>
            <a:xfrm>
              <a:off x="5209355" y="1354276"/>
              <a:ext cx="351750" cy="409648"/>
              <a:chOff x="3143250" y="1417320"/>
              <a:chExt cx="285750" cy="640080"/>
            </a:xfrm>
          </p:grpSpPr>
          <p:sp>
            <p:nvSpPr>
              <p:cNvPr id="115" name="Left Bracket 114"/>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16" name="Right Bracket 115"/>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117" name="TextBox 116"/>
            <p:cNvSpPr txBox="1"/>
            <p:nvPr/>
          </p:nvSpPr>
          <p:spPr>
            <a:xfrm>
              <a:off x="5693010" y="1412174"/>
              <a:ext cx="353335" cy="192392"/>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B</a:t>
              </a:r>
              <a:r>
                <a:rPr lang="en-US" sz="700" baseline="-25000" dirty="0" err="1" smtClean="0">
                  <a:solidFill>
                    <a:prstClr val="black"/>
                  </a:solidFill>
                  <a:latin typeface="Calibri"/>
                </a:rPr>
                <a:t>NxM</a:t>
              </a:r>
              <a:endParaRPr lang="en-US" sz="1000" baseline="-25000" dirty="0">
                <a:solidFill>
                  <a:prstClr val="black"/>
                </a:solidFill>
                <a:latin typeface="Calibri"/>
              </a:endParaRPr>
            </a:p>
          </p:txBody>
        </p:sp>
        <p:grpSp>
          <p:nvGrpSpPr>
            <p:cNvPr id="231" name="Group 117"/>
            <p:cNvGrpSpPr/>
            <p:nvPr/>
          </p:nvGrpSpPr>
          <p:grpSpPr>
            <a:xfrm>
              <a:off x="5693010" y="1354276"/>
              <a:ext cx="351750" cy="409648"/>
              <a:chOff x="3143250" y="1417320"/>
              <a:chExt cx="285750" cy="640080"/>
            </a:xfrm>
          </p:grpSpPr>
          <p:sp>
            <p:nvSpPr>
              <p:cNvPr id="119" name="Left Bracket 118"/>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20" name="Right Bracket 119"/>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121" name="TextBox 120"/>
            <p:cNvSpPr txBox="1"/>
            <p:nvPr/>
          </p:nvSpPr>
          <p:spPr>
            <a:xfrm>
              <a:off x="6176666" y="1412174"/>
              <a:ext cx="357960" cy="192392"/>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C</a:t>
              </a:r>
              <a:r>
                <a:rPr lang="en-US" sz="700" baseline="-25000" dirty="0" err="1" smtClean="0">
                  <a:solidFill>
                    <a:prstClr val="black"/>
                  </a:solidFill>
                  <a:latin typeface="Calibri"/>
                </a:rPr>
                <a:t>NxM</a:t>
              </a:r>
              <a:endParaRPr lang="en-US" sz="1000" baseline="-25000" dirty="0">
                <a:solidFill>
                  <a:prstClr val="black"/>
                </a:solidFill>
                <a:latin typeface="Calibri"/>
              </a:endParaRPr>
            </a:p>
          </p:txBody>
        </p:sp>
        <p:grpSp>
          <p:nvGrpSpPr>
            <p:cNvPr id="232" name="Group 121"/>
            <p:cNvGrpSpPr/>
            <p:nvPr/>
          </p:nvGrpSpPr>
          <p:grpSpPr>
            <a:xfrm>
              <a:off x="6176666" y="1354276"/>
              <a:ext cx="351750" cy="409648"/>
              <a:chOff x="3143250" y="1417320"/>
              <a:chExt cx="285750" cy="640080"/>
            </a:xfrm>
          </p:grpSpPr>
          <p:sp>
            <p:nvSpPr>
              <p:cNvPr id="123" name="Left Bracket 122"/>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24" name="Right Bracket 123"/>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125" name="TextBox 124"/>
            <p:cNvSpPr txBox="1"/>
            <p:nvPr/>
          </p:nvSpPr>
          <p:spPr>
            <a:xfrm>
              <a:off x="6658140" y="1412174"/>
              <a:ext cx="357960" cy="192392"/>
            </a:xfrm>
            <a:prstGeom prst="rect">
              <a:avLst/>
            </a:prstGeom>
            <a:noFill/>
          </p:spPr>
          <p:txBody>
            <a:bodyPr wrap="none" rtlCol="0">
              <a:spAutoFit/>
            </a:bodyPr>
            <a:lstStyle/>
            <a:p>
              <a:pPr eaLnBrk="1" fontAlgn="auto" hangingPunct="1">
                <a:spcBef>
                  <a:spcPts val="0"/>
                </a:spcBef>
                <a:spcAft>
                  <a:spcPts val="0"/>
                </a:spcAft>
              </a:pPr>
              <a:r>
                <a:rPr lang="en-US" sz="700" dirty="0" err="1" smtClean="0">
                  <a:solidFill>
                    <a:prstClr val="black"/>
                  </a:solidFill>
                  <a:latin typeface="Calibri"/>
                </a:rPr>
                <a:t>D</a:t>
              </a:r>
              <a:r>
                <a:rPr lang="en-US" sz="700" baseline="-25000" dirty="0" err="1" smtClean="0">
                  <a:solidFill>
                    <a:prstClr val="black"/>
                  </a:solidFill>
                  <a:latin typeface="Calibri"/>
                </a:rPr>
                <a:t>NxM</a:t>
              </a:r>
              <a:endParaRPr lang="en-US" sz="1000" baseline="-25000" dirty="0">
                <a:solidFill>
                  <a:prstClr val="black"/>
                </a:solidFill>
                <a:latin typeface="Calibri"/>
              </a:endParaRPr>
            </a:p>
          </p:txBody>
        </p:sp>
        <p:grpSp>
          <p:nvGrpSpPr>
            <p:cNvPr id="233" name="Group 125"/>
            <p:cNvGrpSpPr/>
            <p:nvPr/>
          </p:nvGrpSpPr>
          <p:grpSpPr>
            <a:xfrm>
              <a:off x="6658140" y="1354276"/>
              <a:ext cx="351750" cy="409648"/>
              <a:chOff x="3143250" y="1417320"/>
              <a:chExt cx="285750" cy="640080"/>
            </a:xfrm>
          </p:grpSpPr>
          <p:sp>
            <p:nvSpPr>
              <p:cNvPr id="127" name="Left Bracket 126"/>
              <p:cNvSpPr/>
              <p:nvPr/>
            </p:nvSpPr>
            <p:spPr bwMode="auto">
              <a:xfrm>
                <a:off x="3143250" y="1417320"/>
                <a:ext cx="90170" cy="64008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28" name="Right Bracket 127"/>
              <p:cNvSpPr/>
              <p:nvPr/>
            </p:nvSpPr>
            <p:spPr bwMode="auto">
              <a:xfrm>
                <a:off x="3336290" y="1417320"/>
                <a:ext cx="92710" cy="640080"/>
              </a:xfrm>
              <a:prstGeom prst="righ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grpSp>
        <p:sp>
          <p:nvSpPr>
            <p:cNvPr id="129" name="Rounded Rectangle 128"/>
            <p:cNvSpPr/>
            <p:nvPr/>
          </p:nvSpPr>
          <p:spPr bwMode="auto">
            <a:xfrm>
              <a:off x="5165386" y="1667878"/>
              <a:ext cx="425967" cy="126085"/>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30" name="Rounded Rectangle 129"/>
            <p:cNvSpPr/>
            <p:nvPr/>
          </p:nvSpPr>
          <p:spPr bwMode="auto">
            <a:xfrm>
              <a:off x="5654343" y="1658835"/>
              <a:ext cx="425967" cy="126085"/>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31" name="Rounded Rectangle 130"/>
            <p:cNvSpPr/>
            <p:nvPr/>
          </p:nvSpPr>
          <p:spPr bwMode="auto">
            <a:xfrm>
              <a:off x="6143299" y="1658835"/>
              <a:ext cx="425967" cy="126085"/>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32" name="Rounded Rectangle 131"/>
            <p:cNvSpPr/>
            <p:nvPr/>
          </p:nvSpPr>
          <p:spPr bwMode="auto">
            <a:xfrm>
              <a:off x="6630074" y="1658835"/>
              <a:ext cx="425967" cy="126085"/>
            </a:xfrm>
            <a:prstGeom prst="roundRect">
              <a:avLst/>
            </a:prstGeom>
            <a:noFill/>
            <a:ln w="127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33" name="Arc 132"/>
            <p:cNvSpPr/>
            <p:nvPr/>
          </p:nvSpPr>
          <p:spPr bwMode="auto">
            <a:xfrm rot="19142556">
              <a:off x="5999549" y="1898536"/>
              <a:ext cx="212687" cy="229773"/>
            </a:xfrm>
            <a:prstGeom prst="arc">
              <a:avLst>
                <a:gd name="adj1" fmla="val 13919423"/>
                <a:gd name="adj2" fmla="val 309906"/>
              </a:avLst>
            </a:prstGeom>
            <a:noFill/>
            <a:ln w="12700" cap="flat" cmpd="sng" algn="ctr">
              <a:solidFill>
                <a:schemeClr val="accent6">
                  <a:lumMod val="75000"/>
                </a:schemeClr>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134" name="Oval 133"/>
            <p:cNvSpPr/>
            <p:nvPr/>
          </p:nvSpPr>
          <p:spPr bwMode="auto">
            <a:xfrm>
              <a:off x="5969608" y="1825459"/>
              <a:ext cx="43969" cy="43968"/>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135" name="Oval 134"/>
            <p:cNvSpPr/>
            <p:nvPr/>
          </p:nvSpPr>
          <p:spPr bwMode="auto">
            <a:xfrm>
              <a:off x="6177290" y="1834501"/>
              <a:ext cx="43969" cy="43968"/>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136" name="Oval 135"/>
            <p:cNvSpPr/>
            <p:nvPr/>
          </p:nvSpPr>
          <p:spPr bwMode="auto">
            <a:xfrm>
              <a:off x="6333207" y="1974725"/>
              <a:ext cx="43969" cy="43968"/>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sp>
          <p:nvSpPr>
            <p:cNvPr id="137" name="Oval 136"/>
            <p:cNvSpPr/>
            <p:nvPr/>
          </p:nvSpPr>
          <p:spPr bwMode="auto">
            <a:xfrm>
              <a:off x="5780948" y="1974724"/>
              <a:ext cx="43969" cy="43968"/>
            </a:xfrm>
            <a:prstGeom prst="ellipse">
              <a:avLst/>
            </a:pr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smtClean="0">
                <a:solidFill>
                  <a:prstClr val="black"/>
                </a:solidFill>
                <a:latin typeface="Arial" charset="0"/>
              </a:endParaRPr>
            </a:p>
          </p:txBody>
        </p:sp>
        <p:cxnSp>
          <p:nvCxnSpPr>
            <p:cNvPr id="138" name="Straight Connector 137"/>
            <p:cNvCxnSpPr>
              <a:stCxn id="129" idx="2"/>
              <a:endCxn id="137" idx="1"/>
            </p:cNvCxnSpPr>
            <p:nvPr/>
          </p:nvCxnSpPr>
          <p:spPr bwMode="auto">
            <a:xfrm rot="16200000" flipH="1">
              <a:off x="5489278" y="1683054"/>
              <a:ext cx="187200" cy="40901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9" name="Straight Connector 138"/>
            <p:cNvCxnSpPr>
              <a:stCxn id="130" idx="2"/>
              <a:endCxn id="134" idx="1"/>
            </p:cNvCxnSpPr>
            <p:nvPr/>
          </p:nvCxnSpPr>
          <p:spPr bwMode="auto">
            <a:xfrm rot="16200000" flipH="1">
              <a:off x="5898199" y="1754048"/>
              <a:ext cx="46977" cy="10872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0" name="Straight Connector 139"/>
            <p:cNvCxnSpPr>
              <a:stCxn id="131" idx="2"/>
              <a:endCxn id="135" idx="6"/>
            </p:cNvCxnSpPr>
            <p:nvPr/>
          </p:nvCxnSpPr>
          <p:spPr bwMode="auto">
            <a:xfrm rot="5400000">
              <a:off x="6252988" y="1753191"/>
              <a:ext cx="71566" cy="135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1" name="Straight Connector 140"/>
            <p:cNvCxnSpPr>
              <a:stCxn id="132" idx="2"/>
              <a:endCxn id="136" idx="7"/>
            </p:cNvCxnSpPr>
            <p:nvPr/>
          </p:nvCxnSpPr>
          <p:spPr bwMode="auto">
            <a:xfrm rot="5400000">
              <a:off x="6508775" y="1646881"/>
              <a:ext cx="196244" cy="472321"/>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53" name="TextBox 252"/>
          <p:cNvSpPr txBox="1"/>
          <p:nvPr/>
        </p:nvSpPr>
        <p:spPr>
          <a:xfrm>
            <a:off x="381000" y="990600"/>
            <a:ext cx="1026499" cy="338554"/>
          </a:xfrm>
          <a:prstGeom prst="rect">
            <a:avLst/>
          </a:prstGeom>
          <a:noFill/>
        </p:spPr>
        <p:txBody>
          <a:bodyPr wrap="none" rtlCol="0">
            <a:spAutoFit/>
          </a:bodyPr>
          <a:lstStyle/>
          <a:p>
            <a:pPr eaLnBrk="1" fontAlgn="auto" hangingPunct="1">
              <a:spcBef>
                <a:spcPts val="0"/>
              </a:spcBef>
              <a:spcAft>
                <a:spcPts val="0"/>
              </a:spcAft>
            </a:pPr>
            <a:r>
              <a:rPr lang="en-US" sz="1600" u="sng" dirty="0" smtClean="0">
                <a:solidFill>
                  <a:prstClr val="black"/>
                </a:solidFill>
                <a:latin typeface="Calibri"/>
              </a:rPr>
              <a:t>Operation</a:t>
            </a:r>
            <a:endParaRPr lang="en-US" sz="1600" u="sng" dirty="0">
              <a:solidFill>
                <a:prstClr val="black"/>
              </a:solidFill>
              <a:latin typeface="Calibri"/>
            </a:endParaRPr>
          </a:p>
        </p:txBody>
      </p:sp>
      <p:sp>
        <p:nvSpPr>
          <p:cNvPr id="254" name="TextBox 253"/>
          <p:cNvSpPr txBox="1"/>
          <p:nvPr/>
        </p:nvSpPr>
        <p:spPr>
          <a:xfrm>
            <a:off x="303888" y="2656049"/>
            <a:ext cx="1217128" cy="338554"/>
          </a:xfrm>
          <a:prstGeom prst="rect">
            <a:avLst/>
          </a:prstGeom>
          <a:noFill/>
        </p:spPr>
        <p:txBody>
          <a:bodyPr wrap="none" rtlCol="0">
            <a:spAutoFit/>
          </a:bodyPr>
          <a:lstStyle/>
          <a:p>
            <a:pPr eaLnBrk="1" fontAlgn="auto" hangingPunct="1">
              <a:spcBef>
                <a:spcPts val="0"/>
              </a:spcBef>
              <a:spcAft>
                <a:spcPts val="0"/>
              </a:spcAft>
            </a:pPr>
            <a:r>
              <a:rPr lang="en-US" sz="1600" u="sng" dirty="0" smtClean="0">
                <a:solidFill>
                  <a:prstClr val="black"/>
                </a:solidFill>
                <a:latin typeface="Calibri"/>
              </a:rPr>
              <a:t>Architecture</a:t>
            </a:r>
            <a:endParaRPr lang="en-US" sz="1600" u="sng" dirty="0">
              <a:solidFill>
                <a:prstClr val="black"/>
              </a:solidFill>
              <a:latin typeface="Calibri"/>
            </a:endParaRPr>
          </a:p>
        </p:txBody>
      </p:sp>
      <p:sp>
        <p:nvSpPr>
          <p:cNvPr id="341" name="Rectangle 340"/>
          <p:cNvSpPr/>
          <p:nvPr/>
        </p:nvSpPr>
        <p:spPr bwMode="auto">
          <a:xfrm>
            <a:off x="3733800" y="3962400"/>
            <a:ext cx="5410200" cy="1828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42900" indent="-342900" eaLnBrk="1" fontAlgn="auto" hangingPunct="1">
              <a:lnSpc>
                <a:spcPct val="90000"/>
              </a:lnSpc>
              <a:spcBef>
                <a:spcPct val="25000"/>
              </a:spcBef>
              <a:spcAft>
                <a:spcPts val="0"/>
              </a:spcAft>
              <a:buSzPct val="125000"/>
              <a:buFontTx/>
              <a:buChar char="•"/>
            </a:pPr>
            <a:r>
              <a:rPr lang="en-US" sz="1600" b="1" kern="0" dirty="0" err="1" smtClean="0">
                <a:solidFill>
                  <a:prstClr val="black"/>
                </a:solidFill>
                <a:latin typeface="Calibri"/>
              </a:rPr>
              <a:t>McWhirter</a:t>
            </a:r>
            <a:r>
              <a:rPr lang="en-US" sz="1600" b="1" kern="0" dirty="0" smtClean="0">
                <a:solidFill>
                  <a:prstClr val="black"/>
                </a:solidFill>
                <a:latin typeface="Calibri"/>
              </a:rPr>
              <a:t>/Givens array </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Single precision floating-point</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Parameterized result matrix size</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Fully pipelined</a:t>
            </a:r>
          </a:p>
          <a:p>
            <a:pPr marL="862013" lvl="1" indent="-341313" eaLnBrk="1" fontAlgn="auto" hangingPunct="1">
              <a:lnSpc>
                <a:spcPct val="90000"/>
              </a:lnSpc>
              <a:spcBef>
                <a:spcPct val="25000"/>
              </a:spcBef>
              <a:spcAft>
                <a:spcPts val="0"/>
              </a:spcAft>
              <a:buSzPct val="100000"/>
              <a:buFontTx/>
              <a:buChar char="–"/>
            </a:pPr>
            <a:r>
              <a:rPr lang="en-US" sz="1400" i="1" kern="0" dirty="0" smtClean="0">
                <a:solidFill>
                  <a:prstClr val="black"/>
                </a:solidFill>
                <a:latin typeface="Calibri"/>
              </a:rPr>
              <a:t>Accepts new data row every clock cycle</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Multiple interleave windows</a:t>
            </a:r>
          </a:p>
          <a:p>
            <a:pPr marL="862013" lvl="1" indent="-341313" eaLnBrk="1" fontAlgn="auto" hangingPunct="1">
              <a:lnSpc>
                <a:spcPct val="90000"/>
              </a:lnSpc>
              <a:spcBef>
                <a:spcPct val="25000"/>
              </a:spcBef>
              <a:spcAft>
                <a:spcPts val="0"/>
              </a:spcAft>
              <a:buSzPct val="100000"/>
              <a:buFontTx/>
              <a:buChar char="–"/>
            </a:pPr>
            <a:r>
              <a:rPr lang="en-US" sz="1400" i="1" kern="0" dirty="0" smtClean="0">
                <a:solidFill>
                  <a:prstClr val="black"/>
                </a:solidFill>
                <a:latin typeface="Calibri"/>
              </a:rPr>
              <a:t>Allows overlapping multiple, simultaneous QR computations</a:t>
            </a:r>
          </a:p>
          <a:p>
            <a:endParaRPr lang="en-US" sz="1800" dirty="0" smtClean="0">
              <a:solidFill>
                <a:prstClr val="black"/>
              </a:solidFill>
            </a:endParaRPr>
          </a:p>
        </p:txBody>
      </p:sp>
      <p:sp>
        <p:nvSpPr>
          <p:cNvPr id="343" name="TextBox 342"/>
          <p:cNvSpPr txBox="1"/>
          <p:nvPr/>
        </p:nvSpPr>
        <p:spPr>
          <a:xfrm>
            <a:off x="4038600" y="1066800"/>
            <a:ext cx="2216825" cy="338554"/>
          </a:xfrm>
          <a:prstGeom prst="rect">
            <a:avLst/>
          </a:prstGeom>
          <a:noFill/>
        </p:spPr>
        <p:txBody>
          <a:bodyPr wrap="none" rtlCol="0">
            <a:spAutoFit/>
          </a:bodyPr>
          <a:lstStyle/>
          <a:p>
            <a:pPr eaLnBrk="1" fontAlgn="auto" hangingPunct="1">
              <a:spcBef>
                <a:spcPts val="0"/>
              </a:spcBef>
              <a:spcAft>
                <a:spcPts val="0"/>
              </a:spcAft>
            </a:pPr>
            <a:r>
              <a:rPr lang="en-US" sz="1600" u="sng" dirty="0" smtClean="0">
                <a:solidFill>
                  <a:prstClr val="black"/>
                </a:solidFill>
                <a:latin typeface="Calibri"/>
              </a:rPr>
              <a:t>Processing Elements(PE)</a:t>
            </a:r>
            <a:endParaRPr lang="en-US" sz="1600" u="sng" dirty="0">
              <a:solidFill>
                <a:prstClr val="black"/>
              </a:solidFill>
              <a:latin typeface="Calibri"/>
            </a:endParaRPr>
          </a:p>
        </p:txBody>
      </p:sp>
      <p:sp>
        <p:nvSpPr>
          <p:cNvPr id="154" name="TextBox 153"/>
          <p:cNvSpPr txBox="1"/>
          <p:nvPr/>
        </p:nvSpPr>
        <p:spPr>
          <a:xfrm>
            <a:off x="2929406" y="1801411"/>
            <a:ext cx="304892" cy="338554"/>
          </a:xfrm>
          <a:prstGeom prst="rect">
            <a:avLst/>
          </a:prstGeom>
          <a:noFill/>
        </p:spPr>
        <p:txBody>
          <a:bodyPr wrap="none" rtlCol="0">
            <a:spAutoFit/>
          </a:bodyPr>
          <a:lstStyle/>
          <a:p>
            <a:r>
              <a:rPr lang="en-US" sz="1600" dirty="0" smtClean="0"/>
              <a:t>=</a:t>
            </a:r>
            <a:endParaRPr lang="en-US" sz="1600" dirty="0"/>
          </a:p>
        </p:txBody>
      </p:sp>
      <p:grpSp>
        <p:nvGrpSpPr>
          <p:cNvPr id="155" name="Group 154"/>
          <p:cNvGrpSpPr/>
          <p:nvPr/>
        </p:nvGrpSpPr>
        <p:grpSpPr>
          <a:xfrm>
            <a:off x="3230570" y="1730244"/>
            <a:ext cx="662529" cy="553021"/>
            <a:chOff x="1702864" y="1609782"/>
            <a:chExt cx="509216" cy="793940"/>
          </a:xfrm>
        </p:grpSpPr>
        <p:sp>
          <p:nvSpPr>
            <p:cNvPr id="156" name="Left Bracket 155"/>
            <p:cNvSpPr/>
            <p:nvPr/>
          </p:nvSpPr>
          <p:spPr bwMode="auto">
            <a:xfrm>
              <a:off x="1702864"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7" name="Left Bracket 156"/>
            <p:cNvSpPr/>
            <p:nvPr/>
          </p:nvSpPr>
          <p:spPr bwMode="auto">
            <a:xfrm flipH="1">
              <a:off x="2146375"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61" name="TextBox 160"/>
          <p:cNvSpPr txBox="1"/>
          <p:nvPr/>
        </p:nvSpPr>
        <p:spPr>
          <a:xfrm>
            <a:off x="3416736" y="1450979"/>
            <a:ext cx="324128" cy="307777"/>
          </a:xfrm>
          <a:prstGeom prst="rect">
            <a:avLst/>
          </a:prstGeom>
          <a:noFill/>
        </p:spPr>
        <p:txBody>
          <a:bodyPr wrap="none" rtlCol="0">
            <a:spAutoFit/>
          </a:bodyPr>
          <a:lstStyle/>
          <a:p>
            <a:r>
              <a:rPr lang="en-US" sz="1400" b="1" dirty="0" smtClean="0">
                <a:solidFill>
                  <a:schemeClr val="bg1">
                    <a:lumMod val="65000"/>
                  </a:schemeClr>
                </a:solidFill>
                <a:latin typeface="Albertus Extra Bold" pitchFamily="18" charset="0"/>
              </a:rPr>
              <a:t>A</a:t>
            </a:r>
            <a:endParaRPr lang="en-US" sz="1400" b="1" dirty="0">
              <a:solidFill>
                <a:schemeClr val="bg1">
                  <a:lumMod val="65000"/>
                </a:schemeClr>
              </a:solidFill>
              <a:latin typeface="Albertus Extra Bold" pitchFamily="18" charset="0"/>
            </a:endParaRPr>
          </a:p>
        </p:txBody>
      </p:sp>
      <p:sp>
        <p:nvSpPr>
          <p:cNvPr id="162" name="TextBox 161"/>
          <p:cNvSpPr txBox="1"/>
          <p:nvPr/>
        </p:nvSpPr>
        <p:spPr>
          <a:xfrm>
            <a:off x="2398301" y="1472883"/>
            <a:ext cx="296876" cy="307777"/>
          </a:xfrm>
          <a:prstGeom prst="rect">
            <a:avLst/>
          </a:prstGeom>
          <a:noFill/>
        </p:spPr>
        <p:txBody>
          <a:bodyPr wrap="none" rtlCol="0">
            <a:spAutoFit/>
          </a:bodyPr>
          <a:lstStyle/>
          <a:p>
            <a:r>
              <a:rPr lang="en-US" sz="1400" b="1" dirty="0" smtClean="0">
                <a:solidFill>
                  <a:schemeClr val="bg1">
                    <a:lumMod val="65000"/>
                  </a:schemeClr>
                </a:solidFill>
                <a:latin typeface="Albertus Medium" pitchFamily="18" charset="0"/>
              </a:rPr>
              <a:t>R</a:t>
            </a:r>
            <a:endParaRPr lang="en-US" sz="1400" b="1" dirty="0">
              <a:solidFill>
                <a:schemeClr val="bg1">
                  <a:lumMod val="65000"/>
                </a:schemeClr>
              </a:solidFill>
              <a:latin typeface="Albertus Medium" pitchFamily="18" charset="0"/>
            </a:endParaRPr>
          </a:p>
        </p:txBody>
      </p:sp>
      <p:sp>
        <p:nvSpPr>
          <p:cNvPr id="164" name="Right Triangle 163"/>
          <p:cNvSpPr/>
          <p:nvPr/>
        </p:nvSpPr>
        <p:spPr bwMode="auto">
          <a:xfrm flipH="1" flipV="1">
            <a:off x="2316169" y="1806902"/>
            <a:ext cx="492792" cy="394232"/>
          </a:xfrm>
          <a:prstGeom prst="rtTriangle">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5" name="TextBox 164"/>
          <p:cNvSpPr txBox="1"/>
          <p:nvPr/>
        </p:nvSpPr>
        <p:spPr>
          <a:xfrm>
            <a:off x="1511280" y="1461930"/>
            <a:ext cx="346570" cy="307777"/>
          </a:xfrm>
          <a:prstGeom prst="rect">
            <a:avLst/>
          </a:prstGeom>
          <a:noFill/>
        </p:spPr>
        <p:txBody>
          <a:bodyPr wrap="none" rtlCol="0">
            <a:spAutoFit/>
          </a:bodyPr>
          <a:lstStyle/>
          <a:p>
            <a:r>
              <a:rPr lang="en-US" sz="1400" b="1" dirty="0" smtClean="0">
                <a:solidFill>
                  <a:schemeClr val="bg1">
                    <a:lumMod val="65000"/>
                  </a:schemeClr>
                </a:solidFill>
                <a:latin typeface="Albertus Extra Bold" pitchFamily="18" charset="0"/>
              </a:rPr>
              <a:t>Q</a:t>
            </a:r>
            <a:endParaRPr lang="en-US" sz="1400" b="1" dirty="0">
              <a:solidFill>
                <a:schemeClr val="bg1">
                  <a:lumMod val="65000"/>
                </a:schemeClr>
              </a:solidFill>
              <a:latin typeface="Albertus Extra Bold" pitchFamily="18" charset="0"/>
            </a:endParaRPr>
          </a:p>
        </p:txBody>
      </p:sp>
      <p:sp>
        <p:nvSpPr>
          <p:cNvPr id="166" name="Rectangle 165"/>
          <p:cNvSpPr/>
          <p:nvPr/>
        </p:nvSpPr>
        <p:spPr bwMode="auto">
          <a:xfrm>
            <a:off x="3296224" y="1795949"/>
            <a:ext cx="547544" cy="421609"/>
          </a:xfrm>
          <a:prstGeom prst="rect">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7" name="Rectangle 166"/>
          <p:cNvSpPr/>
          <p:nvPr/>
        </p:nvSpPr>
        <p:spPr bwMode="auto">
          <a:xfrm>
            <a:off x="1385293" y="1774047"/>
            <a:ext cx="547544" cy="421609"/>
          </a:xfrm>
          <a:prstGeom prst="rect">
            <a:avLst/>
          </a:prstGeom>
          <a:solidFill>
            <a:schemeClr val="accent2">
              <a:lumMod val="75000"/>
            </a:schemeClr>
          </a:solid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68" name="Group 167"/>
          <p:cNvGrpSpPr/>
          <p:nvPr/>
        </p:nvGrpSpPr>
        <p:grpSpPr>
          <a:xfrm>
            <a:off x="1325114" y="1724769"/>
            <a:ext cx="662529" cy="553021"/>
            <a:chOff x="1702864" y="1609782"/>
            <a:chExt cx="509216" cy="793940"/>
          </a:xfrm>
        </p:grpSpPr>
        <p:sp>
          <p:nvSpPr>
            <p:cNvPr id="169" name="Left Bracket 168"/>
            <p:cNvSpPr/>
            <p:nvPr/>
          </p:nvSpPr>
          <p:spPr bwMode="auto">
            <a:xfrm>
              <a:off x="1702864" y="1609782"/>
              <a:ext cx="65705" cy="793940"/>
            </a:xfrm>
            <a:prstGeom prst="leftBracket">
              <a:avLst>
                <a:gd name="adj" fmla="val 0"/>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0" name="Left Bracket 169"/>
            <p:cNvSpPr/>
            <p:nvPr/>
          </p:nvSpPr>
          <p:spPr bwMode="auto">
            <a:xfrm flipH="1">
              <a:off x="2146375" y="1609782"/>
              <a:ext cx="65705" cy="793940"/>
            </a:xfrm>
            <a:prstGeom prst="leftBracket">
              <a:avLst>
                <a:gd name="adj" fmla="val 0"/>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171" name="Group 170"/>
          <p:cNvGrpSpPr/>
          <p:nvPr/>
        </p:nvGrpSpPr>
        <p:grpSpPr>
          <a:xfrm>
            <a:off x="2244990" y="1741195"/>
            <a:ext cx="662529" cy="553021"/>
            <a:chOff x="1702864" y="1609782"/>
            <a:chExt cx="509216" cy="793940"/>
          </a:xfrm>
        </p:grpSpPr>
        <p:sp>
          <p:nvSpPr>
            <p:cNvPr id="172" name="Left Bracket 171"/>
            <p:cNvSpPr/>
            <p:nvPr/>
          </p:nvSpPr>
          <p:spPr bwMode="auto">
            <a:xfrm>
              <a:off x="1702864"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3" name="Left Bracket 172"/>
            <p:cNvSpPr/>
            <p:nvPr/>
          </p:nvSpPr>
          <p:spPr bwMode="auto">
            <a:xfrm flipH="1">
              <a:off x="2146375"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76" name="Rectangle 175"/>
          <p:cNvSpPr/>
          <p:nvPr/>
        </p:nvSpPr>
        <p:spPr>
          <a:xfrm>
            <a:off x="1233942" y="2458984"/>
            <a:ext cx="2664578" cy="230832"/>
          </a:xfrm>
          <a:prstGeom prst="rect">
            <a:avLst/>
          </a:prstGeom>
        </p:spPr>
        <p:txBody>
          <a:bodyPr wrap="square">
            <a:spAutoFit/>
          </a:bodyPr>
          <a:lstStyle/>
          <a:p>
            <a:r>
              <a:rPr lang="en-US" sz="900" i="1" dirty="0" smtClean="0"/>
              <a:t>(Unitary matrix Q is not explicitly computed)</a:t>
            </a:r>
            <a:endParaRPr lang="en-US" sz="900" i="1" dirty="0"/>
          </a:p>
        </p:txBody>
      </p:sp>
      <p:pic>
        <p:nvPicPr>
          <p:cNvPr id="7178" name="Picture 10"/>
          <p:cNvPicPr>
            <a:picLocks noChangeAspect="1" noChangeArrowheads="1"/>
          </p:cNvPicPr>
          <p:nvPr/>
        </p:nvPicPr>
        <p:blipFill>
          <a:blip r:embed="rId10" cstate="print"/>
          <a:srcRect/>
          <a:stretch>
            <a:fillRect/>
          </a:stretch>
        </p:blipFill>
        <p:spPr bwMode="auto">
          <a:xfrm>
            <a:off x="1574231" y="1021511"/>
            <a:ext cx="1647825"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Substitution</a:t>
            </a:r>
            <a:endParaRPr lang="en-US"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Calibri"/>
            </a:endParaRPr>
          </a:p>
        </p:txBody>
      </p:sp>
      <p:graphicFrame>
        <p:nvGraphicFramePr>
          <p:cNvPr id="37889" name="Object 1"/>
          <p:cNvGraphicFramePr>
            <a:graphicFrameLocks noChangeAspect="1"/>
          </p:cNvGraphicFramePr>
          <p:nvPr/>
        </p:nvGraphicFramePr>
        <p:xfrm>
          <a:off x="838200" y="2895600"/>
          <a:ext cx="4628535" cy="3200400"/>
        </p:xfrm>
        <a:graphic>
          <a:graphicData uri="http://schemas.openxmlformats.org/presentationml/2006/ole">
            <p:oleObj spid="_x0000_s10242" name="Visio" r:id="rId4" imgW="7188200" imgH="5003800" progId="">
              <p:embed/>
            </p:oleObj>
          </a:graphicData>
        </a:graphic>
      </p:graphicFrame>
      <p:sp>
        <p:nvSpPr>
          <p:cNvPr id="51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Calibri"/>
            </a:endParaRPr>
          </a:p>
        </p:txBody>
      </p:sp>
      <p:sp>
        <p:nvSpPr>
          <p:cNvPr id="51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Calibri"/>
            </a:endParaRPr>
          </a:p>
        </p:txBody>
      </p:sp>
      <p:sp>
        <p:nvSpPr>
          <p:cNvPr id="51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Calibri"/>
            </a:endParaRPr>
          </a:p>
        </p:txBody>
      </p:sp>
      <p:pic>
        <p:nvPicPr>
          <p:cNvPr id="5146" name="Picture 26" descr="C:\DOCUME~1\vi18627\LOCALS~1\Temp\enhtmlclip\ScreenClip.png"/>
          <p:cNvPicPr>
            <a:picLocks noChangeAspect="1" noChangeArrowheads="1"/>
          </p:cNvPicPr>
          <p:nvPr/>
        </p:nvPicPr>
        <p:blipFill>
          <a:blip r:embed="rId5" cstate="print"/>
          <a:srcRect/>
          <a:stretch>
            <a:fillRect/>
          </a:stretch>
        </p:blipFill>
        <p:spPr bwMode="auto">
          <a:xfrm>
            <a:off x="1615713" y="973547"/>
            <a:ext cx="2934375" cy="1190625"/>
          </a:xfrm>
          <a:prstGeom prst="rect">
            <a:avLst/>
          </a:prstGeom>
          <a:noFill/>
        </p:spPr>
      </p:pic>
      <p:sp>
        <p:nvSpPr>
          <p:cNvPr id="26" name="TextBox 25"/>
          <p:cNvSpPr txBox="1"/>
          <p:nvPr/>
        </p:nvSpPr>
        <p:spPr>
          <a:xfrm>
            <a:off x="381000" y="1066800"/>
            <a:ext cx="1026499" cy="338554"/>
          </a:xfrm>
          <a:prstGeom prst="rect">
            <a:avLst/>
          </a:prstGeom>
          <a:noFill/>
        </p:spPr>
        <p:txBody>
          <a:bodyPr wrap="none" rtlCol="0">
            <a:spAutoFit/>
          </a:bodyPr>
          <a:lstStyle/>
          <a:p>
            <a:pPr eaLnBrk="1" fontAlgn="auto" hangingPunct="1">
              <a:spcBef>
                <a:spcPts val="0"/>
              </a:spcBef>
              <a:spcAft>
                <a:spcPts val="0"/>
              </a:spcAft>
            </a:pPr>
            <a:r>
              <a:rPr lang="en-US" sz="1600" u="sng" dirty="0" smtClean="0">
                <a:solidFill>
                  <a:prstClr val="black"/>
                </a:solidFill>
                <a:latin typeface="Calibri"/>
              </a:rPr>
              <a:t>Operation</a:t>
            </a:r>
            <a:endParaRPr lang="en-US" sz="1600" u="sng" dirty="0">
              <a:solidFill>
                <a:prstClr val="black"/>
              </a:solidFill>
              <a:latin typeface="Calibri"/>
            </a:endParaRPr>
          </a:p>
        </p:txBody>
      </p:sp>
      <p:sp>
        <p:nvSpPr>
          <p:cNvPr id="27" name="TextBox 26"/>
          <p:cNvSpPr txBox="1"/>
          <p:nvPr/>
        </p:nvSpPr>
        <p:spPr>
          <a:xfrm>
            <a:off x="381000" y="2819400"/>
            <a:ext cx="1217128" cy="338554"/>
          </a:xfrm>
          <a:prstGeom prst="rect">
            <a:avLst/>
          </a:prstGeom>
          <a:noFill/>
        </p:spPr>
        <p:txBody>
          <a:bodyPr wrap="none" rtlCol="0">
            <a:spAutoFit/>
          </a:bodyPr>
          <a:lstStyle/>
          <a:p>
            <a:pPr eaLnBrk="1" fontAlgn="auto" hangingPunct="1">
              <a:spcBef>
                <a:spcPts val="0"/>
              </a:spcBef>
              <a:spcAft>
                <a:spcPts val="0"/>
              </a:spcAft>
            </a:pPr>
            <a:r>
              <a:rPr lang="en-US" sz="1600" u="sng" dirty="0" smtClean="0">
                <a:solidFill>
                  <a:prstClr val="black"/>
                </a:solidFill>
                <a:latin typeface="Calibri"/>
              </a:rPr>
              <a:t>Architecture</a:t>
            </a:r>
            <a:endParaRPr lang="en-US" sz="1600" u="sng" dirty="0">
              <a:solidFill>
                <a:prstClr val="black"/>
              </a:solidFill>
              <a:latin typeface="Calibri"/>
            </a:endParaRPr>
          </a:p>
        </p:txBody>
      </p:sp>
      <p:sp>
        <p:nvSpPr>
          <p:cNvPr id="28" name="Rectangle 27"/>
          <p:cNvSpPr/>
          <p:nvPr/>
        </p:nvSpPr>
        <p:spPr bwMode="auto">
          <a:xfrm>
            <a:off x="5481381" y="4164535"/>
            <a:ext cx="3429000" cy="1828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Single precision floating-point</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Parameterized size of input matrices</a:t>
            </a:r>
          </a:p>
          <a:p>
            <a:pPr marL="342900" indent="-342900" eaLnBrk="1" fontAlgn="auto" hangingPunct="1">
              <a:lnSpc>
                <a:spcPct val="90000"/>
              </a:lnSpc>
              <a:spcBef>
                <a:spcPct val="25000"/>
              </a:spcBef>
              <a:spcAft>
                <a:spcPts val="0"/>
              </a:spcAft>
              <a:buSzPct val="125000"/>
              <a:buFontTx/>
              <a:buChar char="•"/>
            </a:pPr>
            <a:r>
              <a:rPr lang="en-US" sz="1600" b="1" kern="0" dirty="0" smtClean="0">
                <a:solidFill>
                  <a:prstClr val="black"/>
                </a:solidFill>
                <a:latin typeface="Calibri"/>
              </a:rPr>
              <a:t>Interleaves multiple rows for greater throughput</a:t>
            </a:r>
          </a:p>
          <a:p>
            <a:pPr marL="342900" indent="-342900" eaLnBrk="1" fontAlgn="auto" hangingPunct="1">
              <a:lnSpc>
                <a:spcPct val="90000"/>
              </a:lnSpc>
              <a:spcBef>
                <a:spcPct val="25000"/>
              </a:spcBef>
              <a:spcAft>
                <a:spcPts val="0"/>
              </a:spcAft>
              <a:buSzPct val="125000"/>
              <a:buFontTx/>
              <a:buChar char="•"/>
            </a:pPr>
            <a:endParaRPr lang="en-US" sz="1600" b="1" kern="0" dirty="0" smtClean="0">
              <a:solidFill>
                <a:prstClr val="black"/>
              </a:solidFill>
              <a:latin typeface="Calibri"/>
            </a:endParaRPr>
          </a:p>
          <a:p>
            <a:endParaRPr lang="en-US" sz="1800" dirty="0" smtClean="0">
              <a:solidFill>
                <a:prstClr val="black"/>
              </a:solidFill>
            </a:endParaRPr>
          </a:p>
        </p:txBody>
      </p:sp>
      <p:sp>
        <p:nvSpPr>
          <p:cNvPr id="12" name="TextBox 11"/>
          <p:cNvSpPr txBox="1"/>
          <p:nvPr/>
        </p:nvSpPr>
        <p:spPr>
          <a:xfrm>
            <a:off x="2201130" y="2370844"/>
            <a:ext cx="304892" cy="338554"/>
          </a:xfrm>
          <a:prstGeom prst="rect">
            <a:avLst/>
          </a:prstGeom>
          <a:noFill/>
        </p:spPr>
        <p:txBody>
          <a:bodyPr wrap="none" rtlCol="0">
            <a:spAutoFit/>
          </a:bodyPr>
          <a:lstStyle/>
          <a:p>
            <a:r>
              <a:rPr lang="en-US" sz="1600" dirty="0" smtClean="0"/>
              <a:t>=</a:t>
            </a:r>
            <a:endParaRPr lang="en-US" sz="1600" dirty="0"/>
          </a:p>
        </p:txBody>
      </p:sp>
      <p:grpSp>
        <p:nvGrpSpPr>
          <p:cNvPr id="13" name="Group 12"/>
          <p:cNvGrpSpPr/>
          <p:nvPr/>
        </p:nvGrpSpPr>
        <p:grpSpPr>
          <a:xfrm>
            <a:off x="1429106" y="2288725"/>
            <a:ext cx="662529" cy="553021"/>
            <a:chOff x="1702864" y="1609782"/>
            <a:chExt cx="509216" cy="793940"/>
          </a:xfrm>
        </p:grpSpPr>
        <p:sp>
          <p:nvSpPr>
            <p:cNvPr id="14" name="Left Bracket 13"/>
            <p:cNvSpPr/>
            <p:nvPr/>
          </p:nvSpPr>
          <p:spPr bwMode="auto">
            <a:xfrm>
              <a:off x="1702864"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Left Bracket 14"/>
            <p:cNvSpPr/>
            <p:nvPr/>
          </p:nvSpPr>
          <p:spPr bwMode="auto">
            <a:xfrm flipH="1">
              <a:off x="2146375"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6" name="TextBox 15"/>
          <p:cNvSpPr txBox="1"/>
          <p:nvPr/>
        </p:nvSpPr>
        <p:spPr>
          <a:xfrm>
            <a:off x="1615272" y="2009460"/>
            <a:ext cx="311304" cy="307777"/>
          </a:xfrm>
          <a:prstGeom prst="rect">
            <a:avLst/>
          </a:prstGeom>
          <a:noFill/>
        </p:spPr>
        <p:txBody>
          <a:bodyPr wrap="none" rtlCol="0">
            <a:spAutoFit/>
          </a:bodyPr>
          <a:lstStyle/>
          <a:p>
            <a:r>
              <a:rPr lang="en-US" sz="1400" b="1" dirty="0" smtClean="0">
                <a:solidFill>
                  <a:schemeClr val="bg1">
                    <a:lumMod val="65000"/>
                  </a:schemeClr>
                </a:solidFill>
                <a:latin typeface="Albertus Extra Bold" pitchFamily="18" charset="0"/>
              </a:rPr>
              <a:t>B</a:t>
            </a:r>
            <a:endParaRPr lang="en-US" sz="1400" b="1" dirty="0">
              <a:solidFill>
                <a:schemeClr val="bg1">
                  <a:lumMod val="65000"/>
                </a:schemeClr>
              </a:solidFill>
              <a:latin typeface="Albertus Extra Bold" pitchFamily="18" charset="0"/>
            </a:endParaRPr>
          </a:p>
        </p:txBody>
      </p:sp>
      <p:sp>
        <p:nvSpPr>
          <p:cNvPr id="17" name="TextBox 16"/>
          <p:cNvSpPr txBox="1"/>
          <p:nvPr/>
        </p:nvSpPr>
        <p:spPr>
          <a:xfrm>
            <a:off x="3690466" y="2031365"/>
            <a:ext cx="296876" cy="307777"/>
          </a:xfrm>
          <a:prstGeom prst="rect">
            <a:avLst/>
          </a:prstGeom>
          <a:noFill/>
        </p:spPr>
        <p:txBody>
          <a:bodyPr wrap="none" rtlCol="0">
            <a:spAutoFit/>
          </a:bodyPr>
          <a:lstStyle/>
          <a:p>
            <a:r>
              <a:rPr lang="en-US" sz="1400" b="1" dirty="0" smtClean="0">
                <a:solidFill>
                  <a:schemeClr val="bg1">
                    <a:lumMod val="65000"/>
                  </a:schemeClr>
                </a:solidFill>
                <a:latin typeface="Albertus Medium" pitchFamily="18" charset="0"/>
              </a:rPr>
              <a:t>R</a:t>
            </a:r>
            <a:endParaRPr lang="en-US" sz="1400" b="1" dirty="0">
              <a:solidFill>
                <a:schemeClr val="bg1">
                  <a:lumMod val="65000"/>
                </a:schemeClr>
              </a:solidFill>
              <a:latin typeface="Albertus Medium" pitchFamily="18" charset="0"/>
            </a:endParaRPr>
          </a:p>
        </p:txBody>
      </p:sp>
      <p:sp>
        <p:nvSpPr>
          <p:cNvPr id="19" name="TextBox 18"/>
          <p:cNvSpPr txBox="1"/>
          <p:nvPr/>
        </p:nvSpPr>
        <p:spPr>
          <a:xfrm>
            <a:off x="2803445" y="2020412"/>
            <a:ext cx="324128" cy="307777"/>
          </a:xfrm>
          <a:prstGeom prst="rect">
            <a:avLst/>
          </a:prstGeom>
          <a:noFill/>
        </p:spPr>
        <p:txBody>
          <a:bodyPr wrap="none" rtlCol="0">
            <a:spAutoFit/>
          </a:bodyPr>
          <a:lstStyle/>
          <a:p>
            <a:r>
              <a:rPr lang="en-US" sz="1400" b="1" dirty="0" smtClean="0">
                <a:solidFill>
                  <a:schemeClr val="bg1">
                    <a:lumMod val="65000"/>
                  </a:schemeClr>
                </a:solidFill>
                <a:latin typeface="Albertus Extra Bold" pitchFamily="18" charset="0"/>
              </a:rPr>
              <a:t>A</a:t>
            </a:r>
            <a:endParaRPr lang="en-US" sz="1400" b="1" dirty="0">
              <a:solidFill>
                <a:schemeClr val="bg1">
                  <a:lumMod val="65000"/>
                </a:schemeClr>
              </a:solidFill>
              <a:latin typeface="Albertus Extra Bold" pitchFamily="18" charset="0"/>
            </a:endParaRPr>
          </a:p>
        </p:txBody>
      </p:sp>
      <p:sp>
        <p:nvSpPr>
          <p:cNvPr id="20" name="Rectangle 19"/>
          <p:cNvSpPr/>
          <p:nvPr/>
        </p:nvSpPr>
        <p:spPr bwMode="auto">
          <a:xfrm>
            <a:off x="1494760" y="2354430"/>
            <a:ext cx="547544" cy="45719"/>
          </a:xfrm>
          <a:prstGeom prst="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2" name="Group 21"/>
          <p:cNvGrpSpPr/>
          <p:nvPr/>
        </p:nvGrpSpPr>
        <p:grpSpPr>
          <a:xfrm>
            <a:off x="2617279" y="2283251"/>
            <a:ext cx="662529" cy="553021"/>
            <a:chOff x="1702864" y="1609782"/>
            <a:chExt cx="509216" cy="793940"/>
          </a:xfrm>
        </p:grpSpPr>
        <p:sp>
          <p:nvSpPr>
            <p:cNvPr id="23" name="Left Bracket 22"/>
            <p:cNvSpPr/>
            <p:nvPr/>
          </p:nvSpPr>
          <p:spPr bwMode="auto">
            <a:xfrm>
              <a:off x="1702864"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Left Bracket 23"/>
            <p:cNvSpPr/>
            <p:nvPr/>
          </p:nvSpPr>
          <p:spPr bwMode="auto">
            <a:xfrm flipH="1">
              <a:off x="2146375"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25" name="Group 24"/>
          <p:cNvGrpSpPr/>
          <p:nvPr/>
        </p:nvGrpSpPr>
        <p:grpSpPr>
          <a:xfrm>
            <a:off x="3537155" y="2299677"/>
            <a:ext cx="662529" cy="553021"/>
            <a:chOff x="1702864" y="1609782"/>
            <a:chExt cx="509216" cy="793940"/>
          </a:xfrm>
        </p:grpSpPr>
        <p:sp>
          <p:nvSpPr>
            <p:cNvPr id="29" name="Left Bracket 28"/>
            <p:cNvSpPr/>
            <p:nvPr/>
          </p:nvSpPr>
          <p:spPr bwMode="auto">
            <a:xfrm>
              <a:off x="1702864"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Left Bracket 29"/>
            <p:cNvSpPr/>
            <p:nvPr/>
          </p:nvSpPr>
          <p:spPr bwMode="auto">
            <a:xfrm flipH="1">
              <a:off x="2146375" y="1609782"/>
              <a:ext cx="65705" cy="793940"/>
            </a:xfrm>
            <a:prstGeom prst="leftBracket">
              <a:avLst>
                <a:gd name="adj" fmla="val 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34" name="Rectangle 33"/>
          <p:cNvSpPr/>
          <p:nvPr/>
        </p:nvSpPr>
        <p:spPr bwMode="auto">
          <a:xfrm>
            <a:off x="2677457" y="2338004"/>
            <a:ext cx="547544" cy="45719"/>
          </a:xfrm>
          <a:prstGeom prst="rect">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Right Triangle 34"/>
          <p:cNvSpPr/>
          <p:nvPr/>
        </p:nvSpPr>
        <p:spPr bwMode="auto">
          <a:xfrm flipH="1" flipV="1">
            <a:off x="3608375" y="2343496"/>
            <a:ext cx="492792" cy="394232"/>
          </a:xfrm>
          <a:prstGeom prst="rtTriangle">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854" y="1153949"/>
            <a:ext cx="5094449" cy="4648200"/>
          </a:xfrm>
        </p:spPr>
        <p:txBody>
          <a:bodyPr/>
          <a:lstStyle/>
          <a:p>
            <a:r>
              <a:rPr lang="en-US" dirty="0" smtClean="0">
                <a:latin typeface="+mn-lt"/>
              </a:rPr>
              <a:t>Successfully implemented real-time  space-time adaptive synchronization algorithm in FPGA</a:t>
            </a:r>
          </a:p>
          <a:p>
            <a:r>
              <a:rPr lang="en-US" dirty="0" smtClean="0">
                <a:latin typeface="+mn-lt"/>
              </a:rPr>
              <a:t>Performance verified to be vastly superior to less sophisticated techniques</a:t>
            </a:r>
          </a:p>
          <a:p>
            <a:r>
              <a:rPr lang="en-US" dirty="0" smtClean="0">
                <a:latin typeface="+mn-lt"/>
              </a:rPr>
              <a:t>Implemented high-performance blocks to be utilized for other integral communication components</a:t>
            </a:r>
          </a:p>
          <a:p>
            <a:r>
              <a:rPr lang="en-US" dirty="0" smtClean="0">
                <a:latin typeface="+mn-lt"/>
              </a:rPr>
              <a:t>Future Work:</a:t>
            </a:r>
          </a:p>
          <a:p>
            <a:pPr lvl="1"/>
            <a:r>
              <a:rPr lang="en-US" dirty="0" smtClean="0"/>
              <a:t>Implementing other components of the communication sub-system:</a:t>
            </a:r>
          </a:p>
          <a:p>
            <a:pPr lvl="2"/>
            <a:r>
              <a:rPr lang="en-US" dirty="0" smtClean="0"/>
              <a:t>Channel capacity estimation</a:t>
            </a:r>
          </a:p>
          <a:p>
            <a:pPr lvl="2"/>
            <a:r>
              <a:rPr lang="en-US" dirty="0" smtClean="0"/>
              <a:t>Frequency offset estimation</a:t>
            </a:r>
          </a:p>
          <a:p>
            <a:pPr lvl="2"/>
            <a:r>
              <a:rPr lang="en-US" dirty="0" err="1" smtClean="0"/>
              <a:t>Beamforming</a:t>
            </a:r>
            <a:endParaRPr lang="en-US" dirty="0" smtClean="0"/>
          </a:p>
          <a:p>
            <a:pPr lvl="1"/>
            <a:r>
              <a:rPr lang="en-US" dirty="0" smtClean="0"/>
              <a:t>Constructing complete ad-hoc network node environment </a:t>
            </a:r>
          </a:p>
          <a:p>
            <a:pPr lvl="1"/>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Summary and Future Work</a:t>
            </a:r>
            <a:endParaRPr lang="en-US" dirty="0"/>
          </a:p>
        </p:txBody>
      </p:sp>
      <p:grpSp>
        <p:nvGrpSpPr>
          <p:cNvPr id="4" name="Group 3"/>
          <p:cNvGrpSpPr/>
          <p:nvPr/>
        </p:nvGrpSpPr>
        <p:grpSpPr>
          <a:xfrm>
            <a:off x="6064924" y="1112584"/>
            <a:ext cx="3079076" cy="2847357"/>
            <a:chOff x="746896" y="1468503"/>
            <a:chExt cx="3079076" cy="2847357"/>
          </a:xfrm>
        </p:grpSpPr>
        <p:pic>
          <p:nvPicPr>
            <p:cNvPr id="5" name="Picture 1" descr="Z:\LL\WindowsDocuments\Project Documents\PARROTv2\matlab_ws\Initial Sync Simulations\figs\sync_snr0dB_inr80dB_2interf_tom.png"/>
            <p:cNvPicPr>
              <a:picLocks noChangeAspect="1" noChangeArrowheads="1"/>
            </p:cNvPicPr>
            <p:nvPr/>
          </p:nvPicPr>
          <p:blipFill>
            <a:blip r:embed="rId3" cstate="print"/>
            <a:srcRect/>
            <a:stretch>
              <a:fillRect/>
            </a:stretch>
          </p:blipFill>
          <p:spPr bwMode="auto">
            <a:xfrm>
              <a:off x="1171748" y="1693278"/>
              <a:ext cx="2654224" cy="2380448"/>
            </a:xfrm>
            <a:prstGeom prst="rect">
              <a:avLst/>
            </a:prstGeom>
            <a:noFill/>
          </p:spPr>
        </p:pic>
        <p:sp>
          <p:nvSpPr>
            <p:cNvPr id="6" name="TextBox 5"/>
            <p:cNvSpPr txBox="1"/>
            <p:nvPr/>
          </p:nvSpPr>
          <p:spPr>
            <a:xfrm>
              <a:off x="2088386" y="4008083"/>
              <a:ext cx="841321" cy="307777"/>
            </a:xfrm>
            <a:prstGeom prst="rect">
              <a:avLst/>
            </a:prstGeom>
            <a:noFill/>
          </p:spPr>
          <p:txBody>
            <a:bodyPr wrap="none" rtlCol="0">
              <a:spAutoFit/>
            </a:bodyPr>
            <a:lstStyle/>
            <a:p>
              <a:r>
                <a:rPr lang="en-US" sz="1400" b="1" dirty="0" err="1" smtClean="0">
                  <a:latin typeface="+mn-lt"/>
                </a:rPr>
                <a:t>P</a:t>
              </a:r>
              <a:r>
                <a:rPr lang="en-US" sz="1400" b="1" baseline="-25000" dirty="0" err="1" smtClean="0">
                  <a:latin typeface="+mn-lt"/>
                </a:rPr>
                <a:t>false</a:t>
              </a:r>
              <a:r>
                <a:rPr lang="en-US" sz="1400" b="1" baseline="-25000" dirty="0" smtClean="0">
                  <a:latin typeface="+mn-lt"/>
                </a:rPr>
                <a:t>-alarm</a:t>
              </a:r>
              <a:endParaRPr lang="en-US" sz="1400" b="1" baseline="-25000" dirty="0">
                <a:latin typeface="+mn-lt"/>
              </a:endParaRPr>
            </a:p>
          </p:txBody>
        </p:sp>
        <p:sp>
          <p:nvSpPr>
            <p:cNvPr id="7" name="TextBox 6"/>
            <p:cNvSpPr txBox="1"/>
            <p:nvPr/>
          </p:nvSpPr>
          <p:spPr>
            <a:xfrm>
              <a:off x="746896" y="2677544"/>
              <a:ext cx="503664" cy="307777"/>
            </a:xfrm>
            <a:prstGeom prst="rect">
              <a:avLst/>
            </a:prstGeom>
            <a:noFill/>
          </p:spPr>
          <p:txBody>
            <a:bodyPr wrap="none" rtlCol="0">
              <a:spAutoFit/>
            </a:bodyPr>
            <a:lstStyle/>
            <a:p>
              <a:r>
                <a:rPr lang="en-US" sz="1400" b="1" dirty="0" err="1" smtClean="0">
                  <a:latin typeface="+mn-lt"/>
                </a:rPr>
                <a:t>P</a:t>
              </a:r>
              <a:r>
                <a:rPr lang="en-US" sz="1400" b="1" baseline="-25000" dirty="0" err="1" smtClean="0">
                  <a:latin typeface="+mn-lt"/>
                </a:rPr>
                <a:t>miss</a:t>
              </a:r>
              <a:endParaRPr lang="en-US" sz="1400" b="1" baseline="-25000" dirty="0">
                <a:latin typeface="+mn-lt"/>
              </a:endParaRPr>
            </a:p>
          </p:txBody>
        </p:sp>
        <p:sp>
          <p:nvSpPr>
            <p:cNvPr id="8" name="TextBox 7"/>
            <p:cNvSpPr txBox="1"/>
            <p:nvPr/>
          </p:nvSpPr>
          <p:spPr>
            <a:xfrm>
              <a:off x="1565978" y="2228508"/>
              <a:ext cx="941283" cy="215444"/>
            </a:xfrm>
            <a:prstGeom prst="rect">
              <a:avLst/>
            </a:prstGeom>
            <a:noFill/>
          </p:spPr>
          <p:txBody>
            <a:bodyPr wrap="none" rtlCol="0">
              <a:spAutoFit/>
            </a:bodyPr>
            <a:lstStyle/>
            <a:p>
              <a:r>
                <a:rPr lang="en-US" sz="800" b="1" dirty="0" smtClean="0">
                  <a:solidFill>
                    <a:schemeClr val="accent6">
                      <a:lumMod val="75000"/>
                    </a:schemeClr>
                  </a:solidFill>
                </a:rPr>
                <a:t>MATLAB Model</a:t>
              </a:r>
              <a:endParaRPr lang="en-US" sz="800" b="1" dirty="0">
                <a:solidFill>
                  <a:schemeClr val="accent6">
                    <a:lumMod val="75000"/>
                  </a:schemeClr>
                </a:solidFill>
              </a:endParaRPr>
            </a:p>
          </p:txBody>
        </p:sp>
        <p:sp>
          <p:nvSpPr>
            <p:cNvPr id="9" name="TextBox 8"/>
            <p:cNvSpPr txBox="1"/>
            <p:nvPr/>
          </p:nvSpPr>
          <p:spPr>
            <a:xfrm>
              <a:off x="2387295" y="1905454"/>
              <a:ext cx="732893" cy="215444"/>
            </a:xfrm>
            <a:prstGeom prst="rect">
              <a:avLst/>
            </a:prstGeom>
            <a:noFill/>
          </p:spPr>
          <p:txBody>
            <a:bodyPr wrap="none" rtlCol="0">
              <a:spAutoFit/>
            </a:bodyPr>
            <a:lstStyle/>
            <a:p>
              <a:r>
                <a:rPr lang="en-US" sz="800" b="1" dirty="0" smtClean="0">
                  <a:solidFill>
                    <a:schemeClr val="accent6">
                      <a:lumMod val="75000"/>
                    </a:schemeClr>
                  </a:solidFill>
                </a:rPr>
                <a:t>Correlation</a:t>
              </a:r>
              <a:endParaRPr lang="en-US" sz="800" b="1" dirty="0">
                <a:solidFill>
                  <a:schemeClr val="accent6">
                    <a:lumMod val="75000"/>
                  </a:schemeClr>
                </a:solidFill>
              </a:endParaRPr>
            </a:p>
          </p:txBody>
        </p:sp>
        <p:sp>
          <p:nvSpPr>
            <p:cNvPr id="10" name="TextBox 9"/>
            <p:cNvSpPr txBox="1"/>
            <p:nvPr/>
          </p:nvSpPr>
          <p:spPr>
            <a:xfrm>
              <a:off x="2814381" y="2140901"/>
              <a:ext cx="595035" cy="215444"/>
            </a:xfrm>
            <a:prstGeom prst="rect">
              <a:avLst/>
            </a:prstGeom>
            <a:noFill/>
          </p:spPr>
          <p:txBody>
            <a:bodyPr wrap="none" rtlCol="0">
              <a:spAutoFit/>
            </a:bodyPr>
            <a:lstStyle/>
            <a:p>
              <a:r>
                <a:rPr lang="en-US" sz="800" b="1" dirty="0" smtClean="0">
                  <a:solidFill>
                    <a:schemeClr val="accent6">
                      <a:lumMod val="75000"/>
                    </a:schemeClr>
                  </a:solidFill>
                </a:rPr>
                <a:t>Random</a:t>
              </a:r>
              <a:endParaRPr lang="en-US" sz="800" b="1" dirty="0">
                <a:solidFill>
                  <a:schemeClr val="accent6">
                    <a:lumMod val="75000"/>
                  </a:schemeClr>
                </a:solidFill>
              </a:endParaRPr>
            </a:p>
          </p:txBody>
        </p:sp>
        <p:cxnSp>
          <p:nvCxnSpPr>
            <p:cNvPr id="11" name="Straight Arrow Connector 10"/>
            <p:cNvCxnSpPr/>
            <p:nvPr/>
          </p:nvCxnSpPr>
          <p:spPr bwMode="auto">
            <a:xfrm flipV="1">
              <a:off x="3273501" y="2086146"/>
              <a:ext cx="203409" cy="7487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2" name="Straight Arrow Connector 11"/>
            <p:cNvCxnSpPr/>
            <p:nvPr/>
          </p:nvCxnSpPr>
          <p:spPr bwMode="auto">
            <a:xfrm rot="16200000" flipH="1">
              <a:off x="2171018" y="2505019"/>
              <a:ext cx="213541" cy="6570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3" name="TextBox 12"/>
            <p:cNvSpPr txBox="1"/>
            <p:nvPr/>
          </p:nvSpPr>
          <p:spPr>
            <a:xfrm>
              <a:off x="1724766" y="2962219"/>
              <a:ext cx="1258678" cy="215444"/>
            </a:xfrm>
            <a:prstGeom prst="rect">
              <a:avLst/>
            </a:prstGeom>
            <a:noFill/>
          </p:spPr>
          <p:txBody>
            <a:bodyPr wrap="none" rtlCol="0">
              <a:spAutoFit/>
            </a:bodyPr>
            <a:lstStyle/>
            <a:p>
              <a:r>
                <a:rPr lang="en-US" sz="800" b="1" dirty="0" smtClean="0">
                  <a:solidFill>
                    <a:schemeClr val="accent6">
                      <a:lumMod val="75000"/>
                    </a:schemeClr>
                  </a:solidFill>
                </a:rPr>
                <a:t>FPGA Implementation</a:t>
              </a:r>
              <a:endParaRPr lang="en-US" sz="800" b="1" dirty="0">
                <a:solidFill>
                  <a:schemeClr val="accent6">
                    <a:lumMod val="75000"/>
                  </a:schemeClr>
                </a:solidFill>
              </a:endParaRPr>
            </a:p>
          </p:txBody>
        </p:sp>
        <p:cxnSp>
          <p:nvCxnSpPr>
            <p:cNvPr id="14" name="Straight Arrow Connector 13"/>
            <p:cNvCxnSpPr/>
            <p:nvPr/>
          </p:nvCxnSpPr>
          <p:spPr bwMode="auto">
            <a:xfrm rot="5400000" flipH="1" flipV="1">
              <a:off x="2192918" y="2778793"/>
              <a:ext cx="191640" cy="120456"/>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5" name="Straight Arrow Connector 14"/>
            <p:cNvCxnSpPr>
              <a:stCxn id="9" idx="3"/>
            </p:cNvCxnSpPr>
            <p:nvPr/>
          </p:nvCxnSpPr>
          <p:spPr bwMode="auto">
            <a:xfrm flipV="1">
              <a:off x="3120188" y="1910932"/>
              <a:ext cx="186983" cy="102244"/>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6" name="TextBox 15"/>
            <p:cNvSpPr txBox="1"/>
            <p:nvPr/>
          </p:nvSpPr>
          <p:spPr>
            <a:xfrm>
              <a:off x="1504163" y="1468503"/>
              <a:ext cx="2107885" cy="338554"/>
            </a:xfrm>
            <a:prstGeom prst="rect">
              <a:avLst/>
            </a:prstGeom>
            <a:noFill/>
          </p:spPr>
          <p:txBody>
            <a:bodyPr wrap="none" rtlCol="0">
              <a:spAutoFit/>
            </a:bodyPr>
            <a:lstStyle/>
            <a:p>
              <a:r>
                <a:rPr lang="en-US" sz="1600" b="1" u="sng" dirty="0" smtClean="0">
                  <a:latin typeface="+mn-lt"/>
                </a:rPr>
                <a:t>Algorithm Comparison</a:t>
              </a:r>
              <a:endParaRPr lang="en-US" sz="1600" b="1" u="sng" dirty="0">
                <a:latin typeface="+mn-lt"/>
              </a:endParaRPr>
            </a:p>
          </p:txBody>
        </p:sp>
      </p:grpSp>
      <p:sp>
        <p:nvSpPr>
          <p:cNvPr id="17" name="AutoShape 74"/>
          <p:cNvSpPr>
            <a:spLocks noChangeArrowheads="1"/>
          </p:cNvSpPr>
          <p:nvPr/>
        </p:nvSpPr>
        <p:spPr bwMode="auto">
          <a:xfrm rot="19016259" flipH="1">
            <a:off x="6837169" y="2973922"/>
            <a:ext cx="645040" cy="329818"/>
          </a:xfrm>
          <a:prstGeom prst="rightArrow">
            <a:avLst>
              <a:gd name="adj1" fmla="val 50000"/>
              <a:gd name="adj2" fmla="val 48524"/>
            </a:avLst>
          </a:prstGeom>
          <a:solidFill>
            <a:srgbClr val="FFFF00"/>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200" b="1" dirty="0">
                <a:solidFill>
                  <a:srgbClr val="FF0000"/>
                </a:solidFill>
              </a:rPr>
              <a:t>Better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Dan Bliss</a:t>
            </a:r>
          </a:p>
          <a:p>
            <a:r>
              <a:rPr lang="en-US" dirty="0" smtClean="0"/>
              <a:t>Huy Nguyen</a:t>
            </a:r>
          </a:p>
          <a:p>
            <a:endParaRPr lang="en-US" dirty="0"/>
          </a:p>
        </p:txBody>
      </p:sp>
      <p:sp>
        <p:nvSpPr>
          <p:cNvPr id="2" name="Title 1"/>
          <p:cNvSpPr>
            <a:spLocks noGrp="1"/>
          </p:cNvSpPr>
          <p:nvPr>
            <p:ph type="title"/>
          </p:nvPr>
        </p:nvSpPr>
        <p:spPr/>
        <p:txBody>
          <a:bodyPr/>
          <a:lstStyle/>
          <a:p>
            <a:r>
              <a:rPr lang="en-US" dirty="0" smtClean="0"/>
              <a:t>Acknowledgements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876805"/>
            <a:ext cx="9144000" cy="1371600"/>
          </a:xfrm>
          <a:prstGeom prst="rect">
            <a:avLst/>
          </a:prstGeom>
          <a:gradFill rotWithShape="0">
            <a:gsLst>
              <a:gs pos="0">
                <a:srgbClr val="CC9900"/>
              </a:gs>
              <a:gs pos="100000">
                <a:schemeClr val="bg1"/>
              </a:gs>
            </a:gsLst>
            <a:lin ang="5400000" scaled="1"/>
          </a:gradFill>
          <a:ln w="12700">
            <a:noFill/>
            <a:miter lim="800000"/>
            <a:headEnd type="none" w="sm" len="sm"/>
            <a:tailEnd type="none" w="sm" len="sm"/>
          </a:ln>
          <a:effectLst/>
        </p:spPr>
        <p:txBody>
          <a:bodyPr wrap="none" anchor="ctr">
            <a:prstTxWarp prst="textNoShape">
              <a:avLst/>
            </a:prstTxWarp>
          </a:bodyPr>
          <a:lstStyle/>
          <a:p>
            <a:pPr algn="ctr"/>
            <a:endParaRPr lang="en-US" sz="1600" b="1" dirty="0">
              <a:solidFill>
                <a:srgbClr val="000000"/>
              </a:solidFill>
            </a:endParaRPr>
          </a:p>
        </p:txBody>
      </p:sp>
      <p:sp>
        <p:nvSpPr>
          <p:cNvPr id="183" name="Oval 182"/>
          <p:cNvSpPr/>
          <p:nvPr/>
        </p:nvSpPr>
        <p:spPr bwMode="auto">
          <a:xfrm>
            <a:off x="3651277" y="2849450"/>
            <a:ext cx="2546459" cy="2410193"/>
          </a:xfrm>
          <a:prstGeom prst="ellipse">
            <a:avLst/>
          </a:prstGeom>
          <a:solidFill>
            <a:schemeClr val="bg2">
              <a:lumMod val="90000"/>
              <a:alpha val="39000"/>
            </a:schemeClr>
          </a:solidFill>
          <a:ln w="12700" cap="flat" cmpd="sng" algn="ctr">
            <a:solidFill>
              <a:schemeClr val="bg1">
                <a:lumMod val="65000"/>
              </a:schemeClr>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83" name="Straight Connector 82"/>
          <p:cNvCxnSpPr>
            <a:stCxn id="62" idx="0"/>
            <a:endCxn id="178" idx="3"/>
          </p:cNvCxnSpPr>
          <p:nvPr/>
        </p:nvCxnSpPr>
        <p:spPr bwMode="auto">
          <a:xfrm rot="5400000" flipH="1" flipV="1">
            <a:off x="2540882" y="2086598"/>
            <a:ext cx="570492" cy="86576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1" name="Straight Connector 70"/>
          <p:cNvCxnSpPr>
            <a:stCxn id="199" idx="2"/>
            <a:endCxn id="62" idx="6"/>
          </p:cNvCxnSpPr>
          <p:nvPr/>
        </p:nvCxnSpPr>
        <p:spPr bwMode="auto">
          <a:xfrm rot="10800000">
            <a:off x="2450739" y="2856742"/>
            <a:ext cx="2499200" cy="21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19" name="Rectangle 5"/>
          <p:cNvSpPr>
            <a:spLocks noChangeArrowheads="1"/>
          </p:cNvSpPr>
          <p:nvPr/>
        </p:nvSpPr>
        <p:spPr bwMode="auto">
          <a:xfrm>
            <a:off x="4168" y="1210056"/>
            <a:ext cx="9144000" cy="685800"/>
          </a:xfrm>
          <a:prstGeom prst="rect">
            <a:avLst/>
          </a:prstGeom>
          <a:gradFill rotWithShape="0">
            <a:gsLst>
              <a:gs pos="0">
                <a:schemeClr val="bg1"/>
              </a:gs>
              <a:gs pos="100000">
                <a:srgbClr val="3399FF"/>
              </a:gs>
            </a:gsLst>
            <a:lin ang="5400000" scaled="1"/>
          </a:gradFill>
          <a:ln w="12700">
            <a:noFill/>
            <a:miter lim="800000"/>
            <a:headEnd type="none" w="sm" len="sm"/>
            <a:tailEnd type="none" w="sm" len="sm"/>
          </a:ln>
          <a:effectLst/>
        </p:spPr>
        <p:txBody>
          <a:bodyPr wrap="none" anchor="ctr">
            <a:prstTxWarp prst="textNoShape">
              <a:avLst/>
            </a:prstTxWarp>
          </a:bodyPr>
          <a:lstStyle/>
          <a:p>
            <a:pPr algn="ctr"/>
            <a:endParaRPr lang="en-US" sz="1600" b="1" dirty="0">
              <a:solidFill>
                <a:srgbClr val="000000"/>
              </a:solidFill>
            </a:endParaRPr>
          </a:p>
        </p:txBody>
      </p:sp>
      <p:sp>
        <p:nvSpPr>
          <p:cNvPr id="3" name="Title 2"/>
          <p:cNvSpPr>
            <a:spLocks noGrp="1"/>
          </p:cNvSpPr>
          <p:nvPr>
            <p:ph type="title"/>
          </p:nvPr>
        </p:nvSpPr>
        <p:spPr/>
        <p:txBody>
          <a:bodyPr/>
          <a:lstStyle/>
          <a:p>
            <a:r>
              <a:rPr lang="en-US" dirty="0" smtClean="0"/>
              <a:t>Interference in Ad-hoc Networks</a:t>
            </a:r>
            <a:endParaRPr lang="en-US" dirty="0"/>
          </a:p>
        </p:txBody>
      </p:sp>
      <p:sp>
        <p:nvSpPr>
          <p:cNvPr id="62" name="Oval 61"/>
          <p:cNvSpPr/>
          <p:nvPr/>
        </p:nvSpPr>
        <p:spPr bwMode="auto">
          <a:xfrm>
            <a:off x="2335754" y="2804725"/>
            <a:ext cx="114985" cy="104033"/>
          </a:xfrm>
          <a:prstGeom prst="ellipse">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4307372" y="2227294"/>
            <a:ext cx="114985" cy="104033"/>
          </a:xfrm>
          <a:prstGeom prst="ellipse">
            <a:avLst/>
          </a:prstGeom>
          <a:solidFill>
            <a:schemeClr val="accent1">
              <a:lumMod val="75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4" name="TextBox 73"/>
          <p:cNvSpPr txBox="1"/>
          <p:nvPr/>
        </p:nvSpPr>
        <p:spPr>
          <a:xfrm>
            <a:off x="1727130" y="2739288"/>
            <a:ext cx="615874" cy="261610"/>
          </a:xfrm>
          <a:prstGeom prst="rect">
            <a:avLst/>
          </a:prstGeom>
          <a:noFill/>
        </p:spPr>
        <p:txBody>
          <a:bodyPr wrap="none" rtlCol="0">
            <a:spAutoFit/>
          </a:bodyPr>
          <a:lstStyle/>
          <a:p>
            <a:r>
              <a:rPr lang="en-US" sz="1100" b="1" dirty="0" smtClean="0">
                <a:latin typeface="+mn-lt"/>
              </a:rPr>
              <a:t>Node A</a:t>
            </a:r>
            <a:endParaRPr lang="en-US" sz="1100" b="1" dirty="0">
              <a:latin typeface="+mn-lt"/>
            </a:endParaRPr>
          </a:p>
        </p:txBody>
      </p:sp>
      <p:sp>
        <p:nvSpPr>
          <p:cNvPr id="178" name="Oval 177"/>
          <p:cNvSpPr/>
          <p:nvPr/>
        </p:nvSpPr>
        <p:spPr bwMode="auto">
          <a:xfrm>
            <a:off x="3242170" y="2145435"/>
            <a:ext cx="114985" cy="104033"/>
          </a:xfrm>
          <a:prstGeom prst="ellipse">
            <a:avLst/>
          </a:prstGeom>
          <a:solidFill>
            <a:schemeClr val="accent3">
              <a:lumMod val="75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20" name="Straight Connector 119"/>
          <p:cNvCxnSpPr>
            <a:stCxn id="178" idx="6"/>
            <a:endCxn id="63" idx="2"/>
          </p:cNvCxnSpPr>
          <p:nvPr/>
        </p:nvCxnSpPr>
        <p:spPr bwMode="auto">
          <a:xfrm>
            <a:off x="3357155" y="2197452"/>
            <a:ext cx="950217" cy="81859"/>
          </a:xfrm>
          <a:prstGeom prst="line">
            <a:avLst/>
          </a:prstGeom>
          <a:solidFill>
            <a:schemeClr val="accent1"/>
          </a:solidFill>
          <a:ln w="12700" cap="flat" cmpd="sng" algn="ctr">
            <a:solidFill>
              <a:schemeClr val="tx1"/>
            </a:solidFill>
            <a:prstDash val="solid"/>
            <a:round/>
            <a:headEnd type="none" w="sm" len="sm"/>
            <a:tailEnd type="none" w="sm" len="sm"/>
          </a:ln>
          <a:effectLst/>
        </p:spPr>
      </p:cxnSp>
      <p:graphicFrame>
        <p:nvGraphicFramePr>
          <p:cNvPr id="23554" name="Object 2"/>
          <p:cNvGraphicFramePr>
            <a:graphicFrameLocks noChangeAspect="1"/>
          </p:cNvGraphicFramePr>
          <p:nvPr/>
        </p:nvGraphicFramePr>
        <p:xfrm>
          <a:off x="3511830" y="2447677"/>
          <a:ext cx="797798" cy="982088"/>
        </p:xfrm>
        <a:graphic>
          <a:graphicData uri="http://schemas.openxmlformats.org/presentationml/2006/ole">
            <p:oleObj spid="_x0000_s23554" r:id="rId4" imgW="2844800" imgH="3505200" progId="">
              <p:embed/>
            </p:oleObj>
          </a:graphicData>
        </a:graphic>
      </p:graphicFrame>
      <p:sp>
        <p:nvSpPr>
          <p:cNvPr id="159" name="Oval 158"/>
          <p:cNvSpPr/>
          <p:nvPr/>
        </p:nvSpPr>
        <p:spPr bwMode="auto">
          <a:xfrm>
            <a:off x="3855440" y="3561523"/>
            <a:ext cx="114985" cy="104033"/>
          </a:xfrm>
          <a:prstGeom prst="ellipse">
            <a:avLst/>
          </a:prstGeom>
          <a:solidFill>
            <a:srgbClr val="FFFF00"/>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9" name="Oval 198"/>
          <p:cNvSpPr/>
          <p:nvPr/>
        </p:nvSpPr>
        <p:spPr bwMode="auto">
          <a:xfrm>
            <a:off x="4949939" y="2804935"/>
            <a:ext cx="114985" cy="104033"/>
          </a:xfrm>
          <a:prstGeom prst="ellipse">
            <a:avLst/>
          </a:prstGeom>
          <a:solidFill>
            <a:schemeClr val="accent2">
              <a:lumMod val="60000"/>
              <a:lumOff val="40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01" name="Straight Connector 200"/>
          <p:cNvCxnSpPr>
            <a:stCxn id="159" idx="7"/>
            <a:endCxn id="199" idx="3"/>
          </p:cNvCxnSpPr>
          <p:nvPr/>
        </p:nvCxnSpPr>
        <p:spPr bwMode="auto">
          <a:xfrm rot="5400000" flipH="1" flipV="1">
            <a:off x="4118670" y="2728650"/>
            <a:ext cx="683025" cy="10131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3" name="Straight Connector 202"/>
          <p:cNvCxnSpPr>
            <a:stCxn id="199" idx="0"/>
            <a:endCxn id="63" idx="5"/>
          </p:cNvCxnSpPr>
          <p:nvPr/>
        </p:nvCxnSpPr>
        <p:spPr bwMode="auto">
          <a:xfrm rot="16200000" flipV="1">
            <a:off x="4462054" y="2259557"/>
            <a:ext cx="488843" cy="601914"/>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204" name="Group 203"/>
          <p:cNvGrpSpPr/>
          <p:nvPr/>
        </p:nvGrpSpPr>
        <p:grpSpPr>
          <a:xfrm rot="14878558">
            <a:off x="4590385" y="3811356"/>
            <a:ext cx="512748" cy="480041"/>
            <a:chOff x="2934270" y="5158855"/>
            <a:chExt cx="450376" cy="450376"/>
          </a:xfrm>
        </p:grpSpPr>
        <p:sp>
          <p:nvSpPr>
            <p:cNvPr id="205" name="Arc 204"/>
            <p:cNvSpPr/>
            <p:nvPr/>
          </p:nvSpPr>
          <p:spPr bwMode="auto">
            <a:xfrm>
              <a:off x="2934270" y="5158855"/>
              <a:ext cx="450376" cy="450376"/>
            </a:xfrm>
            <a:prstGeom prst="arc">
              <a:avLst/>
            </a:prstGeom>
            <a:no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6" name="Arc 205"/>
            <p:cNvSpPr/>
            <p:nvPr/>
          </p:nvSpPr>
          <p:spPr bwMode="auto">
            <a:xfrm>
              <a:off x="2997769" y="5222354"/>
              <a:ext cx="321196" cy="321196"/>
            </a:xfrm>
            <a:prstGeom prst="arc">
              <a:avLst/>
            </a:prstGeom>
            <a:no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7" name="Arc 206"/>
            <p:cNvSpPr/>
            <p:nvPr/>
          </p:nvSpPr>
          <p:spPr bwMode="auto">
            <a:xfrm>
              <a:off x="3029519" y="5292204"/>
              <a:ext cx="221681" cy="221681"/>
            </a:xfrm>
            <a:prstGeom prst="arc">
              <a:avLst/>
            </a:prstGeom>
            <a:no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223" name="TextBox 222"/>
          <p:cNvSpPr txBox="1"/>
          <p:nvPr/>
        </p:nvSpPr>
        <p:spPr>
          <a:xfrm>
            <a:off x="5099512" y="2764517"/>
            <a:ext cx="609462" cy="261610"/>
          </a:xfrm>
          <a:prstGeom prst="rect">
            <a:avLst/>
          </a:prstGeom>
          <a:noFill/>
        </p:spPr>
        <p:txBody>
          <a:bodyPr wrap="none" rtlCol="0">
            <a:spAutoFit/>
          </a:bodyPr>
          <a:lstStyle/>
          <a:p>
            <a:r>
              <a:rPr lang="en-US" sz="1100" b="1" dirty="0" smtClean="0">
                <a:latin typeface="+mn-lt"/>
              </a:rPr>
              <a:t>Node B</a:t>
            </a:r>
            <a:endParaRPr lang="en-US" sz="1100" b="1" dirty="0">
              <a:latin typeface="+mn-lt"/>
            </a:endParaRPr>
          </a:p>
        </p:txBody>
      </p:sp>
      <p:sp>
        <p:nvSpPr>
          <p:cNvPr id="46" name="Oval 45"/>
          <p:cNvSpPr/>
          <p:nvPr/>
        </p:nvSpPr>
        <p:spPr bwMode="auto">
          <a:xfrm>
            <a:off x="2873247" y="3969412"/>
            <a:ext cx="114985" cy="104033"/>
          </a:xfrm>
          <a:prstGeom prst="ellipse">
            <a:avLst/>
          </a:prstGeom>
          <a:solidFill>
            <a:schemeClr val="accent4">
              <a:lumMod val="75000"/>
            </a:schemeClr>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7" name="Oval 46"/>
          <p:cNvSpPr/>
          <p:nvPr/>
        </p:nvSpPr>
        <p:spPr bwMode="auto">
          <a:xfrm>
            <a:off x="4888935" y="3995250"/>
            <a:ext cx="114985" cy="104033"/>
          </a:xfrm>
          <a:prstGeom prst="ellipse">
            <a:avLst/>
          </a:prstGeom>
          <a:solidFill>
            <a:srgbClr val="00B0F0"/>
          </a:solidFill>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51" name="Straight Connector 50"/>
          <p:cNvCxnSpPr>
            <a:stCxn id="46" idx="1"/>
            <a:endCxn id="62" idx="4"/>
          </p:cNvCxnSpPr>
          <p:nvPr/>
        </p:nvCxnSpPr>
        <p:spPr bwMode="auto">
          <a:xfrm rot="16200000" flipV="1">
            <a:off x="2103723" y="3198283"/>
            <a:ext cx="1075889" cy="4968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3" name="Straight Connector 52"/>
          <p:cNvCxnSpPr>
            <a:stCxn id="46" idx="5"/>
            <a:endCxn id="159" idx="2"/>
          </p:cNvCxnSpPr>
          <p:nvPr/>
        </p:nvCxnSpPr>
        <p:spPr bwMode="auto">
          <a:xfrm rot="5400000" flipH="1" flipV="1">
            <a:off x="3191081" y="3393851"/>
            <a:ext cx="444670" cy="88404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5" name="Straight Connector 54"/>
          <p:cNvCxnSpPr>
            <a:stCxn id="159" idx="5"/>
          </p:cNvCxnSpPr>
          <p:nvPr/>
        </p:nvCxnSpPr>
        <p:spPr bwMode="auto">
          <a:xfrm rot="16200000" flipH="1">
            <a:off x="4204603" y="3399303"/>
            <a:ext cx="422776" cy="92481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7" name="Straight Connector 56"/>
          <p:cNvCxnSpPr>
            <a:stCxn id="47" idx="0"/>
            <a:endCxn id="199" idx="5"/>
          </p:cNvCxnSpPr>
          <p:nvPr/>
        </p:nvCxnSpPr>
        <p:spPr bwMode="auto">
          <a:xfrm rot="5400000" flipH="1" flipV="1">
            <a:off x="4446498" y="3393664"/>
            <a:ext cx="1101517" cy="10165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52" name="Group 51"/>
          <p:cNvGrpSpPr/>
          <p:nvPr/>
        </p:nvGrpSpPr>
        <p:grpSpPr>
          <a:xfrm rot="3208858">
            <a:off x="2220745" y="2644298"/>
            <a:ext cx="428454" cy="401125"/>
            <a:chOff x="2934270" y="5158855"/>
            <a:chExt cx="450376" cy="450376"/>
          </a:xfrm>
        </p:grpSpPr>
        <p:sp>
          <p:nvSpPr>
            <p:cNvPr id="54" name="Arc 53"/>
            <p:cNvSpPr/>
            <p:nvPr/>
          </p:nvSpPr>
          <p:spPr bwMode="auto">
            <a:xfrm>
              <a:off x="2934270" y="5158855"/>
              <a:ext cx="450376" cy="450376"/>
            </a:xfrm>
            <a:prstGeom prst="arc">
              <a:avLst/>
            </a:prstGeom>
            <a:no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Arc 55"/>
            <p:cNvSpPr/>
            <p:nvPr/>
          </p:nvSpPr>
          <p:spPr bwMode="auto">
            <a:xfrm>
              <a:off x="2997769" y="5222354"/>
              <a:ext cx="321196" cy="321196"/>
            </a:xfrm>
            <a:prstGeom prst="arc">
              <a:avLst/>
            </a:prstGeom>
            <a:no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Arc 57"/>
            <p:cNvSpPr/>
            <p:nvPr/>
          </p:nvSpPr>
          <p:spPr bwMode="auto">
            <a:xfrm>
              <a:off x="3029519" y="5292204"/>
              <a:ext cx="221681" cy="221681"/>
            </a:xfrm>
            <a:prstGeom prst="arc">
              <a:avLst/>
            </a:prstGeom>
            <a:no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cxnSp>
        <p:nvCxnSpPr>
          <p:cNvPr id="100" name="Straight Connector 99"/>
          <p:cNvCxnSpPr>
            <a:stCxn id="159" idx="1"/>
            <a:endCxn id="62" idx="5"/>
          </p:cNvCxnSpPr>
          <p:nvPr/>
        </p:nvCxnSpPr>
        <p:spPr bwMode="auto">
          <a:xfrm rot="16200000" flipV="1">
            <a:off x="2811473" y="2515951"/>
            <a:ext cx="683235" cy="143837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84" name="TextBox 183"/>
          <p:cNvSpPr txBox="1"/>
          <p:nvPr/>
        </p:nvSpPr>
        <p:spPr>
          <a:xfrm>
            <a:off x="4842337" y="4098017"/>
            <a:ext cx="606256" cy="261610"/>
          </a:xfrm>
          <a:prstGeom prst="rect">
            <a:avLst/>
          </a:prstGeom>
          <a:noFill/>
        </p:spPr>
        <p:txBody>
          <a:bodyPr wrap="none" rtlCol="0">
            <a:spAutoFit/>
          </a:bodyPr>
          <a:lstStyle/>
          <a:p>
            <a:r>
              <a:rPr lang="en-US" sz="1100" b="1" dirty="0" smtClean="0">
                <a:latin typeface="+mn-lt"/>
              </a:rPr>
              <a:t>Node C</a:t>
            </a:r>
            <a:endParaRPr lang="en-US" sz="1100" b="1" dirty="0">
              <a:latin typeface="+mn-lt"/>
            </a:endParaRPr>
          </a:p>
        </p:txBody>
      </p:sp>
      <p:sp>
        <p:nvSpPr>
          <p:cNvPr id="185" name="TextBox 184"/>
          <p:cNvSpPr txBox="1"/>
          <p:nvPr/>
        </p:nvSpPr>
        <p:spPr>
          <a:xfrm>
            <a:off x="3613612" y="3707492"/>
            <a:ext cx="619080" cy="261610"/>
          </a:xfrm>
          <a:prstGeom prst="rect">
            <a:avLst/>
          </a:prstGeom>
          <a:noFill/>
        </p:spPr>
        <p:txBody>
          <a:bodyPr wrap="none" rtlCol="0">
            <a:spAutoFit/>
          </a:bodyPr>
          <a:lstStyle/>
          <a:p>
            <a:r>
              <a:rPr lang="en-US" sz="1100" b="1" dirty="0" smtClean="0">
                <a:latin typeface="+mn-lt"/>
              </a:rPr>
              <a:t>Node D</a:t>
            </a:r>
            <a:endParaRPr lang="en-US" sz="1100" b="1" dirty="0">
              <a:latin typeface="+mn-lt"/>
            </a:endParaRPr>
          </a:p>
        </p:txBody>
      </p:sp>
      <p:sp>
        <p:nvSpPr>
          <p:cNvPr id="187" name="TextBox 186"/>
          <p:cNvSpPr txBox="1"/>
          <p:nvPr/>
        </p:nvSpPr>
        <p:spPr>
          <a:xfrm>
            <a:off x="6198193" y="3777005"/>
            <a:ext cx="952745" cy="461665"/>
          </a:xfrm>
          <a:prstGeom prst="rect">
            <a:avLst/>
          </a:prstGeom>
          <a:noFill/>
        </p:spPr>
        <p:txBody>
          <a:bodyPr wrap="square" rtlCol="0">
            <a:spAutoFit/>
          </a:bodyPr>
          <a:lstStyle/>
          <a:p>
            <a:r>
              <a:rPr lang="en-US" sz="1200" i="1" dirty="0" smtClean="0"/>
              <a:t>TX Range of Node C</a:t>
            </a:r>
            <a:endParaRPr lang="en-US" sz="1200" i="1" dirty="0"/>
          </a:p>
        </p:txBody>
      </p:sp>
      <p:sp>
        <p:nvSpPr>
          <p:cNvPr id="41" name="Rectangle 40"/>
          <p:cNvSpPr/>
          <p:nvPr/>
        </p:nvSpPr>
        <p:spPr bwMode="auto">
          <a:xfrm>
            <a:off x="750136" y="5448069"/>
            <a:ext cx="7698482" cy="843221"/>
          </a:xfrm>
          <a:prstGeom prst="rect">
            <a:avLst/>
          </a:prstGeom>
          <a:solidFill>
            <a:schemeClr val="accent3">
              <a:lumMod val="60000"/>
              <a:lumOff val="40000"/>
            </a:schemeClr>
          </a:solidFill>
          <a:ln w="12700" cap="flat" cmpd="sng" algn="ctr">
            <a:solidFill>
              <a:schemeClr val="accent3">
                <a:lumMod val="7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sysClr val="windowText" lastClr="000000"/>
                </a:solidFill>
                <a:latin typeface="+mn-lt"/>
              </a:rPr>
              <a:t>Wireless nodes compete for channel resources and</a:t>
            </a:r>
          </a:p>
          <a:p>
            <a:pPr algn="ctr"/>
            <a:r>
              <a:rPr lang="en-US" dirty="0" smtClean="0">
                <a:solidFill>
                  <a:sysClr val="windowText" lastClr="000000"/>
                </a:solidFill>
                <a:latin typeface="+mn-lt"/>
              </a:rPr>
              <a:t>interfere with each other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bwMode="auto">
          <a:xfrm>
            <a:off x="1385286" y="1385289"/>
            <a:ext cx="5223581" cy="279251"/>
          </a:xfrm>
          <a:prstGeom prst="roundRect">
            <a:avLst/>
          </a:prstGeom>
          <a:solidFill>
            <a:schemeClr val="accent3">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ln>
            <a:noFill/>
          </a:ln>
        </p:spPr>
        <p:txBody>
          <a:bodyPr/>
          <a:lstStyle/>
          <a:p>
            <a:r>
              <a:rPr lang="en-US" dirty="0" smtClean="0"/>
              <a:t>Outline</a:t>
            </a:r>
            <a:endParaRPr lang="en-US" dirty="0"/>
          </a:p>
        </p:txBody>
      </p:sp>
      <p:sp>
        <p:nvSpPr>
          <p:cNvPr id="3" name="Content Placeholder 2"/>
          <p:cNvSpPr>
            <a:spLocks noGrp="1"/>
          </p:cNvSpPr>
          <p:nvPr>
            <p:ph idx="1"/>
          </p:nvPr>
        </p:nvSpPr>
        <p:spPr>
          <a:xfrm>
            <a:off x="1495184" y="1381205"/>
            <a:ext cx="6565366" cy="3843938"/>
          </a:xfrm>
        </p:spPr>
        <p:txBody>
          <a:bodyPr/>
          <a:lstStyle/>
          <a:p>
            <a:r>
              <a:rPr lang="en-US" dirty="0" smtClean="0">
                <a:latin typeface="+mn-lt"/>
              </a:rPr>
              <a:t>Time Synchronization</a:t>
            </a:r>
          </a:p>
          <a:p>
            <a:pPr lvl="1"/>
            <a:r>
              <a:rPr lang="en-US" dirty="0" smtClean="0"/>
              <a:t>Overview</a:t>
            </a:r>
          </a:p>
          <a:p>
            <a:pPr lvl="1"/>
            <a:r>
              <a:rPr lang="en-US" dirty="0" smtClean="0"/>
              <a:t>Algorithm comparison</a:t>
            </a:r>
          </a:p>
          <a:p>
            <a:r>
              <a:rPr lang="en-US" dirty="0" smtClean="0">
                <a:latin typeface="+mn-lt"/>
              </a:rPr>
              <a:t>Implementation Details</a:t>
            </a:r>
          </a:p>
          <a:p>
            <a:pPr lvl="1"/>
            <a:r>
              <a:rPr lang="en-US" dirty="0" smtClean="0"/>
              <a:t>Performance results</a:t>
            </a:r>
          </a:p>
          <a:p>
            <a:pPr lvl="1"/>
            <a:r>
              <a:rPr lang="en-US" dirty="0" smtClean="0"/>
              <a:t>Architecture overview</a:t>
            </a:r>
          </a:p>
          <a:p>
            <a:pPr lvl="1"/>
            <a:endParaRPr lang="en-US" dirty="0" smtClean="0"/>
          </a:p>
          <a:p>
            <a:endParaRPr lang="en-US"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 name="Rectangle 90"/>
          <p:cNvSpPr/>
          <p:nvPr/>
        </p:nvSpPr>
        <p:spPr bwMode="auto">
          <a:xfrm>
            <a:off x="7169150" y="4603750"/>
            <a:ext cx="895350" cy="51435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9" name="Rectangle 5"/>
          <p:cNvSpPr>
            <a:spLocks noChangeArrowheads="1"/>
          </p:cNvSpPr>
          <p:nvPr/>
        </p:nvSpPr>
        <p:spPr bwMode="auto">
          <a:xfrm>
            <a:off x="4168" y="1210056"/>
            <a:ext cx="9144000" cy="685800"/>
          </a:xfrm>
          <a:prstGeom prst="rect">
            <a:avLst/>
          </a:prstGeom>
          <a:gradFill rotWithShape="0">
            <a:gsLst>
              <a:gs pos="0">
                <a:schemeClr val="bg1"/>
              </a:gs>
              <a:gs pos="100000">
                <a:srgbClr val="3399FF"/>
              </a:gs>
            </a:gsLst>
            <a:lin ang="5400000" scaled="1"/>
          </a:gradFill>
          <a:ln w="12700">
            <a:noFill/>
            <a:miter lim="800000"/>
            <a:headEnd type="none" w="sm" len="sm"/>
            <a:tailEnd type="none" w="sm" len="sm"/>
          </a:ln>
          <a:effectLst/>
        </p:spPr>
        <p:txBody>
          <a:bodyPr wrap="none" anchor="ctr">
            <a:prstTxWarp prst="textNoShape">
              <a:avLst/>
            </a:prstTxWarp>
          </a:bodyPr>
          <a:lstStyle/>
          <a:p>
            <a:pPr algn="ctr"/>
            <a:endParaRPr lang="en-US" sz="1600" b="1" dirty="0">
              <a:solidFill>
                <a:srgbClr val="000000"/>
              </a:solidFill>
            </a:endParaRPr>
          </a:p>
        </p:txBody>
      </p:sp>
      <p:sp>
        <p:nvSpPr>
          <p:cNvPr id="5" name="Rectangle 3"/>
          <p:cNvSpPr>
            <a:spLocks noChangeArrowheads="1"/>
          </p:cNvSpPr>
          <p:nvPr/>
        </p:nvSpPr>
        <p:spPr bwMode="auto">
          <a:xfrm>
            <a:off x="0" y="1876805"/>
            <a:ext cx="9144000" cy="1371600"/>
          </a:xfrm>
          <a:prstGeom prst="rect">
            <a:avLst/>
          </a:prstGeom>
          <a:gradFill rotWithShape="0">
            <a:gsLst>
              <a:gs pos="0">
                <a:srgbClr val="CC9900"/>
              </a:gs>
              <a:gs pos="100000">
                <a:schemeClr val="bg1"/>
              </a:gs>
            </a:gsLst>
            <a:lin ang="5400000" scaled="1"/>
          </a:gradFill>
          <a:ln w="12700">
            <a:noFill/>
            <a:miter lim="800000"/>
            <a:headEnd type="none" w="sm" len="sm"/>
            <a:tailEnd type="none" w="sm" len="sm"/>
          </a:ln>
          <a:effectLst/>
        </p:spPr>
        <p:txBody>
          <a:bodyPr wrap="none" anchor="ctr">
            <a:prstTxWarp prst="textNoShape">
              <a:avLst/>
            </a:prstTxWarp>
          </a:bodyPr>
          <a:lstStyle/>
          <a:p>
            <a:pPr algn="ctr"/>
            <a:endParaRPr lang="en-US" sz="1600" b="1" dirty="0">
              <a:solidFill>
                <a:srgbClr val="000000"/>
              </a:solidFill>
            </a:endParaRPr>
          </a:p>
        </p:txBody>
      </p:sp>
      <p:sp>
        <p:nvSpPr>
          <p:cNvPr id="3" name="Title 2"/>
          <p:cNvSpPr>
            <a:spLocks noGrp="1"/>
          </p:cNvSpPr>
          <p:nvPr>
            <p:ph type="title"/>
          </p:nvPr>
        </p:nvSpPr>
        <p:spPr/>
        <p:txBody>
          <a:bodyPr/>
          <a:lstStyle/>
          <a:p>
            <a:r>
              <a:rPr lang="en-US" dirty="0" smtClean="0"/>
              <a:t>Synchronization in Time</a:t>
            </a:r>
            <a:endParaRPr lang="en-US" dirty="0"/>
          </a:p>
        </p:txBody>
      </p:sp>
      <p:sp>
        <p:nvSpPr>
          <p:cNvPr id="108" name="Rectangular Callout 107"/>
          <p:cNvSpPr/>
          <p:nvPr/>
        </p:nvSpPr>
        <p:spPr bwMode="auto">
          <a:xfrm>
            <a:off x="6883331" y="3197598"/>
            <a:ext cx="991047" cy="409978"/>
          </a:xfrm>
          <a:prstGeom prst="wedgeRectCallout">
            <a:avLst>
              <a:gd name="adj1" fmla="val -60669"/>
              <a:gd name="adj2" fmla="val 121125"/>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a:r>
              <a:rPr lang="el-GR" sz="1200" i="1" dirty="0" smtClean="0">
                <a:solidFill>
                  <a:prstClr val="black"/>
                </a:solidFill>
                <a:latin typeface="Arial" charset="0"/>
              </a:rPr>
              <a:t>Φ</a:t>
            </a:r>
            <a:r>
              <a:rPr lang="en-US" sz="1200" i="1" baseline="-25000" dirty="0" smtClean="0">
                <a:solidFill>
                  <a:prstClr val="black"/>
                </a:solidFill>
                <a:latin typeface="Arial" charset="0"/>
              </a:rPr>
              <a:t>n </a:t>
            </a:r>
            <a:r>
              <a:rPr lang="en-US" sz="1200" dirty="0" smtClean="0">
                <a:solidFill>
                  <a:prstClr val="black"/>
                </a:solidFill>
                <a:latin typeface="Arial" charset="0"/>
              </a:rPr>
              <a:t>&gt; 0.5?</a:t>
            </a:r>
            <a:endParaRPr lang="en-US" sz="1200" dirty="0">
              <a:solidFill>
                <a:prstClr val="black"/>
              </a:solidFill>
              <a:latin typeface="Arial" charset="0"/>
            </a:endParaRPr>
          </a:p>
        </p:txBody>
      </p:sp>
      <p:grpSp>
        <p:nvGrpSpPr>
          <p:cNvPr id="64" name="Group 63"/>
          <p:cNvGrpSpPr/>
          <p:nvPr/>
        </p:nvGrpSpPr>
        <p:grpSpPr>
          <a:xfrm>
            <a:off x="2419388" y="3933243"/>
            <a:ext cx="615874" cy="673569"/>
            <a:chOff x="5285101" y="5472113"/>
            <a:chExt cx="615874" cy="673569"/>
          </a:xfrm>
        </p:grpSpPr>
        <p:sp>
          <p:nvSpPr>
            <p:cNvPr id="65" name="TextBox 64"/>
            <p:cNvSpPr txBox="1"/>
            <p:nvPr/>
          </p:nvSpPr>
          <p:spPr>
            <a:xfrm>
              <a:off x="5285101" y="5884072"/>
              <a:ext cx="615874" cy="261610"/>
            </a:xfrm>
            <a:prstGeom prst="rect">
              <a:avLst/>
            </a:prstGeom>
            <a:noFill/>
          </p:spPr>
          <p:txBody>
            <a:bodyPr wrap="none" rtlCol="0">
              <a:spAutoFit/>
            </a:bodyPr>
            <a:lstStyle/>
            <a:p>
              <a:r>
                <a:rPr lang="en-US" sz="1100" b="1" dirty="0" smtClean="0">
                  <a:latin typeface="+mn-lt"/>
                </a:rPr>
                <a:t>Node A</a:t>
              </a:r>
              <a:endParaRPr lang="en-US" sz="1100" b="1" dirty="0">
                <a:latin typeface="+mn-lt"/>
              </a:endParaRPr>
            </a:p>
          </p:txBody>
        </p:sp>
        <p:sp>
          <p:nvSpPr>
            <p:cNvPr id="66" name="Cube 65"/>
            <p:cNvSpPr/>
            <p:nvPr/>
          </p:nvSpPr>
          <p:spPr bwMode="auto">
            <a:xfrm>
              <a:off x="5490920" y="5576886"/>
              <a:ext cx="154268" cy="104533"/>
            </a:xfrm>
            <a:prstGeom prst="cube">
              <a:avLst>
                <a:gd name="adj" fmla="val 72892"/>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grpSp>
          <p:nvGrpSpPr>
            <p:cNvPr id="67" name="Group 15"/>
            <p:cNvGrpSpPr>
              <a:grpSpLocks/>
            </p:cNvGrpSpPr>
            <p:nvPr/>
          </p:nvGrpSpPr>
          <p:grpSpPr bwMode="auto">
            <a:xfrm>
              <a:off x="5525434" y="5510213"/>
              <a:ext cx="45719" cy="125413"/>
              <a:chOff x="514105" y="1348"/>
              <a:chExt cx="45719" cy="188"/>
            </a:xfrm>
            <a:solidFill>
              <a:schemeClr val="tx1"/>
            </a:solidFill>
          </p:grpSpPr>
          <p:sp>
            <p:nvSpPr>
              <p:cNvPr id="71"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sp>
            <p:nvSpPr>
              <p:cNvPr id="72"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grpSp>
        <p:grpSp>
          <p:nvGrpSpPr>
            <p:cNvPr id="68" name="Group 15"/>
            <p:cNvGrpSpPr>
              <a:grpSpLocks/>
            </p:cNvGrpSpPr>
            <p:nvPr/>
          </p:nvGrpSpPr>
          <p:grpSpPr bwMode="auto">
            <a:xfrm>
              <a:off x="5573060" y="5472113"/>
              <a:ext cx="45719" cy="125413"/>
              <a:chOff x="514105" y="1348"/>
              <a:chExt cx="45719" cy="188"/>
            </a:xfrm>
            <a:solidFill>
              <a:schemeClr val="tx1"/>
            </a:solidFill>
          </p:grpSpPr>
          <p:sp>
            <p:nvSpPr>
              <p:cNvPr id="69"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sp>
            <p:nvSpPr>
              <p:cNvPr id="70"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grpSp>
      </p:grpSp>
      <p:grpSp>
        <p:nvGrpSpPr>
          <p:cNvPr id="73" name="Group 72"/>
          <p:cNvGrpSpPr/>
          <p:nvPr/>
        </p:nvGrpSpPr>
        <p:grpSpPr>
          <a:xfrm rot="2321098">
            <a:off x="2359056" y="3644367"/>
            <a:ext cx="788424" cy="788424"/>
            <a:chOff x="2934269" y="5158854"/>
            <a:chExt cx="450376" cy="450376"/>
          </a:xfrm>
        </p:grpSpPr>
        <p:sp>
          <p:nvSpPr>
            <p:cNvPr id="74" name="Arc 73"/>
            <p:cNvSpPr/>
            <p:nvPr/>
          </p:nvSpPr>
          <p:spPr bwMode="auto">
            <a:xfrm>
              <a:off x="2934269" y="5158854"/>
              <a:ext cx="450376" cy="450376"/>
            </a:xfrm>
            <a:prstGeom prst="arc">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5" name="Arc 74"/>
            <p:cNvSpPr/>
            <p:nvPr/>
          </p:nvSpPr>
          <p:spPr bwMode="auto">
            <a:xfrm>
              <a:off x="2997769" y="5222354"/>
              <a:ext cx="321196" cy="321196"/>
            </a:xfrm>
            <a:prstGeom prst="arc">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6" name="Arc 75"/>
            <p:cNvSpPr/>
            <p:nvPr/>
          </p:nvSpPr>
          <p:spPr bwMode="auto">
            <a:xfrm>
              <a:off x="3042513" y="5280926"/>
              <a:ext cx="221681" cy="221681"/>
            </a:xfrm>
            <a:prstGeom prst="arc">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116" name="Group 115"/>
          <p:cNvGrpSpPr/>
          <p:nvPr/>
        </p:nvGrpSpPr>
        <p:grpSpPr>
          <a:xfrm>
            <a:off x="5881697" y="3802744"/>
            <a:ext cx="609462" cy="785701"/>
            <a:chOff x="6157408" y="3529514"/>
            <a:chExt cx="609462" cy="785701"/>
          </a:xfrm>
        </p:grpSpPr>
        <p:sp>
          <p:nvSpPr>
            <p:cNvPr id="117" name="TextBox 116"/>
            <p:cNvSpPr txBox="1"/>
            <p:nvPr/>
          </p:nvSpPr>
          <p:spPr>
            <a:xfrm>
              <a:off x="6157408" y="4053605"/>
              <a:ext cx="609462" cy="261610"/>
            </a:xfrm>
            <a:prstGeom prst="rect">
              <a:avLst/>
            </a:prstGeom>
            <a:noFill/>
          </p:spPr>
          <p:txBody>
            <a:bodyPr wrap="none" rtlCol="0">
              <a:spAutoFit/>
            </a:bodyPr>
            <a:lstStyle/>
            <a:p>
              <a:r>
                <a:rPr lang="en-US" sz="1100" b="1" dirty="0" smtClean="0">
                  <a:latin typeface="+mn-lt"/>
                </a:rPr>
                <a:t>Node B</a:t>
              </a:r>
              <a:endParaRPr lang="en-US" sz="1100" b="1" dirty="0">
                <a:latin typeface="+mn-lt"/>
              </a:endParaRPr>
            </a:p>
          </p:txBody>
        </p:sp>
        <p:sp>
          <p:nvSpPr>
            <p:cNvPr id="118" name="Cube 117"/>
            <p:cNvSpPr/>
            <p:nvPr/>
          </p:nvSpPr>
          <p:spPr bwMode="auto">
            <a:xfrm>
              <a:off x="6333226" y="3635696"/>
              <a:ext cx="270165" cy="197116"/>
            </a:xfrm>
            <a:prstGeom prst="cube">
              <a:avLst>
                <a:gd name="adj" fmla="val 86483"/>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grpSp>
          <p:nvGrpSpPr>
            <p:cNvPr id="120" name="Group 15"/>
            <p:cNvGrpSpPr>
              <a:grpSpLocks/>
            </p:cNvGrpSpPr>
            <p:nvPr/>
          </p:nvGrpSpPr>
          <p:grpSpPr bwMode="auto">
            <a:xfrm>
              <a:off x="6378691" y="3660696"/>
              <a:ext cx="45719" cy="125413"/>
              <a:chOff x="514105" y="1348"/>
              <a:chExt cx="45719" cy="188"/>
            </a:xfrm>
            <a:solidFill>
              <a:schemeClr val="tx1"/>
            </a:solidFill>
          </p:grpSpPr>
          <p:sp>
            <p:nvSpPr>
              <p:cNvPr id="130"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sp>
            <p:nvSpPr>
              <p:cNvPr id="131"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grpSp>
        <p:grpSp>
          <p:nvGrpSpPr>
            <p:cNvPr id="121" name="Group 15"/>
            <p:cNvGrpSpPr>
              <a:grpSpLocks/>
            </p:cNvGrpSpPr>
            <p:nvPr/>
          </p:nvGrpSpPr>
          <p:grpSpPr bwMode="auto">
            <a:xfrm>
              <a:off x="6426317" y="3622596"/>
              <a:ext cx="45719" cy="125413"/>
              <a:chOff x="514105" y="1348"/>
              <a:chExt cx="45719" cy="188"/>
            </a:xfrm>
            <a:solidFill>
              <a:schemeClr val="tx1"/>
            </a:solidFill>
          </p:grpSpPr>
          <p:sp>
            <p:nvSpPr>
              <p:cNvPr id="128"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sp>
            <p:nvSpPr>
              <p:cNvPr id="129"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grpSp>
        <p:grpSp>
          <p:nvGrpSpPr>
            <p:cNvPr id="122" name="Group 15"/>
            <p:cNvGrpSpPr>
              <a:grpSpLocks/>
            </p:cNvGrpSpPr>
            <p:nvPr/>
          </p:nvGrpSpPr>
          <p:grpSpPr bwMode="auto">
            <a:xfrm>
              <a:off x="6481071" y="3573317"/>
              <a:ext cx="45719" cy="125413"/>
              <a:chOff x="514105" y="1348"/>
              <a:chExt cx="45719" cy="188"/>
            </a:xfrm>
            <a:solidFill>
              <a:schemeClr val="tx1"/>
            </a:solidFill>
          </p:grpSpPr>
          <p:sp>
            <p:nvSpPr>
              <p:cNvPr id="126"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sp>
            <p:nvSpPr>
              <p:cNvPr id="127"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grpSp>
        <p:grpSp>
          <p:nvGrpSpPr>
            <p:cNvPr id="123" name="Group 15"/>
            <p:cNvGrpSpPr>
              <a:grpSpLocks/>
            </p:cNvGrpSpPr>
            <p:nvPr/>
          </p:nvGrpSpPr>
          <p:grpSpPr bwMode="auto">
            <a:xfrm>
              <a:off x="6530351" y="3529514"/>
              <a:ext cx="45719" cy="125413"/>
              <a:chOff x="514105" y="1348"/>
              <a:chExt cx="45719" cy="188"/>
            </a:xfrm>
            <a:solidFill>
              <a:schemeClr val="tx1"/>
            </a:solidFill>
          </p:grpSpPr>
          <p:sp>
            <p:nvSpPr>
              <p:cNvPr id="124"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sp>
            <p:nvSpPr>
              <p:cNvPr id="125"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800" b="1" dirty="0">
                  <a:solidFill>
                    <a:srgbClr val="000000"/>
                  </a:solidFill>
                </a:endParaRPr>
              </a:p>
            </p:txBody>
          </p:sp>
        </p:grpSp>
      </p:grpSp>
      <p:pic>
        <p:nvPicPr>
          <p:cNvPr id="133" name="Picture 9" descr="C:\Documents and Settings\vi18627\My Documents\Downloads\MC900432625.PNG"/>
          <p:cNvPicPr>
            <a:picLocks noChangeAspect="1" noChangeArrowheads="1"/>
          </p:cNvPicPr>
          <p:nvPr/>
        </p:nvPicPr>
        <p:blipFill>
          <a:blip r:embed="rId4" cstate="print"/>
          <a:srcRect/>
          <a:stretch>
            <a:fillRect/>
          </a:stretch>
        </p:blipFill>
        <p:spPr bwMode="auto">
          <a:xfrm>
            <a:off x="6411028" y="3865138"/>
            <a:ext cx="436552" cy="436552"/>
          </a:xfrm>
          <a:prstGeom prst="rect">
            <a:avLst/>
          </a:prstGeom>
          <a:noFill/>
        </p:spPr>
      </p:pic>
      <p:grpSp>
        <p:nvGrpSpPr>
          <p:cNvPr id="94" name="Group 93"/>
          <p:cNvGrpSpPr/>
          <p:nvPr/>
        </p:nvGrpSpPr>
        <p:grpSpPr>
          <a:xfrm>
            <a:off x="1010687" y="2906379"/>
            <a:ext cx="1386498" cy="1297284"/>
            <a:chOff x="2563262" y="3825769"/>
            <a:chExt cx="1386498" cy="1297284"/>
          </a:xfrm>
        </p:grpSpPr>
        <p:sp>
          <p:nvSpPr>
            <p:cNvPr id="44" name="Rectangular Callout 43"/>
            <p:cNvSpPr/>
            <p:nvPr/>
          </p:nvSpPr>
          <p:spPr bwMode="auto">
            <a:xfrm>
              <a:off x="2563262" y="3825769"/>
              <a:ext cx="1251397" cy="616166"/>
            </a:xfrm>
            <a:prstGeom prst="wedgeRectCallout">
              <a:avLst>
                <a:gd name="adj1" fmla="val 44002"/>
                <a:gd name="adj2" fmla="val 82167"/>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45" name="Freeform 44"/>
            <p:cNvSpPr/>
            <p:nvPr/>
          </p:nvSpPr>
          <p:spPr bwMode="auto">
            <a:xfrm rot="209249">
              <a:off x="2937802" y="3854944"/>
              <a:ext cx="623226" cy="293552"/>
            </a:xfrm>
            <a:custGeom>
              <a:avLst/>
              <a:gdLst>
                <a:gd name="connsiteX0" fmla="*/ 4661 w 623226"/>
                <a:gd name="connsiteY0" fmla="*/ 253211 h 293552"/>
                <a:gd name="connsiteX1" fmla="*/ 11384 w 623226"/>
                <a:gd name="connsiteY1" fmla="*/ 138911 h 293552"/>
                <a:gd name="connsiteX2" fmla="*/ 38279 w 623226"/>
                <a:gd name="connsiteY2" fmla="*/ 145634 h 293552"/>
                <a:gd name="connsiteX3" fmla="*/ 45002 w 623226"/>
                <a:gd name="connsiteY3" fmla="*/ 172528 h 293552"/>
                <a:gd name="connsiteX4" fmla="*/ 85343 w 623226"/>
                <a:gd name="connsiteY4" fmla="*/ 199422 h 293552"/>
                <a:gd name="connsiteX5" fmla="*/ 98790 w 623226"/>
                <a:gd name="connsiteY5" fmla="*/ 179252 h 293552"/>
                <a:gd name="connsiteX6" fmla="*/ 105514 w 623226"/>
                <a:gd name="connsiteY6" fmla="*/ 91846 h 293552"/>
                <a:gd name="connsiteX7" fmla="*/ 132408 w 623226"/>
                <a:gd name="connsiteY7" fmla="*/ 132187 h 293552"/>
                <a:gd name="connsiteX8" fmla="*/ 139132 w 623226"/>
                <a:gd name="connsiteY8" fmla="*/ 152358 h 293552"/>
                <a:gd name="connsiteX9" fmla="*/ 172749 w 623226"/>
                <a:gd name="connsiteY9" fmla="*/ 192699 h 293552"/>
                <a:gd name="connsiteX10" fmla="*/ 192920 w 623226"/>
                <a:gd name="connsiteY10" fmla="*/ 206146 h 293552"/>
                <a:gd name="connsiteX11" fmla="*/ 206367 w 623226"/>
                <a:gd name="connsiteY11" fmla="*/ 226317 h 293552"/>
                <a:gd name="connsiteX12" fmla="*/ 219814 w 623226"/>
                <a:gd name="connsiteY12" fmla="*/ 273381 h 293552"/>
                <a:gd name="connsiteX13" fmla="*/ 233261 w 623226"/>
                <a:gd name="connsiteY13" fmla="*/ 293552 h 293552"/>
                <a:gd name="connsiteX14" fmla="*/ 239984 w 623226"/>
                <a:gd name="connsiteY14" fmla="*/ 185975 h 293552"/>
                <a:gd name="connsiteX15" fmla="*/ 246708 w 623226"/>
                <a:gd name="connsiteY15" fmla="*/ 206146 h 293552"/>
                <a:gd name="connsiteX16" fmla="*/ 273602 w 623226"/>
                <a:gd name="connsiteY16" fmla="*/ 246487 h 293552"/>
                <a:gd name="connsiteX17" fmla="*/ 287049 w 623226"/>
                <a:gd name="connsiteY17" fmla="*/ 266658 h 293552"/>
                <a:gd name="connsiteX18" fmla="*/ 300496 w 623226"/>
                <a:gd name="connsiteY18" fmla="*/ 286828 h 293552"/>
                <a:gd name="connsiteX19" fmla="*/ 307220 w 623226"/>
                <a:gd name="connsiteY19" fmla="*/ 239764 h 293552"/>
                <a:gd name="connsiteX20" fmla="*/ 320667 w 623226"/>
                <a:gd name="connsiteY20" fmla="*/ 31334 h 293552"/>
                <a:gd name="connsiteX21" fmla="*/ 340837 w 623226"/>
                <a:gd name="connsiteY21" fmla="*/ 118740 h 293552"/>
                <a:gd name="connsiteX22" fmla="*/ 354284 w 623226"/>
                <a:gd name="connsiteY22" fmla="*/ 165805 h 293552"/>
                <a:gd name="connsiteX23" fmla="*/ 361008 w 623226"/>
                <a:gd name="connsiteY23" fmla="*/ 192699 h 293552"/>
                <a:gd name="connsiteX24" fmla="*/ 381179 w 623226"/>
                <a:gd name="connsiteY24" fmla="*/ 199422 h 293552"/>
                <a:gd name="connsiteX25" fmla="*/ 401349 w 623226"/>
                <a:gd name="connsiteY25" fmla="*/ 212869 h 293552"/>
                <a:gd name="connsiteX26" fmla="*/ 408073 w 623226"/>
                <a:gd name="connsiteY26" fmla="*/ 233040 h 293552"/>
                <a:gd name="connsiteX27" fmla="*/ 428243 w 623226"/>
                <a:gd name="connsiteY27" fmla="*/ 253211 h 293552"/>
                <a:gd name="connsiteX28" fmla="*/ 448414 w 623226"/>
                <a:gd name="connsiteY28" fmla="*/ 226317 h 293552"/>
                <a:gd name="connsiteX29" fmla="*/ 461861 w 623226"/>
                <a:gd name="connsiteY29" fmla="*/ 212869 h 293552"/>
                <a:gd name="connsiteX30" fmla="*/ 468584 w 623226"/>
                <a:gd name="connsiteY30" fmla="*/ 192699 h 293552"/>
                <a:gd name="connsiteX31" fmla="*/ 482032 w 623226"/>
                <a:gd name="connsiteY31" fmla="*/ 206146 h 293552"/>
                <a:gd name="connsiteX32" fmla="*/ 508926 w 623226"/>
                <a:gd name="connsiteY32" fmla="*/ 246487 h 293552"/>
                <a:gd name="connsiteX33" fmla="*/ 529096 w 623226"/>
                <a:gd name="connsiteY33" fmla="*/ 266658 h 293552"/>
                <a:gd name="connsiteX34" fmla="*/ 542543 w 623226"/>
                <a:gd name="connsiteY34" fmla="*/ 246487 h 293552"/>
                <a:gd name="connsiteX35" fmla="*/ 555990 w 623226"/>
                <a:gd name="connsiteY35" fmla="*/ 185975 h 293552"/>
                <a:gd name="connsiteX36" fmla="*/ 569437 w 623226"/>
                <a:gd name="connsiteY36" fmla="*/ 206146 h 293552"/>
                <a:gd name="connsiteX37" fmla="*/ 623226 w 623226"/>
                <a:gd name="connsiteY37" fmla="*/ 212869 h 2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3226" h="293552">
                  <a:moveTo>
                    <a:pt x="4661" y="253211"/>
                  </a:moveTo>
                  <a:cubicBezTo>
                    <a:pt x="6902" y="215111"/>
                    <a:pt x="0" y="175340"/>
                    <a:pt x="11384" y="138911"/>
                  </a:cubicBezTo>
                  <a:cubicBezTo>
                    <a:pt x="14140" y="130091"/>
                    <a:pt x="31745" y="139100"/>
                    <a:pt x="38279" y="145634"/>
                  </a:cubicBezTo>
                  <a:cubicBezTo>
                    <a:pt x="44813" y="152168"/>
                    <a:pt x="40417" y="164505"/>
                    <a:pt x="45002" y="172528"/>
                  </a:cubicBezTo>
                  <a:cubicBezTo>
                    <a:pt x="56852" y="193267"/>
                    <a:pt x="66089" y="193004"/>
                    <a:pt x="85343" y="199422"/>
                  </a:cubicBezTo>
                  <a:cubicBezTo>
                    <a:pt x="89825" y="192699"/>
                    <a:pt x="97301" y="187194"/>
                    <a:pt x="98790" y="179252"/>
                  </a:cubicBezTo>
                  <a:cubicBezTo>
                    <a:pt x="104175" y="150531"/>
                    <a:pt x="88529" y="115624"/>
                    <a:pt x="105514" y="91846"/>
                  </a:cubicBezTo>
                  <a:cubicBezTo>
                    <a:pt x="114908" y="78695"/>
                    <a:pt x="127297" y="116855"/>
                    <a:pt x="132408" y="132187"/>
                  </a:cubicBezTo>
                  <a:cubicBezTo>
                    <a:pt x="134649" y="138911"/>
                    <a:pt x="135962" y="146019"/>
                    <a:pt x="139132" y="152358"/>
                  </a:cubicBezTo>
                  <a:cubicBezTo>
                    <a:pt x="146687" y="167467"/>
                    <a:pt x="160006" y="182079"/>
                    <a:pt x="172749" y="192699"/>
                  </a:cubicBezTo>
                  <a:cubicBezTo>
                    <a:pt x="178957" y="197872"/>
                    <a:pt x="186196" y="201664"/>
                    <a:pt x="192920" y="206146"/>
                  </a:cubicBezTo>
                  <a:cubicBezTo>
                    <a:pt x="197402" y="212870"/>
                    <a:pt x="203184" y="218890"/>
                    <a:pt x="206367" y="226317"/>
                  </a:cubicBezTo>
                  <a:cubicBezTo>
                    <a:pt x="219298" y="256491"/>
                    <a:pt x="206724" y="247203"/>
                    <a:pt x="219814" y="273381"/>
                  </a:cubicBezTo>
                  <a:cubicBezTo>
                    <a:pt x="223428" y="280609"/>
                    <a:pt x="228779" y="286828"/>
                    <a:pt x="233261" y="293552"/>
                  </a:cubicBezTo>
                  <a:cubicBezTo>
                    <a:pt x="235502" y="257693"/>
                    <a:pt x="234521" y="221486"/>
                    <a:pt x="239984" y="185975"/>
                  </a:cubicBezTo>
                  <a:cubicBezTo>
                    <a:pt x="241062" y="178970"/>
                    <a:pt x="243266" y="199951"/>
                    <a:pt x="246708" y="206146"/>
                  </a:cubicBezTo>
                  <a:cubicBezTo>
                    <a:pt x="254557" y="220273"/>
                    <a:pt x="264637" y="233040"/>
                    <a:pt x="273602" y="246487"/>
                  </a:cubicBezTo>
                  <a:lnTo>
                    <a:pt x="287049" y="266658"/>
                  </a:lnTo>
                  <a:lnTo>
                    <a:pt x="300496" y="286828"/>
                  </a:lnTo>
                  <a:cubicBezTo>
                    <a:pt x="302737" y="271140"/>
                    <a:pt x="306231" y="255580"/>
                    <a:pt x="307220" y="239764"/>
                  </a:cubicBezTo>
                  <a:cubicBezTo>
                    <a:pt x="321030" y="18803"/>
                    <a:pt x="303133" y="136529"/>
                    <a:pt x="320667" y="31334"/>
                  </a:cubicBezTo>
                  <a:cubicBezTo>
                    <a:pt x="339222" y="87004"/>
                    <a:pt x="311150" y="0"/>
                    <a:pt x="340837" y="118740"/>
                  </a:cubicBezTo>
                  <a:cubicBezTo>
                    <a:pt x="361857" y="202814"/>
                    <a:pt x="334993" y="98285"/>
                    <a:pt x="354284" y="165805"/>
                  </a:cubicBezTo>
                  <a:cubicBezTo>
                    <a:pt x="356823" y="174690"/>
                    <a:pt x="355235" y="185483"/>
                    <a:pt x="361008" y="192699"/>
                  </a:cubicBezTo>
                  <a:cubicBezTo>
                    <a:pt x="365436" y="198233"/>
                    <a:pt x="374455" y="197181"/>
                    <a:pt x="381179" y="199422"/>
                  </a:cubicBezTo>
                  <a:cubicBezTo>
                    <a:pt x="387902" y="203904"/>
                    <a:pt x="396301" y="206559"/>
                    <a:pt x="401349" y="212869"/>
                  </a:cubicBezTo>
                  <a:cubicBezTo>
                    <a:pt x="405776" y="218403"/>
                    <a:pt x="404142" y="227143"/>
                    <a:pt x="408073" y="233040"/>
                  </a:cubicBezTo>
                  <a:cubicBezTo>
                    <a:pt x="413347" y="240952"/>
                    <a:pt x="421520" y="246487"/>
                    <a:pt x="428243" y="253211"/>
                  </a:cubicBezTo>
                  <a:cubicBezTo>
                    <a:pt x="434967" y="244246"/>
                    <a:pt x="441240" y="234926"/>
                    <a:pt x="448414" y="226317"/>
                  </a:cubicBezTo>
                  <a:cubicBezTo>
                    <a:pt x="452472" y="221447"/>
                    <a:pt x="458600" y="218305"/>
                    <a:pt x="461861" y="212869"/>
                  </a:cubicBezTo>
                  <a:cubicBezTo>
                    <a:pt x="465507" y="206792"/>
                    <a:pt x="466343" y="199422"/>
                    <a:pt x="468584" y="192699"/>
                  </a:cubicBezTo>
                  <a:cubicBezTo>
                    <a:pt x="473067" y="197181"/>
                    <a:pt x="478228" y="201075"/>
                    <a:pt x="482032" y="206146"/>
                  </a:cubicBezTo>
                  <a:cubicBezTo>
                    <a:pt x="491729" y="219075"/>
                    <a:pt x="497499" y="235059"/>
                    <a:pt x="508926" y="246487"/>
                  </a:cubicBezTo>
                  <a:lnTo>
                    <a:pt x="529096" y="266658"/>
                  </a:lnTo>
                  <a:cubicBezTo>
                    <a:pt x="533578" y="259934"/>
                    <a:pt x="539360" y="253914"/>
                    <a:pt x="542543" y="246487"/>
                  </a:cubicBezTo>
                  <a:cubicBezTo>
                    <a:pt x="546106" y="238174"/>
                    <a:pt x="554792" y="191965"/>
                    <a:pt x="555990" y="185975"/>
                  </a:cubicBezTo>
                  <a:cubicBezTo>
                    <a:pt x="560472" y="192699"/>
                    <a:pt x="563127" y="201098"/>
                    <a:pt x="569437" y="206146"/>
                  </a:cubicBezTo>
                  <a:cubicBezTo>
                    <a:pt x="582270" y="216412"/>
                    <a:pt x="610932" y="212869"/>
                    <a:pt x="623226" y="212869"/>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6" name="Freeform 45"/>
            <p:cNvSpPr/>
            <p:nvPr/>
          </p:nvSpPr>
          <p:spPr bwMode="auto">
            <a:xfrm>
              <a:off x="2925573" y="4155219"/>
              <a:ext cx="628734" cy="234070"/>
            </a:xfrm>
            <a:custGeom>
              <a:avLst/>
              <a:gdLst>
                <a:gd name="connsiteX0" fmla="*/ 3446 w 628734"/>
                <a:gd name="connsiteY0" fmla="*/ 121024 h 234070"/>
                <a:gd name="connsiteX1" fmla="*/ 16893 w 628734"/>
                <a:gd name="connsiteY1" fmla="*/ 181536 h 234070"/>
                <a:gd name="connsiteX2" fmla="*/ 37063 w 628734"/>
                <a:gd name="connsiteY2" fmla="*/ 168089 h 234070"/>
                <a:gd name="connsiteX3" fmla="*/ 43787 w 628734"/>
                <a:gd name="connsiteY3" fmla="*/ 147918 h 234070"/>
                <a:gd name="connsiteX4" fmla="*/ 57234 w 628734"/>
                <a:gd name="connsiteY4" fmla="*/ 20171 h 234070"/>
                <a:gd name="connsiteX5" fmla="*/ 70681 w 628734"/>
                <a:gd name="connsiteY5" fmla="*/ 73959 h 234070"/>
                <a:gd name="connsiteX6" fmla="*/ 84128 w 628734"/>
                <a:gd name="connsiteY6" fmla="*/ 114300 h 234070"/>
                <a:gd name="connsiteX7" fmla="*/ 90852 w 628734"/>
                <a:gd name="connsiteY7" fmla="*/ 181536 h 234070"/>
                <a:gd name="connsiteX8" fmla="*/ 84128 w 628734"/>
                <a:gd name="connsiteY8" fmla="*/ 161365 h 234070"/>
                <a:gd name="connsiteX9" fmla="*/ 77405 w 628734"/>
                <a:gd name="connsiteY9" fmla="*/ 134471 h 234070"/>
                <a:gd name="connsiteX10" fmla="*/ 84128 w 628734"/>
                <a:gd name="connsiteY10" fmla="*/ 73959 h 234070"/>
                <a:gd name="connsiteX11" fmla="*/ 90852 w 628734"/>
                <a:gd name="connsiteY11" fmla="*/ 100853 h 234070"/>
                <a:gd name="connsiteX12" fmla="*/ 97575 w 628734"/>
                <a:gd name="connsiteY12" fmla="*/ 154642 h 234070"/>
                <a:gd name="connsiteX13" fmla="*/ 104299 w 628734"/>
                <a:gd name="connsiteY13" fmla="*/ 114300 h 234070"/>
                <a:gd name="connsiteX14" fmla="*/ 124469 w 628734"/>
                <a:gd name="connsiteY14" fmla="*/ 134471 h 234070"/>
                <a:gd name="connsiteX15" fmla="*/ 144640 w 628734"/>
                <a:gd name="connsiteY15" fmla="*/ 147918 h 234070"/>
                <a:gd name="connsiteX16" fmla="*/ 151363 w 628734"/>
                <a:gd name="connsiteY16" fmla="*/ 121024 h 234070"/>
                <a:gd name="connsiteX17" fmla="*/ 171534 w 628734"/>
                <a:gd name="connsiteY17" fmla="*/ 107577 h 234070"/>
                <a:gd name="connsiteX18" fmla="*/ 178258 w 628734"/>
                <a:gd name="connsiteY18" fmla="*/ 33618 h 234070"/>
                <a:gd name="connsiteX19" fmla="*/ 191705 w 628734"/>
                <a:gd name="connsiteY19" fmla="*/ 154642 h 234070"/>
                <a:gd name="connsiteX20" fmla="*/ 205152 w 628734"/>
                <a:gd name="connsiteY20" fmla="*/ 181536 h 234070"/>
                <a:gd name="connsiteX21" fmla="*/ 211875 w 628734"/>
                <a:gd name="connsiteY21" fmla="*/ 221877 h 234070"/>
                <a:gd name="connsiteX22" fmla="*/ 225322 w 628734"/>
                <a:gd name="connsiteY22" fmla="*/ 141195 h 234070"/>
                <a:gd name="connsiteX23" fmla="*/ 245493 w 628734"/>
                <a:gd name="connsiteY23" fmla="*/ 141195 h 234070"/>
                <a:gd name="connsiteX24" fmla="*/ 272387 w 628734"/>
                <a:gd name="connsiteY24" fmla="*/ 147918 h 234070"/>
                <a:gd name="connsiteX25" fmla="*/ 292558 w 628734"/>
                <a:gd name="connsiteY25" fmla="*/ 134471 h 234070"/>
                <a:gd name="connsiteX26" fmla="*/ 312728 w 628734"/>
                <a:gd name="connsiteY26" fmla="*/ 141195 h 234070"/>
                <a:gd name="connsiteX27" fmla="*/ 332899 w 628734"/>
                <a:gd name="connsiteY27" fmla="*/ 134471 h 234070"/>
                <a:gd name="connsiteX28" fmla="*/ 373240 w 628734"/>
                <a:gd name="connsiteY28" fmla="*/ 127748 h 234070"/>
                <a:gd name="connsiteX29" fmla="*/ 393411 w 628734"/>
                <a:gd name="connsiteY29" fmla="*/ 141195 h 234070"/>
                <a:gd name="connsiteX30" fmla="*/ 440475 w 628734"/>
                <a:gd name="connsiteY30" fmla="*/ 168089 h 234070"/>
                <a:gd name="connsiteX31" fmla="*/ 460646 w 628734"/>
                <a:gd name="connsiteY31" fmla="*/ 80683 h 234070"/>
                <a:gd name="connsiteX32" fmla="*/ 467369 w 628734"/>
                <a:gd name="connsiteY32" fmla="*/ 47065 h 234070"/>
                <a:gd name="connsiteX33" fmla="*/ 480816 w 628734"/>
                <a:gd name="connsiteY33" fmla="*/ 20171 h 234070"/>
                <a:gd name="connsiteX34" fmla="*/ 487540 w 628734"/>
                <a:gd name="connsiteY34" fmla="*/ 0 h 234070"/>
                <a:gd name="connsiteX35" fmla="*/ 507711 w 628734"/>
                <a:gd name="connsiteY35" fmla="*/ 121024 h 234070"/>
                <a:gd name="connsiteX36" fmla="*/ 507711 w 628734"/>
                <a:gd name="connsiteY36" fmla="*/ 141195 h 234070"/>
                <a:gd name="connsiteX37" fmla="*/ 534605 w 628734"/>
                <a:gd name="connsiteY37" fmla="*/ 147918 h 234070"/>
                <a:gd name="connsiteX38" fmla="*/ 548052 w 628734"/>
                <a:gd name="connsiteY38" fmla="*/ 127748 h 234070"/>
                <a:gd name="connsiteX39" fmla="*/ 628734 w 628734"/>
                <a:gd name="connsiteY39" fmla="*/ 134471 h 23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8734" h="234070">
                  <a:moveTo>
                    <a:pt x="3446" y="121024"/>
                  </a:moveTo>
                  <a:cubicBezTo>
                    <a:pt x="19299" y="10044"/>
                    <a:pt x="0" y="122410"/>
                    <a:pt x="16893" y="181536"/>
                  </a:cubicBezTo>
                  <a:cubicBezTo>
                    <a:pt x="19113" y="189306"/>
                    <a:pt x="30340" y="172571"/>
                    <a:pt x="37063" y="168089"/>
                  </a:cubicBezTo>
                  <a:cubicBezTo>
                    <a:pt x="39304" y="161365"/>
                    <a:pt x="42829" y="154940"/>
                    <a:pt x="43787" y="147918"/>
                  </a:cubicBezTo>
                  <a:cubicBezTo>
                    <a:pt x="49572" y="105493"/>
                    <a:pt x="42601" y="60411"/>
                    <a:pt x="57234" y="20171"/>
                  </a:cubicBezTo>
                  <a:cubicBezTo>
                    <a:pt x="63550" y="2803"/>
                    <a:pt x="65604" y="56189"/>
                    <a:pt x="70681" y="73959"/>
                  </a:cubicBezTo>
                  <a:cubicBezTo>
                    <a:pt x="74575" y="87588"/>
                    <a:pt x="84128" y="114300"/>
                    <a:pt x="84128" y="114300"/>
                  </a:cubicBezTo>
                  <a:cubicBezTo>
                    <a:pt x="86369" y="136712"/>
                    <a:pt x="90852" y="159012"/>
                    <a:pt x="90852" y="181536"/>
                  </a:cubicBezTo>
                  <a:cubicBezTo>
                    <a:pt x="90852" y="188623"/>
                    <a:pt x="86075" y="168180"/>
                    <a:pt x="84128" y="161365"/>
                  </a:cubicBezTo>
                  <a:cubicBezTo>
                    <a:pt x="81589" y="152480"/>
                    <a:pt x="79646" y="143436"/>
                    <a:pt x="77405" y="134471"/>
                  </a:cubicBezTo>
                  <a:cubicBezTo>
                    <a:pt x="79646" y="114300"/>
                    <a:pt x="76591" y="92802"/>
                    <a:pt x="84128" y="73959"/>
                  </a:cubicBezTo>
                  <a:cubicBezTo>
                    <a:pt x="87560" y="65379"/>
                    <a:pt x="89333" y="91738"/>
                    <a:pt x="90852" y="100853"/>
                  </a:cubicBezTo>
                  <a:cubicBezTo>
                    <a:pt x="93823" y="118676"/>
                    <a:pt x="95334" y="136712"/>
                    <a:pt x="97575" y="154642"/>
                  </a:cubicBezTo>
                  <a:cubicBezTo>
                    <a:pt x="99816" y="141195"/>
                    <a:pt x="93393" y="122480"/>
                    <a:pt x="104299" y="114300"/>
                  </a:cubicBezTo>
                  <a:cubicBezTo>
                    <a:pt x="111906" y="108595"/>
                    <a:pt x="117164" y="128384"/>
                    <a:pt x="124469" y="134471"/>
                  </a:cubicBezTo>
                  <a:cubicBezTo>
                    <a:pt x="130677" y="139644"/>
                    <a:pt x="137916" y="143436"/>
                    <a:pt x="144640" y="147918"/>
                  </a:cubicBezTo>
                  <a:cubicBezTo>
                    <a:pt x="146881" y="138953"/>
                    <a:pt x="146237" y="128713"/>
                    <a:pt x="151363" y="121024"/>
                  </a:cubicBezTo>
                  <a:cubicBezTo>
                    <a:pt x="155845" y="114300"/>
                    <a:pt x="169157" y="115300"/>
                    <a:pt x="171534" y="107577"/>
                  </a:cubicBezTo>
                  <a:cubicBezTo>
                    <a:pt x="178814" y="83917"/>
                    <a:pt x="176017" y="58271"/>
                    <a:pt x="178258" y="33618"/>
                  </a:cubicBezTo>
                  <a:cubicBezTo>
                    <a:pt x="181105" y="76332"/>
                    <a:pt x="175241" y="116225"/>
                    <a:pt x="191705" y="154642"/>
                  </a:cubicBezTo>
                  <a:cubicBezTo>
                    <a:pt x="195653" y="163854"/>
                    <a:pt x="200670" y="172571"/>
                    <a:pt x="205152" y="181536"/>
                  </a:cubicBezTo>
                  <a:cubicBezTo>
                    <a:pt x="207393" y="194983"/>
                    <a:pt x="205779" y="234070"/>
                    <a:pt x="211875" y="221877"/>
                  </a:cubicBezTo>
                  <a:cubicBezTo>
                    <a:pt x="224068" y="197490"/>
                    <a:pt x="225322" y="141195"/>
                    <a:pt x="225322" y="141195"/>
                  </a:cubicBezTo>
                  <a:cubicBezTo>
                    <a:pt x="257177" y="188977"/>
                    <a:pt x="223516" y="149986"/>
                    <a:pt x="245493" y="141195"/>
                  </a:cubicBezTo>
                  <a:cubicBezTo>
                    <a:pt x="254073" y="137763"/>
                    <a:pt x="263422" y="145677"/>
                    <a:pt x="272387" y="147918"/>
                  </a:cubicBezTo>
                  <a:cubicBezTo>
                    <a:pt x="279111" y="143436"/>
                    <a:pt x="284587" y="135799"/>
                    <a:pt x="292558" y="134471"/>
                  </a:cubicBezTo>
                  <a:cubicBezTo>
                    <a:pt x="299549" y="133306"/>
                    <a:pt x="305641" y="141195"/>
                    <a:pt x="312728" y="141195"/>
                  </a:cubicBezTo>
                  <a:cubicBezTo>
                    <a:pt x="319815" y="141195"/>
                    <a:pt x="326175" y="136712"/>
                    <a:pt x="332899" y="134471"/>
                  </a:cubicBezTo>
                  <a:cubicBezTo>
                    <a:pt x="406454" y="158992"/>
                    <a:pt x="295043" y="127748"/>
                    <a:pt x="373240" y="127748"/>
                  </a:cubicBezTo>
                  <a:cubicBezTo>
                    <a:pt x="381321" y="127748"/>
                    <a:pt x="386395" y="137186"/>
                    <a:pt x="393411" y="141195"/>
                  </a:cubicBezTo>
                  <a:cubicBezTo>
                    <a:pt x="453115" y="175311"/>
                    <a:pt x="391340" y="135332"/>
                    <a:pt x="440475" y="168089"/>
                  </a:cubicBezTo>
                  <a:cubicBezTo>
                    <a:pt x="453475" y="90098"/>
                    <a:pt x="439154" y="166656"/>
                    <a:pt x="460646" y="80683"/>
                  </a:cubicBezTo>
                  <a:cubicBezTo>
                    <a:pt x="463418" y="69596"/>
                    <a:pt x="463755" y="57906"/>
                    <a:pt x="467369" y="47065"/>
                  </a:cubicBezTo>
                  <a:cubicBezTo>
                    <a:pt x="470538" y="37557"/>
                    <a:pt x="476868" y="29383"/>
                    <a:pt x="480816" y="20171"/>
                  </a:cubicBezTo>
                  <a:cubicBezTo>
                    <a:pt x="483608" y="13657"/>
                    <a:pt x="485299" y="6724"/>
                    <a:pt x="487540" y="0"/>
                  </a:cubicBezTo>
                  <a:cubicBezTo>
                    <a:pt x="494376" y="47854"/>
                    <a:pt x="496852" y="69447"/>
                    <a:pt x="507711" y="121024"/>
                  </a:cubicBezTo>
                  <a:cubicBezTo>
                    <a:pt x="518628" y="172878"/>
                    <a:pt x="531586" y="200881"/>
                    <a:pt x="507711" y="141195"/>
                  </a:cubicBezTo>
                  <a:cubicBezTo>
                    <a:pt x="523447" y="93981"/>
                    <a:pt x="501533" y="141303"/>
                    <a:pt x="534605" y="147918"/>
                  </a:cubicBezTo>
                  <a:cubicBezTo>
                    <a:pt x="542529" y="149503"/>
                    <a:pt x="543570" y="134471"/>
                    <a:pt x="548052" y="127748"/>
                  </a:cubicBezTo>
                  <a:cubicBezTo>
                    <a:pt x="587358" y="140849"/>
                    <a:pt x="561135" y="134471"/>
                    <a:pt x="628734" y="134471"/>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134" name="Picture 9" descr="C:\Documents and Settings\vi18627\My Documents\Downloads\MC900432625.PNG"/>
            <p:cNvPicPr>
              <a:picLocks noChangeAspect="1" noChangeArrowheads="1"/>
            </p:cNvPicPr>
            <p:nvPr/>
          </p:nvPicPr>
          <p:blipFill>
            <a:blip r:embed="rId5" cstate="print"/>
            <a:srcRect/>
            <a:stretch>
              <a:fillRect/>
            </a:stretch>
          </p:blipFill>
          <p:spPr bwMode="auto">
            <a:xfrm flipH="1">
              <a:off x="3526932" y="4686501"/>
              <a:ext cx="422828" cy="436552"/>
            </a:xfrm>
            <a:prstGeom prst="rect">
              <a:avLst/>
            </a:prstGeom>
            <a:noFill/>
          </p:spPr>
        </p:pic>
      </p:grpSp>
      <p:graphicFrame>
        <p:nvGraphicFramePr>
          <p:cNvPr id="71683" name="Object 3"/>
          <p:cNvGraphicFramePr>
            <a:graphicFrameLocks noChangeAspect="1"/>
          </p:cNvGraphicFramePr>
          <p:nvPr/>
        </p:nvGraphicFramePr>
        <p:xfrm>
          <a:off x="4054475" y="3169736"/>
          <a:ext cx="1065213" cy="1311275"/>
        </p:xfrm>
        <a:graphic>
          <a:graphicData uri="http://schemas.openxmlformats.org/presentationml/2006/ole">
            <p:oleObj spid="_x0000_s71683" r:id="rId6" imgW="2844800" imgH="3505200" progId="">
              <p:embed/>
            </p:oleObj>
          </a:graphicData>
        </a:graphic>
      </p:graphicFrame>
      <p:grpSp>
        <p:nvGrpSpPr>
          <p:cNvPr id="88" name="Group 87"/>
          <p:cNvGrpSpPr/>
          <p:nvPr/>
        </p:nvGrpSpPr>
        <p:grpSpPr>
          <a:xfrm>
            <a:off x="3142882" y="2006874"/>
            <a:ext cx="901209" cy="582023"/>
            <a:chOff x="3142882" y="2025924"/>
            <a:chExt cx="901209" cy="582023"/>
          </a:xfrm>
        </p:grpSpPr>
        <p:sp>
          <p:nvSpPr>
            <p:cNvPr id="149" name="TextBox 148"/>
            <p:cNvSpPr txBox="1"/>
            <p:nvPr/>
          </p:nvSpPr>
          <p:spPr>
            <a:xfrm>
              <a:off x="3142882" y="2025924"/>
              <a:ext cx="901209" cy="230832"/>
            </a:xfrm>
            <a:prstGeom prst="rect">
              <a:avLst/>
            </a:prstGeom>
            <a:noFill/>
          </p:spPr>
          <p:txBody>
            <a:bodyPr wrap="none" rtlCol="0">
              <a:spAutoFit/>
            </a:bodyPr>
            <a:lstStyle/>
            <a:p>
              <a:r>
                <a:rPr lang="en-US" sz="900" b="1" dirty="0" smtClean="0">
                  <a:solidFill>
                    <a:schemeClr val="bg1">
                      <a:lumMod val="50000"/>
                    </a:schemeClr>
                  </a:solidFill>
                  <a:latin typeface="+mn-lt"/>
                </a:rPr>
                <a:t>Interfering link</a:t>
              </a:r>
              <a:endParaRPr lang="en-US" sz="900" b="1" dirty="0">
                <a:solidFill>
                  <a:schemeClr val="bg1">
                    <a:lumMod val="50000"/>
                  </a:schemeClr>
                </a:solidFill>
                <a:latin typeface="+mn-lt"/>
              </a:endParaRPr>
            </a:p>
          </p:txBody>
        </p:sp>
        <p:grpSp>
          <p:nvGrpSpPr>
            <p:cNvPr id="60" name="Group 59"/>
            <p:cNvGrpSpPr/>
            <p:nvPr/>
          </p:nvGrpSpPr>
          <p:grpSpPr>
            <a:xfrm rot="7594434">
              <a:off x="3424000" y="2157571"/>
              <a:ext cx="450376" cy="450376"/>
              <a:chOff x="2934269" y="5158854"/>
              <a:chExt cx="450376" cy="450376"/>
            </a:xfrm>
          </p:grpSpPr>
          <p:sp>
            <p:nvSpPr>
              <p:cNvPr id="61" name="Arc 60"/>
              <p:cNvSpPr/>
              <p:nvPr/>
            </p:nvSpPr>
            <p:spPr bwMode="auto">
              <a:xfrm>
                <a:off x="2934269" y="5158854"/>
                <a:ext cx="450376" cy="45037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Arc 61"/>
              <p:cNvSpPr/>
              <p:nvPr/>
            </p:nvSpPr>
            <p:spPr bwMode="auto">
              <a:xfrm>
                <a:off x="2997769" y="5222354"/>
                <a:ext cx="321196" cy="32119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3" name="Arc 62"/>
              <p:cNvSpPr/>
              <p:nvPr/>
            </p:nvSpPr>
            <p:spPr bwMode="auto">
              <a:xfrm>
                <a:off x="3029519" y="5292204"/>
                <a:ext cx="221681" cy="221681"/>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77" name="Oval 76"/>
            <p:cNvSpPr/>
            <p:nvPr/>
          </p:nvSpPr>
          <p:spPr bwMode="auto">
            <a:xfrm>
              <a:off x="3597357" y="2283292"/>
              <a:ext cx="114985" cy="104033"/>
            </a:xfrm>
            <a:prstGeom prst="ellipse">
              <a:avLst/>
            </a:prstGeom>
            <a:solidFill>
              <a:schemeClr val="bg1">
                <a:lumMod val="65000"/>
              </a:schemeClr>
            </a:solidFill>
            <a:ln>
              <a:solidFill>
                <a:schemeClr val="bg1">
                  <a:lumMod val="50000"/>
                </a:schemeClr>
              </a:solidFill>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89" name="Group 88"/>
          <p:cNvGrpSpPr/>
          <p:nvPr/>
        </p:nvGrpSpPr>
        <p:grpSpPr>
          <a:xfrm>
            <a:off x="5182486" y="2073561"/>
            <a:ext cx="901209" cy="635113"/>
            <a:chOff x="4725286" y="2025936"/>
            <a:chExt cx="901209" cy="635113"/>
          </a:xfrm>
        </p:grpSpPr>
        <p:sp>
          <p:nvSpPr>
            <p:cNvPr id="155" name="TextBox 154"/>
            <p:cNvSpPr txBox="1"/>
            <p:nvPr/>
          </p:nvSpPr>
          <p:spPr>
            <a:xfrm>
              <a:off x="4725286" y="2025936"/>
              <a:ext cx="901209" cy="230832"/>
            </a:xfrm>
            <a:prstGeom prst="rect">
              <a:avLst/>
            </a:prstGeom>
            <a:noFill/>
          </p:spPr>
          <p:txBody>
            <a:bodyPr wrap="none" rtlCol="0">
              <a:spAutoFit/>
            </a:bodyPr>
            <a:lstStyle/>
            <a:p>
              <a:r>
                <a:rPr lang="en-US" sz="900" b="1" dirty="0" smtClean="0">
                  <a:solidFill>
                    <a:schemeClr val="bg1">
                      <a:lumMod val="50000"/>
                    </a:schemeClr>
                  </a:solidFill>
                  <a:latin typeface="+mn-lt"/>
                </a:rPr>
                <a:t>Interfering link</a:t>
              </a:r>
              <a:endParaRPr lang="en-US" sz="900" b="1" dirty="0">
                <a:solidFill>
                  <a:schemeClr val="bg1">
                    <a:lumMod val="50000"/>
                  </a:schemeClr>
                </a:solidFill>
                <a:latin typeface="+mn-lt"/>
              </a:endParaRPr>
            </a:p>
          </p:txBody>
        </p:sp>
        <p:grpSp>
          <p:nvGrpSpPr>
            <p:cNvPr id="83" name="Group 82"/>
            <p:cNvGrpSpPr/>
            <p:nvPr/>
          </p:nvGrpSpPr>
          <p:grpSpPr>
            <a:xfrm rot="8972771">
              <a:off x="4924282" y="2210673"/>
              <a:ext cx="450376" cy="450376"/>
              <a:chOff x="2934269" y="5158854"/>
              <a:chExt cx="450376" cy="450376"/>
            </a:xfrm>
          </p:grpSpPr>
          <p:sp>
            <p:nvSpPr>
              <p:cNvPr id="84" name="Arc 83"/>
              <p:cNvSpPr/>
              <p:nvPr/>
            </p:nvSpPr>
            <p:spPr bwMode="auto">
              <a:xfrm>
                <a:off x="2934269" y="5158854"/>
                <a:ext cx="450376" cy="45037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Arc 84"/>
              <p:cNvSpPr/>
              <p:nvPr/>
            </p:nvSpPr>
            <p:spPr bwMode="auto">
              <a:xfrm>
                <a:off x="2997769" y="5222354"/>
                <a:ext cx="321196" cy="32119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Arc 85"/>
              <p:cNvSpPr/>
              <p:nvPr/>
            </p:nvSpPr>
            <p:spPr bwMode="auto">
              <a:xfrm>
                <a:off x="3029519" y="5292204"/>
                <a:ext cx="221681" cy="221681"/>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87" name="Oval 86"/>
            <p:cNvSpPr/>
            <p:nvPr/>
          </p:nvSpPr>
          <p:spPr bwMode="auto">
            <a:xfrm>
              <a:off x="5092168" y="2341871"/>
              <a:ext cx="114985" cy="104033"/>
            </a:xfrm>
            <a:prstGeom prst="ellipse">
              <a:avLst/>
            </a:prstGeom>
            <a:solidFill>
              <a:schemeClr val="bg1">
                <a:lumMod val="65000"/>
              </a:schemeClr>
            </a:solidFill>
            <a:ln>
              <a:solidFill>
                <a:schemeClr val="bg1">
                  <a:lumMod val="50000"/>
                </a:schemeClr>
              </a:solidFill>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90" name="Freeform 89"/>
          <p:cNvSpPr/>
          <p:nvPr/>
        </p:nvSpPr>
        <p:spPr bwMode="auto">
          <a:xfrm flipV="1">
            <a:off x="7188938" y="4635353"/>
            <a:ext cx="843516" cy="487449"/>
          </a:xfrm>
          <a:custGeom>
            <a:avLst/>
            <a:gdLst>
              <a:gd name="connsiteX0" fmla="*/ 0 w 1714500"/>
              <a:gd name="connsiteY0" fmla="*/ 159808 h 1206500"/>
              <a:gd name="connsiteX1" fmla="*/ 95250 w 1714500"/>
              <a:gd name="connsiteY1" fmla="*/ 140758 h 1206500"/>
              <a:gd name="connsiteX2" fmla="*/ 146050 w 1714500"/>
              <a:gd name="connsiteY2" fmla="*/ 166158 h 1206500"/>
              <a:gd name="connsiteX3" fmla="*/ 279400 w 1714500"/>
              <a:gd name="connsiteY3" fmla="*/ 159808 h 1206500"/>
              <a:gd name="connsiteX4" fmla="*/ 349250 w 1714500"/>
              <a:gd name="connsiteY4" fmla="*/ 191558 h 1206500"/>
              <a:gd name="connsiteX5" fmla="*/ 425450 w 1714500"/>
              <a:gd name="connsiteY5" fmla="*/ 153458 h 1206500"/>
              <a:gd name="connsiteX6" fmla="*/ 488950 w 1714500"/>
              <a:gd name="connsiteY6" fmla="*/ 166158 h 1206500"/>
              <a:gd name="connsiteX7" fmla="*/ 571500 w 1714500"/>
              <a:gd name="connsiteY7" fmla="*/ 134408 h 1206500"/>
              <a:gd name="connsiteX8" fmla="*/ 641350 w 1714500"/>
              <a:gd name="connsiteY8" fmla="*/ 153458 h 1206500"/>
              <a:gd name="connsiteX9" fmla="*/ 755650 w 1714500"/>
              <a:gd name="connsiteY9" fmla="*/ 128058 h 1206500"/>
              <a:gd name="connsiteX10" fmla="*/ 762000 w 1714500"/>
              <a:gd name="connsiteY10" fmla="*/ 153458 h 1206500"/>
              <a:gd name="connsiteX11" fmla="*/ 889000 w 1714500"/>
              <a:gd name="connsiteY11" fmla="*/ 159808 h 1206500"/>
              <a:gd name="connsiteX12" fmla="*/ 952500 w 1714500"/>
              <a:gd name="connsiteY12" fmla="*/ 458258 h 1206500"/>
              <a:gd name="connsiteX13" fmla="*/ 1028700 w 1714500"/>
              <a:gd name="connsiteY13" fmla="*/ 1156758 h 1206500"/>
              <a:gd name="connsiteX14" fmla="*/ 1060450 w 1714500"/>
              <a:gd name="connsiteY14" fmla="*/ 159808 h 1206500"/>
              <a:gd name="connsiteX15" fmla="*/ 1333500 w 1714500"/>
              <a:gd name="connsiteY15" fmla="*/ 197908 h 1206500"/>
              <a:gd name="connsiteX16" fmla="*/ 1435100 w 1714500"/>
              <a:gd name="connsiteY16" fmla="*/ 166158 h 1206500"/>
              <a:gd name="connsiteX17" fmla="*/ 1568450 w 1714500"/>
              <a:gd name="connsiteY17" fmla="*/ 166158 h 1206500"/>
              <a:gd name="connsiteX18" fmla="*/ 1631950 w 1714500"/>
              <a:gd name="connsiteY18" fmla="*/ 140758 h 1206500"/>
              <a:gd name="connsiteX19" fmla="*/ 1714500 w 1714500"/>
              <a:gd name="connsiteY19" fmla="*/ 159808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0" h="1206500">
                <a:moveTo>
                  <a:pt x="0" y="159808"/>
                </a:moveTo>
                <a:cubicBezTo>
                  <a:pt x="35454" y="149754"/>
                  <a:pt x="70908" y="139700"/>
                  <a:pt x="95250" y="140758"/>
                </a:cubicBezTo>
                <a:cubicBezTo>
                  <a:pt x="119592" y="141816"/>
                  <a:pt x="115358" y="162983"/>
                  <a:pt x="146050" y="166158"/>
                </a:cubicBezTo>
                <a:cubicBezTo>
                  <a:pt x="176742" y="169333"/>
                  <a:pt x="245533" y="155575"/>
                  <a:pt x="279400" y="159808"/>
                </a:cubicBezTo>
                <a:cubicBezTo>
                  <a:pt x="313267" y="164041"/>
                  <a:pt x="324908" y="192616"/>
                  <a:pt x="349250" y="191558"/>
                </a:cubicBezTo>
                <a:cubicBezTo>
                  <a:pt x="373592" y="190500"/>
                  <a:pt x="402167" y="157691"/>
                  <a:pt x="425450" y="153458"/>
                </a:cubicBezTo>
                <a:cubicBezTo>
                  <a:pt x="448733" y="149225"/>
                  <a:pt x="464608" y="169333"/>
                  <a:pt x="488950" y="166158"/>
                </a:cubicBezTo>
                <a:cubicBezTo>
                  <a:pt x="513292" y="162983"/>
                  <a:pt x="546100" y="136525"/>
                  <a:pt x="571500" y="134408"/>
                </a:cubicBezTo>
                <a:cubicBezTo>
                  <a:pt x="596900" y="132291"/>
                  <a:pt x="610658" y="154516"/>
                  <a:pt x="641350" y="153458"/>
                </a:cubicBezTo>
                <a:cubicBezTo>
                  <a:pt x="672042" y="152400"/>
                  <a:pt x="735542" y="128058"/>
                  <a:pt x="755650" y="128058"/>
                </a:cubicBezTo>
                <a:cubicBezTo>
                  <a:pt x="775758" y="128058"/>
                  <a:pt x="739775" y="148166"/>
                  <a:pt x="762000" y="153458"/>
                </a:cubicBezTo>
                <a:cubicBezTo>
                  <a:pt x="784225" y="158750"/>
                  <a:pt x="857250" y="109008"/>
                  <a:pt x="889000" y="159808"/>
                </a:cubicBezTo>
                <a:cubicBezTo>
                  <a:pt x="920750" y="210608"/>
                  <a:pt x="929217" y="292100"/>
                  <a:pt x="952500" y="458258"/>
                </a:cubicBezTo>
                <a:cubicBezTo>
                  <a:pt x="975783" y="624416"/>
                  <a:pt x="1010708" y="1206500"/>
                  <a:pt x="1028700" y="1156758"/>
                </a:cubicBezTo>
                <a:cubicBezTo>
                  <a:pt x="1046692" y="1107016"/>
                  <a:pt x="1009650" y="319616"/>
                  <a:pt x="1060450" y="159808"/>
                </a:cubicBezTo>
                <a:cubicBezTo>
                  <a:pt x="1111250" y="0"/>
                  <a:pt x="1271058" y="196850"/>
                  <a:pt x="1333500" y="197908"/>
                </a:cubicBezTo>
                <a:cubicBezTo>
                  <a:pt x="1395942" y="198966"/>
                  <a:pt x="1395942" y="171450"/>
                  <a:pt x="1435100" y="166158"/>
                </a:cubicBezTo>
                <a:cubicBezTo>
                  <a:pt x="1474258" y="160866"/>
                  <a:pt x="1535642" y="170391"/>
                  <a:pt x="1568450" y="166158"/>
                </a:cubicBezTo>
                <a:cubicBezTo>
                  <a:pt x="1601258" y="161925"/>
                  <a:pt x="1607608" y="141816"/>
                  <a:pt x="1631950" y="140758"/>
                </a:cubicBezTo>
                <a:cubicBezTo>
                  <a:pt x="1656292" y="139700"/>
                  <a:pt x="1685396" y="149754"/>
                  <a:pt x="1714500" y="159808"/>
                </a:cubicBezTo>
              </a:path>
            </a:pathLst>
          </a:cu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93" name="Straight Connector 92"/>
          <p:cNvCxnSpPr/>
          <p:nvPr/>
        </p:nvCxnSpPr>
        <p:spPr bwMode="auto">
          <a:xfrm>
            <a:off x="7181850" y="4829840"/>
            <a:ext cx="933450" cy="0"/>
          </a:xfrm>
          <a:prstGeom prst="line">
            <a:avLst/>
          </a:prstGeom>
          <a:solidFill>
            <a:schemeClr val="accent1"/>
          </a:solidFill>
          <a:ln w="12700" cap="flat" cmpd="sng" algn="ctr">
            <a:solidFill>
              <a:srgbClr val="FF0000"/>
            </a:solidFill>
            <a:prstDash val="sysDash"/>
            <a:round/>
            <a:headEnd type="none" w="sm" len="sm"/>
            <a:tailEnd type="none" w="sm" len="sm"/>
          </a:ln>
          <a:effectLst/>
        </p:spPr>
      </p:cxnSp>
      <p:sp>
        <p:nvSpPr>
          <p:cNvPr id="97" name="TextBox 96"/>
          <p:cNvSpPr txBox="1"/>
          <p:nvPr/>
        </p:nvSpPr>
        <p:spPr>
          <a:xfrm>
            <a:off x="7442200" y="5092700"/>
            <a:ext cx="445956" cy="261610"/>
          </a:xfrm>
          <a:prstGeom prst="rect">
            <a:avLst/>
          </a:prstGeom>
          <a:noFill/>
        </p:spPr>
        <p:txBody>
          <a:bodyPr wrap="none" rtlCol="0">
            <a:spAutoFit/>
          </a:bodyPr>
          <a:lstStyle/>
          <a:p>
            <a:r>
              <a:rPr lang="en-US" sz="1100" dirty="0" smtClean="0">
                <a:latin typeface="+mn-lt"/>
              </a:rPr>
              <a:t>time</a:t>
            </a:r>
            <a:endParaRPr lang="en-US" sz="1100" dirty="0">
              <a:latin typeface="+mn-lt"/>
            </a:endParaRPr>
          </a:p>
        </p:txBody>
      </p:sp>
      <p:sp>
        <p:nvSpPr>
          <p:cNvPr id="98" name="TextBox 97"/>
          <p:cNvSpPr txBox="1"/>
          <p:nvPr/>
        </p:nvSpPr>
        <p:spPr>
          <a:xfrm>
            <a:off x="6901286" y="4699000"/>
            <a:ext cx="303288" cy="261610"/>
          </a:xfrm>
          <a:prstGeom prst="rect">
            <a:avLst/>
          </a:prstGeom>
          <a:noFill/>
        </p:spPr>
        <p:txBody>
          <a:bodyPr wrap="none" rtlCol="0">
            <a:spAutoFit/>
          </a:bodyPr>
          <a:lstStyle/>
          <a:p>
            <a:r>
              <a:rPr lang="el-GR" sz="1100" i="1" dirty="0" smtClean="0">
                <a:solidFill>
                  <a:prstClr val="black"/>
                </a:solidFill>
              </a:rPr>
              <a:t>Φ</a:t>
            </a:r>
            <a:endParaRPr lang="en-US" sz="1100" dirty="0">
              <a:latin typeface="+mn-lt"/>
            </a:endParaRPr>
          </a:p>
        </p:txBody>
      </p:sp>
      <p:sp>
        <p:nvSpPr>
          <p:cNvPr id="103" name="TextBox 102"/>
          <p:cNvSpPr txBox="1"/>
          <p:nvPr/>
        </p:nvSpPr>
        <p:spPr>
          <a:xfrm>
            <a:off x="7861300" y="4260850"/>
            <a:ext cx="699230" cy="253916"/>
          </a:xfrm>
          <a:prstGeom prst="rect">
            <a:avLst/>
          </a:prstGeom>
          <a:noFill/>
        </p:spPr>
        <p:txBody>
          <a:bodyPr wrap="none" rtlCol="0">
            <a:spAutoFit/>
          </a:bodyPr>
          <a:lstStyle/>
          <a:p>
            <a:r>
              <a:rPr lang="en-US" sz="1050" i="1" dirty="0" smtClean="0">
                <a:latin typeface="+mn-lt"/>
              </a:rPr>
              <a:t>threshold</a:t>
            </a:r>
            <a:endParaRPr lang="en-US" sz="1050" i="1" dirty="0">
              <a:latin typeface="+mn-lt"/>
            </a:endParaRPr>
          </a:p>
        </p:txBody>
      </p:sp>
      <p:cxnSp>
        <p:nvCxnSpPr>
          <p:cNvPr id="111" name="Straight Arrow Connector 110"/>
          <p:cNvCxnSpPr>
            <a:stCxn id="103" idx="2"/>
          </p:cNvCxnSpPr>
          <p:nvPr/>
        </p:nvCxnSpPr>
        <p:spPr bwMode="auto">
          <a:xfrm rot="5400000">
            <a:off x="7908991" y="4517728"/>
            <a:ext cx="304887" cy="298963"/>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13" name="Straight Arrow Connector 112"/>
          <p:cNvCxnSpPr>
            <a:stCxn id="103" idx="0"/>
          </p:cNvCxnSpPr>
          <p:nvPr/>
        </p:nvCxnSpPr>
        <p:spPr bwMode="auto">
          <a:xfrm rot="16200000" flipV="1">
            <a:off x="7702733" y="3752667"/>
            <a:ext cx="520700" cy="495665"/>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95" name="TextBox 94"/>
          <p:cNvSpPr txBox="1"/>
          <p:nvPr/>
        </p:nvSpPr>
        <p:spPr>
          <a:xfrm>
            <a:off x="914400" y="2695575"/>
            <a:ext cx="1742785" cy="261610"/>
          </a:xfrm>
          <a:prstGeom prst="rect">
            <a:avLst/>
          </a:prstGeom>
          <a:noFill/>
        </p:spPr>
        <p:txBody>
          <a:bodyPr wrap="none" rtlCol="0">
            <a:spAutoFit/>
          </a:bodyPr>
          <a:lstStyle/>
          <a:p>
            <a:r>
              <a:rPr lang="en-US" sz="1100" b="1" dirty="0" smtClean="0">
                <a:solidFill>
                  <a:prstClr val="black"/>
                </a:solidFill>
                <a:latin typeface="Calibri"/>
              </a:rPr>
              <a:t>Synchronization </a:t>
            </a:r>
            <a:r>
              <a:rPr lang="en-US" sz="1100" b="1" dirty="0" smtClean="0">
                <a:latin typeface="+mn-lt"/>
              </a:rPr>
              <a:t>sequence </a:t>
            </a:r>
            <a:endParaRPr lang="en-US" sz="1100" b="1" dirty="0">
              <a:latin typeface="+mn-lt"/>
            </a:endParaRPr>
          </a:p>
        </p:txBody>
      </p:sp>
      <p:sp>
        <p:nvSpPr>
          <p:cNvPr id="96" name="TextBox 95"/>
          <p:cNvSpPr txBox="1"/>
          <p:nvPr/>
        </p:nvSpPr>
        <p:spPr>
          <a:xfrm>
            <a:off x="6629400" y="2943225"/>
            <a:ext cx="1617751" cy="261610"/>
          </a:xfrm>
          <a:prstGeom prst="rect">
            <a:avLst/>
          </a:prstGeom>
          <a:noFill/>
        </p:spPr>
        <p:txBody>
          <a:bodyPr wrap="none" rtlCol="0">
            <a:spAutoFit/>
          </a:bodyPr>
          <a:lstStyle/>
          <a:p>
            <a:r>
              <a:rPr lang="en-US" sz="1100" b="1" dirty="0" smtClean="0">
                <a:latin typeface="+mn-lt"/>
              </a:rPr>
              <a:t>Synchronization statistic</a:t>
            </a:r>
            <a:endParaRPr lang="en-US" sz="1100" b="1" dirty="0">
              <a:latin typeface="+mn-lt"/>
            </a:endParaRPr>
          </a:p>
        </p:txBody>
      </p:sp>
      <p:sp>
        <p:nvSpPr>
          <p:cNvPr id="78" name="Rectangle 77"/>
          <p:cNvSpPr/>
          <p:nvPr/>
        </p:nvSpPr>
        <p:spPr bwMode="auto">
          <a:xfrm>
            <a:off x="609601" y="5458922"/>
            <a:ext cx="7772400" cy="781014"/>
          </a:xfrm>
          <a:prstGeom prst="rect">
            <a:avLst/>
          </a:prstGeom>
          <a:solidFill>
            <a:schemeClr val="accent3">
              <a:lumMod val="60000"/>
              <a:lumOff val="40000"/>
            </a:schemeClr>
          </a:solid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algn="ctr"/>
            <a:r>
              <a:rPr lang="en-US" dirty="0" smtClean="0">
                <a:solidFill>
                  <a:prstClr val="black"/>
                </a:solidFill>
                <a:latin typeface="+mn-lt"/>
              </a:rPr>
              <a:t>Time synchronization is a fundamental requirement for communication</a:t>
            </a:r>
            <a:endParaRPr kumimoji="0" lang="en-US" sz="28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Sync Statistic Performance in Presence of Interference</a:t>
            </a:r>
            <a:endParaRPr lang="en-US" dirty="0"/>
          </a:p>
        </p:txBody>
      </p:sp>
      <p:sp>
        <p:nvSpPr>
          <p:cNvPr id="376" name="Rectangle 78"/>
          <p:cNvSpPr>
            <a:spLocks noChangeArrowheads="1"/>
          </p:cNvSpPr>
          <p:nvPr/>
        </p:nvSpPr>
        <p:spPr bwMode="auto">
          <a:xfrm>
            <a:off x="4979330" y="1116750"/>
            <a:ext cx="3962400" cy="1798827"/>
          </a:xfrm>
          <a:prstGeom prst="rect">
            <a:avLst/>
          </a:prstGeom>
          <a:noFill/>
          <a:ln w="9525">
            <a:noFill/>
            <a:miter lim="800000"/>
            <a:headEnd/>
            <a:tailEnd/>
          </a:ln>
          <a:effectLst/>
        </p:spPr>
        <p:txBody>
          <a:bodyPr lIns="92075" tIns="46038" rIns="92075" bIns="46038">
            <a:prstTxWarp prst="textNoShape">
              <a:avLst/>
            </a:prstTxWarp>
            <a:spAutoFit/>
          </a:bodyPr>
          <a:lstStyle/>
          <a:p>
            <a:pPr marL="342900" lvl="0" indent="-342900">
              <a:lnSpc>
                <a:spcPct val="90000"/>
              </a:lnSpc>
              <a:spcBef>
                <a:spcPct val="25000"/>
              </a:spcBef>
              <a:buSzPct val="125000"/>
            </a:pPr>
            <a:r>
              <a:rPr lang="en-US" sz="1200" b="1" dirty="0" smtClean="0">
                <a:solidFill>
                  <a:prstClr val="black"/>
                </a:solidFill>
                <a:ea typeface="ＭＳ Ｐゴシック" charset="-128"/>
              </a:rPr>
              <a:t>	Performance Bounds</a:t>
            </a:r>
            <a:endParaRPr lang="en-US" sz="900" b="1" dirty="0" smtClean="0">
              <a:ea typeface="ＭＳ Ｐゴシック" charset="-128"/>
            </a:endParaRPr>
          </a:p>
          <a:p>
            <a:pPr marL="1255713" lvl="2" indent="-341313">
              <a:lnSpc>
                <a:spcPct val="90000"/>
              </a:lnSpc>
              <a:spcBef>
                <a:spcPct val="25000"/>
              </a:spcBef>
              <a:buSzPct val="100000"/>
            </a:pPr>
            <a:r>
              <a:rPr lang="en-US" sz="900" b="1" dirty="0" smtClean="0">
                <a:ea typeface="ＭＳ Ｐゴシック" charset="-128"/>
              </a:rPr>
              <a:t>Rand – Random guess</a:t>
            </a:r>
          </a:p>
          <a:p>
            <a:pPr marL="1255713" lvl="2" indent="-341313">
              <a:lnSpc>
                <a:spcPct val="90000"/>
              </a:lnSpc>
              <a:spcBef>
                <a:spcPct val="25000"/>
              </a:spcBef>
              <a:buSzPct val="100000"/>
            </a:pPr>
            <a:r>
              <a:rPr lang="en-US" sz="900" b="1" dirty="0" smtClean="0">
                <a:ea typeface="ＭＳ Ｐゴシック" charset="-128"/>
              </a:rPr>
              <a:t>NP – Theoretical bound</a:t>
            </a:r>
            <a:endParaRPr lang="en-US" sz="1200" b="1" dirty="0" smtClean="0">
              <a:ea typeface="ＭＳ Ｐゴシック" charset="-128"/>
            </a:endParaRPr>
          </a:p>
          <a:p>
            <a:pPr marL="342900" indent="-342900">
              <a:lnSpc>
                <a:spcPct val="90000"/>
              </a:lnSpc>
              <a:spcBef>
                <a:spcPct val="25000"/>
              </a:spcBef>
              <a:buSzPct val="125000"/>
            </a:pPr>
            <a:r>
              <a:rPr lang="en-US" sz="1200" b="1" dirty="0" smtClean="0">
                <a:ea typeface="ＭＳ Ｐゴシック" charset="-128"/>
              </a:rPr>
              <a:t>	Traditional Techniques</a:t>
            </a:r>
            <a:endParaRPr lang="en-US" sz="900" b="1" dirty="0" smtClean="0">
              <a:ea typeface="ＭＳ Ｐゴシック" charset="-128"/>
            </a:endParaRPr>
          </a:p>
          <a:p>
            <a:pPr marL="1255713" lvl="2" indent="-341313">
              <a:lnSpc>
                <a:spcPct val="90000"/>
              </a:lnSpc>
              <a:spcBef>
                <a:spcPct val="25000"/>
              </a:spcBef>
              <a:buSzPct val="100000"/>
            </a:pPr>
            <a:r>
              <a:rPr lang="en-US" sz="900" b="1" dirty="0" err="1" smtClean="0">
                <a:ea typeface="ＭＳ Ｐゴシック" charset="-128"/>
              </a:rPr>
              <a:t>Cor</a:t>
            </a:r>
            <a:r>
              <a:rPr lang="en-US" sz="900" b="1" dirty="0" smtClean="0">
                <a:ea typeface="ＭＳ Ｐゴシック" charset="-128"/>
              </a:rPr>
              <a:t> </a:t>
            </a:r>
            <a:r>
              <a:rPr lang="en-US" sz="900" b="1" dirty="0">
                <a:ea typeface="ＭＳ Ｐゴシック" charset="-128"/>
              </a:rPr>
              <a:t>– </a:t>
            </a:r>
            <a:r>
              <a:rPr lang="en-US" sz="900" b="1" dirty="0" err="1" smtClean="0">
                <a:ea typeface="ＭＳ Ｐゴシック" charset="-128"/>
              </a:rPr>
              <a:t>Correlator</a:t>
            </a:r>
            <a:endParaRPr lang="en-US" sz="900" b="1" dirty="0">
              <a:ea typeface="ＭＳ Ｐゴシック" charset="-128"/>
            </a:endParaRPr>
          </a:p>
          <a:p>
            <a:pPr marL="1255713" lvl="2" indent="-341313">
              <a:lnSpc>
                <a:spcPct val="90000"/>
              </a:lnSpc>
              <a:spcBef>
                <a:spcPct val="25000"/>
              </a:spcBef>
              <a:buSzPct val="100000"/>
            </a:pPr>
            <a:r>
              <a:rPr lang="en-US" sz="900" b="1" dirty="0">
                <a:ea typeface="ＭＳ Ｐゴシック" charset="-128"/>
              </a:rPr>
              <a:t>LSE – </a:t>
            </a:r>
            <a:r>
              <a:rPr lang="en-US" sz="900" b="1" dirty="0" smtClean="0">
                <a:ea typeface="ＭＳ Ｐゴシック" charset="-128"/>
              </a:rPr>
              <a:t>Least </a:t>
            </a:r>
            <a:r>
              <a:rPr lang="en-US" sz="900" b="1" dirty="0">
                <a:ea typeface="ＭＳ Ｐゴシック" charset="-128"/>
              </a:rPr>
              <a:t>S</a:t>
            </a:r>
            <a:r>
              <a:rPr lang="en-US" sz="900" b="1" dirty="0" smtClean="0">
                <a:ea typeface="ＭＳ Ｐゴシック" charset="-128"/>
              </a:rPr>
              <a:t>quared </a:t>
            </a:r>
            <a:r>
              <a:rPr lang="en-US" sz="900" b="1" dirty="0">
                <a:ea typeface="ＭＳ Ｐゴシック" charset="-128"/>
              </a:rPr>
              <a:t>C</a:t>
            </a:r>
            <a:r>
              <a:rPr lang="en-US" sz="900" b="1" dirty="0" smtClean="0">
                <a:ea typeface="ＭＳ Ｐゴシック" charset="-128"/>
              </a:rPr>
              <a:t>hannel Estimator</a:t>
            </a:r>
          </a:p>
          <a:p>
            <a:pPr marL="342900" lvl="0" indent="-342900">
              <a:lnSpc>
                <a:spcPct val="90000"/>
              </a:lnSpc>
              <a:spcBef>
                <a:spcPct val="25000"/>
              </a:spcBef>
              <a:buSzPct val="125000"/>
            </a:pPr>
            <a:r>
              <a:rPr lang="en-US" sz="1200" b="1" dirty="0" smtClean="0">
                <a:solidFill>
                  <a:prstClr val="black"/>
                </a:solidFill>
                <a:ea typeface="ＭＳ Ｐゴシック" charset="-128"/>
              </a:rPr>
              <a:t>	Advanced Techniques</a:t>
            </a:r>
            <a:endParaRPr lang="en-US" sz="900" b="1" dirty="0" smtClean="0">
              <a:solidFill>
                <a:prstClr val="black"/>
              </a:solidFill>
              <a:ea typeface="ＭＳ Ｐゴシック" charset="-128"/>
            </a:endParaRPr>
          </a:p>
          <a:p>
            <a:pPr marL="1255713" lvl="2" indent="-341313">
              <a:lnSpc>
                <a:spcPct val="90000"/>
              </a:lnSpc>
              <a:spcBef>
                <a:spcPct val="25000"/>
              </a:spcBef>
              <a:buSzPct val="100000"/>
            </a:pPr>
            <a:r>
              <a:rPr lang="en-US" sz="900" b="1" dirty="0" smtClean="0">
                <a:ea typeface="ＭＳ Ｐゴシック" charset="-128"/>
              </a:rPr>
              <a:t>MMSE </a:t>
            </a:r>
            <a:r>
              <a:rPr lang="en-US" sz="900" b="1" dirty="0">
                <a:ea typeface="ＭＳ Ｐゴシック" charset="-128"/>
              </a:rPr>
              <a:t>– </a:t>
            </a:r>
            <a:r>
              <a:rPr lang="en-US" sz="900" b="1" dirty="0" smtClean="0">
                <a:ea typeface="ＭＳ Ｐゴシック" charset="-128"/>
              </a:rPr>
              <a:t>Minimum </a:t>
            </a:r>
            <a:r>
              <a:rPr lang="en-US" sz="900" b="1" dirty="0">
                <a:ea typeface="ＭＳ Ｐゴシック" charset="-128"/>
              </a:rPr>
              <a:t>M</a:t>
            </a:r>
            <a:r>
              <a:rPr lang="en-US" sz="900" b="1" dirty="0" smtClean="0">
                <a:ea typeface="ＭＳ Ｐゴシック" charset="-128"/>
              </a:rPr>
              <a:t>ean </a:t>
            </a:r>
            <a:r>
              <a:rPr lang="en-US" sz="900" b="1" dirty="0">
                <a:ea typeface="ＭＳ Ｐゴシック" charset="-128"/>
              </a:rPr>
              <a:t>S</a:t>
            </a:r>
            <a:r>
              <a:rPr lang="en-US" sz="900" b="1" dirty="0" smtClean="0">
                <a:ea typeface="ＭＳ Ｐゴシック" charset="-128"/>
              </a:rPr>
              <a:t>quared </a:t>
            </a:r>
            <a:r>
              <a:rPr lang="en-US" sz="900" b="1" dirty="0">
                <a:ea typeface="ＭＳ Ｐゴシック" charset="-128"/>
              </a:rPr>
              <a:t>E</a:t>
            </a:r>
            <a:r>
              <a:rPr lang="en-US" sz="900" b="1" dirty="0" smtClean="0">
                <a:ea typeface="ＭＳ Ｐゴシック" charset="-128"/>
              </a:rPr>
              <a:t>rror</a:t>
            </a:r>
            <a:endParaRPr lang="en-US" sz="900" b="1" dirty="0">
              <a:ea typeface="ＭＳ Ｐゴシック" charset="-128"/>
            </a:endParaRPr>
          </a:p>
          <a:p>
            <a:pPr marL="1255713" lvl="2" indent="-341313">
              <a:lnSpc>
                <a:spcPct val="90000"/>
              </a:lnSpc>
              <a:spcBef>
                <a:spcPct val="25000"/>
              </a:spcBef>
              <a:buSzPct val="100000"/>
            </a:pPr>
            <a:r>
              <a:rPr lang="en-US" sz="900" b="1" dirty="0">
                <a:ea typeface="ＭＳ Ｐゴシック" charset="-128"/>
              </a:rPr>
              <a:t>GLRT – </a:t>
            </a:r>
            <a:r>
              <a:rPr lang="en-US" sz="900" b="1" dirty="0" smtClean="0">
                <a:ea typeface="ＭＳ Ｐゴシック" charset="-128"/>
              </a:rPr>
              <a:t>Generalized </a:t>
            </a:r>
            <a:r>
              <a:rPr lang="en-US" sz="900" b="1" dirty="0">
                <a:ea typeface="ＭＳ Ｐゴシック" charset="-128"/>
              </a:rPr>
              <a:t>L</a:t>
            </a:r>
            <a:r>
              <a:rPr lang="en-US" sz="900" b="1" dirty="0" smtClean="0">
                <a:ea typeface="ＭＳ Ｐゴシック" charset="-128"/>
              </a:rPr>
              <a:t>ikelihood </a:t>
            </a:r>
            <a:r>
              <a:rPr lang="en-US" sz="900" b="1" dirty="0">
                <a:ea typeface="ＭＳ Ｐゴシック" charset="-128"/>
              </a:rPr>
              <a:t>R</a:t>
            </a:r>
            <a:r>
              <a:rPr lang="en-US" sz="900" b="1" dirty="0" smtClean="0">
                <a:ea typeface="ＭＳ Ｐゴシック" charset="-128"/>
              </a:rPr>
              <a:t>atio Test</a:t>
            </a:r>
          </a:p>
          <a:p>
            <a:pPr marL="1255713" lvl="2" indent="-341313">
              <a:lnSpc>
                <a:spcPct val="90000"/>
              </a:lnSpc>
              <a:spcBef>
                <a:spcPct val="25000"/>
              </a:spcBef>
              <a:buSzPct val="100000"/>
            </a:pPr>
            <a:endParaRPr lang="en-US" sz="900" b="1" dirty="0">
              <a:ea typeface="ＭＳ Ｐゴシック" charset="-128"/>
            </a:endParaRPr>
          </a:p>
        </p:txBody>
      </p:sp>
      <p:grpSp>
        <p:nvGrpSpPr>
          <p:cNvPr id="71" name="Group 70"/>
          <p:cNvGrpSpPr/>
          <p:nvPr/>
        </p:nvGrpSpPr>
        <p:grpSpPr>
          <a:xfrm>
            <a:off x="624201" y="991811"/>
            <a:ext cx="4352982" cy="3257138"/>
            <a:chOff x="914400" y="986335"/>
            <a:chExt cx="4084320" cy="2972082"/>
          </a:xfrm>
        </p:grpSpPr>
        <p:pic>
          <p:nvPicPr>
            <p:cNvPr id="22530" name="Picture 2"/>
            <p:cNvPicPr>
              <a:picLocks noChangeAspect="1" noChangeArrowheads="1"/>
            </p:cNvPicPr>
            <p:nvPr/>
          </p:nvPicPr>
          <p:blipFill>
            <a:blip r:embed="rId4" cstate="print"/>
            <a:srcRect/>
            <a:stretch>
              <a:fillRect/>
            </a:stretch>
          </p:blipFill>
          <p:spPr bwMode="auto">
            <a:xfrm>
              <a:off x="914400" y="1111308"/>
              <a:ext cx="4084320" cy="2668338"/>
            </a:xfrm>
            <a:prstGeom prst="rect">
              <a:avLst/>
            </a:prstGeom>
            <a:noFill/>
            <a:ln w="9525">
              <a:noFill/>
              <a:miter lim="800000"/>
              <a:headEnd/>
              <a:tailEnd/>
            </a:ln>
            <a:effectLst/>
          </p:spPr>
        </p:pic>
        <p:grpSp>
          <p:nvGrpSpPr>
            <p:cNvPr id="64" name="Group 63"/>
            <p:cNvGrpSpPr/>
            <p:nvPr/>
          </p:nvGrpSpPr>
          <p:grpSpPr>
            <a:xfrm>
              <a:off x="1784318" y="986335"/>
              <a:ext cx="2929768" cy="2972082"/>
              <a:chOff x="1830295" y="1000845"/>
              <a:chExt cx="2929768" cy="2972082"/>
            </a:xfrm>
          </p:grpSpPr>
          <p:grpSp>
            <p:nvGrpSpPr>
              <p:cNvPr id="357" name="Group 63"/>
              <p:cNvGrpSpPr>
                <a:grpSpLocks/>
              </p:cNvGrpSpPr>
              <p:nvPr/>
            </p:nvGrpSpPr>
            <p:grpSpPr bwMode="auto">
              <a:xfrm>
                <a:off x="1830295" y="1000845"/>
                <a:ext cx="2929768" cy="2563206"/>
                <a:chOff x="3469" y="1745"/>
                <a:chExt cx="2176" cy="1999"/>
              </a:xfrm>
            </p:grpSpPr>
            <p:sp>
              <p:nvSpPr>
                <p:cNvPr id="358" name="Text Box 64"/>
                <p:cNvSpPr txBox="1">
                  <a:spLocks noChangeArrowheads="1"/>
                </p:cNvSpPr>
                <p:nvPr/>
              </p:nvSpPr>
              <p:spPr bwMode="auto">
                <a:xfrm>
                  <a:off x="4069" y="3407"/>
                  <a:ext cx="137" cy="204"/>
                </a:xfrm>
                <a:prstGeom prst="rect">
                  <a:avLst/>
                </a:prstGeom>
                <a:noFill/>
                <a:ln w="28575">
                  <a:noFill/>
                  <a:miter lim="800000"/>
                  <a:headEnd type="none" w="sm" len="sm"/>
                  <a:tailEnd type="none" w="sm" len="sm"/>
                </a:ln>
                <a:effectLst/>
              </p:spPr>
              <p:txBody>
                <a:bodyPr wrap="none">
                  <a:prstTxWarp prst="textNoShape">
                    <a:avLst/>
                  </a:prstTxWarp>
                  <a:spAutoFit/>
                </a:bodyPr>
                <a:lstStyle/>
                <a:p>
                  <a:pPr algn="ctr"/>
                  <a:endParaRPr lang="en-US" sz="1100" b="1" dirty="0">
                    <a:solidFill>
                      <a:srgbClr val="000000"/>
                    </a:solidFill>
                  </a:endParaRPr>
                </a:p>
              </p:txBody>
            </p:sp>
            <p:sp>
              <p:nvSpPr>
                <p:cNvPr id="360" name="Text Box 66"/>
                <p:cNvSpPr txBox="1">
                  <a:spLocks noChangeArrowheads="1"/>
                </p:cNvSpPr>
                <p:nvPr/>
              </p:nvSpPr>
              <p:spPr bwMode="auto">
                <a:xfrm>
                  <a:off x="3720" y="1745"/>
                  <a:ext cx="1467" cy="240"/>
                </a:xfrm>
                <a:prstGeom prst="rect">
                  <a:avLst/>
                </a:prstGeom>
                <a:noFill/>
                <a:ln w="28575">
                  <a:noFill/>
                  <a:miter lim="800000"/>
                  <a:headEnd type="none" w="sm" len="sm"/>
                  <a:tailEnd type="none" w="sm" len="sm"/>
                </a:ln>
                <a:effectLst/>
              </p:spPr>
              <p:txBody>
                <a:bodyPr wrap="none">
                  <a:prstTxWarp prst="textNoShape">
                    <a:avLst/>
                  </a:prstTxWarp>
                  <a:spAutoFit/>
                </a:bodyPr>
                <a:lstStyle/>
                <a:p>
                  <a:pPr algn="ctr"/>
                  <a:r>
                    <a:rPr lang="en-US" sz="1400" b="1" dirty="0">
                      <a:solidFill>
                        <a:srgbClr val="000000"/>
                      </a:solidFill>
                    </a:rPr>
                    <a:t>Statistic Comparison</a:t>
                  </a:r>
                </a:p>
              </p:txBody>
            </p:sp>
            <p:sp>
              <p:nvSpPr>
                <p:cNvPr id="361" name="Oval 67"/>
                <p:cNvSpPr>
                  <a:spLocks noChangeArrowheads="1"/>
                </p:cNvSpPr>
                <p:nvPr/>
              </p:nvSpPr>
              <p:spPr bwMode="auto">
                <a:xfrm rot="18372155">
                  <a:off x="5242" y="2097"/>
                  <a:ext cx="192" cy="110"/>
                </a:xfrm>
                <a:prstGeom prst="ellipse">
                  <a:avLst/>
                </a:prstGeom>
                <a:noFill/>
                <a:ln w="28575">
                  <a:solidFill>
                    <a:schemeClr val="tx1"/>
                  </a:solidFill>
                  <a:round/>
                  <a:headEnd type="none" w="sm" len="sm"/>
                  <a:tailEnd type="none" w="sm" len="sm"/>
                </a:ln>
                <a:effectLst/>
              </p:spPr>
              <p:txBody>
                <a:bodyPr wrap="none" anchor="ctr">
                  <a:prstTxWarp prst="textNoShape">
                    <a:avLst/>
                  </a:prstTxWarp>
                </a:bodyPr>
                <a:lstStyle/>
                <a:p>
                  <a:pPr algn="ctr"/>
                  <a:endParaRPr lang="en-US" sz="1100" b="1" dirty="0">
                    <a:solidFill>
                      <a:srgbClr val="000000"/>
                    </a:solidFill>
                  </a:endParaRPr>
                </a:p>
              </p:txBody>
            </p:sp>
            <p:sp>
              <p:nvSpPr>
                <p:cNvPr id="362" name="Oval 68"/>
                <p:cNvSpPr>
                  <a:spLocks noChangeArrowheads="1"/>
                </p:cNvSpPr>
                <p:nvPr/>
              </p:nvSpPr>
              <p:spPr bwMode="auto">
                <a:xfrm rot="-3227845">
                  <a:off x="4446" y="2780"/>
                  <a:ext cx="274" cy="144"/>
                </a:xfrm>
                <a:prstGeom prst="ellipse">
                  <a:avLst/>
                </a:prstGeom>
                <a:noFill/>
                <a:ln w="28575">
                  <a:solidFill>
                    <a:schemeClr val="tx1"/>
                  </a:solidFill>
                  <a:round/>
                  <a:headEnd type="none" w="sm" len="sm"/>
                  <a:tailEnd type="none" w="sm" len="sm"/>
                </a:ln>
                <a:effectLst/>
              </p:spPr>
              <p:txBody>
                <a:bodyPr wrap="none" anchor="ctr">
                  <a:prstTxWarp prst="textNoShape">
                    <a:avLst/>
                  </a:prstTxWarp>
                </a:bodyPr>
                <a:lstStyle/>
                <a:p>
                  <a:pPr algn="ctr"/>
                  <a:endParaRPr lang="en-US" sz="1100" b="1" dirty="0">
                    <a:solidFill>
                      <a:srgbClr val="000000"/>
                    </a:solidFill>
                  </a:endParaRPr>
                </a:p>
              </p:txBody>
            </p:sp>
            <p:sp>
              <p:nvSpPr>
                <p:cNvPr id="363" name="Text Box 69"/>
                <p:cNvSpPr txBox="1">
                  <a:spLocks noChangeArrowheads="1"/>
                </p:cNvSpPr>
                <p:nvPr/>
              </p:nvSpPr>
              <p:spPr bwMode="auto">
                <a:xfrm>
                  <a:off x="4782" y="2801"/>
                  <a:ext cx="863" cy="264"/>
                </a:xfrm>
                <a:prstGeom prst="rect">
                  <a:avLst/>
                </a:prstGeom>
                <a:noFill/>
                <a:ln w="28575">
                  <a:noFill/>
                  <a:miter lim="800000"/>
                  <a:headEnd type="none" w="sm" len="sm"/>
                  <a:tailEnd type="none" w="sm" len="sm"/>
                </a:ln>
                <a:effectLst/>
              </p:spPr>
              <p:txBody>
                <a:bodyPr wrap="none">
                  <a:prstTxWarp prst="textNoShape">
                    <a:avLst/>
                  </a:prstTxWarp>
                  <a:spAutoFit/>
                </a:bodyPr>
                <a:lstStyle/>
                <a:p>
                  <a:pPr algn="ctr"/>
                  <a:r>
                    <a:rPr lang="en-US" sz="1600" b="1" dirty="0">
                      <a:solidFill>
                        <a:srgbClr val="000000"/>
                      </a:solidFill>
                    </a:rPr>
                    <a:t>Advanced</a:t>
                  </a:r>
                </a:p>
              </p:txBody>
            </p:sp>
            <p:sp>
              <p:nvSpPr>
                <p:cNvPr id="364" name="Line 70"/>
                <p:cNvSpPr>
                  <a:spLocks noChangeShapeType="1"/>
                </p:cNvSpPr>
                <p:nvPr/>
              </p:nvSpPr>
              <p:spPr bwMode="auto">
                <a:xfrm rot="10800000" flipH="1" flipV="1">
                  <a:off x="4704" y="2880"/>
                  <a:ext cx="144" cy="48"/>
                </a:xfrm>
                <a:prstGeom prst="line">
                  <a:avLst/>
                </a:prstGeom>
                <a:noFill/>
                <a:ln w="28575">
                  <a:solidFill>
                    <a:schemeClr val="tx1"/>
                  </a:solidFill>
                  <a:round/>
                  <a:headEnd type="arrow" w="sm" len="sm"/>
                  <a:tailEnd type="none" w="sm" len="sm"/>
                </a:ln>
                <a:effectLst/>
              </p:spPr>
              <p:txBody>
                <a:bodyPr wrap="none" anchor="ctr">
                  <a:prstTxWarp prst="textNoShape">
                    <a:avLst/>
                  </a:prstTxWarp>
                </a:bodyPr>
                <a:lstStyle/>
                <a:p>
                  <a:pPr algn="ctr"/>
                  <a:endParaRPr lang="en-US" sz="1100" b="1" dirty="0">
                    <a:solidFill>
                      <a:srgbClr val="000000"/>
                    </a:solidFill>
                  </a:endParaRPr>
                </a:p>
              </p:txBody>
            </p:sp>
            <p:sp>
              <p:nvSpPr>
                <p:cNvPr id="365" name="Line 71"/>
                <p:cNvSpPr>
                  <a:spLocks noChangeShapeType="1"/>
                </p:cNvSpPr>
                <p:nvPr/>
              </p:nvSpPr>
              <p:spPr bwMode="auto">
                <a:xfrm rot="21600000" flipH="1" flipV="1">
                  <a:off x="5040" y="2160"/>
                  <a:ext cx="192" cy="48"/>
                </a:xfrm>
                <a:prstGeom prst="line">
                  <a:avLst/>
                </a:prstGeom>
                <a:noFill/>
                <a:ln w="28575">
                  <a:solidFill>
                    <a:schemeClr val="tx1"/>
                  </a:solidFill>
                  <a:round/>
                  <a:headEnd type="arrow" w="sm" len="sm"/>
                  <a:tailEnd type="none" w="sm" len="sm"/>
                </a:ln>
                <a:effectLst/>
              </p:spPr>
              <p:txBody>
                <a:bodyPr wrap="none" anchor="ctr">
                  <a:prstTxWarp prst="textNoShape">
                    <a:avLst/>
                  </a:prstTxWarp>
                </a:bodyPr>
                <a:lstStyle/>
                <a:p>
                  <a:pPr algn="ctr"/>
                  <a:endParaRPr lang="en-US" sz="1100" b="1" dirty="0">
                    <a:solidFill>
                      <a:srgbClr val="000000"/>
                    </a:solidFill>
                  </a:endParaRPr>
                </a:p>
              </p:txBody>
            </p:sp>
            <p:sp>
              <p:nvSpPr>
                <p:cNvPr id="366" name="Text Box 72"/>
                <p:cNvSpPr txBox="1">
                  <a:spLocks noChangeArrowheads="1"/>
                </p:cNvSpPr>
                <p:nvPr/>
              </p:nvSpPr>
              <p:spPr bwMode="auto">
                <a:xfrm>
                  <a:off x="4144" y="2064"/>
                  <a:ext cx="909" cy="264"/>
                </a:xfrm>
                <a:prstGeom prst="rect">
                  <a:avLst/>
                </a:prstGeom>
                <a:noFill/>
                <a:ln w="28575">
                  <a:noFill/>
                  <a:miter lim="800000"/>
                  <a:headEnd type="none" w="sm" len="sm"/>
                  <a:tailEnd type="none" w="sm" len="sm"/>
                </a:ln>
                <a:effectLst/>
              </p:spPr>
              <p:txBody>
                <a:bodyPr wrap="none">
                  <a:prstTxWarp prst="textNoShape">
                    <a:avLst/>
                  </a:prstTxWarp>
                  <a:spAutoFit/>
                </a:bodyPr>
                <a:lstStyle/>
                <a:p>
                  <a:pPr algn="ctr"/>
                  <a:r>
                    <a:rPr lang="en-US" sz="1600" b="1" dirty="0" smtClean="0">
                      <a:solidFill>
                        <a:srgbClr val="000000"/>
                      </a:solidFill>
                    </a:rPr>
                    <a:t>Traditional</a:t>
                  </a:r>
                  <a:endParaRPr lang="en-US" sz="1600" b="1" dirty="0">
                    <a:solidFill>
                      <a:srgbClr val="000000"/>
                    </a:solidFill>
                  </a:endParaRPr>
                </a:p>
              </p:txBody>
            </p:sp>
            <p:sp>
              <p:nvSpPr>
                <p:cNvPr id="367" name="Text Box 73"/>
                <p:cNvSpPr txBox="1">
                  <a:spLocks noChangeArrowheads="1"/>
                </p:cNvSpPr>
                <p:nvPr/>
              </p:nvSpPr>
              <p:spPr bwMode="auto">
                <a:xfrm rot="2844255">
                  <a:off x="4080" y="3185"/>
                  <a:ext cx="888" cy="229"/>
                </a:xfrm>
                <a:prstGeom prst="rect">
                  <a:avLst/>
                </a:prstGeom>
                <a:noFill/>
                <a:ln w="28575">
                  <a:noFill/>
                  <a:miter lim="800000"/>
                  <a:headEnd type="none" w="sm" len="sm"/>
                  <a:tailEnd type="none" w="sm" len="sm"/>
                </a:ln>
                <a:effectLst/>
              </p:spPr>
              <p:txBody>
                <a:bodyPr wrap="none">
                  <a:prstTxWarp prst="textNoShape">
                    <a:avLst/>
                  </a:prstTxWarp>
                  <a:spAutoFit/>
                </a:bodyPr>
                <a:lstStyle/>
                <a:p>
                  <a:pPr algn="ctr"/>
                  <a:r>
                    <a:rPr lang="en-US" sz="1400" b="1" dirty="0" smtClean="0">
                      <a:solidFill>
                        <a:srgbClr val="FF00FF"/>
                      </a:solidFill>
                    </a:rPr>
                    <a:t>Theoretical</a:t>
                  </a:r>
                  <a:endParaRPr lang="en-US" sz="1400" b="1" dirty="0">
                    <a:solidFill>
                      <a:srgbClr val="FF00FF"/>
                    </a:solidFill>
                  </a:endParaRPr>
                </a:p>
              </p:txBody>
            </p:sp>
            <p:sp>
              <p:nvSpPr>
                <p:cNvPr id="368" name="AutoShape 74"/>
                <p:cNvSpPr>
                  <a:spLocks noChangeArrowheads="1"/>
                </p:cNvSpPr>
                <p:nvPr/>
              </p:nvSpPr>
              <p:spPr bwMode="auto">
                <a:xfrm rot="19337051" flipH="1">
                  <a:off x="3469" y="3292"/>
                  <a:ext cx="559" cy="288"/>
                </a:xfrm>
                <a:prstGeom prst="rightArrow">
                  <a:avLst>
                    <a:gd name="adj1" fmla="val 50000"/>
                    <a:gd name="adj2" fmla="val 48524"/>
                  </a:avLst>
                </a:prstGeom>
                <a:solidFill>
                  <a:srgbClr val="FFFF00"/>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1200" b="1" dirty="0">
                      <a:solidFill>
                        <a:srgbClr val="FF0000"/>
                      </a:solidFill>
                    </a:rPr>
                    <a:t>Better</a:t>
                  </a:r>
                </a:p>
              </p:txBody>
            </p:sp>
          </p:grpSp>
          <p:sp>
            <p:nvSpPr>
              <p:cNvPr id="62" name="TextBox 61"/>
              <p:cNvSpPr txBox="1"/>
              <p:nvPr/>
            </p:nvSpPr>
            <p:spPr>
              <a:xfrm>
                <a:off x="2737725" y="3695928"/>
                <a:ext cx="832279" cy="276999"/>
              </a:xfrm>
              <a:prstGeom prst="rect">
                <a:avLst/>
              </a:prstGeom>
              <a:noFill/>
            </p:spPr>
            <p:txBody>
              <a:bodyPr wrap="none" rtlCol="0">
                <a:spAutoFit/>
              </a:bodyPr>
              <a:lstStyle/>
              <a:p>
                <a:r>
                  <a:rPr lang="en-US" sz="1200" b="1" dirty="0" err="1" smtClean="0"/>
                  <a:t>P</a:t>
                </a:r>
                <a:r>
                  <a:rPr lang="en-US" sz="1200" b="1" baseline="-25000" dirty="0" err="1" smtClean="0"/>
                  <a:t>false</a:t>
                </a:r>
                <a:r>
                  <a:rPr lang="en-US" sz="1200" b="1" baseline="-25000" dirty="0" smtClean="0"/>
                  <a:t>-alarm</a:t>
                </a:r>
                <a:endParaRPr lang="en-US" sz="1200" b="1" dirty="0"/>
              </a:p>
            </p:txBody>
          </p:sp>
        </p:grpSp>
      </p:grpSp>
      <p:grpSp>
        <p:nvGrpSpPr>
          <p:cNvPr id="72" name="Group 71"/>
          <p:cNvGrpSpPr/>
          <p:nvPr/>
        </p:nvGrpSpPr>
        <p:grpSpPr>
          <a:xfrm>
            <a:off x="0" y="4433988"/>
            <a:ext cx="9144000" cy="1785973"/>
            <a:chOff x="0" y="4433988"/>
            <a:chExt cx="9144000" cy="1785973"/>
          </a:xfrm>
        </p:grpSpPr>
        <p:sp>
          <p:nvSpPr>
            <p:cNvPr id="243" name="Rectangle 3"/>
            <p:cNvSpPr>
              <a:spLocks noChangeArrowheads="1"/>
            </p:cNvSpPr>
            <p:nvPr/>
          </p:nvSpPr>
          <p:spPr bwMode="auto">
            <a:xfrm>
              <a:off x="0" y="4766161"/>
              <a:ext cx="9144000" cy="1371600"/>
            </a:xfrm>
            <a:prstGeom prst="rect">
              <a:avLst/>
            </a:prstGeom>
            <a:gradFill rotWithShape="0">
              <a:gsLst>
                <a:gs pos="0">
                  <a:srgbClr val="CC9900"/>
                </a:gs>
                <a:gs pos="100000">
                  <a:schemeClr val="bg1"/>
                </a:gs>
              </a:gsLst>
              <a:lin ang="5400000" scaled="1"/>
            </a:gradFill>
            <a:ln w="12700">
              <a:noFill/>
              <a:miter lim="800000"/>
              <a:headEnd type="none" w="sm" len="sm"/>
              <a:tailEnd type="none" w="sm" len="sm"/>
            </a:ln>
            <a:effectLst/>
          </p:spPr>
          <p:txBody>
            <a:bodyPr wrap="none" anchor="ctr">
              <a:prstTxWarp prst="textNoShape">
                <a:avLst/>
              </a:prstTxWarp>
            </a:bodyPr>
            <a:lstStyle/>
            <a:p>
              <a:pPr algn="ctr"/>
              <a:endParaRPr lang="en-US" sz="1600" b="1" dirty="0">
                <a:solidFill>
                  <a:srgbClr val="000000"/>
                </a:solidFill>
              </a:endParaRPr>
            </a:p>
          </p:txBody>
        </p:sp>
        <p:sp>
          <p:nvSpPr>
            <p:cNvPr id="346" name="Rectangular Callout 345"/>
            <p:cNvSpPr/>
            <p:nvPr/>
          </p:nvSpPr>
          <p:spPr bwMode="auto">
            <a:xfrm>
              <a:off x="6622603" y="4862425"/>
              <a:ext cx="991047" cy="409978"/>
            </a:xfrm>
            <a:prstGeom prst="wedgeRectCallout">
              <a:avLst>
                <a:gd name="adj1" fmla="val -60669"/>
                <a:gd name="adj2" fmla="val 121125"/>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1200" i="1" u="none" strike="noStrike" cap="none" normalizeH="0" baseline="0" dirty="0" smtClean="0">
                  <a:ln>
                    <a:noFill/>
                  </a:ln>
                  <a:solidFill>
                    <a:schemeClr val="tx1"/>
                  </a:solidFill>
                  <a:effectLst/>
                  <a:latin typeface="Arial" charset="0"/>
                </a:rPr>
                <a:t>Φ</a:t>
              </a:r>
              <a:r>
                <a:rPr kumimoji="0" lang="en-US" sz="1200" i="1" u="none" strike="noStrike" cap="none" normalizeH="0" baseline="-25000" dirty="0" smtClean="0">
                  <a:ln>
                    <a:noFill/>
                  </a:ln>
                  <a:solidFill>
                    <a:schemeClr val="tx1"/>
                  </a:solidFill>
                  <a:effectLst/>
                  <a:latin typeface="Arial" charset="0"/>
                </a:rPr>
                <a:t>n </a:t>
              </a:r>
              <a:r>
                <a:rPr lang="en-US" sz="1200" dirty="0" smtClean="0">
                  <a:solidFill>
                    <a:schemeClr val="tx1"/>
                  </a:solidFill>
                  <a:latin typeface="Arial" charset="0"/>
                </a:rPr>
                <a:t>&gt; </a:t>
              </a:r>
              <a:r>
                <a:rPr kumimoji="0" lang="en-US" sz="1200" i="0" u="none" strike="noStrike" cap="none" normalizeH="0" baseline="0" dirty="0" smtClean="0">
                  <a:ln>
                    <a:noFill/>
                  </a:ln>
                  <a:solidFill>
                    <a:schemeClr val="tx1"/>
                  </a:solidFill>
                  <a:effectLst/>
                  <a:latin typeface="Arial" charset="0"/>
                </a:rPr>
                <a:t>0.5?</a:t>
              </a:r>
              <a:endParaRPr kumimoji="0" lang="en-US" sz="1200" i="0" u="none" strike="noStrike" cap="none" normalizeH="0" baseline="0" dirty="0">
                <a:ln>
                  <a:noFill/>
                </a:ln>
                <a:solidFill>
                  <a:schemeClr val="tx1"/>
                </a:solidFill>
                <a:effectLst/>
                <a:latin typeface="Arial" charset="0"/>
              </a:endParaRPr>
            </a:p>
          </p:txBody>
        </p:sp>
        <p:grpSp>
          <p:nvGrpSpPr>
            <p:cNvPr id="70" name="Group 69"/>
            <p:cNvGrpSpPr/>
            <p:nvPr/>
          </p:nvGrpSpPr>
          <p:grpSpPr>
            <a:xfrm>
              <a:off x="837753" y="4433988"/>
              <a:ext cx="1251397" cy="616166"/>
              <a:chOff x="837753" y="3946713"/>
              <a:chExt cx="1251397" cy="616166"/>
            </a:xfrm>
          </p:grpSpPr>
          <p:sp>
            <p:nvSpPr>
              <p:cNvPr id="244" name="Rectangular Callout 243"/>
              <p:cNvSpPr/>
              <p:nvPr/>
            </p:nvSpPr>
            <p:spPr bwMode="auto">
              <a:xfrm>
                <a:off x="837753" y="3946713"/>
                <a:ext cx="1251397" cy="616166"/>
              </a:xfrm>
              <a:prstGeom prst="wedgeRectCallout">
                <a:avLst>
                  <a:gd name="adj1" fmla="val 44002"/>
                  <a:gd name="adj2" fmla="val 82167"/>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353" name="Freeform 352"/>
              <p:cNvSpPr/>
              <p:nvPr/>
            </p:nvSpPr>
            <p:spPr bwMode="auto">
              <a:xfrm rot="269962">
                <a:off x="1212293" y="3975888"/>
                <a:ext cx="623226" cy="293552"/>
              </a:xfrm>
              <a:custGeom>
                <a:avLst/>
                <a:gdLst>
                  <a:gd name="connsiteX0" fmla="*/ 4661 w 623226"/>
                  <a:gd name="connsiteY0" fmla="*/ 253211 h 293552"/>
                  <a:gd name="connsiteX1" fmla="*/ 11384 w 623226"/>
                  <a:gd name="connsiteY1" fmla="*/ 138911 h 293552"/>
                  <a:gd name="connsiteX2" fmla="*/ 38279 w 623226"/>
                  <a:gd name="connsiteY2" fmla="*/ 145634 h 293552"/>
                  <a:gd name="connsiteX3" fmla="*/ 45002 w 623226"/>
                  <a:gd name="connsiteY3" fmla="*/ 172528 h 293552"/>
                  <a:gd name="connsiteX4" fmla="*/ 85343 w 623226"/>
                  <a:gd name="connsiteY4" fmla="*/ 199422 h 293552"/>
                  <a:gd name="connsiteX5" fmla="*/ 98790 w 623226"/>
                  <a:gd name="connsiteY5" fmla="*/ 179252 h 293552"/>
                  <a:gd name="connsiteX6" fmla="*/ 105514 w 623226"/>
                  <a:gd name="connsiteY6" fmla="*/ 91846 h 293552"/>
                  <a:gd name="connsiteX7" fmla="*/ 132408 w 623226"/>
                  <a:gd name="connsiteY7" fmla="*/ 132187 h 293552"/>
                  <a:gd name="connsiteX8" fmla="*/ 139132 w 623226"/>
                  <a:gd name="connsiteY8" fmla="*/ 152358 h 293552"/>
                  <a:gd name="connsiteX9" fmla="*/ 172749 w 623226"/>
                  <a:gd name="connsiteY9" fmla="*/ 192699 h 293552"/>
                  <a:gd name="connsiteX10" fmla="*/ 192920 w 623226"/>
                  <a:gd name="connsiteY10" fmla="*/ 206146 h 293552"/>
                  <a:gd name="connsiteX11" fmla="*/ 206367 w 623226"/>
                  <a:gd name="connsiteY11" fmla="*/ 226317 h 293552"/>
                  <a:gd name="connsiteX12" fmla="*/ 219814 w 623226"/>
                  <a:gd name="connsiteY12" fmla="*/ 273381 h 293552"/>
                  <a:gd name="connsiteX13" fmla="*/ 233261 w 623226"/>
                  <a:gd name="connsiteY13" fmla="*/ 293552 h 293552"/>
                  <a:gd name="connsiteX14" fmla="*/ 239984 w 623226"/>
                  <a:gd name="connsiteY14" fmla="*/ 185975 h 293552"/>
                  <a:gd name="connsiteX15" fmla="*/ 246708 w 623226"/>
                  <a:gd name="connsiteY15" fmla="*/ 206146 h 293552"/>
                  <a:gd name="connsiteX16" fmla="*/ 273602 w 623226"/>
                  <a:gd name="connsiteY16" fmla="*/ 246487 h 293552"/>
                  <a:gd name="connsiteX17" fmla="*/ 287049 w 623226"/>
                  <a:gd name="connsiteY17" fmla="*/ 266658 h 293552"/>
                  <a:gd name="connsiteX18" fmla="*/ 300496 w 623226"/>
                  <a:gd name="connsiteY18" fmla="*/ 286828 h 293552"/>
                  <a:gd name="connsiteX19" fmla="*/ 307220 w 623226"/>
                  <a:gd name="connsiteY19" fmla="*/ 239764 h 293552"/>
                  <a:gd name="connsiteX20" fmla="*/ 320667 w 623226"/>
                  <a:gd name="connsiteY20" fmla="*/ 31334 h 293552"/>
                  <a:gd name="connsiteX21" fmla="*/ 340837 w 623226"/>
                  <a:gd name="connsiteY21" fmla="*/ 118740 h 293552"/>
                  <a:gd name="connsiteX22" fmla="*/ 354284 w 623226"/>
                  <a:gd name="connsiteY22" fmla="*/ 165805 h 293552"/>
                  <a:gd name="connsiteX23" fmla="*/ 361008 w 623226"/>
                  <a:gd name="connsiteY23" fmla="*/ 192699 h 293552"/>
                  <a:gd name="connsiteX24" fmla="*/ 381179 w 623226"/>
                  <a:gd name="connsiteY24" fmla="*/ 199422 h 293552"/>
                  <a:gd name="connsiteX25" fmla="*/ 401349 w 623226"/>
                  <a:gd name="connsiteY25" fmla="*/ 212869 h 293552"/>
                  <a:gd name="connsiteX26" fmla="*/ 408073 w 623226"/>
                  <a:gd name="connsiteY26" fmla="*/ 233040 h 293552"/>
                  <a:gd name="connsiteX27" fmla="*/ 428243 w 623226"/>
                  <a:gd name="connsiteY27" fmla="*/ 253211 h 293552"/>
                  <a:gd name="connsiteX28" fmla="*/ 448414 w 623226"/>
                  <a:gd name="connsiteY28" fmla="*/ 226317 h 293552"/>
                  <a:gd name="connsiteX29" fmla="*/ 461861 w 623226"/>
                  <a:gd name="connsiteY29" fmla="*/ 212869 h 293552"/>
                  <a:gd name="connsiteX30" fmla="*/ 468584 w 623226"/>
                  <a:gd name="connsiteY30" fmla="*/ 192699 h 293552"/>
                  <a:gd name="connsiteX31" fmla="*/ 482032 w 623226"/>
                  <a:gd name="connsiteY31" fmla="*/ 206146 h 293552"/>
                  <a:gd name="connsiteX32" fmla="*/ 508926 w 623226"/>
                  <a:gd name="connsiteY32" fmla="*/ 246487 h 293552"/>
                  <a:gd name="connsiteX33" fmla="*/ 529096 w 623226"/>
                  <a:gd name="connsiteY33" fmla="*/ 266658 h 293552"/>
                  <a:gd name="connsiteX34" fmla="*/ 542543 w 623226"/>
                  <a:gd name="connsiteY34" fmla="*/ 246487 h 293552"/>
                  <a:gd name="connsiteX35" fmla="*/ 555990 w 623226"/>
                  <a:gd name="connsiteY35" fmla="*/ 185975 h 293552"/>
                  <a:gd name="connsiteX36" fmla="*/ 569437 w 623226"/>
                  <a:gd name="connsiteY36" fmla="*/ 206146 h 293552"/>
                  <a:gd name="connsiteX37" fmla="*/ 623226 w 623226"/>
                  <a:gd name="connsiteY37" fmla="*/ 212869 h 2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3226" h="293552">
                    <a:moveTo>
                      <a:pt x="4661" y="253211"/>
                    </a:moveTo>
                    <a:cubicBezTo>
                      <a:pt x="6902" y="215111"/>
                      <a:pt x="0" y="175340"/>
                      <a:pt x="11384" y="138911"/>
                    </a:cubicBezTo>
                    <a:cubicBezTo>
                      <a:pt x="14140" y="130091"/>
                      <a:pt x="31745" y="139100"/>
                      <a:pt x="38279" y="145634"/>
                    </a:cubicBezTo>
                    <a:cubicBezTo>
                      <a:pt x="44813" y="152168"/>
                      <a:pt x="40417" y="164505"/>
                      <a:pt x="45002" y="172528"/>
                    </a:cubicBezTo>
                    <a:cubicBezTo>
                      <a:pt x="56852" y="193267"/>
                      <a:pt x="66089" y="193004"/>
                      <a:pt x="85343" y="199422"/>
                    </a:cubicBezTo>
                    <a:cubicBezTo>
                      <a:pt x="89825" y="192699"/>
                      <a:pt x="97301" y="187194"/>
                      <a:pt x="98790" y="179252"/>
                    </a:cubicBezTo>
                    <a:cubicBezTo>
                      <a:pt x="104175" y="150531"/>
                      <a:pt x="88529" y="115624"/>
                      <a:pt x="105514" y="91846"/>
                    </a:cubicBezTo>
                    <a:cubicBezTo>
                      <a:pt x="114908" y="78695"/>
                      <a:pt x="127297" y="116855"/>
                      <a:pt x="132408" y="132187"/>
                    </a:cubicBezTo>
                    <a:cubicBezTo>
                      <a:pt x="134649" y="138911"/>
                      <a:pt x="135962" y="146019"/>
                      <a:pt x="139132" y="152358"/>
                    </a:cubicBezTo>
                    <a:cubicBezTo>
                      <a:pt x="146687" y="167467"/>
                      <a:pt x="160006" y="182079"/>
                      <a:pt x="172749" y="192699"/>
                    </a:cubicBezTo>
                    <a:cubicBezTo>
                      <a:pt x="178957" y="197872"/>
                      <a:pt x="186196" y="201664"/>
                      <a:pt x="192920" y="206146"/>
                    </a:cubicBezTo>
                    <a:cubicBezTo>
                      <a:pt x="197402" y="212870"/>
                      <a:pt x="203184" y="218890"/>
                      <a:pt x="206367" y="226317"/>
                    </a:cubicBezTo>
                    <a:cubicBezTo>
                      <a:pt x="219298" y="256491"/>
                      <a:pt x="206724" y="247203"/>
                      <a:pt x="219814" y="273381"/>
                    </a:cubicBezTo>
                    <a:cubicBezTo>
                      <a:pt x="223428" y="280609"/>
                      <a:pt x="228779" y="286828"/>
                      <a:pt x="233261" y="293552"/>
                    </a:cubicBezTo>
                    <a:cubicBezTo>
                      <a:pt x="235502" y="257693"/>
                      <a:pt x="234521" y="221486"/>
                      <a:pt x="239984" y="185975"/>
                    </a:cubicBezTo>
                    <a:cubicBezTo>
                      <a:pt x="241062" y="178970"/>
                      <a:pt x="243266" y="199951"/>
                      <a:pt x="246708" y="206146"/>
                    </a:cubicBezTo>
                    <a:cubicBezTo>
                      <a:pt x="254557" y="220273"/>
                      <a:pt x="264637" y="233040"/>
                      <a:pt x="273602" y="246487"/>
                    </a:cubicBezTo>
                    <a:lnTo>
                      <a:pt x="287049" y="266658"/>
                    </a:lnTo>
                    <a:lnTo>
                      <a:pt x="300496" y="286828"/>
                    </a:lnTo>
                    <a:cubicBezTo>
                      <a:pt x="302737" y="271140"/>
                      <a:pt x="306231" y="255580"/>
                      <a:pt x="307220" y="239764"/>
                    </a:cubicBezTo>
                    <a:cubicBezTo>
                      <a:pt x="321030" y="18803"/>
                      <a:pt x="303133" y="136529"/>
                      <a:pt x="320667" y="31334"/>
                    </a:cubicBezTo>
                    <a:cubicBezTo>
                      <a:pt x="339222" y="87004"/>
                      <a:pt x="311150" y="0"/>
                      <a:pt x="340837" y="118740"/>
                    </a:cubicBezTo>
                    <a:cubicBezTo>
                      <a:pt x="361857" y="202814"/>
                      <a:pt x="334993" y="98285"/>
                      <a:pt x="354284" y="165805"/>
                    </a:cubicBezTo>
                    <a:cubicBezTo>
                      <a:pt x="356823" y="174690"/>
                      <a:pt x="355235" y="185483"/>
                      <a:pt x="361008" y="192699"/>
                    </a:cubicBezTo>
                    <a:cubicBezTo>
                      <a:pt x="365436" y="198233"/>
                      <a:pt x="374455" y="197181"/>
                      <a:pt x="381179" y="199422"/>
                    </a:cubicBezTo>
                    <a:cubicBezTo>
                      <a:pt x="387902" y="203904"/>
                      <a:pt x="396301" y="206559"/>
                      <a:pt x="401349" y="212869"/>
                    </a:cubicBezTo>
                    <a:cubicBezTo>
                      <a:pt x="405776" y="218403"/>
                      <a:pt x="404142" y="227143"/>
                      <a:pt x="408073" y="233040"/>
                    </a:cubicBezTo>
                    <a:cubicBezTo>
                      <a:pt x="413347" y="240952"/>
                      <a:pt x="421520" y="246487"/>
                      <a:pt x="428243" y="253211"/>
                    </a:cubicBezTo>
                    <a:cubicBezTo>
                      <a:pt x="434967" y="244246"/>
                      <a:pt x="441240" y="234926"/>
                      <a:pt x="448414" y="226317"/>
                    </a:cubicBezTo>
                    <a:cubicBezTo>
                      <a:pt x="452472" y="221447"/>
                      <a:pt x="458600" y="218305"/>
                      <a:pt x="461861" y="212869"/>
                    </a:cubicBezTo>
                    <a:cubicBezTo>
                      <a:pt x="465507" y="206792"/>
                      <a:pt x="466343" y="199422"/>
                      <a:pt x="468584" y="192699"/>
                    </a:cubicBezTo>
                    <a:cubicBezTo>
                      <a:pt x="473067" y="197181"/>
                      <a:pt x="478228" y="201075"/>
                      <a:pt x="482032" y="206146"/>
                    </a:cubicBezTo>
                    <a:cubicBezTo>
                      <a:pt x="491729" y="219075"/>
                      <a:pt x="497499" y="235059"/>
                      <a:pt x="508926" y="246487"/>
                    </a:cubicBezTo>
                    <a:lnTo>
                      <a:pt x="529096" y="266658"/>
                    </a:lnTo>
                    <a:cubicBezTo>
                      <a:pt x="533578" y="259934"/>
                      <a:pt x="539360" y="253914"/>
                      <a:pt x="542543" y="246487"/>
                    </a:cubicBezTo>
                    <a:cubicBezTo>
                      <a:pt x="546106" y="238174"/>
                      <a:pt x="554792" y="191965"/>
                      <a:pt x="555990" y="185975"/>
                    </a:cubicBezTo>
                    <a:cubicBezTo>
                      <a:pt x="560472" y="192699"/>
                      <a:pt x="563127" y="201098"/>
                      <a:pt x="569437" y="206146"/>
                    </a:cubicBezTo>
                    <a:cubicBezTo>
                      <a:pt x="582270" y="216412"/>
                      <a:pt x="610932" y="212869"/>
                      <a:pt x="623226" y="212869"/>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4" name="Freeform 353"/>
              <p:cNvSpPr/>
              <p:nvPr/>
            </p:nvSpPr>
            <p:spPr bwMode="auto">
              <a:xfrm>
                <a:off x="1200064" y="4276163"/>
                <a:ext cx="628734" cy="234070"/>
              </a:xfrm>
              <a:custGeom>
                <a:avLst/>
                <a:gdLst>
                  <a:gd name="connsiteX0" fmla="*/ 3446 w 628734"/>
                  <a:gd name="connsiteY0" fmla="*/ 121024 h 234070"/>
                  <a:gd name="connsiteX1" fmla="*/ 16893 w 628734"/>
                  <a:gd name="connsiteY1" fmla="*/ 181536 h 234070"/>
                  <a:gd name="connsiteX2" fmla="*/ 37063 w 628734"/>
                  <a:gd name="connsiteY2" fmla="*/ 168089 h 234070"/>
                  <a:gd name="connsiteX3" fmla="*/ 43787 w 628734"/>
                  <a:gd name="connsiteY3" fmla="*/ 147918 h 234070"/>
                  <a:gd name="connsiteX4" fmla="*/ 57234 w 628734"/>
                  <a:gd name="connsiteY4" fmla="*/ 20171 h 234070"/>
                  <a:gd name="connsiteX5" fmla="*/ 70681 w 628734"/>
                  <a:gd name="connsiteY5" fmla="*/ 73959 h 234070"/>
                  <a:gd name="connsiteX6" fmla="*/ 84128 w 628734"/>
                  <a:gd name="connsiteY6" fmla="*/ 114300 h 234070"/>
                  <a:gd name="connsiteX7" fmla="*/ 90852 w 628734"/>
                  <a:gd name="connsiteY7" fmla="*/ 181536 h 234070"/>
                  <a:gd name="connsiteX8" fmla="*/ 84128 w 628734"/>
                  <a:gd name="connsiteY8" fmla="*/ 161365 h 234070"/>
                  <a:gd name="connsiteX9" fmla="*/ 77405 w 628734"/>
                  <a:gd name="connsiteY9" fmla="*/ 134471 h 234070"/>
                  <a:gd name="connsiteX10" fmla="*/ 84128 w 628734"/>
                  <a:gd name="connsiteY10" fmla="*/ 73959 h 234070"/>
                  <a:gd name="connsiteX11" fmla="*/ 90852 w 628734"/>
                  <a:gd name="connsiteY11" fmla="*/ 100853 h 234070"/>
                  <a:gd name="connsiteX12" fmla="*/ 97575 w 628734"/>
                  <a:gd name="connsiteY12" fmla="*/ 154642 h 234070"/>
                  <a:gd name="connsiteX13" fmla="*/ 104299 w 628734"/>
                  <a:gd name="connsiteY13" fmla="*/ 114300 h 234070"/>
                  <a:gd name="connsiteX14" fmla="*/ 124469 w 628734"/>
                  <a:gd name="connsiteY14" fmla="*/ 134471 h 234070"/>
                  <a:gd name="connsiteX15" fmla="*/ 144640 w 628734"/>
                  <a:gd name="connsiteY15" fmla="*/ 147918 h 234070"/>
                  <a:gd name="connsiteX16" fmla="*/ 151363 w 628734"/>
                  <a:gd name="connsiteY16" fmla="*/ 121024 h 234070"/>
                  <a:gd name="connsiteX17" fmla="*/ 171534 w 628734"/>
                  <a:gd name="connsiteY17" fmla="*/ 107577 h 234070"/>
                  <a:gd name="connsiteX18" fmla="*/ 178258 w 628734"/>
                  <a:gd name="connsiteY18" fmla="*/ 33618 h 234070"/>
                  <a:gd name="connsiteX19" fmla="*/ 191705 w 628734"/>
                  <a:gd name="connsiteY19" fmla="*/ 154642 h 234070"/>
                  <a:gd name="connsiteX20" fmla="*/ 205152 w 628734"/>
                  <a:gd name="connsiteY20" fmla="*/ 181536 h 234070"/>
                  <a:gd name="connsiteX21" fmla="*/ 211875 w 628734"/>
                  <a:gd name="connsiteY21" fmla="*/ 221877 h 234070"/>
                  <a:gd name="connsiteX22" fmla="*/ 225322 w 628734"/>
                  <a:gd name="connsiteY22" fmla="*/ 141195 h 234070"/>
                  <a:gd name="connsiteX23" fmla="*/ 245493 w 628734"/>
                  <a:gd name="connsiteY23" fmla="*/ 141195 h 234070"/>
                  <a:gd name="connsiteX24" fmla="*/ 272387 w 628734"/>
                  <a:gd name="connsiteY24" fmla="*/ 147918 h 234070"/>
                  <a:gd name="connsiteX25" fmla="*/ 292558 w 628734"/>
                  <a:gd name="connsiteY25" fmla="*/ 134471 h 234070"/>
                  <a:gd name="connsiteX26" fmla="*/ 312728 w 628734"/>
                  <a:gd name="connsiteY26" fmla="*/ 141195 h 234070"/>
                  <a:gd name="connsiteX27" fmla="*/ 332899 w 628734"/>
                  <a:gd name="connsiteY27" fmla="*/ 134471 h 234070"/>
                  <a:gd name="connsiteX28" fmla="*/ 373240 w 628734"/>
                  <a:gd name="connsiteY28" fmla="*/ 127748 h 234070"/>
                  <a:gd name="connsiteX29" fmla="*/ 393411 w 628734"/>
                  <a:gd name="connsiteY29" fmla="*/ 141195 h 234070"/>
                  <a:gd name="connsiteX30" fmla="*/ 440475 w 628734"/>
                  <a:gd name="connsiteY30" fmla="*/ 168089 h 234070"/>
                  <a:gd name="connsiteX31" fmla="*/ 460646 w 628734"/>
                  <a:gd name="connsiteY31" fmla="*/ 80683 h 234070"/>
                  <a:gd name="connsiteX32" fmla="*/ 467369 w 628734"/>
                  <a:gd name="connsiteY32" fmla="*/ 47065 h 234070"/>
                  <a:gd name="connsiteX33" fmla="*/ 480816 w 628734"/>
                  <a:gd name="connsiteY33" fmla="*/ 20171 h 234070"/>
                  <a:gd name="connsiteX34" fmla="*/ 487540 w 628734"/>
                  <a:gd name="connsiteY34" fmla="*/ 0 h 234070"/>
                  <a:gd name="connsiteX35" fmla="*/ 507711 w 628734"/>
                  <a:gd name="connsiteY35" fmla="*/ 121024 h 234070"/>
                  <a:gd name="connsiteX36" fmla="*/ 507711 w 628734"/>
                  <a:gd name="connsiteY36" fmla="*/ 141195 h 234070"/>
                  <a:gd name="connsiteX37" fmla="*/ 534605 w 628734"/>
                  <a:gd name="connsiteY37" fmla="*/ 147918 h 234070"/>
                  <a:gd name="connsiteX38" fmla="*/ 548052 w 628734"/>
                  <a:gd name="connsiteY38" fmla="*/ 127748 h 234070"/>
                  <a:gd name="connsiteX39" fmla="*/ 628734 w 628734"/>
                  <a:gd name="connsiteY39" fmla="*/ 134471 h 23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8734" h="234070">
                    <a:moveTo>
                      <a:pt x="3446" y="121024"/>
                    </a:moveTo>
                    <a:cubicBezTo>
                      <a:pt x="19299" y="10044"/>
                      <a:pt x="0" y="122410"/>
                      <a:pt x="16893" y="181536"/>
                    </a:cubicBezTo>
                    <a:cubicBezTo>
                      <a:pt x="19113" y="189306"/>
                      <a:pt x="30340" y="172571"/>
                      <a:pt x="37063" y="168089"/>
                    </a:cubicBezTo>
                    <a:cubicBezTo>
                      <a:pt x="39304" y="161365"/>
                      <a:pt x="42829" y="154940"/>
                      <a:pt x="43787" y="147918"/>
                    </a:cubicBezTo>
                    <a:cubicBezTo>
                      <a:pt x="49572" y="105493"/>
                      <a:pt x="42601" y="60411"/>
                      <a:pt x="57234" y="20171"/>
                    </a:cubicBezTo>
                    <a:cubicBezTo>
                      <a:pt x="63550" y="2803"/>
                      <a:pt x="65604" y="56189"/>
                      <a:pt x="70681" y="73959"/>
                    </a:cubicBezTo>
                    <a:cubicBezTo>
                      <a:pt x="74575" y="87588"/>
                      <a:pt x="84128" y="114300"/>
                      <a:pt x="84128" y="114300"/>
                    </a:cubicBezTo>
                    <a:cubicBezTo>
                      <a:pt x="86369" y="136712"/>
                      <a:pt x="90852" y="159012"/>
                      <a:pt x="90852" y="181536"/>
                    </a:cubicBezTo>
                    <a:cubicBezTo>
                      <a:pt x="90852" y="188623"/>
                      <a:pt x="86075" y="168180"/>
                      <a:pt x="84128" y="161365"/>
                    </a:cubicBezTo>
                    <a:cubicBezTo>
                      <a:pt x="81589" y="152480"/>
                      <a:pt x="79646" y="143436"/>
                      <a:pt x="77405" y="134471"/>
                    </a:cubicBezTo>
                    <a:cubicBezTo>
                      <a:pt x="79646" y="114300"/>
                      <a:pt x="76591" y="92802"/>
                      <a:pt x="84128" y="73959"/>
                    </a:cubicBezTo>
                    <a:cubicBezTo>
                      <a:pt x="87560" y="65379"/>
                      <a:pt x="89333" y="91738"/>
                      <a:pt x="90852" y="100853"/>
                    </a:cubicBezTo>
                    <a:cubicBezTo>
                      <a:pt x="93823" y="118676"/>
                      <a:pt x="95334" y="136712"/>
                      <a:pt x="97575" y="154642"/>
                    </a:cubicBezTo>
                    <a:cubicBezTo>
                      <a:pt x="99816" y="141195"/>
                      <a:pt x="93393" y="122480"/>
                      <a:pt x="104299" y="114300"/>
                    </a:cubicBezTo>
                    <a:cubicBezTo>
                      <a:pt x="111906" y="108595"/>
                      <a:pt x="117164" y="128384"/>
                      <a:pt x="124469" y="134471"/>
                    </a:cubicBezTo>
                    <a:cubicBezTo>
                      <a:pt x="130677" y="139644"/>
                      <a:pt x="137916" y="143436"/>
                      <a:pt x="144640" y="147918"/>
                    </a:cubicBezTo>
                    <a:cubicBezTo>
                      <a:pt x="146881" y="138953"/>
                      <a:pt x="146237" y="128713"/>
                      <a:pt x="151363" y="121024"/>
                    </a:cubicBezTo>
                    <a:cubicBezTo>
                      <a:pt x="155845" y="114300"/>
                      <a:pt x="169157" y="115300"/>
                      <a:pt x="171534" y="107577"/>
                    </a:cubicBezTo>
                    <a:cubicBezTo>
                      <a:pt x="178814" y="83917"/>
                      <a:pt x="176017" y="58271"/>
                      <a:pt x="178258" y="33618"/>
                    </a:cubicBezTo>
                    <a:cubicBezTo>
                      <a:pt x="181105" y="76332"/>
                      <a:pt x="175241" y="116225"/>
                      <a:pt x="191705" y="154642"/>
                    </a:cubicBezTo>
                    <a:cubicBezTo>
                      <a:pt x="195653" y="163854"/>
                      <a:pt x="200670" y="172571"/>
                      <a:pt x="205152" y="181536"/>
                    </a:cubicBezTo>
                    <a:cubicBezTo>
                      <a:pt x="207393" y="194983"/>
                      <a:pt x="205779" y="234070"/>
                      <a:pt x="211875" y="221877"/>
                    </a:cubicBezTo>
                    <a:cubicBezTo>
                      <a:pt x="224068" y="197490"/>
                      <a:pt x="225322" y="141195"/>
                      <a:pt x="225322" y="141195"/>
                    </a:cubicBezTo>
                    <a:cubicBezTo>
                      <a:pt x="257177" y="188977"/>
                      <a:pt x="223516" y="149986"/>
                      <a:pt x="245493" y="141195"/>
                    </a:cubicBezTo>
                    <a:cubicBezTo>
                      <a:pt x="254073" y="137763"/>
                      <a:pt x="263422" y="145677"/>
                      <a:pt x="272387" y="147918"/>
                    </a:cubicBezTo>
                    <a:cubicBezTo>
                      <a:pt x="279111" y="143436"/>
                      <a:pt x="284587" y="135799"/>
                      <a:pt x="292558" y="134471"/>
                    </a:cubicBezTo>
                    <a:cubicBezTo>
                      <a:pt x="299549" y="133306"/>
                      <a:pt x="305641" y="141195"/>
                      <a:pt x="312728" y="141195"/>
                    </a:cubicBezTo>
                    <a:cubicBezTo>
                      <a:pt x="319815" y="141195"/>
                      <a:pt x="326175" y="136712"/>
                      <a:pt x="332899" y="134471"/>
                    </a:cubicBezTo>
                    <a:cubicBezTo>
                      <a:pt x="406454" y="158992"/>
                      <a:pt x="295043" y="127748"/>
                      <a:pt x="373240" y="127748"/>
                    </a:cubicBezTo>
                    <a:cubicBezTo>
                      <a:pt x="381321" y="127748"/>
                      <a:pt x="386395" y="137186"/>
                      <a:pt x="393411" y="141195"/>
                    </a:cubicBezTo>
                    <a:cubicBezTo>
                      <a:pt x="453115" y="175311"/>
                      <a:pt x="391340" y="135332"/>
                      <a:pt x="440475" y="168089"/>
                    </a:cubicBezTo>
                    <a:cubicBezTo>
                      <a:pt x="453475" y="90098"/>
                      <a:pt x="439154" y="166656"/>
                      <a:pt x="460646" y="80683"/>
                    </a:cubicBezTo>
                    <a:cubicBezTo>
                      <a:pt x="463418" y="69596"/>
                      <a:pt x="463755" y="57906"/>
                      <a:pt x="467369" y="47065"/>
                    </a:cubicBezTo>
                    <a:cubicBezTo>
                      <a:pt x="470538" y="37557"/>
                      <a:pt x="476868" y="29383"/>
                      <a:pt x="480816" y="20171"/>
                    </a:cubicBezTo>
                    <a:cubicBezTo>
                      <a:pt x="483608" y="13657"/>
                      <a:pt x="485299" y="6724"/>
                      <a:pt x="487540" y="0"/>
                    </a:cubicBezTo>
                    <a:cubicBezTo>
                      <a:pt x="494376" y="47854"/>
                      <a:pt x="496852" y="69447"/>
                      <a:pt x="507711" y="121024"/>
                    </a:cubicBezTo>
                    <a:cubicBezTo>
                      <a:pt x="518628" y="172878"/>
                      <a:pt x="531586" y="200881"/>
                      <a:pt x="507711" y="141195"/>
                    </a:cubicBezTo>
                    <a:cubicBezTo>
                      <a:pt x="523447" y="93981"/>
                      <a:pt x="501533" y="141303"/>
                      <a:pt x="534605" y="147918"/>
                    </a:cubicBezTo>
                    <a:cubicBezTo>
                      <a:pt x="542529" y="149503"/>
                      <a:pt x="543570" y="134471"/>
                      <a:pt x="548052" y="127748"/>
                    </a:cubicBezTo>
                    <a:cubicBezTo>
                      <a:pt x="587358" y="140849"/>
                      <a:pt x="561135" y="134471"/>
                      <a:pt x="628734" y="134471"/>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5" name="Rectangle 354"/>
              <p:cNvSpPr/>
              <p:nvPr/>
            </p:nvSpPr>
            <p:spPr>
              <a:xfrm>
                <a:off x="858309" y="4027249"/>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1</a:t>
                </a:r>
                <a:endParaRPr lang="en-US" dirty="0"/>
              </a:p>
            </p:txBody>
          </p:sp>
          <p:sp>
            <p:nvSpPr>
              <p:cNvPr id="356" name="Rectangle 355"/>
              <p:cNvSpPr/>
              <p:nvPr/>
            </p:nvSpPr>
            <p:spPr>
              <a:xfrm>
                <a:off x="858309" y="4276019"/>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2</a:t>
                </a:r>
                <a:endParaRPr lang="en-US" dirty="0"/>
              </a:p>
            </p:txBody>
          </p:sp>
        </p:grpSp>
        <p:graphicFrame>
          <p:nvGraphicFramePr>
            <p:cNvPr id="22529" name="Object 1"/>
            <p:cNvGraphicFramePr>
              <a:graphicFrameLocks noChangeAspect="1"/>
            </p:cNvGraphicFramePr>
            <p:nvPr/>
          </p:nvGraphicFramePr>
          <p:xfrm>
            <a:off x="3438581" y="4953008"/>
            <a:ext cx="960695" cy="1182613"/>
          </p:xfrm>
          <a:graphic>
            <a:graphicData uri="http://schemas.openxmlformats.org/presentationml/2006/ole">
              <p:oleObj spid="_x0000_s22529" r:id="rId5" imgW="2844800" imgH="3505200" progId="">
                <p:embed/>
              </p:oleObj>
            </a:graphicData>
          </a:graphic>
        </p:graphicFrame>
        <p:grpSp>
          <p:nvGrpSpPr>
            <p:cNvPr id="53" name="Group 52"/>
            <p:cNvGrpSpPr/>
            <p:nvPr/>
          </p:nvGrpSpPr>
          <p:grpSpPr>
            <a:xfrm>
              <a:off x="2364438" y="5419415"/>
              <a:ext cx="154268" cy="209306"/>
              <a:chOff x="5490920" y="5472113"/>
              <a:chExt cx="154268" cy="209306"/>
            </a:xfrm>
          </p:grpSpPr>
          <p:sp>
            <p:nvSpPr>
              <p:cNvPr id="55" name="Cube 54"/>
              <p:cNvSpPr/>
              <p:nvPr/>
            </p:nvSpPr>
            <p:spPr bwMode="auto">
              <a:xfrm>
                <a:off x="5490920" y="5576886"/>
                <a:ext cx="154268" cy="104533"/>
              </a:xfrm>
              <a:prstGeom prst="cube">
                <a:avLst>
                  <a:gd name="adj" fmla="val 72892"/>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56" name="Group 15"/>
              <p:cNvGrpSpPr>
                <a:grpSpLocks/>
              </p:cNvGrpSpPr>
              <p:nvPr/>
            </p:nvGrpSpPr>
            <p:grpSpPr bwMode="auto">
              <a:xfrm>
                <a:off x="5525434" y="5510213"/>
                <a:ext cx="45719" cy="125413"/>
                <a:chOff x="514105" y="1348"/>
                <a:chExt cx="45719" cy="188"/>
              </a:xfrm>
              <a:solidFill>
                <a:schemeClr val="tx1"/>
              </a:solidFill>
            </p:grpSpPr>
            <p:sp>
              <p:nvSpPr>
                <p:cNvPr id="60"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61"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57" name="Group 15"/>
              <p:cNvGrpSpPr>
                <a:grpSpLocks/>
              </p:cNvGrpSpPr>
              <p:nvPr/>
            </p:nvGrpSpPr>
            <p:grpSpPr bwMode="auto">
              <a:xfrm>
                <a:off x="5573060" y="5472113"/>
                <a:ext cx="45719" cy="125413"/>
                <a:chOff x="514105" y="1348"/>
                <a:chExt cx="45719" cy="188"/>
              </a:xfrm>
              <a:solidFill>
                <a:schemeClr val="tx1"/>
              </a:solidFill>
            </p:grpSpPr>
            <p:sp>
              <p:nvSpPr>
                <p:cNvPr id="58"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59"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grpSp>
          <p:nvGrpSpPr>
            <p:cNvPr id="90" name="Group 89"/>
            <p:cNvGrpSpPr/>
            <p:nvPr/>
          </p:nvGrpSpPr>
          <p:grpSpPr>
            <a:xfrm>
              <a:off x="2319187" y="5506112"/>
              <a:ext cx="3840693" cy="583473"/>
              <a:chOff x="2762698" y="3529514"/>
              <a:chExt cx="3840693" cy="583473"/>
            </a:xfrm>
          </p:grpSpPr>
          <p:sp>
            <p:nvSpPr>
              <p:cNvPr id="91" name="TextBox 90"/>
              <p:cNvSpPr txBox="1"/>
              <p:nvPr/>
            </p:nvSpPr>
            <p:spPr>
              <a:xfrm>
                <a:off x="6290758" y="3882155"/>
                <a:ext cx="255198" cy="230832"/>
              </a:xfrm>
              <a:prstGeom prst="rect">
                <a:avLst/>
              </a:prstGeom>
              <a:noFill/>
            </p:spPr>
            <p:txBody>
              <a:bodyPr wrap="none" rtlCol="0">
                <a:spAutoFit/>
              </a:bodyPr>
              <a:lstStyle/>
              <a:p>
                <a:r>
                  <a:rPr lang="en-US" sz="900" b="1" dirty="0" smtClean="0">
                    <a:latin typeface="+mn-lt"/>
                  </a:rPr>
                  <a:t>B</a:t>
                </a:r>
                <a:endParaRPr lang="en-US" sz="900" b="1" dirty="0">
                  <a:latin typeface="+mn-lt"/>
                </a:endParaRPr>
              </a:p>
            </p:txBody>
          </p:sp>
          <p:sp>
            <p:nvSpPr>
              <p:cNvPr id="92" name="Cube 91"/>
              <p:cNvSpPr/>
              <p:nvPr/>
            </p:nvSpPr>
            <p:spPr bwMode="auto">
              <a:xfrm>
                <a:off x="6333226" y="3635696"/>
                <a:ext cx="270165" cy="197116"/>
              </a:xfrm>
              <a:prstGeom prst="cube">
                <a:avLst>
                  <a:gd name="adj" fmla="val 86483"/>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93" name="Group 15"/>
              <p:cNvGrpSpPr>
                <a:grpSpLocks/>
              </p:cNvGrpSpPr>
              <p:nvPr/>
            </p:nvGrpSpPr>
            <p:grpSpPr bwMode="auto">
              <a:xfrm>
                <a:off x="6378691" y="3660696"/>
                <a:ext cx="45719" cy="125413"/>
                <a:chOff x="514105" y="1348"/>
                <a:chExt cx="45719" cy="188"/>
              </a:xfrm>
              <a:solidFill>
                <a:schemeClr val="tx1"/>
              </a:solidFill>
            </p:grpSpPr>
            <p:sp>
              <p:nvSpPr>
                <p:cNvPr id="103"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04"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94" name="Group 15"/>
              <p:cNvGrpSpPr>
                <a:grpSpLocks/>
              </p:cNvGrpSpPr>
              <p:nvPr/>
            </p:nvGrpSpPr>
            <p:grpSpPr bwMode="auto">
              <a:xfrm>
                <a:off x="6426317" y="3622596"/>
                <a:ext cx="45719" cy="125413"/>
                <a:chOff x="514105" y="1348"/>
                <a:chExt cx="45719" cy="188"/>
              </a:xfrm>
              <a:solidFill>
                <a:schemeClr val="tx1"/>
              </a:solidFill>
            </p:grpSpPr>
            <p:sp>
              <p:nvSpPr>
                <p:cNvPr id="101"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02"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95" name="Group 15"/>
              <p:cNvGrpSpPr>
                <a:grpSpLocks/>
              </p:cNvGrpSpPr>
              <p:nvPr/>
            </p:nvGrpSpPr>
            <p:grpSpPr bwMode="auto">
              <a:xfrm>
                <a:off x="6481071" y="3573317"/>
                <a:ext cx="45719" cy="125413"/>
                <a:chOff x="514105" y="1348"/>
                <a:chExt cx="45719" cy="188"/>
              </a:xfrm>
              <a:solidFill>
                <a:schemeClr val="tx1"/>
              </a:solidFill>
            </p:grpSpPr>
            <p:sp>
              <p:nvSpPr>
                <p:cNvPr id="99"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00"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96" name="Group 15"/>
              <p:cNvGrpSpPr>
                <a:grpSpLocks/>
              </p:cNvGrpSpPr>
              <p:nvPr/>
            </p:nvGrpSpPr>
            <p:grpSpPr bwMode="auto">
              <a:xfrm>
                <a:off x="6530351" y="3529514"/>
                <a:ext cx="45719" cy="125413"/>
                <a:chOff x="514105" y="1348"/>
                <a:chExt cx="45719" cy="188"/>
              </a:xfrm>
              <a:solidFill>
                <a:schemeClr val="tx1"/>
              </a:solidFill>
            </p:grpSpPr>
            <p:sp>
              <p:nvSpPr>
                <p:cNvPr id="97"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98"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sp>
            <p:nvSpPr>
              <p:cNvPr id="80" name="TextBox 79"/>
              <p:cNvSpPr txBox="1"/>
              <p:nvPr/>
            </p:nvSpPr>
            <p:spPr>
              <a:xfrm>
                <a:off x="2762698" y="3737375"/>
                <a:ext cx="255198" cy="230832"/>
              </a:xfrm>
              <a:prstGeom prst="rect">
                <a:avLst/>
              </a:prstGeom>
              <a:noFill/>
            </p:spPr>
            <p:txBody>
              <a:bodyPr wrap="none" rtlCol="0">
                <a:spAutoFit/>
              </a:bodyPr>
              <a:lstStyle/>
              <a:p>
                <a:r>
                  <a:rPr lang="en-US" sz="900" b="1" dirty="0" smtClean="0">
                    <a:latin typeface="+mn-lt"/>
                  </a:rPr>
                  <a:t>A</a:t>
                </a:r>
                <a:endParaRPr lang="en-US" sz="900" b="1" dirty="0">
                  <a:latin typeface="+mn-lt"/>
                </a:endParaRPr>
              </a:p>
            </p:txBody>
          </p:sp>
        </p:grpSp>
        <p:pic>
          <p:nvPicPr>
            <p:cNvPr id="105" name="Picture 9" descr="C:\Documents and Settings\vi18627\My Documents\Downloads\MC900432625.PNG"/>
            <p:cNvPicPr>
              <a:picLocks noChangeAspect="1" noChangeArrowheads="1"/>
            </p:cNvPicPr>
            <p:nvPr/>
          </p:nvPicPr>
          <p:blipFill>
            <a:blip r:embed="rId6" cstate="print"/>
            <a:srcRect/>
            <a:stretch>
              <a:fillRect/>
            </a:stretch>
          </p:blipFill>
          <p:spPr bwMode="auto">
            <a:xfrm>
              <a:off x="6210375" y="5628735"/>
              <a:ext cx="436552" cy="436552"/>
            </a:xfrm>
            <a:prstGeom prst="rect">
              <a:avLst/>
            </a:prstGeom>
            <a:noFill/>
          </p:spPr>
        </p:pic>
        <p:pic>
          <p:nvPicPr>
            <p:cNvPr id="106" name="Picture 9" descr="C:\Documents and Settings\vi18627\My Documents\Downloads\MC900432625.PNG"/>
            <p:cNvPicPr>
              <a:picLocks noChangeAspect="1" noChangeArrowheads="1"/>
            </p:cNvPicPr>
            <p:nvPr/>
          </p:nvPicPr>
          <p:blipFill>
            <a:blip r:embed="rId7" cstate="print"/>
            <a:srcRect/>
            <a:stretch>
              <a:fillRect/>
            </a:stretch>
          </p:blipFill>
          <p:spPr bwMode="auto">
            <a:xfrm flipH="1">
              <a:off x="1856178" y="5343999"/>
              <a:ext cx="422828" cy="436552"/>
            </a:xfrm>
            <a:prstGeom prst="rect">
              <a:avLst/>
            </a:prstGeom>
            <a:noFill/>
          </p:spPr>
        </p:pic>
        <p:sp>
          <p:nvSpPr>
            <p:cNvPr id="107" name="TextBox 106"/>
            <p:cNvSpPr txBox="1"/>
            <p:nvPr/>
          </p:nvSpPr>
          <p:spPr>
            <a:xfrm>
              <a:off x="4259872" y="4736202"/>
              <a:ext cx="901209" cy="230832"/>
            </a:xfrm>
            <a:prstGeom prst="rect">
              <a:avLst/>
            </a:prstGeom>
            <a:noFill/>
          </p:spPr>
          <p:txBody>
            <a:bodyPr wrap="none" rtlCol="0">
              <a:spAutoFit/>
            </a:bodyPr>
            <a:lstStyle/>
            <a:p>
              <a:r>
                <a:rPr lang="en-US" sz="900" b="1" dirty="0" smtClean="0">
                  <a:solidFill>
                    <a:schemeClr val="bg1">
                      <a:lumMod val="50000"/>
                    </a:schemeClr>
                  </a:solidFill>
                  <a:latin typeface="+mn-lt"/>
                </a:rPr>
                <a:t>Interfering link</a:t>
              </a:r>
              <a:endParaRPr lang="en-US" sz="900" b="1" dirty="0">
                <a:solidFill>
                  <a:schemeClr val="bg1">
                    <a:lumMod val="50000"/>
                  </a:schemeClr>
                </a:solidFill>
                <a:latin typeface="+mn-lt"/>
              </a:endParaRPr>
            </a:p>
          </p:txBody>
        </p:sp>
        <p:grpSp>
          <p:nvGrpSpPr>
            <p:cNvPr id="108" name="Group 107"/>
            <p:cNvGrpSpPr/>
            <p:nvPr/>
          </p:nvGrpSpPr>
          <p:grpSpPr>
            <a:xfrm rot="6218804">
              <a:off x="4590278" y="4862370"/>
              <a:ext cx="450376" cy="450376"/>
              <a:chOff x="2934269" y="5158854"/>
              <a:chExt cx="450376" cy="450376"/>
            </a:xfrm>
          </p:grpSpPr>
          <p:sp>
            <p:nvSpPr>
              <p:cNvPr id="109" name="Arc 108"/>
              <p:cNvSpPr/>
              <p:nvPr/>
            </p:nvSpPr>
            <p:spPr bwMode="auto">
              <a:xfrm>
                <a:off x="2934269" y="5158854"/>
                <a:ext cx="450376" cy="45037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0" name="Arc 109"/>
              <p:cNvSpPr/>
              <p:nvPr/>
            </p:nvSpPr>
            <p:spPr bwMode="auto">
              <a:xfrm>
                <a:off x="2997769" y="5222354"/>
                <a:ext cx="321196" cy="32119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1" name="Arc 110"/>
              <p:cNvSpPr/>
              <p:nvPr/>
            </p:nvSpPr>
            <p:spPr bwMode="auto">
              <a:xfrm>
                <a:off x="3029519" y="5292204"/>
                <a:ext cx="221681" cy="221681"/>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112" name="Oval 111"/>
            <p:cNvSpPr/>
            <p:nvPr/>
          </p:nvSpPr>
          <p:spPr bwMode="auto">
            <a:xfrm rot="8263368">
              <a:off x="4730787" y="4966192"/>
              <a:ext cx="114985" cy="104033"/>
            </a:xfrm>
            <a:prstGeom prst="ellipse">
              <a:avLst/>
            </a:prstGeom>
            <a:solidFill>
              <a:schemeClr val="bg1">
                <a:lumMod val="65000"/>
              </a:schemeClr>
            </a:solidFill>
            <a:ln>
              <a:solidFill>
                <a:schemeClr val="bg1">
                  <a:lumMod val="50000"/>
                </a:schemeClr>
              </a:solidFill>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7099908" y="5469401"/>
              <a:ext cx="895350" cy="51435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6" name="Freeform 65"/>
            <p:cNvSpPr/>
            <p:nvPr/>
          </p:nvSpPr>
          <p:spPr bwMode="auto">
            <a:xfrm flipV="1">
              <a:off x="7119696" y="5501004"/>
              <a:ext cx="843516" cy="487449"/>
            </a:xfrm>
            <a:custGeom>
              <a:avLst/>
              <a:gdLst>
                <a:gd name="connsiteX0" fmla="*/ 0 w 1714500"/>
                <a:gd name="connsiteY0" fmla="*/ 159808 h 1206500"/>
                <a:gd name="connsiteX1" fmla="*/ 95250 w 1714500"/>
                <a:gd name="connsiteY1" fmla="*/ 140758 h 1206500"/>
                <a:gd name="connsiteX2" fmla="*/ 146050 w 1714500"/>
                <a:gd name="connsiteY2" fmla="*/ 166158 h 1206500"/>
                <a:gd name="connsiteX3" fmla="*/ 279400 w 1714500"/>
                <a:gd name="connsiteY3" fmla="*/ 159808 h 1206500"/>
                <a:gd name="connsiteX4" fmla="*/ 349250 w 1714500"/>
                <a:gd name="connsiteY4" fmla="*/ 191558 h 1206500"/>
                <a:gd name="connsiteX5" fmla="*/ 425450 w 1714500"/>
                <a:gd name="connsiteY5" fmla="*/ 153458 h 1206500"/>
                <a:gd name="connsiteX6" fmla="*/ 488950 w 1714500"/>
                <a:gd name="connsiteY6" fmla="*/ 166158 h 1206500"/>
                <a:gd name="connsiteX7" fmla="*/ 571500 w 1714500"/>
                <a:gd name="connsiteY7" fmla="*/ 134408 h 1206500"/>
                <a:gd name="connsiteX8" fmla="*/ 641350 w 1714500"/>
                <a:gd name="connsiteY8" fmla="*/ 153458 h 1206500"/>
                <a:gd name="connsiteX9" fmla="*/ 755650 w 1714500"/>
                <a:gd name="connsiteY9" fmla="*/ 128058 h 1206500"/>
                <a:gd name="connsiteX10" fmla="*/ 762000 w 1714500"/>
                <a:gd name="connsiteY10" fmla="*/ 153458 h 1206500"/>
                <a:gd name="connsiteX11" fmla="*/ 889000 w 1714500"/>
                <a:gd name="connsiteY11" fmla="*/ 159808 h 1206500"/>
                <a:gd name="connsiteX12" fmla="*/ 952500 w 1714500"/>
                <a:gd name="connsiteY12" fmla="*/ 458258 h 1206500"/>
                <a:gd name="connsiteX13" fmla="*/ 1028700 w 1714500"/>
                <a:gd name="connsiteY13" fmla="*/ 1156758 h 1206500"/>
                <a:gd name="connsiteX14" fmla="*/ 1060450 w 1714500"/>
                <a:gd name="connsiteY14" fmla="*/ 159808 h 1206500"/>
                <a:gd name="connsiteX15" fmla="*/ 1333500 w 1714500"/>
                <a:gd name="connsiteY15" fmla="*/ 197908 h 1206500"/>
                <a:gd name="connsiteX16" fmla="*/ 1435100 w 1714500"/>
                <a:gd name="connsiteY16" fmla="*/ 166158 h 1206500"/>
                <a:gd name="connsiteX17" fmla="*/ 1568450 w 1714500"/>
                <a:gd name="connsiteY17" fmla="*/ 166158 h 1206500"/>
                <a:gd name="connsiteX18" fmla="*/ 1631950 w 1714500"/>
                <a:gd name="connsiteY18" fmla="*/ 140758 h 1206500"/>
                <a:gd name="connsiteX19" fmla="*/ 1714500 w 1714500"/>
                <a:gd name="connsiteY19" fmla="*/ 159808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0" h="1206500">
                  <a:moveTo>
                    <a:pt x="0" y="159808"/>
                  </a:moveTo>
                  <a:cubicBezTo>
                    <a:pt x="35454" y="149754"/>
                    <a:pt x="70908" y="139700"/>
                    <a:pt x="95250" y="140758"/>
                  </a:cubicBezTo>
                  <a:cubicBezTo>
                    <a:pt x="119592" y="141816"/>
                    <a:pt x="115358" y="162983"/>
                    <a:pt x="146050" y="166158"/>
                  </a:cubicBezTo>
                  <a:cubicBezTo>
                    <a:pt x="176742" y="169333"/>
                    <a:pt x="245533" y="155575"/>
                    <a:pt x="279400" y="159808"/>
                  </a:cubicBezTo>
                  <a:cubicBezTo>
                    <a:pt x="313267" y="164041"/>
                    <a:pt x="324908" y="192616"/>
                    <a:pt x="349250" y="191558"/>
                  </a:cubicBezTo>
                  <a:cubicBezTo>
                    <a:pt x="373592" y="190500"/>
                    <a:pt x="402167" y="157691"/>
                    <a:pt x="425450" y="153458"/>
                  </a:cubicBezTo>
                  <a:cubicBezTo>
                    <a:pt x="448733" y="149225"/>
                    <a:pt x="464608" y="169333"/>
                    <a:pt x="488950" y="166158"/>
                  </a:cubicBezTo>
                  <a:cubicBezTo>
                    <a:pt x="513292" y="162983"/>
                    <a:pt x="546100" y="136525"/>
                    <a:pt x="571500" y="134408"/>
                  </a:cubicBezTo>
                  <a:cubicBezTo>
                    <a:pt x="596900" y="132291"/>
                    <a:pt x="610658" y="154516"/>
                    <a:pt x="641350" y="153458"/>
                  </a:cubicBezTo>
                  <a:cubicBezTo>
                    <a:pt x="672042" y="152400"/>
                    <a:pt x="735542" y="128058"/>
                    <a:pt x="755650" y="128058"/>
                  </a:cubicBezTo>
                  <a:cubicBezTo>
                    <a:pt x="775758" y="128058"/>
                    <a:pt x="739775" y="148166"/>
                    <a:pt x="762000" y="153458"/>
                  </a:cubicBezTo>
                  <a:cubicBezTo>
                    <a:pt x="784225" y="158750"/>
                    <a:pt x="857250" y="109008"/>
                    <a:pt x="889000" y="159808"/>
                  </a:cubicBezTo>
                  <a:cubicBezTo>
                    <a:pt x="920750" y="210608"/>
                    <a:pt x="929217" y="292100"/>
                    <a:pt x="952500" y="458258"/>
                  </a:cubicBezTo>
                  <a:cubicBezTo>
                    <a:pt x="975783" y="624416"/>
                    <a:pt x="1010708" y="1206500"/>
                    <a:pt x="1028700" y="1156758"/>
                  </a:cubicBezTo>
                  <a:cubicBezTo>
                    <a:pt x="1046692" y="1107016"/>
                    <a:pt x="1009650" y="319616"/>
                    <a:pt x="1060450" y="159808"/>
                  </a:cubicBezTo>
                  <a:cubicBezTo>
                    <a:pt x="1111250" y="0"/>
                    <a:pt x="1271058" y="196850"/>
                    <a:pt x="1333500" y="197908"/>
                  </a:cubicBezTo>
                  <a:cubicBezTo>
                    <a:pt x="1395942" y="198966"/>
                    <a:pt x="1395942" y="171450"/>
                    <a:pt x="1435100" y="166158"/>
                  </a:cubicBezTo>
                  <a:cubicBezTo>
                    <a:pt x="1474258" y="160866"/>
                    <a:pt x="1535642" y="170391"/>
                    <a:pt x="1568450" y="166158"/>
                  </a:cubicBezTo>
                  <a:cubicBezTo>
                    <a:pt x="1601258" y="161925"/>
                    <a:pt x="1607608" y="141816"/>
                    <a:pt x="1631950" y="140758"/>
                  </a:cubicBezTo>
                  <a:cubicBezTo>
                    <a:pt x="1656292" y="139700"/>
                    <a:pt x="1685396" y="149754"/>
                    <a:pt x="1714500" y="159808"/>
                  </a:cubicBezTo>
                </a:path>
              </a:pathLst>
            </a:cu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67" name="Straight Connector 66"/>
            <p:cNvCxnSpPr/>
            <p:nvPr/>
          </p:nvCxnSpPr>
          <p:spPr bwMode="auto">
            <a:xfrm>
              <a:off x="7112608" y="5695491"/>
              <a:ext cx="933450" cy="0"/>
            </a:xfrm>
            <a:prstGeom prst="line">
              <a:avLst/>
            </a:prstGeom>
            <a:solidFill>
              <a:schemeClr val="accent1"/>
            </a:solidFill>
            <a:ln w="12700" cap="flat" cmpd="sng" algn="ctr">
              <a:solidFill>
                <a:srgbClr val="FF0000"/>
              </a:solidFill>
              <a:prstDash val="sysDash"/>
              <a:round/>
              <a:headEnd type="none" w="sm" len="sm"/>
              <a:tailEnd type="none" w="sm" len="sm"/>
            </a:ln>
            <a:effectLst/>
          </p:spPr>
        </p:cxnSp>
        <p:sp>
          <p:nvSpPr>
            <p:cNvPr id="68" name="TextBox 67"/>
            <p:cNvSpPr txBox="1"/>
            <p:nvPr/>
          </p:nvSpPr>
          <p:spPr>
            <a:xfrm>
              <a:off x="7372958" y="5958351"/>
              <a:ext cx="445956" cy="261610"/>
            </a:xfrm>
            <a:prstGeom prst="rect">
              <a:avLst/>
            </a:prstGeom>
            <a:noFill/>
          </p:spPr>
          <p:txBody>
            <a:bodyPr wrap="none" rtlCol="0">
              <a:spAutoFit/>
            </a:bodyPr>
            <a:lstStyle/>
            <a:p>
              <a:r>
                <a:rPr lang="en-US" sz="1100" dirty="0" smtClean="0">
                  <a:latin typeface="+mn-lt"/>
                </a:rPr>
                <a:t>time</a:t>
              </a:r>
              <a:endParaRPr lang="en-US" sz="1100" dirty="0">
                <a:latin typeface="+mn-lt"/>
              </a:endParaRPr>
            </a:p>
          </p:txBody>
        </p:sp>
        <p:sp>
          <p:nvSpPr>
            <p:cNvPr id="69" name="TextBox 68"/>
            <p:cNvSpPr txBox="1"/>
            <p:nvPr/>
          </p:nvSpPr>
          <p:spPr>
            <a:xfrm>
              <a:off x="6832044" y="5564651"/>
              <a:ext cx="303288" cy="261610"/>
            </a:xfrm>
            <a:prstGeom prst="rect">
              <a:avLst/>
            </a:prstGeom>
            <a:noFill/>
          </p:spPr>
          <p:txBody>
            <a:bodyPr wrap="none" rtlCol="0">
              <a:spAutoFit/>
            </a:bodyPr>
            <a:lstStyle/>
            <a:p>
              <a:r>
                <a:rPr lang="el-GR" sz="1100" i="1" dirty="0" smtClean="0">
                  <a:solidFill>
                    <a:prstClr val="black"/>
                  </a:solidFill>
                </a:rPr>
                <a:t>Φ</a:t>
              </a:r>
              <a:endParaRPr lang="en-US" sz="1100" dirty="0">
                <a:latin typeface="+mn-lt"/>
              </a:endParaRPr>
            </a:p>
          </p:txBody>
        </p:sp>
      </p:grpSp>
      <p:cxnSp>
        <p:nvCxnSpPr>
          <p:cNvPr id="73" name="Straight Connector 72"/>
          <p:cNvCxnSpPr/>
          <p:nvPr/>
        </p:nvCxnSpPr>
        <p:spPr bwMode="auto">
          <a:xfrm>
            <a:off x="5595939" y="1943100"/>
            <a:ext cx="238125" cy="0"/>
          </a:xfrm>
          <a:prstGeom prst="line">
            <a:avLst/>
          </a:prstGeom>
          <a:solidFill>
            <a:schemeClr val="accent1"/>
          </a:solidFill>
          <a:ln w="28575" cap="flat" cmpd="sng" algn="ctr">
            <a:solidFill>
              <a:srgbClr val="00B050"/>
            </a:solidFill>
            <a:prstDash val="dash"/>
            <a:round/>
            <a:headEnd type="none" w="sm" len="sm"/>
            <a:tailEnd type="none" w="sm" len="sm"/>
          </a:ln>
          <a:effectLst/>
        </p:spPr>
      </p:cxnSp>
      <p:cxnSp>
        <p:nvCxnSpPr>
          <p:cNvPr id="74" name="Straight Connector 73"/>
          <p:cNvCxnSpPr/>
          <p:nvPr/>
        </p:nvCxnSpPr>
        <p:spPr bwMode="auto">
          <a:xfrm>
            <a:off x="5595939" y="2095500"/>
            <a:ext cx="238125" cy="0"/>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5" name="Straight Connector 74"/>
          <p:cNvCxnSpPr/>
          <p:nvPr/>
        </p:nvCxnSpPr>
        <p:spPr bwMode="auto">
          <a:xfrm>
            <a:off x="5605463" y="2471739"/>
            <a:ext cx="238125" cy="0"/>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76" name="Straight Connector 75"/>
          <p:cNvCxnSpPr/>
          <p:nvPr/>
        </p:nvCxnSpPr>
        <p:spPr bwMode="auto">
          <a:xfrm>
            <a:off x="5605463" y="2638425"/>
            <a:ext cx="238125" cy="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7" name="Straight Connector 76"/>
          <p:cNvCxnSpPr/>
          <p:nvPr/>
        </p:nvCxnSpPr>
        <p:spPr bwMode="auto">
          <a:xfrm>
            <a:off x="5614989" y="1414462"/>
            <a:ext cx="238125" cy="0"/>
          </a:xfrm>
          <a:prstGeom prst="line">
            <a:avLst/>
          </a:prstGeom>
          <a:solidFill>
            <a:schemeClr val="accent1"/>
          </a:solidFill>
          <a:ln w="28575" cap="flat" cmpd="sng" algn="ctr">
            <a:solidFill>
              <a:srgbClr val="07DAF7"/>
            </a:solidFill>
            <a:prstDash val="dash"/>
            <a:round/>
            <a:headEnd type="none" w="sm" len="sm"/>
            <a:tailEnd type="none" w="sm" len="sm"/>
          </a:ln>
          <a:effectLst/>
        </p:spPr>
      </p:cxnSp>
      <p:cxnSp>
        <p:nvCxnSpPr>
          <p:cNvPr id="78" name="Straight Connector 77"/>
          <p:cNvCxnSpPr/>
          <p:nvPr/>
        </p:nvCxnSpPr>
        <p:spPr bwMode="auto">
          <a:xfrm>
            <a:off x="5614989" y="1581150"/>
            <a:ext cx="238125" cy="0"/>
          </a:xfrm>
          <a:prstGeom prst="line">
            <a:avLst/>
          </a:prstGeom>
          <a:solidFill>
            <a:schemeClr val="accent1"/>
          </a:solidFill>
          <a:ln w="28575" cap="flat" cmpd="sng" algn="ctr">
            <a:solidFill>
              <a:srgbClr val="FF00FF"/>
            </a:solidFill>
            <a:prstDash val="solid"/>
            <a:round/>
            <a:headEnd type="none" w="sm" len="sm"/>
            <a:tailEnd type="none" w="sm" len="sm"/>
          </a:ln>
          <a:effectLst/>
        </p:spPr>
      </p:cxnSp>
      <p:graphicFrame>
        <p:nvGraphicFramePr>
          <p:cNvPr id="79" name="Table 78"/>
          <p:cNvGraphicFramePr>
            <a:graphicFrameLocks noGrp="1"/>
          </p:cNvGraphicFramePr>
          <p:nvPr/>
        </p:nvGraphicFramePr>
        <p:xfrm>
          <a:off x="5550307" y="3248025"/>
          <a:ext cx="2793593" cy="1036320"/>
        </p:xfrm>
        <a:graphic>
          <a:graphicData uri="http://schemas.openxmlformats.org/drawingml/2006/table">
            <a:tbl>
              <a:tblPr firstRow="1" bandRow="1">
                <a:tableStyleId>{E8034E78-7F5D-4C2E-B375-FC64B27BC917}</a:tableStyleId>
              </a:tblPr>
              <a:tblGrid>
                <a:gridCol w="2012712"/>
                <a:gridCol w="780881"/>
              </a:tblGrid>
              <a:tr h="179479">
                <a:tc>
                  <a:txBody>
                    <a:bodyPr/>
                    <a:lstStyle/>
                    <a:p>
                      <a:r>
                        <a:rPr lang="en-US" sz="1100" dirty="0" smtClean="0"/>
                        <a:t>System Parameter</a:t>
                      </a:r>
                      <a:endParaRPr lang="en-US" sz="1100" dirty="0"/>
                    </a:p>
                  </a:txBody>
                  <a:tcPr/>
                </a:tc>
                <a:tc>
                  <a:txBody>
                    <a:bodyPr/>
                    <a:lstStyle/>
                    <a:p>
                      <a:r>
                        <a:rPr lang="en-US" sz="1100" dirty="0" smtClean="0"/>
                        <a:t>Value</a:t>
                      </a:r>
                      <a:endParaRPr lang="en-US" sz="1100" dirty="0"/>
                    </a:p>
                  </a:txBody>
                  <a:tcPr/>
                </a:tc>
              </a:tr>
              <a:tr h="179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95000"/>
                              <a:lumOff val="5000"/>
                            </a:schemeClr>
                          </a:solidFill>
                        </a:rPr>
                        <a:t>Interference-To-Noise Ratio</a:t>
                      </a:r>
                      <a:endParaRPr lang="en-US" sz="1100" dirty="0">
                        <a:solidFill>
                          <a:schemeClr val="tx1">
                            <a:lumMod val="95000"/>
                            <a:lumOff val="5000"/>
                          </a:schemeClr>
                        </a:solidFill>
                      </a:endParaRPr>
                    </a:p>
                  </a:txBody>
                  <a:tcPr/>
                </a:tc>
                <a:tc>
                  <a:txBody>
                    <a:bodyPr/>
                    <a:lstStyle/>
                    <a:p>
                      <a:r>
                        <a:rPr lang="en-US" sz="1100" dirty="0" smtClean="0">
                          <a:solidFill>
                            <a:schemeClr val="tx1">
                              <a:lumMod val="95000"/>
                              <a:lumOff val="5000"/>
                            </a:schemeClr>
                          </a:solidFill>
                        </a:rPr>
                        <a:t>10 dB</a:t>
                      </a:r>
                      <a:endParaRPr lang="en-US" sz="1100" dirty="0">
                        <a:solidFill>
                          <a:schemeClr val="tx1">
                            <a:lumMod val="95000"/>
                            <a:lumOff val="5000"/>
                          </a:schemeClr>
                        </a:solidFill>
                      </a:endParaRPr>
                    </a:p>
                  </a:txBody>
                  <a:tcPr/>
                </a:tc>
              </a:tr>
              <a:tr h="179479">
                <a:tc>
                  <a:txBody>
                    <a:bodyPr/>
                    <a:lstStyle/>
                    <a:p>
                      <a:r>
                        <a:rPr lang="en-US" sz="1100" dirty="0" smtClean="0">
                          <a:solidFill>
                            <a:schemeClr val="tx1">
                              <a:lumMod val="95000"/>
                              <a:lumOff val="5000"/>
                            </a:schemeClr>
                          </a:solidFill>
                        </a:rPr>
                        <a:t>Signal-To-Noise Ratio</a:t>
                      </a:r>
                      <a:endParaRPr lang="en-US" sz="1100" dirty="0">
                        <a:solidFill>
                          <a:schemeClr val="tx1">
                            <a:lumMod val="95000"/>
                            <a:lumOff val="5000"/>
                          </a:schemeClr>
                        </a:solidFill>
                      </a:endParaRPr>
                    </a:p>
                  </a:txBody>
                  <a:tcPr/>
                </a:tc>
                <a:tc>
                  <a:txBody>
                    <a:bodyPr/>
                    <a:lstStyle/>
                    <a:p>
                      <a:r>
                        <a:rPr lang="en-US" sz="1100" dirty="0" smtClean="0">
                          <a:solidFill>
                            <a:schemeClr val="tx1">
                              <a:lumMod val="95000"/>
                              <a:lumOff val="5000"/>
                            </a:schemeClr>
                          </a:solidFill>
                        </a:rPr>
                        <a:t>2 dB</a:t>
                      </a:r>
                      <a:endParaRPr lang="en-US" sz="1100" dirty="0">
                        <a:solidFill>
                          <a:schemeClr val="tx1">
                            <a:lumMod val="95000"/>
                            <a:lumOff val="5000"/>
                          </a:schemeClr>
                        </a:solidFill>
                      </a:endParaRPr>
                    </a:p>
                  </a:txBody>
                  <a:tcPr/>
                </a:tc>
              </a:tr>
              <a:tr h="179479">
                <a:tc>
                  <a:txBody>
                    <a:bodyPr/>
                    <a:lstStyle/>
                    <a:p>
                      <a:r>
                        <a:rPr lang="en-US" sz="1100" dirty="0" smtClean="0">
                          <a:solidFill>
                            <a:schemeClr val="tx1">
                              <a:lumMod val="95000"/>
                              <a:lumOff val="5000"/>
                            </a:schemeClr>
                          </a:solidFill>
                        </a:rPr>
                        <a:t>#</a:t>
                      </a:r>
                      <a:r>
                        <a:rPr lang="en-US" sz="1100" baseline="0" dirty="0" smtClean="0">
                          <a:solidFill>
                            <a:schemeClr val="tx1">
                              <a:lumMod val="95000"/>
                              <a:lumOff val="5000"/>
                            </a:schemeClr>
                          </a:solidFill>
                        </a:rPr>
                        <a:t> of Interferers</a:t>
                      </a:r>
                      <a:endParaRPr lang="en-US" sz="1100" dirty="0">
                        <a:solidFill>
                          <a:schemeClr val="tx1">
                            <a:lumMod val="95000"/>
                            <a:lumOff val="5000"/>
                          </a:schemeClr>
                        </a:solidFill>
                      </a:endParaRPr>
                    </a:p>
                  </a:txBody>
                  <a:tcPr/>
                </a:tc>
                <a:tc>
                  <a:txBody>
                    <a:bodyPr/>
                    <a:lstStyle/>
                    <a:p>
                      <a:r>
                        <a:rPr lang="en-US" sz="1100" dirty="0" smtClean="0">
                          <a:solidFill>
                            <a:schemeClr val="tx1">
                              <a:lumMod val="95000"/>
                              <a:lumOff val="5000"/>
                            </a:schemeClr>
                          </a:solidFill>
                        </a:rPr>
                        <a:t>1</a:t>
                      </a:r>
                      <a:endParaRPr lang="en-US" sz="1100" dirty="0">
                        <a:solidFill>
                          <a:schemeClr val="tx1">
                            <a:lumMod val="95000"/>
                            <a:lumOff val="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 name="Oval 138"/>
          <p:cNvSpPr/>
          <p:nvPr/>
        </p:nvSpPr>
        <p:spPr bwMode="auto">
          <a:xfrm>
            <a:off x="2499298" y="1893422"/>
            <a:ext cx="520700" cy="4699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GLRT Synchronization Metric</a:t>
            </a:r>
            <a:endParaRPr lang="en-US"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0" name="TextBox 139"/>
          <p:cNvSpPr txBox="1"/>
          <p:nvPr/>
        </p:nvSpPr>
        <p:spPr>
          <a:xfrm>
            <a:off x="1608062" y="1302872"/>
            <a:ext cx="1623008" cy="276999"/>
          </a:xfrm>
          <a:prstGeom prst="rect">
            <a:avLst/>
          </a:prstGeom>
          <a:noFill/>
        </p:spPr>
        <p:txBody>
          <a:bodyPr wrap="none" rtlCol="0">
            <a:spAutoFit/>
          </a:bodyPr>
          <a:lstStyle/>
          <a:p>
            <a:r>
              <a:rPr lang="en-US" sz="1200" dirty="0" smtClean="0">
                <a:latin typeface="+mn-lt"/>
              </a:rPr>
              <a:t>Synchronization Metric</a:t>
            </a:r>
            <a:endParaRPr lang="en-US" sz="1200" dirty="0">
              <a:latin typeface="+mn-lt"/>
            </a:endParaRPr>
          </a:p>
        </p:txBody>
      </p:sp>
      <p:cxnSp>
        <p:nvCxnSpPr>
          <p:cNvPr id="152" name="Straight Arrow Connector 151"/>
          <p:cNvCxnSpPr/>
          <p:nvPr/>
        </p:nvCxnSpPr>
        <p:spPr bwMode="auto">
          <a:xfrm rot="16200000" flipH="1">
            <a:off x="2450530" y="1624639"/>
            <a:ext cx="237351" cy="18591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54" name="Oval 153"/>
          <p:cNvSpPr/>
          <p:nvPr/>
        </p:nvSpPr>
        <p:spPr bwMode="auto">
          <a:xfrm>
            <a:off x="4613848" y="1899772"/>
            <a:ext cx="425450" cy="41275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5" name="TextBox 154"/>
          <p:cNvSpPr txBox="1"/>
          <p:nvPr/>
        </p:nvSpPr>
        <p:spPr>
          <a:xfrm>
            <a:off x="4721798" y="2630022"/>
            <a:ext cx="1090555" cy="276999"/>
          </a:xfrm>
          <a:prstGeom prst="rect">
            <a:avLst/>
          </a:prstGeom>
          <a:noFill/>
        </p:spPr>
        <p:txBody>
          <a:bodyPr wrap="none" rtlCol="0">
            <a:spAutoFit/>
          </a:bodyPr>
          <a:lstStyle/>
          <a:p>
            <a:r>
              <a:rPr lang="en-US" sz="1200" dirty="0" smtClean="0">
                <a:latin typeface="+mn-lt"/>
              </a:rPr>
              <a:t>Sample Matrix</a:t>
            </a:r>
            <a:endParaRPr lang="en-US" sz="1200" dirty="0">
              <a:latin typeface="+mn-lt"/>
            </a:endParaRPr>
          </a:p>
        </p:txBody>
      </p:sp>
      <p:cxnSp>
        <p:nvCxnSpPr>
          <p:cNvPr id="157" name="Straight Arrow Connector 156"/>
          <p:cNvCxnSpPr>
            <a:stCxn id="155" idx="0"/>
          </p:cNvCxnSpPr>
          <p:nvPr/>
        </p:nvCxnSpPr>
        <p:spPr bwMode="auto">
          <a:xfrm rot="16200000" flipV="1">
            <a:off x="4991264" y="2354209"/>
            <a:ext cx="273050" cy="27857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58" name="Oval 157"/>
          <p:cNvSpPr/>
          <p:nvPr/>
        </p:nvSpPr>
        <p:spPr bwMode="auto">
          <a:xfrm>
            <a:off x="3756598" y="1887072"/>
            <a:ext cx="425450" cy="41275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2" name="TextBox 161"/>
          <p:cNvSpPr txBox="1"/>
          <p:nvPr/>
        </p:nvSpPr>
        <p:spPr>
          <a:xfrm>
            <a:off x="3070799" y="2680822"/>
            <a:ext cx="1399679" cy="461665"/>
          </a:xfrm>
          <a:prstGeom prst="rect">
            <a:avLst/>
          </a:prstGeom>
          <a:noFill/>
        </p:spPr>
        <p:txBody>
          <a:bodyPr wrap="none" rtlCol="0">
            <a:spAutoFit/>
          </a:bodyPr>
          <a:lstStyle/>
          <a:p>
            <a:pPr algn="ctr"/>
            <a:r>
              <a:rPr lang="en-US" sz="1200" dirty="0" smtClean="0">
                <a:latin typeface="+mn-lt"/>
              </a:rPr>
              <a:t>Expected Sequence</a:t>
            </a:r>
          </a:p>
          <a:p>
            <a:pPr algn="ctr"/>
            <a:r>
              <a:rPr lang="en-US" sz="1200" dirty="0" smtClean="0">
                <a:latin typeface="+mn-lt"/>
              </a:rPr>
              <a:t>(</a:t>
            </a:r>
            <a:r>
              <a:rPr lang="en-US" sz="1200" dirty="0" smtClean="0">
                <a:solidFill>
                  <a:prstClr val="black"/>
                </a:solidFill>
                <a:latin typeface="Calibri"/>
              </a:rPr>
              <a:t>Normalized )</a:t>
            </a:r>
            <a:endParaRPr lang="en-US" sz="1200" dirty="0">
              <a:latin typeface="+mn-lt"/>
            </a:endParaRPr>
          </a:p>
        </p:txBody>
      </p:sp>
      <p:cxnSp>
        <p:nvCxnSpPr>
          <p:cNvPr id="163" name="Straight Arrow Connector 162"/>
          <p:cNvCxnSpPr>
            <a:stCxn id="162" idx="0"/>
          </p:cNvCxnSpPr>
          <p:nvPr/>
        </p:nvCxnSpPr>
        <p:spPr bwMode="auto">
          <a:xfrm rot="5400000" flipH="1" flipV="1">
            <a:off x="3665203" y="2494170"/>
            <a:ext cx="292089" cy="8121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507" name="Rectangle 3"/>
          <p:cNvSpPr>
            <a:spLocks noChangeArrowheads="1"/>
          </p:cNvSpPr>
          <p:nvPr/>
        </p:nvSpPr>
        <p:spPr bwMode="auto">
          <a:xfrm>
            <a:off x="2370869" y="4095740"/>
            <a:ext cx="65831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Times New Roman" pitchFamily="18" charset="0"/>
              </a:rPr>
              <a:t>D. W. Bliss and P. A. Parker, “Temporal synchronization of MIMO wireless communication in the presence of interference,” </a:t>
            </a:r>
            <a:r>
              <a:rPr kumimoji="0" lang="en-US" sz="900" b="0" i="1" u="none" strike="noStrike" cap="none" normalizeH="0" baseline="0" dirty="0" smtClean="0">
                <a:ln>
                  <a:noFill/>
                </a:ln>
                <a:solidFill>
                  <a:schemeClr val="tx1"/>
                </a:solidFill>
                <a:effectLst/>
                <a:latin typeface="Arial" pitchFamily="34" charset="0"/>
                <a:ea typeface="Times" pitchFamily="18" charset="0"/>
                <a:cs typeface="Times New Roman" pitchFamily="18" charset="0"/>
              </a:rPr>
              <a:t>IEEE Trans. on Signal Processing </a:t>
            </a:r>
            <a:r>
              <a:rPr kumimoji="0" lang="en-US" sz="900" b="0" i="0" u="none" strike="noStrike" cap="none" normalizeH="0" baseline="0" dirty="0" smtClean="0">
                <a:ln>
                  <a:noFill/>
                </a:ln>
                <a:solidFill>
                  <a:schemeClr val="tx1"/>
                </a:solidFill>
                <a:effectLst/>
                <a:latin typeface="Arial" pitchFamily="34" charset="0"/>
                <a:ea typeface="Times" pitchFamily="18" charset="0"/>
                <a:cs typeface="Times New Roman" pitchFamily="18" charset="0"/>
              </a:rPr>
              <a:t>Mar. 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TextBox 65"/>
          <p:cNvSpPr txBox="1"/>
          <p:nvPr/>
        </p:nvSpPr>
        <p:spPr>
          <a:xfrm>
            <a:off x="2004015" y="3914920"/>
            <a:ext cx="801823" cy="246221"/>
          </a:xfrm>
          <a:prstGeom prst="rect">
            <a:avLst/>
          </a:prstGeom>
          <a:noFill/>
        </p:spPr>
        <p:txBody>
          <a:bodyPr wrap="none" rtlCol="0">
            <a:spAutoFit/>
          </a:bodyPr>
          <a:lstStyle/>
          <a:p>
            <a:r>
              <a:rPr lang="en-US" sz="1000" b="1" dirty="0" smtClean="0"/>
              <a:t>Reference</a:t>
            </a:r>
            <a:endParaRPr lang="en-US" sz="1000" b="1" dirty="0"/>
          </a:p>
        </p:txBody>
      </p:sp>
      <p:grpSp>
        <p:nvGrpSpPr>
          <p:cNvPr id="68" name="Group 67"/>
          <p:cNvGrpSpPr/>
          <p:nvPr/>
        </p:nvGrpSpPr>
        <p:grpSpPr>
          <a:xfrm>
            <a:off x="0" y="4433988"/>
            <a:ext cx="9144000" cy="1785973"/>
            <a:chOff x="0" y="4433988"/>
            <a:chExt cx="9144000" cy="1785973"/>
          </a:xfrm>
        </p:grpSpPr>
        <p:sp>
          <p:nvSpPr>
            <p:cNvPr id="69" name="Rectangle 3"/>
            <p:cNvSpPr>
              <a:spLocks noChangeArrowheads="1"/>
            </p:cNvSpPr>
            <p:nvPr/>
          </p:nvSpPr>
          <p:spPr bwMode="auto">
            <a:xfrm>
              <a:off x="0" y="4766161"/>
              <a:ext cx="9144000" cy="1371600"/>
            </a:xfrm>
            <a:prstGeom prst="rect">
              <a:avLst/>
            </a:prstGeom>
            <a:gradFill rotWithShape="0">
              <a:gsLst>
                <a:gs pos="0">
                  <a:srgbClr val="CC9900"/>
                </a:gs>
                <a:gs pos="100000">
                  <a:schemeClr val="bg1"/>
                </a:gs>
              </a:gsLst>
              <a:lin ang="5400000" scaled="1"/>
            </a:gradFill>
            <a:ln w="12700">
              <a:noFill/>
              <a:miter lim="800000"/>
              <a:headEnd type="none" w="sm" len="sm"/>
              <a:tailEnd type="none" w="sm" len="sm"/>
            </a:ln>
            <a:effectLst/>
          </p:spPr>
          <p:txBody>
            <a:bodyPr wrap="none" anchor="ctr">
              <a:prstTxWarp prst="textNoShape">
                <a:avLst/>
              </a:prstTxWarp>
            </a:bodyPr>
            <a:lstStyle/>
            <a:p>
              <a:pPr algn="ctr"/>
              <a:endParaRPr lang="en-US" sz="1600" b="1" dirty="0">
                <a:solidFill>
                  <a:srgbClr val="000000"/>
                </a:solidFill>
              </a:endParaRPr>
            </a:p>
          </p:txBody>
        </p:sp>
        <p:sp>
          <p:nvSpPr>
            <p:cNvPr id="70" name="Rectangular Callout 69"/>
            <p:cNvSpPr/>
            <p:nvPr/>
          </p:nvSpPr>
          <p:spPr bwMode="auto">
            <a:xfrm>
              <a:off x="6622603" y="4862425"/>
              <a:ext cx="991047" cy="409978"/>
            </a:xfrm>
            <a:prstGeom prst="wedgeRectCallout">
              <a:avLst>
                <a:gd name="adj1" fmla="val -60669"/>
                <a:gd name="adj2" fmla="val 121125"/>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1200" i="1" u="none" strike="noStrike" cap="none" normalizeH="0" baseline="0" dirty="0" smtClean="0">
                  <a:ln>
                    <a:noFill/>
                  </a:ln>
                  <a:solidFill>
                    <a:schemeClr val="tx1"/>
                  </a:solidFill>
                  <a:effectLst/>
                  <a:latin typeface="Arial" charset="0"/>
                </a:rPr>
                <a:t>Φ</a:t>
              </a:r>
              <a:r>
                <a:rPr kumimoji="0" lang="en-US" sz="1200" i="1" u="none" strike="noStrike" cap="none" normalizeH="0" baseline="-25000" dirty="0" smtClean="0">
                  <a:ln>
                    <a:noFill/>
                  </a:ln>
                  <a:solidFill>
                    <a:schemeClr val="tx1"/>
                  </a:solidFill>
                  <a:effectLst/>
                  <a:latin typeface="Arial" charset="0"/>
                </a:rPr>
                <a:t>n </a:t>
              </a:r>
              <a:r>
                <a:rPr lang="en-US" sz="1200" dirty="0" smtClean="0">
                  <a:solidFill>
                    <a:schemeClr val="tx1"/>
                  </a:solidFill>
                  <a:latin typeface="Arial" charset="0"/>
                </a:rPr>
                <a:t>&gt; </a:t>
              </a:r>
              <a:r>
                <a:rPr kumimoji="0" lang="en-US" sz="1200" i="0" u="none" strike="noStrike" cap="none" normalizeH="0" baseline="0" dirty="0" smtClean="0">
                  <a:ln>
                    <a:noFill/>
                  </a:ln>
                  <a:solidFill>
                    <a:schemeClr val="tx1"/>
                  </a:solidFill>
                  <a:effectLst/>
                  <a:latin typeface="Arial" charset="0"/>
                </a:rPr>
                <a:t>0.5?</a:t>
              </a:r>
              <a:endParaRPr kumimoji="0" lang="en-US" sz="1200" i="0" u="none" strike="noStrike" cap="none" normalizeH="0" baseline="0" dirty="0">
                <a:ln>
                  <a:noFill/>
                </a:ln>
                <a:solidFill>
                  <a:schemeClr val="tx1"/>
                </a:solidFill>
                <a:effectLst/>
                <a:latin typeface="Arial" charset="0"/>
              </a:endParaRPr>
            </a:p>
          </p:txBody>
        </p:sp>
        <p:grpSp>
          <p:nvGrpSpPr>
            <p:cNvPr id="71" name="Group 69"/>
            <p:cNvGrpSpPr/>
            <p:nvPr/>
          </p:nvGrpSpPr>
          <p:grpSpPr>
            <a:xfrm>
              <a:off x="837753" y="4433988"/>
              <a:ext cx="1251397" cy="616166"/>
              <a:chOff x="837753" y="3946713"/>
              <a:chExt cx="1251397" cy="616166"/>
            </a:xfrm>
          </p:grpSpPr>
          <p:sp>
            <p:nvSpPr>
              <p:cNvPr id="133" name="Rectangular Callout 132"/>
              <p:cNvSpPr/>
              <p:nvPr/>
            </p:nvSpPr>
            <p:spPr bwMode="auto">
              <a:xfrm>
                <a:off x="837753" y="3946713"/>
                <a:ext cx="1251397" cy="616166"/>
              </a:xfrm>
              <a:prstGeom prst="wedgeRectCallout">
                <a:avLst>
                  <a:gd name="adj1" fmla="val 44002"/>
                  <a:gd name="adj2" fmla="val 82167"/>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134" name="Freeform 133"/>
              <p:cNvSpPr/>
              <p:nvPr/>
            </p:nvSpPr>
            <p:spPr bwMode="auto">
              <a:xfrm rot="269962">
                <a:off x="1212293" y="3975888"/>
                <a:ext cx="623226" cy="293552"/>
              </a:xfrm>
              <a:custGeom>
                <a:avLst/>
                <a:gdLst>
                  <a:gd name="connsiteX0" fmla="*/ 4661 w 623226"/>
                  <a:gd name="connsiteY0" fmla="*/ 253211 h 293552"/>
                  <a:gd name="connsiteX1" fmla="*/ 11384 w 623226"/>
                  <a:gd name="connsiteY1" fmla="*/ 138911 h 293552"/>
                  <a:gd name="connsiteX2" fmla="*/ 38279 w 623226"/>
                  <a:gd name="connsiteY2" fmla="*/ 145634 h 293552"/>
                  <a:gd name="connsiteX3" fmla="*/ 45002 w 623226"/>
                  <a:gd name="connsiteY3" fmla="*/ 172528 h 293552"/>
                  <a:gd name="connsiteX4" fmla="*/ 85343 w 623226"/>
                  <a:gd name="connsiteY4" fmla="*/ 199422 h 293552"/>
                  <a:gd name="connsiteX5" fmla="*/ 98790 w 623226"/>
                  <a:gd name="connsiteY5" fmla="*/ 179252 h 293552"/>
                  <a:gd name="connsiteX6" fmla="*/ 105514 w 623226"/>
                  <a:gd name="connsiteY6" fmla="*/ 91846 h 293552"/>
                  <a:gd name="connsiteX7" fmla="*/ 132408 w 623226"/>
                  <a:gd name="connsiteY7" fmla="*/ 132187 h 293552"/>
                  <a:gd name="connsiteX8" fmla="*/ 139132 w 623226"/>
                  <a:gd name="connsiteY8" fmla="*/ 152358 h 293552"/>
                  <a:gd name="connsiteX9" fmla="*/ 172749 w 623226"/>
                  <a:gd name="connsiteY9" fmla="*/ 192699 h 293552"/>
                  <a:gd name="connsiteX10" fmla="*/ 192920 w 623226"/>
                  <a:gd name="connsiteY10" fmla="*/ 206146 h 293552"/>
                  <a:gd name="connsiteX11" fmla="*/ 206367 w 623226"/>
                  <a:gd name="connsiteY11" fmla="*/ 226317 h 293552"/>
                  <a:gd name="connsiteX12" fmla="*/ 219814 w 623226"/>
                  <a:gd name="connsiteY12" fmla="*/ 273381 h 293552"/>
                  <a:gd name="connsiteX13" fmla="*/ 233261 w 623226"/>
                  <a:gd name="connsiteY13" fmla="*/ 293552 h 293552"/>
                  <a:gd name="connsiteX14" fmla="*/ 239984 w 623226"/>
                  <a:gd name="connsiteY14" fmla="*/ 185975 h 293552"/>
                  <a:gd name="connsiteX15" fmla="*/ 246708 w 623226"/>
                  <a:gd name="connsiteY15" fmla="*/ 206146 h 293552"/>
                  <a:gd name="connsiteX16" fmla="*/ 273602 w 623226"/>
                  <a:gd name="connsiteY16" fmla="*/ 246487 h 293552"/>
                  <a:gd name="connsiteX17" fmla="*/ 287049 w 623226"/>
                  <a:gd name="connsiteY17" fmla="*/ 266658 h 293552"/>
                  <a:gd name="connsiteX18" fmla="*/ 300496 w 623226"/>
                  <a:gd name="connsiteY18" fmla="*/ 286828 h 293552"/>
                  <a:gd name="connsiteX19" fmla="*/ 307220 w 623226"/>
                  <a:gd name="connsiteY19" fmla="*/ 239764 h 293552"/>
                  <a:gd name="connsiteX20" fmla="*/ 320667 w 623226"/>
                  <a:gd name="connsiteY20" fmla="*/ 31334 h 293552"/>
                  <a:gd name="connsiteX21" fmla="*/ 340837 w 623226"/>
                  <a:gd name="connsiteY21" fmla="*/ 118740 h 293552"/>
                  <a:gd name="connsiteX22" fmla="*/ 354284 w 623226"/>
                  <a:gd name="connsiteY22" fmla="*/ 165805 h 293552"/>
                  <a:gd name="connsiteX23" fmla="*/ 361008 w 623226"/>
                  <a:gd name="connsiteY23" fmla="*/ 192699 h 293552"/>
                  <a:gd name="connsiteX24" fmla="*/ 381179 w 623226"/>
                  <a:gd name="connsiteY24" fmla="*/ 199422 h 293552"/>
                  <a:gd name="connsiteX25" fmla="*/ 401349 w 623226"/>
                  <a:gd name="connsiteY25" fmla="*/ 212869 h 293552"/>
                  <a:gd name="connsiteX26" fmla="*/ 408073 w 623226"/>
                  <a:gd name="connsiteY26" fmla="*/ 233040 h 293552"/>
                  <a:gd name="connsiteX27" fmla="*/ 428243 w 623226"/>
                  <a:gd name="connsiteY27" fmla="*/ 253211 h 293552"/>
                  <a:gd name="connsiteX28" fmla="*/ 448414 w 623226"/>
                  <a:gd name="connsiteY28" fmla="*/ 226317 h 293552"/>
                  <a:gd name="connsiteX29" fmla="*/ 461861 w 623226"/>
                  <a:gd name="connsiteY29" fmla="*/ 212869 h 293552"/>
                  <a:gd name="connsiteX30" fmla="*/ 468584 w 623226"/>
                  <a:gd name="connsiteY30" fmla="*/ 192699 h 293552"/>
                  <a:gd name="connsiteX31" fmla="*/ 482032 w 623226"/>
                  <a:gd name="connsiteY31" fmla="*/ 206146 h 293552"/>
                  <a:gd name="connsiteX32" fmla="*/ 508926 w 623226"/>
                  <a:gd name="connsiteY32" fmla="*/ 246487 h 293552"/>
                  <a:gd name="connsiteX33" fmla="*/ 529096 w 623226"/>
                  <a:gd name="connsiteY33" fmla="*/ 266658 h 293552"/>
                  <a:gd name="connsiteX34" fmla="*/ 542543 w 623226"/>
                  <a:gd name="connsiteY34" fmla="*/ 246487 h 293552"/>
                  <a:gd name="connsiteX35" fmla="*/ 555990 w 623226"/>
                  <a:gd name="connsiteY35" fmla="*/ 185975 h 293552"/>
                  <a:gd name="connsiteX36" fmla="*/ 569437 w 623226"/>
                  <a:gd name="connsiteY36" fmla="*/ 206146 h 293552"/>
                  <a:gd name="connsiteX37" fmla="*/ 623226 w 623226"/>
                  <a:gd name="connsiteY37" fmla="*/ 212869 h 2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3226" h="293552">
                    <a:moveTo>
                      <a:pt x="4661" y="253211"/>
                    </a:moveTo>
                    <a:cubicBezTo>
                      <a:pt x="6902" y="215111"/>
                      <a:pt x="0" y="175340"/>
                      <a:pt x="11384" y="138911"/>
                    </a:cubicBezTo>
                    <a:cubicBezTo>
                      <a:pt x="14140" y="130091"/>
                      <a:pt x="31745" y="139100"/>
                      <a:pt x="38279" y="145634"/>
                    </a:cubicBezTo>
                    <a:cubicBezTo>
                      <a:pt x="44813" y="152168"/>
                      <a:pt x="40417" y="164505"/>
                      <a:pt x="45002" y="172528"/>
                    </a:cubicBezTo>
                    <a:cubicBezTo>
                      <a:pt x="56852" y="193267"/>
                      <a:pt x="66089" y="193004"/>
                      <a:pt x="85343" y="199422"/>
                    </a:cubicBezTo>
                    <a:cubicBezTo>
                      <a:pt x="89825" y="192699"/>
                      <a:pt x="97301" y="187194"/>
                      <a:pt x="98790" y="179252"/>
                    </a:cubicBezTo>
                    <a:cubicBezTo>
                      <a:pt x="104175" y="150531"/>
                      <a:pt x="88529" y="115624"/>
                      <a:pt x="105514" y="91846"/>
                    </a:cubicBezTo>
                    <a:cubicBezTo>
                      <a:pt x="114908" y="78695"/>
                      <a:pt x="127297" y="116855"/>
                      <a:pt x="132408" y="132187"/>
                    </a:cubicBezTo>
                    <a:cubicBezTo>
                      <a:pt x="134649" y="138911"/>
                      <a:pt x="135962" y="146019"/>
                      <a:pt x="139132" y="152358"/>
                    </a:cubicBezTo>
                    <a:cubicBezTo>
                      <a:pt x="146687" y="167467"/>
                      <a:pt x="160006" y="182079"/>
                      <a:pt x="172749" y="192699"/>
                    </a:cubicBezTo>
                    <a:cubicBezTo>
                      <a:pt x="178957" y="197872"/>
                      <a:pt x="186196" y="201664"/>
                      <a:pt x="192920" y="206146"/>
                    </a:cubicBezTo>
                    <a:cubicBezTo>
                      <a:pt x="197402" y="212870"/>
                      <a:pt x="203184" y="218890"/>
                      <a:pt x="206367" y="226317"/>
                    </a:cubicBezTo>
                    <a:cubicBezTo>
                      <a:pt x="219298" y="256491"/>
                      <a:pt x="206724" y="247203"/>
                      <a:pt x="219814" y="273381"/>
                    </a:cubicBezTo>
                    <a:cubicBezTo>
                      <a:pt x="223428" y="280609"/>
                      <a:pt x="228779" y="286828"/>
                      <a:pt x="233261" y="293552"/>
                    </a:cubicBezTo>
                    <a:cubicBezTo>
                      <a:pt x="235502" y="257693"/>
                      <a:pt x="234521" y="221486"/>
                      <a:pt x="239984" y="185975"/>
                    </a:cubicBezTo>
                    <a:cubicBezTo>
                      <a:pt x="241062" y="178970"/>
                      <a:pt x="243266" y="199951"/>
                      <a:pt x="246708" y="206146"/>
                    </a:cubicBezTo>
                    <a:cubicBezTo>
                      <a:pt x="254557" y="220273"/>
                      <a:pt x="264637" y="233040"/>
                      <a:pt x="273602" y="246487"/>
                    </a:cubicBezTo>
                    <a:lnTo>
                      <a:pt x="287049" y="266658"/>
                    </a:lnTo>
                    <a:lnTo>
                      <a:pt x="300496" y="286828"/>
                    </a:lnTo>
                    <a:cubicBezTo>
                      <a:pt x="302737" y="271140"/>
                      <a:pt x="306231" y="255580"/>
                      <a:pt x="307220" y="239764"/>
                    </a:cubicBezTo>
                    <a:cubicBezTo>
                      <a:pt x="321030" y="18803"/>
                      <a:pt x="303133" y="136529"/>
                      <a:pt x="320667" y="31334"/>
                    </a:cubicBezTo>
                    <a:cubicBezTo>
                      <a:pt x="339222" y="87004"/>
                      <a:pt x="311150" y="0"/>
                      <a:pt x="340837" y="118740"/>
                    </a:cubicBezTo>
                    <a:cubicBezTo>
                      <a:pt x="361857" y="202814"/>
                      <a:pt x="334993" y="98285"/>
                      <a:pt x="354284" y="165805"/>
                    </a:cubicBezTo>
                    <a:cubicBezTo>
                      <a:pt x="356823" y="174690"/>
                      <a:pt x="355235" y="185483"/>
                      <a:pt x="361008" y="192699"/>
                    </a:cubicBezTo>
                    <a:cubicBezTo>
                      <a:pt x="365436" y="198233"/>
                      <a:pt x="374455" y="197181"/>
                      <a:pt x="381179" y="199422"/>
                    </a:cubicBezTo>
                    <a:cubicBezTo>
                      <a:pt x="387902" y="203904"/>
                      <a:pt x="396301" y="206559"/>
                      <a:pt x="401349" y="212869"/>
                    </a:cubicBezTo>
                    <a:cubicBezTo>
                      <a:pt x="405776" y="218403"/>
                      <a:pt x="404142" y="227143"/>
                      <a:pt x="408073" y="233040"/>
                    </a:cubicBezTo>
                    <a:cubicBezTo>
                      <a:pt x="413347" y="240952"/>
                      <a:pt x="421520" y="246487"/>
                      <a:pt x="428243" y="253211"/>
                    </a:cubicBezTo>
                    <a:cubicBezTo>
                      <a:pt x="434967" y="244246"/>
                      <a:pt x="441240" y="234926"/>
                      <a:pt x="448414" y="226317"/>
                    </a:cubicBezTo>
                    <a:cubicBezTo>
                      <a:pt x="452472" y="221447"/>
                      <a:pt x="458600" y="218305"/>
                      <a:pt x="461861" y="212869"/>
                    </a:cubicBezTo>
                    <a:cubicBezTo>
                      <a:pt x="465507" y="206792"/>
                      <a:pt x="466343" y="199422"/>
                      <a:pt x="468584" y="192699"/>
                    </a:cubicBezTo>
                    <a:cubicBezTo>
                      <a:pt x="473067" y="197181"/>
                      <a:pt x="478228" y="201075"/>
                      <a:pt x="482032" y="206146"/>
                    </a:cubicBezTo>
                    <a:cubicBezTo>
                      <a:pt x="491729" y="219075"/>
                      <a:pt x="497499" y="235059"/>
                      <a:pt x="508926" y="246487"/>
                    </a:cubicBezTo>
                    <a:lnTo>
                      <a:pt x="529096" y="266658"/>
                    </a:lnTo>
                    <a:cubicBezTo>
                      <a:pt x="533578" y="259934"/>
                      <a:pt x="539360" y="253914"/>
                      <a:pt x="542543" y="246487"/>
                    </a:cubicBezTo>
                    <a:cubicBezTo>
                      <a:pt x="546106" y="238174"/>
                      <a:pt x="554792" y="191965"/>
                      <a:pt x="555990" y="185975"/>
                    </a:cubicBezTo>
                    <a:cubicBezTo>
                      <a:pt x="560472" y="192699"/>
                      <a:pt x="563127" y="201098"/>
                      <a:pt x="569437" y="206146"/>
                    </a:cubicBezTo>
                    <a:cubicBezTo>
                      <a:pt x="582270" y="216412"/>
                      <a:pt x="610932" y="212869"/>
                      <a:pt x="623226" y="212869"/>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5" name="Freeform 134"/>
              <p:cNvSpPr/>
              <p:nvPr/>
            </p:nvSpPr>
            <p:spPr bwMode="auto">
              <a:xfrm>
                <a:off x="1200064" y="4276163"/>
                <a:ext cx="628734" cy="234070"/>
              </a:xfrm>
              <a:custGeom>
                <a:avLst/>
                <a:gdLst>
                  <a:gd name="connsiteX0" fmla="*/ 3446 w 628734"/>
                  <a:gd name="connsiteY0" fmla="*/ 121024 h 234070"/>
                  <a:gd name="connsiteX1" fmla="*/ 16893 w 628734"/>
                  <a:gd name="connsiteY1" fmla="*/ 181536 h 234070"/>
                  <a:gd name="connsiteX2" fmla="*/ 37063 w 628734"/>
                  <a:gd name="connsiteY2" fmla="*/ 168089 h 234070"/>
                  <a:gd name="connsiteX3" fmla="*/ 43787 w 628734"/>
                  <a:gd name="connsiteY3" fmla="*/ 147918 h 234070"/>
                  <a:gd name="connsiteX4" fmla="*/ 57234 w 628734"/>
                  <a:gd name="connsiteY4" fmla="*/ 20171 h 234070"/>
                  <a:gd name="connsiteX5" fmla="*/ 70681 w 628734"/>
                  <a:gd name="connsiteY5" fmla="*/ 73959 h 234070"/>
                  <a:gd name="connsiteX6" fmla="*/ 84128 w 628734"/>
                  <a:gd name="connsiteY6" fmla="*/ 114300 h 234070"/>
                  <a:gd name="connsiteX7" fmla="*/ 90852 w 628734"/>
                  <a:gd name="connsiteY7" fmla="*/ 181536 h 234070"/>
                  <a:gd name="connsiteX8" fmla="*/ 84128 w 628734"/>
                  <a:gd name="connsiteY8" fmla="*/ 161365 h 234070"/>
                  <a:gd name="connsiteX9" fmla="*/ 77405 w 628734"/>
                  <a:gd name="connsiteY9" fmla="*/ 134471 h 234070"/>
                  <a:gd name="connsiteX10" fmla="*/ 84128 w 628734"/>
                  <a:gd name="connsiteY10" fmla="*/ 73959 h 234070"/>
                  <a:gd name="connsiteX11" fmla="*/ 90852 w 628734"/>
                  <a:gd name="connsiteY11" fmla="*/ 100853 h 234070"/>
                  <a:gd name="connsiteX12" fmla="*/ 97575 w 628734"/>
                  <a:gd name="connsiteY12" fmla="*/ 154642 h 234070"/>
                  <a:gd name="connsiteX13" fmla="*/ 104299 w 628734"/>
                  <a:gd name="connsiteY13" fmla="*/ 114300 h 234070"/>
                  <a:gd name="connsiteX14" fmla="*/ 124469 w 628734"/>
                  <a:gd name="connsiteY14" fmla="*/ 134471 h 234070"/>
                  <a:gd name="connsiteX15" fmla="*/ 144640 w 628734"/>
                  <a:gd name="connsiteY15" fmla="*/ 147918 h 234070"/>
                  <a:gd name="connsiteX16" fmla="*/ 151363 w 628734"/>
                  <a:gd name="connsiteY16" fmla="*/ 121024 h 234070"/>
                  <a:gd name="connsiteX17" fmla="*/ 171534 w 628734"/>
                  <a:gd name="connsiteY17" fmla="*/ 107577 h 234070"/>
                  <a:gd name="connsiteX18" fmla="*/ 178258 w 628734"/>
                  <a:gd name="connsiteY18" fmla="*/ 33618 h 234070"/>
                  <a:gd name="connsiteX19" fmla="*/ 191705 w 628734"/>
                  <a:gd name="connsiteY19" fmla="*/ 154642 h 234070"/>
                  <a:gd name="connsiteX20" fmla="*/ 205152 w 628734"/>
                  <a:gd name="connsiteY20" fmla="*/ 181536 h 234070"/>
                  <a:gd name="connsiteX21" fmla="*/ 211875 w 628734"/>
                  <a:gd name="connsiteY21" fmla="*/ 221877 h 234070"/>
                  <a:gd name="connsiteX22" fmla="*/ 225322 w 628734"/>
                  <a:gd name="connsiteY22" fmla="*/ 141195 h 234070"/>
                  <a:gd name="connsiteX23" fmla="*/ 245493 w 628734"/>
                  <a:gd name="connsiteY23" fmla="*/ 141195 h 234070"/>
                  <a:gd name="connsiteX24" fmla="*/ 272387 w 628734"/>
                  <a:gd name="connsiteY24" fmla="*/ 147918 h 234070"/>
                  <a:gd name="connsiteX25" fmla="*/ 292558 w 628734"/>
                  <a:gd name="connsiteY25" fmla="*/ 134471 h 234070"/>
                  <a:gd name="connsiteX26" fmla="*/ 312728 w 628734"/>
                  <a:gd name="connsiteY26" fmla="*/ 141195 h 234070"/>
                  <a:gd name="connsiteX27" fmla="*/ 332899 w 628734"/>
                  <a:gd name="connsiteY27" fmla="*/ 134471 h 234070"/>
                  <a:gd name="connsiteX28" fmla="*/ 373240 w 628734"/>
                  <a:gd name="connsiteY28" fmla="*/ 127748 h 234070"/>
                  <a:gd name="connsiteX29" fmla="*/ 393411 w 628734"/>
                  <a:gd name="connsiteY29" fmla="*/ 141195 h 234070"/>
                  <a:gd name="connsiteX30" fmla="*/ 440475 w 628734"/>
                  <a:gd name="connsiteY30" fmla="*/ 168089 h 234070"/>
                  <a:gd name="connsiteX31" fmla="*/ 460646 w 628734"/>
                  <a:gd name="connsiteY31" fmla="*/ 80683 h 234070"/>
                  <a:gd name="connsiteX32" fmla="*/ 467369 w 628734"/>
                  <a:gd name="connsiteY32" fmla="*/ 47065 h 234070"/>
                  <a:gd name="connsiteX33" fmla="*/ 480816 w 628734"/>
                  <a:gd name="connsiteY33" fmla="*/ 20171 h 234070"/>
                  <a:gd name="connsiteX34" fmla="*/ 487540 w 628734"/>
                  <a:gd name="connsiteY34" fmla="*/ 0 h 234070"/>
                  <a:gd name="connsiteX35" fmla="*/ 507711 w 628734"/>
                  <a:gd name="connsiteY35" fmla="*/ 121024 h 234070"/>
                  <a:gd name="connsiteX36" fmla="*/ 507711 w 628734"/>
                  <a:gd name="connsiteY36" fmla="*/ 141195 h 234070"/>
                  <a:gd name="connsiteX37" fmla="*/ 534605 w 628734"/>
                  <a:gd name="connsiteY37" fmla="*/ 147918 h 234070"/>
                  <a:gd name="connsiteX38" fmla="*/ 548052 w 628734"/>
                  <a:gd name="connsiteY38" fmla="*/ 127748 h 234070"/>
                  <a:gd name="connsiteX39" fmla="*/ 628734 w 628734"/>
                  <a:gd name="connsiteY39" fmla="*/ 134471 h 23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8734" h="234070">
                    <a:moveTo>
                      <a:pt x="3446" y="121024"/>
                    </a:moveTo>
                    <a:cubicBezTo>
                      <a:pt x="19299" y="10044"/>
                      <a:pt x="0" y="122410"/>
                      <a:pt x="16893" y="181536"/>
                    </a:cubicBezTo>
                    <a:cubicBezTo>
                      <a:pt x="19113" y="189306"/>
                      <a:pt x="30340" y="172571"/>
                      <a:pt x="37063" y="168089"/>
                    </a:cubicBezTo>
                    <a:cubicBezTo>
                      <a:pt x="39304" y="161365"/>
                      <a:pt x="42829" y="154940"/>
                      <a:pt x="43787" y="147918"/>
                    </a:cubicBezTo>
                    <a:cubicBezTo>
                      <a:pt x="49572" y="105493"/>
                      <a:pt x="42601" y="60411"/>
                      <a:pt x="57234" y="20171"/>
                    </a:cubicBezTo>
                    <a:cubicBezTo>
                      <a:pt x="63550" y="2803"/>
                      <a:pt x="65604" y="56189"/>
                      <a:pt x="70681" y="73959"/>
                    </a:cubicBezTo>
                    <a:cubicBezTo>
                      <a:pt x="74575" y="87588"/>
                      <a:pt x="84128" y="114300"/>
                      <a:pt x="84128" y="114300"/>
                    </a:cubicBezTo>
                    <a:cubicBezTo>
                      <a:pt x="86369" y="136712"/>
                      <a:pt x="90852" y="159012"/>
                      <a:pt x="90852" y="181536"/>
                    </a:cubicBezTo>
                    <a:cubicBezTo>
                      <a:pt x="90852" y="188623"/>
                      <a:pt x="86075" y="168180"/>
                      <a:pt x="84128" y="161365"/>
                    </a:cubicBezTo>
                    <a:cubicBezTo>
                      <a:pt x="81589" y="152480"/>
                      <a:pt x="79646" y="143436"/>
                      <a:pt x="77405" y="134471"/>
                    </a:cubicBezTo>
                    <a:cubicBezTo>
                      <a:pt x="79646" y="114300"/>
                      <a:pt x="76591" y="92802"/>
                      <a:pt x="84128" y="73959"/>
                    </a:cubicBezTo>
                    <a:cubicBezTo>
                      <a:pt x="87560" y="65379"/>
                      <a:pt x="89333" y="91738"/>
                      <a:pt x="90852" y="100853"/>
                    </a:cubicBezTo>
                    <a:cubicBezTo>
                      <a:pt x="93823" y="118676"/>
                      <a:pt x="95334" y="136712"/>
                      <a:pt x="97575" y="154642"/>
                    </a:cubicBezTo>
                    <a:cubicBezTo>
                      <a:pt x="99816" y="141195"/>
                      <a:pt x="93393" y="122480"/>
                      <a:pt x="104299" y="114300"/>
                    </a:cubicBezTo>
                    <a:cubicBezTo>
                      <a:pt x="111906" y="108595"/>
                      <a:pt x="117164" y="128384"/>
                      <a:pt x="124469" y="134471"/>
                    </a:cubicBezTo>
                    <a:cubicBezTo>
                      <a:pt x="130677" y="139644"/>
                      <a:pt x="137916" y="143436"/>
                      <a:pt x="144640" y="147918"/>
                    </a:cubicBezTo>
                    <a:cubicBezTo>
                      <a:pt x="146881" y="138953"/>
                      <a:pt x="146237" y="128713"/>
                      <a:pt x="151363" y="121024"/>
                    </a:cubicBezTo>
                    <a:cubicBezTo>
                      <a:pt x="155845" y="114300"/>
                      <a:pt x="169157" y="115300"/>
                      <a:pt x="171534" y="107577"/>
                    </a:cubicBezTo>
                    <a:cubicBezTo>
                      <a:pt x="178814" y="83917"/>
                      <a:pt x="176017" y="58271"/>
                      <a:pt x="178258" y="33618"/>
                    </a:cubicBezTo>
                    <a:cubicBezTo>
                      <a:pt x="181105" y="76332"/>
                      <a:pt x="175241" y="116225"/>
                      <a:pt x="191705" y="154642"/>
                    </a:cubicBezTo>
                    <a:cubicBezTo>
                      <a:pt x="195653" y="163854"/>
                      <a:pt x="200670" y="172571"/>
                      <a:pt x="205152" y="181536"/>
                    </a:cubicBezTo>
                    <a:cubicBezTo>
                      <a:pt x="207393" y="194983"/>
                      <a:pt x="205779" y="234070"/>
                      <a:pt x="211875" y="221877"/>
                    </a:cubicBezTo>
                    <a:cubicBezTo>
                      <a:pt x="224068" y="197490"/>
                      <a:pt x="225322" y="141195"/>
                      <a:pt x="225322" y="141195"/>
                    </a:cubicBezTo>
                    <a:cubicBezTo>
                      <a:pt x="257177" y="188977"/>
                      <a:pt x="223516" y="149986"/>
                      <a:pt x="245493" y="141195"/>
                    </a:cubicBezTo>
                    <a:cubicBezTo>
                      <a:pt x="254073" y="137763"/>
                      <a:pt x="263422" y="145677"/>
                      <a:pt x="272387" y="147918"/>
                    </a:cubicBezTo>
                    <a:cubicBezTo>
                      <a:pt x="279111" y="143436"/>
                      <a:pt x="284587" y="135799"/>
                      <a:pt x="292558" y="134471"/>
                    </a:cubicBezTo>
                    <a:cubicBezTo>
                      <a:pt x="299549" y="133306"/>
                      <a:pt x="305641" y="141195"/>
                      <a:pt x="312728" y="141195"/>
                    </a:cubicBezTo>
                    <a:cubicBezTo>
                      <a:pt x="319815" y="141195"/>
                      <a:pt x="326175" y="136712"/>
                      <a:pt x="332899" y="134471"/>
                    </a:cubicBezTo>
                    <a:cubicBezTo>
                      <a:pt x="406454" y="158992"/>
                      <a:pt x="295043" y="127748"/>
                      <a:pt x="373240" y="127748"/>
                    </a:cubicBezTo>
                    <a:cubicBezTo>
                      <a:pt x="381321" y="127748"/>
                      <a:pt x="386395" y="137186"/>
                      <a:pt x="393411" y="141195"/>
                    </a:cubicBezTo>
                    <a:cubicBezTo>
                      <a:pt x="453115" y="175311"/>
                      <a:pt x="391340" y="135332"/>
                      <a:pt x="440475" y="168089"/>
                    </a:cubicBezTo>
                    <a:cubicBezTo>
                      <a:pt x="453475" y="90098"/>
                      <a:pt x="439154" y="166656"/>
                      <a:pt x="460646" y="80683"/>
                    </a:cubicBezTo>
                    <a:cubicBezTo>
                      <a:pt x="463418" y="69596"/>
                      <a:pt x="463755" y="57906"/>
                      <a:pt x="467369" y="47065"/>
                    </a:cubicBezTo>
                    <a:cubicBezTo>
                      <a:pt x="470538" y="37557"/>
                      <a:pt x="476868" y="29383"/>
                      <a:pt x="480816" y="20171"/>
                    </a:cubicBezTo>
                    <a:cubicBezTo>
                      <a:pt x="483608" y="13657"/>
                      <a:pt x="485299" y="6724"/>
                      <a:pt x="487540" y="0"/>
                    </a:cubicBezTo>
                    <a:cubicBezTo>
                      <a:pt x="494376" y="47854"/>
                      <a:pt x="496852" y="69447"/>
                      <a:pt x="507711" y="121024"/>
                    </a:cubicBezTo>
                    <a:cubicBezTo>
                      <a:pt x="518628" y="172878"/>
                      <a:pt x="531586" y="200881"/>
                      <a:pt x="507711" y="141195"/>
                    </a:cubicBezTo>
                    <a:cubicBezTo>
                      <a:pt x="523447" y="93981"/>
                      <a:pt x="501533" y="141303"/>
                      <a:pt x="534605" y="147918"/>
                    </a:cubicBezTo>
                    <a:cubicBezTo>
                      <a:pt x="542529" y="149503"/>
                      <a:pt x="543570" y="134471"/>
                      <a:pt x="548052" y="127748"/>
                    </a:cubicBezTo>
                    <a:cubicBezTo>
                      <a:pt x="587358" y="140849"/>
                      <a:pt x="561135" y="134471"/>
                      <a:pt x="628734" y="134471"/>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6" name="Rectangle 135"/>
              <p:cNvSpPr/>
              <p:nvPr/>
            </p:nvSpPr>
            <p:spPr>
              <a:xfrm>
                <a:off x="858309" y="4027249"/>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1</a:t>
                </a:r>
                <a:endParaRPr lang="en-US" dirty="0"/>
              </a:p>
            </p:txBody>
          </p:sp>
          <p:sp>
            <p:nvSpPr>
              <p:cNvPr id="137" name="Rectangle 136"/>
              <p:cNvSpPr/>
              <p:nvPr/>
            </p:nvSpPr>
            <p:spPr>
              <a:xfrm>
                <a:off x="858309" y="4276019"/>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2</a:t>
                </a:r>
                <a:endParaRPr lang="en-US" dirty="0"/>
              </a:p>
            </p:txBody>
          </p:sp>
        </p:grpSp>
        <p:graphicFrame>
          <p:nvGraphicFramePr>
            <p:cNvPr id="72" name="Object 1"/>
            <p:cNvGraphicFramePr>
              <a:graphicFrameLocks noChangeAspect="1"/>
            </p:cNvGraphicFramePr>
            <p:nvPr/>
          </p:nvGraphicFramePr>
          <p:xfrm>
            <a:off x="3438581" y="4953008"/>
            <a:ext cx="960695" cy="1182613"/>
          </p:xfrm>
          <a:graphic>
            <a:graphicData uri="http://schemas.openxmlformats.org/presentationml/2006/ole">
              <p:oleObj spid="_x0000_s21507" r:id="rId4" imgW="2844800" imgH="3505200" progId="">
                <p:embed/>
              </p:oleObj>
            </a:graphicData>
          </a:graphic>
        </p:graphicFrame>
        <p:grpSp>
          <p:nvGrpSpPr>
            <p:cNvPr id="73" name="Group 52"/>
            <p:cNvGrpSpPr/>
            <p:nvPr/>
          </p:nvGrpSpPr>
          <p:grpSpPr>
            <a:xfrm>
              <a:off x="2364438" y="5419415"/>
              <a:ext cx="154268" cy="209306"/>
              <a:chOff x="5490920" y="5472113"/>
              <a:chExt cx="154268" cy="209306"/>
            </a:xfrm>
          </p:grpSpPr>
          <p:sp>
            <p:nvSpPr>
              <p:cNvPr id="126" name="Cube 125"/>
              <p:cNvSpPr/>
              <p:nvPr/>
            </p:nvSpPr>
            <p:spPr bwMode="auto">
              <a:xfrm>
                <a:off x="5490920" y="5576886"/>
                <a:ext cx="154268" cy="104533"/>
              </a:xfrm>
              <a:prstGeom prst="cube">
                <a:avLst>
                  <a:gd name="adj" fmla="val 72892"/>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27" name="Group 15"/>
              <p:cNvGrpSpPr>
                <a:grpSpLocks/>
              </p:cNvGrpSpPr>
              <p:nvPr/>
            </p:nvGrpSpPr>
            <p:grpSpPr bwMode="auto">
              <a:xfrm>
                <a:off x="5525434" y="5510213"/>
                <a:ext cx="45719" cy="125413"/>
                <a:chOff x="514105" y="1348"/>
                <a:chExt cx="45719" cy="188"/>
              </a:xfrm>
              <a:solidFill>
                <a:schemeClr val="tx1"/>
              </a:solidFill>
            </p:grpSpPr>
            <p:sp>
              <p:nvSpPr>
                <p:cNvPr id="131"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32"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28" name="Group 15"/>
              <p:cNvGrpSpPr>
                <a:grpSpLocks/>
              </p:cNvGrpSpPr>
              <p:nvPr/>
            </p:nvGrpSpPr>
            <p:grpSpPr bwMode="auto">
              <a:xfrm>
                <a:off x="5573060" y="5472113"/>
                <a:ext cx="45719" cy="125413"/>
                <a:chOff x="514105" y="1348"/>
                <a:chExt cx="45719" cy="188"/>
              </a:xfrm>
              <a:solidFill>
                <a:schemeClr val="tx1"/>
              </a:solidFill>
            </p:grpSpPr>
            <p:sp>
              <p:nvSpPr>
                <p:cNvPr id="129"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30"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grpSp>
          <p:nvGrpSpPr>
            <p:cNvPr id="74" name="Group 89"/>
            <p:cNvGrpSpPr/>
            <p:nvPr/>
          </p:nvGrpSpPr>
          <p:grpSpPr>
            <a:xfrm>
              <a:off x="5847247" y="5506112"/>
              <a:ext cx="312633" cy="583473"/>
              <a:chOff x="6290758" y="3529514"/>
              <a:chExt cx="312633" cy="583473"/>
            </a:xfrm>
          </p:grpSpPr>
          <p:sp>
            <p:nvSpPr>
              <p:cNvPr id="88" name="TextBox 87"/>
              <p:cNvSpPr txBox="1"/>
              <p:nvPr/>
            </p:nvSpPr>
            <p:spPr>
              <a:xfrm>
                <a:off x="6290758" y="3882155"/>
                <a:ext cx="255198" cy="230832"/>
              </a:xfrm>
              <a:prstGeom prst="rect">
                <a:avLst/>
              </a:prstGeom>
              <a:noFill/>
            </p:spPr>
            <p:txBody>
              <a:bodyPr wrap="none" rtlCol="0">
                <a:spAutoFit/>
              </a:bodyPr>
              <a:lstStyle/>
              <a:p>
                <a:r>
                  <a:rPr lang="en-US" sz="900" b="1" dirty="0" smtClean="0">
                    <a:latin typeface="+mn-lt"/>
                  </a:rPr>
                  <a:t>B</a:t>
                </a:r>
                <a:endParaRPr lang="en-US" sz="900" b="1" dirty="0">
                  <a:latin typeface="+mn-lt"/>
                </a:endParaRPr>
              </a:p>
            </p:txBody>
          </p:sp>
          <p:sp>
            <p:nvSpPr>
              <p:cNvPr id="89" name="Cube 88"/>
              <p:cNvSpPr/>
              <p:nvPr/>
            </p:nvSpPr>
            <p:spPr bwMode="auto">
              <a:xfrm>
                <a:off x="6333226" y="3635696"/>
                <a:ext cx="270165" cy="197116"/>
              </a:xfrm>
              <a:prstGeom prst="cube">
                <a:avLst>
                  <a:gd name="adj" fmla="val 86483"/>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90" name="Group 15"/>
              <p:cNvGrpSpPr>
                <a:grpSpLocks/>
              </p:cNvGrpSpPr>
              <p:nvPr/>
            </p:nvGrpSpPr>
            <p:grpSpPr bwMode="auto">
              <a:xfrm>
                <a:off x="6378691" y="3660696"/>
                <a:ext cx="45719" cy="125413"/>
                <a:chOff x="514105" y="1348"/>
                <a:chExt cx="45719" cy="188"/>
              </a:xfrm>
              <a:solidFill>
                <a:schemeClr val="tx1"/>
              </a:solidFill>
            </p:grpSpPr>
            <p:sp>
              <p:nvSpPr>
                <p:cNvPr id="123"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24"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91" name="Group 15"/>
              <p:cNvGrpSpPr>
                <a:grpSpLocks/>
              </p:cNvGrpSpPr>
              <p:nvPr/>
            </p:nvGrpSpPr>
            <p:grpSpPr bwMode="auto">
              <a:xfrm>
                <a:off x="6426317" y="3622596"/>
                <a:ext cx="45719" cy="125413"/>
                <a:chOff x="514105" y="1348"/>
                <a:chExt cx="45719" cy="188"/>
              </a:xfrm>
              <a:solidFill>
                <a:schemeClr val="tx1"/>
              </a:solidFill>
            </p:grpSpPr>
            <p:sp>
              <p:nvSpPr>
                <p:cNvPr id="121"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22"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92" name="Group 15"/>
              <p:cNvGrpSpPr>
                <a:grpSpLocks/>
              </p:cNvGrpSpPr>
              <p:nvPr/>
            </p:nvGrpSpPr>
            <p:grpSpPr bwMode="auto">
              <a:xfrm>
                <a:off x="6481071" y="3573317"/>
                <a:ext cx="45719" cy="125413"/>
                <a:chOff x="514105" y="1348"/>
                <a:chExt cx="45719" cy="188"/>
              </a:xfrm>
              <a:solidFill>
                <a:schemeClr val="tx1"/>
              </a:solidFill>
            </p:grpSpPr>
            <p:sp>
              <p:nvSpPr>
                <p:cNvPr id="119"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20"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16" name="Group 15"/>
              <p:cNvGrpSpPr>
                <a:grpSpLocks/>
              </p:cNvGrpSpPr>
              <p:nvPr/>
            </p:nvGrpSpPr>
            <p:grpSpPr bwMode="auto">
              <a:xfrm>
                <a:off x="6530351" y="3529514"/>
                <a:ext cx="45719" cy="125413"/>
                <a:chOff x="514105" y="1348"/>
                <a:chExt cx="45719" cy="188"/>
              </a:xfrm>
              <a:solidFill>
                <a:schemeClr val="tx1"/>
              </a:solidFill>
            </p:grpSpPr>
            <p:sp>
              <p:nvSpPr>
                <p:cNvPr id="117"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18"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pic>
          <p:nvPicPr>
            <p:cNvPr id="75" name="Picture 9" descr="C:\Documents and Settings\vi18627\My Documents\Downloads\MC900432625.PNG"/>
            <p:cNvPicPr>
              <a:picLocks noChangeAspect="1" noChangeArrowheads="1"/>
            </p:cNvPicPr>
            <p:nvPr/>
          </p:nvPicPr>
          <p:blipFill>
            <a:blip r:embed="rId5" cstate="print"/>
            <a:srcRect/>
            <a:stretch>
              <a:fillRect/>
            </a:stretch>
          </p:blipFill>
          <p:spPr bwMode="auto">
            <a:xfrm>
              <a:off x="6210375" y="5628735"/>
              <a:ext cx="436552" cy="436552"/>
            </a:xfrm>
            <a:prstGeom prst="rect">
              <a:avLst/>
            </a:prstGeom>
            <a:noFill/>
          </p:spPr>
        </p:pic>
        <p:pic>
          <p:nvPicPr>
            <p:cNvPr id="76" name="Picture 9" descr="C:\Documents and Settings\vi18627\My Documents\Downloads\MC900432625.PNG"/>
            <p:cNvPicPr>
              <a:picLocks noChangeAspect="1" noChangeArrowheads="1"/>
            </p:cNvPicPr>
            <p:nvPr/>
          </p:nvPicPr>
          <p:blipFill>
            <a:blip r:embed="rId6" cstate="print"/>
            <a:srcRect/>
            <a:stretch>
              <a:fillRect/>
            </a:stretch>
          </p:blipFill>
          <p:spPr bwMode="auto">
            <a:xfrm flipH="1">
              <a:off x="1856178" y="5343999"/>
              <a:ext cx="422828" cy="436552"/>
            </a:xfrm>
            <a:prstGeom prst="rect">
              <a:avLst/>
            </a:prstGeom>
            <a:noFill/>
          </p:spPr>
        </p:pic>
        <p:sp>
          <p:nvSpPr>
            <p:cNvPr id="77" name="TextBox 76"/>
            <p:cNvSpPr txBox="1"/>
            <p:nvPr/>
          </p:nvSpPr>
          <p:spPr>
            <a:xfrm>
              <a:off x="4259872" y="4736202"/>
              <a:ext cx="901209" cy="230832"/>
            </a:xfrm>
            <a:prstGeom prst="rect">
              <a:avLst/>
            </a:prstGeom>
            <a:noFill/>
          </p:spPr>
          <p:txBody>
            <a:bodyPr wrap="none" rtlCol="0">
              <a:spAutoFit/>
            </a:bodyPr>
            <a:lstStyle/>
            <a:p>
              <a:r>
                <a:rPr lang="en-US" sz="900" b="1" dirty="0" smtClean="0">
                  <a:solidFill>
                    <a:schemeClr val="bg1">
                      <a:lumMod val="50000"/>
                    </a:schemeClr>
                  </a:solidFill>
                  <a:latin typeface="+mn-lt"/>
                </a:rPr>
                <a:t>Interfering link</a:t>
              </a:r>
              <a:endParaRPr lang="en-US" sz="900" b="1" dirty="0">
                <a:solidFill>
                  <a:schemeClr val="bg1">
                    <a:lumMod val="50000"/>
                  </a:schemeClr>
                </a:solidFill>
                <a:latin typeface="+mn-lt"/>
              </a:endParaRPr>
            </a:p>
          </p:txBody>
        </p:sp>
        <p:grpSp>
          <p:nvGrpSpPr>
            <p:cNvPr id="78" name="Group 107"/>
            <p:cNvGrpSpPr/>
            <p:nvPr/>
          </p:nvGrpSpPr>
          <p:grpSpPr>
            <a:xfrm rot="6218804">
              <a:off x="4590278" y="4862370"/>
              <a:ext cx="450376" cy="450376"/>
              <a:chOff x="2934269" y="5158854"/>
              <a:chExt cx="450376" cy="450376"/>
            </a:xfrm>
          </p:grpSpPr>
          <p:sp>
            <p:nvSpPr>
              <p:cNvPr id="85" name="Arc 84"/>
              <p:cNvSpPr/>
              <p:nvPr/>
            </p:nvSpPr>
            <p:spPr bwMode="auto">
              <a:xfrm>
                <a:off x="2934269" y="5158854"/>
                <a:ext cx="450376" cy="45037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Arc 85"/>
              <p:cNvSpPr/>
              <p:nvPr/>
            </p:nvSpPr>
            <p:spPr bwMode="auto">
              <a:xfrm>
                <a:off x="2997769" y="5222354"/>
                <a:ext cx="321196" cy="32119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7" name="Arc 86"/>
              <p:cNvSpPr/>
              <p:nvPr/>
            </p:nvSpPr>
            <p:spPr bwMode="auto">
              <a:xfrm>
                <a:off x="3029519" y="5292204"/>
                <a:ext cx="221681" cy="221681"/>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79" name="Oval 78"/>
            <p:cNvSpPr/>
            <p:nvPr/>
          </p:nvSpPr>
          <p:spPr bwMode="auto">
            <a:xfrm rot="8263368">
              <a:off x="4730787" y="4966192"/>
              <a:ext cx="114985" cy="104033"/>
            </a:xfrm>
            <a:prstGeom prst="ellipse">
              <a:avLst/>
            </a:prstGeom>
            <a:solidFill>
              <a:schemeClr val="bg1">
                <a:lumMod val="65000"/>
              </a:schemeClr>
            </a:solidFill>
            <a:ln>
              <a:solidFill>
                <a:schemeClr val="bg1">
                  <a:lumMod val="50000"/>
                </a:schemeClr>
              </a:solidFill>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0" name="Rectangle 79"/>
            <p:cNvSpPr/>
            <p:nvPr/>
          </p:nvSpPr>
          <p:spPr bwMode="auto">
            <a:xfrm>
              <a:off x="7099908" y="5469401"/>
              <a:ext cx="895350" cy="51435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1" name="Freeform 80"/>
            <p:cNvSpPr/>
            <p:nvPr/>
          </p:nvSpPr>
          <p:spPr bwMode="auto">
            <a:xfrm flipV="1">
              <a:off x="7119696" y="5501004"/>
              <a:ext cx="843516" cy="487449"/>
            </a:xfrm>
            <a:custGeom>
              <a:avLst/>
              <a:gdLst>
                <a:gd name="connsiteX0" fmla="*/ 0 w 1714500"/>
                <a:gd name="connsiteY0" fmla="*/ 159808 h 1206500"/>
                <a:gd name="connsiteX1" fmla="*/ 95250 w 1714500"/>
                <a:gd name="connsiteY1" fmla="*/ 140758 h 1206500"/>
                <a:gd name="connsiteX2" fmla="*/ 146050 w 1714500"/>
                <a:gd name="connsiteY2" fmla="*/ 166158 h 1206500"/>
                <a:gd name="connsiteX3" fmla="*/ 279400 w 1714500"/>
                <a:gd name="connsiteY3" fmla="*/ 159808 h 1206500"/>
                <a:gd name="connsiteX4" fmla="*/ 349250 w 1714500"/>
                <a:gd name="connsiteY4" fmla="*/ 191558 h 1206500"/>
                <a:gd name="connsiteX5" fmla="*/ 425450 w 1714500"/>
                <a:gd name="connsiteY5" fmla="*/ 153458 h 1206500"/>
                <a:gd name="connsiteX6" fmla="*/ 488950 w 1714500"/>
                <a:gd name="connsiteY6" fmla="*/ 166158 h 1206500"/>
                <a:gd name="connsiteX7" fmla="*/ 571500 w 1714500"/>
                <a:gd name="connsiteY7" fmla="*/ 134408 h 1206500"/>
                <a:gd name="connsiteX8" fmla="*/ 641350 w 1714500"/>
                <a:gd name="connsiteY8" fmla="*/ 153458 h 1206500"/>
                <a:gd name="connsiteX9" fmla="*/ 755650 w 1714500"/>
                <a:gd name="connsiteY9" fmla="*/ 128058 h 1206500"/>
                <a:gd name="connsiteX10" fmla="*/ 762000 w 1714500"/>
                <a:gd name="connsiteY10" fmla="*/ 153458 h 1206500"/>
                <a:gd name="connsiteX11" fmla="*/ 889000 w 1714500"/>
                <a:gd name="connsiteY11" fmla="*/ 159808 h 1206500"/>
                <a:gd name="connsiteX12" fmla="*/ 952500 w 1714500"/>
                <a:gd name="connsiteY12" fmla="*/ 458258 h 1206500"/>
                <a:gd name="connsiteX13" fmla="*/ 1028700 w 1714500"/>
                <a:gd name="connsiteY13" fmla="*/ 1156758 h 1206500"/>
                <a:gd name="connsiteX14" fmla="*/ 1060450 w 1714500"/>
                <a:gd name="connsiteY14" fmla="*/ 159808 h 1206500"/>
                <a:gd name="connsiteX15" fmla="*/ 1333500 w 1714500"/>
                <a:gd name="connsiteY15" fmla="*/ 197908 h 1206500"/>
                <a:gd name="connsiteX16" fmla="*/ 1435100 w 1714500"/>
                <a:gd name="connsiteY16" fmla="*/ 166158 h 1206500"/>
                <a:gd name="connsiteX17" fmla="*/ 1568450 w 1714500"/>
                <a:gd name="connsiteY17" fmla="*/ 166158 h 1206500"/>
                <a:gd name="connsiteX18" fmla="*/ 1631950 w 1714500"/>
                <a:gd name="connsiteY18" fmla="*/ 140758 h 1206500"/>
                <a:gd name="connsiteX19" fmla="*/ 1714500 w 1714500"/>
                <a:gd name="connsiteY19" fmla="*/ 159808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0" h="1206500">
                  <a:moveTo>
                    <a:pt x="0" y="159808"/>
                  </a:moveTo>
                  <a:cubicBezTo>
                    <a:pt x="35454" y="149754"/>
                    <a:pt x="70908" y="139700"/>
                    <a:pt x="95250" y="140758"/>
                  </a:cubicBezTo>
                  <a:cubicBezTo>
                    <a:pt x="119592" y="141816"/>
                    <a:pt x="115358" y="162983"/>
                    <a:pt x="146050" y="166158"/>
                  </a:cubicBezTo>
                  <a:cubicBezTo>
                    <a:pt x="176742" y="169333"/>
                    <a:pt x="245533" y="155575"/>
                    <a:pt x="279400" y="159808"/>
                  </a:cubicBezTo>
                  <a:cubicBezTo>
                    <a:pt x="313267" y="164041"/>
                    <a:pt x="324908" y="192616"/>
                    <a:pt x="349250" y="191558"/>
                  </a:cubicBezTo>
                  <a:cubicBezTo>
                    <a:pt x="373592" y="190500"/>
                    <a:pt x="402167" y="157691"/>
                    <a:pt x="425450" y="153458"/>
                  </a:cubicBezTo>
                  <a:cubicBezTo>
                    <a:pt x="448733" y="149225"/>
                    <a:pt x="464608" y="169333"/>
                    <a:pt x="488950" y="166158"/>
                  </a:cubicBezTo>
                  <a:cubicBezTo>
                    <a:pt x="513292" y="162983"/>
                    <a:pt x="546100" y="136525"/>
                    <a:pt x="571500" y="134408"/>
                  </a:cubicBezTo>
                  <a:cubicBezTo>
                    <a:pt x="596900" y="132291"/>
                    <a:pt x="610658" y="154516"/>
                    <a:pt x="641350" y="153458"/>
                  </a:cubicBezTo>
                  <a:cubicBezTo>
                    <a:pt x="672042" y="152400"/>
                    <a:pt x="735542" y="128058"/>
                    <a:pt x="755650" y="128058"/>
                  </a:cubicBezTo>
                  <a:cubicBezTo>
                    <a:pt x="775758" y="128058"/>
                    <a:pt x="739775" y="148166"/>
                    <a:pt x="762000" y="153458"/>
                  </a:cubicBezTo>
                  <a:cubicBezTo>
                    <a:pt x="784225" y="158750"/>
                    <a:pt x="857250" y="109008"/>
                    <a:pt x="889000" y="159808"/>
                  </a:cubicBezTo>
                  <a:cubicBezTo>
                    <a:pt x="920750" y="210608"/>
                    <a:pt x="929217" y="292100"/>
                    <a:pt x="952500" y="458258"/>
                  </a:cubicBezTo>
                  <a:cubicBezTo>
                    <a:pt x="975783" y="624416"/>
                    <a:pt x="1010708" y="1206500"/>
                    <a:pt x="1028700" y="1156758"/>
                  </a:cubicBezTo>
                  <a:cubicBezTo>
                    <a:pt x="1046692" y="1107016"/>
                    <a:pt x="1009650" y="319616"/>
                    <a:pt x="1060450" y="159808"/>
                  </a:cubicBezTo>
                  <a:cubicBezTo>
                    <a:pt x="1111250" y="0"/>
                    <a:pt x="1271058" y="196850"/>
                    <a:pt x="1333500" y="197908"/>
                  </a:cubicBezTo>
                  <a:cubicBezTo>
                    <a:pt x="1395942" y="198966"/>
                    <a:pt x="1395942" y="171450"/>
                    <a:pt x="1435100" y="166158"/>
                  </a:cubicBezTo>
                  <a:cubicBezTo>
                    <a:pt x="1474258" y="160866"/>
                    <a:pt x="1535642" y="170391"/>
                    <a:pt x="1568450" y="166158"/>
                  </a:cubicBezTo>
                  <a:cubicBezTo>
                    <a:pt x="1601258" y="161925"/>
                    <a:pt x="1607608" y="141816"/>
                    <a:pt x="1631950" y="140758"/>
                  </a:cubicBezTo>
                  <a:cubicBezTo>
                    <a:pt x="1656292" y="139700"/>
                    <a:pt x="1685396" y="149754"/>
                    <a:pt x="1714500" y="159808"/>
                  </a:cubicBezTo>
                </a:path>
              </a:pathLst>
            </a:cu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82" name="Straight Connector 81"/>
            <p:cNvCxnSpPr/>
            <p:nvPr/>
          </p:nvCxnSpPr>
          <p:spPr bwMode="auto">
            <a:xfrm>
              <a:off x="7112608" y="5695491"/>
              <a:ext cx="933450" cy="0"/>
            </a:xfrm>
            <a:prstGeom prst="line">
              <a:avLst/>
            </a:prstGeom>
            <a:solidFill>
              <a:schemeClr val="accent1"/>
            </a:solidFill>
            <a:ln w="12700" cap="flat" cmpd="sng" algn="ctr">
              <a:solidFill>
                <a:srgbClr val="FF0000"/>
              </a:solidFill>
              <a:prstDash val="sysDash"/>
              <a:round/>
              <a:headEnd type="none" w="sm" len="sm"/>
              <a:tailEnd type="none" w="sm" len="sm"/>
            </a:ln>
            <a:effectLst/>
          </p:spPr>
        </p:cxnSp>
        <p:sp>
          <p:nvSpPr>
            <p:cNvPr id="83" name="TextBox 82"/>
            <p:cNvSpPr txBox="1"/>
            <p:nvPr/>
          </p:nvSpPr>
          <p:spPr>
            <a:xfrm>
              <a:off x="7372958" y="5958351"/>
              <a:ext cx="445956" cy="261610"/>
            </a:xfrm>
            <a:prstGeom prst="rect">
              <a:avLst/>
            </a:prstGeom>
            <a:noFill/>
          </p:spPr>
          <p:txBody>
            <a:bodyPr wrap="none" rtlCol="0">
              <a:spAutoFit/>
            </a:bodyPr>
            <a:lstStyle/>
            <a:p>
              <a:r>
                <a:rPr lang="en-US" sz="1100" dirty="0" smtClean="0">
                  <a:latin typeface="+mn-lt"/>
                </a:rPr>
                <a:t>time</a:t>
              </a:r>
              <a:endParaRPr lang="en-US" sz="1100" dirty="0">
                <a:latin typeface="+mn-lt"/>
              </a:endParaRPr>
            </a:p>
          </p:txBody>
        </p:sp>
        <p:sp>
          <p:nvSpPr>
            <p:cNvPr id="84" name="TextBox 83"/>
            <p:cNvSpPr txBox="1"/>
            <p:nvPr/>
          </p:nvSpPr>
          <p:spPr>
            <a:xfrm>
              <a:off x="6832044" y="5564651"/>
              <a:ext cx="303288" cy="261610"/>
            </a:xfrm>
            <a:prstGeom prst="rect">
              <a:avLst/>
            </a:prstGeom>
            <a:noFill/>
          </p:spPr>
          <p:txBody>
            <a:bodyPr wrap="none" rtlCol="0">
              <a:spAutoFit/>
            </a:bodyPr>
            <a:lstStyle/>
            <a:p>
              <a:r>
                <a:rPr lang="el-GR" sz="1100" i="1" dirty="0" smtClean="0">
                  <a:solidFill>
                    <a:prstClr val="black"/>
                  </a:solidFill>
                </a:rPr>
                <a:t>Φ</a:t>
              </a:r>
              <a:endParaRPr lang="en-US" sz="1100" dirty="0">
                <a:latin typeface="+mn-lt"/>
              </a:endParaRPr>
            </a:p>
          </p:txBody>
        </p:sp>
      </p:grpSp>
      <p:sp>
        <p:nvSpPr>
          <p:cNvPr id="62" name="TextBox 61"/>
          <p:cNvSpPr txBox="1"/>
          <p:nvPr/>
        </p:nvSpPr>
        <p:spPr>
          <a:xfrm>
            <a:off x="2319187" y="5713973"/>
            <a:ext cx="255198" cy="230832"/>
          </a:xfrm>
          <a:prstGeom prst="rect">
            <a:avLst/>
          </a:prstGeom>
          <a:noFill/>
        </p:spPr>
        <p:txBody>
          <a:bodyPr wrap="none" rtlCol="0">
            <a:spAutoFit/>
          </a:bodyPr>
          <a:lstStyle/>
          <a:p>
            <a:r>
              <a:rPr lang="en-US" sz="900" b="1" dirty="0" smtClean="0">
                <a:latin typeface="+mn-lt"/>
              </a:rPr>
              <a:t>A</a:t>
            </a:r>
            <a:endParaRPr lang="en-US" sz="900" b="1" dirty="0">
              <a:latin typeface="+mn-lt"/>
            </a:endParaRPr>
          </a:p>
        </p:txBody>
      </p:sp>
      <p:pic>
        <p:nvPicPr>
          <p:cNvPr id="21508" name="Picture 4"/>
          <p:cNvPicPr>
            <a:picLocks noChangeAspect="1" noChangeArrowheads="1"/>
          </p:cNvPicPr>
          <p:nvPr/>
        </p:nvPicPr>
        <p:blipFill>
          <a:blip r:embed="rId7" cstate="print"/>
          <a:srcRect/>
          <a:stretch>
            <a:fillRect/>
          </a:stretch>
        </p:blipFill>
        <p:spPr bwMode="auto">
          <a:xfrm>
            <a:off x="2355877" y="1812180"/>
            <a:ext cx="4462463" cy="549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fade">
                                      <p:cBhvr>
                                        <p:cTn id="10" dur="500"/>
                                        <p:tgtEl>
                                          <p:spTgt spid="1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500"/>
                                        <p:tgtEl>
                                          <p:spTgt spid="158"/>
                                        </p:tgtEl>
                                      </p:cBhvr>
                                    </p:animEffect>
                                  </p:childTnLst>
                                </p:cTn>
                              </p:par>
                              <p:par>
                                <p:cTn id="19" presetID="10" presetClass="entr" presetSubtype="0" fill="hold"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fade">
                                      <p:cBhvr>
                                        <p:cTn id="24" dur="500"/>
                                        <p:tgtEl>
                                          <p:spTgt spid="1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fade">
                                      <p:cBhvr>
                                        <p:cTn id="29" dur="500"/>
                                        <p:tgtEl>
                                          <p:spTgt spid="155"/>
                                        </p:tgtEl>
                                      </p:cBhvr>
                                    </p:animEffect>
                                  </p:childTnLst>
                                </p:cTn>
                              </p:par>
                              <p:par>
                                <p:cTn id="30" presetID="10" presetClass="entr" presetSubtype="0" fill="hold" nodeType="withEffect">
                                  <p:stCondLst>
                                    <p:cond delay="0"/>
                                  </p:stCondLst>
                                  <p:childTnLst>
                                    <p:set>
                                      <p:cBhvr>
                                        <p:cTn id="31" dur="1" fill="hold">
                                          <p:stCondLst>
                                            <p:cond delay="0"/>
                                          </p:stCondLst>
                                        </p:cTn>
                                        <p:tgtEl>
                                          <p:spTgt spid="157"/>
                                        </p:tgtEl>
                                        <p:attrNameLst>
                                          <p:attrName>style.visibility</p:attrName>
                                        </p:attrNameLst>
                                      </p:cBhvr>
                                      <p:to>
                                        <p:strVal val="visible"/>
                                      </p:to>
                                    </p:set>
                                    <p:animEffect transition="in" filter="fade">
                                      <p:cBhvr>
                                        <p:cTn id="32" dur="500"/>
                                        <p:tgtEl>
                                          <p:spTgt spid="1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fade">
                                      <p:cBhvr>
                                        <p:cTn id="35"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p:bldP spid="154" grpId="0" animBg="1"/>
      <p:bldP spid="155" grpId="0"/>
      <p:bldP spid="158" grpId="0" animBg="1"/>
      <p:bldP spid="16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Matrix Formation</a:t>
            </a:r>
            <a:endParaRPr lang="en-US"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176" name="Group 15"/>
          <p:cNvGrpSpPr>
            <a:grpSpLocks/>
          </p:cNvGrpSpPr>
          <p:nvPr/>
        </p:nvGrpSpPr>
        <p:grpSpPr bwMode="auto">
          <a:xfrm>
            <a:off x="5331134" y="2380547"/>
            <a:ext cx="56368" cy="216289"/>
            <a:chOff x="551" y="1348"/>
            <a:chExt cx="49" cy="188"/>
          </a:xfrm>
          <a:solidFill>
            <a:schemeClr val="tx1"/>
          </a:solidFill>
        </p:grpSpPr>
        <p:sp>
          <p:nvSpPr>
            <p:cNvPr id="177"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78"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79" name="Group 15"/>
          <p:cNvGrpSpPr>
            <a:grpSpLocks/>
          </p:cNvGrpSpPr>
          <p:nvPr/>
        </p:nvGrpSpPr>
        <p:grpSpPr bwMode="auto">
          <a:xfrm>
            <a:off x="5391204" y="2240383"/>
            <a:ext cx="56368" cy="216289"/>
            <a:chOff x="551" y="1348"/>
            <a:chExt cx="49" cy="188"/>
          </a:xfrm>
          <a:solidFill>
            <a:schemeClr val="tx1"/>
          </a:solidFill>
        </p:grpSpPr>
        <p:sp>
          <p:nvSpPr>
            <p:cNvPr id="180"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81"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82" name="Group 15"/>
          <p:cNvGrpSpPr>
            <a:grpSpLocks/>
          </p:cNvGrpSpPr>
          <p:nvPr/>
        </p:nvGrpSpPr>
        <p:grpSpPr bwMode="auto">
          <a:xfrm>
            <a:off x="5251041" y="2520710"/>
            <a:ext cx="56368" cy="216289"/>
            <a:chOff x="551" y="1348"/>
            <a:chExt cx="49" cy="188"/>
          </a:xfrm>
          <a:solidFill>
            <a:schemeClr val="tx1"/>
          </a:solidFill>
        </p:grpSpPr>
        <p:sp>
          <p:nvSpPr>
            <p:cNvPr id="183"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84"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85" name="Group 15"/>
          <p:cNvGrpSpPr>
            <a:grpSpLocks/>
          </p:cNvGrpSpPr>
          <p:nvPr/>
        </p:nvGrpSpPr>
        <p:grpSpPr bwMode="auto">
          <a:xfrm>
            <a:off x="5164272" y="2680897"/>
            <a:ext cx="56368" cy="216289"/>
            <a:chOff x="551" y="1348"/>
            <a:chExt cx="49" cy="188"/>
          </a:xfrm>
          <a:solidFill>
            <a:schemeClr val="tx1"/>
          </a:solidFill>
        </p:grpSpPr>
        <p:sp>
          <p:nvSpPr>
            <p:cNvPr id="186"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87"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sp>
        <p:nvSpPr>
          <p:cNvPr id="188" name="Freeform 187"/>
          <p:cNvSpPr/>
          <p:nvPr/>
        </p:nvSpPr>
        <p:spPr bwMode="auto">
          <a:xfrm rot="209500">
            <a:off x="3229351" y="2356125"/>
            <a:ext cx="623226" cy="293552"/>
          </a:xfrm>
          <a:custGeom>
            <a:avLst/>
            <a:gdLst>
              <a:gd name="connsiteX0" fmla="*/ 4661 w 623226"/>
              <a:gd name="connsiteY0" fmla="*/ 253211 h 293552"/>
              <a:gd name="connsiteX1" fmla="*/ 11384 w 623226"/>
              <a:gd name="connsiteY1" fmla="*/ 138911 h 293552"/>
              <a:gd name="connsiteX2" fmla="*/ 38279 w 623226"/>
              <a:gd name="connsiteY2" fmla="*/ 145634 h 293552"/>
              <a:gd name="connsiteX3" fmla="*/ 45002 w 623226"/>
              <a:gd name="connsiteY3" fmla="*/ 172528 h 293552"/>
              <a:gd name="connsiteX4" fmla="*/ 85343 w 623226"/>
              <a:gd name="connsiteY4" fmla="*/ 199422 h 293552"/>
              <a:gd name="connsiteX5" fmla="*/ 98790 w 623226"/>
              <a:gd name="connsiteY5" fmla="*/ 179252 h 293552"/>
              <a:gd name="connsiteX6" fmla="*/ 105514 w 623226"/>
              <a:gd name="connsiteY6" fmla="*/ 91846 h 293552"/>
              <a:gd name="connsiteX7" fmla="*/ 132408 w 623226"/>
              <a:gd name="connsiteY7" fmla="*/ 132187 h 293552"/>
              <a:gd name="connsiteX8" fmla="*/ 139132 w 623226"/>
              <a:gd name="connsiteY8" fmla="*/ 152358 h 293552"/>
              <a:gd name="connsiteX9" fmla="*/ 172749 w 623226"/>
              <a:gd name="connsiteY9" fmla="*/ 192699 h 293552"/>
              <a:gd name="connsiteX10" fmla="*/ 192920 w 623226"/>
              <a:gd name="connsiteY10" fmla="*/ 206146 h 293552"/>
              <a:gd name="connsiteX11" fmla="*/ 206367 w 623226"/>
              <a:gd name="connsiteY11" fmla="*/ 226317 h 293552"/>
              <a:gd name="connsiteX12" fmla="*/ 219814 w 623226"/>
              <a:gd name="connsiteY12" fmla="*/ 273381 h 293552"/>
              <a:gd name="connsiteX13" fmla="*/ 233261 w 623226"/>
              <a:gd name="connsiteY13" fmla="*/ 293552 h 293552"/>
              <a:gd name="connsiteX14" fmla="*/ 239984 w 623226"/>
              <a:gd name="connsiteY14" fmla="*/ 185975 h 293552"/>
              <a:gd name="connsiteX15" fmla="*/ 246708 w 623226"/>
              <a:gd name="connsiteY15" fmla="*/ 206146 h 293552"/>
              <a:gd name="connsiteX16" fmla="*/ 273602 w 623226"/>
              <a:gd name="connsiteY16" fmla="*/ 246487 h 293552"/>
              <a:gd name="connsiteX17" fmla="*/ 287049 w 623226"/>
              <a:gd name="connsiteY17" fmla="*/ 266658 h 293552"/>
              <a:gd name="connsiteX18" fmla="*/ 300496 w 623226"/>
              <a:gd name="connsiteY18" fmla="*/ 286828 h 293552"/>
              <a:gd name="connsiteX19" fmla="*/ 307220 w 623226"/>
              <a:gd name="connsiteY19" fmla="*/ 239764 h 293552"/>
              <a:gd name="connsiteX20" fmla="*/ 320667 w 623226"/>
              <a:gd name="connsiteY20" fmla="*/ 31334 h 293552"/>
              <a:gd name="connsiteX21" fmla="*/ 340837 w 623226"/>
              <a:gd name="connsiteY21" fmla="*/ 118740 h 293552"/>
              <a:gd name="connsiteX22" fmla="*/ 354284 w 623226"/>
              <a:gd name="connsiteY22" fmla="*/ 165805 h 293552"/>
              <a:gd name="connsiteX23" fmla="*/ 361008 w 623226"/>
              <a:gd name="connsiteY23" fmla="*/ 192699 h 293552"/>
              <a:gd name="connsiteX24" fmla="*/ 381179 w 623226"/>
              <a:gd name="connsiteY24" fmla="*/ 199422 h 293552"/>
              <a:gd name="connsiteX25" fmla="*/ 401349 w 623226"/>
              <a:gd name="connsiteY25" fmla="*/ 212869 h 293552"/>
              <a:gd name="connsiteX26" fmla="*/ 408073 w 623226"/>
              <a:gd name="connsiteY26" fmla="*/ 233040 h 293552"/>
              <a:gd name="connsiteX27" fmla="*/ 428243 w 623226"/>
              <a:gd name="connsiteY27" fmla="*/ 253211 h 293552"/>
              <a:gd name="connsiteX28" fmla="*/ 448414 w 623226"/>
              <a:gd name="connsiteY28" fmla="*/ 226317 h 293552"/>
              <a:gd name="connsiteX29" fmla="*/ 461861 w 623226"/>
              <a:gd name="connsiteY29" fmla="*/ 212869 h 293552"/>
              <a:gd name="connsiteX30" fmla="*/ 468584 w 623226"/>
              <a:gd name="connsiteY30" fmla="*/ 192699 h 293552"/>
              <a:gd name="connsiteX31" fmla="*/ 482032 w 623226"/>
              <a:gd name="connsiteY31" fmla="*/ 206146 h 293552"/>
              <a:gd name="connsiteX32" fmla="*/ 508926 w 623226"/>
              <a:gd name="connsiteY32" fmla="*/ 246487 h 293552"/>
              <a:gd name="connsiteX33" fmla="*/ 529096 w 623226"/>
              <a:gd name="connsiteY33" fmla="*/ 266658 h 293552"/>
              <a:gd name="connsiteX34" fmla="*/ 542543 w 623226"/>
              <a:gd name="connsiteY34" fmla="*/ 246487 h 293552"/>
              <a:gd name="connsiteX35" fmla="*/ 555990 w 623226"/>
              <a:gd name="connsiteY35" fmla="*/ 185975 h 293552"/>
              <a:gd name="connsiteX36" fmla="*/ 569437 w 623226"/>
              <a:gd name="connsiteY36" fmla="*/ 206146 h 293552"/>
              <a:gd name="connsiteX37" fmla="*/ 623226 w 623226"/>
              <a:gd name="connsiteY37" fmla="*/ 212869 h 2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3226" h="293552">
                <a:moveTo>
                  <a:pt x="4661" y="253211"/>
                </a:moveTo>
                <a:cubicBezTo>
                  <a:pt x="6902" y="215111"/>
                  <a:pt x="0" y="175340"/>
                  <a:pt x="11384" y="138911"/>
                </a:cubicBezTo>
                <a:cubicBezTo>
                  <a:pt x="14140" y="130091"/>
                  <a:pt x="31745" y="139100"/>
                  <a:pt x="38279" y="145634"/>
                </a:cubicBezTo>
                <a:cubicBezTo>
                  <a:pt x="44813" y="152168"/>
                  <a:pt x="40417" y="164505"/>
                  <a:pt x="45002" y="172528"/>
                </a:cubicBezTo>
                <a:cubicBezTo>
                  <a:pt x="56852" y="193267"/>
                  <a:pt x="66089" y="193004"/>
                  <a:pt x="85343" y="199422"/>
                </a:cubicBezTo>
                <a:cubicBezTo>
                  <a:pt x="89825" y="192699"/>
                  <a:pt x="97301" y="187194"/>
                  <a:pt x="98790" y="179252"/>
                </a:cubicBezTo>
                <a:cubicBezTo>
                  <a:pt x="104175" y="150531"/>
                  <a:pt x="88529" y="115624"/>
                  <a:pt x="105514" y="91846"/>
                </a:cubicBezTo>
                <a:cubicBezTo>
                  <a:pt x="114908" y="78695"/>
                  <a:pt x="127297" y="116855"/>
                  <a:pt x="132408" y="132187"/>
                </a:cubicBezTo>
                <a:cubicBezTo>
                  <a:pt x="134649" y="138911"/>
                  <a:pt x="135962" y="146019"/>
                  <a:pt x="139132" y="152358"/>
                </a:cubicBezTo>
                <a:cubicBezTo>
                  <a:pt x="146687" y="167467"/>
                  <a:pt x="160006" y="182079"/>
                  <a:pt x="172749" y="192699"/>
                </a:cubicBezTo>
                <a:cubicBezTo>
                  <a:pt x="178957" y="197872"/>
                  <a:pt x="186196" y="201664"/>
                  <a:pt x="192920" y="206146"/>
                </a:cubicBezTo>
                <a:cubicBezTo>
                  <a:pt x="197402" y="212870"/>
                  <a:pt x="203184" y="218890"/>
                  <a:pt x="206367" y="226317"/>
                </a:cubicBezTo>
                <a:cubicBezTo>
                  <a:pt x="219298" y="256491"/>
                  <a:pt x="206724" y="247203"/>
                  <a:pt x="219814" y="273381"/>
                </a:cubicBezTo>
                <a:cubicBezTo>
                  <a:pt x="223428" y="280609"/>
                  <a:pt x="228779" y="286828"/>
                  <a:pt x="233261" y="293552"/>
                </a:cubicBezTo>
                <a:cubicBezTo>
                  <a:pt x="235502" y="257693"/>
                  <a:pt x="234521" y="221486"/>
                  <a:pt x="239984" y="185975"/>
                </a:cubicBezTo>
                <a:cubicBezTo>
                  <a:pt x="241062" y="178970"/>
                  <a:pt x="243266" y="199951"/>
                  <a:pt x="246708" y="206146"/>
                </a:cubicBezTo>
                <a:cubicBezTo>
                  <a:pt x="254557" y="220273"/>
                  <a:pt x="264637" y="233040"/>
                  <a:pt x="273602" y="246487"/>
                </a:cubicBezTo>
                <a:lnTo>
                  <a:pt x="287049" y="266658"/>
                </a:lnTo>
                <a:lnTo>
                  <a:pt x="300496" y="286828"/>
                </a:lnTo>
                <a:cubicBezTo>
                  <a:pt x="302737" y="271140"/>
                  <a:pt x="306231" y="255580"/>
                  <a:pt x="307220" y="239764"/>
                </a:cubicBezTo>
                <a:cubicBezTo>
                  <a:pt x="321030" y="18803"/>
                  <a:pt x="303133" y="136529"/>
                  <a:pt x="320667" y="31334"/>
                </a:cubicBezTo>
                <a:cubicBezTo>
                  <a:pt x="339222" y="87004"/>
                  <a:pt x="311150" y="0"/>
                  <a:pt x="340837" y="118740"/>
                </a:cubicBezTo>
                <a:cubicBezTo>
                  <a:pt x="361857" y="202814"/>
                  <a:pt x="334993" y="98285"/>
                  <a:pt x="354284" y="165805"/>
                </a:cubicBezTo>
                <a:cubicBezTo>
                  <a:pt x="356823" y="174690"/>
                  <a:pt x="355235" y="185483"/>
                  <a:pt x="361008" y="192699"/>
                </a:cubicBezTo>
                <a:cubicBezTo>
                  <a:pt x="365436" y="198233"/>
                  <a:pt x="374455" y="197181"/>
                  <a:pt x="381179" y="199422"/>
                </a:cubicBezTo>
                <a:cubicBezTo>
                  <a:pt x="387902" y="203904"/>
                  <a:pt x="396301" y="206559"/>
                  <a:pt x="401349" y="212869"/>
                </a:cubicBezTo>
                <a:cubicBezTo>
                  <a:pt x="405776" y="218403"/>
                  <a:pt x="404142" y="227143"/>
                  <a:pt x="408073" y="233040"/>
                </a:cubicBezTo>
                <a:cubicBezTo>
                  <a:pt x="413347" y="240952"/>
                  <a:pt x="421520" y="246487"/>
                  <a:pt x="428243" y="253211"/>
                </a:cubicBezTo>
                <a:cubicBezTo>
                  <a:pt x="434967" y="244246"/>
                  <a:pt x="441240" y="234926"/>
                  <a:pt x="448414" y="226317"/>
                </a:cubicBezTo>
                <a:cubicBezTo>
                  <a:pt x="452472" y="221447"/>
                  <a:pt x="458600" y="218305"/>
                  <a:pt x="461861" y="212869"/>
                </a:cubicBezTo>
                <a:cubicBezTo>
                  <a:pt x="465507" y="206792"/>
                  <a:pt x="466343" y="199422"/>
                  <a:pt x="468584" y="192699"/>
                </a:cubicBezTo>
                <a:cubicBezTo>
                  <a:pt x="473067" y="197181"/>
                  <a:pt x="478228" y="201075"/>
                  <a:pt x="482032" y="206146"/>
                </a:cubicBezTo>
                <a:cubicBezTo>
                  <a:pt x="491729" y="219075"/>
                  <a:pt x="497499" y="235059"/>
                  <a:pt x="508926" y="246487"/>
                </a:cubicBezTo>
                <a:lnTo>
                  <a:pt x="529096" y="266658"/>
                </a:lnTo>
                <a:cubicBezTo>
                  <a:pt x="533578" y="259934"/>
                  <a:pt x="539360" y="253914"/>
                  <a:pt x="542543" y="246487"/>
                </a:cubicBezTo>
                <a:cubicBezTo>
                  <a:pt x="546106" y="238174"/>
                  <a:pt x="554792" y="191965"/>
                  <a:pt x="555990" y="185975"/>
                </a:cubicBezTo>
                <a:cubicBezTo>
                  <a:pt x="560472" y="192699"/>
                  <a:pt x="563127" y="201098"/>
                  <a:pt x="569437" y="206146"/>
                </a:cubicBezTo>
                <a:cubicBezTo>
                  <a:pt x="582270" y="216412"/>
                  <a:pt x="610932" y="212869"/>
                  <a:pt x="623226" y="212869"/>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9" name="Freeform 188"/>
          <p:cNvSpPr/>
          <p:nvPr/>
        </p:nvSpPr>
        <p:spPr bwMode="auto">
          <a:xfrm>
            <a:off x="3190231" y="2736881"/>
            <a:ext cx="628734" cy="234070"/>
          </a:xfrm>
          <a:custGeom>
            <a:avLst/>
            <a:gdLst>
              <a:gd name="connsiteX0" fmla="*/ 3446 w 628734"/>
              <a:gd name="connsiteY0" fmla="*/ 121024 h 234070"/>
              <a:gd name="connsiteX1" fmla="*/ 16893 w 628734"/>
              <a:gd name="connsiteY1" fmla="*/ 181536 h 234070"/>
              <a:gd name="connsiteX2" fmla="*/ 37063 w 628734"/>
              <a:gd name="connsiteY2" fmla="*/ 168089 h 234070"/>
              <a:gd name="connsiteX3" fmla="*/ 43787 w 628734"/>
              <a:gd name="connsiteY3" fmla="*/ 147918 h 234070"/>
              <a:gd name="connsiteX4" fmla="*/ 57234 w 628734"/>
              <a:gd name="connsiteY4" fmla="*/ 20171 h 234070"/>
              <a:gd name="connsiteX5" fmla="*/ 70681 w 628734"/>
              <a:gd name="connsiteY5" fmla="*/ 73959 h 234070"/>
              <a:gd name="connsiteX6" fmla="*/ 84128 w 628734"/>
              <a:gd name="connsiteY6" fmla="*/ 114300 h 234070"/>
              <a:gd name="connsiteX7" fmla="*/ 90852 w 628734"/>
              <a:gd name="connsiteY7" fmla="*/ 181536 h 234070"/>
              <a:gd name="connsiteX8" fmla="*/ 84128 w 628734"/>
              <a:gd name="connsiteY8" fmla="*/ 161365 h 234070"/>
              <a:gd name="connsiteX9" fmla="*/ 77405 w 628734"/>
              <a:gd name="connsiteY9" fmla="*/ 134471 h 234070"/>
              <a:gd name="connsiteX10" fmla="*/ 84128 w 628734"/>
              <a:gd name="connsiteY10" fmla="*/ 73959 h 234070"/>
              <a:gd name="connsiteX11" fmla="*/ 90852 w 628734"/>
              <a:gd name="connsiteY11" fmla="*/ 100853 h 234070"/>
              <a:gd name="connsiteX12" fmla="*/ 97575 w 628734"/>
              <a:gd name="connsiteY12" fmla="*/ 154642 h 234070"/>
              <a:gd name="connsiteX13" fmla="*/ 104299 w 628734"/>
              <a:gd name="connsiteY13" fmla="*/ 114300 h 234070"/>
              <a:gd name="connsiteX14" fmla="*/ 124469 w 628734"/>
              <a:gd name="connsiteY14" fmla="*/ 134471 h 234070"/>
              <a:gd name="connsiteX15" fmla="*/ 144640 w 628734"/>
              <a:gd name="connsiteY15" fmla="*/ 147918 h 234070"/>
              <a:gd name="connsiteX16" fmla="*/ 151363 w 628734"/>
              <a:gd name="connsiteY16" fmla="*/ 121024 h 234070"/>
              <a:gd name="connsiteX17" fmla="*/ 171534 w 628734"/>
              <a:gd name="connsiteY17" fmla="*/ 107577 h 234070"/>
              <a:gd name="connsiteX18" fmla="*/ 178258 w 628734"/>
              <a:gd name="connsiteY18" fmla="*/ 33618 h 234070"/>
              <a:gd name="connsiteX19" fmla="*/ 191705 w 628734"/>
              <a:gd name="connsiteY19" fmla="*/ 154642 h 234070"/>
              <a:gd name="connsiteX20" fmla="*/ 205152 w 628734"/>
              <a:gd name="connsiteY20" fmla="*/ 181536 h 234070"/>
              <a:gd name="connsiteX21" fmla="*/ 211875 w 628734"/>
              <a:gd name="connsiteY21" fmla="*/ 221877 h 234070"/>
              <a:gd name="connsiteX22" fmla="*/ 225322 w 628734"/>
              <a:gd name="connsiteY22" fmla="*/ 141195 h 234070"/>
              <a:gd name="connsiteX23" fmla="*/ 245493 w 628734"/>
              <a:gd name="connsiteY23" fmla="*/ 141195 h 234070"/>
              <a:gd name="connsiteX24" fmla="*/ 272387 w 628734"/>
              <a:gd name="connsiteY24" fmla="*/ 147918 h 234070"/>
              <a:gd name="connsiteX25" fmla="*/ 292558 w 628734"/>
              <a:gd name="connsiteY25" fmla="*/ 134471 h 234070"/>
              <a:gd name="connsiteX26" fmla="*/ 312728 w 628734"/>
              <a:gd name="connsiteY26" fmla="*/ 141195 h 234070"/>
              <a:gd name="connsiteX27" fmla="*/ 332899 w 628734"/>
              <a:gd name="connsiteY27" fmla="*/ 134471 h 234070"/>
              <a:gd name="connsiteX28" fmla="*/ 373240 w 628734"/>
              <a:gd name="connsiteY28" fmla="*/ 127748 h 234070"/>
              <a:gd name="connsiteX29" fmla="*/ 393411 w 628734"/>
              <a:gd name="connsiteY29" fmla="*/ 141195 h 234070"/>
              <a:gd name="connsiteX30" fmla="*/ 440475 w 628734"/>
              <a:gd name="connsiteY30" fmla="*/ 168089 h 234070"/>
              <a:gd name="connsiteX31" fmla="*/ 460646 w 628734"/>
              <a:gd name="connsiteY31" fmla="*/ 80683 h 234070"/>
              <a:gd name="connsiteX32" fmla="*/ 467369 w 628734"/>
              <a:gd name="connsiteY32" fmla="*/ 47065 h 234070"/>
              <a:gd name="connsiteX33" fmla="*/ 480816 w 628734"/>
              <a:gd name="connsiteY33" fmla="*/ 20171 h 234070"/>
              <a:gd name="connsiteX34" fmla="*/ 487540 w 628734"/>
              <a:gd name="connsiteY34" fmla="*/ 0 h 234070"/>
              <a:gd name="connsiteX35" fmla="*/ 507711 w 628734"/>
              <a:gd name="connsiteY35" fmla="*/ 121024 h 234070"/>
              <a:gd name="connsiteX36" fmla="*/ 507711 w 628734"/>
              <a:gd name="connsiteY36" fmla="*/ 141195 h 234070"/>
              <a:gd name="connsiteX37" fmla="*/ 534605 w 628734"/>
              <a:gd name="connsiteY37" fmla="*/ 147918 h 234070"/>
              <a:gd name="connsiteX38" fmla="*/ 548052 w 628734"/>
              <a:gd name="connsiteY38" fmla="*/ 127748 h 234070"/>
              <a:gd name="connsiteX39" fmla="*/ 628734 w 628734"/>
              <a:gd name="connsiteY39" fmla="*/ 134471 h 23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8734" h="234070">
                <a:moveTo>
                  <a:pt x="3446" y="121024"/>
                </a:moveTo>
                <a:cubicBezTo>
                  <a:pt x="19299" y="10044"/>
                  <a:pt x="0" y="122410"/>
                  <a:pt x="16893" y="181536"/>
                </a:cubicBezTo>
                <a:cubicBezTo>
                  <a:pt x="19113" y="189306"/>
                  <a:pt x="30340" y="172571"/>
                  <a:pt x="37063" y="168089"/>
                </a:cubicBezTo>
                <a:cubicBezTo>
                  <a:pt x="39304" y="161365"/>
                  <a:pt x="42829" y="154940"/>
                  <a:pt x="43787" y="147918"/>
                </a:cubicBezTo>
                <a:cubicBezTo>
                  <a:pt x="49572" y="105493"/>
                  <a:pt x="42601" y="60411"/>
                  <a:pt x="57234" y="20171"/>
                </a:cubicBezTo>
                <a:cubicBezTo>
                  <a:pt x="63550" y="2803"/>
                  <a:pt x="65604" y="56189"/>
                  <a:pt x="70681" y="73959"/>
                </a:cubicBezTo>
                <a:cubicBezTo>
                  <a:pt x="74575" y="87588"/>
                  <a:pt x="84128" y="114300"/>
                  <a:pt x="84128" y="114300"/>
                </a:cubicBezTo>
                <a:cubicBezTo>
                  <a:pt x="86369" y="136712"/>
                  <a:pt x="90852" y="159012"/>
                  <a:pt x="90852" y="181536"/>
                </a:cubicBezTo>
                <a:cubicBezTo>
                  <a:pt x="90852" y="188623"/>
                  <a:pt x="86075" y="168180"/>
                  <a:pt x="84128" y="161365"/>
                </a:cubicBezTo>
                <a:cubicBezTo>
                  <a:pt x="81589" y="152480"/>
                  <a:pt x="79646" y="143436"/>
                  <a:pt x="77405" y="134471"/>
                </a:cubicBezTo>
                <a:cubicBezTo>
                  <a:pt x="79646" y="114300"/>
                  <a:pt x="76591" y="92802"/>
                  <a:pt x="84128" y="73959"/>
                </a:cubicBezTo>
                <a:cubicBezTo>
                  <a:pt x="87560" y="65379"/>
                  <a:pt x="89333" y="91738"/>
                  <a:pt x="90852" y="100853"/>
                </a:cubicBezTo>
                <a:cubicBezTo>
                  <a:pt x="93823" y="118676"/>
                  <a:pt x="95334" y="136712"/>
                  <a:pt x="97575" y="154642"/>
                </a:cubicBezTo>
                <a:cubicBezTo>
                  <a:pt x="99816" y="141195"/>
                  <a:pt x="93393" y="122480"/>
                  <a:pt x="104299" y="114300"/>
                </a:cubicBezTo>
                <a:cubicBezTo>
                  <a:pt x="111906" y="108595"/>
                  <a:pt x="117164" y="128384"/>
                  <a:pt x="124469" y="134471"/>
                </a:cubicBezTo>
                <a:cubicBezTo>
                  <a:pt x="130677" y="139644"/>
                  <a:pt x="137916" y="143436"/>
                  <a:pt x="144640" y="147918"/>
                </a:cubicBezTo>
                <a:cubicBezTo>
                  <a:pt x="146881" y="138953"/>
                  <a:pt x="146237" y="128713"/>
                  <a:pt x="151363" y="121024"/>
                </a:cubicBezTo>
                <a:cubicBezTo>
                  <a:pt x="155845" y="114300"/>
                  <a:pt x="169157" y="115300"/>
                  <a:pt x="171534" y="107577"/>
                </a:cubicBezTo>
                <a:cubicBezTo>
                  <a:pt x="178814" y="83917"/>
                  <a:pt x="176017" y="58271"/>
                  <a:pt x="178258" y="33618"/>
                </a:cubicBezTo>
                <a:cubicBezTo>
                  <a:pt x="181105" y="76332"/>
                  <a:pt x="175241" y="116225"/>
                  <a:pt x="191705" y="154642"/>
                </a:cubicBezTo>
                <a:cubicBezTo>
                  <a:pt x="195653" y="163854"/>
                  <a:pt x="200670" y="172571"/>
                  <a:pt x="205152" y="181536"/>
                </a:cubicBezTo>
                <a:cubicBezTo>
                  <a:pt x="207393" y="194983"/>
                  <a:pt x="205779" y="234070"/>
                  <a:pt x="211875" y="221877"/>
                </a:cubicBezTo>
                <a:cubicBezTo>
                  <a:pt x="224068" y="197490"/>
                  <a:pt x="225322" y="141195"/>
                  <a:pt x="225322" y="141195"/>
                </a:cubicBezTo>
                <a:cubicBezTo>
                  <a:pt x="257177" y="188977"/>
                  <a:pt x="223516" y="149986"/>
                  <a:pt x="245493" y="141195"/>
                </a:cubicBezTo>
                <a:cubicBezTo>
                  <a:pt x="254073" y="137763"/>
                  <a:pt x="263422" y="145677"/>
                  <a:pt x="272387" y="147918"/>
                </a:cubicBezTo>
                <a:cubicBezTo>
                  <a:pt x="279111" y="143436"/>
                  <a:pt x="284587" y="135799"/>
                  <a:pt x="292558" y="134471"/>
                </a:cubicBezTo>
                <a:cubicBezTo>
                  <a:pt x="299549" y="133306"/>
                  <a:pt x="305641" y="141195"/>
                  <a:pt x="312728" y="141195"/>
                </a:cubicBezTo>
                <a:cubicBezTo>
                  <a:pt x="319815" y="141195"/>
                  <a:pt x="326175" y="136712"/>
                  <a:pt x="332899" y="134471"/>
                </a:cubicBezTo>
                <a:cubicBezTo>
                  <a:pt x="406454" y="158992"/>
                  <a:pt x="295043" y="127748"/>
                  <a:pt x="373240" y="127748"/>
                </a:cubicBezTo>
                <a:cubicBezTo>
                  <a:pt x="381321" y="127748"/>
                  <a:pt x="386395" y="137186"/>
                  <a:pt x="393411" y="141195"/>
                </a:cubicBezTo>
                <a:cubicBezTo>
                  <a:pt x="453115" y="175311"/>
                  <a:pt x="391340" y="135332"/>
                  <a:pt x="440475" y="168089"/>
                </a:cubicBezTo>
                <a:cubicBezTo>
                  <a:pt x="453475" y="90098"/>
                  <a:pt x="439154" y="166656"/>
                  <a:pt x="460646" y="80683"/>
                </a:cubicBezTo>
                <a:cubicBezTo>
                  <a:pt x="463418" y="69596"/>
                  <a:pt x="463755" y="57906"/>
                  <a:pt x="467369" y="47065"/>
                </a:cubicBezTo>
                <a:cubicBezTo>
                  <a:pt x="470538" y="37557"/>
                  <a:pt x="476868" y="29383"/>
                  <a:pt x="480816" y="20171"/>
                </a:cubicBezTo>
                <a:cubicBezTo>
                  <a:pt x="483608" y="13657"/>
                  <a:pt x="485299" y="6724"/>
                  <a:pt x="487540" y="0"/>
                </a:cubicBezTo>
                <a:cubicBezTo>
                  <a:pt x="494376" y="47854"/>
                  <a:pt x="496852" y="69447"/>
                  <a:pt x="507711" y="121024"/>
                </a:cubicBezTo>
                <a:cubicBezTo>
                  <a:pt x="518628" y="172878"/>
                  <a:pt x="531586" y="200881"/>
                  <a:pt x="507711" y="141195"/>
                </a:cubicBezTo>
                <a:cubicBezTo>
                  <a:pt x="523447" y="93981"/>
                  <a:pt x="501533" y="141303"/>
                  <a:pt x="534605" y="147918"/>
                </a:cubicBezTo>
                <a:cubicBezTo>
                  <a:pt x="542529" y="149503"/>
                  <a:pt x="543570" y="134471"/>
                  <a:pt x="548052" y="127748"/>
                </a:cubicBezTo>
                <a:cubicBezTo>
                  <a:pt x="587358" y="140849"/>
                  <a:pt x="561135" y="134471"/>
                  <a:pt x="628734" y="134471"/>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1" name="Rectangle 190"/>
          <p:cNvSpPr/>
          <p:nvPr/>
        </p:nvSpPr>
        <p:spPr bwMode="auto">
          <a:xfrm>
            <a:off x="5641072" y="2272934"/>
            <a:ext cx="242049" cy="168088"/>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tx1"/>
                </a:solidFill>
                <a:effectLst/>
                <a:latin typeface="Arial" charset="0"/>
              </a:rPr>
              <a:t>ADC</a:t>
            </a:r>
          </a:p>
        </p:txBody>
      </p:sp>
      <p:sp>
        <p:nvSpPr>
          <p:cNvPr id="195" name="Rectangle 194"/>
          <p:cNvSpPr/>
          <p:nvPr/>
        </p:nvSpPr>
        <p:spPr bwMode="auto">
          <a:xfrm>
            <a:off x="5533496" y="2474640"/>
            <a:ext cx="242049" cy="168088"/>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tx1"/>
                </a:solidFill>
                <a:effectLst/>
                <a:latin typeface="Arial" charset="0"/>
              </a:rPr>
              <a:t>ADC</a:t>
            </a:r>
          </a:p>
        </p:txBody>
      </p:sp>
      <p:sp>
        <p:nvSpPr>
          <p:cNvPr id="196" name="Rectangle 195"/>
          <p:cNvSpPr/>
          <p:nvPr/>
        </p:nvSpPr>
        <p:spPr bwMode="auto">
          <a:xfrm>
            <a:off x="5425919" y="2676345"/>
            <a:ext cx="242049" cy="168088"/>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tx1"/>
                </a:solidFill>
                <a:effectLst/>
                <a:latin typeface="Arial" charset="0"/>
              </a:rPr>
              <a:t>ADC</a:t>
            </a:r>
          </a:p>
        </p:txBody>
      </p:sp>
      <p:sp>
        <p:nvSpPr>
          <p:cNvPr id="197" name="Rectangle 196"/>
          <p:cNvSpPr/>
          <p:nvPr/>
        </p:nvSpPr>
        <p:spPr bwMode="auto">
          <a:xfrm>
            <a:off x="5331790" y="2884774"/>
            <a:ext cx="242049" cy="168088"/>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tx1"/>
                </a:solidFill>
                <a:effectLst/>
                <a:latin typeface="Arial" charset="0"/>
              </a:rPr>
              <a:t>ADC</a:t>
            </a:r>
          </a:p>
        </p:txBody>
      </p:sp>
      <p:grpSp>
        <p:nvGrpSpPr>
          <p:cNvPr id="208" name="Group 15"/>
          <p:cNvGrpSpPr>
            <a:grpSpLocks/>
          </p:cNvGrpSpPr>
          <p:nvPr/>
        </p:nvGrpSpPr>
        <p:grpSpPr bwMode="auto">
          <a:xfrm>
            <a:off x="2520357" y="2597654"/>
            <a:ext cx="56368" cy="216289"/>
            <a:chOff x="551" y="1348"/>
            <a:chExt cx="49" cy="188"/>
          </a:xfrm>
          <a:solidFill>
            <a:schemeClr val="tx1"/>
          </a:solidFill>
        </p:grpSpPr>
        <p:sp>
          <p:nvSpPr>
            <p:cNvPr id="209"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210"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211" name="Group 15"/>
          <p:cNvGrpSpPr>
            <a:grpSpLocks/>
          </p:cNvGrpSpPr>
          <p:nvPr/>
        </p:nvGrpSpPr>
        <p:grpSpPr bwMode="auto">
          <a:xfrm>
            <a:off x="2607125" y="2410406"/>
            <a:ext cx="56368" cy="216289"/>
            <a:chOff x="551" y="1348"/>
            <a:chExt cx="49" cy="188"/>
          </a:xfrm>
          <a:solidFill>
            <a:schemeClr val="tx1"/>
          </a:solidFill>
        </p:grpSpPr>
        <p:sp>
          <p:nvSpPr>
            <p:cNvPr id="212" name="Line 16"/>
            <p:cNvSpPr>
              <a:spLocks noChangeShapeType="1"/>
            </p:cNvSpPr>
            <p:nvPr/>
          </p:nvSpPr>
          <p:spPr bwMode="auto">
            <a:xfrm flipV="1">
              <a:off x="576" y="1392"/>
              <a:ext cx="0" cy="144"/>
            </a:xfrm>
            <a:prstGeom prst="lin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213" name="Oval 17"/>
            <p:cNvSpPr>
              <a:spLocks noChangeArrowheads="1"/>
            </p:cNvSpPr>
            <p:nvPr/>
          </p:nvSpPr>
          <p:spPr bwMode="auto">
            <a:xfrm>
              <a:off x="551" y="1348"/>
              <a:ext cx="49" cy="49"/>
            </a:xfrm>
            <a:prstGeom prst="ellipse">
              <a:avLst/>
            </a:prstGeom>
            <a:grpFill/>
            <a:ln w="1905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sp>
        <p:nvSpPr>
          <p:cNvPr id="221" name="Double Bracket 220"/>
          <p:cNvSpPr/>
          <p:nvPr/>
        </p:nvSpPr>
        <p:spPr bwMode="auto">
          <a:xfrm>
            <a:off x="6010870" y="2219145"/>
            <a:ext cx="1472442" cy="954741"/>
          </a:xfrm>
          <a:prstGeom prst="bracketPair">
            <a:avLst>
              <a:gd name="adj" fmla="val 6338"/>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2" name="Oval 221"/>
          <p:cNvSpPr/>
          <p:nvPr/>
        </p:nvSpPr>
        <p:spPr bwMode="auto">
          <a:xfrm>
            <a:off x="4586948" y="1160190"/>
            <a:ext cx="425450" cy="41275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24" name="Straight Arrow Connector 223"/>
          <p:cNvCxnSpPr/>
          <p:nvPr/>
        </p:nvCxnSpPr>
        <p:spPr bwMode="auto">
          <a:xfrm rot="16200000" flipH="1">
            <a:off x="4938432" y="1569946"/>
            <a:ext cx="638736" cy="5782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7" name="TextBox 226"/>
          <p:cNvSpPr txBox="1"/>
          <p:nvPr/>
        </p:nvSpPr>
        <p:spPr>
          <a:xfrm>
            <a:off x="6061605" y="2532990"/>
            <a:ext cx="1393330" cy="446276"/>
          </a:xfrm>
          <a:prstGeom prst="rect">
            <a:avLst/>
          </a:prstGeom>
          <a:noFill/>
        </p:spPr>
        <p:txBody>
          <a:bodyPr wrap="none" rtlCol="0">
            <a:spAutoFit/>
          </a:bodyPr>
          <a:lstStyle/>
          <a:p>
            <a:r>
              <a:rPr lang="en-US" sz="1100" dirty="0" smtClean="0"/>
              <a:t>N</a:t>
            </a:r>
            <a:r>
              <a:rPr lang="en-US" sz="1100" baseline="-25000" dirty="0" smtClean="0"/>
              <a:t>receivers</a:t>
            </a:r>
            <a:r>
              <a:rPr lang="en-US" sz="1100" dirty="0" smtClean="0">
                <a:latin typeface="Courier" pitchFamily="49" charset="0"/>
              </a:rPr>
              <a:t> x </a:t>
            </a:r>
            <a:r>
              <a:rPr lang="en-US" sz="1100" dirty="0" err="1" smtClean="0"/>
              <a:t>M</a:t>
            </a:r>
            <a:r>
              <a:rPr lang="en-US" sz="1100" baseline="-25000" dirty="0" err="1" smtClean="0"/>
              <a:t>samples</a:t>
            </a:r>
            <a:endParaRPr lang="en-US" sz="1100" baseline="-25000" dirty="0" smtClean="0"/>
          </a:p>
          <a:p>
            <a:endParaRPr lang="en-US" sz="1800" baseline="-25000" dirty="0"/>
          </a:p>
        </p:txBody>
      </p:sp>
      <p:sp>
        <p:nvSpPr>
          <p:cNvPr id="251" name="Rectangle 250"/>
          <p:cNvSpPr/>
          <p:nvPr/>
        </p:nvSpPr>
        <p:spPr>
          <a:xfrm>
            <a:off x="3298949" y="2116138"/>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1</a:t>
            </a:r>
            <a:endParaRPr lang="en-US" dirty="0"/>
          </a:p>
        </p:txBody>
      </p:sp>
      <p:sp>
        <p:nvSpPr>
          <p:cNvPr id="254" name="Rectangle 253"/>
          <p:cNvSpPr/>
          <p:nvPr/>
        </p:nvSpPr>
        <p:spPr>
          <a:xfrm>
            <a:off x="3272056" y="2985490"/>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2</a:t>
            </a:r>
            <a:endParaRPr lang="en-US" dirty="0"/>
          </a:p>
        </p:txBody>
      </p:sp>
      <p:sp>
        <p:nvSpPr>
          <p:cNvPr id="255" name="Rectangle 254"/>
          <p:cNvSpPr/>
          <p:nvPr/>
        </p:nvSpPr>
        <p:spPr>
          <a:xfrm>
            <a:off x="3942484" y="2139287"/>
            <a:ext cx="732893" cy="215444"/>
          </a:xfrm>
          <a:prstGeom prst="rect">
            <a:avLst/>
          </a:prstGeom>
        </p:spPr>
        <p:txBody>
          <a:bodyPr wrap="none">
            <a:spAutoFit/>
          </a:bodyPr>
          <a:lstStyle/>
          <a:p>
            <a:r>
              <a:rPr lang="en-US" sz="800" b="1" dirty="0" smtClean="0">
                <a:solidFill>
                  <a:sysClr val="windowText" lastClr="000000"/>
                </a:solidFill>
                <a:latin typeface="Calibri" pitchFamily="34" charset="0"/>
              </a:rPr>
              <a:t>Environment</a:t>
            </a:r>
            <a:endParaRPr lang="en-US" dirty="0"/>
          </a:p>
        </p:txBody>
      </p:sp>
      <p:sp>
        <p:nvSpPr>
          <p:cNvPr id="11268" name="Cloud"/>
          <p:cNvSpPr>
            <a:spLocks noChangeAspect="1" noEditPoints="1" noChangeArrowheads="1"/>
          </p:cNvSpPr>
          <p:nvPr/>
        </p:nvSpPr>
        <p:spPr bwMode="auto">
          <a:xfrm rot="11508839">
            <a:off x="3952027" y="2325341"/>
            <a:ext cx="873822" cy="58558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98" name="Group 97"/>
          <p:cNvGrpSpPr/>
          <p:nvPr/>
        </p:nvGrpSpPr>
        <p:grpSpPr>
          <a:xfrm>
            <a:off x="0" y="4433988"/>
            <a:ext cx="9144000" cy="1785973"/>
            <a:chOff x="0" y="4433988"/>
            <a:chExt cx="9144000" cy="1785973"/>
          </a:xfrm>
        </p:grpSpPr>
        <p:sp>
          <p:nvSpPr>
            <p:cNvPr id="99" name="Rectangle 3"/>
            <p:cNvSpPr>
              <a:spLocks noChangeArrowheads="1"/>
            </p:cNvSpPr>
            <p:nvPr/>
          </p:nvSpPr>
          <p:spPr bwMode="auto">
            <a:xfrm>
              <a:off x="0" y="4766161"/>
              <a:ext cx="9144000" cy="1371600"/>
            </a:xfrm>
            <a:prstGeom prst="rect">
              <a:avLst/>
            </a:prstGeom>
            <a:gradFill rotWithShape="0">
              <a:gsLst>
                <a:gs pos="0">
                  <a:srgbClr val="CC9900"/>
                </a:gs>
                <a:gs pos="100000">
                  <a:schemeClr val="bg1"/>
                </a:gs>
              </a:gsLst>
              <a:lin ang="5400000" scaled="1"/>
            </a:gradFill>
            <a:ln w="12700">
              <a:noFill/>
              <a:miter lim="800000"/>
              <a:headEnd type="none" w="sm" len="sm"/>
              <a:tailEnd type="none" w="sm" len="sm"/>
            </a:ln>
            <a:effectLst/>
          </p:spPr>
          <p:txBody>
            <a:bodyPr wrap="none" anchor="ctr">
              <a:prstTxWarp prst="textNoShape">
                <a:avLst/>
              </a:prstTxWarp>
            </a:bodyPr>
            <a:lstStyle/>
            <a:p>
              <a:pPr algn="ctr"/>
              <a:endParaRPr lang="en-US" sz="1600" b="1" dirty="0">
                <a:solidFill>
                  <a:srgbClr val="000000"/>
                </a:solidFill>
              </a:endParaRPr>
            </a:p>
          </p:txBody>
        </p:sp>
        <p:sp>
          <p:nvSpPr>
            <p:cNvPr id="100" name="Rectangular Callout 99"/>
            <p:cNvSpPr/>
            <p:nvPr/>
          </p:nvSpPr>
          <p:spPr bwMode="auto">
            <a:xfrm>
              <a:off x="6622603" y="4862425"/>
              <a:ext cx="991047" cy="409978"/>
            </a:xfrm>
            <a:prstGeom prst="wedgeRectCallout">
              <a:avLst>
                <a:gd name="adj1" fmla="val -60669"/>
                <a:gd name="adj2" fmla="val 121125"/>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1200" i="1" u="none" strike="noStrike" cap="none" normalizeH="0" baseline="0" dirty="0" smtClean="0">
                  <a:ln>
                    <a:noFill/>
                  </a:ln>
                  <a:solidFill>
                    <a:schemeClr val="tx1"/>
                  </a:solidFill>
                  <a:effectLst/>
                  <a:latin typeface="Arial" charset="0"/>
                </a:rPr>
                <a:t>Φ</a:t>
              </a:r>
              <a:r>
                <a:rPr kumimoji="0" lang="en-US" sz="1200" i="1" u="none" strike="noStrike" cap="none" normalizeH="0" baseline="-25000" dirty="0" smtClean="0">
                  <a:ln>
                    <a:noFill/>
                  </a:ln>
                  <a:solidFill>
                    <a:schemeClr val="tx1"/>
                  </a:solidFill>
                  <a:effectLst/>
                  <a:latin typeface="Arial" charset="0"/>
                </a:rPr>
                <a:t>n </a:t>
              </a:r>
              <a:r>
                <a:rPr lang="en-US" sz="1200" dirty="0" smtClean="0">
                  <a:solidFill>
                    <a:schemeClr val="tx1"/>
                  </a:solidFill>
                  <a:latin typeface="Arial" charset="0"/>
                </a:rPr>
                <a:t>&gt; </a:t>
              </a:r>
              <a:r>
                <a:rPr kumimoji="0" lang="en-US" sz="1200" i="0" u="none" strike="noStrike" cap="none" normalizeH="0" baseline="0" dirty="0" smtClean="0">
                  <a:ln>
                    <a:noFill/>
                  </a:ln>
                  <a:solidFill>
                    <a:schemeClr val="tx1"/>
                  </a:solidFill>
                  <a:effectLst/>
                  <a:latin typeface="Arial" charset="0"/>
                </a:rPr>
                <a:t>0.5?</a:t>
              </a:r>
              <a:endParaRPr kumimoji="0" lang="en-US" sz="1200" i="0" u="none" strike="noStrike" cap="none" normalizeH="0" baseline="0" dirty="0">
                <a:ln>
                  <a:noFill/>
                </a:ln>
                <a:solidFill>
                  <a:schemeClr val="tx1"/>
                </a:solidFill>
                <a:effectLst/>
                <a:latin typeface="Arial" charset="0"/>
              </a:endParaRPr>
            </a:p>
          </p:txBody>
        </p:sp>
        <p:grpSp>
          <p:nvGrpSpPr>
            <p:cNvPr id="101" name="Group 69"/>
            <p:cNvGrpSpPr/>
            <p:nvPr/>
          </p:nvGrpSpPr>
          <p:grpSpPr>
            <a:xfrm>
              <a:off x="837753" y="4433988"/>
              <a:ext cx="1251397" cy="616166"/>
              <a:chOff x="837753" y="3946713"/>
              <a:chExt cx="1251397" cy="616166"/>
            </a:xfrm>
          </p:grpSpPr>
          <p:sp>
            <p:nvSpPr>
              <p:cNvPr id="140" name="Rectangular Callout 139"/>
              <p:cNvSpPr/>
              <p:nvPr/>
            </p:nvSpPr>
            <p:spPr bwMode="auto">
              <a:xfrm>
                <a:off x="837753" y="3946713"/>
                <a:ext cx="1251397" cy="616166"/>
              </a:xfrm>
              <a:prstGeom prst="wedgeRectCallout">
                <a:avLst>
                  <a:gd name="adj1" fmla="val 44002"/>
                  <a:gd name="adj2" fmla="val 82167"/>
                </a:avLst>
              </a:prstGeom>
              <a:ln w="12700">
                <a:headEnd type="none" w="sm" len="sm"/>
                <a:tailEnd type="non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141" name="Freeform 140"/>
              <p:cNvSpPr/>
              <p:nvPr/>
            </p:nvSpPr>
            <p:spPr bwMode="auto">
              <a:xfrm rot="269962">
                <a:off x="1212293" y="3975888"/>
                <a:ext cx="623226" cy="293552"/>
              </a:xfrm>
              <a:custGeom>
                <a:avLst/>
                <a:gdLst>
                  <a:gd name="connsiteX0" fmla="*/ 4661 w 623226"/>
                  <a:gd name="connsiteY0" fmla="*/ 253211 h 293552"/>
                  <a:gd name="connsiteX1" fmla="*/ 11384 w 623226"/>
                  <a:gd name="connsiteY1" fmla="*/ 138911 h 293552"/>
                  <a:gd name="connsiteX2" fmla="*/ 38279 w 623226"/>
                  <a:gd name="connsiteY2" fmla="*/ 145634 h 293552"/>
                  <a:gd name="connsiteX3" fmla="*/ 45002 w 623226"/>
                  <a:gd name="connsiteY3" fmla="*/ 172528 h 293552"/>
                  <a:gd name="connsiteX4" fmla="*/ 85343 w 623226"/>
                  <a:gd name="connsiteY4" fmla="*/ 199422 h 293552"/>
                  <a:gd name="connsiteX5" fmla="*/ 98790 w 623226"/>
                  <a:gd name="connsiteY5" fmla="*/ 179252 h 293552"/>
                  <a:gd name="connsiteX6" fmla="*/ 105514 w 623226"/>
                  <a:gd name="connsiteY6" fmla="*/ 91846 h 293552"/>
                  <a:gd name="connsiteX7" fmla="*/ 132408 w 623226"/>
                  <a:gd name="connsiteY7" fmla="*/ 132187 h 293552"/>
                  <a:gd name="connsiteX8" fmla="*/ 139132 w 623226"/>
                  <a:gd name="connsiteY8" fmla="*/ 152358 h 293552"/>
                  <a:gd name="connsiteX9" fmla="*/ 172749 w 623226"/>
                  <a:gd name="connsiteY9" fmla="*/ 192699 h 293552"/>
                  <a:gd name="connsiteX10" fmla="*/ 192920 w 623226"/>
                  <a:gd name="connsiteY10" fmla="*/ 206146 h 293552"/>
                  <a:gd name="connsiteX11" fmla="*/ 206367 w 623226"/>
                  <a:gd name="connsiteY11" fmla="*/ 226317 h 293552"/>
                  <a:gd name="connsiteX12" fmla="*/ 219814 w 623226"/>
                  <a:gd name="connsiteY12" fmla="*/ 273381 h 293552"/>
                  <a:gd name="connsiteX13" fmla="*/ 233261 w 623226"/>
                  <a:gd name="connsiteY13" fmla="*/ 293552 h 293552"/>
                  <a:gd name="connsiteX14" fmla="*/ 239984 w 623226"/>
                  <a:gd name="connsiteY14" fmla="*/ 185975 h 293552"/>
                  <a:gd name="connsiteX15" fmla="*/ 246708 w 623226"/>
                  <a:gd name="connsiteY15" fmla="*/ 206146 h 293552"/>
                  <a:gd name="connsiteX16" fmla="*/ 273602 w 623226"/>
                  <a:gd name="connsiteY16" fmla="*/ 246487 h 293552"/>
                  <a:gd name="connsiteX17" fmla="*/ 287049 w 623226"/>
                  <a:gd name="connsiteY17" fmla="*/ 266658 h 293552"/>
                  <a:gd name="connsiteX18" fmla="*/ 300496 w 623226"/>
                  <a:gd name="connsiteY18" fmla="*/ 286828 h 293552"/>
                  <a:gd name="connsiteX19" fmla="*/ 307220 w 623226"/>
                  <a:gd name="connsiteY19" fmla="*/ 239764 h 293552"/>
                  <a:gd name="connsiteX20" fmla="*/ 320667 w 623226"/>
                  <a:gd name="connsiteY20" fmla="*/ 31334 h 293552"/>
                  <a:gd name="connsiteX21" fmla="*/ 340837 w 623226"/>
                  <a:gd name="connsiteY21" fmla="*/ 118740 h 293552"/>
                  <a:gd name="connsiteX22" fmla="*/ 354284 w 623226"/>
                  <a:gd name="connsiteY22" fmla="*/ 165805 h 293552"/>
                  <a:gd name="connsiteX23" fmla="*/ 361008 w 623226"/>
                  <a:gd name="connsiteY23" fmla="*/ 192699 h 293552"/>
                  <a:gd name="connsiteX24" fmla="*/ 381179 w 623226"/>
                  <a:gd name="connsiteY24" fmla="*/ 199422 h 293552"/>
                  <a:gd name="connsiteX25" fmla="*/ 401349 w 623226"/>
                  <a:gd name="connsiteY25" fmla="*/ 212869 h 293552"/>
                  <a:gd name="connsiteX26" fmla="*/ 408073 w 623226"/>
                  <a:gd name="connsiteY26" fmla="*/ 233040 h 293552"/>
                  <a:gd name="connsiteX27" fmla="*/ 428243 w 623226"/>
                  <a:gd name="connsiteY27" fmla="*/ 253211 h 293552"/>
                  <a:gd name="connsiteX28" fmla="*/ 448414 w 623226"/>
                  <a:gd name="connsiteY28" fmla="*/ 226317 h 293552"/>
                  <a:gd name="connsiteX29" fmla="*/ 461861 w 623226"/>
                  <a:gd name="connsiteY29" fmla="*/ 212869 h 293552"/>
                  <a:gd name="connsiteX30" fmla="*/ 468584 w 623226"/>
                  <a:gd name="connsiteY30" fmla="*/ 192699 h 293552"/>
                  <a:gd name="connsiteX31" fmla="*/ 482032 w 623226"/>
                  <a:gd name="connsiteY31" fmla="*/ 206146 h 293552"/>
                  <a:gd name="connsiteX32" fmla="*/ 508926 w 623226"/>
                  <a:gd name="connsiteY32" fmla="*/ 246487 h 293552"/>
                  <a:gd name="connsiteX33" fmla="*/ 529096 w 623226"/>
                  <a:gd name="connsiteY33" fmla="*/ 266658 h 293552"/>
                  <a:gd name="connsiteX34" fmla="*/ 542543 w 623226"/>
                  <a:gd name="connsiteY34" fmla="*/ 246487 h 293552"/>
                  <a:gd name="connsiteX35" fmla="*/ 555990 w 623226"/>
                  <a:gd name="connsiteY35" fmla="*/ 185975 h 293552"/>
                  <a:gd name="connsiteX36" fmla="*/ 569437 w 623226"/>
                  <a:gd name="connsiteY36" fmla="*/ 206146 h 293552"/>
                  <a:gd name="connsiteX37" fmla="*/ 623226 w 623226"/>
                  <a:gd name="connsiteY37" fmla="*/ 212869 h 2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3226" h="293552">
                    <a:moveTo>
                      <a:pt x="4661" y="253211"/>
                    </a:moveTo>
                    <a:cubicBezTo>
                      <a:pt x="6902" y="215111"/>
                      <a:pt x="0" y="175340"/>
                      <a:pt x="11384" y="138911"/>
                    </a:cubicBezTo>
                    <a:cubicBezTo>
                      <a:pt x="14140" y="130091"/>
                      <a:pt x="31745" y="139100"/>
                      <a:pt x="38279" y="145634"/>
                    </a:cubicBezTo>
                    <a:cubicBezTo>
                      <a:pt x="44813" y="152168"/>
                      <a:pt x="40417" y="164505"/>
                      <a:pt x="45002" y="172528"/>
                    </a:cubicBezTo>
                    <a:cubicBezTo>
                      <a:pt x="56852" y="193267"/>
                      <a:pt x="66089" y="193004"/>
                      <a:pt x="85343" y="199422"/>
                    </a:cubicBezTo>
                    <a:cubicBezTo>
                      <a:pt x="89825" y="192699"/>
                      <a:pt x="97301" y="187194"/>
                      <a:pt x="98790" y="179252"/>
                    </a:cubicBezTo>
                    <a:cubicBezTo>
                      <a:pt x="104175" y="150531"/>
                      <a:pt x="88529" y="115624"/>
                      <a:pt x="105514" y="91846"/>
                    </a:cubicBezTo>
                    <a:cubicBezTo>
                      <a:pt x="114908" y="78695"/>
                      <a:pt x="127297" y="116855"/>
                      <a:pt x="132408" y="132187"/>
                    </a:cubicBezTo>
                    <a:cubicBezTo>
                      <a:pt x="134649" y="138911"/>
                      <a:pt x="135962" y="146019"/>
                      <a:pt x="139132" y="152358"/>
                    </a:cubicBezTo>
                    <a:cubicBezTo>
                      <a:pt x="146687" y="167467"/>
                      <a:pt x="160006" y="182079"/>
                      <a:pt x="172749" y="192699"/>
                    </a:cubicBezTo>
                    <a:cubicBezTo>
                      <a:pt x="178957" y="197872"/>
                      <a:pt x="186196" y="201664"/>
                      <a:pt x="192920" y="206146"/>
                    </a:cubicBezTo>
                    <a:cubicBezTo>
                      <a:pt x="197402" y="212870"/>
                      <a:pt x="203184" y="218890"/>
                      <a:pt x="206367" y="226317"/>
                    </a:cubicBezTo>
                    <a:cubicBezTo>
                      <a:pt x="219298" y="256491"/>
                      <a:pt x="206724" y="247203"/>
                      <a:pt x="219814" y="273381"/>
                    </a:cubicBezTo>
                    <a:cubicBezTo>
                      <a:pt x="223428" y="280609"/>
                      <a:pt x="228779" y="286828"/>
                      <a:pt x="233261" y="293552"/>
                    </a:cubicBezTo>
                    <a:cubicBezTo>
                      <a:pt x="235502" y="257693"/>
                      <a:pt x="234521" y="221486"/>
                      <a:pt x="239984" y="185975"/>
                    </a:cubicBezTo>
                    <a:cubicBezTo>
                      <a:pt x="241062" y="178970"/>
                      <a:pt x="243266" y="199951"/>
                      <a:pt x="246708" y="206146"/>
                    </a:cubicBezTo>
                    <a:cubicBezTo>
                      <a:pt x="254557" y="220273"/>
                      <a:pt x="264637" y="233040"/>
                      <a:pt x="273602" y="246487"/>
                    </a:cubicBezTo>
                    <a:lnTo>
                      <a:pt x="287049" y="266658"/>
                    </a:lnTo>
                    <a:lnTo>
                      <a:pt x="300496" y="286828"/>
                    </a:lnTo>
                    <a:cubicBezTo>
                      <a:pt x="302737" y="271140"/>
                      <a:pt x="306231" y="255580"/>
                      <a:pt x="307220" y="239764"/>
                    </a:cubicBezTo>
                    <a:cubicBezTo>
                      <a:pt x="321030" y="18803"/>
                      <a:pt x="303133" y="136529"/>
                      <a:pt x="320667" y="31334"/>
                    </a:cubicBezTo>
                    <a:cubicBezTo>
                      <a:pt x="339222" y="87004"/>
                      <a:pt x="311150" y="0"/>
                      <a:pt x="340837" y="118740"/>
                    </a:cubicBezTo>
                    <a:cubicBezTo>
                      <a:pt x="361857" y="202814"/>
                      <a:pt x="334993" y="98285"/>
                      <a:pt x="354284" y="165805"/>
                    </a:cubicBezTo>
                    <a:cubicBezTo>
                      <a:pt x="356823" y="174690"/>
                      <a:pt x="355235" y="185483"/>
                      <a:pt x="361008" y="192699"/>
                    </a:cubicBezTo>
                    <a:cubicBezTo>
                      <a:pt x="365436" y="198233"/>
                      <a:pt x="374455" y="197181"/>
                      <a:pt x="381179" y="199422"/>
                    </a:cubicBezTo>
                    <a:cubicBezTo>
                      <a:pt x="387902" y="203904"/>
                      <a:pt x="396301" y="206559"/>
                      <a:pt x="401349" y="212869"/>
                    </a:cubicBezTo>
                    <a:cubicBezTo>
                      <a:pt x="405776" y="218403"/>
                      <a:pt x="404142" y="227143"/>
                      <a:pt x="408073" y="233040"/>
                    </a:cubicBezTo>
                    <a:cubicBezTo>
                      <a:pt x="413347" y="240952"/>
                      <a:pt x="421520" y="246487"/>
                      <a:pt x="428243" y="253211"/>
                    </a:cubicBezTo>
                    <a:cubicBezTo>
                      <a:pt x="434967" y="244246"/>
                      <a:pt x="441240" y="234926"/>
                      <a:pt x="448414" y="226317"/>
                    </a:cubicBezTo>
                    <a:cubicBezTo>
                      <a:pt x="452472" y="221447"/>
                      <a:pt x="458600" y="218305"/>
                      <a:pt x="461861" y="212869"/>
                    </a:cubicBezTo>
                    <a:cubicBezTo>
                      <a:pt x="465507" y="206792"/>
                      <a:pt x="466343" y="199422"/>
                      <a:pt x="468584" y="192699"/>
                    </a:cubicBezTo>
                    <a:cubicBezTo>
                      <a:pt x="473067" y="197181"/>
                      <a:pt x="478228" y="201075"/>
                      <a:pt x="482032" y="206146"/>
                    </a:cubicBezTo>
                    <a:cubicBezTo>
                      <a:pt x="491729" y="219075"/>
                      <a:pt x="497499" y="235059"/>
                      <a:pt x="508926" y="246487"/>
                    </a:cubicBezTo>
                    <a:lnTo>
                      <a:pt x="529096" y="266658"/>
                    </a:lnTo>
                    <a:cubicBezTo>
                      <a:pt x="533578" y="259934"/>
                      <a:pt x="539360" y="253914"/>
                      <a:pt x="542543" y="246487"/>
                    </a:cubicBezTo>
                    <a:cubicBezTo>
                      <a:pt x="546106" y="238174"/>
                      <a:pt x="554792" y="191965"/>
                      <a:pt x="555990" y="185975"/>
                    </a:cubicBezTo>
                    <a:cubicBezTo>
                      <a:pt x="560472" y="192699"/>
                      <a:pt x="563127" y="201098"/>
                      <a:pt x="569437" y="206146"/>
                    </a:cubicBezTo>
                    <a:cubicBezTo>
                      <a:pt x="582270" y="216412"/>
                      <a:pt x="610932" y="212869"/>
                      <a:pt x="623226" y="212869"/>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2" name="Freeform 141"/>
              <p:cNvSpPr/>
              <p:nvPr/>
            </p:nvSpPr>
            <p:spPr bwMode="auto">
              <a:xfrm>
                <a:off x="1200064" y="4276163"/>
                <a:ext cx="628734" cy="234070"/>
              </a:xfrm>
              <a:custGeom>
                <a:avLst/>
                <a:gdLst>
                  <a:gd name="connsiteX0" fmla="*/ 3446 w 628734"/>
                  <a:gd name="connsiteY0" fmla="*/ 121024 h 234070"/>
                  <a:gd name="connsiteX1" fmla="*/ 16893 w 628734"/>
                  <a:gd name="connsiteY1" fmla="*/ 181536 h 234070"/>
                  <a:gd name="connsiteX2" fmla="*/ 37063 w 628734"/>
                  <a:gd name="connsiteY2" fmla="*/ 168089 h 234070"/>
                  <a:gd name="connsiteX3" fmla="*/ 43787 w 628734"/>
                  <a:gd name="connsiteY3" fmla="*/ 147918 h 234070"/>
                  <a:gd name="connsiteX4" fmla="*/ 57234 w 628734"/>
                  <a:gd name="connsiteY4" fmla="*/ 20171 h 234070"/>
                  <a:gd name="connsiteX5" fmla="*/ 70681 w 628734"/>
                  <a:gd name="connsiteY5" fmla="*/ 73959 h 234070"/>
                  <a:gd name="connsiteX6" fmla="*/ 84128 w 628734"/>
                  <a:gd name="connsiteY6" fmla="*/ 114300 h 234070"/>
                  <a:gd name="connsiteX7" fmla="*/ 90852 w 628734"/>
                  <a:gd name="connsiteY7" fmla="*/ 181536 h 234070"/>
                  <a:gd name="connsiteX8" fmla="*/ 84128 w 628734"/>
                  <a:gd name="connsiteY8" fmla="*/ 161365 h 234070"/>
                  <a:gd name="connsiteX9" fmla="*/ 77405 w 628734"/>
                  <a:gd name="connsiteY9" fmla="*/ 134471 h 234070"/>
                  <a:gd name="connsiteX10" fmla="*/ 84128 w 628734"/>
                  <a:gd name="connsiteY10" fmla="*/ 73959 h 234070"/>
                  <a:gd name="connsiteX11" fmla="*/ 90852 w 628734"/>
                  <a:gd name="connsiteY11" fmla="*/ 100853 h 234070"/>
                  <a:gd name="connsiteX12" fmla="*/ 97575 w 628734"/>
                  <a:gd name="connsiteY12" fmla="*/ 154642 h 234070"/>
                  <a:gd name="connsiteX13" fmla="*/ 104299 w 628734"/>
                  <a:gd name="connsiteY13" fmla="*/ 114300 h 234070"/>
                  <a:gd name="connsiteX14" fmla="*/ 124469 w 628734"/>
                  <a:gd name="connsiteY14" fmla="*/ 134471 h 234070"/>
                  <a:gd name="connsiteX15" fmla="*/ 144640 w 628734"/>
                  <a:gd name="connsiteY15" fmla="*/ 147918 h 234070"/>
                  <a:gd name="connsiteX16" fmla="*/ 151363 w 628734"/>
                  <a:gd name="connsiteY16" fmla="*/ 121024 h 234070"/>
                  <a:gd name="connsiteX17" fmla="*/ 171534 w 628734"/>
                  <a:gd name="connsiteY17" fmla="*/ 107577 h 234070"/>
                  <a:gd name="connsiteX18" fmla="*/ 178258 w 628734"/>
                  <a:gd name="connsiteY18" fmla="*/ 33618 h 234070"/>
                  <a:gd name="connsiteX19" fmla="*/ 191705 w 628734"/>
                  <a:gd name="connsiteY19" fmla="*/ 154642 h 234070"/>
                  <a:gd name="connsiteX20" fmla="*/ 205152 w 628734"/>
                  <a:gd name="connsiteY20" fmla="*/ 181536 h 234070"/>
                  <a:gd name="connsiteX21" fmla="*/ 211875 w 628734"/>
                  <a:gd name="connsiteY21" fmla="*/ 221877 h 234070"/>
                  <a:gd name="connsiteX22" fmla="*/ 225322 w 628734"/>
                  <a:gd name="connsiteY22" fmla="*/ 141195 h 234070"/>
                  <a:gd name="connsiteX23" fmla="*/ 245493 w 628734"/>
                  <a:gd name="connsiteY23" fmla="*/ 141195 h 234070"/>
                  <a:gd name="connsiteX24" fmla="*/ 272387 w 628734"/>
                  <a:gd name="connsiteY24" fmla="*/ 147918 h 234070"/>
                  <a:gd name="connsiteX25" fmla="*/ 292558 w 628734"/>
                  <a:gd name="connsiteY25" fmla="*/ 134471 h 234070"/>
                  <a:gd name="connsiteX26" fmla="*/ 312728 w 628734"/>
                  <a:gd name="connsiteY26" fmla="*/ 141195 h 234070"/>
                  <a:gd name="connsiteX27" fmla="*/ 332899 w 628734"/>
                  <a:gd name="connsiteY27" fmla="*/ 134471 h 234070"/>
                  <a:gd name="connsiteX28" fmla="*/ 373240 w 628734"/>
                  <a:gd name="connsiteY28" fmla="*/ 127748 h 234070"/>
                  <a:gd name="connsiteX29" fmla="*/ 393411 w 628734"/>
                  <a:gd name="connsiteY29" fmla="*/ 141195 h 234070"/>
                  <a:gd name="connsiteX30" fmla="*/ 440475 w 628734"/>
                  <a:gd name="connsiteY30" fmla="*/ 168089 h 234070"/>
                  <a:gd name="connsiteX31" fmla="*/ 460646 w 628734"/>
                  <a:gd name="connsiteY31" fmla="*/ 80683 h 234070"/>
                  <a:gd name="connsiteX32" fmla="*/ 467369 w 628734"/>
                  <a:gd name="connsiteY32" fmla="*/ 47065 h 234070"/>
                  <a:gd name="connsiteX33" fmla="*/ 480816 w 628734"/>
                  <a:gd name="connsiteY33" fmla="*/ 20171 h 234070"/>
                  <a:gd name="connsiteX34" fmla="*/ 487540 w 628734"/>
                  <a:gd name="connsiteY34" fmla="*/ 0 h 234070"/>
                  <a:gd name="connsiteX35" fmla="*/ 507711 w 628734"/>
                  <a:gd name="connsiteY35" fmla="*/ 121024 h 234070"/>
                  <a:gd name="connsiteX36" fmla="*/ 507711 w 628734"/>
                  <a:gd name="connsiteY36" fmla="*/ 141195 h 234070"/>
                  <a:gd name="connsiteX37" fmla="*/ 534605 w 628734"/>
                  <a:gd name="connsiteY37" fmla="*/ 147918 h 234070"/>
                  <a:gd name="connsiteX38" fmla="*/ 548052 w 628734"/>
                  <a:gd name="connsiteY38" fmla="*/ 127748 h 234070"/>
                  <a:gd name="connsiteX39" fmla="*/ 628734 w 628734"/>
                  <a:gd name="connsiteY39" fmla="*/ 134471 h 23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8734" h="234070">
                    <a:moveTo>
                      <a:pt x="3446" y="121024"/>
                    </a:moveTo>
                    <a:cubicBezTo>
                      <a:pt x="19299" y="10044"/>
                      <a:pt x="0" y="122410"/>
                      <a:pt x="16893" y="181536"/>
                    </a:cubicBezTo>
                    <a:cubicBezTo>
                      <a:pt x="19113" y="189306"/>
                      <a:pt x="30340" y="172571"/>
                      <a:pt x="37063" y="168089"/>
                    </a:cubicBezTo>
                    <a:cubicBezTo>
                      <a:pt x="39304" y="161365"/>
                      <a:pt x="42829" y="154940"/>
                      <a:pt x="43787" y="147918"/>
                    </a:cubicBezTo>
                    <a:cubicBezTo>
                      <a:pt x="49572" y="105493"/>
                      <a:pt x="42601" y="60411"/>
                      <a:pt x="57234" y="20171"/>
                    </a:cubicBezTo>
                    <a:cubicBezTo>
                      <a:pt x="63550" y="2803"/>
                      <a:pt x="65604" y="56189"/>
                      <a:pt x="70681" y="73959"/>
                    </a:cubicBezTo>
                    <a:cubicBezTo>
                      <a:pt x="74575" y="87588"/>
                      <a:pt x="84128" y="114300"/>
                      <a:pt x="84128" y="114300"/>
                    </a:cubicBezTo>
                    <a:cubicBezTo>
                      <a:pt x="86369" y="136712"/>
                      <a:pt x="90852" y="159012"/>
                      <a:pt x="90852" y="181536"/>
                    </a:cubicBezTo>
                    <a:cubicBezTo>
                      <a:pt x="90852" y="188623"/>
                      <a:pt x="86075" y="168180"/>
                      <a:pt x="84128" y="161365"/>
                    </a:cubicBezTo>
                    <a:cubicBezTo>
                      <a:pt x="81589" y="152480"/>
                      <a:pt x="79646" y="143436"/>
                      <a:pt x="77405" y="134471"/>
                    </a:cubicBezTo>
                    <a:cubicBezTo>
                      <a:pt x="79646" y="114300"/>
                      <a:pt x="76591" y="92802"/>
                      <a:pt x="84128" y="73959"/>
                    </a:cubicBezTo>
                    <a:cubicBezTo>
                      <a:pt x="87560" y="65379"/>
                      <a:pt x="89333" y="91738"/>
                      <a:pt x="90852" y="100853"/>
                    </a:cubicBezTo>
                    <a:cubicBezTo>
                      <a:pt x="93823" y="118676"/>
                      <a:pt x="95334" y="136712"/>
                      <a:pt x="97575" y="154642"/>
                    </a:cubicBezTo>
                    <a:cubicBezTo>
                      <a:pt x="99816" y="141195"/>
                      <a:pt x="93393" y="122480"/>
                      <a:pt x="104299" y="114300"/>
                    </a:cubicBezTo>
                    <a:cubicBezTo>
                      <a:pt x="111906" y="108595"/>
                      <a:pt x="117164" y="128384"/>
                      <a:pt x="124469" y="134471"/>
                    </a:cubicBezTo>
                    <a:cubicBezTo>
                      <a:pt x="130677" y="139644"/>
                      <a:pt x="137916" y="143436"/>
                      <a:pt x="144640" y="147918"/>
                    </a:cubicBezTo>
                    <a:cubicBezTo>
                      <a:pt x="146881" y="138953"/>
                      <a:pt x="146237" y="128713"/>
                      <a:pt x="151363" y="121024"/>
                    </a:cubicBezTo>
                    <a:cubicBezTo>
                      <a:pt x="155845" y="114300"/>
                      <a:pt x="169157" y="115300"/>
                      <a:pt x="171534" y="107577"/>
                    </a:cubicBezTo>
                    <a:cubicBezTo>
                      <a:pt x="178814" y="83917"/>
                      <a:pt x="176017" y="58271"/>
                      <a:pt x="178258" y="33618"/>
                    </a:cubicBezTo>
                    <a:cubicBezTo>
                      <a:pt x="181105" y="76332"/>
                      <a:pt x="175241" y="116225"/>
                      <a:pt x="191705" y="154642"/>
                    </a:cubicBezTo>
                    <a:cubicBezTo>
                      <a:pt x="195653" y="163854"/>
                      <a:pt x="200670" y="172571"/>
                      <a:pt x="205152" y="181536"/>
                    </a:cubicBezTo>
                    <a:cubicBezTo>
                      <a:pt x="207393" y="194983"/>
                      <a:pt x="205779" y="234070"/>
                      <a:pt x="211875" y="221877"/>
                    </a:cubicBezTo>
                    <a:cubicBezTo>
                      <a:pt x="224068" y="197490"/>
                      <a:pt x="225322" y="141195"/>
                      <a:pt x="225322" y="141195"/>
                    </a:cubicBezTo>
                    <a:cubicBezTo>
                      <a:pt x="257177" y="188977"/>
                      <a:pt x="223516" y="149986"/>
                      <a:pt x="245493" y="141195"/>
                    </a:cubicBezTo>
                    <a:cubicBezTo>
                      <a:pt x="254073" y="137763"/>
                      <a:pt x="263422" y="145677"/>
                      <a:pt x="272387" y="147918"/>
                    </a:cubicBezTo>
                    <a:cubicBezTo>
                      <a:pt x="279111" y="143436"/>
                      <a:pt x="284587" y="135799"/>
                      <a:pt x="292558" y="134471"/>
                    </a:cubicBezTo>
                    <a:cubicBezTo>
                      <a:pt x="299549" y="133306"/>
                      <a:pt x="305641" y="141195"/>
                      <a:pt x="312728" y="141195"/>
                    </a:cubicBezTo>
                    <a:cubicBezTo>
                      <a:pt x="319815" y="141195"/>
                      <a:pt x="326175" y="136712"/>
                      <a:pt x="332899" y="134471"/>
                    </a:cubicBezTo>
                    <a:cubicBezTo>
                      <a:pt x="406454" y="158992"/>
                      <a:pt x="295043" y="127748"/>
                      <a:pt x="373240" y="127748"/>
                    </a:cubicBezTo>
                    <a:cubicBezTo>
                      <a:pt x="381321" y="127748"/>
                      <a:pt x="386395" y="137186"/>
                      <a:pt x="393411" y="141195"/>
                    </a:cubicBezTo>
                    <a:cubicBezTo>
                      <a:pt x="453115" y="175311"/>
                      <a:pt x="391340" y="135332"/>
                      <a:pt x="440475" y="168089"/>
                    </a:cubicBezTo>
                    <a:cubicBezTo>
                      <a:pt x="453475" y="90098"/>
                      <a:pt x="439154" y="166656"/>
                      <a:pt x="460646" y="80683"/>
                    </a:cubicBezTo>
                    <a:cubicBezTo>
                      <a:pt x="463418" y="69596"/>
                      <a:pt x="463755" y="57906"/>
                      <a:pt x="467369" y="47065"/>
                    </a:cubicBezTo>
                    <a:cubicBezTo>
                      <a:pt x="470538" y="37557"/>
                      <a:pt x="476868" y="29383"/>
                      <a:pt x="480816" y="20171"/>
                    </a:cubicBezTo>
                    <a:cubicBezTo>
                      <a:pt x="483608" y="13657"/>
                      <a:pt x="485299" y="6724"/>
                      <a:pt x="487540" y="0"/>
                    </a:cubicBezTo>
                    <a:cubicBezTo>
                      <a:pt x="494376" y="47854"/>
                      <a:pt x="496852" y="69447"/>
                      <a:pt x="507711" y="121024"/>
                    </a:cubicBezTo>
                    <a:cubicBezTo>
                      <a:pt x="518628" y="172878"/>
                      <a:pt x="531586" y="200881"/>
                      <a:pt x="507711" y="141195"/>
                    </a:cubicBezTo>
                    <a:cubicBezTo>
                      <a:pt x="523447" y="93981"/>
                      <a:pt x="501533" y="141303"/>
                      <a:pt x="534605" y="147918"/>
                    </a:cubicBezTo>
                    <a:cubicBezTo>
                      <a:pt x="542529" y="149503"/>
                      <a:pt x="543570" y="134471"/>
                      <a:pt x="548052" y="127748"/>
                    </a:cubicBezTo>
                    <a:cubicBezTo>
                      <a:pt x="587358" y="140849"/>
                      <a:pt x="561135" y="134471"/>
                      <a:pt x="628734" y="134471"/>
                    </a:cubicBezTo>
                  </a:path>
                </a:pathLst>
              </a:custGeom>
              <a:solidFill>
                <a:schemeClr val="tx1">
                  <a:lumMod val="75000"/>
                  <a:lumOff val="2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3" name="Rectangle 142"/>
              <p:cNvSpPr/>
              <p:nvPr/>
            </p:nvSpPr>
            <p:spPr>
              <a:xfrm>
                <a:off x="858309" y="4027249"/>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1</a:t>
                </a:r>
                <a:endParaRPr lang="en-US" dirty="0"/>
              </a:p>
            </p:txBody>
          </p:sp>
          <p:sp>
            <p:nvSpPr>
              <p:cNvPr id="144" name="Rectangle 143"/>
              <p:cNvSpPr/>
              <p:nvPr/>
            </p:nvSpPr>
            <p:spPr>
              <a:xfrm>
                <a:off x="858309" y="4276019"/>
                <a:ext cx="327334" cy="215444"/>
              </a:xfrm>
              <a:prstGeom prst="rect">
                <a:avLst/>
              </a:prstGeom>
            </p:spPr>
            <p:txBody>
              <a:bodyPr wrap="none">
                <a:spAutoFit/>
              </a:bodyPr>
              <a:lstStyle/>
              <a:p>
                <a:r>
                  <a:rPr lang="en-US" sz="800" b="1" dirty="0" smtClean="0">
                    <a:solidFill>
                      <a:sysClr val="windowText" lastClr="000000"/>
                    </a:solidFill>
                    <a:latin typeface="Calibri" pitchFamily="34" charset="0"/>
                  </a:rPr>
                  <a:t>TX</a:t>
                </a:r>
                <a:r>
                  <a:rPr lang="en-US" sz="800" b="1" baseline="-25000" dirty="0" smtClean="0">
                    <a:solidFill>
                      <a:sysClr val="windowText" lastClr="000000"/>
                    </a:solidFill>
                    <a:latin typeface="Calibri" pitchFamily="34" charset="0"/>
                  </a:rPr>
                  <a:t>2</a:t>
                </a:r>
                <a:endParaRPr lang="en-US" dirty="0"/>
              </a:p>
            </p:txBody>
          </p:sp>
        </p:grpSp>
        <p:graphicFrame>
          <p:nvGraphicFramePr>
            <p:cNvPr id="102" name="Object 1"/>
            <p:cNvGraphicFramePr>
              <a:graphicFrameLocks noChangeAspect="1"/>
            </p:cNvGraphicFramePr>
            <p:nvPr/>
          </p:nvGraphicFramePr>
          <p:xfrm>
            <a:off x="3438581" y="4953008"/>
            <a:ext cx="960695" cy="1182613"/>
          </p:xfrm>
          <a:graphic>
            <a:graphicData uri="http://schemas.openxmlformats.org/presentationml/2006/ole">
              <p:oleObj spid="_x0000_s20487" r:id="rId4" imgW="2844800" imgH="3505200" progId="">
                <p:embed/>
              </p:oleObj>
            </a:graphicData>
          </a:graphic>
        </p:graphicFrame>
        <p:grpSp>
          <p:nvGrpSpPr>
            <p:cNvPr id="103" name="Group 52"/>
            <p:cNvGrpSpPr/>
            <p:nvPr/>
          </p:nvGrpSpPr>
          <p:grpSpPr>
            <a:xfrm>
              <a:off x="2364438" y="5419415"/>
              <a:ext cx="154268" cy="209306"/>
              <a:chOff x="5490920" y="5472113"/>
              <a:chExt cx="154268" cy="209306"/>
            </a:xfrm>
          </p:grpSpPr>
          <p:sp>
            <p:nvSpPr>
              <p:cNvPr id="133" name="Cube 132"/>
              <p:cNvSpPr/>
              <p:nvPr/>
            </p:nvSpPr>
            <p:spPr bwMode="auto">
              <a:xfrm>
                <a:off x="5490920" y="5576886"/>
                <a:ext cx="154268" cy="104533"/>
              </a:xfrm>
              <a:prstGeom prst="cube">
                <a:avLst>
                  <a:gd name="adj" fmla="val 72892"/>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34" name="Group 15"/>
              <p:cNvGrpSpPr>
                <a:grpSpLocks/>
              </p:cNvGrpSpPr>
              <p:nvPr/>
            </p:nvGrpSpPr>
            <p:grpSpPr bwMode="auto">
              <a:xfrm>
                <a:off x="5525434" y="5510213"/>
                <a:ext cx="45719" cy="125413"/>
                <a:chOff x="514105" y="1348"/>
                <a:chExt cx="45719" cy="188"/>
              </a:xfrm>
              <a:solidFill>
                <a:schemeClr val="tx1"/>
              </a:solidFill>
            </p:grpSpPr>
            <p:sp>
              <p:nvSpPr>
                <p:cNvPr id="138"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39"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35" name="Group 15"/>
              <p:cNvGrpSpPr>
                <a:grpSpLocks/>
              </p:cNvGrpSpPr>
              <p:nvPr/>
            </p:nvGrpSpPr>
            <p:grpSpPr bwMode="auto">
              <a:xfrm>
                <a:off x="5573060" y="5472113"/>
                <a:ext cx="45719" cy="125413"/>
                <a:chOff x="514105" y="1348"/>
                <a:chExt cx="45719" cy="188"/>
              </a:xfrm>
              <a:solidFill>
                <a:schemeClr val="tx1"/>
              </a:solidFill>
            </p:grpSpPr>
            <p:sp>
              <p:nvSpPr>
                <p:cNvPr id="136"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37"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grpSp>
          <p:nvGrpSpPr>
            <p:cNvPr id="104" name="Group 89"/>
            <p:cNvGrpSpPr/>
            <p:nvPr/>
          </p:nvGrpSpPr>
          <p:grpSpPr>
            <a:xfrm>
              <a:off x="5847247" y="5506112"/>
              <a:ext cx="312633" cy="583473"/>
              <a:chOff x="6290758" y="3529514"/>
              <a:chExt cx="312633" cy="583473"/>
            </a:xfrm>
          </p:grpSpPr>
          <p:sp>
            <p:nvSpPr>
              <p:cNvPr id="118" name="TextBox 117"/>
              <p:cNvSpPr txBox="1"/>
              <p:nvPr/>
            </p:nvSpPr>
            <p:spPr>
              <a:xfrm>
                <a:off x="6290758" y="3882155"/>
                <a:ext cx="255198" cy="230832"/>
              </a:xfrm>
              <a:prstGeom prst="rect">
                <a:avLst/>
              </a:prstGeom>
              <a:noFill/>
            </p:spPr>
            <p:txBody>
              <a:bodyPr wrap="none" rtlCol="0">
                <a:spAutoFit/>
              </a:bodyPr>
              <a:lstStyle/>
              <a:p>
                <a:r>
                  <a:rPr lang="en-US" sz="900" b="1" dirty="0" smtClean="0">
                    <a:latin typeface="+mn-lt"/>
                  </a:rPr>
                  <a:t>B</a:t>
                </a:r>
                <a:endParaRPr lang="en-US" sz="900" b="1" dirty="0">
                  <a:latin typeface="+mn-lt"/>
                </a:endParaRPr>
              </a:p>
            </p:txBody>
          </p:sp>
          <p:sp>
            <p:nvSpPr>
              <p:cNvPr id="119" name="Cube 118"/>
              <p:cNvSpPr/>
              <p:nvPr/>
            </p:nvSpPr>
            <p:spPr bwMode="auto">
              <a:xfrm>
                <a:off x="6333226" y="3635696"/>
                <a:ext cx="270165" cy="197116"/>
              </a:xfrm>
              <a:prstGeom prst="cube">
                <a:avLst>
                  <a:gd name="adj" fmla="val 86483"/>
                </a:avLst>
              </a:prstGeom>
              <a:ln w="6350">
                <a:solidFill>
                  <a:schemeClr val="tx1">
                    <a:lumMod val="95000"/>
                    <a:lumOff val="5000"/>
                  </a:schemeClr>
                </a:solid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20" name="Group 15"/>
              <p:cNvGrpSpPr>
                <a:grpSpLocks/>
              </p:cNvGrpSpPr>
              <p:nvPr/>
            </p:nvGrpSpPr>
            <p:grpSpPr bwMode="auto">
              <a:xfrm>
                <a:off x="6378691" y="3660696"/>
                <a:ext cx="45719" cy="125413"/>
                <a:chOff x="514105" y="1348"/>
                <a:chExt cx="45719" cy="188"/>
              </a:xfrm>
              <a:solidFill>
                <a:schemeClr val="tx1"/>
              </a:solidFill>
            </p:grpSpPr>
            <p:sp>
              <p:nvSpPr>
                <p:cNvPr id="131"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32"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21" name="Group 15"/>
              <p:cNvGrpSpPr>
                <a:grpSpLocks/>
              </p:cNvGrpSpPr>
              <p:nvPr/>
            </p:nvGrpSpPr>
            <p:grpSpPr bwMode="auto">
              <a:xfrm>
                <a:off x="6426317" y="3622596"/>
                <a:ext cx="45719" cy="125413"/>
                <a:chOff x="514105" y="1348"/>
                <a:chExt cx="45719" cy="188"/>
              </a:xfrm>
              <a:solidFill>
                <a:schemeClr val="tx1"/>
              </a:solidFill>
            </p:grpSpPr>
            <p:sp>
              <p:nvSpPr>
                <p:cNvPr id="129"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30"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22" name="Group 15"/>
              <p:cNvGrpSpPr>
                <a:grpSpLocks/>
              </p:cNvGrpSpPr>
              <p:nvPr/>
            </p:nvGrpSpPr>
            <p:grpSpPr bwMode="auto">
              <a:xfrm>
                <a:off x="6481071" y="3573317"/>
                <a:ext cx="45719" cy="125413"/>
                <a:chOff x="514105" y="1348"/>
                <a:chExt cx="45719" cy="188"/>
              </a:xfrm>
              <a:solidFill>
                <a:schemeClr val="tx1"/>
              </a:solidFill>
            </p:grpSpPr>
            <p:sp>
              <p:nvSpPr>
                <p:cNvPr id="127"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28"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nvGrpSpPr>
              <p:cNvPr id="123" name="Group 15"/>
              <p:cNvGrpSpPr>
                <a:grpSpLocks/>
              </p:cNvGrpSpPr>
              <p:nvPr/>
            </p:nvGrpSpPr>
            <p:grpSpPr bwMode="auto">
              <a:xfrm>
                <a:off x="6530351" y="3529514"/>
                <a:ext cx="45719" cy="125413"/>
                <a:chOff x="514105" y="1348"/>
                <a:chExt cx="45719" cy="188"/>
              </a:xfrm>
              <a:solidFill>
                <a:schemeClr val="tx1"/>
              </a:solidFill>
            </p:grpSpPr>
            <p:sp>
              <p:nvSpPr>
                <p:cNvPr id="124" name="Line 16"/>
                <p:cNvSpPr>
                  <a:spLocks noChangeShapeType="1"/>
                </p:cNvSpPr>
                <p:nvPr/>
              </p:nvSpPr>
              <p:spPr bwMode="auto">
                <a:xfrm flipV="1">
                  <a:off x="537431" y="1392"/>
                  <a:ext cx="0" cy="144"/>
                </a:xfrm>
                <a:prstGeom prst="line">
                  <a:avLst/>
                </a:prstGeom>
                <a:grpFill/>
                <a:ln w="12700">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sp>
              <p:nvSpPr>
                <p:cNvPr id="126" name="Oval 17"/>
                <p:cNvSpPr>
                  <a:spLocks noChangeArrowheads="1"/>
                </p:cNvSpPr>
                <p:nvPr/>
              </p:nvSpPr>
              <p:spPr bwMode="auto">
                <a:xfrm>
                  <a:off x="514105" y="1348"/>
                  <a:ext cx="45719" cy="69"/>
                </a:xfrm>
                <a:prstGeom prst="ellipse">
                  <a:avLst/>
                </a:prstGeom>
                <a:grpFill/>
                <a:ln w="9525">
                  <a:solidFill>
                    <a:schemeClr val="tx1"/>
                  </a:solidFill>
                  <a:round/>
                  <a:headEnd type="none" w="sm" len="sm"/>
                  <a:tailEnd type="none" w="sm" len="sm"/>
                </a:ln>
                <a:effectLst/>
              </p:spPr>
              <p:txBody>
                <a:bodyPr wrap="none" anchor="ctr">
                  <a:prstTxWarp prst="textNoShape">
                    <a:avLst/>
                  </a:prstTxWarp>
                </a:bodyPr>
                <a:lstStyle/>
                <a:p>
                  <a:pPr algn="ctr"/>
                  <a:endParaRPr lang="en-US" sz="1200" b="1" dirty="0">
                    <a:solidFill>
                      <a:srgbClr val="000000"/>
                    </a:solidFill>
                  </a:endParaRPr>
                </a:p>
              </p:txBody>
            </p:sp>
          </p:grpSp>
        </p:grpSp>
        <p:pic>
          <p:nvPicPr>
            <p:cNvPr id="105" name="Picture 9" descr="C:\Documents and Settings\vi18627\My Documents\Downloads\MC900432625.PNG"/>
            <p:cNvPicPr>
              <a:picLocks noChangeAspect="1" noChangeArrowheads="1"/>
            </p:cNvPicPr>
            <p:nvPr/>
          </p:nvPicPr>
          <p:blipFill>
            <a:blip r:embed="rId5" cstate="print"/>
            <a:srcRect/>
            <a:stretch>
              <a:fillRect/>
            </a:stretch>
          </p:blipFill>
          <p:spPr bwMode="auto">
            <a:xfrm>
              <a:off x="6210375" y="5628735"/>
              <a:ext cx="436552" cy="436552"/>
            </a:xfrm>
            <a:prstGeom prst="rect">
              <a:avLst/>
            </a:prstGeom>
            <a:noFill/>
          </p:spPr>
        </p:pic>
        <p:pic>
          <p:nvPicPr>
            <p:cNvPr id="106" name="Picture 9" descr="C:\Documents and Settings\vi18627\My Documents\Downloads\MC900432625.PNG"/>
            <p:cNvPicPr>
              <a:picLocks noChangeAspect="1" noChangeArrowheads="1"/>
            </p:cNvPicPr>
            <p:nvPr/>
          </p:nvPicPr>
          <p:blipFill>
            <a:blip r:embed="rId6" cstate="print"/>
            <a:srcRect/>
            <a:stretch>
              <a:fillRect/>
            </a:stretch>
          </p:blipFill>
          <p:spPr bwMode="auto">
            <a:xfrm flipH="1">
              <a:off x="1856178" y="5343999"/>
              <a:ext cx="422828" cy="436552"/>
            </a:xfrm>
            <a:prstGeom prst="rect">
              <a:avLst/>
            </a:prstGeom>
            <a:noFill/>
          </p:spPr>
        </p:pic>
        <p:sp>
          <p:nvSpPr>
            <p:cNvPr id="107" name="TextBox 106"/>
            <p:cNvSpPr txBox="1"/>
            <p:nvPr/>
          </p:nvSpPr>
          <p:spPr>
            <a:xfrm>
              <a:off x="4259872" y="4736202"/>
              <a:ext cx="901209" cy="230832"/>
            </a:xfrm>
            <a:prstGeom prst="rect">
              <a:avLst/>
            </a:prstGeom>
            <a:noFill/>
          </p:spPr>
          <p:txBody>
            <a:bodyPr wrap="none" rtlCol="0">
              <a:spAutoFit/>
            </a:bodyPr>
            <a:lstStyle/>
            <a:p>
              <a:r>
                <a:rPr lang="en-US" sz="900" b="1" dirty="0" smtClean="0">
                  <a:solidFill>
                    <a:schemeClr val="bg1">
                      <a:lumMod val="50000"/>
                    </a:schemeClr>
                  </a:solidFill>
                  <a:latin typeface="+mn-lt"/>
                </a:rPr>
                <a:t>Interfering link</a:t>
              </a:r>
              <a:endParaRPr lang="en-US" sz="900" b="1" dirty="0">
                <a:solidFill>
                  <a:schemeClr val="bg1">
                    <a:lumMod val="50000"/>
                  </a:schemeClr>
                </a:solidFill>
                <a:latin typeface="+mn-lt"/>
              </a:endParaRPr>
            </a:p>
          </p:txBody>
        </p:sp>
        <p:grpSp>
          <p:nvGrpSpPr>
            <p:cNvPr id="108" name="Group 107"/>
            <p:cNvGrpSpPr/>
            <p:nvPr/>
          </p:nvGrpSpPr>
          <p:grpSpPr>
            <a:xfrm rot="6218804">
              <a:off x="4590278" y="4862370"/>
              <a:ext cx="450376" cy="450376"/>
              <a:chOff x="2934269" y="5158854"/>
              <a:chExt cx="450376" cy="450376"/>
            </a:xfrm>
          </p:grpSpPr>
          <p:sp>
            <p:nvSpPr>
              <p:cNvPr id="115" name="Arc 114"/>
              <p:cNvSpPr/>
              <p:nvPr/>
            </p:nvSpPr>
            <p:spPr bwMode="auto">
              <a:xfrm>
                <a:off x="2934269" y="5158854"/>
                <a:ext cx="450376" cy="45037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6" name="Arc 115"/>
              <p:cNvSpPr/>
              <p:nvPr/>
            </p:nvSpPr>
            <p:spPr bwMode="auto">
              <a:xfrm>
                <a:off x="2997769" y="5222354"/>
                <a:ext cx="321196" cy="321196"/>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7" name="Arc 116"/>
              <p:cNvSpPr/>
              <p:nvPr/>
            </p:nvSpPr>
            <p:spPr bwMode="auto">
              <a:xfrm>
                <a:off x="3029519" y="5292204"/>
                <a:ext cx="221681" cy="221681"/>
              </a:xfrm>
              <a:prstGeom prst="arc">
                <a:avLst/>
              </a:pr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109" name="Oval 108"/>
            <p:cNvSpPr/>
            <p:nvPr/>
          </p:nvSpPr>
          <p:spPr bwMode="auto">
            <a:xfrm rot="8263368">
              <a:off x="4730787" y="4966192"/>
              <a:ext cx="114985" cy="104033"/>
            </a:xfrm>
            <a:prstGeom prst="ellipse">
              <a:avLst/>
            </a:prstGeom>
            <a:solidFill>
              <a:schemeClr val="bg1">
                <a:lumMod val="65000"/>
              </a:schemeClr>
            </a:solidFill>
            <a:ln>
              <a:solidFill>
                <a:schemeClr val="bg1">
                  <a:lumMod val="50000"/>
                </a:schemeClr>
              </a:solidFill>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0" name="Rectangle 109"/>
            <p:cNvSpPr/>
            <p:nvPr/>
          </p:nvSpPr>
          <p:spPr bwMode="auto">
            <a:xfrm>
              <a:off x="7099908" y="5469401"/>
              <a:ext cx="895350" cy="51435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1" name="Freeform 110"/>
            <p:cNvSpPr/>
            <p:nvPr/>
          </p:nvSpPr>
          <p:spPr bwMode="auto">
            <a:xfrm flipV="1">
              <a:off x="7119696" y="5501004"/>
              <a:ext cx="843516" cy="487449"/>
            </a:xfrm>
            <a:custGeom>
              <a:avLst/>
              <a:gdLst>
                <a:gd name="connsiteX0" fmla="*/ 0 w 1714500"/>
                <a:gd name="connsiteY0" fmla="*/ 159808 h 1206500"/>
                <a:gd name="connsiteX1" fmla="*/ 95250 w 1714500"/>
                <a:gd name="connsiteY1" fmla="*/ 140758 h 1206500"/>
                <a:gd name="connsiteX2" fmla="*/ 146050 w 1714500"/>
                <a:gd name="connsiteY2" fmla="*/ 166158 h 1206500"/>
                <a:gd name="connsiteX3" fmla="*/ 279400 w 1714500"/>
                <a:gd name="connsiteY3" fmla="*/ 159808 h 1206500"/>
                <a:gd name="connsiteX4" fmla="*/ 349250 w 1714500"/>
                <a:gd name="connsiteY4" fmla="*/ 191558 h 1206500"/>
                <a:gd name="connsiteX5" fmla="*/ 425450 w 1714500"/>
                <a:gd name="connsiteY5" fmla="*/ 153458 h 1206500"/>
                <a:gd name="connsiteX6" fmla="*/ 488950 w 1714500"/>
                <a:gd name="connsiteY6" fmla="*/ 166158 h 1206500"/>
                <a:gd name="connsiteX7" fmla="*/ 571500 w 1714500"/>
                <a:gd name="connsiteY7" fmla="*/ 134408 h 1206500"/>
                <a:gd name="connsiteX8" fmla="*/ 641350 w 1714500"/>
                <a:gd name="connsiteY8" fmla="*/ 153458 h 1206500"/>
                <a:gd name="connsiteX9" fmla="*/ 755650 w 1714500"/>
                <a:gd name="connsiteY9" fmla="*/ 128058 h 1206500"/>
                <a:gd name="connsiteX10" fmla="*/ 762000 w 1714500"/>
                <a:gd name="connsiteY10" fmla="*/ 153458 h 1206500"/>
                <a:gd name="connsiteX11" fmla="*/ 889000 w 1714500"/>
                <a:gd name="connsiteY11" fmla="*/ 159808 h 1206500"/>
                <a:gd name="connsiteX12" fmla="*/ 952500 w 1714500"/>
                <a:gd name="connsiteY12" fmla="*/ 458258 h 1206500"/>
                <a:gd name="connsiteX13" fmla="*/ 1028700 w 1714500"/>
                <a:gd name="connsiteY13" fmla="*/ 1156758 h 1206500"/>
                <a:gd name="connsiteX14" fmla="*/ 1060450 w 1714500"/>
                <a:gd name="connsiteY14" fmla="*/ 159808 h 1206500"/>
                <a:gd name="connsiteX15" fmla="*/ 1333500 w 1714500"/>
                <a:gd name="connsiteY15" fmla="*/ 197908 h 1206500"/>
                <a:gd name="connsiteX16" fmla="*/ 1435100 w 1714500"/>
                <a:gd name="connsiteY16" fmla="*/ 166158 h 1206500"/>
                <a:gd name="connsiteX17" fmla="*/ 1568450 w 1714500"/>
                <a:gd name="connsiteY17" fmla="*/ 166158 h 1206500"/>
                <a:gd name="connsiteX18" fmla="*/ 1631950 w 1714500"/>
                <a:gd name="connsiteY18" fmla="*/ 140758 h 1206500"/>
                <a:gd name="connsiteX19" fmla="*/ 1714500 w 1714500"/>
                <a:gd name="connsiteY19" fmla="*/ 159808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0" h="1206500">
                  <a:moveTo>
                    <a:pt x="0" y="159808"/>
                  </a:moveTo>
                  <a:cubicBezTo>
                    <a:pt x="35454" y="149754"/>
                    <a:pt x="70908" y="139700"/>
                    <a:pt x="95250" y="140758"/>
                  </a:cubicBezTo>
                  <a:cubicBezTo>
                    <a:pt x="119592" y="141816"/>
                    <a:pt x="115358" y="162983"/>
                    <a:pt x="146050" y="166158"/>
                  </a:cubicBezTo>
                  <a:cubicBezTo>
                    <a:pt x="176742" y="169333"/>
                    <a:pt x="245533" y="155575"/>
                    <a:pt x="279400" y="159808"/>
                  </a:cubicBezTo>
                  <a:cubicBezTo>
                    <a:pt x="313267" y="164041"/>
                    <a:pt x="324908" y="192616"/>
                    <a:pt x="349250" y="191558"/>
                  </a:cubicBezTo>
                  <a:cubicBezTo>
                    <a:pt x="373592" y="190500"/>
                    <a:pt x="402167" y="157691"/>
                    <a:pt x="425450" y="153458"/>
                  </a:cubicBezTo>
                  <a:cubicBezTo>
                    <a:pt x="448733" y="149225"/>
                    <a:pt x="464608" y="169333"/>
                    <a:pt x="488950" y="166158"/>
                  </a:cubicBezTo>
                  <a:cubicBezTo>
                    <a:pt x="513292" y="162983"/>
                    <a:pt x="546100" y="136525"/>
                    <a:pt x="571500" y="134408"/>
                  </a:cubicBezTo>
                  <a:cubicBezTo>
                    <a:pt x="596900" y="132291"/>
                    <a:pt x="610658" y="154516"/>
                    <a:pt x="641350" y="153458"/>
                  </a:cubicBezTo>
                  <a:cubicBezTo>
                    <a:pt x="672042" y="152400"/>
                    <a:pt x="735542" y="128058"/>
                    <a:pt x="755650" y="128058"/>
                  </a:cubicBezTo>
                  <a:cubicBezTo>
                    <a:pt x="775758" y="128058"/>
                    <a:pt x="739775" y="148166"/>
                    <a:pt x="762000" y="153458"/>
                  </a:cubicBezTo>
                  <a:cubicBezTo>
                    <a:pt x="784225" y="158750"/>
                    <a:pt x="857250" y="109008"/>
                    <a:pt x="889000" y="159808"/>
                  </a:cubicBezTo>
                  <a:cubicBezTo>
                    <a:pt x="920750" y="210608"/>
                    <a:pt x="929217" y="292100"/>
                    <a:pt x="952500" y="458258"/>
                  </a:cubicBezTo>
                  <a:cubicBezTo>
                    <a:pt x="975783" y="624416"/>
                    <a:pt x="1010708" y="1206500"/>
                    <a:pt x="1028700" y="1156758"/>
                  </a:cubicBezTo>
                  <a:cubicBezTo>
                    <a:pt x="1046692" y="1107016"/>
                    <a:pt x="1009650" y="319616"/>
                    <a:pt x="1060450" y="159808"/>
                  </a:cubicBezTo>
                  <a:cubicBezTo>
                    <a:pt x="1111250" y="0"/>
                    <a:pt x="1271058" y="196850"/>
                    <a:pt x="1333500" y="197908"/>
                  </a:cubicBezTo>
                  <a:cubicBezTo>
                    <a:pt x="1395942" y="198966"/>
                    <a:pt x="1395942" y="171450"/>
                    <a:pt x="1435100" y="166158"/>
                  </a:cubicBezTo>
                  <a:cubicBezTo>
                    <a:pt x="1474258" y="160866"/>
                    <a:pt x="1535642" y="170391"/>
                    <a:pt x="1568450" y="166158"/>
                  </a:cubicBezTo>
                  <a:cubicBezTo>
                    <a:pt x="1601258" y="161925"/>
                    <a:pt x="1607608" y="141816"/>
                    <a:pt x="1631950" y="140758"/>
                  </a:cubicBezTo>
                  <a:cubicBezTo>
                    <a:pt x="1656292" y="139700"/>
                    <a:pt x="1685396" y="149754"/>
                    <a:pt x="1714500" y="159808"/>
                  </a:cubicBezTo>
                </a:path>
              </a:pathLst>
            </a:cu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12" name="Straight Connector 111"/>
            <p:cNvCxnSpPr/>
            <p:nvPr/>
          </p:nvCxnSpPr>
          <p:spPr bwMode="auto">
            <a:xfrm>
              <a:off x="7112608" y="5695491"/>
              <a:ext cx="933450" cy="0"/>
            </a:xfrm>
            <a:prstGeom prst="line">
              <a:avLst/>
            </a:prstGeom>
            <a:solidFill>
              <a:schemeClr val="accent1"/>
            </a:solidFill>
            <a:ln w="12700" cap="flat" cmpd="sng" algn="ctr">
              <a:solidFill>
                <a:srgbClr val="FF0000"/>
              </a:solidFill>
              <a:prstDash val="sysDash"/>
              <a:round/>
              <a:headEnd type="none" w="sm" len="sm"/>
              <a:tailEnd type="none" w="sm" len="sm"/>
            </a:ln>
            <a:effectLst/>
          </p:spPr>
        </p:cxnSp>
        <p:sp>
          <p:nvSpPr>
            <p:cNvPr id="113" name="TextBox 112"/>
            <p:cNvSpPr txBox="1"/>
            <p:nvPr/>
          </p:nvSpPr>
          <p:spPr>
            <a:xfrm>
              <a:off x="7372958" y="5958351"/>
              <a:ext cx="445956" cy="261610"/>
            </a:xfrm>
            <a:prstGeom prst="rect">
              <a:avLst/>
            </a:prstGeom>
            <a:noFill/>
          </p:spPr>
          <p:txBody>
            <a:bodyPr wrap="none" rtlCol="0">
              <a:spAutoFit/>
            </a:bodyPr>
            <a:lstStyle/>
            <a:p>
              <a:r>
                <a:rPr lang="en-US" sz="1100" dirty="0" smtClean="0">
                  <a:latin typeface="+mn-lt"/>
                </a:rPr>
                <a:t>time</a:t>
              </a:r>
              <a:endParaRPr lang="en-US" sz="1100" dirty="0">
                <a:latin typeface="+mn-lt"/>
              </a:endParaRPr>
            </a:p>
          </p:txBody>
        </p:sp>
        <p:sp>
          <p:nvSpPr>
            <p:cNvPr id="114" name="TextBox 113"/>
            <p:cNvSpPr txBox="1"/>
            <p:nvPr/>
          </p:nvSpPr>
          <p:spPr>
            <a:xfrm>
              <a:off x="6832044" y="5564651"/>
              <a:ext cx="303288" cy="261610"/>
            </a:xfrm>
            <a:prstGeom prst="rect">
              <a:avLst/>
            </a:prstGeom>
            <a:noFill/>
          </p:spPr>
          <p:txBody>
            <a:bodyPr wrap="none" rtlCol="0">
              <a:spAutoFit/>
            </a:bodyPr>
            <a:lstStyle/>
            <a:p>
              <a:r>
                <a:rPr lang="el-GR" sz="1100" i="1" dirty="0" smtClean="0">
                  <a:solidFill>
                    <a:prstClr val="black"/>
                  </a:solidFill>
                </a:rPr>
                <a:t>Φ</a:t>
              </a:r>
              <a:endParaRPr lang="en-US" sz="1100" dirty="0">
                <a:latin typeface="+mn-lt"/>
              </a:endParaRPr>
            </a:p>
          </p:txBody>
        </p:sp>
      </p:grpSp>
      <p:sp>
        <p:nvSpPr>
          <p:cNvPr id="83" name="Rectangle 82"/>
          <p:cNvSpPr/>
          <p:nvPr/>
        </p:nvSpPr>
        <p:spPr bwMode="auto">
          <a:xfrm>
            <a:off x="1418142" y="3543526"/>
            <a:ext cx="6591325" cy="850674"/>
          </a:xfrm>
          <a:prstGeom prst="rect">
            <a:avLst/>
          </a:prstGeom>
          <a:solidFill>
            <a:schemeClr val="accent3">
              <a:lumMod val="60000"/>
              <a:lumOff val="40000"/>
            </a:schemeClr>
          </a:solidFill>
          <a:ln w="12700" cap="flat" cmpd="sng" algn="ctr">
            <a:solidFill>
              <a:schemeClr val="accent3">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algn="ctr"/>
            <a:r>
              <a:rPr lang="en-US" dirty="0" smtClean="0">
                <a:solidFill>
                  <a:prstClr val="black"/>
                </a:solidFill>
                <a:latin typeface="+mn-lt"/>
              </a:rPr>
              <a:t>Spatial diversity is captured via multiple receive antennas</a:t>
            </a:r>
            <a:endParaRPr kumimoji="0" lang="en-US" sz="2800" b="0" i="0" u="none" strike="noStrike" cap="none" normalizeH="0" baseline="0" dirty="0" smtClean="0">
              <a:ln>
                <a:noFill/>
              </a:ln>
              <a:solidFill>
                <a:schemeClr val="tx1"/>
              </a:solidFill>
              <a:effectLst/>
              <a:latin typeface="+mn-lt"/>
            </a:endParaRPr>
          </a:p>
        </p:txBody>
      </p:sp>
      <p:sp>
        <p:nvSpPr>
          <p:cNvPr id="84" name="TextBox 83"/>
          <p:cNvSpPr txBox="1"/>
          <p:nvPr/>
        </p:nvSpPr>
        <p:spPr>
          <a:xfrm>
            <a:off x="2319187" y="5713973"/>
            <a:ext cx="255198" cy="230832"/>
          </a:xfrm>
          <a:prstGeom prst="rect">
            <a:avLst/>
          </a:prstGeom>
          <a:noFill/>
        </p:spPr>
        <p:txBody>
          <a:bodyPr wrap="none" rtlCol="0">
            <a:spAutoFit/>
          </a:bodyPr>
          <a:lstStyle/>
          <a:p>
            <a:r>
              <a:rPr lang="en-US" sz="900" b="1" dirty="0" smtClean="0">
                <a:latin typeface="+mn-lt"/>
              </a:rPr>
              <a:t>A</a:t>
            </a:r>
            <a:endParaRPr lang="en-US" sz="900" b="1" dirty="0">
              <a:latin typeface="+mn-lt"/>
            </a:endParaRPr>
          </a:p>
        </p:txBody>
      </p:sp>
      <p:pic>
        <p:nvPicPr>
          <p:cNvPr id="85" name="Picture 4"/>
          <p:cNvPicPr>
            <a:picLocks noChangeAspect="1" noChangeArrowheads="1"/>
          </p:cNvPicPr>
          <p:nvPr/>
        </p:nvPicPr>
        <p:blipFill>
          <a:blip r:embed="rId7" cstate="print"/>
          <a:srcRect/>
          <a:stretch>
            <a:fillRect/>
          </a:stretch>
        </p:blipFill>
        <p:spPr bwMode="auto">
          <a:xfrm>
            <a:off x="2355877" y="1812180"/>
            <a:ext cx="4462463" cy="549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5E-6 1.85185E-6 L -2.5E-6 -0.10695 " pathEditMode="relative" rAng="0" ptsTypes="AA">
                                      <p:cBhvr>
                                        <p:cTn id="6" dur="500" fill="hold"/>
                                        <p:tgtEl>
                                          <p:spTgt spid="85"/>
                                        </p:tgtEl>
                                        <p:attrNameLst>
                                          <p:attrName>ppt_x</p:attrName>
                                          <p:attrName>ppt_y</p:attrName>
                                        </p:attrNameLst>
                                      </p:cBhvr>
                                      <p:rCtr x="0" y="-53"/>
                                    </p:animMotion>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222"/>
                                        </p:tgtEl>
                                        <p:attrNameLst>
                                          <p:attrName>style.visibility</p:attrName>
                                        </p:attrNameLst>
                                      </p:cBhvr>
                                      <p:to>
                                        <p:strVal val="visible"/>
                                      </p:to>
                                    </p:set>
                                    <p:animEffect transition="in" filter="fade">
                                      <p:cBhvr>
                                        <p:cTn id="10" dur="500"/>
                                        <p:tgtEl>
                                          <p:spTgt spid="222"/>
                                        </p:tgtEl>
                                      </p:cBhvr>
                                    </p:animEffect>
                                  </p:childTnLst>
                                </p:cTn>
                              </p:par>
                              <p:par>
                                <p:cTn id="11" presetID="10" presetClass="entr" presetSubtype="0" fill="hold" nodeType="withEffect">
                                  <p:stCondLst>
                                    <p:cond delay="0"/>
                                  </p:stCondLst>
                                  <p:childTnLst>
                                    <p:set>
                                      <p:cBhvr>
                                        <p:cTn id="12" dur="1" fill="hold">
                                          <p:stCondLst>
                                            <p:cond delay="0"/>
                                          </p:stCondLst>
                                        </p:cTn>
                                        <p:tgtEl>
                                          <p:spTgt spid="224"/>
                                        </p:tgtEl>
                                        <p:attrNameLst>
                                          <p:attrName>style.visibility</p:attrName>
                                        </p:attrNameLst>
                                      </p:cBhvr>
                                      <p:to>
                                        <p:strVal val="visible"/>
                                      </p:to>
                                    </p:set>
                                    <p:animEffect transition="in" filter="fade">
                                      <p:cBhvr>
                                        <p:cTn id="13" dur="500"/>
                                        <p:tgtEl>
                                          <p:spTgt spid="22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500"/>
                                        <p:tgtEl>
                                          <p:spTgt spid="176"/>
                                        </p:tgtEl>
                                      </p:cBhvr>
                                    </p:animEffect>
                                  </p:childTnLst>
                                </p:cTn>
                              </p:par>
                              <p:par>
                                <p:cTn id="18" presetID="10" presetClass="entr" presetSubtype="0" fill="hold" nodeType="withEffect">
                                  <p:stCondLst>
                                    <p:cond delay="0"/>
                                  </p:stCondLst>
                                  <p:childTnLst>
                                    <p:set>
                                      <p:cBhvr>
                                        <p:cTn id="19" dur="1" fill="hold">
                                          <p:stCondLst>
                                            <p:cond delay="0"/>
                                          </p:stCondLst>
                                        </p:cTn>
                                        <p:tgtEl>
                                          <p:spTgt spid="179"/>
                                        </p:tgtEl>
                                        <p:attrNameLst>
                                          <p:attrName>style.visibility</p:attrName>
                                        </p:attrNameLst>
                                      </p:cBhvr>
                                      <p:to>
                                        <p:strVal val="visible"/>
                                      </p:to>
                                    </p:set>
                                    <p:animEffect transition="in" filter="fade">
                                      <p:cBhvr>
                                        <p:cTn id="20" dur="500"/>
                                        <p:tgtEl>
                                          <p:spTgt spid="179"/>
                                        </p:tgtEl>
                                      </p:cBhvr>
                                    </p:animEffect>
                                  </p:childTnLst>
                                </p:cTn>
                              </p:par>
                              <p:par>
                                <p:cTn id="21" presetID="10" presetClass="entr" presetSubtype="0" fill="hold" nodeType="with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500"/>
                                        <p:tgtEl>
                                          <p:spTgt spid="182"/>
                                        </p:tgtEl>
                                      </p:cBhvr>
                                    </p:animEffect>
                                  </p:childTnLst>
                                </p:cTn>
                              </p:par>
                              <p:par>
                                <p:cTn id="24" presetID="10" presetClass="entr" presetSubtype="0" fill="hold" nodeType="withEffect">
                                  <p:stCondLst>
                                    <p:cond delay="0"/>
                                  </p:stCondLst>
                                  <p:childTnLst>
                                    <p:set>
                                      <p:cBhvr>
                                        <p:cTn id="25" dur="1" fill="hold">
                                          <p:stCondLst>
                                            <p:cond delay="0"/>
                                          </p:stCondLst>
                                        </p:cTn>
                                        <p:tgtEl>
                                          <p:spTgt spid="185"/>
                                        </p:tgtEl>
                                        <p:attrNameLst>
                                          <p:attrName>style.visibility</p:attrName>
                                        </p:attrNameLst>
                                      </p:cBhvr>
                                      <p:to>
                                        <p:strVal val="visible"/>
                                      </p:to>
                                    </p:set>
                                    <p:animEffect transition="in" filter="fade">
                                      <p:cBhvr>
                                        <p:cTn id="26" dur="500"/>
                                        <p:tgtEl>
                                          <p:spTgt spid="18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8"/>
                                        </p:tgtEl>
                                        <p:attrNameLst>
                                          <p:attrName>style.visibility</p:attrName>
                                        </p:attrNameLst>
                                      </p:cBhvr>
                                      <p:to>
                                        <p:strVal val="visible"/>
                                      </p:to>
                                    </p:set>
                                    <p:animEffect transition="in" filter="fade">
                                      <p:cBhvr>
                                        <p:cTn id="29" dur="500"/>
                                        <p:tgtEl>
                                          <p:spTgt spid="18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500"/>
                                        <p:tgtEl>
                                          <p:spTgt spid="18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fade">
                                      <p:cBhvr>
                                        <p:cTn id="35" dur="500"/>
                                        <p:tgtEl>
                                          <p:spTgt spid="19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5"/>
                                        </p:tgtEl>
                                        <p:attrNameLst>
                                          <p:attrName>style.visibility</p:attrName>
                                        </p:attrNameLst>
                                      </p:cBhvr>
                                      <p:to>
                                        <p:strVal val="visible"/>
                                      </p:to>
                                    </p:set>
                                    <p:animEffect transition="in" filter="fade">
                                      <p:cBhvr>
                                        <p:cTn id="38" dur="500"/>
                                        <p:tgtEl>
                                          <p:spTgt spid="19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6"/>
                                        </p:tgtEl>
                                        <p:attrNameLst>
                                          <p:attrName>style.visibility</p:attrName>
                                        </p:attrNameLst>
                                      </p:cBhvr>
                                      <p:to>
                                        <p:strVal val="visible"/>
                                      </p:to>
                                    </p:set>
                                    <p:animEffect transition="in" filter="fade">
                                      <p:cBhvr>
                                        <p:cTn id="41" dur="500"/>
                                        <p:tgtEl>
                                          <p:spTgt spid="19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fade">
                                      <p:cBhvr>
                                        <p:cTn id="44" dur="500"/>
                                        <p:tgtEl>
                                          <p:spTgt spid="197"/>
                                        </p:tgtEl>
                                      </p:cBhvr>
                                    </p:animEffect>
                                  </p:childTnLst>
                                </p:cTn>
                              </p:par>
                              <p:par>
                                <p:cTn id="45" presetID="10" presetClass="entr" presetSubtype="0" fill="hold" nodeType="with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fade">
                                      <p:cBhvr>
                                        <p:cTn id="47" dur="500"/>
                                        <p:tgtEl>
                                          <p:spTgt spid="208"/>
                                        </p:tgtEl>
                                      </p:cBhvr>
                                    </p:animEffect>
                                  </p:childTnLst>
                                </p:cTn>
                              </p:par>
                              <p:par>
                                <p:cTn id="48" presetID="10" presetClass="entr" presetSubtype="0" fill="hold" nodeType="with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fade">
                                      <p:cBhvr>
                                        <p:cTn id="50" dur="500"/>
                                        <p:tgtEl>
                                          <p:spTgt spid="2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1"/>
                                        </p:tgtEl>
                                        <p:attrNameLst>
                                          <p:attrName>style.visibility</p:attrName>
                                        </p:attrNameLst>
                                      </p:cBhvr>
                                      <p:to>
                                        <p:strVal val="visible"/>
                                      </p:to>
                                    </p:set>
                                    <p:animEffect transition="in" filter="fade">
                                      <p:cBhvr>
                                        <p:cTn id="53" dur="500"/>
                                        <p:tgtEl>
                                          <p:spTgt spid="2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7"/>
                                        </p:tgtEl>
                                        <p:attrNameLst>
                                          <p:attrName>style.visibility</p:attrName>
                                        </p:attrNameLst>
                                      </p:cBhvr>
                                      <p:to>
                                        <p:strVal val="visible"/>
                                      </p:to>
                                    </p:set>
                                    <p:animEffect transition="in" filter="fade">
                                      <p:cBhvr>
                                        <p:cTn id="56" dur="500"/>
                                        <p:tgtEl>
                                          <p:spTgt spid="2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1"/>
                                        </p:tgtEl>
                                        <p:attrNameLst>
                                          <p:attrName>style.visibility</p:attrName>
                                        </p:attrNameLst>
                                      </p:cBhvr>
                                      <p:to>
                                        <p:strVal val="visible"/>
                                      </p:to>
                                    </p:set>
                                    <p:animEffect transition="in" filter="fade">
                                      <p:cBhvr>
                                        <p:cTn id="59" dur="500"/>
                                        <p:tgtEl>
                                          <p:spTgt spid="25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4"/>
                                        </p:tgtEl>
                                        <p:attrNameLst>
                                          <p:attrName>style.visibility</p:attrName>
                                        </p:attrNameLst>
                                      </p:cBhvr>
                                      <p:to>
                                        <p:strVal val="visible"/>
                                      </p:to>
                                    </p:set>
                                    <p:animEffect transition="in" filter="fade">
                                      <p:cBhvr>
                                        <p:cTn id="62" dur="500"/>
                                        <p:tgtEl>
                                          <p:spTgt spid="25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5"/>
                                        </p:tgtEl>
                                        <p:attrNameLst>
                                          <p:attrName>style.visibility</p:attrName>
                                        </p:attrNameLst>
                                      </p:cBhvr>
                                      <p:to>
                                        <p:strVal val="visible"/>
                                      </p:to>
                                    </p:set>
                                    <p:animEffect transition="in" filter="fade">
                                      <p:cBhvr>
                                        <p:cTn id="65" dur="500"/>
                                        <p:tgtEl>
                                          <p:spTgt spid="2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268"/>
                                        </p:tgtEl>
                                        <p:attrNameLst>
                                          <p:attrName>style.visibility</p:attrName>
                                        </p:attrNameLst>
                                      </p:cBhvr>
                                      <p:to>
                                        <p:strVal val="visible"/>
                                      </p:to>
                                    </p:set>
                                    <p:animEffect transition="in" filter="fade">
                                      <p:cBhvr>
                                        <p:cTn id="6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9" grpId="0" animBg="1"/>
      <p:bldP spid="191" grpId="0" animBg="1"/>
      <p:bldP spid="195" grpId="0" animBg="1"/>
      <p:bldP spid="196" grpId="0" animBg="1"/>
      <p:bldP spid="197" grpId="0" animBg="1"/>
      <p:bldP spid="221" grpId="0" animBg="1"/>
      <p:bldP spid="222" grpId="0" animBg="1"/>
      <p:bldP spid="227" grpId="0"/>
      <p:bldP spid="251" grpId="0"/>
      <p:bldP spid="254" grpId="0"/>
      <p:bldP spid="255" grpId="0"/>
      <p:bldP spid="1126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bwMode="auto">
          <a:xfrm>
            <a:off x="1346958" y="1681191"/>
            <a:ext cx="5223581" cy="350429"/>
          </a:xfrm>
          <a:prstGeom prst="roundRect">
            <a:avLst/>
          </a:prstGeom>
          <a:solidFill>
            <a:schemeClr val="accent3">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ln>
            <a:noFill/>
          </a:ln>
        </p:spPr>
        <p:txBody>
          <a:bodyPr/>
          <a:lstStyle/>
          <a:p>
            <a:r>
              <a:rPr lang="en-US" dirty="0" smtClean="0"/>
              <a:t>Outline</a:t>
            </a:r>
            <a:endParaRPr lang="en-US" dirty="0"/>
          </a:p>
        </p:txBody>
      </p:sp>
      <p:sp>
        <p:nvSpPr>
          <p:cNvPr id="3" name="Content Placeholder 2"/>
          <p:cNvSpPr>
            <a:spLocks noGrp="1"/>
          </p:cNvSpPr>
          <p:nvPr>
            <p:ph idx="1"/>
          </p:nvPr>
        </p:nvSpPr>
        <p:spPr>
          <a:xfrm>
            <a:off x="1495184" y="1381205"/>
            <a:ext cx="6565366" cy="3843938"/>
          </a:xfrm>
        </p:spPr>
        <p:txBody>
          <a:bodyPr/>
          <a:lstStyle/>
          <a:p>
            <a:r>
              <a:rPr lang="en-US" dirty="0">
                <a:solidFill>
                  <a:schemeClr val="bg1">
                    <a:lumMod val="75000"/>
                  </a:schemeClr>
                </a:solidFill>
                <a:latin typeface="+mn-lt"/>
              </a:rPr>
              <a:t>Time Synchronization Overview</a:t>
            </a:r>
          </a:p>
          <a:p>
            <a:r>
              <a:rPr lang="en-US" dirty="0" smtClean="0">
                <a:latin typeface="+mn-lt"/>
              </a:rPr>
              <a:t>Implementation Details</a:t>
            </a:r>
          </a:p>
          <a:p>
            <a:pPr lvl="1"/>
            <a:r>
              <a:rPr lang="en-US" dirty="0" smtClean="0"/>
              <a:t>Performance results</a:t>
            </a:r>
          </a:p>
          <a:p>
            <a:pPr lvl="1"/>
            <a:r>
              <a:rPr lang="en-US" dirty="0" smtClean="0"/>
              <a:t>Architecture overview</a:t>
            </a:r>
            <a:endParaRPr lang="en-US" dirty="0"/>
          </a:p>
          <a:p>
            <a:pPr>
              <a:buNone/>
            </a:pPr>
            <a:endParaRPr lang="en-US"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White60">
  <a:themeElements>
    <a:clrScheme name="Custom 1">
      <a:dk1>
        <a:sysClr val="windowText" lastClr="000000"/>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taliy">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6924</TotalTime>
  <Pages>1</Pages>
  <Words>1691</Words>
  <Application>Microsoft Macintosh PowerPoint</Application>
  <PresentationFormat>On-screen Show (4:3)</PresentationFormat>
  <Paragraphs>507</Paragraphs>
  <Slides>24</Slides>
  <Notes>22</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U-White60</vt:lpstr>
      <vt:lpstr>Equation</vt:lpstr>
      <vt:lpstr>Visio</vt:lpstr>
      <vt:lpstr>Slide 1</vt:lpstr>
      <vt:lpstr>Adaptive System Building Blocks</vt:lpstr>
      <vt:lpstr>Interference in Ad-hoc Networks</vt:lpstr>
      <vt:lpstr>Outline</vt:lpstr>
      <vt:lpstr>Synchronization in Time</vt:lpstr>
      <vt:lpstr>Sync Statistic Performance in Presence of Interference</vt:lpstr>
      <vt:lpstr>GLRT Synchronization Metric</vt:lpstr>
      <vt:lpstr>Sample Matrix Formation</vt:lpstr>
      <vt:lpstr>Outline</vt:lpstr>
      <vt:lpstr>Implementation Challenges and Strategy</vt:lpstr>
      <vt:lpstr>Algorithm Reformulation</vt:lpstr>
      <vt:lpstr>Data Flow Overview</vt:lpstr>
      <vt:lpstr>Data Flow Overview</vt:lpstr>
      <vt:lpstr>Data Flow Overview</vt:lpstr>
      <vt:lpstr>Data Flow Overview</vt:lpstr>
      <vt:lpstr>Operation Complexity</vt:lpstr>
      <vt:lpstr>Implementation Performance</vt:lpstr>
      <vt:lpstr>Performance Plots</vt:lpstr>
      <vt:lpstr>Initial Sync Architecture</vt:lpstr>
      <vt:lpstr>Systolic Matrix Multiplier</vt:lpstr>
      <vt:lpstr>Systolic QR Decomposition</vt:lpstr>
      <vt:lpstr>Forward Substitution</vt:lpstr>
      <vt:lpstr>Summary and Future Work</vt:lpstr>
      <vt:lpstr>Acknowledgements</vt:lpstr>
    </vt:vector>
  </TitlesOfParts>
  <Company>MIT Lincoln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Vitaliy Gleyzer</dc:creator>
  <cp:keywords/>
  <dc:description/>
  <cp:lastModifiedBy>Information Services Department</cp:lastModifiedBy>
  <cp:revision>397</cp:revision>
  <cp:lastPrinted>2001-06-18T18:57:59Z</cp:lastPrinted>
  <dcterms:created xsi:type="dcterms:W3CDTF">2011-11-02T17:45:47Z</dcterms:created>
  <dcterms:modified xsi:type="dcterms:W3CDTF">2011-11-02T17:46:05Z</dcterms:modified>
</cp:coreProperties>
</file>