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embeddings/Microsoft_Equation3.bin" ContentType="application/vnd.openxmlformats-officedocument.oleObject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embeddings/Microsoft_Equation2.bin" ContentType="application/vnd.openxmlformats-officedocument.oleObject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443" r:id="rId2"/>
    <p:sldId id="342" r:id="rId3"/>
    <p:sldId id="508" r:id="rId4"/>
    <p:sldId id="333" r:id="rId5"/>
    <p:sldId id="390" r:id="rId6"/>
    <p:sldId id="450" r:id="rId7"/>
    <p:sldId id="335" r:id="rId8"/>
    <p:sldId id="424" r:id="rId9"/>
    <p:sldId id="506" r:id="rId10"/>
    <p:sldId id="505" r:id="rId11"/>
    <p:sldId id="425" r:id="rId12"/>
    <p:sldId id="454" r:id="rId13"/>
    <p:sldId id="510" r:id="rId14"/>
    <p:sldId id="426" r:id="rId15"/>
    <p:sldId id="407" r:id="rId16"/>
    <p:sldId id="403" r:id="rId17"/>
    <p:sldId id="447" r:id="rId18"/>
    <p:sldId id="406" r:id="rId19"/>
    <p:sldId id="408" r:id="rId20"/>
    <p:sldId id="446" r:id="rId21"/>
    <p:sldId id="489" r:id="rId22"/>
    <p:sldId id="490" r:id="rId23"/>
    <p:sldId id="491" r:id="rId24"/>
    <p:sldId id="492" r:id="rId25"/>
    <p:sldId id="493" r:id="rId26"/>
    <p:sldId id="507" r:id="rId27"/>
    <p:sldId id="494" r:id="rId28"/>
    <p:sldId id="495" r:id="rId29"/>
    <p:sldId id="496" r:id="rId30"/>
    <p:sldId id="497" r:id="rId31"/>
    <p:sldId id="498" r:id="rId32"/>
    <p:sldId id="499" r:id="rId33"/>
    <p:sldId id="500" r:id="rId34"/>
    <p:sldId id="501" r:id="rId35"/>
    <p:sldId id="502" r:id="rId36"/>
    <p:sldId id="503" r:id="rId37"/>
    <p:sldId id="509" r:id="rId38"/>
    <p:sldId id="504" r:id="rId39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00"/>
    <a:srgbClr val="66CCFF"/>
    <a:srgbClr val="000066"/>
    <a:srgbClr val="FFFF00"/>
    <a:srgbClr val="3399FF"/>
    <a:srgbClr val="0033CC"/>
    <a:srgbClr val="FF5050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vertBarState="maximized">
    <p:restoredLeft sz="34574" autoAdjust="0"/>
    <p:restoredTop sz="93689" autoAdjust="0"/>
  </p:normalViewPr>
  <p:slideViewPr>
    <p:cSldViewPr snapToGrid="0">
      <p:cViewPr varScale="1">
        <p:scale>
          <a:sx n="155" d="100"/>
          <a:sy n="155" d="100"/>
        </p:scale>
        <p:origin x="-5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Relationship Id="rId2" Type="http://schemas.openxmlformats.org/officeDocument/2006/relationships/image" Target="../media/image30.wmf"/><Relationship Id="rId3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5CAF430-E1D0-434A-B9A3-2895D58837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4" rIns="91427" bIns="4571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02858B8-2767-482E-BE54-263A90F67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0C62B1-F117-4CB5-B8E2-4D49A64D50E5}" type="slidenum">
              <a:rPr lang="en-US" smtClean="0">
                <a:latin typeface="Arial" charset="0"/>
              </a:rPr>
              <a:pPr/>
              <a:t>15</a:t>
            </a:fld>
            <a:endParaRPr lang="en-US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733425"/>
            <a:ext cx="4764088" cy="3573463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 lIns="95736" tIns="47868" rIns="95736" bIns="47868"/>
          <a:lstStyle/>
          <a:p>
            <a:pPr eaLnBrk="1" hangingPunct="1">
              <a:spcBef>
                <a:spcPct val="0"/>
              </a:spcBef>
            </a:pPr>
            <a:endParaRPr lang="en-US" altLang="ja-JP" sz="2400" b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B6396-AD7B-4AE2-B19A-E5CB7B6CBF18}" type="slidenum">
              <a:rPr lang="en-US" smtClean="0">
                <a:latin typeface="Arial" charset="0"/>
              </a:rPr>
              <a:pPr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733425"/>
            <a:ext cx="4764088" cy="3573463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 lIns="95736" tIns="47868" rIns="95736" bIns="47868"/>
          <a:lstStyle/>
          <a:p>
            <a:pPr eaLnBrk="1" hangingPunct="1">
              <a:spcBef>
                <a:spcPct val="0"/>
              </a:spcBef>
            </a:pPr>
            <a:endParaRPr lang="en-US" altLang="ja-JP" sz="2400" b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E74BB-0D10-46BD-AB19-0E25363CEA78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733425"/>
            <a:ext cx="4764088" cy="357346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 lIns="95736" tIns="47868" rIns="95736" bIns="47868"/>
          <a:lstStyle/>
          <a:p>
            <a:pPr eaLnBrk="1" hangingPunct="1">
              <a:spcBef>
                <a:spcPct val="0"/>
              </a:spcBef>
            </a:pPr>
            <a:r>
              <a:rPr lang="en-US" altLang="ja-JP" b="1" smtClean="0">
                <a:latin typeface="Arial" charset="0"/>
              </a:rPr>
              <a:t>[1]	T. Forster, "Intermolecular energy migration and fluorescence," </a:t>
            </a:r>
            <a:r>
              <a:rPr lang="en-US" altLang="ja-JP" b="1" i="1" smtClean="0">
                <a:latin typeface="Arial" charset="0"/>
              </a:rPr>
              <a:t>Annals of Physics</a:t>
            </a:r>
            <a:r>
              <a:rPr lang="en-US" altLang="ja-JP" b="1" smtClean="0">
                <a:latin typeface="Arial" charset="0"/>
              </a:rPr>
              <a:t>, vol. 2, pp. 55-75, 1948.</a:t>
            </a:r>
          </a:p>
          <a:p>
            <a:pPr eaLnBrk="1" hangingPunct="1">
              <a:spcBef>
                <a:spcPct val="0"/>
              </a:spcBef>
            </a:pPr>
            <a:endParaRPr lang="en-US" altLang="ja-JP" sz="2400" b="1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D4E98-0868-4613-94AC-77CEC2A4CA33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733425"/>
            <a:ext cx="4764088" cy="3573463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  <a:noFill/>
          <a:ln/>
        </p:spPr>
        <p:txBody>
          <a:bodyPr lIns="95736" tIns="47868" rIns="95736" bIns="47868"/>
          <a:lstStyle/>
          <a:p>
            <a:pPr eaLnBrk="1" hangingPunct="1">
              <a:spcBef>
                <a:spcPct val="0"/>
              </a:spcBef>
            </a:pPr>
            <a:endParaRPr lang="en-US" altLang="ja-JP" sz="2400" b="1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3038"/>
            <a:ext cx="205740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3038"/>
            <a:ext cx="601980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73038"/>
            <a:ext cx="8229600" cy="614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9350"/>
            <a:ext cx="4038600" cy="516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9350"/>
            <a:ext cx="4038600" cy="5164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3175"/>
            <a:ext cx="9144000" cy="996950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100000">
                <a:schemeClr val="tx1"/>
              </a:gs>
            </a:gsLst>
            <a:path path="rect">
              <a:fillToRect r="100000" b="100000"/>
            </a:path>
          </a:gra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9350"/>
            <a:ext cx="822960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6629400" y="6583363"/>
            <a:ext cx="2514600" cy="2746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800" i="1">
                <a:solidFill>
                  <a:srgbClr val="777777"/>
                </a:solidFill>
                <a:latin typeface="Arial" pitchFamily="34" charset="0"/>
              </a:rPr>
              <a:t>http://nano.ece.duke.edu</a:t>
            </a: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3038"/>
            <a:ext cx="822960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0" y="6583363"/>
            <a:ext cx="2667000" cy="2746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>
              <a:defRPr/>
            </a:pPr>
            <a:r>
              <a:rPr lang="en-US" sz="1800" i="1">
                <a:solidFill>
                  <a:srgbClr val="777777"/>
                </a:solidFill>
                <a:latin typeface="Arial" pitchFamily="34" charset="0"/>
              </a:rPr>
              <a:t>C. Dwyer, Duke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6" Type="http://schemas.openxmlformats.org/officeDocument/2006/relationships/oleObject" Target="../embeddings/Microsoft_Equation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emf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jpe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9" name="Picture 18"/>
          <p:cNvPicPr>
            <a:picLocks noChangeAspect="1" noChangeArrowheads="1"/>
          </p:cNvPicPr>
          <p:nvPr/>
        </p:nvPicPr>
        <p:blipFill>
          <a:blip r:embed="rId2" cstate="print">
            <a:lum bright="-18000"/>
          </a:blip>
          <a:srcRect t="19807" b="19450"/>
          <a:stretch>
            <a:fillRect/>
          </a:stretch>
        </p:blipFill>
        <p:spPr bwMode="auto">
          <a:xfrm>
            <a:off x="0" y="323995"/>
            <a:ext cx="91440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2143125" y="0"/>
            <a:ext cx="70008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/>
              <a:t>Self-assembled Materials for Computer Architectures</a:t>
            </a:r>
            <a:endParaRPr lang="en-US" sz="2800" dirty="0"/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0" y="5047238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Chris 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Dwyer</a:t>
            </a:r>
          </a:p>
          <a:p>
            <a:pPr algn="l">
              <a:defRPr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Associate Professor</a:t>
            </a:r>
          </a:p>
          <a:p>
            <a:pPr algn="l">
              <a:defRPr/>
            </a:pPr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Department </a:t>
            </a: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of Electrical and Computer Engineering, </a:t>
            </a:r>
          </a:p>
          <a:p>
            <a:pPr algn="l">
              <a:defRPr/>
            </a:pPr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</a:rPr>
              <a:t>Department of Computer Science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5702300" y="6445250"/>
            <a:ext cx="3365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i="1" dirty="0" smtClean="0"/>
              <a:t>HPEC, 2011</a:t>
            </a:r>
            <a:endParaRPr lang="en-US" dirty="0"/>
          </a:p>
        </p:txBody>
      </p:sp>
      <p:pic>
        <p:nvPicPr>
          <p:cNvPr id="410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3125" cy="38100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4107" name="Picture 14"/>
          <p:cNvPicPr>
            <a:picLocks noChangeAspect="1" noChangeArrowheads="1"/>
          </p:cNvPicPr>
          <p:nvPr/>
        </p:nvPicPr>
        <p:blipFill>
          <a:blip r:embed="rId4" cstate="print"/>
          <a:srcRect r="1840"/>
          <a:stretch>
            <a:fillRect/>
          </a:stretch>
        </p:blipFill>
        <p:spPr bwMode="auto">
          <a:xfrm>
            <a:off x="0" y="3787775"/>
            <a:ext cx="2143125" cy="11938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DNA Motifs</a:t>
            </a:r>
          </a:p>
        </p:txBody>
      </p:sp>
      <p:pic>
        <p:nvPicPr>
          <p:cNvPr id="237416" name="Picture 1896" descr="16-t-3dla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0665" y="967797"/>
            <a:ext cx="4187825" cy="4632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5" name="Cross 284"/>
          <p:cNvSpPr/>
          <p:nvPr/>
        </p:nvSpPr>
        <p:spPr bwMode="auto">
          <a:xfrm>
            <a:off x="3190008" y="4284709"/>
            <a:ext cx="952097" cy="962702"/>
          </a:xfrm>
          <a:prstGeom prst="plus">
            <a:avLst>
              <a:gd name="adj" fmla="val 33497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16</a:t>
            </a:r>
          </a:p>
        </p:txBody>
      </p:sp>
      <p:sp>
        <p:nvSpPr>
          <p:cNvPr id="289" name="Cross 288"/>
          <p:cNvSpPr/>
          <p:nvPr/>
        </p:nvSpPr>
        <p:spPr bwMode="auto">
          <a:xfrm>
            <a:off x="2244435" y="4284709"/>
            <a:ext cx="952097" cy="962702"/>
          </a:xfrm>
          <a:prstGeom prst="plus">
            <a:avLst>
              <a:gd name="adj" fmla="val 33497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15</a:t>
            </a:r>
          </a:p>
        </p:txBody>
      </p:sp>
      <p:sp>
        <p:nvSpPr>
          <p:cNvPr id="290" name="Cross 289"/>
          <p:cNvSpPr/>
          <p:nvPr/>
        </p:nvSpPr>
        <p:spPr bwMode="auto">
          <a:xfrm>
            <a:off x="1288471" y="4284709"/>
            <a:ext cx="952097" cy="962702"/>
          </a:xfrm>
          <a:prstGeom prst="plus">
            <a:avLst>
              <a:gd name="adj" fmla="val 33497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14</a:t>
            </a:r>
          </a:p>
        </p:txBody>
      </p:sp>
      <p:sp>
        <p:nvSpPr>
          <p:cNvPr id="291" name="Cross 290"/>
          <p:cNvSpPr/>
          <p:nvPr/>
        </p:nvSpPr>
        <p:spPr bwMode="auto">
          <a:xfrm>
            <a:off x="322118" y="4284709"/>
            <a:ext cx="952097" cy="962702"/>
          </a:xfrm>
          <a:prstGeom prst="plus">
            <a:avLst>
              <a:gd name="adj" fmla="val 33497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13</a:t>
            </a:r>
          </a:p>
        </p:txBody>
      </p:sp>
      <p:sp>
        <p:nvSpPr>
          <p:cNvPr id="292" name="Cross 291"/>
          <p:cNvSpPr/>
          <p:nvPr/>
        </p:nvSpPr>
        <p:spPr bwMode="auto">
          <a:xfrm>
            <a:off x="3190008" y="3318355"/>
            <a:ext cx="952097" cy="962702"/>
          </a:xfrm>
          <a:prstGeom prst="plus">
            <a:avLst>
              <a:gd name="adj" fmla="val 33497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12</a:t>
            </a:r>
          </a:p>
        </p:txBody>
      </p:sp>
      <p:sp>
        <p:nvSpPr>
          <p:cNvPr id="293" name="Cross 292"/>
          <p:cNvSpPr/>
          <p:nvPr/>
        </p:nvSpPr>
        <p:spPr bwMode="auto">
          <a:xfrm>
            <a:off x="2244435" y="3318355"/>
            <a:ext cx="952097" cy="962702"/>
          </a:xfrm>
          <a:prstGeom prst="plus">
            <a:avLst>
              <a:gd name="adj" fmla="val 33497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11</a:t>
            </a:r>
          </a:p>
        </p:txBody>
      </p:sp>
      <p:sp>
        <p:nvSpPr>
          <p:cNvPr id="294" name="Cross 293"/>
          <p:cNvSpPr/>
          <p:nvPr/>
        </p:nvSpPr>
        <p:spPr bwMode="auto">
          <a:xfrm>
            <a:off x="1288471" y="3318355"/>
            <a:ext cx="952097" cy="962702"/>
          </a:xfrm>
          <a:prstGeom prst="plus">
            <a:avLst>
              <a:gd name="adj" fmla="val 33497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10</a:t>
            </a:r>
          </a:p>
        </p:txBody>
      </p:sp>
      <p:sp>
        <p:nvSpPr>
          <p:cNvPr id="295" name="Cross 294"/>
          <p:cNvSpPr/>
          <p:nvPr/>
        </p:nvSpPr>
        <p:spPr bwMode="auto">
          <a:xfrm>
            <a:off x="322118" y="3318355"/>
            <a:ext cx="952097" cy="962702"/>
          </a:xfrm>
          <a:prstGeom prst="plus">
            <a:avLst>
              <a:gd name="adj" fmla="val 33497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9</a:t>
            </a:r>
          </a:p>
        </p:txBody>
      </p:sp>
      <p:sp>
        <p:nvSpPr>
          <p:cNvPr id="296" name="Cross 295"/>
          <p:cNvSpPr/>
          <p:nvPr/>
        </p:nvSpPr>
        <p:spPr bwMode="auto">
          <a:xfrm>
            <a:off x="3190008" y="2352001"/>
            <a:ext cx="952097" cy="962702"/>
          </a:xfrm>
          <a:prstGeom prst="plus">
            <a:avLst>
              <a:gd name="adj" fmla="val 33497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8</a:t>
            </a:r>
          </a:p>
        </p:txBody>
      </p:sp>
      <p:sp>
        <p:nvSpPr>
          <p:cNvPr id="297" name="Cross 296"/>
          <p:cNvSpPr/>
          <p:nvPr/>
        </p:nvSpPr>
        <p:spPr bwMode="auto">
          <a:xfrm>
            <a:off x="2244435" y="2352001"/>
            <a:ext cx="952097" cy="962702"/>
          </a:xfrm>
          <a:prstGeom prst="plus">
            <a:avLst>
              <a:gd name="adj" fmla="val 33497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7</a:t>
            </a:r>
          </a:p>
        </p:txBody>
      </p:sp>
      <p:sp>
        <p:nvSpPr>
          <p:cNvPr id="298" name="Cross 297"/>
          <p:cNvSpPr/>
          <p:nvPr/>
        </p:nvSpPr>
        <p:spPr bwMode="auto">
          <a:xfrm>
            <a:off x="1288471" y="2352001"/>
            <a:ext cx="952097" cy="962702"/>
          </a:xfrm>
          <a:prstGeom prst="plus">
            <a:avLst>
              <a:gd name="adj" fmla="val 33497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6</a:t>
            </a:r>
          </a:p>
        </p:txBody>
      </p:sp>
      <p:sp>
        <p:nvSpPr>
          <p:cNvPr id="299" name="Cross 298"/>
          <p:cNvSpPr/>
          <p:nvPr/>
        </p:nvSpPr>
        <p:spPr bwMode="auto">
          <a:xfrm>
            <a:off x="322118" y="2352001"/>
            <a:ext cx="952097" cy="962702"/>
          </a:xfrm>
          <a:prstGeom prst="plus">
            <a:avLst>
              <a:gd name="adj" fmla="val 33497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5</a:t>
            </a:r>
          </a:p>
        </p:txBody>
      </p:sp>
      <p:sp>
        <p:nvSpPr>
          <p:cNvPr id="300" name="Cross 299"/>
          <p:cNvSpPr/>
          <p:nvPr/>
        </p:nvSpPr>
        <p:spPr bwMode="auto">
          <a:xfrm>
            <a:off x="3190008" y="1385647"/>
            <a:ext cx="952097" cy="962702"/>
          </a:xfrm>
          <a:prstGeom prst="plus">
            <a:avLst>
              <a:gd name="adj" fmla="val 33497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4</a:t>
            </a:r>
          </a:p>
        </p:txBody>
      </p:sp>
      <p:sp>
        <p:nvSpPr>
          <p:cNvPr id="301" name="Cross 300"/>
          <p:cNvSpPr/>
          <p:nvPr/>
        </p:nvSpPr>
        <p:spPr bwMode="auto">
          <a:xfrm>
            <a:off x="2244435" y="1385647"/>
            <a:ext cx="952097" cy="962702"/>
          </a:xfrm>
          <a:prstGeom prst="plus">
            <a:avLst>
              <a:gd name="adj" fmla="val 33497"/>
            </a:avLst>
          </a:prstGeom>
          <a:solidFill>
            <a:srgbClr val="00FF00">
              <a:alpha val="49000"/>
            </a:srgbClr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3</a:t>
            </a:r>
          </a:p>
        </p:txBody>
      </p:sp>
      <p:sp>
        <p:nvSpPr>
          <p:cNvPr id="302" name="Cross 301"/>
          <p:cNvSpPr/>
          <p:nvPr/>
        </p:nvSpPr>
        <p:spPr bwMode="auto">
          <a:xfrm>
            <a:off x="1288471" y="1385647"/>
            <a:ext cx="952097" cy="962702"/>
          </a:xfrm>
          <a:prstGeom prst="plus">
            <a:avLst>
              <a:gd name="adj" fmla="val 33497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2</a:t>
            </a:r>
          </a:p>
        </p:txBody>
      </p:sp>
      <p:sp>
        <p:nvSpPr>
          <p:cNvPr id="303" name="Cross 302"/>
          <p:cNvSpPr/>
          <p:nvPr/>
        </p:nvSpPr>
        <p:spPr bwMode="auto">
          <a:xfrm>
            <a:off x="322118" y="1385647"/>
            <a:ext cx="952097" cy="962702"/>
          </a:xfrm>
          <a:prstGeom prst="plus">
            <a:avLst>
              <a:gd name="adj" fmla="val 33497"/>
            </a:avLst>
          </a:pr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1</a:t>
            </a:r>
          </a:p>
        </p:txBody>
      </p:sp>
      <p:sp>
        <p:nvSpPr>
          <p:cNvPr id="304" name="TextBox 303"/>
          <p:cNvSpPr txBox="1"/>
          <p:nvPr/>
        </p:nvSpPr>
        <p:spPr>
          <a:xfrm>
            <a:off x="4324367" y="5600701"/>
            <a:ext cx="4697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Atomic Force Microscopy (AFM) Image </a:t>
            </a:r>
          </a:p>
          <a:p>
            <a:r>
              <a:rPr lang="en-US" dirty="0" smtClean="0"/>
              <a:t>(360nm X 360nm)</a:t>
            </a:r>
            <a:endParaRPr lang="en-US" dirty="0"/>
          </a:p>
        </p:txBody>
      </p:sp>
      <p:sp>
        <p:nvSpPr>
          <p:cNvPr id="305" name="Line 7"/>
          <p:cNvSpPr>
            <a:spLocks noChangeAspect="1" noChangeShapeType="1"/>
          </p:cNvSpPr>
          <p:nvPr/>
        </p:nvSpPr>
        <p:spPr bwMode="auto">
          <a:xfrm>
            <a:off x="811355" y="5521616"/>
            <a:ext cx="955099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06" name="Rectangle 8"/>
          <p:cNvSpPr>
            <a:spLocks noChangeAspect="1" noChangeArrowheads="1"/>
          </p:cNvSpPr>
          <p:nvPr/>
        </p:nvSpPr>
        <p:spPr bwMode="auto">
          <a:xfrm>
            <a:off x="748867" y="5583960"/>
            <a:ext cx="1131888" cy="3590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eaLnBrk="0" hangingPunct="0">
              <a:spcBef>
                <a:spcPct val="25000"/>
              </a:spcBef>
            </a:pPr>
            <a:r>
              <a:rPr lang="en-US" altLang="ja-JP" b="1" dirty="0" smtClean="0">
                <a:solidFill>
                  <a:schemeClr val="folHlink"/>
                </a:solidFill>
                <a:ea typeface="ＭＳ Ｐゴシック" pitchFamily="34" charset="-128"/>
              </a:rPr>
              <a:t>20.0 nm</a:t>
            </a:r>
            <a:endParaRPr lang="en-US" altLang="ja-JP" b="1" dirty="0">
              <a:solidFill>
                <a:schemeClr val="folHlink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DNA Nano-grids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5897631"/>
            <a:ext cx="6542088" cy="9130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l" eaLnBrk="0" hangingPunct="0">
              <a:spcBef>
                <a:spcPts val="0"/>
              </a:spcBef>
            </a:pPr>
            <a:r>
              <a:rPr lang="en-US" altLang="ja-JP" sz="2800" b="1" dirty="0">
                <a:ea typeface="ＭＳ Ｐゴシック" pitchFamily="34" charset="-128"/>
              </a:rPr>
              <a:t>Manufacturing scale:</a:t>
            </a:r>
            <a:r>
              <a:rPr lang="en-US" altLang="ja-JP" sz="2800" b="1" dirty="0">
                <a:solidFill>
                  <a:srgbClr val="CC3300"/>
                </a:solidFill>
                <a:ea typeface="ＭＳ Ｐゴシック" pitchFamily="34" charset="-128"/>
              </a:rPr>
              <a:t> </a:t>
            </a:r>
            <a:r>
              <a:rPr lang="en-US" altLang="ja-JP" sz="2800" b="1" dirty="0">
                <a:solidFill>
                  <a:srgbClr val="00FF00"/>
                </a:solidFill>
                <a:ea typeface="ＭＳ Ｐゴシック" pitchFamily="34" charset="-128"/>
              </a:rPr>
              <a:t>&gt;10</a:t>
            </a:r>
            <a:r>
              <a:rPr lang="en-US" altLang="ja-JP" sz="2800" b="1" baseline="30000" dirty="0">
                <a:solidFill>
                  <a:srgbClr val="00FF00"/>
                </a:solidFill>
                <a:ea typeface="ＭＳ Ｐゴシック" pitchFamily="34" charset="-128"/>
              </a:rPr>
              <a:t>15</a:t>
            </a:r>
            <a:r>
              <a:rPr lang="en-US" altLang="ja-JP" sz="2800" b="1" dirty="0">
                <a:solidFill>
                  <a:srgbClr val="00FF00"/>
                </a:solidFill>
                <a:ea typeface="ＭＳ Ｐゴシック" pitchFamily="34" charset="-128"/>
              </a:rPr>
              <a:t> </a:t>
            </a:r>
            <a:r>
              <a:rPr lang="en-US" altLang="ja-JP" sz="2800" b="1" dirty="0" smtClean="0">
                <a:solidFill>
                  <a:srgbClr val="00FF00"/>
                </a:solidFill>
                <a:ea typeface="ＭＳ Ｐゴシック" pitchFamily="34" charset="-128"/>
              </a:rPr>
              <a:t>grids/</a:t>
            </a:r>
            <a:r>
              <a:rPr lang="en-US" altLang="ja-JP" sz="2800" b="1" dirty="0" err="1" smtClean="0">
                <a:solidFill>
                  <a:srgbClr val="00FF00"/>
                </a:solidFill>
                <a:ea typeface="ＭＳ Ｐゴシック" pitchFamily="34" charset="-128"/>
              </a:rPr>
              <a:t>mL</a:t>
            </a:r>
            <a:endParaRPr lang="en-US" altLang="ja-JP" sz="2800" b="1" dirty="0" smtClean="0">
              <a:solidFill>
                <a:srgbClr val="00FF00"/>
              </a:solidFill>
              <a:ea typeface="ＭＳ Ｐゴシック" pitchFamily="34" charset="-128"/>
            </a:endParaRPr>
          </a:p>
          <a:p>
            <a:pPr eaLnBrk="0" hangingPunct="0">
              <a:spcBef>
                <a:spcPts val="0"/>
              </a:spcBef>
            </a:pPr>
            <a:r>
              <a:rPr lang="en-US" altLang="ja-JP" sz="2800" b="1" dirty="0" smtClean="0">
                <a:solidFill>
                  <a:srgbClr val="00FF00"/>
                </a:solidFill>
                <a:ea typeface="ＭＳ Ｐゴシック" pitchFamily="34" charset="-128"/>
              </a:rPr>
              <a:t>				</a:t>
            </a:r>
            <a:r>
              <a:rPr lang="en-US" altLang="ja-JP" b="1" dirty="0" smtClean="0">
                <a:solidFill>
                  <a:srgbClr val="00FF00"/>
                </a:solidFill>
                <a:ea typeface="ＭＳ Ｐゴシック" pitchFamily="34" charset="-128"/>
              </a:rPr>
              <a:t>(&lt; 8 hours)</a:t>
            </a:r>
            <a:endParaRPr lang="en-US" altLang="ja-JP" sz="2800" b="1" dirty="0">
              <a:solidFill>
                <a:srgbClr val="00FF00"/>
              </a:solidFill>
              <a:ea typeface="ＭＳ Ｐゴシック" pitchFamily="34" charset="-128"/>
            </a:endParaRPr>
          </a:p>
        </p:txBody>
      </p:sp>
      <p:pic>
        <p:nvPicPr>
          <p:cNvPr id="10245" name="Picture 5" descr="16-t-3dla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1628775"/>
            <a:ext cx="2794000" cy="3090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16t-3d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3850" y="1630363"/>
            <a:ext cx="1695450" cy="2278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7" name="Line 7"/>
          <p:cNvSpPr>
            <a:spLocks noChangeAspect="1" noChangeShapeType="1"/>
          </p:cNvSpPr>
          <p:nvPr/>
        </p:nvSpPr>
        <p:spPr bwMode="auto">
          <a:xfrm>
            <a:off x="4562475" y="3536950"/>
            <a:ext cx="801688" cy="158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triangle" w="med" len="med"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48" name="Rectangle 8"/>
          <p:cNvSpPr>
            <a:spLocks noChangeAspect="1" noChangeArrowheads="1"/>
          </p:cNvSpPr>
          <p:nvPr/>
        </p:nvSpPr>
        <p:spPr bwMode="auto">
          <a:xfrm>
            <a:off x="4656138" y="3536950"/>
            <a:ext cx="757237" cy="29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l" eaLnBrk="0" hangingPunct="0">
              <a:spcBef>
                <a:spcPct val="25000"/>
              </a:spcBef>
            </a:pPr>
            <a:r>
              <a:rPr lang="en-US" altLang="ja-JP" sz="1600" b="1" dirty="0">
                <a:solidFill>
                  <a:schemeClr val="folHlink"/>
                </a:solidFill>
                <a:ea typeface="ＭＳ Ｐゴシック" pitchFamily="34" charset="-128"/>
              </a:rPr>
              <a:t>60nm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1963" y="1633538"/>
            <a:ext cx="1689100" cy="226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7516" y="4281005"/>
            <a:ext cx="2266950" cy="2078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5937250" y="2647950"/>
            <a:ext cx="647700" cy="200025"/>
          </a:xfrm>
          <a:prstGeom prst="rightArrow">
            <a:avLst>
              <a:gd name="adj1" fmla="val 50000"/>
              <a:gd name="adj2" fmla="val 80952"/>
            </a:avLst>
          </a:prstGeom>
          <a:solidFill>
            <a:srgbClr val="CC3300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609600" y="1050925"/>
            <a:ext cx="825023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400" dirty="0" smtClean="0"/>
              <a:t>Self-assembled grids with sub-nm resolution (3.4 Å)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0253" name="Rectangle 13"/>
          <p:cNvSpPr>
            <a:spLocks noChangeAspect="1" noChangeArrowheads="1"/>
          </p:cNvSpPr>
          <p:nvPr/>
        </p:nvSpPr>
        <p:spPr bwMode="auto">
          <a:xfrm>
            <a:off x="4221163" y="3944938"/>
            <a:ext cx="1576387" cy="3590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eaLnBrk="0" hangingPunct="0"/>
            <a:r>
              <a:rPr lang="en-US" b="1" dirty="0" smtClean="0"/>
              <a:t>16-tiles</a:t>
            </a:r>
            <a:endParaRPr lang="en-US" altLang="ja-JP" b="1" dirty="0">
              <a:ea typeface="ＭＳ Ｐゴシック" pitchFamily="34" charset="-128"/>
            </a:endParaRPr>
          </a:p>
        </p:txBody>
      </p:sp>
      <p:sp>
        <p:nvSpPr>
          <p:cNvPr id="10254" name="Rectangle 14"/>
          <p:cNvSpPr>
            <a:spLocks noChangeAspect="1" noChangeArrowheads="1"/>
          </p:cNvSpPr>
          <p:nvPr/>
        </p:nvSpPr>
        <p:spPr bwMode="auto">
          <a:xfrm>
            <a:off x="6753708" y="3825669"/>
            <a:ext cx="2045736" cy="3590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algn="l" eaLnBrk="0" hangingPunct="0"/>
            <a:r>
              <a:rPr lang="en-US" b="1" dirty="0" smtClean="0"/>
              <a:t>Patterned grid</a:t>
            </a:r>
            <a:endParaRPr lang="en-US" altLang="ja-JP" b="1" dirty="0">
              <a:ea typeface="ＭＳ Ｐゴシック" pitchFamily="34" charset="-128"/>
            </a:endParaRPr>
          </a:p>
        </p:txBody>
      </p:sp>
      <p:sp>
        <p:nvSpPr>
          <p:cNvPr id="10255" name="Rectangle 15"/>
          <p:cNvSpPr>
            <a:spLocks noChangeAspect="1" noChangeArrowheads="1"/>
          </p:cNvSpPr>
          <p:nvPr/>
        </p:nvSpPr>
        <p:spPr bwMode="auto">
          <a:xfrm>
            <a:off x="622300" y="4784725"/>
            <a:ext cx="3195638" cy="97462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l" eaLnBrk="0" hangingPunct="0"/>
            <a:r>
              <a:rPr lang="en-US" b="1" dirty="0"/>
              <a:t>Multiple DNA grids deposited on flat mica plane</a:t>
            </a:r>
            <a:endParaRPr lang="en-US" altLang="ja-JP" b="1" dirty="0">
              <a:ea typeface="ＭＳ Ｐゴシック" pitchFamily="34" charset="-128"/>
            </a:endParaRPr>
          </a:p>
        </p:txBody>
      </p:sp>
      <p:sp>
        <p:nvSpPr>
          <p:cNvPr id="10256" name="AutoShape 17"/>
          <p:cNvSpPr>
            <a:spLocks noChangeArrowheads="1"/>
          </p:cNvSpPr>
          <p:nvPr/>
        </p:nvSpPr>
        <p:spPr bwMode="auto">
          <a:xfrm rot="2507071">
            <a:off x="5429595" y="4627011"/>
            <a:ext cx="647700" cy="200025"/>
          </a:xfrm>
          <a:prstGeom prst="rightArrow">
            <a:avLst>
              <a:gd name="adj1" fmla="val 50000"/>
              <a:gd name="adj2" fmla="val 80952"/>
            </a:avLst>
          </a:prstGeom>
          <a:solidFill>
            <a:srgbClr val="CC3300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Rectangle 18"/>
          <p:cNvSpPr>
            <a:spLocks noChangeArrowheads="1"/>
          </p:cNvSpPr>
          <p:nvPr/>
        </p:nvSpPr>
        <p:spPr bwMode="auto">
          <a:xfrm>
            <a:off x="4482480" y="4838976"/>
            <a:ext cx="1344612" cy="3590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r" eaLnBrk="0" hangingPunct="0">
              <a:spcBef>
                <a:spcPct val="25000"/>
              </a:spcBef>
            </a:pPr>
            <a:r>
              <a:rPr lang="en-US" altLang="ja-JP" b="1" dirty="0" smtClean="0">
                <a:ea typeface="ＭＳ Ｐゴシック" pitchFamily="34" charset="-128"/>
              </a:rPr>
              <a:t>64-tiles</a:t>
            </a:r>
            <a:endParaRPr lang="en-US" altLang="ja-JP" b="1" dirty="0">
              <a:ea typeface="ＭＳ Ｐゴシック" pitchFamily="34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173038"/>
            <a:ext cx="8474765" cy="5254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Next-step: Add active, functional components</a:t>
            </a:r>
          </a:p>
        </p:txBody>
      </p:sp>
      <p:pic>
        <p:nvPicPr>
          <p:cNvPr id="11268" name="Picture 4" descr="RGD_DNA_tTF_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025" y="1138238"/>
            <a:ext cx="6629400" cy="516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821635" y="940904"/>
            <a:ext cx="3684104" cy="1417982"/>
          </a:xfrm>
          <a:prstGeom prst="roundRect">
            <a:avLst/>
          </a:prstGeom>
          <a:solidFill>
            <a:schemeClr val="tx1"/>
          </a:solidFill>
          <a:ln>
            <a:solidFill>
              <a:schemeClr val="tx2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</a:rPr>
              <a:t>Architectural Drivers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821635" y="2902227"/>
            <a:ext cx="3684104" cy="1417982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Disruptive Technology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808383" y="5009322"/>
            <a:ext cx="3684104" cy="1417982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Self-organizing Architectures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744276" y="1020416"/>
            <a:ext cx="3684104" cy="583095"/>
          </a:xfrm>
          <a:prstGeom prst="roundRect">
            <a:avLst>
              <a:gd name="adj" fmla="val 50000"/>
            </a:avLst>
          </a:prstGeom>
          <a:ln>
            <a:solidFill>
              <a:schemeClr val="tx2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</a:rPr>
              <a:t>Economics of Performance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744276" y="1656521"/>
            <a:ext cx="3684104" cy="583095"/>
          </a:xfrm>
          <a:prstGeom prst="roundRect">
            <a:avLst>
              <a:gd name="adj" fmla="val 50000"/>
            </a:avLst>
          </a:prstGeom>
          <a:ln>
            <a:solidFill>
              <a:schemeClr val="tx2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</a:rPr>
              <a:t>New Computational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</a:rPr>
              <a:t> Domains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744276" y="2941981"/>
            <a:ext cx="3684104" cy="583095"/>
          </a:xfrm>
          <a:prstGeom prst="roundRect">
            <a:avLst>
              <a:gd name="adj" fmla="val 50000"/>
            </a:avLst>
          </a:prstGeom>
          <a:ln>
            <a:solidFill>
              <a:schemeClr val="tx2">
                <a:lumMod val="85000"/>
                <a:lumOff val="15000"/>
              </a:schemeClr>
            </a:solidFill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</a:rPr>
              <a:t>DNA Self-assembly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744276" y="3578086"/>
            <a:ext cx="3684104" cy="583095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Devices &amp; Logic Elements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44276" y="5009320"/>
            <a:ext cx="3684104" cy="583095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Multiplexed Sensing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744276" y="5658677"/>
            <a:ext cx="3684104" cy="583095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Design study: SOSA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4388" y="1966913"/>
            <a:ext cx="4257675" cy="3246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5254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Operational Overview</a:t>
            </a:r>
            <a:br>
              <a:rPr lang="en-US" sz="3200" dirty="0" smtClean="0"/>
            </a:br>
            <a:r>
              <a:rPr lang="en-US" sz="3200" dirty="0" smtClean="0"/>
              <a:t>for RET Logic</a:t>
            </a:r>
          </a:p>
        </p:txBody>
      </p:sp>
      <p:pic>
        <p:nvPicPr>
          <p:cNvPr id="17412" name="Picture 35" descr="DSC_0230_Dx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838" y="239713"/>
            <a:ext cx="4141787" cy="234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413" name="Picture 35" descr="cover_v1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875" y="1379538"/>
            <a:ext cx="4691063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36"/>
          <p:cNvSpPr txBox="1">
            <a:spLocks noChangeArrowheads="1"/>
          </p:cNvSpPr>
          <p:nvPr/>
        </p:nvSpPr>
        <p:spPr bwMode="auto">
          <a:xfrm>
            <a:off x="1608138" y="6064250"/>
            <a:ext cx="3402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C. Pistol, et al., </a:t>
            </a:r>
            <a:r>
              <a:rPr lang="en-US" i="1"/>
              <a:t>Small,</a:t>
            </a:r>
            <a:r>
              <a:rPr lang="en-US"/>
              <a:t> 2010.</a:t>
            </a:r>
            <a:endParaRPr lang="en-US" i="1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900113" y="2081213"/>
            <a:ext cx="1047750" cy="576262"/>
            <a:chOff x="1047" y="1428"/>
            <a:chExt cx="660" cy="363"/>
          </a:xfrm>
        </p:grpSpPr>
        <p:sp>
          <p:nvSpPr>
            <p:cNvPr id="15400" name="AutoShape 3"/>
            <p:cNvSpPr>
              <a:spLocks noChangeArrowheads="1"/>
            </p:cNvSpPr>
            <p:nvPr/>
          </p:nvSpPr>
          <p:spPr bwMode="auto">
            <a:xfrm rot="5400000">
              <a:off x="1195" y="1442"/>
              <a:ext cx="363" cy="336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401" name="Line 4"/>
            <p:cNvSpPr>
              <a:spLocks noChangeShapeType="1"/>
            </p:cNvSpPr>
            <p:nvPr/>
          </p:nvSpPr>
          <p:spPr bwMode="auto">
            <a:xfrm>
              <a:off x="1545" y="1428"/>
              <a:ext cx="0" cy="36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5402" name="Line 5"/>
            <p:cNvSpPr>
              <a:spLocks noChangeShapeType="1"/>
            </p:cNvSpPr>
            <p:nvPr/>
          </p:nvSpPr>
          <p:spPr bwMode="auto">
            <a:xfrm>
              <a:off x="1545" y="1607"/>
              <a:ext cx="1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5403" name="Line 6"/>
            <p:cNvSpPr>
              <a:spLocks noChangeShapeType="1"/>
            </p:cNvSpPr>
            <p:nvPr/>
          </p:nvSpPr>
          <p:spPr bwMode="auto">
            <a:xfrm>
              <a:off x="1047" y="1607"/>
              <a:ext cx="1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363" name="Group 7"/>
          <p:cNvGrpSpPr>
            <a:grpSpLocks/>
          </p:cNvGrpSpPr>
          <p:nvPr/>
        </p:nvGrpSpPr>
        <p:grpSpPr bwMode="auto">
          <a:xfrm>
            <a:off x="900113" y="1211263"/>
            <a:ext cx="1047750" cy="576262"/>
            <a:chOff x="1047" y="1428"/>
            <a:chExt cx="660" cy="363"/>
          </a:xfrm>
        </p:grpSpPr>
        <p:sp>
          <p:nvSpPr>
            <p:cNvPr id="15396" name="AutoShape 8"/>
            <p:cNvSpPr>
              <a:spLocks noChangeArrowheads="1"/>
            </p:cNvSpPr>
            <p:nvPr/>
          </p:nvSpPr>
          <p:spPr bwMode="auto">
            <a:xfrm rot="5400000">
              <a:off x="1195" y="1442"/>
              <a:ext cx="363" cy="336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397" name="Line 9"/>
            <p:cNvSpPr>
              <a:spLocks noChangeShapeType="1"/>
            </p:cNvSpPr>
            <p:nvPr/>
          </p:nvSpPr>
          <p:spPr bwMode="auto">
            <a:xfrm>
              <a:off x="1545" y="1428"/>
              <a:ext cx="0" cy="36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5398" name="Line 10"/>
            <p:cNvSpPr>
              <a:spLocks noChangeShapeType="1"/>
            </p:cNvSpPr>
            <p:nvPr/>
          </p:nvSpPr>
          <p:spPr bwMode="auto">
            <a:xfrm>
              <a:off x="1545" y="1607"/>
              <a:ext cx="1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5399" name="Line 11"/>
            <p:cNvSpPr>
              <a:spLocks noChangeShapeType="1"/>
            </p:cNvSpPr>
            <p:nvPr/>
          </p:nvSpPr>
          <p:spPr bwMode="auto">
            <a:xfrm>
              <a:off x="1047" y="1607"/>
              <a:ext cx="1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5364" name="Line 12"/>
          <p:cNvSpPr>
            <a:spLocks noChangeShapeType="1"/>
          </p:cNvSpPr>
          <p:nvPr/>
        </p:nvSpPr>
        <p:spPr bwMode="auto">
          <a:xfrm flipV="1">
            <a:off x="1954213" y="1495425"/>
            <a:ext cx="0" cy="8699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65" name="Line 13"/>
          <p:cNvSpPr>
            <a:spLocks noChangeShapeType="1"/>
          </p:cNvSpPr>
          <p:nvPr/>
        </p:nvSpPr>
        <p:spPr bwMode="auto">
          <a:xfrm>
            <a:off x="1947863" y="2365375"/>
            <a:ext cx="8128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66" name="Text Box 14"/>
          <p:cNvSpPr txBox="1">
            <a:spLocks noChangeArrowheads="1"/>
          </p:cNvSpPr>
          <p:nvPr/>
        </p:nvSpPr>
        <p:spPr bwMode="auto">
          <a:xfrm>
            <a:off x="495300" y="1201738"/>
            <a:ext cx="35401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5367" name="Text Box 15"/>
          <p:cNvSpPr txBox="1">
            <a:spLocks noChangeArrowheads="1"/>
          </p:cNvSpPr>
          <p:nvPr/>
        </p:nvSpPr>
        <p:spPr bwMode="auto">
          <a:xfrm>
            <a:off x="495300" y="2166938"/>
            <a:ext cx="35401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5368" name="Text Box 16"/>
          <p:cNvSpPr txBox="1">
            <a:spLocks noChangeArrowheads="1"/>
          </p:cNvSpPr>
          <p:nvPr/>
        </p:nvSpPr>
        <p:spPr bwMode="auto">
          <a:xfrm>
            <a:off x="2744788" y="2166938"/>
            <a:ext cx="811212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 </a:t>
            </a:r>
            <a:r>
              <a:rPr lang="en-US">
                <a:sym typeface="Symbol" pitchFamily="18" charset="2"/>
              </a:rPr>
              <a:t>+ </a:t>
            </a:r>
            <a:r>
              <a:rPr lang="en-US"/>
              <a:t>Y</a:t>
            </a:r>
          </a:p>
        </p:txBody>
      </p:sp>
      <p:sp>
        <p:nvSpPr>
          <p:cNvPr id="15369" name="Text Box 40"/>
          <p:cNvSpPr txBox="1">
            <a:spLocks noChangeArrowheads="1"/>
          </p:cNvSpPr>
          <p:nvPr/>
        </p:nvSpPr>
        <p:spPr bwMode="auto">
          <a:xfrm>
            <a:off x="3127814" y="936247"/>
            <a:ext cx="800219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OR</a:t>
            </a:r>
          </a:p>
        </p:txBody>
      </p:sp>
      <p:grpSp>
        <p:nvGrpSpPr>
          <p:cNvPr id="15370" name="Group 20"/>
          <p:cNvGrpSpPr>
            <a:grpSpLocks/>
          </p:cNvGrpSpPr>
          <p:nvPr/>
        </p:nvGrpSpPr>
        <p:grpSpPr bwMode="auto">
          <a:xfrm>
            <a:off x="5552626" y="2058988"/>
            <a:ext cx="1047750" cy="576262"/>
            <a:chOff x="1047" y="1428"/>
            <a:chExt cx="660" cy="363"/>
          </a:xfrm>
        </p:grpSpPr>
        <p:sp>
          <p:nvSpPr>
            <p:cNvPr id="15392" name="AutoShape 21"/>
            <p:cNvSpPr>
              <a:spLocks noChangeArrowheads="1"/>
            </p:cNvSpPr>
            <p:nvPr/>
          </p:nvSpPr>
          <p:spPr bwMode="auto">
            <a:xfrm rot="5400000">
              <a:off x="1195" y="1442"/>
              <a:ext cx="363" cy="336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393" name="Line 22"/>
            <p:cNvSpPr>
              <a:spLocks noChangeShapeType="1"/>
            </p:cNvSpPr>
            <p:nvPr/>
          </p:nvSpPr>
          <p:spPr bwMode="auto">
            <a:xfrm>
              <a:off x="1545" y="1428"/>
              <a:ext cx="0" cy="36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5394" name="Line 23"/>
            <p:cNvSpPr>
              <a:spLocks noChangeShapeType="1"/>
            </p:cNvSpPr>
            <p:nvPr/>
          </p:nvSpPr>
          <p:spPr bwMode="auto">
            <a:xfrm>
              <a:off x="1545" y="1607"/>
              <a:ext cx="1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5395" name="Line 24"/>
            <p:cNvSpPr>
              <a:spLocks noChangeShapeType="1"/>
            </p:cNvSpPr>
            <p:nvPr/>
          </p:nvSpPr>
          <p:spPr bwMode="auto">
            <a:xfrm>
              <a:off x="1047" y="1607"/>
              <a:ext cx="1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371" name="Group 25"/>
          <p:cNvGrpSpPr>
            <a:grpSpLocks/>
          </p:cNvGrpSpPr>
          <p:nvPr/>
        </p:nvGrpSpPr>
        <p:grpSpPr bwMode="auto">
          <a:xfrm>
            <a:off x="5552626" y="1189038"/>
            <a:ext cx="1047750" cy="576262"/>
            <a:chOff x="1047" y="1428"/>
            <a:chExt cx="660" cy="363"/>
          </a:xfrm>
        </p:grpSpPr>
        <p:sp>
          <p:nvSpPr>
            <p:cNvPr id="15388" name="AutoShape 26"/>
            <p:cNvSpPr>
              <a:spLocks noChangeArrowheads="1"/>
            </p:cNvSpPr>
            <p:nvPr/>
          </p:nvSpPr>
          <p:spPr bwMode="auto">
            <a:xfrm rot="5400000">
              <a:off x="1195" y="1442"/>
              <a:ext cx="363" cy="336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389" name="Line 27"/>
            <p:cNvSpPr>
              <a:spLocks noChangeShapeType="1"/>
            </p:cNvSpPr>
            <p:nvPr/>
          </p:nvSpPr>
          <p:spPr bwMode="auto">
            <a:xfrm>
              <a:off x="1545" y="1428"/>
              <a:ext cx="0" cy="36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5390" name="Line 28"/>
            <p:cNvSpPr>
              <a:spLocks noChangeShapeType="1"/>
            </p:cNvSpPr>
            <p:nvPr/>
          </p:nvSpPr>
          <p:spPr bwMode="auto">
            <a:xfrm>
              <a:off x="1545" y="1607"/>
              <a:ext cx="1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5391" name="Line 29"/>
            <p:cNvSpPr>
              <a:spLocks noChangeShapeType="1"/>
            </p:cNvSpPr>
            <p:nvPr/>
          </p:nvSpPr>
          <p:spPr bwMode="auto">
            <a:xfrm>
              <a:off x="1047" y="1607"/>
              <a:ext cx="1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5372" name="Line 30"/>
          <p:cNvSpPr>
            <a:spLocks noChangeShapeType="1"/>
          </p:cNvSpPr>
          <p:nvPr/>
        </p:nvSpPr>
        <p:spPr bwMode="auto">
          <a:xfrm flipV="1">
            <a:off x="6606726" y="1473200"/>
            <a:ext cx="0" cy="8699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73" name="Line 31"/>
          <p:cNvSpPr>
            <a:spLocks noChangeShapeType="1"/>
          </p:cNvSpPr>
          <p:nvPr/>
        </p:nvSpPr>
        <p:spPr bwMode="auto">
          <a:xfrm>
            <a:off x="6600376" y="2343150"/>
            <a:ext cx="8128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74" name="Text Box 32"/>
          <p:cNvSpPr txBox="1">
            <a:spLocks noChangeArrowheads="1"/>
          </p:cNvSpPr>
          <p:nvPr/>
        </p:nvSpPr>
        <p:spPr bwMode="auto">
          <a:xfrm>
            <a:off x="5147813" y="1179513"/>
            <a:ext cx="35401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5375" name="Text Box 33"/>
          <p:cNvSpPr txBox="1">
            <a:spLocks noChangeArrowheads="1"/>
          </p:cNvSpPr>
          <p:nvPr/>
        </p:nvSpPr>
        <p:spPr bwMode="auto">
          <a:xfrm>
            <a:off x="5147813" y="2144713"/>
            <a:ext cx="35401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5376" name="Text Box 34"/>
          <p:cNvSpPr txBox="1">
            <a:spLocks noChangeArrowheads="1"/>
          </p:cNvSpPr>
          <p:nvPr/>
        </p:nvSpPr>
        <p:spPr bwMode="auto">
          <a:xfrm>
            <a:off x="7383013" y="2141538"/>
            <a:ext cx="7270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 </a:t>
            </a:r>
            <a:r>
              <a:rPr lang="en-US">
                <a:sym typeface="Symbol" pitchFamily="18" charset="2"/>
              </a:rPr>
              <a:t> </a:t>
            </a:r>
            <a:r>
              <a:rPr lang="en-US"/>
              <a:t>Y</a:t>
            </a:r>
          </a:p>
        </p:txBody>
      </p:sp>
      <p:grpSp>
        <p:nvGrpSpPr>
          <p:cNvPr id="15377" name="Group 17"/>
          <p:cNvGrpSpPr>
            <a:grpSpLocks/>
          </p:cNvGrpSpPr>
          <p:nvPr/>
        </p:nvGrpSpPr>
        <p:grpSpPr bwMode="auto">
          <a:xfrm>
            <a:off x="6522588" y="2343150"/>
            <a:ext cx="517525" cy="1295400"/>
            <a:chOff x="4080" y="3264"/>
            <a:chExt cx="326" cy="816"/>
          </a:xfrm>
        </p:grpSpPr>
        <p:sp>
          <p:nvSpPr>
            <p:cNvPr id="15386" name="Freeform 18"/>
            <p:cNvSpPr>
              <a:spLocks/>
            </p:cNvSpPr>
            <p:nvPr/>
          </p:nvSpPr>
          <p:spPr bwMode="auto">
            <a:xfrm rot="5400000">
              <a:off x="3720" y="3624"/>
              <a:ext cx="816" cy="96"/>
            </a:xfrm>
            <a:custGeom>
              <a:avLst/>
              <a:gdLst>
                <a:gd name="T0" fmla="*/ 0 w 816"/>
                <a:gd name="T1" fmla="*/ 48 h 96"/>
                <a:gd name="T2" fmla="*/ 240 w 816"/>
                <a:gd name="T3" fmla="*/ 48 h 96"/>
                <a:gd name="T4" fmla="*/ 288 w 816"/>
                <a:gd name="T5" fmla="*/ 0 h 96"/>
                <a:gd name="T6" fmla="*/ 343 w 816"/>
                <a:gd name="T7" fmla="*/ 96 h 96"/>
                <a:gd name="T8" fmla="*/ 398 w 816"/>
                <a:gd name="T9" fmla="*/ 0 h 96"/>
                <a:gd name="T10" fmla="*/ 453 w 816"/>
                <a:gd name="T11" fmla="*/ 96 h 96"/>
                <a:gd name="T12" fmla="*/ 481 w 816"/>
                <a:gd name="T13" fmla="*/ 48 h 96"/>
                <a:gd name="T14" fmla="*/ 509 w 816"/>
                <a:gd name="T15" fmla="*/ 0 h 96"/>
                <a:gd name="T16" fmla="*/ 564 w 816"/>
                <a:gd name="T17" fmla="*/ 96 h 96"/>
                <a:gd name="T18" fmla="*/ 624 w 816"/>
                <a:gd name="T19" fmla="*/ 36 h 96"/>
                <a:gd name="T20" fmla="*/ 816 w 816"/>
                <a:gd name="T21" fmla="*/ 3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6"/>
                <a:gd name="T34" fmla="*/ 0 h 96"/>
                <a:gd name="T35" fmla="*/ 816 w 816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6" h="96">
                  <a:moveTo>
                    <a:pt x="0" y="48"/>
                  </a:moveTo>
                  <a:lnTo>
                    <a:pt x="240" y="48"/>
                  </a:lnTo>
                  <a:lnTo>
                    <a:pt x="288" y="0"/>
                  </a:lnTo>
                  <a:lnTo>
                    <a:pt x="343" y="96"/>
                  </a:lnTo>
                  <a:lnTo>
                    <a:pt x="398" y="0"/>
                  </a:lnTo>
                  <a:lnTo>
                    <a:pt x="453" y="96"/>
                  </a:lnTo>
                  <a:lnTo>
                    <a:pt x="481" y="48"/>
                  </a:lnTo>
                  <a:lnTo>
                    <a:pt x="509" y="0"/>
                  </a:lnTo>
                  <a:lnTo>
                    <a:pt x="564" y="96"/>
                  </a:lnTo>
                  <a:lnTo>
                    <a:pt x="624" y="36"/>
                  </a:lnTo>
                  <a:lnTo>
                    <a:pt x="816" y="36"/>
                  </a:lnTo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5387" name="Text Box 19"/>
            <p:cNvSpPr txBox="1">
              <a:spLocks noChangeArrowheads="1"/>
            </p:cNvSpPr>
            <p:nvPr/>
          </p:nvSpPr>
          <p:spPr bwMode="auto">
            <a:xfrm>
              <a:off x="4194" y="3556"/>
              <a:ext cx="212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Times New Roman" pitchFamily="18" charset="0"/>
                </a:rPr>
                <a:t>R</a:t>
              </a:r>
            </a:p>
          </p:txBody>
        </p:sp>
      </p:grpSp>
      <p:grpSp>
        <p:nvGrpSpPr>
          <p:cNvPr id="15378" name="Group 35"/>
          <p:cNvGrpSpPr>
            <a:grpSpLocks/>
          </p:cNvGrpSpPr>
          <p:nvPr/>
        </p:nvGrpSpPr>
        <p:grpSpPr bwMode="auto">
          <a:xfrm>
            <a:off x="6238426" y="3373438"/>
            <a:ext cx="762000" cy="762000"/>
            <a:chOff x="4752" y="2448"/>
            <a:chExt cx="480" cy="480"/>
          </a:xfrm>
        </p:grpSpPr>
        <p:sp>
          <p:nvSpPr>
            <p:cNvPr id="15382" name="Line 36"/>
            <p:cNvSpPr>
              <a:spLocks noChangeShapeType="1"/>
            </p:cNvSpPr>
            <p:nvPr/>
          </p:nvSpPr>
          <p:spPr bwMode="auto">
            <a:xfrm>
              <a:off x="4992" y="2448"/>
              <a:ext cx="0" cy="2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5383" name="Line 37"/>
            <p:cNvSpPr>
              <a:spLocks noChangeShapeType="1"/>
            </p:cNvSpPr>
            <p:nvPr/>
          </p:nvSpPr>
          <p:spPr bwMode="auto">
            <a:xfrm>
              <a:off x="4752" y="2736"/>
              <a:ext cx="48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5384" name="Line 38"/>
            <p:cNvSpPr>
              <a:spLocks noChangeShapeType="1"/>
            </p:cNvSpPr>
            <p:nvPr/>
          </p:nvSpPr>
          <p:spPr bwMode="auto">
            <a:xfrm>
              <a:off x="4896" y="2832"/>
              <a:ext cx="19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5385" name="Line 39"/>
            <p:cNvSpPr>
              <a:spLocks noChangeShapeType="1"/>
            </p:cNvSpPr>
            <p:nvPr/>
          </p:nvSpPr>
          <p:spPr bwMode="auto">
            <a:xfrm>
              <a:off x="4944" y="2928"/>
              <a:ext cx="9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5379" name="Text Box 41"/>
          <p:cNvSpPr txBox="1">
            <a:spLocks noChangeArrowheads="1"/>
          </p:cNvSpPr>
          <p:nvPr/>
        </p:nvSpPr>
        <p:spPr bwMode="auto">
          <a:xfrm>
            <a:off x="7439432" y="936247"/>
            <a:ext cx="1051891" cy="5847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AND</a:t>
            </a:r>
          </a:p>
        </p:txBody>
      </p:sp>
      <p:sp>
        <p:nvSpPr>
          <p:cNvPr id="15380" name="Rectangle 42"/>
          <p:cNvSpPr>
            <a:spLocks noChangeArrowheads="1"/>
          </p:cNvSpPr>
          <p:nvPr/>
        </p:nvSpPr>
        <p:spPr bwMode="auto">
          <a:xfrm>
            <a:off x="227012" y="4075113"/>
            <a:ext cx="89169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28600" algn="l">
              <a:buFontTx/>
              <a:buChar char="•"/>
            </a:pPr>
            <a:r>
              <a:rPr lang="en-US" altLang="ja-JP" sz="2800" dirty="0">
                <a:ea typeface="ＭＳ Ｐゴシック" pitchFamily="34" charset="-128"/>
                <a:sym typeface="Symbol" pitchFamily="18" charset="2"/>
              </a:rPr>
              <a:t>OR / AND </a:t>
            </a:r>
            <a:r>
              <a:rPr lang="en-US" altLang="ja-JP" sz="2800" dirty="0" smtClean="0">
                <a:ea typeface="ＭＳ Ｐゴシック" pitchFamily="34" charset="-128"/>
                <a:sym typeface="Symbol" pitchFamily="18" charset="2"/>
              </a:rPr>
              <a:t>primitives, good but…</a:t>
            </a:r>
          </a:p>
          <a:p>
            <a:pPr indent="228600" algn="l">
              <a:buFontTx/>
              <a:buChar char="•"/>
            </a:pPr>
            <a:r>
              <a:rPr lang="en-US" altLang="ja-JP" sz="2800" dirty="0" smtClean="0">
                <a:ea typeface="ＭＳ Ｐゴシック" pitchFamily="34" charset="-128"/>
                <a:sym typeface="Symbol" pitchFamily="18" charset="2"/>
              </a:rPr>
              <a:t>Inversion by dual-rail encoding OR new devices </a:t>
            </a:r>
            <a:endParaRPr lang="en-US" altLang="ja-JP" sz="2800" dirty="0">
              <a:ea typeface="ＭＳ Ｐゴシック" pitchFamily="34" charset="-128"/>
              <a:sym typeface="Symbol" pitchFamily="18" charset="2"/>
            </a:endParaRPr>
          </a:p>
          <a:p>
            <a:pPr indent="228600" algn="l">
              <a:buFontTx/>
              <a:buChar char="•"/>
            </a:pPr>
            <a:endParaRPr lang="en-US" altLang="ja-JP" sz="2800" dirty="0">
              <a:ea typeface="ＭＳ Ｐゴシック" pitchFamily="34" charset="-128"/>
              <a:sym typeface="Symbol" pitchFamily="18" charset="2"/>
            </a:endParaRPr>
          </a:p>
          <a:p>
            <a:pPr indent="228600" algn="l">
              <a:buFontTx/>
              <a:buChar char="•"/>
            </a:pPr>
            <a:r>
              <a:rPr lang="en-US" altLang="ja-JP" sz="2800" dirty="0">
                <a:ea typeface="ＭＳ Ｐゴシック" pitchFamily="34" charset="-128"/>
                <a:sym typeface="Symbol" pitchFamily="18" charset="2"/>
              </a:rPr>
              <a:t>New opportunity to integrate logic into </a:t>
            </a:r>
            <a:r>
              <a:rPr lang="en-US" altLang="ja-JP" sz="2800" i="1" dirty="0">
                <a:ea typeface="ＭＳ Ｐゴシック" pitchFamily="34" charset="-128"/>
                <a:sym typeface="Symbol" pitchFamily="18" charset="2"/>
              </a:rPr>
              <a:t>molecular </a:t>
            </a:r>
            <a:r>
              <a:rPr lang="en-US" altLang="ja-JP" sz="2800" dirty="0">
                <a:ea typeface="ＭＳ Ｐゴシック" pitchFamily="34" charset="-128"/>
                <a:sym typeface="Symbol" pitchFamily="18" charset="2"/>
              </a:rPr>
              <a:t>scale processes</a:t>
            </a:r>
          </a:p>
          <a:p>
            <a:pPr indent="228600" algn="l"/>
            <a:endParaRPr lang="en-US" altLang="ja-JP" sz="2800" dirty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15381" name="Rectangle 6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smtClean="0"/>
              <a:t>RET Circuit Theory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397000" y="2603500"/>
            <a:ext cx="2044700" cy="901700"/>
          </a:xfrm>
          <a:prstGeom prst="rect">
            <a:avLst/>
          </a:prstGeom>
          <a:noFill/>
          <a:ln w="25400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46600" y="1282700"/>
            <a:ext cx="241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33CC33"/>
                </a:solidFill>
              </a:rPr>
              <a:t>D</a:t>
            </a:r>
            <a:r>
              <a:rPr lang="en-US" sz="3200" b="1" baseline="-25000">
                <a:solidFill>
                  <a:srgbClr val="33CC33"/>
                </a:solidFill>
              </a:rPr>
              <a:t>0</a:t>
            </a:r>
            <a:r>
              <a:rPr lang="en-US" sz="3200" b="1">
                <a:solidFill>
                  <a:srgbClr val="33CC33"/>
                </a:solidFill>
              </a:rPr>
              <a:t>+A</a:t>
            </a:r>
            <a:r>
              <a:rPr lang="en-US" sz="3200" b="1" baseline="-25000">
                <a:solidFill>
                  <a:srgbClr val="33CC33"/>
                </a:solidFill>
              </a:rPr>
              <a:t>0</a:t>
            </a:r>
            <a:r>
              <a:rPr lang="en-US" sz="3200" b="1">
                <a:solidFill>
                  <a:srgbClr val="33CC33"/>
                </a:solidFill>
              </a:rPr>
              <a:t>+hv</a:t>
            </a:r>
            <a:r>
              <a:rPr lang="en-US" sz="3200" b="1" baseline="-25000">
                <a:solidFill>
                  <a:srgbClr val="33CC33"/>
                </a:solidFill>
              </a:rPr>
              <a:t>D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6767513" y="5410200"/>
            <a:ext cx="2044700" cy="901700"/>
          </a:xfrm>
          <a:prstGeom prst="rect">
            <a:avLst/>
          </a:prstGeom>
          <a:noFill/>
          <a:ln w="25400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41" name="Oval 6"/>
          <p:cNvSpPr>
            <a:spLocks noChangeArrowheads="1"/>
          </p:cNvSpPr>
          <p:nvPr/>
        </p:nvSpPr>
        <p:spPr bwMode="auto">
          <a:xfrm>
            <a:off x="8075613" y="56515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8164513" y="5651500"/>
            <a:ext cx="36830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l" eaLnBrk="0" hangingPunct="0">
              <a:spcBef>
                <a:spcPct val="25000"/>
              </a:spcBef>
            </a:pPr>
            <a:r>
              <a:rPr lang="en-US" sz="2400" b="1">
                <a:solidFill>
                  <a:schemeClr val="tx1"/>
                </a:solidFill>
              </a:rPr>
              <a:t>A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343" name="Oval 8"/>
          <p:cNvSpPr>
            <a:spLocks noChangeArrowheads="1"/>
          </p:cNvSpPr>
          <p:nvPr/>
        </p:nvSpPr>
        <p:spPr bwMode="auto">
          <a:xfrm>
            <a:off x="7008813" y="5651500"/>
            <a:ext cx="457200" cy="457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44" name="Freeform 9"/>
          <p:cNvSpPr>
            <a:spLocks/>
          </p:cNvSpPr>
          <p:nvPr/>
        </p:nvSpPr>
        <p:spPr bwMode="auto">
          <a:xfrm rot="18913366" flipV="1">
            <a:off x="8443913" y="5384800"/>
            <a:ext cx="685800" cy="241300"/>
          </a:xfrm>
          <a:custGeom>
            <a:avLst/>
            <a:gdLst>
              <a:gd name="T0" fmla="*/ 0 w 432"/>
              <a:gd name="T1" fmla="*/ 2147483647 h 152"/>
              <a:gd name="T2" fmla="*/ 2147483647 w 432"/>
              <a:gd name="T3" fmla="*/ 0 h 152"/>
              <a:gd name="T4" fmla="*/ 2147483647 w 432"/>
              <a:gd name="T5" fmla="*/ 2147483647 h 152"/>
              <a:gd name="T6" fmla="*/ 2147483647 w 432"/>
              <a:gd name="T7" fmla="*/ 0 h 152"/>
              <a:gd name="T8" fmla="*/ 2147483647 w 432"/>
              <a:gd name="T9" fmla="*/ 2147483647 h 152"/>
              <a:gd name="T10" fmla="*/ 2147483647 w 432"/>
              <a:gd name="T11" fmla="*/ 0 h 152"/>
              <a:gd name="T12" fmla="*/ 2147483647 w 432"/>
              <a:gd name="T13" fmla="*/ 2147483647 h 152"/>
              <a:gd name="T14" fmla="*/ 2147483647 w 432"/>
              <a:gd name="T15" fmla="*/ 0 h 152"/>
              <a:gd name="T16" fmla="*/ 2147483647 w 432"/>
              <a:gd name="T17" fmla="*/ 2147483647 h 152"/>
              <a:gd name="T18" fmla="*/ 2147483647 w 432"/>
              <a:gd name="T19" fmla="*/ 2147483647 h 1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2"/>
              <a:gd name="T31" fmla="*/ 0 h 152"/>
              <a:gd name="T32" fmla="*/ 432 w 432"/>
              <a:gd name="T33" fmla="*/ 152 h 1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2" h="152">
                <a:moveTo>
                  <a:pt x="0" y="144"/>
                </a:moveTo>
                <a:cubicBezTo>
                  <a:pt x="16" y="72"/>
                  <a:pt x="32" y="0"/>
                  <a:pt x="48" y="0"/>
                </a:cubicBezTo>
                <a:cubicBezTo>
                  <a:pt x="64" y="0"/>
                  <a:pt x="80" y="144"/>
                  <a:pt x="96" y="144"/>
                </a:cubicBezTo>
                <a:cubicBezTo>
                  <a:pt x="112" y="144"/>
                  <a:pt x="128" y="0"/>
                  <a:pt x="144" y="0"/>
                </a:cubicBezTo>
                <a:cubicBezTo>
                  <a:pt x="160" y="0"/>
                  <a:pt x="176" y="144"/>
                  <a:pt x="192" y="144"/>
                </a:cubicBezTo>
                <a:cubicBezTo>
                  <a:pt x="208" y="144"/>
                  <a:pt x="224" y="0"/>
                  <a:pt x="240" y="0"/>
                </a:cubicBezTo>
                <a:cubicBezTo>
                  <a:pt x="256" y="0"/>
                  <a:pt x="272" y="144"/>
                  <a:pt x="288" y="144"/>
                </a:cubicBezTo>
                <a:cubicBezTo>
                  <a:pt x="304" y="144"/>
                  <a:pt x="320" y="0"/>
                  <a:pt x="336" y="0"/>
                </a:cubicBezTo>
                <a:cubicBezTo>
                  <a:pt x="352" y="0"/>
                  <a:pt x="368" y="136"/>
                  <a:pt x="384" y="144"/>
                </a:cubicBezTo>
                <a:cubicBezTo>
                  <a:pt x="400" y="152"/>
                  <a:pt x="424" y="64"/>
                  <a:pt x="432" y="48"/>
                </a:cubicBezTo>
              </a:path>
            </a:pathLst>
          </a:custGeom>
          <a:noFill/>
          <a:ln w="25400" cap="flat" cmpd="sng">
            <a:solidFill>
              <a:srgbClr val="CC3300"/>
            </a:solidFill>
            <a:prstDash val="solid"/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7085013" y="5651500"/>
            <a:ext cx="38100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l" eaLnBrk="0" hangingPunct="0">
              <a:spcBef>
                <a:spcPct val="25000"/>
              </a:spcBef>
            </a:pPr>
            <a:r>
              <a:rPr lang="en-US" sz="2400" b="1">
                <a:solidFill>
                  <a:schemeClr val="tx1"/>
                </a:solidFill>
              </a:rPr>
              <a:t>D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346" name="Rectangle 11"/>
          <p:cNvSpPr>
            <a:spLocks noChangeArrowheads="1"/>
          </p:cNvSpPr>
          <p:nvPr/>
        </p:nvSpPr>
        <p:spPr bwMode="auto">
          <a:xfrm>
            <a:off x="8177213" y="5067300"/>
            <a:ext cx="596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l" eaLnBrk="0" hangingPunct="0">
              <a:spcBef>
                <a:spcPct val="25000"/>
              </a:spcBef>
            </a:pPr>
            <a:r>
              <a:rPr lang="en-US" b="1"/>
              <a:t>hv</a:t>
            </a:r>
            <a:r>
              <a:rPr lang="en-US" b="1" baseline="-25000"/>
              <a:t>A</a:t>
            </a:r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876300" y="1282700"/>
            <a:ext cx="134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33CC33"/>
                </a:solidFill>
              </a:rPr>
              <a:t>D</a:t>
            </a:r>
            <a:r>
              <a:rPr lang="en-US" sz="3200" b="1" baseline="-25000">
                <a:solidFill>
                  <a:srgbClr val="33CC33"/>
                </a:solidFill>
              </a:rPr>
              <a:t>0</a:t>
            </a:r>
            <a:r>
              <a:rPr lang="en-US" sz="3200" b="1">
                <a:solidFill>
                  <a:srgbClr val="33CC33"/>
                </a:solidFill>
              </a:rPr>
              <a:t>+A</a:t>
            </a:r>
            <a:r>
              <a:rPr lang="en-US" sz="3200" b="1" baseline="-25000">
                <a:solidFill>
                  <a:srgbClr val="33CC33"/>
                </a:solidFill>
              </a:rPr>
              <a:t>0</a:t>
            </a:r>
          </a:p>
        </p:txBody>
      </p:sp>
      <p:sp>
        <p:nvSpPr>
          <p:cNvPr id="14348" name="Line 13"/>
          <p:cNvSpPr>
            <a:spLocks noChangeShapeType="1"/>
          </p:cNvSpPr>
          <p:nvPr/>
        </p:nvSpPr>
        <p:spPr bwMode="auto">
          <a:xfrm>
            <a:off x="2108200" y="1587500"/>
            <a:ext cx="5715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49" name="Text Box 14"/>
          <p:cNvSpPr txBox="1">
            <a:spLocks noChangeArrowheads="1"/>
          </p:cNvSpPr>
          <p:nvPr/>
        </p:nvSpPr>
        <p:spPr bwMode="auto">
          <a:xfrm>
            <a:off x="2095500" y="1117600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/>
              <a:t>hv</a:t>
            </a:r>
            <a:r>
              <a:rPr lang="en-US" b="1" i="1" baseline="-25000"/>
              <a:t>1</a:t>
            </a:r>
          </a:p>
        </p:txBody>
      </p:sp>
      <p:sp>
        <p:nvSpPr>
          <p:cNvPr id="14350" name="Line 15"/>
          <p:cNvSpPr>
            <a:spLocks noChangeShapeType="1"/>
          </p:cNvSpPr>
          <p:nvPr/>
        </p:nvSpPr>
        <p:spPr bwMode="auto">
          <a:xfrm>
            <a:off x="3911600" y="1587500"/>
            <a:ext cx="571500" cy="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51" name="Text Box 16"/>
          <p:cNvSpPr txBox="1">
            <a:spLocks noChangeArrowheads="1"/>
          </p:cNvSpPr>
          <p:nvPr/>
        </p:nvSpPr>
        <p:spPr bwMode="auto">
          <a:xfrm>
            <a:off x="3403600" y="2120900"/>
            <a:ext cx="81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/>
              <a:t>RET</a:t>
            </a:r>
            <a:endParaRPr lang="en-US" b="1" i="1" baseline="-25000"/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>
            <a:off x="5778500" y="2489200"/>
            <a:ext cx="5715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53" name="Text Box 18"/>
          <p:cNvSpPr txBox="1">
            <a:spLocks noChangeArrowheads="1"/>
          </p:cNvSpPr>
          <p:nvPr/>
        </p:nvSpPr>
        <p:spPr bwMode="auto">
          <a:xfrm>
            <a:off x="2692400" y="1282700"/>
            <a:ext cx="1384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33CC33"/>
                </a:solidFill>
              </a:rPr>
              <a:t>D</a:t>
            </a:r>
            <a:r>
              <a:rPr lang="en-US" sz="3200" b="1" baseline="30000">
                <a:solidFill>
                  <a:srgbClr val="33CC33"/>
                </a:solidFill>
              </a:rPr>
              <a:t>*</a:t>
            </a:r>
            <a:r>
              <a:rPr lang="en-US" sz="3200" b="1">
                <a:solidFill>
                  <a:srgbClr val="33CC33"/>
                </a:solidFill>
              </a:rPr>
              <a:t>+A</a:t>
            </a:r>
            <a:r>
              <a:rPr lang="en-US" sz="3200" b="1" baseline="-25000">
                <a:solidFill>
                  <a:srgbClr val="33CC33"/>
                </a:solidFill>
              </a:rPr>
              <a:t>0</a:t>
            </a:r>
            <a:endParaRPr lang="en-US" sz="3200" b="1">
              <a:solidFill>
                <a:srgbClr val="33CC33"/>
              </a:solidFill>
            </a:endParaRPr>
          </a:p>
        </p:txBody>
      </p:sp>
      <p:sp>
        <p:nvSpPr>
          <p:cNvPr id="14354" name="Text Box 19"/>
          <p:cNvSpPr txBox="1">
            <a:spLocks noChangeArrowheads="1"/>
          </p:cNvSpPr>
          <p:nvPr/>
        </p:nvSpPr>
        <p:spPr bwMode="auto">
          <a:xfrm>
            <a:off x="4546600" y="2184400"/>
            <a:ext cx="1333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33CC33"/>
                </a:solidFill>
              </a:rPr>
              <a:t>D</a:t>
            </a:r>
            <a:r>
              <a:rPr lang="en-US" sz="3200" b="1" baseline="-25000">
                <a:solidFill>
                  <a:srgbClr val="33CC33"/>
                </a:solidFill>
              </a:rPr>
              <a:t>0</a:t>
            </a:r>
            <a:r>
              <a:rPr lang="en-US" sz="3200" b="1">
                <a:solidFill>
                  <a:srgbClr val="33CC33"/>
                </a:solidFill>
              </a:rPr>
              <a:t>+A</a:t>
            </a:r>
            <a:r>
              <a:rPr lang="en-US" sz="3200" b="1" baseline="30000">
                <a:solidFill>
                  <a:srgbClr val="33CC33"/>
                </a:solidFill>
              </a:rPr>
              <a:t>*</a:t>
            </a:r>
            <a:endParaRPr lang="en-US" sz="3200" b="1">
              <a:solidFill>
                <a:srgbClr val="33CC33"/>
              </a:solidFill>
            </a:endParaRPr>
          </a:p>
        </p:txBody>
      </p:sp>
      <p:sp>
        <p:nvSpPr>
          <p:cNvPr id="14355" name="Text Box 20"/>
          <p:cNvSpPr txBox="1">
            <a:spLocks noChangeArrowheads="1"/>
          </p:cNvSpPr>
          <p:nvPr/>
        </p:nvSpPr>
        <p:spPr bwMode="auto">
          <a:xfrm>
            <a:off x="6400800" y="2184400"/>
            <a:ext cx="227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33CC33"/>
                </a:solidFill>
              </a:rPr>
              <a:t>D</a:t>
            </a:r>
            <a:r>
              <a:rPr lang="en-US" sz="3200" b="1" baseline="-25000">
                <a:solidFill>
                  <a:srgbClr val="33CC33"/>
                </a:solidFill>
              </a:rPr>
              <a:t>0</a:t>
            </a:r>
            <a:r>
              <a:rPr lang="en-US" sz="3200" b="1">
                <a:solidFill>
                  <a:srgbClr val="33CC33"/>
                </a:solidFill>
              </a:rPr>
              <a:t>+A</a:t>
            </a:r>
            <a:r>
              <a:rPr lang="en-US" sz="3200" b="1" baseline="-25000">
                <a:solidFill>
                  <a:srgbClr val="33CC33"/>
                </a:solidFill>
              </a:rPr>
              <a:t>0</a:t>
            </a:r>
            <a:r>
              <a:rPr lang="en-US" sz="3200" b="1">
                <a:solidFill>
                  <a:srgbClr val="33CC33"/>
                </a:solidFill>
              </a:rPr>
              <a:t>+hv</a:t>
            </a:r>
            <a:r>
              <a:rPr lang="en-US" sz="3200" b="1" baseline="-25000">
                <a:solidFill>
                  <a:srgbClr val="33CC33"/>
                </a:solidFill>
              </a:rPr>
              <a:t>A</a:t>
            </a:r>
          </a:p>
        </p:txBody>
      </p:sp>
      <p:sp>
        <p:nvSpPr>
          <p:cNvPr id="14356" name="Line 21"/>
          <p:cNvSpPr>
            <a:spLocks noChangeShapeType="1"/>
          </p:cNvSpPr>
          <p:nvPr/>
        </p:nvSpPr>
        <p:spPr bwMode="auto">
          <a:xfrm>
            <a:off x="3924300" y="1879600"/>
            <a:ext cx="520700" cy="5207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57" name="Oval 22"/>
          <p:cNvSpPr>
            <a:spLocks noChangeArrowheads="1"/>
          </p:cNvSpPr>
          <p:nvPr/>
        </p:nvSpPr>
        <p:spPr bwMode="auto">
          <a:xfrm>
            <a:off x="2705100" y="28321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58" name="Rectangle 23"/>
          <p:cNvSpPr>
            <a:spLocks noChangeArrowheads="1"/>
          </p:cNvSpPr>
          <p:nvPr/>
        </p:nvSpPr>
        <p:spPr bwMode="auto">
          <a:xfrm>
            <a:off x="2794000" y="2832100"/>
            <a:ext cx="36830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l" eaLnBrk="0" hangingPunct="0">
              <a:spcBef>
                <a:spcPct val="25000"/>
              </a:spcBef>
            </a:pPr>
            <a:r>
              <a:rPr lang="en-US" sz="2400" b="1">
                <a:solidFill>
                  <a:schemeClr val="tx1"/>
                </a:solidFill>
              </a:rPr>
              <a:t>A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359" name="Oval 24"/>
          <p:cNvSpPr>
            <a:spLocks noChangeArrowheads="1"/>
          </p:cNvSpPr>
          <p:nvPr/>
        </p:nvSpPr>
        <p:spPr bwMode="auto">
          <a:xfrm>
            <a:off x="1638300" y="2832100"/>
            <a:ext cx="457200" cy="457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0" name="Freeform 25"/>
          <p:cNvSpPr>
            <a:spLocks/>
          </p:cNvSpPr>
          <p:nvPr/>
        </p:nvSpPr>
        <p:spPr bwMode="auto">
          <a:xfrm flipV="1">
            <a:off x="876300" y="2984500"/>
            <a:ext cx="685800" cy="241300"/>
          </a:xfrm>
          <a:custGeom>
            <a:avLst/>
            <a:gdLst>
              <a:gd name="T0" fmla="*/ 0 w 432"/>
              <a:gd name="T1" fmla="*/ 2147483647 h 152"/>
              <a:gd name="T2" fmla="*/ 2147483647 w 432"/>
              <a:gd name="T3" fmla="*/ 0 h 152"/>
              <a:gd name="T4" fmla="*/ 2147483647 w 432"/>
              <a:gd name="T5" fmla="*/ 2147483647 h 152"/>
              <a:gd name="T6" fmla="*/ 2147483647 w 432"/>
              <a:gd name="T7" fmla="*/ 0 h 152"/>
              <a:gd name="T8" fmla="*/ 2147483647 w 432"/>
              <a:gd name="T9" fmla="*/ 2147483647 h 152"/>
              <a:gd name="T10" fmla="*/ 2147483647 w 432"/>
              <a:gd name="T11" fmla="*/ 0 h 152"/>
              <a:gd name="T12" fmla="*/ 2147483647 w 432"/>
              <a:gd name="T13" fmla="*/ 2147483647 h 152"/>
              <a:gd name="T14" fmla="*/ 2147483647 w 432"/>
              <a:gd name="T15" fmla="*/ 0 h 152"/>
              <a:gd name="T16" fmla="*/ 2147483647 w 432"/>
              <a:gd name="T17" fmla="*/ 2147483647 h 152"/>
              <a:gd name="T18" fmla="*/ 2147483647 w 432"/>
              <a:gd name="T19" fmla="*/ 2147483647 h 1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2"/>
              <a:gd name="T31" fmla="*/ 0 h 152"/>
              <a:gd name="T32" fmla="*/ 432 w 432"/>
              <a:gd name="T33" fmla="*/ 152 h 1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2" h="152">
                <a:moveTo>
                  <a:pt x="0" y="144"/>
                </a:moveTo>
                <a:cubicBezTo>
                  <a:pt x="16" y="72"/>
                  <a:pt x="32" y="0"/>
                  <a:pt x="48" y="0"/>
                </a:cubicBezTo>
                <a:cubicBezTo>
                  <a:pt x="64" y="0"/>
                  <a:pt x="80" y="144"/>
                  <a:pt x="96" y="144"/>
                </a:cubicBezTo>
                <a:cubicBezTo>
                  <a:pt x="112" y="144"/>
                  <a:pt x="128" y="0"/>
                  <a:pt x="144" y="0"/>
                </a:cubicBezTo>
                <a:cubicBezTo>
                  <a:pt x="160" y="0"/>
                  <a:pt x="176" y="144"/>
                  <a:pt x="192" y="144"/>
                </a:cubicBezTo>
                <a:cubicBezTo>
                  <a:pt x="208" y="144"/>
                  <a:pt x="224" y="0"/>
                  <a:pt x="240" y="0"/>
                </a:cubicBezTo>
                <a:cubicBezTo>
                  <a:pt x="256" y="0"/>
                  <a:pt x="272" y="144"/>
                  <a:pt x="288" y="144"/>
                </a:cubicBezTo>
                <a:cubicBezTo>
                  <a:pt x="304" y="144"/>
                  <a:pt x="320" y="0"/>
                  <a:pt x="336" y="0"/>
                </a:cubicBezTo>
                <a:cubicBezTo>
                  <a:pt x="352" y="0"/>
                  <a:pt x="368" y="136"/>
                  <a:pt x="384" y="144"/>
                </a:cubicBezTo>
                <a:cubicBezTo>
                  <a:pt x="400" y="152"/>
                  <a:pt x="424" y="64"/>
                  <a:pt x="432" y="48"/>
                </a:cubicBezTo>
              </a:path>
            </a:pathLst>
          </a:custGeom>
          <a:noFill/>
          <a:ln w="25400" cap="flat" cmpd="sng">
            <a:solidFill>
              <a:srgbClr val="00FFFF"/>
            </a:solidFill>
            <a:prstDash val="solid"/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1" name="Rectangle 26"/>
          <p:cNvSpPr>
            <a:spLocks noChangeArrowheads="1"/>
          </p:cNvSpPr>
          <p:nvPr/>
        </p:nvSpPr>
        <p:spPr bwMode="auto">
          <a:xfrm>
            <a:off x="1714500" y="2832100"/>
            <a:ext cx="38100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l" eaLnBrk="0" hangingPunct="0">
              <a:spcBef>
                <a:spcPct val="25000"/>
              </a:spcBef>
            </a:pPr>
            <a:r>
              <a:rPr lang="en-US" sz="2400" b="1">
                <a:solidFill>
                  <a:schemeClr val="tx1"/>
                </a:solidFill>
              </a:rPr>
              <a:t>D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362" name="Rectangle 27"/>
          <p:cNvSpPr>
            <a:spLocks noChangeArrowheads="1"/>
          </p:cNvSpPr>
          <p:nvPr/>
        </p:nvSpPr>
        <p:spPr bwMode="auto">
          <a:xfrm>
            <a:off x="876300" y="2590800"/>
            <a:ext cx="596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l" eaLnBrk="0" hangingPunct="0">
              <a:spcBef>
                <a:spcPct val="25000"/>
              </a:spcBef>
            </a:pPr>
            <a:r>
              <a:rPr lang="en-US" b="1"/>
              <a:t>hv</a:t>
            </a:r>
            <a:r>
              <a:rPr lang="en-US" b="1" baseline="-25000"/>
              <a:t>1</a:t>
            </a:r>
          </a:p>
        </p:txBody>
      </p:sp>
      <p:sp>
        <p:nvSpPr>
          <p:cNvPr id="14363" name="Rectangle 29"/>
          <p:cNvSpPr>
            <a:spLocks noChangeArrowheads="1"/>
          </p:cNvSpPr>
          <p:nvPr/>
        </p:nvSpPr>
        <p:spPr bwMode="auto">
          <a:xfrm>
            <a:off x="1397000" y="3975100"/>
            <a:ext cx="2044700" cy="901700"/>
          </a:xfrm>
          <a:prstGeom prst="rect">
            <a:avLst/>
          </a:prstGeom>
          <a:noFill/>
          <a:ln w="25400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4" name="AutoShape 30"/>
          <p:cNvSpPr>
            <a:spLocks noChangeArrowheads="1"/>
          </p:cNvSpPr>
          <p:nvPr/>
        </p:nvSpPr>
        <p:spPr bwMode="auto">
          <a:xfrm>
            <a:off x="1435100" y="3987800"/>
            <a:ext cx="901700" cy="889000"/>
          </a:xfrm>
          <a:prstGeom prst="su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5" name="Oval 31"/>
          <p:cNvSpPr>
            <a:spLocks noChangeArrowheads="1"/>
          </p:cNvSpPr>
          <p:nvPr/>
        </p:nvSpPr>
        <p:spPr bwMode="auto">
          <a:xfrm>
            <a:off x="2730500" y="42037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6" name="Rectangle 32"/>
          <p:cNvSpPr>
            <a:spLocks noChangeArrowheads="1"/>
          </p:cNvSpPr>
          <p:nvPr/>
        </p:nvSpPr>
        <p:spPr bwMode="auto">
          <a:xfrm>
            <a:off x="2819400" y="4203700"/>
            <a:ext cx="36830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l" eaLnBrk="0" hangingPunct="0">
              <a:spcBef>
                <a:spcPct val="25000"/>
              </a:spcBef>
            </a:pPr>
            <a:r>
              <a:rPr lang="en-US" sz="2400" b="1">
                <a:solidFill>
                  <a:schemeClr val="tx1"/>
                </a:solidFill>
              </a:rPr>
              <a:t>A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367" name="Oval 33"/>
          <p:cNvSpPr>
            <a:spLocks noChangeArrowheads="1"/>
          </p:cNvSpPr>
          <p:nvPr/>
        </p:nvSpPr>
        <p:spPr bwMode="auto">
          <a:xfrm>
            <a:off x="1663700" y="4203700"/>
            <a:ext cx="457200" cy="457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68" name="Rectangle 34"/>
          <p:cNvSpPr>
            <a:spLocks noChangeArrowheads="1"/>
          </p:cNvSpPr>
          <p:nvPr/>
        </p:nvSpPr>
        <p:spPr bwMode="auto">
          <a:xfrm>
            <a:off x="1739900" y="4203700"/>
            <a:ext cx="38100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l" eaLnBrk="0" hangingPunct="0">
              <a:spcBef>
                <a:spcPct val="25000"/>
              </a:spcBef>
            </a:pPr>
            <a:r>
              <a:rPr lang="en-US" sz="2400" b="1">
                <a:solidFill>
                  <a:schemeClr val="tx1"/>
                </a:solidFill>
              </a:rPr>
              <a:t>D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3949700" y="3975100"/>
            <a:ext cx="1082675" cy="901700"/>
          </a:xfrm>
          <a:prstGeom prst="rect">
            <a:avLst/>
          </a:prstGeom>
          <a:noFill/>
          <a:ln w="25400" cap="rnd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70" name="Oval 37"/>
          <p:cNvSpPr>
            <a:spLocks noChangeArrowheads="1"/>
          </p:cNvSpPr>
          <p:nvPr/>
        </p:nvSpPr>
        <p:spPr bwMode="auto">
          <a:xfrm>
            <a:off x="5207000" y="4203700"/>
            <a:ext cx="457200" cy="4572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71" name="Rectangle 38"/>
          <p:cNvSpPr>
            <a:spLocks noChangeArrowheads="1"/>
          </p:cNvSpPr>
          <p:nvPr/>
        </p:nvSpPr>
        <p:spPr bwMode="auto">
          <a:xfrm>
            <a:off x="5295900" y="4203700"/>
            <a:ext cx="36830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l" eaLnBrk="0" hangingPunct="0">
              <a:spcBef>
                <a:spcPct val="25000"/>
              </a:spcBef>
            </a:pPr>
            <a:r>
              <a:rPr lang="en-US" sz="2400" b="1">
                <a:solidFill>
                  <a:schemeClr val="tx1"/>
                </a:solidFill>
              </a:rPr>
              <a:t>A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372" name="Oval 39"/>
          <p:cNvSpPr>
            <a:spLocks noChangeArrowheads="1"/>
          </p:cNvSpPr>
          <p:nvPr/>
        </p:nvSpPr>
        <p:spPr bwMode="auto">
          <a:xfrm>
            <a:off x="4140200" y="4203700"/>
            <a:ext cx="457200" cy="4572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73" name="Rectangle 40"/>
          <p:cNvSpPr>
            <a:spLocks noChangeArrowheads="1"/>
          </p:cNvSpPr>
          <p:nvPr/>
        </p:nvSpPr>
        <p:spPr bwMode="auto">
          <a:xfrm>
            <a:off x="4216400" y="4203700"/>
            <a:ext cx="381000" cy="415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l" eaLnBrk="0" hangingPunct="0">
              <a:spcBef>
                <a:spcPct val="25000"/>
              </a:spcBef>
            </a:pPr>
            <a:r>
              <a:rPr lang="en-US" sz="2400" b="1">
                <a:solidFill>
                  <a:schemeClr val="tx1"/>
                </a:solidFill>
              </a:rPr>
              <a:t>D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4374" name="Freeform 41"/>
          <p:cNvSpPr>
            <a:spLocks/>
          </p:cNvSpPr>
          <p:nvPr/>
        </p:nvSpPr>
        <p:spPr bwMode="auto">
          <a:xfrm rot="18854669" flipV="1">
            <a:off x="4508500" y="3924300"/>
            <a:ext cx="685800" cy="241300"/>
          </a:xfrm>
          <a:custGeom>
            <a:avLst/>
            <a:gdLst>
              <a:gd name="T0" fmla="*/ 0 w 432"/>
              <a:gd name="T1" fmla="*/ 2147483647 h 152"/>
              <a:gd name="T2" fmla="*/ 2147483647 w 432"/>
              <a:gd name="T3" fmla="*/ 0 h 152"/>
              <a:gd name="T4" fmla="*/ 2147483647 w 432"/>
              <a:gd name="T5" fmla="*/ 2147483647 h 152"/>
              <a:gd name="T6" fmla="*/ 2147483647 w 432"/>
              <a:gd name="T7" fmla="*/ 0 h 152"/>
              <a:gd name="T8" fmla="*/ 2147483647 w 432"/>
              <a:gd name="T9" fmla="*/ 2147483647 h 152"/>
              <a:gd name="T10" fmla="*/ 2147483647 w 432"/>
              <a:gd name="T11" fmla="*/ 0 h 152"/>
              <a:gd name="T12" fmla="*/ 2147483647 w 432"/>
              <a:gd name="T13" fmla="*/ 2147483647 h 152"/>
              <a:gd name="T14" fmla="*/ 2147483647 w 432"/>
              <a:gd name="T15" fmla="*/ 0 h 152"/>
              <a:gd name="T16" fmla="*/ 2147483647 w 432"/>
              <a:gd name="T17" fmla="*/ 2147483647 h 152"/>
              <a:gd name="T18" fmla="*/ 2147483647 w 432"/>
              <a:gd name="T19" fmla="*/ 2147483647 h 15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2"/>
              <a:gd name="T31" fmla="*/ 0 h 152"/>
              <a:gd name="T32" fmla="*/ 432 w 432"/>
              <a:gd name="T33" fmla="*/ 152 h 15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2" h="152">
                <a:moveTo>
                  <a:pt x="0" y="144"/>
                </a:moveTo>
                <a:cubicBezTo>
                  <a:pt x="16" y="72"/>
                  <a:pt x="32" y="0"/>
                  <a:pt x="48" y="0"/>
                </a:cubicBezTo>
                <a:cubicBezTo>
                  <a:pt x="64" y="0"/>
                  <a:pt x="80" y="144"/>
                  <a:pt x="96" y="144"/>
                </a:cubicBezTo>
                <a:cubicBezTo>
                  <a:pt x="112" y="144"/>
                  <a:pt x="128" y="0"/>
                  <a:pt x="144" y="0"/>
                </a:cubicBezTo>
                <a:cubicBezTo>
                  <a:pt x="160" y="0"/>
                  <a:pt x="176" y="144"/>
                  <a:pt x="192" y="144"/>
                </a:cubicBezTo>
                <a:cubicBezTo>
                  <a:pt x="208" y="144"/>
                  <a:pt x="224" y="0"/>
                  <a:pt x="240" y="0"/>
                </a:cubicBezTo>
                <a:cubicBezTo>
                  <a:pt x="256" y="0"/>
                  <a:pt x="272" y="144"/>
                  <a:pt x="288" y="144"/>
                </a:cubicBezTo>
                <a:cubicBezTo>
                  <a:pt x="304" y="144"/>
                  <a:pt x="320" y="0"/>
                  <a:pt x="336" y="0"/>
                </a:cubicBezTo>
                <a:cubicBezTo>
                  <a:pt x="352" y="0"/>
                  <a:pt x="368" y="136"/>
                  <a:pt x="384" y="144"/>
                </a:cubicBezTo>
                <a:cubicBezTo>
                  <a:pt x="400" y="152"/>
                  <a:pt x="424" y="64"/>
                  <a:pt x="432" y="48"/>
                </a:cubicBezTo>
              </a:path>
            </a:pathLst>
          </a:custGeom>
          <a:noFill/>
          <a:ln w="25400" cap="flat" cmpd="sng">
            <a:solidFill>
              <a:schemeClr val="folHlink"/>
            </a:solidFill>
            <a:prstDash val="solid"/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75" name="Rectangle 42"/>
          <p:cNvSpPr>
            <a:spLocks noChangeArrowheads="1"/>
          </p:cNvSpPr>
          <p:nvPr/>
        </p:nvSpPr>
        <p:spPr bwMode="auto">
          <a:xfrm>
            <a:off x="4178300" y="3606800"/>
            <a:ext cx="596900" cy="35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l" eaLnBrk="0" hangingPunct="0">
              <a:spcBef>
                <a:spcPct val="25000"/>
              </a:spcBef>
            </a:pPr>
            <a:r>
              <a:rPr lang="en-US" b="1"/>
              <a:t>hv</a:t>
            </a:r>
            <a:r>
              <a:rPr lang="en-US" b="1" baseline="-25000"/>
              <a:t>D</a:t>
            </a:r>
          </a:p>
        </p:txBody>
      </p:sp>
      <p:sp>
        <p:nvSpPr>
          <p:cNvPr id="14376" name="AutoShape 43"/>
          <p:cNvSpPr>
            <a:spLocks noChangeArrowheads="1"/>
          </p:cNvSpPr>
          <p:nvPr/>
        </p:nvSpPr>
        <p:spPr bwMode="auto">
          <a:xfrm>
            <a:off x="2260600" y="3530600"/>
            <a:ext cx="330200" cy="444500"/>
          </a:xfrm>
          <a:prstGeom prst="downArrow">
            <a:avLst>
              <a:gd name="adj1" fmla="val 50000"/>
              <a:gd name="adj2" fmla="val 3365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77" name="AutoShape 44"/>
          <p:cNvSpPr>
            <a:spLocks noChangeArrowheads="1"/>
          </p:cNvSpPr>
          <p:nvPr/>
        </p:nvSpPr>
        <p:spPr bwMode="auto">
          <a:xfrm rot="-5400000">
            <a:off x="3543300" y="4229100"/>
            <a:ext cx="330200" cy="444500"/>
          </a:xfrm>
          <a:prstGeom prst="downArrow">
            <a:avLst>
              <a:gd name="adj1" fmla="val 50000"/>
              <a:gd name="adj2" fmla="val 33654"/>
            </a:avLst>
          </a:prstGeom>
          <a:solidFill>
            <a:srgbClr val="96969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78" name="AutoShape 45"/>
          <p:cNvSpPr>
            <a:spLocks noChangeArrowheads="1"/>
          </p:cNvSpPr>
          <p:nvPr/>
        </p:nvSpPr>
        <p:spPr bwMode="auto">
          <a:xfrm rot="-2648178">
            <a:off x="3530600" y="4953000"/>
            <a:ext cx="330200" cy="444500"/>
          </a:xfrm>
          <a:prstGeom prst="downArrow">
            <a:avLst>
              <a:gd name="adj1" fmla="val 50000"/>
              <a:gd name="adj2" fmla="val 3365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79" name="AutoShape 46"/>
          <p:cNvSpPr>
            <a:spLocks noChangeArrowheads="1"/>
          </p:cNvSpPr>
          <p:nvPr/>
        </p:nvSpPr>
        <p:spPr bwMode="auto">
          <a:xfrm rot="-5400000">
            <a:off x="6235700" y="5664200"/>
            <a:ext cx="330200" cy="444500"/>
          </a:xfrm>
          <a:prstGeom prst="downArrow">
            <a:avLst>
              <a:gd name="adj1" fmla="val 50000"/>
              <a:gd name="adj2" fmla="val 3365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4380" name="Group 66"/>
          <p:cNvGrpSpPr>
            <a:grpSpLocks/>
          </p:cNvGrpSpPr>
          <p:nvPr/>
        </p:nvGrpSpPr>
        <p:grpSpPr bwMode="auto">
          <a:xfrm>
            <a:off x="3949700" y="5295900"/>
            <a:ext cx="2044700" cy="1016000"/>
            <a:chOff x="2488" y="3336"/>
            <a:chExt cx="1288" cy="640"/>
          </a:xfrm>
        </p:grpSpPr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2488" y="3408"/>
              <a:ext cx="1288" cy="568"/>
            </a:xfrm>
            <a:prstGeom prst="rect">
              <a:avLst/>
            </a:prstGeom>
            <a:noFill/>
            <a:ln w="25400" cap="rnd">
              <a:solidFill>
                <a:schemeClr val="bg1"/>
              </a:solidFill>
              <a:prstDash val="sysDot"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85" name="AutoShape 49"/>
            <p:cNvSpPr>
              <a:spLocks noChangeArrowheads="1"/>
            </p:cNvSpPr>
            <p:nvPr/>
          </p:nvSpPr>
          <p:spPr bwMode="auto">
            <a:xfrm>
              <a:off x="3160" y="3416"/>
              <a:ext cx="568" cy="560"/>
            </a:xfrm>
            <a:prstGeom prst="sun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86" name="Oval 50"/>
            <p:cNvSpPr>
              <a:spLocks noChangeArrowheads="1"/>
            </p:cNvSpPr>
            <p:nvPr/>
          </p:nvSpPr>
          <p:spPr bwMode="auto">
            <a:xfrm>
              <a:off x="3304" y="3552"/>
              <a:ext cx="288" cy="288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3360" y="3552"/>
              <a:ext cx="232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spAutoFit/>
            </a:bodyPr>
            <a:lstStyle/>
            <a:p>
              <a:pPr algn="l" eaLnBrk="0" hangingPunct="0">
                <a:spcBef>
                  <a:spcPct val="25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A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4388" name="Oval 52"/>
            <p:cNvSpPr>
              <a:spLocks noChangeArrowheads="1"/>
            </p:cNvSpPr>
            <p:nvPr/>
          </p:nvSpPr>
          <p:spPr bwMode="auto">
            <a:xfrm>
              <a:off x="2632" y="3552"/>
              <a:ext cx="288" cy="288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2680" y="3552"/>
              <a:ext cx="240" cy="2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63500" tIns="25400" rIns="63500" bIns="25400">
              <a:spAutoFit/>
            </a:bodyPr>
            <a:lstStyle/>
            <a:p>
              <a:pPr algn="l" eaLnBrk="0" hangingPunct="0">
                <a:spcBef>
                  <a:spcPct val="25000"/>
                </a:spcBef>
              </a:pPr>
              <a:r>
                <a:rPr lang="en-US" sz="2400" b="1">
                  <a:solidFill>
                    <a:schemeClr val="tx1"/>
                  </a:solidFill>
                </a:rPr>
                <a:t>D</a:t>
              </a:r>
              <a:endParaRPr lang="en-US" b="1">
                <a:solidFill>
                  <a:schemeClr val="tx1"/>
                </a:solidFill>
              </a:endParaRPr>
            </a:p>
          </p:txBody>
        </p:sp>
        <p:sp>
          <p:nvSpPr>
            <p:cNvPr id="14390" name="Text Box 54"/>
            <p:cNvSpPr txBox="1">
              <a:spLocks noChangeArrowheads="1"/>
            </p:cNvSpPr>
            <p:nvPr/>
          </p:nvSpPr>
          <p:spPr bwMode="auto">
            <a:xfrm>
              <a:off x="2835" y="3336"/>
              <a:ext cx="5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 i="1"/>
                <a:t>RET</a:t>
              </a:r>
              <a:endParaRPr lang="en-US" b="1" i="1" baseline="-25000"/>
            </a:p>
          </p:txBody>
        </p:sp>
        <p:sp>
          <p:nvSpPr>
            <p:cNvPr id="14391" name="Line 55"/>
            <p:cNvSpPr>
              <a:spLocks noChangeShapeType="1"/>
            </p:cNvSpPr>
            <p:nvPr/>
          </p:nvSpPr>
          <p:spPr bwMode="auto">
            <a:xfrm>
              <a:off x="2980" y="3604"/>
              <a:ext cx="18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81" name="Rectangle 56"/>
          <p:cNvSpPr>
            <a:spLocks noGrp="1" noChangeArrowheads="1"/>
          </p:cNvSpPr>
          <p:nvPr>
            <p:ph type="title"/>
          </p:nvPr>
        </p:nvSpPr>
        <p:spPr>
          <a:xfrm>
            <a:off x="457200" y="173038"/>
            <a:ext cx="8686800" cy="525462"/>
          </a:xfrm>
          <a:noFill/>
        </p:spPr>
        <p:txBody>
          <a:bodyPr/>
          <a:lstStyle/>
          <a:p>
            <a:pPr eaLnBrk="1" hangingPunct="1"/>
            <a:r>
              <a:rPr lang="en-US" sz="3200" dirty="0" smtClean="0"/>
              <a:t>RET-Logic: Resonance Energy Transfer</a:t>
            </a:r>
          </a:p>
        </p:txBody>
      </p:sp>
      <p:sp>
        <p:nvSpPr>
          <p:cNvPr id="14382" name="Text Box 64"/>
          <p:cNvSpPr txBox="1">
            <a:spLocks noChangeArrowheads="1"/>
          </p:cNvSpPr>
          <p:nvPr/>
        </p:nvSpPr>
        <p:spPr bwMode="auto">
          <a:xfrm>
            <a:off x="3917950" y="6278563"/>
            <a:ext cx="657225" cy="579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ym typeface="Symbol" pitchFamily="18" charset="2"/>
              </a:rPr>
              <a:t></a:t>
            </a:r>
            <a:r>
              <a:rPr lang="en-US" sz="3200" baseline="-25000">
                <a:sym typeface="Symbol" pitchFamily="18" charset="2"/>
              </a:rPr>
              <a:t>T</a:t>
            </a:r>
          </a:p>
        </p:txBody>
      </p:sp>
      <p:sp>
        <p:nvSpPr>
          <p:cNvPr id="14383" name="Line 65"/>
          <p:cNvSpPr>
            <a:spLocks noChangeShapeType="1"/>
          </p:cNvSpPr>
          <p:nvPr/>
        </p:nvSpPr>
        <p:spPr bwMode="auto">
          <a:xfrm flipV="1">
            <a:off x="4572000" y="5851525"/>
            <a:ext cx="247650" cy="744538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540327" y="3241964"/>
            <a:ext cx="3865418" cy="2171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660400" y="2411413"/>
            <a:ext cx="79629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l">
              <a:buFontTx/>
              <a:buChar char="•"/>
            </a:pPr>
            <a:r>
              <a:rPr lang="en-US" altLang="ja-JP" sz="2800" b="1">
                <a:ea typeface="ＭＳ Ｐゴシック" pitchFamily="34" charset="-128"/>
                <a:sym typeface="Symbol" pitchFamily="18" charset="2"/>
              </a:rPr>
              <a:t>Energy transfer efficiency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876300" y="1282700"/>
            <a:ext cx="1358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33CC33"/>
                </a:solidFill>
              </a:rPr>
              <a:t>D</a:t>
            </a:r>
            <a:r>
              <a:rPr lang="en-US" sz="3200" b="1" baseline="-25000">
                <a:solidFill>
                  <a:srgbClr val="33CC33"/>
                </a:solidFill>
              </a:rPr>
              <a:t>0</a:t>
            </a:r>
            <a:r>
              <a:rPr lang="en-US" sz="3200" b="1">
                <a:solidFill>
                  <a:srgbClr val="33CC33"/>
                </a:solidFill>
              </a:rPr>
              <a:t>+A</a:t>
            </a:r>
            <a:r>
              <a:rPr lang="en-US" sz="3200" b="1" baseline="-25000">
                <a:solidFill>
                  <a:srgbClr val="33CC33"/>
                </a:solidFill>
              </a:rPr>
              <a:t>0</a:t>
            </a:r>
          </a:p>
        </p:txBody>
      </p:sp>
      <p:sp>
        <p:nvSpPr>
          <p:cNvPr id="1030" name="Line 4"/>
          <p:cNvSpPr>
            <a:spLocks noChangeShapeType="1"/>
          </p:cNvSpPr>
          <p:nvPr/>
        </p:nvSpPr>
        <p:spPr bwMode="auto">
          <a:xfrm>
            <a:off x="2108200" y="1587500"/>
            <a:ext cx="5715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2095500" y="1117600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/>
              <a:t>hv</a:t>
            </a:r>
            <a:r>
              <a:rPr lang="en-US" b="1" i="1" baseline="-25000"/>
              <a:t>1</a:t>
            </a:r>
          </a:p>
        </p:txBody>
      </p:sp>
      <p:sp>
        <p:nvSpPr>
          <p:cNvPr id="1032" name="Line 6"/>
          <p:cNvSpPr>
            <a:spLocks noChangeShapeType="1"/>
          </p:cNvSpPr>
          <p:nvPr/>
        </p:nvSpPr>
        <p:spPr bwMode="auto">
          <a:xfrm>
            <a:off x="3911600" y="1587500"/>
            <a:ext cx="5715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3" name="Text Box 7"/>
          <p:cNvSpPr txBox="1">
            <a:spLocks noChangeArrowheads="1"/>
          </p:cNvSpPr>
          <p:nvPr/>
        </p:nvSpPr>
        <p:spPr bwMode="auto">
          <a:xfrm>
            <a:off x="3860800" y="1117600"/>
            <a:ext cx="81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i="1"/>
              <a:t>RET</a:t>
            </a:r>
            <a:endParaRPr lang="en-US" b="1" i="1" baseline="-25000"/>
          </a:p>
        </p:txBody>
      </p:sp>
      <p:sp>
        <p:nvSpPr>
          <p:cNvPr id="1034" name="Line 8"/>
          <p:cNvSpPr>
            <a:spLocks noChangeShapeType="1"/>
          </p:cNvSpPr>
          <p:nvPr/>
        </p:nvSpPr>
        <p:spPr bwMode="auto">
          <a:xfrm>
            <a:off x="5765800" y="1587500"/>
            <a:ext cx="571500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35" name="Text Box 9"/>
          <p:cNvSpPr txBox="1">
            <a:spLocks noChangeArrowheads="1"/>
          </p:cNvSpPr>
          <p:nvPr/>
        </p:nvSpPr>
        <p:spPr bwMode="auto">
          <a:xfrm>
            <a:off x="2692400" y="1282700"/>
            <a:ext cx="1384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33CC33"/>
                </a:solidFill>
              </a:rPr>
              <a:t>D</a:t>
            </a:r>
            <a:r>
              <a:rPr lang="en-US" sz="3200" b="1" baseline="30000">
                <a:solidFill>
                  <a:srgbClr val="33CC33"/>
                </a:solidFill>
              </a:rPr>
              <a:t>*</a:t>
            </a:r>
            <a:r>
              <a:rPr lang="en-US" sz="3200" b="1">
                <a:solidFill>
                  <a:srgbClr val="33CC33"/>
                </a:solidFill>
              </a:rPr>
              <a:t>+A</a:t>
            </a:r>
            <a:r>
              <a:rPr lang="en-US" sz="3200" b="1" baseline="-25000">
                <a:solidFill>
                  <a:srgbClr val="33CC33"/>
                </a:solidFill>
              </a:rPr>
              <a:t>0</a:t>
            </a:r>
            <a:endParaRPr lang="en-US" sz="3200" b="1">
              <a:solidFill>
                <a:srgbClr val="33CC33"/>
              </a:solidFill>
            </a:endParaRPr>
          </a:p>
        </p:txBody>
      </p:sp>
      <p:sp>
        <p:nvSpPr>
          <p:cNvPr id="1036" name="Text Box 10"/>
          <p:cNvSpPr txBox="1">
            <a:spLocks noChangeArrowheads="1"/>
          </p:cNvSpPr>
          <p:nvPr/>
        </p:nvSpPr>
        <p:spPr bwMode="auto">
          <a:xfrm>
            <a:off x="4546600" y="1282700"/>
            <a:ext cx="1333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33CC33"/>
                </a:solidFill>
              </a:rPr>
              <a:t>D</a:t>
            </a:r>
            <a:r>
              <a:rPr lang="en-US" sz="3200" b="1" baseline="-25000">
                <a:solidFill>
                  <a:srgbClr val="33CC33"/>
                </a:solidFill>
              </a:rPr>
              <a:t>0</a:t>
            </a:r>
            <a:r>
              <a:rPr lang="en-US" sz="3200" b="1">
                <a:solidFill>
                  <a:srgbClr val="33CC33"/>
                </a:solidFill>
              </a:rPr>
              <a:t>+A</a:t>
            </a:r>
            <a:r>
              <a:rPr lang="en-US" sz="3200" b="1" baseline="30000">
                <a:solidFill>
                  <a:srgbClr val="33CC33"/>
                </a:solidFill>
              </a:rPr>
              <a:t>*</a:t>
            </a:r>
            <a:endParaRPr lang="en-US" sz="3200" b="1">
              <a:solidFill>
                <a:srgbClr val="33CC33"/>
              </a:solidFill>
            </a:endParaRPr>
          </a:p>
        </p:txBody>
      </p:sp>
      <p:sp>
        <p:nvSpPr>
          <p:cNvPr id="1037" name="Text Box 11"/>
          <p:cNvSpPr txBox="1">
            <a:spLocks noChangeArrowheads="1"/>
          </p:cNvSpPr>
          <p:nvPr/>
        </p:nvSpPr>
        <p:spPr bwMode="auto">
          <a:xfrm>
            <a:off x="6400800" y="1282700"/>
            <a:ext cx="2273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solidFill>
                  <a:srgbClr val="33CC33"/>
                </a:solidFill>
              </a:rPr>
              <a:t>D</a:t>
            </a:r>
            <a:r>
              <a:rPr lang="en-US" sz="3200" b="1" baseline="-25000">
                <a:solidFill>
                  <a:srgbClr val="33CC33"/>
                </a:solidFill>
              </a:rPr>
              <a:t>0</a:t>
            </a:r>
            <a:r>
              <a:rPr lang="en-US" sz="3200" b="1">
                <a:solidFill>
                  <a:srgbClr val="33CC33"/>
                </a:solidFill>
              </a:rPr>
              <a:t>+A</a:t>
            </a:r>
            <a:r>
              <a:rPr lang="en-US" sz="3200" b="1" baseline="-25000">
                <a:solidFill>
                  <a:srgbClr val="33CC33"/>
                </a:solidFill>
              </a:rPr>
              <a:t>0</a:t>
            </a:r>
            <a:r>
              <a:rPr lang="en-US" sz="3200" b="1">
                <a:solidFill>
                  <a:srgbClr val="33CC33"/>
                </a:solidFill>
              </a:rPr>
              <a:t>+hv</a:t>
            </a:r>
            <a:r>
              <a:rPr lang="en-US" sz="3200" b="1" baseline="-25000">
                <a:solidFill>
                  <a:srgbClr val="33CC33"/>
                </a:solidFill>
              </a:rPr>
              <a:t>A</a:t>
            </a:r>
          </a:p>
        </p:txBody>
      </p:sp>
      <p:sp>
        <p:nvSpPr>
          <p:cNvPr id="1038" name="Rectangle 12"/>
          <p:cNvSpPr>
            <a:spLocks noChangeArrowheads="1"/>
          </p:cNvSpPr>
          <p:nvPr/>
        </p:nvSpPr>
        <p:spPr bwMode="auto">
          <a:xfrm>
            <a:off x="0" y="330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39" name="Rectangle 1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14"/>
          <p:cNvGraphicFramePr>
            <a:graphicFrameLocks noChangeAspect="1"/>
          </p:cNvGraphicFramePr>
          <p:nvPr/>
        </p:nvGraphicFramePr>
        <p:xfrm>
          <a:off x="584200" y="3311525"/>
          <a:ext cx="2159000" cy="981075"/>
        </p:xfrm>
        <a:graphic>
          <a:graphicData uri="http://schemas.openxmlformats.org/presentationml/2006/ole">
            <p:oleObj spid="_x0000_s1026" name="Equation" r:id="rId4" imgW="1054080" imgH="482400" progId="Equation.3">
              <p:embed/>
            </p:oleObj>
          </a:graphicData>
        </a:graphic>
      </p:graphicFrame>
      <p:sp>
        <p:nvSpPr>
          <p:cNvPr id="1040" name="Rectangle 15"/>
          <p:cNvSpPr>
            <a:spLocks noChangeArrowheads="1"/>
          </p:cNvSpPr>
          <p:nvPr/>
        </p:nvSpPr>
        <p:spPr bwMode="auto">
          <a:xfrm>
            <a:off x="4635500" y="3540125"/>
            <a:ext cx="3592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l"/>
            <a:r>
              <a:rPr lang="en-US" sz="2400" b="1">
                <a:sym typeface="Symbol" pitchFamily="18" charset="2"/>
              </a:rPr>
              <a:t>R</a:t>
            </a:r>
            <a:r>
              <a:rPr lang="en-US" sz="2400" b="1" baseline="-25000">
                <a:sym typeface="Symbol" pitchFamily="18" charset="2"/>
              </a:rPr>
              <a:t>0</a:t>
            </a:r>
            <a:r>
              <a:rPr lang="en-US" sz="2400" b="1">
                <a:sym typeface="Symbol" pitchFamily="18" charset="2"/>
              </a:rPr>
              <a:t> 	: F</a:t>
            </a:r>
            <a:r>
              <a:rPr lang="en-US" sz="2400" b="1">
                <a:cs typeface="Arial" charset="0"/>
                <a:sym typeface="Symbol" pitchFamily="18" charset="2"/>
              </a:rPr>
              <a:t>ö</a:t>
            </a:r>
            <a:r>
              <a:rPr lang="en-US" sz="2400" b="1">
                <a:sym typeface="Symbol" pitchFamily="18" charset="2"/>
              </a:rPr>
              <a:t>rster Radius</a:t>
            </a:r>
          </a:p>
        </p:txBody>
      </p:sp>
      <p:sp>
        <p:nvSpPr>
          <p:cNvPr id="1041" name="Rectangle 16"/>
          <p:cNvSpPr>
            <a:spLocks noChangeArrowheads="1"/>
          </p:cNvSpPr>
          <p:nvPr/>
        </p:nvSpPr>
        <p:spPr bwMode="auto">
          <a:xfrm>
            <a:off x="4635500" y="3971925"/>
            <a:ext cx="45085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l"/>
            <a:r>
              <a:rPr lang="en-US" sz="2400" b="1">
                <a:sym typeface="Symbol" pitchFamily="18" charset="2"/>
              </a:rPr>
              <a:t>r	: D – A distance</a:t>
            </a:r>
          </a:p>
          <a:p>
            <a:pPr indent="228600" algn="l"/>
            <a:r>
              <a:rPr lang="el-GR" sz="2400" b="1">
                <a:cs typeface="Arial" charset="0"/>
                <a:sym typeface="Symbol" pitchFamily="18" charset="2"/>
              </a:rPr>
              <a:t>κ</a:t>
            </a:r>
            <a:r>
              <a:rPr lang="en-US" sz="2400" b="1">
                <a:cs typeface="Arial" charset="0"/>
                <a:sym typeface="Symbol" pitchFamily="18" charset="2"/>
              </a:rPr>
              <a:t>	: D</a:t>
            </a:r>
            <a:r>
              <a:rPr lang="en-US" sz="2400" b="1">
                <a:sym typeface="Symbol" pitchFamily="18" charset="2"/>
              </a:rPr>
              <a:t> – A alignment</a:t>
            </a:r>
          </a:p>
          <a:p>
            <a:pPr indent="228600" algn="l"/>
            <a:r>
              <a:rPr lang="el-GR" sz="2400" b="1">
                <a:cs typeface="Arial" charset="0"/>
                <a:sym typeface="Symbol" pitchFamily="18" charset="2"/>
              </a:rPr>
              <a:t>η</a:t>
            </a:r>
            <a:r>
              <a:rPr lang="en-US" sz="2400" b="1">
                <a:cs typeface="Arial" charset="0"/>
                <a:sym typeface="Symbol" pitchFamily="18" charset="2"/>
              </a:rPr>
              <a:t>	: index of refraction</a:t>
            </a:r>
          </a:p>
          <a:p>
            <a:pPr indent="228600" algn="l"/>
            <a:r>
              <a:rPr lang="en-US" sz="2400" b="1">
                <a:cs typeface="Arial" charset="0"/>
                <a:sym typeface="Symbol" pitchFamily="18" charset="2"/>
              </a:rPr>
              <a:t>Q</a:t>
            </a:r>
            <a:r>
              <a:rPr lang="en-US" sz="2400" b="1" baseline="-25000">
                <a:cs typeface="Arial" charset="0"/>
                <a:sym typeface="Symbol" pitchFamily="18" charset="2"/>
              </a:rPr>
              <a:t>D</a:t>
            </a:r>
            <a:r>
              <a:rPr lang="en-US" sz="2400" b="1">
                <a:cs typeface="Arial" charset="0"/>
                <a:sym typeface="Symbol" pitchFamily="18" charset="2"/>
              </a:rPr>
              <a:t>	: Donor quant. yield</a:t>
            </a:r>
            <a:endParaRPr lang="en-US" sz="2400" b="1" baseline="-25000">
              <a:cs typeface="Arial" charset="0"/>
              <a:sym typeface="Symbol" pitchFamily="18" charset="2"/>
            </a:endParaRPr>
          </a:p>
          <a:p>
            <a:pPr indent="228600" algn="l"/>
            <a:r>
              <a:rPr lang="en-US" sz="2400" b="1">
                <a:cs typeface="Arial" charset="0"/>
                <a:sym typeface="Symbol" pitchFamily="18" charset="2"/>
              </a:rPr>
              <a:t>J(</a:t>
            </a:r>
            <a:r>
              <a:rPr lang="el-GR" sz="2400" b="1">
                <a:cs typeface="Arial" charset="0"/>
                <a:sym typeface="Symbol" pitchFamily="18" charset="2"/>
              </a:rPr>
              <a:t>λ</a:t>
            </a:r>
            <a:r>
              <a:rPr lang="en-US" sz="2400" b="1">
                <a:cs typeface="Arial" charset="0"/>
                <a:sym typeface="Symbol" pitchFamily="18" charset="2"/>
              </a:rPr>
              <a:t>)	: Overlap integral</a:t>
            </a:r>
            <a:endParaRPr lang="el-GR" sz="2400" b="1">
              <a:cs typeface="Arial" charset="0"/>
              <a:sym typeface="Symbol" pitchFamily="18" charset="2"/>
            </a:endParaRPr>
          </a:p>
        </p:txBody>
      </p:sp>
      <p:sp>
        <p:nvSpPr>
          <p:cNvPr id="1042" name="Rectangle 17"/>
          <p:cNvSpPr>
            <a:spLocks noChangeArrowheads="1"/>
          </p:cNvSpPr>
          <p:nvPr/>
        </p:nvSpPr>
        <p:spPr bwMode="auto">
          <a:xfrm>
            <a:off x="4622800" y="3082925"/>
            <a:ext cx="3592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28600" algn="l"/>
            <a:r>
              <a:rPr lang="en-US" sz="2400" b="1" u="sng">
                <a:sym typeface="Symbol" pitchFamily="18" charset="2"/>
              </a:rPr>
              <a:t>QM + EM derivation</a:t>
            </a:r>
          </a:p>
        </p:txBody>
      </p:sp>
      <p:sp>
        <p:nvSpPr>
          <p:cNvPr id="1043" name="Text Box 18"/>
          <p:cNvSpPr txBox="1">
            <a:spLocks noChangeArrowheads="1"/>
          </p:cNvSpPr>
          <p:nvPr/>
        </p:nvSpPr>
        <p:spPr bwMode="auto">
          <a:xfrm>
            <a:off x="193675" y="6113463"/>
            <a:ext cx="8034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/>
              <a:t>T. F</a:t>
            </a:r>
            <a:r>
              <a:rPr lang="en-US" sz="1200">
                <a:cs typeface="Arial" charset="0"/>
              </a:rPr>
              <a:t>ö</a:t>
            </a:r>
            <a:r>
              <a:rPr lang="en-US" sz="1200"/>
              <a:t>rster, "Intermolecular energy migration and fluorescence," Annals of Physics, vol. 2, pp. 55-75, 1948.</a:t>
            </a:r>
          </a:p>
        </p:txBody>
      </p:sp>
      <p:sp>
        <p:nvSpPr>
          <p:cNvPr id="1044" name="Rectangle 19"/>
          <p:cNvSpPr>
            <a:spLocks noChangeArrowheads="1"/>
          </p:cNvSpPr>
          <p:nvPr/>
        </p:nvSpPr>
        <p:spPr bwMode="auto">
          <a:xfrm>
            <a:off x="304800" y="257175"/>
            <a:ext cx="8701088" cy="538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l"/>
            <a:r>
              <a:rPr lang="en-US" altLang="ja-JP" sz="3200">
                <a:ea typeface="ＭＳ Ｐゴシック" pitchFamily="34" charset="-128"/>
              </a:rPr>
              <a:t>RET Efficiency</a:t>
            </a:r>
          </a:p>
        </p:txBody>
      </p:sp>
      <p:graphicFrame>
        <p:nvGraphicFramePr>
          <p:cNvPr id="1027" name="Object 23"/>
          <p:cNvGraphicFramePr>
            <a:graphicFrameLocks noChangeAspect="1"/>
          </p:cNvGraphicFramePr>
          <p:nvPr>
            <p:ph/>
          </p:nvPr>
        </p:nvGraphicFramePr>
        <p:xfrm>
          <a:off x="647700" y="4751388"/>
          <a:ext cx="3670300" cy="512762"/>
        </p:xfrm>
        <a:graphic>
          <a:graphicData uri="http://schemas.openxmlformats.org/presentationml/2006/ole">
            <p:oleObj spid="_x0000_s1027" name="Equation" r:id="rId5" imgW="1726920" imgH="2412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 bwMode="auto">
          <a:xfrm>
            <a:off x="6764482" y="3086100"/>
            <a:ext cx="1226128" cy="9247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1" name="Rectangle 80"/>
          <p:cNvSpPr/>
          <p:nvPr/>
        </p:nvSpPr>
        <p:spPr bwMode="auto">
          <a:xfrm>
            <a:off x="6806046" y="1246909"/>
            <a:ext cx="1226128" cy="9247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80" name="Rectangle 79"/>
          <p:cNvSpPr/>
          <p:nvPr/>
        </p:nvSpPr>
        <p:spPr bwMode="auto">
          <a:xfrm>
            <a:off x="6348845" y="41561"/>
            <a:ext cx="2109355" cy="115339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grpSp>
        <p:nvGrpSpPr>
          <p:cNvPr id="2053" name="Group 2"/>
          <p:cNvGrpSpPr>
            <a:grpSpLocks/>
          </p:cNvGrpSpPr>
          <p:nvPr/>
        </p:nvGrpSpPr>
        <p:grpSpPr bwMode="auto">
          <a:xfrm>
            <a:off x="577850" y="3011488"/>
            <a:ext cx="1047750" cy="576262"/>
            <a:chOff x="1047" y="1428"/>
            <a:chExt cx="660" cy="363"/>
          </a:xfrm>
        </p:grpSpPr>
        <p:sp>
          <p:nvSpPr>
            <p:cNvPr id="2122" name="AutoShape 3"/>
            <p:cNvSpPr>
              <a:spLocks noChangeArrowheads="1"/>
            </p:cNvSpPr>
            <p:nvPr/>
          </p:nvSpPr>
          <p:spPr bwMode="auto">
            <a:xfrm rot="5400000">
              <a:off x="1195" y="1442"/>
              <a:ext cx="363" cy="336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123" name="Line 4"/>
            <p:cNvSpPr>
              <a:spLocks noChangeShapeType="1"/>
            </p:cNvSpPr>
            <p:nvPr/>
          </p:nvSpPr>
          <p:spPr bwMode="auto">
            <a:xfrm>
              <a:off x="1545" y="1428"/>
              <a:ext cx="0" cy="36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124" name="Line 5"/>
            <p:cNvSpPr>
              <a:spLocks noChangeShapeType="1"/>
            </p:cNvSpPr>
            <p:nvPr/>
          </p:nvSpPr>
          <p:spPr bwMode="auto">
            <a:xfrm>
              <a:off x="1545" y="1607"/>
              <a:ext cx="1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125" name="Line 6"/>
            <p:cNvSpPr>
              <a:spLocks noChangeShapeType="1"/>
            </p:cNvSpPr>
            <p:nvPr/>
          </p:nvSpPr>
          <p:spPr bwMode="auto">
            <a:xfrm>
              <a:off x="1047" y="1607"/>
              <a:ext cx="1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2054" name="Group 7"/>
          <p:cNvGrpSpPr>
            <a:grpSpLocks/>
          </p:cNvGrpSpPr>
          <p:nvPr/>
        </p:nvGrpSpPr>
        <p:grpSpPr bwMode="auto">
          <a:xfrm>
            <a:off x="1501775" y="4676775"/>
            <a:ext cx="1044575" cy="1792288"/>
            <a:chOff x="1809" y="2764"/>
            <a:chExt cx="658" cy="1129"/>
          </a:xfrm>
        </p:grpSpPr>
        <p:grpSp>
          <p:nvGrpSpPr>
            <p:cNvPr id="2114" name="Group 8"/>
            <p:cNvGrpSpPr>
              <a:grpSpLocks/>
            </p:cNvGrpSpPr>
            <p:nvPr/>
          </p:nvGrpSpPr>
          <p:grpSpPr bwMode="auto">
            <a:xfrm>
              <a:off x="1988" y="2764"/>
              <a:ext cx="479" cy="816"/>
              <a:chOff x="4080" y="3264"/>
              <a:chExt cx="479" cy="816"/>
            </a:xfrm>
          </p:grpSpPr>
          <p:sp>
            <p:nvSpPr>
              <p:cNvPr id="2120" name="Freeform 9"/>
              <p:cNvSpPr>
                <a:spLocks/>
              </p:cNvSpPr>
              <p:nvPr/>
            </p:nvSpPr>
            <p:spPr bwMode="auto">
              <a:xfrm rot="5400000">
                <a:off x="3720" y="3624"/>
                <a:ext cx="816" cy="96"/>
              </a:xfrm>
              <a:custGeom>
                <a:avLst/>
                <a:gdLst>
                  <a:gd name="T0" fmla="*/ 0 w 816"/>
                  <a:gd name="T1" fmla="*/ 48 h 96"/>
                  <a:gd name="T2" fmla="*/ 240 w 816"/>
                  <a:gd name="T3" fmla="*/ 48 h 96"/>
                  <a:gd name="T4" fmla="*/ 288 w 816"/>
                  <a:gd name="T5" fmla="*/ 0 h 96"/>
                  <a:gd name="T6" fmla="*/ 343 w 816"/>
                  <a:gd name="T7" fmla="*/ 96 h 96"/>
                  <a:gd name="T8" fmla="*/ 398 w 816"/>
                  <a:gd name="T9" fmla="*/ 0 h 96"/>
                  <a:gd name="T10" fmla="*/ 453 w 816"/>
                  <a:gd name="T11" fmla="*/ 96 h 96"/>
                  <a:gd name="T12" fmla="*/ 481 w 816"/>
                  <a:gd name="T13" fmla="*/ 48 h 96"/>
                  <a:gd name="T14" fmla="*/ 509 w 816"/>
                  <a:gd name="T15" fmla="*/ 0 h 96"/>
                  <a:gd name="T16" fmla="*/ 564 w 816"/>
                  <a:gd name="T17" fmla="*/ 96 h 96"/>
                  <a:gd name="T18" fmla="*/ 624 w 816"/>
                  <a:gd name="T19" fmla="*/ 36 h 96"/>
                  <a:gd name="T20" fmla="*/ 816 w 816"/>
                  <a:gd name="T21" fmla="*/ 36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16"/>
                  <a:gd name="T34" fmla="*/ 0 h 96"/>
                  <a:gd name="T35" fmla="*/ 816 w 816"/>
                  <a:gd name="T36" fmla="*/ 96 h 9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16" h="96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343" y="96"/>
                    </a:lnTo>
                    <a:lnTo>
                      <a:pt x="398" y="0"/>
                    </a:lnTo>
                    <a:lnTo>
                      <a:pt x="453" y="96"/>
                    </a:lnTo>
                    <a:lnTo>
                      <a:pt x="481" y="48"/>
                    </a:lnTo>
                    <a:lnTo>
                      <a:pt x="509" y="0"/>
                    </a:lnTo>
                    <a:lnTo>
                      <a:pt x="564" y="96"/>
                    </a:lnTo>
                    <a:lnTo>
                      <a:pt x="624" y="36"/>
                    </a:lnTo>
                    <a:lnTo>
                      <a:pt x="816" y="36"/>
                    </a:lnTo>
                  </a:path>
                </a:pathLst>
              </a:custGeom>
              <a:noFill/>
              <a:ln w="254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21" name="Text Box 10"/>
              <p:cNvSpPr txBox="1">
                <a:spLocks noChangeArrowheads="1"/>
              </p:cNvSpPr>
              <p:nvPr/>
            </p:nvSpPr>
            <p:spPr bwMode="auto">
              <a:xfrm>
                <a:off x="4194" y="3539"/>
                <a:ext cx="365" cy="25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>
                    <a:sym typeface="Symbol" pitchFamily="18" charset="2"/>
                  </a:rPr>
                  <a:t>R</a:t>
                </a:r>
                <a:r>
                  <a:rPr lang="en-US" sz="1800" baseline="-25000">
                    <a:latin typeface="Times New Roman" pitchFamily="18" charset="0"/>
                  </a:rPr>
                  <a:t>NR</a:t>
                </a:r>
              </a:p>
            </p:txBody>
          </p:sp>
        </p:grpSp>
        <p:grpSp>
          <p:nvGrpSpPr>
            <p:cNvPr id="2115" name="Group 11"/>
            <p:cNvGrpSpPr>
              <a:grpSpLocks/>
            </p:cNvGrpSpPr>
            <p:nvPr/>
          </p:nvGrpSpPr>
          <p:grpSpPr bwMode="auto">
            <a:xfrm>
              <a:off x="1809" y="3413"/>
              <a:ext cx="480" cy="480"/>
              <a:chOff x="4752" y="2448"/>
              <a:chExt cx="480" cy="480"/>
            </a:xfrm>
          </p:grpSpPr>
          <p:sp>
            <p:nvSpPr>
              <p:cNvPr id="2116" name="Line 12"/>
              <p:cNvSpPr>
                <a:spLocks noChangeShapeType="1"/>
              </p:cNvSpPr>
              <p:nvPr/>
            </p:nvSpPr>
            <p:spPr bwMode="auto">
              <a:xfrm>
                <a:off x="4992" y="2448"/>
                <a:ext cx="0" cy="288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17" name="Line 13"/>
              <p:cNvSpPr>
                <a:spLocks noChangeShapeType="1"/>
              </p:cNvSpPr>
              <p:nvPr/>
            </p:nvSpPr>
            <p:spPr bwMode="auto">
              <a:xfrm>
                <a:off x="4752" y="2736"/>
                <a:ext cx="480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18" name="Line 14"/>
              <p:cNvSpPr>
                <a:spLocks noChangeShapeType="1"/>
              </p:cNvSpPr>
              <p:nvPr/>
            </p:nvSpPr>
            <p:spPr bwMode="auto">
              <a:xfrm>
                <a:off x="4896" y="2832"/>
                <a:ext cx="192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19" name="Line 15"/>
              <p:cNvSpPr>
                <a:spLocks noChangeShapeType="1"/>
              </p:cNvSpPr>
              <p:nvPr/>
            </p:nvSpPr>
            <p:spPr bwMode="auto">
              <a:xfrm>
                <a:off x="4944" y="2928"/>
                <a:ext cx="96" cy="0"/>
              </a:xfrm>
              <a:prstGeom prst="line">
                <a:avLst/>
              </a:prstGeom>
              <a:noFill/>
              <a:ln w="254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55" name="Group 16"/>
          <p:cNvGrpSpPr>
            <a:grpSpLocks/>
          </p:cNvGrpSpPr>
          <p:nvPr/>
        </p:nvGrpSpPr>
        <p:grpSpPr bwMode="auto">
          <a:xfrm>
            <a:off x="3498850" y="3587750"/>
            <a:ext cx="1295400" cy="533400"/>
            <a:chOff x="1920" y="3600"/>
            <a:chExt cx="816" cy="336"/>
          </a:xfrm>
        </p:grpSpPr>
        <p:sp>
          <p:nvSpPr>
            <p:cNvPr id="2112" name="Freeform 17"/>
            <p:cNvSpPr>
              <a:spLocks/>
            </p:cNvSpPr>
            <p:nvPr/>
          </p:nvSpPr>
          <p:spPr bwMode="auto">
            <a:xfrm>
              <a:off x="1920" y="3840"/>
              <a:ext cx="816" cy="96"/>
            </a:xfrm>
            <a:custGeom>
              <a:avLst/>
              <a:gdLst>
                <a:gd name="T0" fmla="*/ 0 w 816"/>
                <a:gd name="T1" fmla="*/ 48 h 96"/>
                <a:gd name="T2" fmla="*/ 240 w 816"/>
                <a:gd name="T3" fmla="*/ 48 h 96"/>
                <a:gd name="T4" fmla="*/ 288 w 816"/>
                <a:gd name="T5" fmla="*/ 0 h 96"/>
                <a:gd name="T6" fmla="*/ 343 w 816"/>
                <a:gd name="T7" fmla="*/ 96 h 96"/>
                <a:gd name="T8" fmla="*/ 398 w 816"/>
                <a:gd name="T9" fmla="*/ 0 h 96"/>
                <a:gd name="T10" fmla="*/ 453 w 816"/>
                <a:gd name="T11" fmla="*/ 96 h 96"/>
                <a:gd name="T12" fmla="*/ 481 w 816"/>
                <a:gd name="T13" fmla="*/ 48 h 96"/>
                <a:gd name="T14" fmla="*/ 509 w 816"/>
                <a:gd name="T15" fmla="*/ 0 h 96"/>
                <a:gd name="T16" fmla="*/ 564 w 816"/>
                <a:gd name="T17" fmla="*/ 96 h 96"/>
                <a:gd name="T18" fmla="*/ 624 w 816"/>
                <a:gd name="T19" fmla="*/ 36 h 96"/>
                <a:gd name="T20" fmla="*/ 816 w 816"/>
                <a:gd name="T21" fmla="*/ 3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6"/>
                <a:gd name="T34" fmla="*/ 0 h 96"/>
                <a:gd name="T35" fmla="*/ 816 w 816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6" h="96">
                  <a:moveTo>
                    <a:pt x="0" y="48"/>
                  </a:moveTo>
                  <a:lnTo>
                    <a:pt x="240" y="48"/>
                  </a:lnTo>
                  <a:lnTo>
                    <a:pt x="288" y="0"/>
                  </a:lnTo>
                  <a:lnTo>
                    <a:pt x="343" y="96"/>
                  </a:lnTo>
                  <a:lnTo>
                    <a:pt x="398" y="0"/>
                  </a:lnTo>
                  <a:lnTo>
                    <a:pt x="453" y="96"/>
                  </a:lnTo>
                  <a:lnTo>
                    <a:pt x="481" y="48"/>
                  </a:lnTo>
                  <a:lnTo>
                    <a:pt x="509" y="0"/>
                  </a:lnTo>
                  <a:lnTo>
                    <a:pt x="564" y="96"/>
                  </a:lnTo>
                  <a:lnTo>
                    <a:pt x="624" y="36"/>
                  </a:lnTo>
                  <a:lnTo>
                    <a:pt x="816" y="36"/>
                  </a:lnTo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113" name="Text Box 18"/>
            <p:cNvSpPr txBox="1">
              <a:spLocks noChangeArrowheads="1"/>
            </p:cNvSpPr>
            <p:nvPr/>
          </p:nvSpPr>
          <p:spPr bwMode="auto">
            <a:xfrm>
              <a:off x="2192" y="3600"/>
              <a:ext cx="271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  <a:sym typeface="Symbol" pitchFamily="18" charset="2"/>
                </a:rPr>
                <a:t>R</a:t>
              </a:r>
              <a:r>
                <a:rPr lang="en-US" sz="1800" baseline="-25000">
                  <a:latin typeface="Times New Roman" pitchFamily="18" charset="0"/>
                </a:rPr>
                <a:t>T</a:t>
              </a:r>
            </a:p>
          </p:txBody>
        </p:sp>
      </p:grpSp>
      <p:sp>
        <p:nvSpPr>
          <p:cNvPr id="2056" name="Rectangle 19"/>
          <p:cNvSpPr>
            <a:spLocks noChangeArrowheads="1"/>
          </p:cNvSpPr>
          <p:nvPr/>
        </p:nvSpPr>
        <p:spPr bwMode="auto">
          <a:xfrm>
            <a:off x="195263" y="3097213"/>
            <a:ext cx="354012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057" name="Rectangle 20"/>
          <p:cNvSpPr>
            <a:spLocks noChangeArrowheads="1"/>
          </p:cNvSpPr>
          <p:nvPr/>
        </p:nvSpPr>
        <p:spPr bwMode="auto">
          <a:xfrm>
            <a:off x="1662113" y="3097213"/>
            <a:ext cx="3397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grpSp>
        <p:nvGrpSpPr>
          <p:cNvPr id="2058" name="Group 21"/>
          <p:cNvGrpSpPr>
            <a:grpSpLocks/>
          </p:cNvGrpSpPr>
          <p:nvPr/>
        </p:nvGrpSpPr>
        <p:grpSpPr bwMode="auto">
          <a:xfrm>
            <a:off x="539750" y="4643438"/>
            <a:ext cx="1154113" cy="1568450"/>
            <a:chOff x="2240" y="2710"/>
            <a:chExt cx="727" cy="988"/>
          </a:xfrm>
        </p:grpSpPr>
        <p:grpSp>
          <p:nvGrpSpPr>
            <p:cNvPr id="2108" name="Group 22"/>
            <p:cNvGrpSpPr>
              <a:grpSpLocks/>
            </p:cNvGrpSpPr>
            <p:nvPr/>
          </p:nvGrpSpPr>
          <p:grpSpPr bwMode="auto">
            <a:xfrm>
              <a:off x="2240" y="2882"/>
              <a:ext cx="727" cy="816"/>
              <a:chOff x="4080" y="3264"/>
              <a:chExt cx="727" cy="816"/>
            </a:xfrm>
          </p:grpSpPr>
          <p:sp>
            <p:nvSpPr>
              <p:cNvPr id="2110" name="Freeform 23"/>
              <p:cNvSpPr>
                <a:spLocks/>
              </p:cNvSpPr>
              <p:nvPr/>
            </p:nvSpPr>
            <p:spPr bwMode="auto">
              <a:xfrm rot="5400000">
                <a:off x="3720" y="3624"/>
                <a:ext cx="816" cy="96"/>
              </a:xfrm>
              <a:custGeom>
                <a:avLst/>
                <a:gdLst>
                  <a:gd name="T0" fmla="*/ 0 w 816"/>
                  <a:gd name="T1" fmla="*/ 48 h 96"/>
                  <a:gd name="T2" fmla="*/ 240 w 816"/>
                  <a:gd name="T3" fmla="*/ 48 h 96"/>
                  <a:gd name="T4" fmla="*/ 288 w 816"/>
                  <a:gd name="T5" fmla="*/ 0 h 96"/>
                  <a:gd name="T6" fmla="*/ 343 w 816"/>
                  <a:gd name="T7" fmla="*/ 96 h 96"/>
                  <a:gd name="T8" fmla="*/ 398 w 816"/>
                  <a:gd name="T9" fmla="*/ 0 h 96"/>
                  <a:gd name="T10" fmla="*/ 453 w 816"/>
                  <a:gd name="T11" fmla="*/ 96 h 96"/>
                  <a:gd name="T12" fmla="*/ 481 w 816"/>
                  <a:gd name="T13" fmla="*/ 48 h 96"/>
                  <a:gd name="T14" fmla="*/ 509 w 816"/>
                  <a:gd name="T15" fmla="*/ 0 h 96"/>
                  <a:gd name="T16" fmla="*/ 564 w 816"/>
                  <a:gd name="T17" fmla="*/ 96 h 96"/>
                  <a:gd name="T18" fmla="*/ 624 w 816"/>
                  <a:gd name="T19" fmla="*/ 36 h 96"/>
                  <a:gd name="T20" fmla="*/ 816 w 816"/>
                  <a:gd name="T21" fmla="*/ 36 h 9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16"/>
                  <a:gd name="T34" fmla="*/ 0 h 96"/>
                  <a:gd name="T35" fmla="*/ 816 w 816"/>
                  <a:gd name="T36" fmla="*/ 96 h 9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16" h="96">
                    <a:moveTo>
                      <a:pt x="0" y="48"/>
                    </a:moveTo>
                    <a:lnTo>
                      <a:pt x="240" y="48"/>
                    </a:lnTo>
                    <a:lnTo>
                      <a:pt x="288" y="0"/>
                    </a:lnTo>
                    <a:lnTo>
                      <a:pt x="343" y="96"/>
                    </a:lnTo>
                    <a:lnTo>
                      <a:pt x="398" y="0"/>
                    </a:lnTo>
                    <a:lnTo>
                      <a:pt x="453" y="96"/>
                    </a:lnTo>
                    <a:lnTo>
                      <a:pt x="481" y="48"/>
                    </a:lnTo>
                    <a:lnTo>
                      <a:pt x="509" y="0"/>
                    </a:lnTo>
                    <a:lnTo>
                      <a:pt x="564" y="96"/>
                    </a:lnTo>
                    <a:lnTo>
                      <a:pt x="624" y="36"/>
                    </a:lnTo>
                    <a:lnTo>
                      <a:pt x="816" y="36"/>
                    </a:lnTo>
                  </a:path>
                </a:pathLst>
              </a:custGeom>
              <a:noFill/>
              <a:ln w="254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11" name="Text Box 24"/>
              <p:cNvSpPr txBox="1">
                <a:spLocks noChangeArrowheads="1"/>
              </p:cNvSpPr>
              <p:nvPr/>
            </p:nvSpPr>
            <p:spPr bwMode="auto">
              <a:xfrm>
                <a:off x="4194" y="3539"/>
                <a:ext cx="613" cy="25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>
                    <a:sym typeface="Symbol" pitchFamily="18" charset="2"/>
                  </a:rPr>
                  <a:t>R</a:t>
                </a:r>
                <a:r>
                  <a:rPr lang="en-US" sz="1800" baseline="-25000">
                    <a:latin typeface="Times New Roman" pitchFamily="18" charset="0"/>
                  </a:rPr>
                  <a:t>Cross-Ex.</a:t>
                </a:r>
              </a:p>
            </p:txBody>
          </p:sp>
        </p:grpSp>
        <p:sp>
          <p:nvSpPr>
            <p:cNvPr id="2109" name="Line 25"/>
            <p:cNvSpPr>
              <a:spLocks noChangeShapeType="1"/>
            </p:cNvSpPr>
            <p:nvPr/>
          </p:nvSpPr>
          <p:spPr bwMode="auto">
            <a:xfrm flipV="1">
              <a:off x="2286" y="2710"/>
              <a:ext cx="0" cy="41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2059" name="Line 27"/>
          <p:cNvSpPr>
            <a:spLocks noChangeShapeType="1"/>
          </p:cNvSpPr>
          <p:nvPr/>
        </p:nvSpPr>
        <p:spPr bwMode="auto">
          <a:xfrm>
            <a:off x="2319338" y="3587750"/>
            <a:ext cx="958850" cy="36671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60" name="Line 28"/>
          <p:cNvSpPr>
            <a:spLocks noChangeShapeType="1"/>
          </p:cNvSpPr>
          <p:nvPr/>
        </p:nvSpPr>
        <p:spPr bwMode="auto">
          <a:xfrm flipV="1">
            <a:off x="2319338" y="2689225"/>
            <a:ext cx="958850" cy="36671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61" name="Line 29"/>
          <p:cNvSpPr>
            <a:spLocks noChangeShapeType="1"/>
          </p:cNvSpPr>
          <p:nvPr/>
        </p:nvSpPr>
        <p:spPr bwMode="auto">
          <a:xfrm>
            <a:off x="3498850" y="2689225"/>
            <a:ext cx="4318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oval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62" name="Line 30"/>
          <p:cNvSpPr>
            <a:spLocks noChangeShapeType="1"/>
          </p:cNvSpPr>
          <p:nvPr/>
        </p:nvSpPr>
        <p:spPr bwMode="auto">
          <a:xfrm>
            <a:off x="4360863" y="2689225"/>
            <a:ext cx="433387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oval" w="med" len="med"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63" name="Text Box 31"/>
          <p:cNvSpPr txBox="1">
            <a:spLocks noChangeArrowheads="1"/>
          </p:cNvSpPr>
          <p:nvPr/>
        </p:nvSpPr>
        <p:spPr bwMode="auto">
          <a:xfrm>
            <a:off x="2011363" y="2413000"/>
            <a:ext cx="1116012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</a:t>
            </a:r>
            <a:r>
              <a:rPr lang="en-US" baseline="-25000"/>
              <a:t>F</a:t>
            </a:r>
            <a:r>
              <a:rPr lang="en-US"/>
              <a:t> &lt; V</a:t>
            </a:r>
            <a:r>
              <a:rPr lang="en-US" baseline="-25000"/>
              <a:t>FT</a:t>
            </a:r>
          </a:p>
        </p:txBody>
      </p:sp>
      <p:sp>
        <p:nvSpPr>
          <p:cNvPr id="2064" name="Text Box 32"/>
          <p:cNvSpPr txBox="1">
            <a:spLocks noChangeArrowheads="1"/>
          </p:cNvSpPr>
          <p:nvPr/>
        </p:nvSpPr>
        <p:spPr bwMode="auto">
          <a:xfrm>
            <a:off x="2011363" y="3724275"/>
            <a:ext cx="1116012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</a:t>
            </a:r>
            <a:r>
              <a:rPr lang="en-US" baseline="-25000"/>
              <a:t>F</a:t>
            </a:r>
            <a:r>
              <a:rPr lang="en-US"/>
              <a:t> &gt; V</a:t>
            </a:r>
            <a:r>
              <a:rPr lang="en-US" baseline="-25000"/>
              <a:t>FT</a:t>
            </a:r>
          </a:p>
        </p:txBody>
      </p:sp>
      <p:graphicFrame>
        <p:nvGraphicFramePr>
          <p:cNvPr id="2050" name="Object 34"/>
          <p:cNvGraphicFramePr>
            <a:graphicFrameLocks noChangeAspect="1"/>
          </p:cNvGraphicFramePr>
          <p:nvPr/>
        </p:nvGraphicFramePr>
        <p:xfrm>
          <a:off x="6437313" y="109681"/>
          <a:ext cx="1903412" cy="1020763"/>
        </p:xfrm>
        <a:graphic>
          <a:graphicData uri="http://schemas.openxmlformats.org/presentationml/2006/ole">
            <p:oleObj spid="_x0000_s2050" name="Equation" r:id="rId4" imgW="850680" imgH="457200" progId="Equation.3">
              <p:embed/>
            </p:oleObj>
          </a:graphicData>
        </a:graphic>
      </p:graphicFrame>
      <p:sp>
        <p:nvSpPr>
          <p:cNvPr id="2065" name="Text Box 35"/>
          <p:cNvSpPr txBox="1">
            <a:spLocks noChangeArrowheads="1"/>
          </p:cNvSpPr>
          <p:nvPr/>
        </p:nvSpPr>
        <p:spPr bwMode="auto">
          <a:xfrm>
            <a:off x="5834929" y="384463"/>
            <a:ext cx="493712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(1)</a:t>
            </a:r>
          </a:p>
        </p:txBody>
      </p:sp>
      <p:sp>
        <p:nvSpPr>
          <p:cNvPr id="2066" name="Text Box 36"/>
          <p:cNvSpPr txBox="1">
            <a:spLocks noChangeArrowheads="1"/>
          </p:cNvSpPr>
          <p:nvPr/>
        </p:nvSpPr>
        <p:spPr bwMode="auto">
          <a:xfrm>
            <a:off x="5824538" y="1630363"/>
            <a:ext cx="493712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(2)</a:t>
            </a:r>
          </a:p>
        </p:txBody>
      </p:sp>
      <p:sp>
        <p:nvSpPr>
          <p:cNvPr id="2067" name="Text Box 37"/>
          <p:cNvSpPr txBox="1">
            <a:spLocks noChangeArrowheads="1"/>
          </p:cNvSpPr>
          <p:nvPr/>
        </p:nvSpPr>
        <p:spPr bwMode="auto">
          <a:xfrm>
            <a:off x="5824538" y="3379788"/>
            <a:ext cx="493712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(3)</a:t>
            </a:r>
          </a:p>
        </p:txBody>
      </p:sp>
      <p:sp>
        <p:nvSpPr>
          <p:cNvPr id="2068" name="Line 39"/>
          <p:cNvSpPr>
            <a:spLocks noChangeShapeType="1"/>
          </p:cNvSpPr>
          <p:nvPr/>
        </p:nvSpPr>
        <p:spPr bwMode="auto">
          <a:xfrm>
            <a:off x="476250" y="1641475"/>
            <a:ext cx="130968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oval" w="med" len="med"/>
            <a:tailEnd type="oval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69" name="Rectangle 40"/>
          <p:cNvSpPr>
            <a:spLocks noChangeArrowheads="1"/>
          </p:cNvSpPr>
          <p:nvPr/>
        </p:nvSpPr>
        <p:spPr bwMode="auto">
          <a:xfrm>
            <a:off x="95250" y="1431925"/>
            <a:ext cx="35401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2070" name="Rectangle 41"/>
          <p:cNvSpPr>
            <a:spLocks noChangeArrowheads="1"/>
          </p:cNvSpPr>
          <p:nvPr/>
        </p:nvSpPr>
        <p:spPr bwMode="auto">
          <a:xfrm>
            <a:off x="1792288" y="1443038"/>
            <a:ext cx="3397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2071" name="Line 42"/>
          <p:cNvSpPr>
            <a:spLocks noChangeShapeType="1"/>
          </p:cNvSpPr>
          <p:nvPr/>
        </p:nvSpPr>
        <p:spPr bwMode="auto">
          <a:xfrm>
            <a:off x="95250" y="2139950"/>
            <a:ext cx="5129213" cy="0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72" name="Line 43"/>
          <p:cNvSpPr>
            <a:spLocks noChangeShapeType="1"/>
          </p:cNvSpPr>
          <p:nvPr/>
        </p:nvSpPr>
        <p:spPr bwMode="auto">
          <a:xfrm>
            <a:off x="95250" y="4419600"/>
            <a:ext cx="5129213" cy="0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73" name="Rectangle 44"/>
          <p:cNvSpPr>
            <a:spLocks noChangeArrowheads="1"/>
          </p:cNvSpPr>
          <p:nvPr/>
        </p:nvSpPr>
        <p:spPr bwMode="auto">
          <a:xfrm>
            <a:off x="2981325" y="1443038"/>
            <a:ext cx="2243138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(energy migration)</a:t>
            </a:r>
          </a:p>
        </p:txBody>
      </p:sp>
      <p:grpSp>
        <p:nvGrpSpPr>
          <p:cNvPr id="2074" name="Group 45"/>
          <p:cNvGrpSpPr>
            <a:grpSpLocks/>
          </p:cNvGrpSpPr>
          <p:nvPr/>
        </p:nvGrpSpPr>
        <p:grpSpPr bwMode="auto">
          <a:xfrm>
            <a:off x="2824163" y="5049838"/>
            <a:ext cx="906462" cy="914400"/>
            <a:chOff x="3720" y="2616"/>
            <a:chExt cx="571" cy="576"/>
          </a:xfrm>
        </p:grpSpPr>
        <p:sp>
          <p:nvSpPr>
            <p:cNvPr id="2105" name="Freeform 46"/>
            <p:cNvSpPr>
              <a:spLocks/>
            </p:cNvSpPr>
            <p:nvPr/>
          </p:nvSpPr>
          <p:spPr bwMode="auto">
            <a:xfrm rot="5400000">
              <a:off x="3744" y="2592"/>
              <a:ext cx="240" cy="288"/>
            </a:xfrm>
            <a:custGeom>
              <a:avLst/>
              <a:gdLst>
                <a:gd name="T0" fmla="*/ 0 w 240"/>
                <a:gd name="T1" fmla="*/ 144 h 288"/>
                <a:gd name="T2" fmla="*/ 240 w 240"/>
                <a:gd name="T3" fmla="*/ 144 h 288"/>
                <a:gd name="T4" fmla="*/ 240 w 240"/>
                <a:gd name="T5" fmla="*/ 0 h 288"/>
                <a:gd name="T6" fmla="*/ 240 w 24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88"/>
                <a:gd name="T14" fmla="*/ 240 w 24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88">
                  <a:moveTo>
                    <a:pt x="0" y="144"/>
                  </a:moveTo>
                  <a:lnTo>
                    <a:pt x="240" y="144"/>
                  </a:lnTo>
                  <a:lnTo>
                    <a:pt x="240" y="0"/>
                  </a:lnTo>
                  <a:lnTo>
                    <a:pt x="240" y="288"/>
                  </a:lnTo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106" name="Freeform 47"/>
            <p:cNvSpPr>
              <a:spLocks/>
            </p:cNvSpPr>
            <p:nvPr/>
          </p:nvSpPr>
          <p:spPr bwMode="auto">
            <a:xfrm rot="5400000" flipH="1">
              <a:off x="3744" y="2928"/>
              <a:ext cx="240" cy="288"/>
            </a:xfrm>
            <a:custGeom>
              <a:avLst/>
              <a:gdLst>
                <a:gd name="T0" fmla="*/ 0 w 240"/>
                <a:gd name="T1" fmla="*/ 144 h 288"/>
                <a:gd name="T2" fmla="*/ 240 w 240"/>
                <a:gd name="T3" fmla="*/ 144 h 288"/>
                <a:gd name="T4" fmla="*/ 240 w 240"/>
                <a:gd name="T5" fmla="*/ 0 h 288"/>
                <a:gd name="T6" fmla="*/ 240 w 240"/>
                <a:gd name="T7" fmla="*/ 288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288"/>
                <a:gd name="T14" fmla="*/ 240 w 240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288">
                  <a:moveTo>
                    <a:pt x="0" y="144"/>
                  </a:moveTo>
                  <a:lnTo>
                    <a:pt x="240" y="144"/>
                  </a:lnTo>
                  <a:lnTo>
                    <a:pt x="240" y="0"/>
                  </a:lnTo>
                  <a:lnTo>
                    <a:pt x="240" y="288"/>
                  </a:lnTo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107" name="Text Box 48"/>
            <p:cNvSpPr txBox="1">
              <a:spLocks noChangeArrowheads="1"/>
            </p:cNvSpPr>
            <p:nvPr/>
          </p:nvSpPr>
          <p:spPr bwMode="auto">
            <a:xfrm>
              <a:off x="4026" y="2798"/>
              <a:ext cx="265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Times New Roman" pitchFamily="18" charset="0"/>
                </a:rPr>
                <a:t>C</a:t>
              </a:r>
              <a:r>
                <a:rPr lang="en-US" sz="1800" baseline="-25000">
                  <a:latin typeface="Times New Roman" pitchFamily="18" charset="0"/>
                </a:rPr>
                <a:t>P</a:t>
              </a:r>
            </a:p>
          </p:txBody>
        </p:sp>
      </p:grpSp>
      <p:sp>
        <p:nvSpPr>
          <p:cNvPr id="2075" name="Rectangle 4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200" smtClean="0"/>
              <a:t>RET Circuit Theory</a:t>
            </a:r>
          </a:p>
        </p:txBody>
      </p:sp>
      <p:sp>
        <p:nvSpPr>
          <p:cNvPr id="2076" name="Text Box 50"/>
          <p:cNvSpPr txBox="1">
            <a:spLocks noChangeArrowheads="1"/>
          </p:cNvSpPr>
          <p:nvPr/>
        </p:nvSpPr>
        <p:spPr bwMode="auto">
          <a:xfrm>
            <a:off x="117475" y="4198938"/>
            <a:ext cx="1917700" cy="396875"/>
          </a:xfrm>
          <a:prstGeom prst="rect">
            <a:avLst/>
          </a:prstGeom>
          <a:solidFill>
            <a:schemeClr val="tx1"/>
          </a:solidFill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Other elements</a:t>
            </a:r>
          </a:p>
        </p:txBody>
      </p:sp>
      <p:sp>
        <p:nvSpPr>
          <p:cNvPr id="2077" name="Text Box 51"/>
          <p:cNvSpPr txBox="1">
            <a:spLocks noChangeArrowheads="1"/>
          </p:cNvSpPr>
          <p:nvPr/>
        </p:nvSpPr>
        <p:spPr bwMode="auto">
          <a:xfrm>
            <a:off x="117475" y="1941513"/>
            <a:ext cx="1893888" cy="396875"/>
          </a:xfrm>
          <a:prstGeom prst="rect">
            <a:avLst/>
          </a:prstGeom>
          <a:solidFill>
            <a:schemeClr val="tx1"/>
          </a:solidFill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RET Cascades</a:t>
            </a:r>
          </a:p>
        </p:txBody>
      </p:sp>
      <p:graphicFrame>
        <p:nvGraphicFramePr>
          <p:cNvPr id="2051" name="Object 52"/>
          <p:cNvGraphicFramePr>
            <a:graphicFrameLocks noChangeAspect="1"/>
          </p:cNvGraphicFramePr>
          <p:nvPr/>
        </p:nvGraphicFramePr>
        <p:xfrm>
          <a:off x="6848475" y="1290638"/>
          <a:ext cx="1136650" cy="849312"/>
        </p:xfrm>
        <a:graphic>
          <a:graphicData uri="http://schemas.openxmlformats.org/presentationml/2006/ole">
            <p:oleObj spid="_x0000_s2051" name="Equation" r:id="rId5" imgW="507960" imgH="380880" progId="Equation.3">
              <p:embed/>
            </p:oleObj>
          </a:graphicData>
        </a:graphic>
      </p:graphicFrame>
      <p:grpSp>
        <p:nvGrpSpPr>
          <p:cNvPr id="2078" name="Group 61"/>
          <p:cNvGrpSpPr>
            <a:grpSpLocks/>
          </p:cNvGrpSpPr>
          <p:nvPr/>
        </p:nvGrpSpPr>
        <p:grpSpPr bwMode="auto">
          <a:xfrm>
            <a:off x="6581775" y="2082800"/>
            <a:ext cx="1758950" cy="925513"/>
            <a:chOff x="3988" y="1312"/>
            <a:chExt cx="1108" cy="583"/>
          </a:xfrm>
        </p:grpSpPr>
        <p:sp>
          <p:nvSpPr>
            <p:cNvPr id="2098" name="Line 54"/>
            <p:cNvSpPr>
              <a:spLocks noChangeShapeType="1"/>
            </p:cNvSpPr>
            <p:nvPr/>
          </p:nvSpPr>
          <p:spPr bwMode="auto">
            <a:xfrm>
              <a:off x="4190" y="1569"/>
              <a:ext cx="34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oval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99" name="Line 55"/>
            <p:cNvSpPr>
              <a:spLocks noChangeShapeType="1"/>
            </p:cNvSpPr>
            <p:nvPr/>
          </p:nvSpPr>
          <p:spPr bwMode="auto">
            <a:xfrm>
              <a:off x="4534" y="1397"/>
              <a:ext cx="0" cy="34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100" name="Line 56"/>
            <p:cNvSpPr>
              <a:spLocks noChangeShapeType="1"/>
            </p:cNvSpPr>
            <p:nvPr/>
          </p:nvSpPr>
          <p:spPr bwMode="auto">
            <a:xfrm>
              <a:off x="4534" y="1398"/>
              <a:ext cx="34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101" name="Line 57"/>
            <p:cNvSpPr>
              <a:spLocks noChangeShapeType="1"/>
            </p:cNvSpPr>
            <p:nvPr/>
          </p:nvSpPr>
          <p:spPr bwMode="auto">
            <a:xfrm>
              <a:off x="4534" y="1736"/>
              <a:ext cx="34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102" name="Text Box 58"/>
            <p:cNvSpPr txBox="1">
              <a:spLocks noChangeArrowheads="1"/>
            </p:cNvSpPr>
            <p:nvPr/>
          </p:nvSpPr>
          <p:spPr bwMode="auto">
            <a:xfrm>
              <a:off x="3988" y="1452"/>
              <a:ext cx="218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0</a:t>
              </a:r>
            </a:p>
          </p:txBody>
        </p:sp>
        <p:sp>
          <p:nvSpPr>
            <p:cNvPr id="2103" name="Text Box 59"/>
            <p:cNvSpPr txBox="1">
              <a:spLocks noChangeArrowheads="1"/>
            </p:cNvSpPr>
            <p:nvPr/>
          </p:nvSpPr>
          <p:spPr bwMode="auto">
            <a:xfrm>
              <a:off x="4878" y="1312"/>
              <a:ext cx="218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1</a:t>
              </a:r>
            </a:p>
          </p:txBody>
        </p:sp>
        <p:sp>
          <p:nvSpPr>
            <p:cNvPr id="2104" name="Text Box 60"/>
            <p:cNvSpPr txBox="1">
              <a:spLocks noChangeArrowheads="1"/>
            </p:cNvSpPr>
            <p:nvPr/>
          </p:nvSpPr>
          <p:spPr bwMode="auto">
            <a:xfrm>
              <a:off x="4878" y="1645"/>
              <a:ext cx="218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I</a:t>
              </a:r>
              <a:r>
                <a:rPr lang="en-US" baseline="-25000"/>
                <a:t>2</a:t>
              </a:r>
            </a:p>
          </p:txBody>
        </p:sp>
      </p:grpSp>
      <p:graphicFrame>
        <p:nvGraphicFramePr>
          <p:cNvPr id="2052" name="Object 62"/>
          <p:cNvGraphicFramePr>
            <a:graphicFrameLocks noChangeAspect="1"/>
          </p:cNvGraphicFramePr>
          <p:nvPr/>
        </p:nvGraphicFramePr>
        <p:xfrm>
          <a:off x="6807200" y="3167063"/>
          <a:ext cx="1165225" cy="820737"/>
        </p:xfrm>
        <a:graphic>
          <a:graphicData uri="http://schemas.openxmlformats.org/presentationml/2006/ole">
            <p:oleObj spid="_x0000_s2052" name="Equation" r:id="rId6" imgW="520560" imgH="368280" progId="Equation.3">
              <p:embed/>
            </p:oleObj>
          </a:graphicData>
        </a:graphic>
      </p:graphicFrame>
      <p:grpSp>
        <p:nvGrpSpPr>
          <p:cNvPr id="2079" name="Group 72"/>
          <p:cNvGrpSpPr>
            <a:grpSpLocks/>
          </p:cNvGrpSpPr>
          <p:nvPr/>
        </p:nvGrpSpPr>
        <p:grpSpPr bwMode="auto">
          <a:xfrm>
            <a:off x="6302375" y="4135438"/>
            <a:ext cx="625475" cy="1295400"/>
            <a:chOff x="4080" y="3264"/>
            <a:chExt cx="394" cy="816"/>
          </a:xfrm>
        </p:grpSpPr>
        <p:sp>
          <p:nvSpPr>
            <p:cNvPr id="2096" name="Freeform 73"/>
            <p:cNvSpPr>
              <a:spLocks/>
            </p:cNvSpPr>
            <p:nvPr/>
          </p:nvSpPr>
          <p:spPr bwMode="auto">
            <a:xfrm rot="5400000">
              <a:off x="3720" y="3624"/>
              <a:ext cx="816" cy="96"/>
            </a:xfrm>
            <a:custGeom>
              <a:avLst/>
              <a:gdLst>
                <a:gd name="T0" fmla="*/ 0 w 816"/>
                <a:gd name="T1" fmla="*/ 48 h 96"/>
                <a:gd name="T2" fmla="*/ 240 w 816"/>
                <a:gd name="T3" fmla="*/ 48 h 96"/>
                <a:gd name="T4" fmla="*/ 288 w 816"/>
                <a:gd name="T5" fmla="*/ 0 h 96"/>
                <a:gd name="T6" fmla="*/ 343 w 816"/>
                <a:gd name="T7" fmla="*/ 96 h 96"/>
                <a:gd name="T8" fmla="*/ 398 w 816"/>
                <a:gd name="T9" fmla="*/ 0 h 96"/>
                <a:gd name="T10" fmla="*/ 453 w 816"/>
                <a:gd name="T11" fmla="*/ 96 h 96"/>
                <a:gd name="T12" fmla="*/ 481 w 816"/>
                <a:gd name="T13" fmla="*/ 48 h 96"/>
                <a:gd name="T14" fmla="*/ 509 w 816"/>
                <a:gd name="T15" fmla="*/ 0 h 96"/>
                <a:gd name="T16" fmla="*/ 564 w 816"/>
                <a:gd name="T17" fmla="*/ 96 h 96"/>
                <a:gd name="T18" fmla="*/ 624 w 816"/>
                <a:gd name="T19" fmla="*/ 36 h 96"/>
                <a:gd name="T20" fmla="*/ 816 w 816"/>
                <a:gd name="T21" fmla="*/ 3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6"/>
                <a:gd name="T34" fmla="*/ 0 h 96"/>
                <a:gd name="T35" fmla="*/ 816 w 816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6" h="96">
                  <a:moveTo>
                    <a:pt x="0" y="48"/>
                  </a:moveTo>
                  <a:lnTo>
                    <a:pt x="240" y="48"/>
                  </a:lnTo>
                  <a:lnTo>
                    <a:pt x="288" y="0"/>
                  </a:lnTo>
                  <a:lnTo>
                    <a:pt x="343" y="96"/>
                  </a:lnTo>
                  <a:lnTo>
                    <a:pt x="398" y="0"/>
                  </a:lnTo>
                  <a:lnTo>
                    <a:pt x="453" y="96"/>
                  </a:lnTo>
                  <a:lnTo>
                    <a:pt x="481" y="48"/>
                  </a:lnTo>
                  <a:lnTo>
                    <a:pt x="509" y="0"/>
                  </a:lnTo>
                  <a:lnTo>
                    <a:pt x="564" y="96"/>
                  </a:lnTo>
                  <a:lnTo>
                    <a:pt x="624" y="36"/>
                  </a:lnTo>
                  <a:lnTo>
                    <a:pt x="816" y="36"/>
                  </a:lnTo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97" name="Text Box 74"/>
            <p:cNvSpPr txBox="1">
              <a:spLocks noChangeArrowheads="1"/>
            </p:cNvSpPr>
            <p:nvPr/>
          </p:nvSpPr>
          <p:spPr bwMode="auto">
            <a:xfrm>
              <a:off x="4194" y="3539"/>
              <a:ext cx="28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ym typeface="Symbol" pitchFamily="18" charset="2"/>
                </a:rPr>
                <a:t>R</a:t>
              </a:r>
              <a:r>
                <a:rPr lang="en-US" sz="1800" baseline="-25000"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2080" name="Group 76"/>
          <p:cNvGrpSpPr>
            <a:grpSpLocks/>
          </p:cNvGrpSpPr>
          <p:nvPr/>
        </p:nvGrpSpPr>
        <p:grpSpPr bwMode="auto">
          <a:xfrm>
            <a:off x="6324600" y="5194300"/>
            <a:ext cx="625475" cy="1295400"/>
            <a:chOff x="4080" y="3264"/>
            <a:chExt cx="394" cy="816"/>
          </a:xfrm>
        </p:grpSpPr>
        <p:sp>
          <p:nvSpPr>
            <p:cNvPr id="2094" name="Freeform 77"/>
            <p:cNvSpPr>
              <a:spLocks/>
            </p:cNvSpPr>
            <p:nvPr/>
          </p:nvSpPr>
          <p:spPr bwMode="auto">
            <a:xfrm rot="5400000">
              <a:off x="3720" y="3624"/>
              <a:ext cx="816" cy="96"/>
            </a:xfrm>
            <a:custGeom>
              <a:avLst/>
              <a:gdLst>
                <a:gd name="T0" fmla="*/ 0 w 816"/>
                <a:gd name="T1" fmla="*/ 48 h 96"/>
                <a:gd name="T2" fmla="*/ 240 w 816"/>
                <a:gd name="T3" fmla="*/ 48 h 96"/>
                <a:gd name="T4" fmla="*/ 288 w 816"/>
                <a:gd name="T5" fmla="*/ 0 h 96"/>
                <a:gd name="T6" fmla="*/ 343 w 816"/>
                <a:gd name="T7" fmla="*/ 96 h 96"/>
                <a:gd name="T8" fmla="*/ 398 w 816"/>
                <a:gd name="T9" fmla="*/ 0 h 96"/>
                <a:gd name="T10" fmla="*/ 453 w 816"/>
                <a:gd name="T11" fmla="*/ 96 h 96"/>
                <a:gd name="T12" fmla="*/ 481 w 816"/>
                <a:gd name="T13" fmla="*/ 48 h 96"/>
                <a:gd name="T14" fmla="*/ 509 w 816"/>
                <a:gd name="T15" fmla="*/ 0 h 96"/>
                <a:gd name="T16" fmla="*/ 564 w 816"/>
                <a:gd name="T17" fmla="*/ 96 h 96"/>
                <a:gd name="T18" fmla="*/ 624 w 816"/>
                <a:gd name="T19" fmla="*/ 36 h 96"/>
                <a:gd name="T20" fmla="*/ 816 w 816"/>
                <a:gd name="T21" fmla="*/ 3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6"/>
                <a:gd name="T34" fmla="*/ 0 h 96"/>
                <a:gd name="T35" fmla="*/ 816 w 816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6" h="96">
                  <a:moveTo>
                    <a:pt x="0" y="48"/>
                  </a:moveTo>
                  <a:lnTo>
                    <a:pt x="240" y="48"/>
                  </a:lnTo>
                  <a:lnTo>
                    <a:pt x="288" y="0"/>
                  </a:lnTo>
                  <a:lnTo>
                    <a:pt x="343" y="96"/>
                  </a:lnTo>
                  <a:lnTo>
                    <a:pt x="398" y="0"/>
                  </a:lnTo>
                  <a:lnTo>
                    <a:pt x="453" y="96"/>
                  </a:lnTo>
                  <a:lnTo>
                    <a:pt x="481" y="48"/>
                  </a:lnTo>
                  <a:lnTo>
                    <a:pt x="509" y="0"/>
                  </a:lnTo>
                  <a:lnTo>
                    <a:pt x="564" y="96"/>
                  </a:lnTo>
                  <a:lnTo>
                    <a:pt x="624" y="36"/>
                  </a:lnTo>
                  <a:lnTo>
                    <a:pt x="816" y="36"/>
                  </a:lnTo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2095" name="Text Box 78"/>
            <p:cNvSpPr txBox="1">
              <a:spLocks noChangeArrowheads="1"/>
            </p:cNvSpPr>
            <p:nvPr/>
          </p:nvSpPr>
          <p:spPr bwMode="auto">
            <a:xfrm>
              <a:off x="4194" y="3539"/>
              <a:ext cx="280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sym typeface="Symbol" pitchFamily="18" charset="2"/>
                </a:rPr>
                <a:t>R</a:t>
              </a:r>
              <a:r>
                <a:rPr lang="en-US" sz="1800" baseline="-25000">
                  <a:latin typeface="Times New Roman" pitchFamily="18" charset="0"/>
                </a:rPr>
                <a:t>2</a:t>
              </a:r>
            </a:p>
          </p:txBody>
        </p:sp>
      </p:grpSp>
      <p:sp>
        <p:nvSpPr>
          <p:cNvPr id="2081" name="Line 79"/>
          <p:cNvSpPr>
            <a:spLocks noChangeShapeType="1"/>
          </p:cNvSpPr>
          <p:nvPr/>
        </p:nvSpPr>
        <p:spPr bwMode="auto">
          <a:xfrm>
            <a:off x="6369050" y="4121150"/>
            <a:ext cx="208121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82" name="Text Box 85"/>
          <p:cNvSpPr txBox="1">
            <a:spLocks noChangeArrowheads="1"/>
          </p:cNvSpPr>
          <p:nvPr/>
        </p:nvSpPr>
        <p:spPr bwMode="auto">
          <a:xfrm>
            <a:off x="8450263" y="4022725"/>
            <a:ext cx="331787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+</a:t>
            </a:r>
          </a:p>
        </p:txBody>
      </p:sp>
      <p:sp>
        <p:nvSpPr>
          <p:cNvPr id="2083" name="Text Box 86"/>
          <p:cNvSpPr txBox="1">
            <a:spLocks noChangeArrowheads="1"/>
          </p:cNvSpPr>
          <p:nvPr/>
        </p:nvSpPr>
        <p:spPr bwMode="auto">
          <a:xfrm>
            <a:off x="8482013" y="6056313"/>
            <a:ext cx="268287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-</a:t>
            </a:r>
          </a:p>
        </p:txBody>
      </p:sp>
      <p:sp>
        <p:nvSpPr>
          <p:cNvPr id="2084" name="Text Box 87"/>
          <p:cNvSpPr txBox="1">
            <a:spLocks noChangeArrowheads="1"/>
          </p:cNvSpPr>
          <p:nvPr/>
        </p:nvSpPr>
        <p:spPr bwMode="auto">
          <a:xfrm>
            <a:off x="8597900" y="5045075"/>
            <a:ext cx="547688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</a:t>
            </a:r>
            <a:r>
              <a:rPr lang="en-US" baseline="-25000"/>
              <a:t>F0</a:t>
            </a:r>
          </a:p>
        </p:txBody>
      </p:sp>
      <p:sp>
        <p:nvSpPr>
          <p:cNvPr id="2085" name="Line 88"/>
          <p:cNvSpPr>
            <a:spLocks noChangeShapeType="1"/>
          </p:cNvSpPr>
          <p:nvPr/>
        </p:nvSpPr>
        <p:spPr bwMode="auto">
          <a:xfrm flipV="1">
            <a:off x="8616950" y="4419600"/>
            <a:ext cx="0" cy="1744663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86" name="Text Box 89"/>
          <p:cNvSpPr txBox="1">
            <a:spLocks noChangeArrowheads="1"/>
          </p:cNvSpPr>
          <p:nvPr/>
        </p:nvSpPr>
        <p:spPr bwMode="auto">
          <a:xfrm>
            <a:off x="3979863" y="5113338"/>
            <a:ext cx="22510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</a:t>
            </a:r>
            <a:r>
              <a:rPr lang="en-US" baseline="-25000"/>
              <a:t>F</a:t>
            </a:r>
            <a:r>
              <a:rPr lang="en-US"/>
              <a:t>=V</a:t>
            </a:r>
            <a:r>
              <a:rPr lang="en-US" baseline="-25000"/>
              <a:t>F0</a:t>
            </a:r>
            <a:r>
              <a:rPr lang="en-US">
                <a:cs typeface="Arial" charset="0"/>
              </a:rPr>
              <a:t>·R</a:t>
            </a:r>
            <a:r>
              <a:rPr lang="en-US" baseline="-25000">
                <a:cs typeface="Arial" charset="0"/>
              </a:rPr>
              <a:t>2</a:t>
            </a:r>
            <a:r>
              <a:rPr lang="en-US">
                <a:cs typeface="Arial" charset="0"/>
              </a:rPr>
              <a:t>/(R</a:t>
            </a:r>
            <a:r>
              <a:rPr lang="en-US" baseline="-25000">
                <a:cs typeface="Arial" charset="0"/>
              </a:rPr>
              <a:t>1</a:t>
            </a:r>
            <a:r>
              <a:rPr lang="en-US">
                <a:cs typeface="Arial" charset="0"/>
              </a:rPr>
              <a:t>+R</a:t>
            </a:r>
            <a:r>
              <a:rPr lang="en-US" baseline="-25000">
                <a:cs typeface="Arial" charset="0"/>
              </a:rPr>
              <a:t>2</a:t>
            </a:r>
            <a:r>
              <a:rPr lang="en-US">
                <a:cs typeface="Arial" charset="0"/>
              </a:rPr>
              <a:t>)</a:t>
            </a:r>
          </a:p>
        </p:txBody>
      </p:sp>
      <p:sp>
        <p:nvSpPr>
          <p:cNvPr id="2087" name="Line 90"/>
          <p:cNvSpPr>
            <a:spLocks noChangeShapeType="1"/>
          </p:cNvSpPr>
          <p:nvPr/>
        </p:nvSpPr>
        <p:spPr bwMode="auto">
          <a:xfrm>
            <a:off x="6113463" y="5338763"/>
            <a:ext cx="279400" cy="0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88" name="Line 91"/>
          <p:cNvSpPr>
            <a:spLocks noChangeShapeType="1"/>
          </p:cNvSpPr>
          <p:nvPr/>
        </p:nvSpPr>
        <p:spPr bwMode="auto">
          <a:xfrm>
            <a:off x="6950075" y="4676775"/>
            <a:ext cx="0" cy="10731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89" name="Text Box 92"/>
          <p:cNvSpPr txBox="1">
            <a:spLocks noChangeArrowheads="1"/>
          </p:cNvSpPr>
          <p:nvPr/>
        </p:nvSpPr>
        <p:spPr bwMode="auto">
          <a:xfrm>
            <a:off x="6791325" y="4279900"/>
            <a:ext cx="18129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</a:t>
            </a:r>
            <a:r>
              <a:rPr lang="en-US" baseline="-25000"/>
              <a:t>E</a:t>
            </a:r>
            <a:r>
              <a:rPr lang="en-US"/>
              <a:t>=V</a:t>
            </a:r>
            <a:r>
              <a:rPr lang="en-US" baseline="-25000"/>
              <a:t>F0</a:t>
            </a:r>
            <a:r>
              <a:rPr lang="en-US"/>
              <a:t>/(R</a:t>
            </a:r>
            <a:r>
              <a:rPr lang="en-US" baseline="-25000"/>
              <a:t>1</a:t>
            </a:r>
            <a:r>
              <a:rPr lang="en-US"/>
              <a:t>+R</a:t>
            </a:r>
            <a:r>
              <a:rPr lang="en-US" baseline="-25000"/>
              <a:t>2</a:t>
            </a:r>
            <a:r>
              <a:rPr lang="en-US"/>
              <a:t>)</a:t>
            </a:r>
          </a:p>
        </p:txBody>
      </p:sp>
      <p:sp>
        <p:nvSpPr>
          <p:cNvPr id="2090" name="Line 93"/>
          <p:cNvSpPr>
            <a:spLocks noChangeShapeType="1"/>
          </p:cNvSpPr>
          <p:nvPr/>
        </p:nvSpPr>
        <p:spPr bwMode="auto">
          <a:xfrm>
            <a:off x="6424613" y="6489700"/>
            <a:ext cx="208121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91" name="Line 97"/>
          <p:cNvSpPr>
            <a:spLocks noChangeShapeType="1"/>
          </p:cNvSpPr>
          <p:nvPr/>
        </p:nvSpPr>
        <p:spPr bwMode="auto">
          <a:xfrm>
            <a:off x="7007225" y="2576513"/>
            <a:ext cx="236538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92" name="Line 98"/>
          <p:cNvSpPr>
            <a:spLocks noChangeShapeType="1"/>
          </p:cNvSpPr>
          <p:nvPr/>
        </p:nvSpPr>
        <p:spPr bwMode="auto">
          <a:xfrm>
            <a:off x="7599363" y="2312988"/>
            <a:ext cx="2254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93" name="Line 99"/>
          <p:cNvSpPr>
            <a:spLocks noChangeShapeType="1"/>
          </p:cNvSpPr>
          <p:nvPr/>
        </p:nvSpPr>
        <p:spPr bwMode="auto">
          <a:xfrm>
            <a:off x="7586663" y="2860675"/>
            <a:ext cx="22542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Simple Application: Logic + Sensors</a:t>
            </a:r>
          </a:p>
        </p:txBody>
      </p:sp>
      <p:grpSp>
        <p:nvGrpSpPr>
          <p:cNvPr id="16387" name="Group 20"/>
          <p:cNvGrpSpPr>
            <a:grpSpLocks/>
          </p:cNvGrpSpPr>
          <p:nvPr/>
        </p:nvGrpSpPr>
        <p:grpSpPr bwMode="auto">
          <a:xfrm>
            <a:off x="3146425" y="4748213"/>
            <a:ext cx="593725" cy="1295400"/>
            <a:chOff x="4080" y="3264"/>
            <a:chExt cx="374" cy="816"/>
          </a:xfrm>
        </p:grpSpPr>
        <p:sp>
          <p:nvSpPr>
            <p:cNvPr id="16436" name="Freeform 21"/>
            <p:cNvSpPr>
              <a:spLocks/>
            </p:cNvSpPr>
            <p:nvPr/>
          </p:nvSpPr>
          <p:spPr bwMode="auto">
            <a:xfrm rot="5400000">
              <a:off x="3720" y="3624"/>
              <a:ext cx="816" cy="96"/>
            </a:xfrm>
            <a:custGeom>
              <a:avLst/>
              <a:gdLst>
                <a:gd name="T0" fmla="*/ 0 w 816"/>
                <a:gd name="T1" fmla="*/ 48 h 96"/>
                <a:gd name="T2" fmla="*/ 240 w 816"/>
                <a:gd name="T3" fmla="*/ 48 h 96"/>
                <a:gd name="T4" fmla="*/ 288 w 816"/>
                <a:gd name="T5" fmla="*/ 0 h 96"/>
                <a:gd name="T6" fmla="*/ 343 w 816"/>
                <a:gd name="T7" fmla="*/ 96 h 96"/>
                <a:gd name="T8" fmla="*/ 398 w 816"/>
                <a:gd name="T9" fmla="*/ 0 h 96"/>
                <a:gd name="T10" fmla="*/ 453 w 816"/>
                <a:gd name="T11" fmla="*/ 96 h 96"/>
                <a:gd name="T12" fmla="*/ 481 w 816"/>
                <a:gd name="T13" fmla="*/ 48 h 96"/>
                <a:gd name="T14" fmla="*/ 509 w 816"/>
                <a:gd name="T15" fmla="*/ 0 h 96"/>
                <a:gd name="T16" fmla="*/ 564 w 816"/>
                <a:gd name="T17" fmla="*/ 96 h 96"/>
                <a:gd name="T18" fmla="*/ 624 w 816"/>
                <a:gd name="T19" fmla="*/ 36 h 96"/>
                <a:gd name="T20" fmla="*/ 816 w 816"/>
                <a:gd name="T21" fmla="*/ 3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6"/>
                <a:gd name="T34" fmla="*/ 0 h 96"/>
                <a:gd name="T35" fmla="*/ 816 w 816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6" h="96">
                  <a:moveTo>
                    <a:pt x="0" y="48"/>
                  </a:moveTo>
                  <a:lnTo>
                    <a:pt x="240" y="48"/>
                  </a:lnTo>
                  <a:lnTo>
                    <a:pt x="288" y="0"/>
                  </a:lnTo>
                  <a:lnTo>
                    <a:pt x="343" y="96"/>
                  </a:lnTo>
                  <a:lnTo>
                    <a:pt x="398" y="0"/>
                  </a:lnTo>
                  <a:lnTo>
                    <a:pt x="453" y="96"/>
                  </a:lnTo>
                  <a:lnTo>
                    <a:pt x="481" y="48"/>
                  </a:lnTo>
                  <a:lnTo>
                    <a:pt x="509" y="0"/>
                  </a:lnTo>
                  <a:lnTo>
                    <a:pt x="564" y="96"/>
                  </a:lnTo>
                  <a:lnTo>
                    <a:pt x="624" y="36"/>
                  </a:lnTo>
                  <a:lnTo>
                    <a:pt x="816" y="36"/>
                  </a:lnTo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437" name="Text Box 22"/>
            <p:cNvSpPr txBox="1">
              <a:spLocks noChangeArrowheads="1"/>
            </p:cNvSpPr>
            <p:nvPr/>
          </p:nvSpPr>
          <p:spPr bwMode="auto">
            <a:xfrm>
              <a:off x="4194" y="3556"/>
              <a:ext cx="260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Times New Roman" pitchFamily="18" charset="0"/>
                </a:rPr>
                <a:t>R</a:t>
              </a:r>
              <a:r>
                <a:rPr lang="en-US" sz="1800" baseline="-25000">
                  <a:latin typeface="Times New Roman" pitchFamily="18" charset="0"/>
                </a:rPr>
                <a:t>2</a:t>
              </a:r>
            </a:p>
          </p:txBody>
        </p:sp>
      </p:grpSp>
      <p:grpSp>
        <p:nvGrpSpPr>
          <p:cNvPr id="16388" name="Group 23"/>
          <p:cNvGrpSpPr>
            <a:grpSpLocks/>
          </p:cNvGrpSpPr>
          <p:nvPr/>
        </p:nvGrpSpPr>
        <p:grpSpPr bwMode="auto">
          <a:xfrm>
            <a:off x="869950" y="4464050"/>
            <a:ext cx="1047750" cy="576263"/>
            <a:chOff x="1047" y="1428"/>
            <a:chExt cx="660" cy="363"/>
          </a:xfrm>
        </p:grpSpPr>
        <p:sp>
          <p:nvSpPr>
            <p:cNvPr id="16432" name="AutoShape 24"/>
            <p:cNvSpPr>
              <a:spLocks noChangeArrowheads="1"/>
            </p:cNvSpPr>
            <p:nvPr/>
          </p:nvSpPr>
          <p:spPr bwMode="auto">
            <a:xfrm rot="5400000">
              <a:off x="1195" y="1442"/>
              <a:ext cx="363" cy="336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433" name="Line 25"/>
            <p:cNvSpPr>
              <a:spLocks noChangeShapeType="1"/>
            </p:cNvSpPr>
            <p:nvPr/>
          </p:nvSpPr>
          <p:spPr bwMode="auto">
            <a:xfrm>
              <a:off x="1545" y="1428"/>
              <a:ext cx="0" cy="36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434" name="Line 26"/>
            <p:cNvSpPr>
              <a:spLocks noChangeShapeType="1"/>
            </p:cNvSpPr>
            <p:nvPr/>
          </p:nvSpPr>
          <p:spPr bwMode="auto">
            <a:xfrm>
              <a:off x="1545" y="1607"/>
              <a:ext cx="1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435" name="Line 27"/>
            <p:cNvSpPr>
              <a:spLocks noChangeShapeType="1"/>
            </p:cNvSpPr>
            <p:nvPr/>
          </p:nvSpPr>
          <p:spPr bwMode="auto">
            <a:xfrm>
              <a:off x="1047" y="1607"/>
              <a:ext cx="1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16389" name="Group 28"/>
          <p:cNvGrpSpPr>
            <a:grpSpLocks/>
          </p:cNvGrpSpPr>
          <p:nvPr/>
        </p:nvGrpSpPr>
        <p:grpSpPr bwMode="auto">
          <a:xfrm>
            <a:off x="869950" y="3594100"/>
            <a:ext cx="1047750" cy="576263"/>
            <a:chOff x="1047" y="1428"/>
            <a:chExt cx="660" cy="363"/>
          </a:xfrm>
        </p:grpSpPr>
        <p:sp>
          <p:nvSpPr>
            <p:cNvPr id="16428" name="AutoShape 29"/>
            <p:cNvSpPr>
              <a:spLocks noChangeArrowheads="1"/>
            </p:cNvSpPr>
            <p:nvPr/>
          </p:nvSpPr>
          <p:spPr bwMode="auto">
            <a:xfrm rot="5400000">
              <a:off x="1195" y="1442"/>
              <a:ext cx="363" cy="336"/>
            </a:xfrm>
            <a:prstGeom prst="triangle">
              <a:avLst>
                <a:gd name="adj" fmla="val 50000"/>
              </a:avLst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6429" name="Line 30"/>
            <p:cNvSpPr>
              <a:spLocks noChangeShapeType="1"/>
            </p:cNvSpPr>
            <p:nvPr/>
          </p:nvSpPr>
          <p:spPr bwMode="auto">
            <a:xfrm>
              <a:off x="1545" y="1428"/>
              <a:ext cx="0" cy="36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430" name="Line 31"/>
            <p:cNvSpPr>
              <a:spLocks noChangeShapeType="1"/>
            </p:cNvSpPr>
            <p:nvPr/>
          </p:nvSpPr>
          <p:spPr bwMode="auto">
            <a:xfrm>
              <a:off x="1545" y="1607"/>
              <a:ext cx="1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431" name="Line 32"/>
            <p:cNvSpPr>
              <a:spLocks noChangeShapeType="1"/>
            </p:cNvSpPr>
            <p:nvPr/>
          </p:nvSpPr>
          <p:spPr bwMode="auto">
            <a:xfrm>
              <a:off x="1047" y="1607"/>
              <a:ext cx="16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16390" name="Line 33"/>
          <p:cNvSpPr>
            <a:spLocks noChangeShapeType="1"/>
          </p:cNvSpPr>
          <p:nvPr/>
        </p:nvSpPr>
        <p:spPr bwMode="auto">
          <a:xfrm flipV="1">
            <a:off x="1924050" y="3878263"/>
            <a:ext cx="0" cy="86995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91" name="Line 34"/>
          <p:cNvSpPr>
            <a:spLocks noChangeShapeType="1"/>
          </p:cNvSpPr>
          <p:nvPr/>
        </p:nvSpPr>
        <p:spPr bwMode="auto">
          <a:xfrm>
            <a:off x="1917700" y="4748213"/>
            <a:ext cx="398463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392" name="Text Box 35"/>
          <p:cNvSpPr txBox="1">
            <a:spLocks noChangeArrowheads="1"/>
          </p:cNvSpPr>
          <p:nvPr/>
        </p:nvSpPr>
        <p:spPr bwMode="auto">
          <a:xfrm>
            <a:off x="465138" y="3584575"/>
            <a:ext cx="354012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6393" name="Text Box 36"/>
          <p:cNvSpPr txBox="1">
            <a:spLocks noChangeArrowheads="1"/>
          </p:cNvSpPr>
          <p:nvPr/>
        </p:nvSpPr>
        <p:spPr bwMode="auto">
          <a:xfrm>
            <a:off x="465138" y="4549775"/>
            <a:ext cx="354012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/>
              <a:t>Y</a:t>
            </a:r>
          </a:p>
        </p:txBody>
      </p:sp>
      <p:sp>
        <p:nvSpPr>
          <p:cNvPr id="16394" name="Text Box 37"/>
          <p:cNvSpPr txBox="1">
            <a:spLocks noChangeArrowheads="1"/>
          </p:cNvSpPr>
          <p:nvPr/>
        </p:nvSpPr>
        <p:spPr bwMode="auto">
          <a:xfrm>
            <a:off x="3392488" y="4524375"/>
            <a:ext cx="2144712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X </a:t>
            </a:r>
            <a:r>
              <a:rPr lang="en-US">
                <a:sym typeface="Symbol" pitchFamily="18" charset="2"/>
              </a:rPr>
              <a:t> </a:t>
            </a:r>
            <a:r>
              <a:rPr lang="en-US"/>
              <a:t>Y </a:t>
            </a:r>
            <a:r>
              <a:rPr lang="en-US">
                <a:sym typeface="Symbol" pitchFamily="18" charset="2"/>
              </a:rPr>
              <a:t></a:t>
            </a:r>
            <a:r>
              <a:rPr lang="en-US">
                <a:cs typeface="Arial" charset="0"/>
              </a:rPr>
              <a:t> R</a:t>
            </a:r>
            <a:r>
              <a:rPr lang="en-US" baseline="-25000">
                <a:cs typeface="Arial" charset="0"/>
              </a:rPr>
              <a:t>2</a:t>
            </a:r>
            <a:r>
              <a:rPr lang="en-US">
                <a:cs typeface="Arial" charset="0"/>
              </a:rPr>
              <a:t>/(R</a:t>
            </a:r>
            <a:r>
              <a:rPr lang="en-US" baseline="-25000">
                <a:cs typeface="Arial" charset="0"/>
              </a:rPr>
              <a:t>1</a:t>
            </a:r>
            <a:r>
              <a:rPr lang="en-US">
                <a:cs typeface="Arial" charset="0"/>
              </a:rPr>
              <a:t>+R</a:t>
            </a:r>
            <a:r>
              <a:rPr lang="en-US" baseline="-25000">
                <a:cs typeface="Arial" charset="0"/>
              </a:rPr>
              <a:t>2</a:t>
            </a:r>
            <a:r>
              <a:rPr lang="en-US">
                <a:cs typeface="Arial" charset="0"/>
              </a:rPr>
              <a:t>)</a:t>
            </a:r>
          </a:p>
        </p:txBody>
      </p:sp>
      <p:grpSp>
        <p:nvGrpSpPr>
          <p:cNvPr id="16395" name="Group 38"/>
          <p:cNvGrpSpPr>
            <a:grpSpLocks/>
          </p:cNvGrpSpPr>
          <p:nvPr/>
        </p:nvGrpSpPr>
        <p:grpSpPr bwMode="auto">
          <a:xfrm>
            <a:off x="2862263" y="5778500"/>
            <a:ext cx="762000" cy="762000"/>
            <a:chOff x="4752" y="2448"/>
            <a:chExt cx="480" cy="480"/>
          </a:xfrm>
        </p:grpSpPr>
        <p:sp>
          <p:nvSpPr>
            <p:cNvPr id="16424" name="Line 39"/>
            <p:cNvSpPr>
              <a:spLocks noChangeShapeType="1"/>
            </p:cNvSpPr>
            <p:nvPr/>
          </p:nvSpPr>
          <p:spPr bwMode="auto">
            <a:xfrm>
              <a:off x="4992" y="2448"/>
              <a:ext cx="0" cy="288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425" name="Line 40"/>
            <p:cNvSpPr>
              <a:spLocks noChangeShapeType="1"/>
            </p:cNvSpPr>
            <p:nvPr/>
          </p:nvSpPr>
          <p:spPr bwMode="auto">
            <a:xfrm>
              <a:off x="4752" y="2736"/>
              <a:ext cx="48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426" name="Line 41"/>
            <p:cNvSpPr>
              <a:spLocks noChangeShapeType="1"/>
            </p:cNvSpPr>
            <p:nvPr/>
          </p:nvSpPr>
          <p:spPr bwMode="auto">
            <a:xfrm>
              <a:off x="4896" y="2832"/>
              <a:ext cx="19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6427" name="Line 42"/>
            <p:cNvSpPr>
              <a:spLocks noChangeShapeType="1"/>
            </p:cNvSpPr>
            <p:nvPr/>
          </p:nvSpPr>
          <p:spPr bwMode="auto">
            <a:xfrm>
              <a:off x="4944" y="2928"/>
              <a:ext cx="96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6396" name="Line 43"/>
          <p:cNvSpPr>
            <a:spLocks noChangeShapeType="1"/>
          </p:cNvSpPr>
          <p:nvPr/>
        </p:nvSpPr>
        <p:spPr bwMode="auto">
          <a:xfrm>
            <a:off x="450850" y="3403600"/>
            <a:ext cx="5040313" cy="0"/>
          </a:xfrm>
          <a:prstGeom prst="line">
            <a:avLst/>
          </a:prstGeom>
          <a:noFill/>
          <a:ln w="508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16397" name="Group 44"/>
          <p:cNvGrpSpPr>
            <a:grpSpLocks/>
          </p:cNvGrpSpPr>
          <p:nvPr/>
        </p:nvGrpSpPr>
        <p:grpSpPr bwMode="auto">
          <a:xfrm>
            <a:off x="2109788" y="4287838"/>
            <a:ext cx="1295400" cy="533400"/>
            <a:chOff x="1920" y="3600"/>
            <a:chExt cx="816" cy="336"/>
          </a:xfrm>
        </p:grpSpPr>
        <p:sp>
          <p:nvSpPr>
            <p:cNvPr id="16422" name="Freeform 45"/>
            <p:cNvSpPr>
              <a:spLocks/>
            </p:cNvSpPr>
            <p:nvPr/>
          </p:nvSpPr>
          <p:spPr bwMode="auto">
            <a:xfrm>
              <a:off x="1920" y="3840"/>
              <a:ext cx="816" cy="96"/>
            </a:xfrm>
            <a:custGeom>
              <a:avLst/>
              <a:gdLst>
                <a:gd name="T0" fmla="*/ 0 w 816"/>
                <a:gd name="T1" fmla="*/ 48 h 96"/>
                <a:gd name="T2" fmla="*/ 240 w 816"/>
                <a:gd name="T3" fmla="*/ 48 h 96"/>
                <a:gd name="T4" fmla="*/ 288 w 816"/>
                <a:gd name="T5" fmla="*/ 0 h 96"/>
                <a:gd name="T6" fmla="*/ 343 w 816"/>
                <a:gd name="T7" fmla="*/ 96 h 96"/>
                <a:gd name="T8" fmla="*/ 398 w 816"/>
                <a:gd name="T9" fmla="*/ 0 h 96"/>
                <a:gd name="T10" fmla="*/ 453 w 816"/>
                <a:gd name="T11" fmla="*/ 96 h 96"/>
                <a:gd name="T12" fmla="*/ 481 w 816"/>
                <a:gd name="T13" fmla="*/ 48 h 96"/>
                <a:gd name="T14" fmla="*/ 509 w 816"/>
                <a:gd name="T15" fmla="*/ 0 h 96"/>
                <a:gd name="T16" fmla="*/ 564 w 816"/>
                <a:gd name="T17" fmla="*/ 96 h 96"/>
                <a:gd name="T18" fmla="*/ 624 w 816"/>
                <a:gd name="T19" fmla="*/ 36 h 96"/>
                <a:gd name="T20" fmla="*/ 816 w 816"/>
                <a:gd name="T21" fmla="*/ 3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6"/>
                <a:gd name="T34" fmla="*/ 0 h 96"/>
                <a:gd name="T35" fmla="*/ 816 w 816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6" h="96">
                  <a:moveTo>
                    <a:pt x="0" y="48"/>
                  </a:moveTo>
                  <a:lnTo>
                    <a:pt x="240" y="48"/>
                  </a:lnTo>
                  <a:lnTo>
                    <a:pt x="288" y="0"/>
                  </a:lnTo>
                  <a:lnTo>
                    <a:pt x="343" y="96"/>
                  </a:lnTo>
                  <a:lnTo>
                    <a:pt x="398" y="0"/>
                  </a:lnTo>
                  <a:lnTo>
                    <a:pt x="453" y="96"/>
                  </a:lnTo>
                  <a:lnTo>
                    <a:pt x="481" y="48"/>
                  </a:lnTo>
                  <a:lnTo>
                    <a:pt x="509" y="0"/>
                  </a:lnTo>
                  <a:lnTo>
                    <a:pt x="564" y="96"/>
                  </a:lnTo>
                  <a:lnTo>
                    <a:pt x="624" y="36"/>
                  </a:lnTo>
                  <a:lnTo>
                    <a:pt x="816" y="36"/>
                  </a:lnTo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423" name="Text Box 46"/>
            <p:cNvSpPr txBox="1">
              <a:spLocks noChangeArrowheads="1"/>
            </p:cNvSpPr>
            <p:nvPr/>
          </p:nvSpPr>
          <p:spPr bwMode="auto">
            <a:xfrm>
              <a:off x="2197" y="3600"/>
              <a:ext cx="260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R</a:t>
              </a:r>
              <a:r>
                <a:rPr lang="en-US" sz="1800" baseline="-25000"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6398" name="Line 47"/>
          <p:cNvSpPr>
            <a:spLocks noChangeShapeType="1"/>
          </p:cNvSpPr>
          <p:nvPr/>
        </p:nvSpPr>
        <p:spPr bwMode="auto">
          <a:xfrm flipV="1">
            <a:off x="2519363" y="4557713"/>
            <a:ext cx="582612" cy="35718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399" name="Rectangle 63"/>
          <p:cNvSpPr>
            <a:spLocks noChangeArrowheads="1"/>
          </p:cNvSpPr>
          <p:nvPr/>
        </p:nvSpPr>
        <p:spPr bwMode="auto">
          <a:xfrm>
            <a:off x="4257675" y="5497513"/>
            <a:ext cx="4714752" cy="83099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buFontTx/>
              <a:buAutoNum type="arabicPeriod"/>
            </a:pPr>
            <a:r>
              <a:rPr lang="en-US" sz="2400" dirty="0" smtClean="0"/>
              <a:t>XY  </a:t>
            </a:r>
            <a:r>
              <a:rPr lang="en-US" sz="2400" dirty="0"/>
              <a:t>forms </a:t>
            </a:r>
            <a:r>
              <a:rPr lang="en-US" sz="2400" dirty="0" smtClean="0"/>
              <a:t>a distinct </a:t>
            </a:r>
            <a:r>
              <a:rPr lang="en-US" sz="2400" dirty="0"/>
              <a:t>“address”</a:t>
            </a:r>
          </a:p>
          <a:p>
            <a:pPr marL="342900" indent="-342900" algn="l">
              <a:buFontTx/>
              <a:buAutoNum type="arabicPeriod"/>
            </a:pPr>
            <a:r>
              <a:rPr lang="en-US" sz="2400" dirty="0"/>
              <a:t>Output depends on R</a:t>
            </a:r>
            <a:r>
              <a:rPr lang="en-US" sz="2400" baseline="-25000" dirty="0"/>
              <a:t>2</a:t>
            </a:r>
            <a:r>
              <a:rPr lang="en-US" sz="2400" dirty="0"/>
              <a:t>/(R</a:t>
            </a:r>
            <a:r>
              <a:rPr lang="en-US" sz="2400" baseline="-25000" dirty="0"/>
              <a:t>1</a:t>
            </a:r>
            <a:r>
              <a:rPr lang="en-US" sz="2400" dirty="0"/>
              <a:t>+R</a:t>
            </a:r>
            <a:r>
              <a:rPr lang="en-US" sz="2400" baseline="-25000" dirty="0"/>
              <a:t>2</a:t>
            </a:r>
            <a:r>
              <a:rPr lang="en-US" sz="2400" dirty="0"/>
              <a:t>)</a:t>
            </a:r>
          </a:p>
        </p:txBody>
      </p:sp>
      <p:grpSp>
        <p:nvGrpSpPr>
          <p:cNvPr id="16400" name="Group 82"/>
          <p:cNvGrpSpPr>
            <a:grpSpLocks/>
          </p:cNvGrpSpPr>
          <p:nvPr/>
        </p:nvGrpSpPr>
        <p:grpSpPr bwMode="auto">
          <a:xfrm>
            <a:off x="241300" y="5213350"/>
            <a:ext cx="1295400" cy="533400"/>
            <a:chOff x="1920" y="3600"/>
            <a:chExt cx="816" cy="336"/>
          </a:xfrm>
        </p:grpSpPr>
        <p:sp>
          <p:nvSpPr>
            <p:cNvPr id="16420" name="Freeform 83"/>
            <p:cNvSpPr>
              <a:spLocks/>
            </p:cNvSpPr>
            <p:nvPr/>
          </p:nvSpPr>
          <p:spPr bwMode="auto">
            <a:xfrm>
              <a:off x="1920" y="3840"/>
              <a:ext cx="816" cy="96"/>
            </a:xfrm>
            <a:custGeom>
              <a:avLst/>
              <a:gdLst>
                <a:gd name="T0" fmla="*/ 0 w 816"/>
                <a:gd name="T1" fmla="*/ 48 h 96"/>
                <a:gd name="T2" fmla="*/ 240 w 816"/>
                <a:gd name="T3" fmla="*/ 48 h 96"/>
                <a:gd name="T4" fmla="*/ 288 w 816"/>
                <a:gd name="T5" fmla="*/ 0 h 96"/>
                <a:gd name="T6" fmla="*/ 343 w 816"/>
                <a:gd name="T7" fmla="*/ 96 h 96"/>
                <a:gd name="T8" fmla="*/ 398 w 816"/>
                <a:gd name="T9" fmla="*/ 0 h 96"/>
                <a:gd name="T10" fmla="*/ 453 w 816"/>
                <a:gd name="T11" fmla="*/ 96 h 96"/>
                <a:gd name="T12" fmla="*/ 481 w 816"/>
                <a:gd name="T13" fmla="*/ 48 h 96"/>
                <a:gd name="T14" fmla="*/ 509 w 816"/>
                <a:gd name="T15" fmla="*/ 0 h 96"/>
                <a:gd name="T16" fmla="*/ 564 w 816"/>
                <a:gd name="T17" fmla="*/ 96 h 96"/>
                <a:gd name="T18" fmla="*/ 624 w 816"/>
                <a:gd name="T19" fmla="*/ 36 h 96"/>
                <a:gd name="T20" fmla="*/ 816 w 816"/>
                <a:gd name="T21" fmla="*/ 3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6"/>
                <a:gd name="T34" fmla="*/ 0 h 96"/>
                <a:gd name="T35" fmla="*/ 816 w 816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6" h="96">
                  <a:moveTo>
                    <a:pt x="0" y="48"/>
                  </a:moveTo>
                  <a:lnTo>
                    <a:pt x="240" y="48"/>
                  </a:lnTo>
                  <a:lnTo>
                    <a:pt x="288" y="0"/>
                  </a:lnTo>
                  <a:lnTo>
                    <a:pt x="343" y="96"/>
                  </a:lnTo>
                  <a:lnTo>
                    <a:pt x="398" y="0"/>
                  </a:lnTo>
                  <a:lnTo>
                    <a:pt x="453" y="96"/>
                  </a:lnTo>
                  <a:lnTo>
                    <a:pt x="481" y="48"/>
                  </a:lnTo>
                  <a:lnTo>
                    <a:pt x="509" y="0"/>
                  </a:lnTo>
                  <a:lnTo>
                    <a:pt x="564" y="96"/>
                  </a:lnTo>
                  <a:lnTo>
                    <a:pt x="624" y="36"/>
                  </a:lnTo>
                  <a:lnTo>
                    <a:pt x="816" y="36"/>
                  </a:lnTo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421" name="Text Box 84"/>
            <p:cNvSpPr txBox="1">
              <a:spLocks noChangeArrowheads="1"/>
            </p:cNvSpPr>
            <p:nvPr/>
          </p:nvSpPr>
          <p:spPr bwMode="auto">
            <a:xfrm>
              <a:off x="2192" y="3600"/>
              <a:ext cx="271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R</a:t>
              </a:r>
              <a:r>
                <a:rPr lang="en-US" sz="1800" baseline="-25000">
                  <a:latin typeface="Times New Roman" pitchFamily="18" charset="0"/>
                </a:rPr>
                <a:t>L</a:t>
              </a:r>
            </a:p>
          </p:txBody>
        </p:sp>
      </p:grpSp>
      <p:grpSp>
        <p:nvGrpSpPr>
          <p:cNvPr id="16401" name="Group 85"/>
          <p:cNvGrpSpPr>
            <a:grpSpLocks/>
          </p:cNvGrpSpPr>
          <p:nvPr/>
        </p:nvGrpSpPr>
        <p:grpSpPr bwMode="auto">
          <a:xfrm>
            <a:off x="241300" y="5781675"/>
            <a:ext cx="1295400" cy="533400"/>
            <a:chOff x="1920" y="3600"/>
            <a:chExt cx="816" cy="336"/>
          </a:xfrm>
        </p:grpSpPr>
        <p:sp>
          <p:nvSpPr>
            <p:cNvPr id="16418" name="Freeform 86"/>
            <p:cNvSpPr>
              <a:spLocks/>
            </p:cNvSpPr>
            <p:nvPr/>
          </p:nvSpPr>
          <p:spPr bwMode="auto">
            <a:xfrm>
              <a:off x="1920" y="3840"/>
              <a:ext cx="816" cy="96"/>
            </a:xfrm>
            <a:custGeom>
              <a:avLst/>
              <a:gdLst>
                <a:gd name="T0" fmla="*/ 0 w 816"/>
                <a:gd name="T1" fmla="*/ 48 h 96"/>
                <a:gd name="T2" fmla="*/ 240 w 816"/>
                <a:gd name="T3" fmla="*/ 48 h 96"/>
                <a:gd name="T4" fmla="*/ 288 w 816"/>
                <a:gd name="T5" fmla="*/ 0 h 96"/>
                <a:gd name="T6" fmla="*/ 343 w 816"/>
                <a:gd name="T7" fmla="*/ 96 h 96"/>
                <a:gd name="T8" fmla="*/ 398 w 816"/>
                <a:gd name="T9" fmla="*/ 0 h 96"/>
                <a:gd name="T10" fmla="*/ 453 w 816"/>
                <a:gd name="T11" fmla="*/ 96 h 96"/>
                <a:gd name="T12" fmla="*/ 481 w 816"/>
                <a:gd name="T13" fmla="*/ 48 h 96"/>
                <a:gd name="T14" fmla="*/ 509 w 816"/>
                <a:gd name="T15" fmla="*/ 0 h 96"/>
                <a:gd name="T16" fmla="*/ 564 w 816"/>
                <a:gd name="T17" fmla="*/ 96 h 96"/>
                <a:gd name="T18" fmla="*/ 624 w 816"/>
                <a:gd name="T19" fmla="*/ 36 h 96"/>
                <a:gd name="T20" fmla="*/ 816 w 816"/>
                <a:gd name="T21" fmla="*/ 36 h 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6"/>
                <a:gd name="T34" fmla="*/ 0 h 96"/>
                <a:gd name="T35" fmla="*/ 816 w 816"/>
                <a:gd name="T36" fmla="*/ 96 h 9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6" h="96">
                  <a:moveTo>
                    <a:pt x="0" y="48"/>
                  </a:moveTo>
                  <a:lnTo>
                    <a:pt x="240" y="48"/>
                  </a:lnTo>
                  <a:lnTo>
                    <a:pt x="288" y="0"/>
                  </a:lnTo>
                  <a:lnTo>
                    <a:pt x="343" y="96"/>
                  </a:lnTo>
                  <a:lnTo>
                    <a:pt x="398" y="0"/>
                  </a:lnTo>
                  <a:lnTo>
                    <a:pt x="453" y="96"/>
                  </a:lnTo>
                  <a:lnTo>
                    <a:pt x="481" y="48"/>
                  </a:lnTo>
                  <a:lnTo>
                    <a:pt x="509" y="0"/>
                  </a:lnTo>
                  <a:lnTo>
                    <a:pt x="564" y="96"/>
                  </a:lnTo>
                  <a:lnTo>
                    <a:pt x="624" y="36"/>
                  </a:lnTo>
                  <a:lnTo>
                    <a:pt x="816" y="36"/>
                  </a:lnTo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419" name="Text Box 87"/>
            <p:cNvSpPr txBox="1">
              <a:spLocks noChangeArrowheads="1"/>
            </p:cNvSpPr>
            <p:nvPr/>
          </p:nvSpPr>
          <p:spPr bwMode="auto">
            <a:xfrm>
              <a:off x="2187" y="3600"/>
              <a:ext cx="281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Times New Roman" pitchFamily="18" charset="0"/>
                </a:rPr>
                <a:t>R</a:t>
              </a:r>
              <a:r>
                <a:rPr lang="en-US" sz="1800" baseline="-25000">
                  <a:latin typeface="Times New Roman" pitchFamily="18" charset="0"/>
                </a:rPr>
                <a:t>H</a:t>
              </a:r>
            </a:p>
          </p:txBody>
        </p:sp>
      </p:grpSp>
      <p:sp>
        <p:nvSpPr>
          <p:cNvPr id="16402" name="Line 94"/>
          <p:cNvSpPr>
            <a:spLocks noChangeShapeType="1"/>
          </p:cNvSpPr>
          <p:nvPr/>
        </p:nvSpPr>
        <p:spPr bwMode="auto">
          <a:xfrm flipV="1">
            <a:off x="1703388" y="4986338"/>
            <a:ext cx="736600" cy="296862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403" name="Rectangle 97"/>
          <p:cNvSpPr>
            <a:spLocks noChangeArrowheads="1"/>
          </p:cNvSpPr>
          <p:nvPr/>
        </p:nvSpPr>
        <p:spPr bwMode="auto">
          <a:xfrm>
            <a:off x="152400" y="5286375"/>
            <a:ext cx="1508125" cy="1139825"/>
          </a:xfrm>
          <a:prstGeom prst="rect">
            <a:avLst/>
          </a:prstGeom>
          <a:noFill/>
          <a:ln w="25400" cap="rnd" algn="ctr">
            <a:solidFill>
              <a:schemeClr val="bg1"/>
            </a:solidFill>
            <a:prstDash val="sysDot"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6404" name="Picture 1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65163"/>
            <a:ext cx="3990975" cy="27638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sp>
        <p:nvSpPr>
          <p:cNvPr id="16405" name="Oval 126"/>
          <p:cNvSpPr>
            <a:spLocks noChangeArrowheads="1"/>
          </p:cNvSpPr>
          <p:nvPr/>
        </p:nvSpPr>
        <p:spPr bwMode="auto">
          <a:xfrm>
            <a:off x="1119188" y="2073275"/>
            <a:ext cx="158750" cy="158750"/>
          </a:xfrm>
          <a:prstGeom prst="ellipse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6" name="Oval 127"/>
          <p:cNvSpPr>
            <a:spLocks noChangeArrowheads="1"/>
          </p:cNvSpPr>
          <p:nvPr/>
        </p:nvSpPr>
        <p:spPr bwMode="auto">
          <a:xfrm>
            <a:off x="912813" y="2292350"/>
            <a:ext cx="158750" cy="158750"/>
          </a:xfrm>
          <a:prstGeom prst="ellipse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7" name="Oval 128"/>
          <p:cNvSpPr>
            <a:spLocks noChangeArrowheads="1"/>
          </p:cNvSpPr>
          <p:nvPr/>
        </p:nvSpPr>
        <p:spPr bwMode="auto">
          <a:xfrm>
            <a:off x="3557588" y="1695450"/>
            <a:ext cx="158750" cy="158750"/>
          </a:xfrm>
          <a:prstGeom prst="ellipse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8" name="Oval 129"/>
          <p:cNvSpPr>
            <a:spLocks noChangeArrowheads="1"/>
          </p:cNvSpPr>
          <p:nvPr/>
        </p:nvSpPr>
        <p:spPr bwMode="auto">
          <a:xfrm>
            <a:off x="3351213" y="1914525"/>
            <a:ext cx="158750" cy="158750"/>
          </a:xfrm>
          <a:prstGeom prst="ellipse">
            <a:avLst/>
          </a:prstGeom>
          <a:solidFill>
            <a:schemeClr val="tx1"/>
          </a:solidFill>
          <a:ln w="25400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409" name="Text Box 130"/>
          <p:cNvSpPr txBox="1">
            <a:spLocks noChangeArrowheads="1"/>
          </p:cNvSpPr>
          <p:nvPr/>
        </p:nvSpPr>
        <p:spPr bwMode="auto">
          <a:xfrm>
            <a:off x="542925" y="2254250"/>
            <a:ext cx="35401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6410" name="Text Box 131"/>
          <p:cNvSpPr txBox="1">
            <a:spLocks noChangeArrowheads="1"/>
          </p:cNvSpPr>
          <p:nvPr/>
        </p:nvSpPr>
        <p:spPr bwMode="auto">
          <a:xfrm>
            <a:off x="1298575" y="1925638"/>
            <a:ext cx="354013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16411" name="Text Box 132"/>
          <p:cNvSpPr txBox="1">
            <a:spLocks noChangeArrowheads="1"/>
          </p:cNvSpPr>
          <p:nvPr/>
        </p:nvSpPr>
        <p:spPr bwMode="auto">
          <a:xfrm>
            <a:off x="3030538" y="1922463"/>
            <a:ext cx="354012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16412" name="Text Box 133"/>
          <p:cNvSpPr txBox="1">
            <a:spLocks noChangeArrowheads="1"/>
          </p:cNvSpPr>
          <p:nvPr/>
        </p:nvSpPr>
        <p:spPr bwMode="auto">
          <a:xfrm>
            <a:off x="3792538" y="1593850"/>
            <a:ext cx="3397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sp>
        <p:nvSpPr>
          <p:cNvPr id="16413" name="Text Box 134"/>
          <p:cNvSpPr txBox="1">
            <a:spLocks noChangeArrowheads="1"/>
          </p:cNvSpPr>
          <p:nvPr/>
        </p:nvSpPr>
        <p:spPr bwMode="auto">
          <a:xfrm>
            <a:off x="6100763" y="1090613"/>
            <a:ext cx="2646878" cy="317009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dirty="0" smtClean="0">
                <a:latin typeface="Lucida Console" pitchFamily="49" charset="0"/>
              </a:rPr>
              <a:t>       DECODER</a:t>
            </a:r>
          </a:p>
          <a:p>
            <a:pPr algn="l"/>
            <a:r>
              <a:rPr lang="en-US" u="sng" dirty="0" smtClean="0">
                <a:latin typeface="Lucida Console" pitchFamily="49" charset="0"/>
              </a:rPr>
              <a:t>X </a:t>
            </a:r>
            <a:r>
              <a:rPr lang="en-US" u="sng" dirty="0">
                <a:latin typeface="Lucida Console" pitchFamily="49" charset="0"/>
              </a:rPr>
              <a:t>Y Z “address”</a:t>
            </a:r>
          </a:p>
          <a:p>
            <a:pPr algn="l"/>
            <a:r>
              <a:rPr lang="en-US" dirty="0">
                <a:latin typeface="Lucida Console" pitchFamily="49" charset="0"/>
              </a:rPr>
              <a:t>0 0 0	  N/A</a:t>
            </a:r>
          </a:p>
          <a:p>
            <a:pPr algn="l"/>
            <a:r>
              <a:rPr lang="en-US" dirty="0">
                <a:latin typeface="Lucida Console" pitchFamily="49" charset="0"/>
              </a:rPr>
              <a:t>0 0 1   Z</a:t>
            </a:r>
          </a:p>
          <a:p>
            <a:pPr algn="l"/>
            <a:r>
              <a:rPr lang="en-US" dirty="0">
                <a:latin typeface="Lucida Console" pitchFamily="49" charset="0"/>
              </a:rPr>
              <a:t>0 1 0   Y</a:t>
            </a:r>
          </a:p>
          <a:p>
            <a:pPr algn="l"/>
            <a:r>
              <a:rPr lang="en-US" dirty="0">
                <a:latin typeface="Lucida Console" pitchFamily="49" charset="0"/>
              </a:rPr>
              <a:t>0 1 1   YZ</a:t>
            </a:r>
          </a:p>
          <a:p>
            <a:pPr algn="l"/>
            <a:r>
              <a:rPr lang="en-US" dirty="0">
                <a:latin typeface="Lucida Console" pitchFamily="49" charset="0"/>
              </a:rPr>
              <a:t>1 0 0   X</a:t>
            </a:r>
          </a:p>
          <a:p>
            <a:pPr algn="l"/>
            <a:r>
              <a:rPr lang="en-US" b="1" dirty="0">
                <a:solidFill>
                  <a:srgbClr val="00FF00"/>
                </a:solidFill>
                <a:latin typeface="Lucida Console" pitchFamily="49" charset="0"/>
              </a:rPr>
              <a:t>1 0 1 </a:t>
            </a:r>
            <a:r>
              <a:rPr lang="en-US" dirty="0">
                <a:latin typeface="Lucida Console" pitchFamily="49" charset="0"/>
              </a:rPr>
              <a:t>  </a:t>
            </a:r>
            <a:r>
              <a:rPr lang="en-US" b="1" dirty="0" smtClean="0">
                <a:solidFill>
                  <a:srgbClr val="00FF00"/>
                </a:solidFill>
                <a:latin typeface="Lucida Console" pitchFamily="49" charset="0"/>
              </a:rPr>
              <a:t>XZ (#2)</a:t>
            </a:r>
            <a:endParaRPr lang="en-US" b="1" dirty="0">
              <a:solidFill>
                <a:srgbClr val="00FF00"/>
              </a:solidFill>
              <a:latin typeface="Lucida Console" pitchFamily="49" charset="0"/>
            </a:endParaRPr>
          </a:p>
          <a:p>
            <a:pPr algn="l"/>
            <a:r>
              <a:rPr lang="en-US" b="1" dirty="0">
                <a:solidFill>
                  <a:srgbClr val="00FF00"/>
                </a:solidFill>
                <a:latin typeface="Lucida Console" pitchFamily="49" charset="0"/>
              </a:rPr>
              <a:t>1 1 0 </a:t>
            </a:r>
            <a:r>
              <a:rPr lang="en-US" dirty="0">
                <a:latin typeface="Lucida Console" pitchFamily="49" charset="0"/>
              </a:rPr>
              <a:t>  </a:t>
            </a:r>
            <a:r>
              <a:rPr lang="en-US" b="1" dirty="0" smtClean="0">
                <a:solidFill>
                  <a:srgbClr val="00FF00"/>
                </a:solidFill>
                <a:latin typeface="Lucida Console" pitchFamily="49" charset="0"/>
              </a:rPr>
              <a:t>XY (#1)</a:t>
            </a:r>
            <a:endParaRPr lang="en-US" b="1" dirty="0">
              <a:solidFill>
                <a:srgbClr val="00FF00"/>
              </a:solidFill>
              <a:latin typeface="Lucida Console" pitchFamily="49" charset="0"/>
            </a:endParaRPr>
          </a:p>
          <a:p>
            <a:pPr algn="l"/>
            <a:r>
              <a:rPr lang="en-US" dirty="0">
                <a:latin typeface="Lucida Console" pitchFamily="49" charset="0"/>
              </a:rPr>
              <a:t>1 1 1   XY,XZ,YZ</a:t>
            </a:r>
          </a:p>
        </p:txBody>
      </p:sp>
      <p:sp>
        <p:nvSpPr>
          <p:cNvPr id="16414" name="Text Box 136"/>
          <p:cNvSpPr txBox="1">
            <a:spLocks noChangeArrowheads="1"/>
          </p:cNvSpPr>
          <p:nvPr/>
        </p:nvSpPr>
        <p:spPr bwMode="auto">
          <a:xfrm>
            <a:off x="1168194" y="900113"/>
            <a:ext cx="1651414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Receptor </a:t>
            </a:r>
            <a:r>
              <a:rPr lang="en-US" dirty="0" smtClean="0"/>
              <a:t> #1</a:t>
            </a:r>
            <a:endParaRPr lang="en-US" dirty="0"/>
          </a:p>
        </p:txBody>
      </p:sp>
      <p:sp>
        <p:nvSpPr>
          <p:cNvPr id="16415" name="Text Box 137"/>
          <p:cNvSpPr txBox="1">
            <a:spLocks noChangeArrowheads="1"/>
          </p:cNvSpPr>
          <p:nvPr/>
        </p:nvSpPr>
        <p:spPr bwMode="auto">
          <a:xfrm>
            <a:off x="3727244" y="962025"/>
            <a:ext cx="1651414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Receptor </a:t>
            </a:r>
            <a:r>
              <a:rPr lang="en-US" dirty="0" smtClean="0"/>
              <a:t> #2</a:t>
            </a:r>
            <a:endParaRPr lang="en-US" dirty="0"/>
          </a:p>
        </p:txBody>
      </p:sp>
      <p:sp>
        <p:nvSpPr>
          <p:cNvPr id="16416" name="Line 138"/>
          <p:cNvSpPr>
            <a:spLocks noChangeShapeType="1"/>
          </p:cNvSpPr>
          <p:nvPr/>
        </p:nvSpPr>
        <p:spPr bwMode="auto">
          <a:xfrm flipH="1" flipV="1">
            <a:off x="1522413" y="2438400"/>
            <a:ext cx="4572000" cy="9874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417" name="Line 139"/>
          <p:cNvSpPr>
            <a:spLocks noChangeShapeType="1"/>
          </p:cNvSpPr>
          <p:nvPr/>
        </p:nvSpPr>
        <p:spPr bwMode="auto">
          <a:xfrm flipH="1" flipV="1">
            <a:off x="3790950" y="2011363"/>
            <a:ext cx="2316163" cy="10969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Lab Overview</a:t>
            </a:r>
          </a:p>
        </p:txBody>
      </p:sp>
      <p:sp>
        <p:nvSpPr>
          <p:cNvPr id="5123" name="AutoShape 47"/>
          <p:cNvSpPr>
            <a:spLocks noChangeArrowheads="1"/>
          </p:cNvSpPr>
          <p:nvPr/>
        </p:nvSpPr>
        <p:spPr bwMode="auto">
          <a:xfrm>
            <a:off x="249238" y="5551488"/>
            <a:ext cx="8680450" cy="10271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en-US" sz="2700"/>
              <a:t>[</a:t>
            </a:r>
            <a:r>
              <a:rPr lang="en-US" sz="2700" i="1"/>
              <a:t>DNA</a:t>
            </a:r>
            <a:r>
              <a:rPr lang="en-US" sz="2700"/>
              <a:t>]</a:t>
            </a:r>
            <a:r>
              <a:rPr lang="en-US" sz="2700" i="1"/>
              <a:t> self-assembly is a technology that enables next-</a:t>
            </a:r>
          </a:p>
          <a:p>
            <a:r>
              <a:rPr lang="en-US" sz="2700" i="1"/>
              <a:t>generation materials, computers, sensors, and systems</a:t>
            </a:r>
          </a:p>
        </p:txBody>
      </p:sp>
      <p:pic>
        <p:nvPicPr>
          <p:cNvPr id="5124" name="Picture 68" descr="synth_net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9513" y="2411413"/>
            <a:ext cx="25828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70"/>
          <p:cNvSpPr txBox="1">
            <a:spLocks noChangeArrowheads="1"/>
          </p:cNvSpPr>
          <p:nvPr/>
        </p:nvSpPr>
        <p:spPr bwMode="auto">
          <a:xfrm>
            <a:off x="6059488" y="4429125"/>
            <a:ext cx="3006725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Self-organizing computer</a:t>
            </a:r>
          </a:p>
          <a:p>
            <a:r>
              <a:rPr lang="en-US"/>
              <a:t>architectures</a:t>
            </a:r>
          </a:p>
        </p:txBody>
      </p:sp>
      <p:grpSp>
        <p:nvGrpSpPr>
          <p:cNvPr id="5127" name="Group 72"/>
          <p:cNvGrpSpPr>
            <a:grpSpLocks/>
          </p:cNvGrpSpPr>
          <p:nvPr/>
        </p:nvGrpSpPr>
        <p:grpSpPr bwMode="auto">
          <a:xfrm>
            <a:off x="1037936" y="799523"/>
            <a:ext cx="1809750" cy="1338263"/>
            <a:chOff x="779" y="726"/>
            <a:chExt cx="1140" cy="843"/>
          </a:xfrm>
        </p:grpSpPr>
        <p:sp>
          <p:nvSpPr>
            <p:cNvPr id="5142" name="Rectangle 73"/>
            <p:cNvSpPr>
              <a:spLocks noChangeArrowheads="1"/>
            </p:cNvSpPr>
            <p:nvPr/>
          </p:nvSpPr>
          <p:spPr bwMode="auto">
            <a:xfrm>
              <a:off x="779" y="1397"/>
              <a:ext cx="942" cy="172"/>
            </a:xfrm>
            <a:prstGeom prst="rect">
              <a:avLst/>
            </a:prstGeom>
            <a:solidFill>
              <a:srgbClr val="99CC00"/>
            </a:solidFill>
            <a:ln w="9525">
              <a:miter lim="800000"/>
              <a:headEnd/>
              <a:tailEnd/>
            </a:ln>
            <a:scene3d>
              <a:camera prst="legacyPerspectiveFront">
                <a:rot lat="1500000" lon="1500000" rev="0"/>
              </a:camera>
              <a:lightRig rig="legacyFlat2" dir="b"/>
            </a:scene3d>
            <a:sp3d extrusionH="18018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</p:spPr>
          <p:txBody>
            <a:bodyPr wrap="none" anchor="ctr">
              <a:spAutoFit/>
              <a:flatTx/>
            </a:bodyPr>
            <a:lstStyle/>
            <a:p>
              <a:endParaRPr lang="en-US"/>
            </a:p>
          </p:txBody>
        </p:sp>
        <p:grpSp>
          <p:nvGrpSpPr>
            <p:cNvPr id="5143" name="Group 74"/>
            <p:cNvGrpSpPr>
              <a:grpSpLocks/>
            </p:cNvGrpSpPr>
            <p:nvPr/>
          </p:nvGrpSpPr>
          <p:grpSpPr bwMode="auto">
            <a:xfrm>
              <a:off x="1025" y="916"/>
              <a:ext cx="135" cy="355"/>
              <a:chOff x="1089" y="2313"/>
              <a:chExt cx="135" cy="355"/>
            </a:xfrm>
          </p:grpSpPr>
          <p:grpSp>
            <p:nvGrpSpPr>
              <p:cNvPr id="5154" name="Group 75"/>
              <p:cNvGrpSpPr>
                <a:grpSpLocks/>
              </p:cNvGrpSpPr>
              <p:nvPr/>
            </p:nvGrpSpPr>
            <p:grpSpPr bwMode="auto">
              <a:xfrm>
                <a:off x="1089" y="2313"/>
                <a:ext cx="135" cy="244"/>
                <a:chOff x="1233" y="2396"/>
                <a:chExt cx="135" cy="244"/>
              </a:xfrm>
            </p:grpSpPr>
            <p:sp>
              <p:nvSpPr>
                <p:cNvPr id="5156" name="Oval 76"/>
                <p:cNvSpPr>
                  <a:spLocks noChangeArrowheads="1"/>
                </p:cNvSpPr>
                <p:nvPr/>
              </p:nvSpPr>
              <p:spPr bwMode="auto">
                <a:xfrm>
                  <a:off x="1233" y="2408"/>
                  <a:ext cx="135" cy="232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57" name="Freeform 77"/>
                <p:cNvSpPr>
                  <a:spLocks/>
                </p:cNvSpPr>
                <p:nvPr/>
              </p:nvSpPr>
              <p:spPr bwMode="auto">
                <a:xfrm>
                  <a:off x="1266" y="2396"/>
                  <a:ext cx="87" cy="103"/>
                </a:xfrm>
                <a:custGeom>
                  <a:avLst/>
                  <a:gdLst>
                    <a:gd name="T0" fmla="*/ 0 w 87"/>
                    <a:gd name="T1" fmla="*/ 21 h 103"/>
                    <a:gd name="T2" fmla="*/ 37 w 87"/>
                    <a:gd name="T3" fmla="*/ 103 h 103"/>
                    <a:gd name="T4" fmla="*/ 62 w 87"/>
                    <a:gd name="T5" fmla="*/ 10 h 103"/>
                    <a:gd name="T6" fmla="*/ 40 w 87"/>
                    <a:gd name="T7" fmla="*/ 3 h 103"/>
                    <a:gd name="T8" fmla="*/ 22 w 87"/>
                    <a:gd name="T9" fmla="*/ 4 h 103"/>
                    <a:gd name="T10" fmla="*/ 0 w 87"/>
                    <a:gd name="T11" fmla="*/ 21 h 10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7"/>
                    <a:gd name="T19" fmla="*/ 0 h 103"/>
                    <a:gd name="T20" fmla="*/ 87 w 87"/>
                    <a:gd name="T21" fmla="*/ 103 h 10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7" h="103">
                      <a:moveTo>
                        <a:pt x="0" y="21"/>
                      </a:moveTo>
                      <a:lnTo>
                        <a:pt x="37" y="103"/>
                      </a:lnTo>
                      <a:cubicBezTo>
                        <a:pt x="64" y="49"/>
                        <a:pt x="87" y="29"/>
                        <a:pt x="62" y="10"/>
                      </a:cubicBezTo>
                      <a:cubicBezTo>
                        <a:pt x="83" y="23"/>
                        <a:pt x="45" y="4"/>
                        <a:pt x="40" y="3"/>
                      </a:cubicBezTo>
                      <a:cubicBezTo>
                        <a:pt x="34" y="0"/>
                        <a:pt x="29" y="3"/>
                        <a:pt x="22" y="4"/>
                      </a:cubicBezTo>
                      <a:cubicBezTo>
                        <a:pt x="12" y="11"/>
                        <a:pt x="5" y="7"/>
                        <a:pt x="0" y="2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254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155" name="Freeform 78"/>
              <p:cNvSpPr>
                <a:spLocks/>
              </p:cNvSpPr>
              <p:nvPr/>
            </p:nvSpPr>
            <p:spPr bwMode="auto">
              <a:xfrm>
                <a:off x="1139" y="2561"/>
                <a:ext cx="35" cy="107"/>
              </a:xfrm>
              <a:custGeom>
                <a:avLst/>
                <a:gdLst>
                  <a:gd name="T0" fmla="*/ 13 w 35"/>
                  <a:gd name="T1" fmla="*/ 0 h 110"/>
                  <a:gd name="T2" fmla="*/ 34 w 35"/>
                  <a:gd name="T3" fmla="*/ 29 h 110"/>
                  <a:gd name="T4" fmla="*/ 4 w 35"/>
                  <a:gd name="T5" fmla="*/ 77 h 110"/>
                  <a:gd name="T6" fmla="*/ 9 w 35"/>
                  <a:gd name="T7" fmla="*/ 101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110"/>
                  <a:gd name="T14" fmla="*/ 35 w 35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110">
                    <a:moveTo>
                      <a:pt x="13" y="0"/>
                    </a:moveTo>
                    <a:cubicBezTo>
                      <a:pt x="24" y="9"/>
                      <a:pt x="35" y="18"/>
                      <a:pt x="34" y="32"/>
                    </a:cubicBezTo>
                    <a:cubicBezTo>
                      <a:pt x="33" y="46"/>
                      <a:pt x="8" y="70"/>
                      <a:pt x="4" y="83"/>
                    </a:cubicBezTo>
                    <a:cubicBezTo>
                      <a:pt x="0" y="96"/>
                      <a:pt x="4" y="103"/>
                      <a:pt x="9" y="110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144" name="Group 79"/>
            <p:cNvGrpSpPr>
              <a:grpSpLocks/>
            </p:cNvGrpSpPr>
            <p:nvPr/>
          </p:nvGrpSpPr>
          <p:grpSpPr bwMode="auto">
            <a:xfrm>
              <a:off x="1302" y="726"/>
              <a:ext cx="135" cy="355"/>
              <a:chOff x="1089" y="2313"/>
              <a:chExt cx="135" cy="355"/>
            </a:xfrm>
          </p:grpSpPr>
          <p:grpSp>
            <p:nvGrpSpPr>
              <p:cNvPr id="5150" name="Group 80"/>
              <p:cNvGrpSpPr>
                <a:grpSpLocks/>
              </p:cNvGrpSpPr>
              <p:nvPr/>
            </p:nvGrpSpPr>
            <p:grpSpPr bwMode="auto">
              <a:xfrm>
                <a:off x="1089" y="2313"/>
                <a:ext cx="135" cy="244"/>
                <a:chOff x="1233" y="2396"/>
                <a:chExt cx="135" cy="244"/>
              </a:xfrm>
            </p:grpSpPr>
            <p:sp>
              <p:nvSpPr>
                <p:cNvPr id="5152" name="Oval 81"/>
                <p:cNvSpPr>
                  <a:spLocks noChangeArrowheads="1"/>
                </p:cNvSpPr>
                <p:nvPr/>
              </p:nvSpPr>
              <p:spPr bwMode="auto">
                <a:xfrm>
                  <a:off x="1233" y="2408"/>
                  <a:ext cx="135" cy="232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53" name="Freeform 82"/>
                <p:cNvSpPr>
                  <a:spLocks/>
                </p:cNvSpPr>
                <p:nvPr/>
              </p:nvSpPr>
              <p:spPr bwMode="auto">
                <a:xfrm>
                  <a:off x="1266" y="2396"/>
                  <a:ext cx="87" cy="103"/>
                </a:xfrm>
                <a:custGeom>
                  <a:avLst/>
                  <a:gdLst>
                    <a:gd name="T0" fmla="*/ 0 w 87"/>
                    <a:gd name="T1" fmla="*/ 21 h 103"/>
                    <a:gd name="T2" fmla="*/ 37 w 87"/>
                    <a:gd name="T3" fmla="*/ 103 h 103"/>
                    <a:gd name="T4" fmla="*/ 62 w 87"/>
                    <a:gd name="T5" fmla="*/ 10 h 103"/>
                    <a:gd name="T6" fmla="*/ 40 w 87"/>
                    <a:gd name="T7" fmla="*/ 3 h 103"/>
                    <a:gd name="T8" fmla="*/ 22 w 87"/>
                    <a:gd name="T9" fmla="*/ 4 h 103"/>
                    <a:gd name="T10" fmla="*/ 0 w 87"/>
                    <a:gd name="T11" fmla="*/ 21 h 10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7"/>
                    <a:gd name="T19" fmla="*/ 0 h 103"/>
                    <a:gd name="T20" fmla="*/ 87 w 87"/>
                    <a:gd name="T21" fmla="*/ 103 h 10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7" h="103">
                      <a:moveTo>
                        <a:pt x="0" y="21"/>
                      </a:moveTo>
                      <a:lnTo>
                        <a:pt x="37" y="103"/>
                      </a:lnTo>
                      <a:cubicBezTo>
                        <a:pt x="64" y="49"/>
                        <a:pt x="87" y="29"/>
                        <a:pt x="62" y="10"/>
                      </a:cubicBezTo>
                      <a:cubicBezTo>
                        <a:pt x="83" y="23"/>
                        <a:pt x="45" y="4"/>
                        <a:pt x="40" y="3"/>
                      </a:cubicBezTo>
                      <a:cubicBezTo>
                        <a:pt x="34" y="0"/>
                        <a:pt x="29" y="3"/>
                        <a:pt x="22" y="4"/>
                      </a:cubicBezTo>
                      <a:cubicBezTo>
                        <a:pt x="12" y="11"/>
                        <a:pt x="5" y="7"/>
                        <a:pt x="0" y="2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254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151" name="Freeform 83"/>
              <p:cNvSpPr>
                <a:spLocks/>
              </p:cNvSpPr>
              <p:nvPr/>
            </p:nvSpPr>
            <p:spPr bwMode="auto">
              <a:xfrm>
                <a:off x="1139" y="2561"/>
                <a:ext cx="35" cy="107"/>
              </a:xfrm>
              <a:custGeom>
                <a:avLst/>
                <a:gdLst>
                  <a:gd name="T0" fmla="*/ 13 w 35"/>
                  <a:gd name="T1" fmla="*/ 0 h 110"/>
                  <a:gd name="T2" fmla="*/ 34 w 35"/>
                  <a:gd name="T3" fmla="*/ 29 h 110"/>
                  <a:gd name="T4" fmla="*/ 4 w 35"/>
                  <a:gd name="T5" fmla="*/ 77 h 110"/>
                  <a:gd name="T6" fmla="*/ 9 w 35"/>
                  <a:gd name="T7" fmla="*/ 101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110"/>
                  <a:gd name="T14" fmla="*/ 35 w 35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110">
                    <a:moveTo>
                      <a:pt x="13" y="0"/>
                    </a:moveTo>
                    <a:cubicBezTo>
                      <a:pt x="24" y="9"/>
                      <a:pt x="35" y="18"/>
                      <a:pt x="34" y="32"/>
                    </a:cubicBezTo>
                    <a:cubicBezTo>
                      <a:pt x="33" y="46"/>
                      <a:pt x="8" y="70"/>
                      <a:pt x="4" y="83"/>
                    </a:cubicBezTo>
                    <a:cubicBezTo>
                      <a:pt x="0" y="96"/>
                      <a:pt x="4" y="103"/>
                      <a:pt x="9" y="110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5145" name="Group 84"/>
            <p:cNvGrpSpPr>
              <a:grpSpLocks/>
            </p:cNvGrpSpPr>
            <p:nvPr/>
          </p:nvGrpSpPr>
          <p:grpSpPr bwMode="auto">
            <a:xfrm>
              <a:off x="1784" y="804"/>
              <a:ext cx="135" cy="355"/>
              <a:chOff x="1089" y="2313"/>
              <a:chExt cx="135" cy="355"/>
            </a:xfrm>
          </p:grpSpPr>
          <p:grpSp>
            <p:nvGrpSpPr>
              <p:cNvPr id="5146" name="Group 85"/>
              <p:cNvGrpSpPr>
                <a:grpSpLocks/>
              </p:cNvGrpSpPr>
              <p:nvPr/>
            </p:nvGrpSpPr>
            <p:grpSpPr bwMode="auto">
              <a:xfrm>
                <a:off x="1089" y="2313"/>
                <a:ext cx="135" cy="244"/>
                <a:chOff x="1233" y="2396"/>
                <a:chExt cx="135" cy="244"/>
              </a:xfrm>
            </p:grpSpPr>
            <p:sp>
              <p:nvSpPr>
                <p:cNvPr id="5148" name="Oval 86"/>
                <p:cNvSpPr>
                  <a:spLocks noChangeArrowheads="1"/>
                </p:cNvSpPr>
                <p:nvPr/>
              </p:nvSpPr>
              <p:spPr bwMode="auto">
                <a:xfrm>
                  <a:off x="1233" y="2408"/>
                  <a:ext cx="135" cy="232"/>
                </a:xfrm>
                <a:prstGeom prst="ellipse">
                  <a:avLst/>
                </a:prstGeom>
                <a:solidFill>
                  <a:schemeClr val="bg1"/>
                </a:solidFill>
                <a:ln w="254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149" name="Freeform 87"/>
                <p:cNvSpPr>
                  <a:spLocks/>
                </p:cNvSpPr>
                <p:nvPr/>
              </p:nvSpPr>
              <p:spPr bwMode="auto">
                <a:xfrm>
                  <a:off x="1266" y="2396"/>
                  <a:ext cx="87" cy="103"/>
                </a:xfrm>
                <a:custGeom>
                  <a:avLst/>
                  <a:gdLst>
                    <a:gd name="T0" fmla="*/ 0 w 87"/>
                    <a:gd name="T1" fmla="*/ 21 h 103"/>
                    <a:gd name="T2" fmla="*/ 37 w 87"/>
                    <a:gd name="T3" fmla="*/ 103 h 103"/>
                    <a:gd name="T4" fmla="*/ 62 w 87"/>
                    <a:gd name="T5" fmla="*/ 10 h 103"/>
                    <a:gd name="T6" fmla="*/ 40 w 87"/>
                    <a:gd name="T7" fmla="*/ 3 h 103"/>
                    <a:gd name="T8" fmla="*/ 22 w 87"/>
                    <a:gd name="T9" fmla="*/ 4 h 103"/>
                    <a:gd name="T10" fmla="*/ 0 w 87"/>
                    <a:gd name="T11" fmla="*/ 21 h 10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7"/>
                    <a:gd name="T19" fmla="*/ 0 h 103"/>
                    <a:gd name="T20" fmla="*/ 87 w 87"/>
                    <a:gd name="T21" fmla="*/ 103 h 10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7" h="103">
                      <a:moveTo>
                        <a:pt x="0" y="21"/>
                      </a:moveTo>
                      <a:lnTo>
                        <a:pt x="37" y="103"/>
                      </a:lnTo>
                      <a:cubicBezTo>
                        <a:pt x="64" y="49"/>
                        <a:pt x="87" y="29"/>
                        <a:pt x="62" y="10"/>
                      </a:cubicBezTo>
                      <a:cubicBezTo>
                        <a:pt x="83" y="23"/>
                        <a:pt x="45" y="4"/>
                        <a:pt x="40" y="3"/>
                      </a:cubicBezTo>
                      <a:cubicBezTo>
                        <a:pt x="34" y="0"/>
                        <a:pt x="29" y="3"/>
                        <a:pt x="22" y="4"/>
                      </a:cubicBezTo>
                      <a:cubicBezTo>
                        <a:pt x="12" y="11"/>
                        <a:pt x="5" y="7"/>
                        <a:pt x="0" y="2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 w="25400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5147" name="Freeform 88"/>
              <p:cNvSpPr>
                <a:spLocks/>
              </p:cNvSpPr>
              <p:nvPr/>
            </p:nvSpPr>
            <p:spPr bwMode="auto">
              <a:xfrm>
                <a:off x="1139" y="2561"/>
                <a:ext cx="35" cy="107"/>
              </a:xfrm>
              <a:custGeom>
                <a:avLst/>
                <a:gdLst>
                  <a:gd name="T0" fmla="*/ 13 w 35"/>
                  <a:gd name="T1" fmla="*/ 0 h 110"/>
                  <a:gd name="T2" fmla="*/ 34 w 35"/>
                  <a:gd name="T3" fmla="*/ 29 h 110"/>
                  <a:gd name="T4" fmla="*/ 4 w 35"/>
                  <a:gd name="T5" fmla="*/ 77 h 110"/>
                  <a:gd name="T6" fmla="*/ 9 w 35"/>
                  <a:gd name="T7" fmla="*/ 101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5"/>
                  <a:gd name="T13" fmla="*/ 0 h 110"/>
                  <a:gd name="T14" fmla="*/ 35 w 35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5" h="110">
                    <a:moveTo>
                      <a:pt x="13" y="0"/>
                    </a:moveTo>
                    <a:cubicBezTo>
                      <a:pt x="24" y="9"/>
                      <a:pt x="35" y="18"/>
                      <a:pt x="34" y="32"/>
                    </a:cubicBezTo>
                    <a:cubicBezTo>
                      <a:pt x="33" y="46"/>
                      <a:pt x="8" y="70"/>
                      <a:pt x="4" y="83"/>
                    </a:cubicBezTo>
                    <a:cubicBezTo>
                      <a:pt x="0" y="96"/>
                      <a:pt x="4" y="103"/>
                      <a:pt x="9" y="110"/>
                    </a:cubicBez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oval" w="med" len="med"/>
              </a:ln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5128" name="Text Box 89"/>
          <p:cNvSpPr txBox="1">
            <a:spLocks noChangeArrowheads="1"/>
          </p:cNvSpPr>
          <p:nvPr/>
        </p:nvSpPr>
        <p:spPr bwMode="auto">
          <a:xfrm>
            <a:off x="1255424" y="2085398"/>
            <a:ext cx="1116012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Sensors</a:t>
            </a:r>
          </a:p>
        </p:txBody>
      </p:sp>
      <p:sp>
        <p:nvSpPr>
          <p:cNvPr id="5132" name="Text Box 110"/>
          <p:cNvSpPr txBox="1">
            <a:spLocks noChangeArrowheads="1"/>
          </p:cNvSpPr>
          <p:nvPr/>
        </p:nvSpPr>
        <p:spPr bwMode="auto">
          <a:xfrm>
            <a:off x="238907" y="4464050"/>
            <a:ext cx="1893916" cy="70788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Taggants</a:t>
            </a:r>
            <a:r>
              <a:rPr lang="en-US" dirty="0" smtClean="0"/>
              <a:t>” and</a:t>
            </a:r>
          </a:p>
          <a:p>
            <a:r>
              <a:rPr lang="en-US" dirty="0" smtClean="0"/>
              <a:t>Devices</a:t>
            </a:r>
            <a:endParaRPr lang="en-US" dirty="0"/>
          </a:p>
        </p:txBody>
      </p:sp>
      <p:pic>
        <p:nvPicPr>
          <p:cNvPr id="5133" name="Picture 38" descr="pre-binding_oncell_v1_PNL-24-RD.jpg"/>
          <p:cNvPicPr>
            <a:picLocks noChangeAspect="1"/>
          </p:cNvPicPr>
          <p:nvPr/>
        </p:nvPicPr>
        <p:blipFill>
          <a:blip r:embed="rId3" cstate="print"/>
          <a:srcRect r="2975"/>
          <a:stretch>
            <a:fillRect/>
          </a:stretch>
        </p:blipFill>
        <p:spPr bwMode="auto">
          <a:xfrm>
            <a:off x="2427288" y="2659063"/>
            <a:ext cx="3616325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34" name="Group 39"/>
          <p:cNvGrpSpPr>
            <a:grpSpLocks/>
          </p:cNvGrpSpPr>
          <p:nvPr/>
        </p:nvGrpSpPr>
        <p:grpSpPr bwMode="auto">
          <a:xfrm>
            <a:off x="4141788" y="3790950"/>
            <a:ext cx="1912937" cy="1419225"/>
            <a:chOff x="4800600" y="11887200"/>
            <a:chExt cx="6164117" cy="4572000"/>
          </a:xfrm>
        </p:grpSpPr>
        <p:pic>
          <p:nvPicPr>
            <p:cNvPr id="41" name="Picture 40" descr="PNL-24-RD_v2.jpg"/>
            <p:cNvPicPr>
              <a:picLocks noChangeAspect="1"/>
            </p:cNvPicPr>
            <p:nvPr/>
          </p:nvPicPr>
          <p:blipFill>
            <a:blip r:embed="rId4" cstate="print"/>
            <a:srcRect t="2667" r="-736" b="-2290"/>
            <a:stretch>
              <a:fillRect/>
            </a:stretch>
          </p:blipFill>
          <p:spPr>
            <a:xfrm>
              <a:off x="4800600" y="11887200"/>
              <a:ext cx="6164117" cy="457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2" name="Picture 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58146" y="15467066"/>
              <a:ext cx="2450303" cy="8693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3" name="Picture 42" descr="GNAT_v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663" y="2757488"/>
            <a:ext cx="2436812" cy="170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36" name="Text Box 94"/>
          <p:cNvSpPr txBox="1">
            <a:spLocks noChangeArrowheads="1"/>
          </p:cNvSpPr>
          <p:nvPr/>
        </p:nvSpPr>
        <p:spPr bwMode="auto">
          <a:xfrm>
            <a:off x="2619375" y="5130800"/>
            <a:ext cx="3133725" cy="4000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Targeted Chemotherapies</a:t>
            </a:r>
          </a:p>
        </p:txBody>
      </p:sp>
      <p:pic>
        <p:nvPicPr>
          <p:cNvPr id="34" name="Picture 69" descr="DNA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0540" y="530086"/>
            <a:ext cx="3395662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91" descr="tight64t-3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8213" y="530087"/>
            <a:ext cx="1855787" cy="1697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6" name="Text Box 94"/>
          <p:cNvSpPr txBox="1">
            <a:spLocks noChangeArrowheads="1"/>
          </p:cNvSpPr>
          <p:nvPr/>
        </p:nvSpPr>
        <p:spPr bwMode="auto">
          <a:xfrm>
            <a:off x="3928856" y="1767509"/>
            <a:ext cx="3303588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Precise chemical patterning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Logic and Sensors</a:t>
            </a:r>
          </a:p>
        </p:txBody>
      </p:sp>
      <p:pic>
        <p:nvPicPr>
          <p:cNvPr id="18435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5" y="855663"/>
            <a:ext cx="8405813" cy="562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8436" name="Text Box 59"/>
          <p:cNvSpPr txBox="1">
            <a:spLocks noChangeArrowheads="1"/>
          </p:cNvSpPr>
          <p:nvPr/>
        </p:nvSpPr>
        <p:spPr bwMode="auto">
          <a:xfrm>
            <a:off x="1349375" y="5819775"/>
            <a:ext cx="1247775" cy="39687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L1+/L2+</a:t>
            </a:r>
          </a:p>
        </p:txBody>
      </p:sp>
      <p:sp>
        <p:nvSpPr>
          <p:cNvPr id="18437" name="Text Box 60"/>
          <p:cNvSpPr txBox="1">
            <a:spLocks noChangeArrowheads="1"/>
          </p:cNvSpPr>
          <p:nvPr/>
        </p:nvSpPr>
        <p:spPr bwMode="auto">
          <a:xfrm>
            <a:off x="3267075" y="5819775"/>
            <a:ext cx="1260475" cy="39687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L1-/L2+</a:t>
            </a:r>
          </a:p>
        </p:txBody>
      </p:sp>
      <p:sp>
        <p:nvSpPr>
          <p:cNvPr id="18438" name="Text Box 61"/>
          <p:cNvSpPr txBox="1">
            <a:spLocks noChangeArrowheads="1"/>
          </p:cNvSpPr>
          <p:nvPr/>
        </p:nvSpPr>
        <p:spPr bwMode="auto">
          <a:xfrm>
            <a:off x="5292725" y="5819775"/>
            <a:ext cx="1069975" cy="39687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L1+/L2-</a:t>
            </a:r>
          </a:p>
        </p:txBody>
      </p:sp>
      <p:sp>
        <p:nvSpPr>
          <p:cNvPr id="18439" name="Text Box 62"/>
          <p:cNvSpPr txBox="1">
            <a:spLocks noChangeArrowheads="1"/>
          </p:cNvSpPr>
          <p:nvPr/>
        </p:nvSpPr>
        <p:spPr bwMode="auto">
          <a:xfrm>
            <a:off x="7221538" y="5819775"/>
            <a:ext cx="1171575" cy="396875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L1-/L2-</a:t>
            </a:r>
          </a:p>
        </p:txBody>
      </p:sp>
      <p:sp>
        <p:nvSpPr>
          <p:cNvPr id="18440" name="Text Box 63"/>
          <p:cNvSpPr txBox="1">
            <a:spLocks noChangeArrowheads="1"/>
          </p:cNvSpPr>
          <p:nvPr/>
        </p:nvSpPr>
        <p:spPr bwMode="auto">
          <a:xfrm>
            <a:off x="6245225" y="1211263"/>
            <a:ext cx="396875" cy="30480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XY</a:t>
            </a:r>
          </a:p>
        </p:txBody>
      </p:sp>
      <p:sp>
        <p:nvSpPr>
          <p:cNvPr id="18441" name="Text Box 64"/>
          <p:cNvSpPr txBox="1">
            <a:spLocks noChangeArrowheads="1"/>
          </p:cNvSpPr>
          <p:nvPr/>
        </p:nvSpPr>
        <p:spPr bwMode="auto">
          <a:xfrm>
            <a:off x="7265988" y="1211263"/>
            <a:ext cx="892175" cy="30480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XZ</a:t>
            </a:r>
          </a:p>
        </p:txBody>
      </p:sp>
      <p:sp>
        <p:nvSpPr>
          <p:cNvPr id="18442" name="Rectangle 65" descr="Wide upward diagonal"/>
          <p:cNvSpPr>
            <a:spLocks noChangeArrowheads="1"/>
          </p:cNvSpPr>
          <p:nvPr/>
        </p:nvSpPr>
        <p:spPr bwMode="auto">
          <a:xfrm>
            <a:off x="6789738" y="1193800"/>
            <a:ext cx="581025" cy="446088"/>
          </a:xfrm>
          <a:prstGeom prst="rect">
            <a:avLst/>
          </a:prstGeom>
          <a:pattFill prst="wdUpDiag">
            <a:fgClr>
              <a:srgbClr val="3399FF"/>
            </a:fgClr>
            <a:bgClr>
              <a:schemeClr val="bg1"/>
            </a:bgClr>
          </a:pattFill>
          <a:ln w="254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443" name="Rectangle 66"/>
          <p:cNvSpPr>
            <a:spLocks noChangeArrowheads="1"/>
          </p:cNvSpPr>
          <p:nvPr/>
        </p:nvSpPr>
        <p:spPr bwMode="auto">
          <a:xfrm>
            <a:off x="8020050" y="1192213"/>
            <a:ext cx="581025" cy="446087"/>
          </a:xfrm>
          <a:prstGeom prst="rect">
            <a:avLst/>
          </a:prstGeom>
          <a:solidFill>
            <a:srgbClr val="993366"/>
          </a:solidFill>
          <a:ln w="25400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18444" name="Picture 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9038" y="971550"/>
            <a:ext cx="2454275" cy="1322388"/>
          </a:xfrm>
          <a:prstGeom prst="rect">
            <a:avLst/>
          </a:prstGeom>
          <a:solidFill>
            <a:srgbClr val="C0C0C0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45" name="Rectangle 71"/>
          <p:cNvSpPr>
            <a:spLocks noChangeArrowheads="1"/>
          </p:cNvSpPr>
          <p:nvPr/>
        </p:nvSpPr>
        <p:spPr bwMode="auto">
          <a:xfrm>
            <a:off x="6062663" y="4583113"/>
            <a:ext cx="2128837" cy="5794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1"/>
                </a:solidFill>
                <a:cs typeface="Arial" charset="0"/>
              </a:rPr>
              <a:t>R</a:t>
            </a:r>
            <a:r>
              <a:rPr lang="en-US" sz="3200" baseline="-25000">
                <a:solidFill>
                  <a:schemeClr val="tx1"/>
                </a:solidFill>
                <a:cs typeface="Arial" charset="0"/>
              </a:rPr>
              <a:t>2</a:t>
            </a:r>
            <a:r>
              <a:rPr lang="en-US" sz="3200">
                <a:solidFill>
                  <a:schemeClr val="tx1"/>
                </a:solidFill>
                <a:cs typeface="Arial" charset="0"/>
              </a:rPr>
              <a:t>/(</a:t>
            </a:r>
            <a:r>
              <a:rPr lang="en-US" sz="3200" b="1">
                <a:solidFill>
                  <a:srgbClr val="00FF00"/>
                </a:solidFill>
                <a:cs typeface="Arial" charset="0"/>
              </a:rPr>
              <a:t>R</a:t>
            </a:r>
            <a:r>
              <a:rPr lang="en-US" sz="3200" b="1" baseline="-25000">
                <a:solidFill>
                  <a:srgbClr val="00FF00"/>
                </a:solidFill>
                <a:cs typeface="Arial" charset="0"/>
              </a:rPr>
              <a:t>1</a:t>
            </a:r>
            <a:r>
              <a:rPr lang="en-US" sz="3200">
                <a:solidFill>
                  <a:schemeClr val="tx1"/>
                </a:solidFill>
                <a:cs typeface="Arial" charset="0"/>
              </a:rPr>
              <a:t>+R</a:t>
            </a:r>
            <a:r>
              <a:rPr lang="en-US" sz="3200" baseline="-25000">
                <a:solidFill>
                  <a:schemeClr val="tx1"/>
                </a:solidFill>
                <a:cs typeface="Arial" charset="0"/>
              </a:rPr>
              <a:t>2</a:t>
            </a:r>
            <a:r>
              <a:rPr lang="en-US" sz="3200">
                <a:solidFill>
                  <a:schemeClr val="tx1"/>
                </a:solidFill>
                <a:cs typeface="Arial" charset="0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Design Study: SOSA and New </a:t>
            </a:r>
            <a:r>
              <a:rPr lang="en-US" sz="3200" dirty="0"/>
              <a:t>Constraints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9350"/>
            <a:ext cx="8529638" cy="5426075"/>
          </a:xfrm>
        </p:spPr>
        <p:txBody>
          <a:bodyPr/>
          <a:lstStyle/>
          <a:p>
            <a:r>
              <a:rPr lang="en-US" sz="2400" dirty="0"/>
              <a:t>Self-assembly introduces chaos at the </a:t>
            </a:r>
            <a:r>
              <a:rPr lang="en-US" sz="2400" dirty="0" err="1"/>
              <a:t>microscale</a:t>
            </a:r>
            <a:r>
              <a:rPr lang="en-US" sz="2400" dirty="0"/>
              <a:t>:</a:t>
            </a:r>
          </a:p>
          <a:p>
            <a:pPr lvl="1"/>
            <a:r>
              <a:rPr lang="en-US" sz="2000" dirty="0"/>
              <a:t>(&gt;1-10 </a:t>
            </a:r>
            <a:r>
              <a:rPr lang="en-US" sz="2000" dirty="0">
                <a:sym typeface="Symbol" pitchFamily="18" charset="2"/>
              </a:rPr>
              <a:t>m)</a:t>
            </a:r>
          </a:p>
          <a:p>
            <a:r>
              <a:rPr lang="en-US" sz="2400" dirty="0"/>
              <a:t>DNA hybridization restores order at the nanoscale:</a:t>
            </a:r>
          </a:p>
          <a:p>
            <a:pPr lvl="1"/>
            <a:r>
              <a:rPr lang="en-US" sz="2000" dirty="0"/>
              <a:t>(&lt; 1 </a:t>
            </a:r>
            <a:r>
              <a:rPr lang="en-US" sz="2000" dirty="0">
                <a:sym typeface="Symbol" pitchFamily="18" charset="2"/>
              </a:rPr>
              <a:t>m</a:t>
            </a:r>
            <a:r>
              <a:rPr lang="en-US" sz="2000" dirty="0" smtClean="0">
                <a:sym typeface="Symbol" pitchFamily="18" charset="2"/>
              </a:rPr>
              <a:t>) sub-nm resolution</a:t>
            </a:r>
            <a:endParaRPr lang="en-US" sz="2000" dirty="0">
              <a:sym typeface="Symbol" pitchFamily="18" charset="2"/>
            </a:endParaRPr>
          </a:p>
          <a:p>
            <a:pPr lvl="1"/>
            <a:endParaRPr lang="en-US" sz="2000" dirty="0">
              <a:sym typeface="Symbol" pitchFamily="18" charset="2"/>
            </a:endParaRPr>
          </a:p>
          <a:p>
            <a:r>
              <a:rPr lang="en-US" sz="2400" dirty="0">
                <a:sym typeface="Symbol" pitchFamily="18" charset="2"/>
              </a:rPr>
              <a:t>Three fundamental assumptions must change:</a:t>
            </a:r>
          </a:p>
          <a:p>
            <a:pPr lvl="1"/>
            <a:r>
              <a:rPr lang="en-US" sz="2000" dirty="0">
                <a:sym typeface="Symbol" pitchFamily="18" charset="2"/>
              </a:rPr>
              <a:t>Availability of long-range interconnect </a:t>
            </a:r>
            <a:r>
              <a:rPr lang="en-US" sz="2000" i="1" dirty="0">
                <a:solidFill>
                  <a:srgbClr val="FF3300"/>
                </a:solidFill>
                <a:sym typeface="Symbol" pitchFamily="18" charset="2"/>
              </a:rPr>
              <a:t>(</a:t>
            </a:r>
            <a:r>
              <a:rPr lang="en-US" sz="2000" i="1" dirty="0" smtClean="0">
                <a:solidFill>
                  <a:srgbClr val="FF3300"/>
                </a:solidFill>
                <a:sym typeface="Symbol" pitchFamily="18" charset="2"/>
              </a:rPr>
              <a:t>toward </a:t>
            </a:r>
            <a:r>
              <a:rPr lang="en-US" sz="2000" i="1" dirty="0">
                <a:solidFill>
                  <a:srgbClr val="FF3300"/>
                </a:solidFill>
                <a:sym typeface="Symbol" pitchFamily="18" charset="2"/>
              </a:rPr>
              <a:t>none!)</a:t>
            </a:r>
          </a:p>
          <a:p>
            <a:pPr lvl="2"/>
            <a:r>
              <a:rPr lang="en-US" dirty="0">
                <a:sym typeface="Symbol" pitchFamily="18" charset="2"/>
              </a:rPr>
              <a:t>No large-scale interconnect networks / limited local comm.</a:t>
            </a:r>
          </a:p>
          <a:p>
            <a:pPr lvl="1"/>
            <a:r>
              <a:rPr lang="en-US" sz="2000" dirty="0">
                <a:sym typeface="Symbol" pitchFamily="18" charset="2"/>
              </a:rPr>
              <a:t>Area vs. cost tradeoff </a:t>
            </a:r>
            <a:r>
              <a:rPr lang="en-US" sz="2000" i="1" dirty="0">
                <a:solidFill>
                  <a:srgbClr val="FF3300"/>
                </a:solidFill>
                <a:sym typeface="Symbol" pitchFamily="18" charset="2"/>
              </a:rPr>
              <a:t>(</a:t>
            </a:r>
            <a:r>
              <a:rPr lang="en-US" sz="2000" i="1" dirty="0" smtClean="0">
                <a:solidFill>
                  <a:srgbClr val="FF3300"/>
                </a:solidFill>
                <a:sym typeface="Symbol" pitchFamily="18" charset="2"/>
              </a:rPr>
              <a:t>toward </a:t>
            </a:r>
            <a:r>
              <a:rPr lang="en-US" sz="2000" i="1" dirty="0">
                <a:solidFill>
                  <a:srgbClr val="FF3300"/>
                </a:solidFill>
                <a:sym typeface="Symbol" pitchFamily="18" charset="2"/>
              </a:rPr>
              <a:t>an even worse exponential!)</a:t>
            </a:r>
          </a:p>
          <a:p>
            <a:pPr lvl="2"/>
            <a:r>
              <a:rPr lang="en-US" dirty="0">
                <a:sym typeface="Symbol" pitchFamily="18" charset="2"/>
              </a:rPr>
              <a:t>Large (&gt; ~5 m on a side) circuit footprints are impractical</a:t>
            </a:r>
          </a:p>
          <a:p>
            <a:pPr lvl="1"/>
            <a:r>
              <a:rPr lang="en-US" sz="2000" dirty="0">
                <a:sym typeface="Symbol" pitchFamily="18" charset="2"/>
              </a:rPr>
              <a:t>Reliable devices </a:t>
            </a:r>
            <a:r>
              <a:rPr lang="en-US" sz="2000" i="1" dirty="0">
                <a:solidFill>
                  <a:srgbClr val="FF3300"/>
                </a:solidFill>
                <a:sym typeface="Symbol" pitchFamily="18" charset="2"/>
              </a:rPr>
              <a:t>(</a:t>
            </a:r>
            <a:r>
              <a:rPr lang="en-US" sz="2000" i="1" dirty="0" smtClean="0">
                <a:solidFill>
                  <a:srgbClr val="FF3300"/>
                </a:solidFill>
                <a:sym typeface="Symbol" pitchFamily="18" charset="2"/>
              </a:rPr>
              <a:t>toward </a:t>
            </a:r>
            <a:r>
              <a:rPr lang="en-US" sz="2000" i="1" dirty="0">
                <a:solidFill>
                  <a:srgbClr val="FF3300"/>
                </a:solidFill>
                <a:sym typeface="Symbol" pitchFamily="18" charset="2"/>
              </a:rPr>
              <a:t>error prone!)</a:t>
            </a:r>
          </a:p>
          <a:p>
            <a:pPr lvl="2"/>
            <a:r>
              <a:rPr lang="en-US" dirty="0">
                <a:sym typeface="Symbol" pitchFamily="18" charset="2"/>
              </a:rPr>
              <a:t>The substrate can have defects</a:t>
            </a:r>
          </a:p>
          <a:p>
            <a:pPr lvl="2"/>
            <a:r>
              <a:rPr lang="en-US" dirty="0">
                <a:sym typeface="Symbol" pitchFamily="18" charset="2"/>
              </a:rPr>
              <a:t>The devices can have defects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Self-Organizing Architectures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421" y="1026521"/>
            <a:ext cx="8966579" cy="5514975"/>
          </a:xfrm>
        </p:spPr>
        <p:txBody>
          <a:bodyPr/>
          <a:lstStyle/>
          <a:p>
            <a:r>
              <a:rPr lang="en-US" dirty="0" smtClean="0"/>
              <a:t>Conventional architectures do not self-assemble</a:t>
            </a:r>
          </a:p>
          <a:p>
            <a:endParaRPr lang="en-US" dirty="0" smtClean="0"/>
          </a:p>
          <a:p>
            <a:r>
              <a:rPr lang="en-US" dirty="0" smtClean="0"/>
              <a:t>Several new architectures </a:t>
            </a:r>
            <a:r>
              <a:rPr lang="en-US" dirty="0"/>
              <a:t>can exploit self-assembly:</a:t>
            </a:r>
          </a:p>
          <a:p>
            <a:pPr lvl="1"/>
            <a:r>
              <a:rPr lang="en-US" i="1" dirty="0">
                <a:solidFill>
                  <a:srgbClr val="FF3300"/>
                </a:solidFill>
              </a:rPr>
              <a:t>Oracles</a:t>
            </a:r>
            <a:r>
              <a:rPr lang="en-US" dirty="0"/>
              <a:t>: DNA computing with a device twist that enables rapid (electrical) re-use of a DNA computation</a:t>
            </a:r>
          </a:p>
          <a:p>
            <a:pPr lvl="1"/>
            <a:r>
              <a:rPr lang="en-US" i="1" dirty="0">
                <a:solidFill>
                  <a:srgbClr val="FF3300"/>
                </a:solidFill>
              </a:rPr>
              <a:t>DAMP</a:t>
            </a:r>
            <a:r>
              <a:rPr lang="en-US" dirty="0"/>
              <a:t>: </a:t>
            </a:r>
            <a:r>
              <a:rPr lang="en-US" dirty="0" smtClean="0"/>
              <a:t>Distributed </a:t>
            </a:r>
            <a:r>
              <a:rPr lang="en-US" dirty="0"/>
              <a:t>Array Multi-processor, SIMD without an interconnection network for embarrassingly parallel codes.</a:t>
            </a:r>
          </a:p>
          <a:p>
            <a:pPr lvl="1"/>
            <a:r>
              <a:rPr lang="en-US" i="1" dirty="0">
                <a:solidFill>
                  <a:srgbClr val="FF3300"/>
                </a:solidFill>
              </a:rPr>
              <a:t>NANA</a:t>
            </a:r>
            <a:r>
              <a:rPr lang="en-US" dirty="0"/>
              <a:t>: Nanoscale Active Network Architecture, general purpose but imbalanced due to a large communication / execution ratio- under utilized resources.</a:t>
            </a:r>
          </a:p>
          <a:p>
            <a:pPr lvl="1"/>
            <a:r>
              <a:rPr lang="en-US" i="1" dirty="0">
                <a:solidFill>
                  <a:srgbClr val="FF3300"/>
                </a:solidFill>
              </a:rPr>
              <a:t>SOSA</a:t>
            </a:r>
            <a:r>
              <a:rPr lang="en-US" dirty="0"/>
              <a:t>: </a:t>
            </a:r>
            <a:r>
              <a:rPr lang="en-US" b="1" dirty="0"/>
              <a:t>Self-organizing SIMD Architecture</a:t>
            </a:r>
            <a:r>
              <a:rPr lang="en-US" dirty="0"/>
              <a:t>, a SIMD model on a reconfigurable network topology. Utilization is high due to a depth first network traversal.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Tangent:</a:t>
            </a:r>
            <a:r>
              <a:rPr lang="en-US" dirty="0"/>
              <a:t> </a:t>
            </a:r>
            <a:r>
              <a:rPr lang="en-US" dirty="0" smtClean="0"/>
              <a:t>Interconnect, even if limited…</a:t>
            </a:r>
            <a:endParaRPr lang="en-US" dirty="0"/>
          </a:p>
        </p:txBody>
      </p:sp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3" y="4999038"/>
            <a:ext cx="1049337" cy="1358900"/>
          </a:xfrm>
          <a:prstGeom prst="rect">
            <a:avLst/>
          </a:prstGeom>
          <a:noFill/>
          <a:ln w="25400" algn="ctr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2225" y="4999038"/>
            <a:ext cx="1900238" cy="1357312"/>
          </a:xfrm>
          <a:prstGeom prst="rect">
            <a:avLst/>
          </a:prstGeom>
          <a:noFill/>
          <a:ln w="25400" algn="ctr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21709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7263" y="3890963"/>
            <a:ext cx="1905000" cy="909637"/>
          </a:xfrm>
          <a:prstGeom prst="rect">
            <a:avLst/>
          </a:prstGeom>
          <a:noFill/>
          <a:ln w="25400" algn="ctr">
            <a:solidFill>
              <a:schemeClr val="bg1"/>
            </a:solidFill>
            <a:prstDash val="sysDot"/>
            <a:miter lim="800000"/>
            <a:headEnd/>
            <a:tailEnd/>
          </a:ln>
          <a:effectLst/>
        </p:spPr>
      </p:pic>
      <p:pic>
        <p:nvPicPr>
          <p:cNvPr id="217094" name="Picture 6" descr="64t"/>
          <p:cNvPicPr>
            <a:picLocks noChangeAspect="1" noChangeArrowheads="1"/>
          </p:cNvPicPr>
          <p:nvPr/>
        </p:nvPicPr>
        <p:blipFill>
          <a:blip r:embed="rId5" cstate="print"/>
          <a:srcRect l="6093" t="3635" r="7567" b="9322"/>
          <a:stretch>
            <a:fillRect/>
          </a:stretch>
        </p:blipFill>
        <p:spPr bwMode="auto">
          <a:xfrm>
            <a:off x="957263" y="1362075"/>
            <a:ext cx="2035175" cy="2114550"/>
          </a:xfrm>
          <a:prstGeom prst="rect">
            <a:avLst/>
          </a:prstGeom>
          <a:noFill/>
          <a:ln w="25400">
            <a:solidFill>
              <a:schemeClr val="bg1"/>
            </a:solidFill>
            <a:prstDash val="sysDot"/>
            <a:miter lim="800000"/>
            <a:headEnd/>
            <a:tailEnd/>
          </a:ln>
        </p:spPr>
      </p:pic>
      <p:sp>
        <p:nvSpPr>
          <p:cNvPr id="217095" name="Oval 7"/>
          <p:cNvSpPr>
            <a:spLocks noChangeArrowheads="1"/>
          </p:cNvSpPr>
          <p:nvPr/>
        </p:nvSpPr>
        <p:spPr bwMode="auto">
          <a:xfrm>
            <a:off x="214313" y="2176463"/>
            <a:ext cx="484187" cy="484187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1</a:t>
            </a:r>
          </a:p>
        </p:txBody>
      </p:sp>
      <p:sp>
        <p:nvSpPr>
          <p:cNvPr id="217096" name="Text Box 8"/>
          <p:cNvSpPr txBox="1">
            <a:spLocks noChangeArrowheads="1"/>
          </p:cNvSpPr>
          <p:nvPr/>
        </p:nvSpPr>
        <p:spPr bwMode="auto">
          <a:xfrm>
            <a:off x="3205163" y="2068513"/>
            <a:ext cx="5481637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/>
              <a:t> Self-assemble grids, ... , randomly deposit on smooth surface.</a:t>
            </a:r>
          </a:p>
        </p:txBody>
      </p:sp>
      <p:sp>
        <p:nvSpPr>
          <p:cNvPr id="217097" name="Oval 9"/>
          <p:cNvSpPr>
            <a:spLocks noChangeArrowheads="1"/>
          </p:cNvSpPr>
          <p:nvPr/>
        </p:nvSpPr>
        <p:spPr bwMode="auto">
          <a:xfrm>
            <a:off x="214313" y="4316413"/>
            <a:ext cx="484187" cy="484187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2</a:t>
            </a:r>
          </a:p>
        </p:txBody>
      </p:sp>
      <p:sp>
        <p:nvSpPr>
          <p:cNvPr id="217098" name="Text Box 10"/>
          <p:cNvSpPr txBox="1">
            <a:spLocks noChangeArrowheads="1"/>
          </p:cNvSpPr>
          <p:nvPr/>
        </p:nvSpPr>
        <p:spPr bwMode="auto">
          <a:xfrm>
            <a:off x="3205163" y="3965575"/>
            <a:ext cx="5481637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/>
              <a:t> Self-assemble nanotracks between grids on surface.</a:t>
            </a:r>
          </a:p>
        </p:txBody>
      </p:sp>
      <p:sp>
        <p:nvSpPr>
          <p:cNvPr id="217099" name="Oval 11"/>
          <p:cNvSpPr>
            <a:spLocks noChangeArrowheads="1"/>
          </p:cNvSpPr>
          <p:nvPr/>
        </p:nvSpPr>
        <p:spPr bwMode="auto">
          <a:xfrm>
            <a:off x="5597525" y="5451475"/>
            <a:ext cx="484188" cy="484188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3</a:t>
            </a:r>
          </a:p>
        </p:txBody>
      </p:sp>
      <p:sp>
        <p:nvSpPr>
          <p:cNvPr id="217100" name="Text Box 12"/>
          <p:cNvSpPr txBox="1">
            <a:spLocks noChangeArrowheads="1"/>
          </p:cNvSpPr>
          <p:nvPr/>
        </p:nvSpPr>
        <p:spPr bwMode="auto">
          <a:xfrm>
            <a:off x="6094413" y="5484813"/>
            <a:ext cx="28860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Metallize tracks...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Self-Organizing Architectures</a:t>
            </a:r>
          </a:p>
        </p:txBody>
      </p:sp>
      <p:pic>
        <p:nvPicPr>
          <p:cNvPr id="218115" name="Picture 3" descr="synth_net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860550"/>
            <a:ext cx="4960938" cy="3721100"/>
          </a:xfrm>
          <a:prstGeom prst="rect">
            <a:avLst/>
          </a:prstGeom>
          <a:noFill/>
        </p:spPr>
      </p:pic>
      <p:sp>
        <p:nvSpPr>
          <p:cNvPr id="218116" name="Text Box 4"/>
          <p:cNvSpPr txBox="1">
            <a:spLocks noChangeArrowheads="1"/>
          </p:cNvSpPr>
          <p:nvPr/>
        </p:nvSpPr>
        <p:spPr bwMode="auto">
          <a:xfrm>
            <a:off x="5300663" y="1003300"/>
            <a:ext cx="3627437" cy="14319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Self-assembled</a:t>
            </a:r>
          </a:p>
          <a:p>
            <a:r>
              <a:rPr lang="en-US" sz="2400"/>
              <a:t>Computational nodes</a:t>
            </a:r>
          </a:p>
          <a:p>
            <a:r>
              <a:rPr lang="en-US" i="1"/>
              <a:t>(minimal computational power </a:t>
            </a:r>
          </a:p>
          <a:p>
            <a:r>
              <a:rPr lang="en-US" i="1"/>
              <a:t> &amp; defect-prone)</a:t>
            </a:r>
          </a:p>
        </p:txBody>
      </p:sp>
      <p:sp>
        <p:nvSpPr>
          <p:cNvPr id="218117" name="Line 5"/>
          <p:cNvSpPr>
            <a:spLocks noChangeShapeType="1"/>
          </p:cNvSpPr>
          <p:nvPr/>
        </p:nvSpPr>
        <p:spPr bwMode="auto">
          <a:xfrm flipH="1">
            <a:off x="3697288" y="1658938"/>
            <a:ext cx="1776412" cy="7064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18" name="Text Box 6"/>
          <p:cNvSpPr txBox="1">
            <a:spLocks noChangeArrowheads="1"/>
          </p:cNvSpPr>
          <p:nvPr/>
        </p:nvSpPr>
        <p:spPr bwMode="auto">
          <a:xfrm>
            <a:off x="5332413" y="2652713"/>
            <a:ext cx="2287587" cy="11271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Self-assembled</a:t>
            </a:r>
          </a:p>
          <a:p>
            <a:r>
              <a:rPr lang="en-US" sz="2400"/>
              <a:t>Interconnect</a:t>
            </a:r>
          </a:p>
          <a:p>
            <a:r>
              <a:rPr lang="en-US" i="1"/>
              <a:t>(defect-prone)</a:t>
            </a:r>
          </a:p>
        </p:txBody>
      </p:sp>
      <p:sp>
        <p:nvSpPr>
          <p:cNvPr id="218119" name="Line 7"/>
          <p:cNvSpPr>
            <a:spLocks noChangeShapeType="1"/>
          </p:cNvSpPr>
          <p:nvPr/>
        </p:nvSpPr>
        <p:spPr bwMode="auto">
          <a:xfrm flipH="1">
            <a:off x="4581525" y="3203575"/>
            <a:ext cx="787400" cy="6048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20" name="Arc 8"/>
          <p:cNvSpPr>
            <a:spLocks/>
          </p:cNvSpPr>
          <p:nvPr/>
        </p:nvSpPr>
        <p:spPr bwMode="auto">
          <a:xfrm>
            <a:off x="1895475" y="2965450"/>
            <a:ext cx="725488" cy="110172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4113 w 28424"/>
              <a:gd name="T1" fmla="*/ 41861 h 41861"/>
              <a:gd name="T2" fmla="*/ 28424 w 28424"/>
              <a:gd name="T3" fmla="*/ 1106 h 41861"/>
              <a:gd name="T4" fmla="*/ 21600 w 28424"/>
              <a:gd name="T5" fmla="*/ 21600 h 41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424" h="41861" fill="none" extrusionOk="0">
                <a:moveTo>
                  <a:pt x="14113" y="41860"/>
                </a:moveTo>
                <a:cubicBezTo>
                  <a:pt x="5631" y="38726"/>
                  <a:pt x="0" y="3064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919" y="-1"/>
                  <a:pt x="26223" y="373"/>
                  <a:pt x="28423" y="1106"/>
                </a:cubicBezTo>
              </a:path>
              <a:path w="28424" h="41861" stroke="0" extrusionOk="0">
                <a:moveTo>
                  <a:pt x="14113" y="41860"/>
                </a:moveTo>
                <a:cubicBezTo>
                  <a:pt x="5631" y="38726"/>
                  <a:pt x="0" y="30641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3919" y="-1"/>
                  <a:pt x="26223" y="373"/>
                  <a:pt x="28423" y="1106"/>
                </a:cubicBezTo>
                <a:lnTo>
                  <a:pt x="21600" y="21600"/>
                </a:lnTo>
                <a:close/>
              </a:path>
            </a:pathLst>
          </a:custGeom>
          <a:noFill/>
          <a:ln w="63500">
            <a:solidFill>
              <a:srgbClr val="FF3300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21" name="Oval 9"/>
          <p:cNvSpPr>
            <a:spLocks noChangeArrowheads="1"/>
          </p:cNvSpPr>
          <p:nvPr/>
        </p:nvSpPr>
        <p:spPr bwMode="auto">
          <a:xfrm rot="-1938267">
            <a:off x="960438" y="2163763"/>
            <a:ext cx="1231900" cy="555625"/>
          </a:xfrm>
          <a:prstGeom prst="ellipse">
            <a:avLst/>
          </a:prstGeom>
          <a:noFill/>
          <a:ln w="25400" algn="ctr">
            <a:solidFill>
              <a:srgbClr val="FF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22" name="Freeform 10"/>
          <p:cNvSpPr>
            <a:spLocks/>
          </p:cNvSpPr>
          <p:nvPr/>
        </p:nvSpPr>
        <p:spPr bwMode="auto">
          <a:xfrm>
            <a:off x="152400" y="3698875"/>
            <a:ext cx="4354513" cy="1939925"/>
          </a:xfrm>
          <a:custGeom>
            <a:avLst/>
            <a:gdLst/>
            <a:ahLst/>
            <a:cxnLst>
              <a:cxn ang="0">
                <a:pos x="1134" y="153"/>
              </a:cxn>
              <a:cxn ang="0">
                <a:pos x="1028" y="206"/>
              </a:cxn>
              <a:cxn ang="0">
                <a:pos x="829" y="133"/>
              </a:cxn>
              <a:cxn ang="0">
                <a:pos x="690" y="219"/>
              </a:cxn>
              <a:cxn ang="0">
                <a:pos x="611" y="351"/>
              </a:cxn>
              <a:cxn ang="0">
                <a:pos x="492" y="524"/>
              </a:cxn>
              <a:cxn ang="0">
                <a:pos x="306" y="570"/>
              </a:cxn>
              <a:cxn ang="0">
                <a:pos x="108" y="689"/>
              </a:cxn>
              <a:cxn ang="0">
                <a:pos x="8" y="941"/>
              </a:cxn>
              <a:cxn ang="0">
                <a:pos x="154" y="1139"/>
              </a:cxn>
              <a:cxn ang="0">
                <a:pos x="313" y="1146"/>
              </a:cxn>
              <a:cxn ang="0">
                <a:pos x="644" y="967"/>
              </a:cxn>
              <a:cxn ang="0">
                <a:pos x="849" y="987"/>
              </a:cxn>
              <a:cxn ang="0">
                <a:pos x="1035" y="947"/>
              </a:cxn>
              <a:cxn ang="0">
                <a:pos x="1650" y="927"/>
              </a:cxn>
              <a:cxn ang="0">
                <a:pos x="1981" y="1053"/>
              </a:cxn>
              <a:cxn ang="0">
                <a:pos x="2087" y="1133"/>
              </a:cxn>
              <a:cxn ang="0">
                <a:pos x="2207" y="1199"/>
              </a:cxn>
              <a:cxn ang="0">
                <a:pos x="2663" y="1186"/>
              </a:cxn>
              <a:cxn ang="0">
                <a:pos x="2690" y="980"/>
              </a:cxn>
              <a:cxn ang="0">
                <a:pos x="2690" y="755"/>
              </a:cxn>
              <a:cxn ang="0">
                <a:pos x="2385" y="418"/>
              </a:cxn>
              <a:cxn ang="0">
                <a:pos x="2015" y="179"/>
              </a:cxn>
              <a:cxn ang="0">
                <a:pos x="1697" y="60"/>
              </a:cxn>
              <a:cxn ang="0">
                <a:pos x="1571" y="0"/>
              </a:cxn>
              <a:cxn ang="0">
                <a:pos x="1366" y="7"/>
              </a:cxn>
              <a:cxn ang="0">
                <a:pos x="1286" y="7"/>
              </a:cxn>
              <a:cxn ang="0">
                <a:pos x="1134" y="153"/>
              </a:cxn>
            </a:cxnLst>
            <a:rect l="0" t="0" r="r" b="b"/>
            <a:pathLst>
              <a:path w="2743" h="1222">
                <a:moveTo>
                  <a:pt x="1134" y="153"/>
                </a:moveTo>
                <a:lnTo>
                  <a:pt x="1028" y="206"/>
                </a:lnTo>
                <a:cubicBezTo>
                  <a:pt x="977" y="203"/>
                  <a:pt x="885" y="131"/>
                  <a:pt x="829" y="133"/>
                </a:cubicBezTo>
                <a:cubicBezTo>
                  <a:pt x="773" y="135"/>
                  <a:pt x="726" y="183"/>
                  <a:pt x="690" y="219"/>
                </a:cubicBezTo>
                <a:cubicBezTo>
                  <a:pt x="654" y="255"/>
                  <a:pt x="644" y="300"/>
                  <a:pt x="611" y="351"/>
                </a:cubicBezTo>
                <a:cubicBezTo>
                  <a:pt x="578" y="402"/>
                  <a:pt x="543" y="487"/>
                  <a:pt x="492" y="524"/>
                </a:cubicBezTo>
                <a:cubicBezTo>
                  <a:pt x="441" y="561"/>
                  <a:pt x="370" y="543"/>
                  <a:pt x="306" y="570"/>
                </a:cubicBezTo>
                <a:cubicBezTo>
                  <a:pt x="242" y="597"/>
                  <a:pt x="158" y="627"/>
                  <a:pt x="108" y="689"/>
                </a:cubicBezTo>
                <a:cubicBezTo>
                  <a:pt x="58" y="751"/>
                  <a:pt x="0" y="866"/>
                  <a:pt x="8" y="941"/>
                </a:cubicBezTo>
                <a:cubicBezTo>
                  <a:pt x="16" y="1016"/>
                  <a:pt x="103" y="1105"/>
                  <a:pt x="154" y="1139"/>
                </a:cubicBezTo>
                <a:cubicBezTo>
                  <a:pt x="205" y="1173"/>
                  <a:pt x="231" y="1175"/>
                  <a:pt x="313" y="1146"/>
                </a:cubicBezTo>
                <a:cubicBezTo>
                  <a:pt x="395" y="1117"/>
                  <a:pt x="555" y="993"/>
                  <a:pt x="644" y="967"/>
                </a:cubicBezTo>
                <a:cubicBezTo>
                  <a:pt x="733" y="941"/>
                  <a:pt x="784" y="990"/>
                  <a:pt x="849" y="987"/>
                </a:cubicBezTo>
                <a:cubicBezTo>
                  <a:pt x="914" y="984"/>
                  <a:pt x="902" y="957"/>
                  <a:pt x="1035" y="947"/>
                </a:cubicBezTo>
                <a:cubicBezTo>
                  <a:pt x="1168" y="937"/>
                  <a:pt x="1492" y="909"/>
                  <a:pt x="1650" y="927"/>
                </a:cubicBezTo>
                <a:cubicBezTo>
                  <a:pt x="1808" y="945"/>
                  <a:pt x="1908" y="1019"/>
                  <a:pt x="1981" y="1053"/>
                </a:cubicBezTo>
                <a:cubicBezTo>
                  <a:pt x="2054" y="1087"/>
                  <a:pt x="2049" y="1109"/>
                  <a:pt x="2087" y="1133"/>
                </a:cubicBezTo>
                <a:cubicBezTo>
                  <a:pt x="2125" y="1157"/>
                  <a:pt x="2111" y="1190"/>
                  <a:pt x="2207" y="1199"/>
                </a:cubicBezTo>
                <a:cubicBezTo>
                  <a:pt x="2303" y="1208"/>
                  <a:pt x="2583" y="1222"/>
                  <a:pt x="2663" y="1186"/>
                </a:cubicBezTo>
                <a:cubicBezTo>
                  <a:pt x="2743" y="1150"/>
                  <a:pt x="2685" y="1052"/>
                  <a:pt x="2690" y="980"/>
                </a:cubicBezTo>
                <a:cubicBezTo>
                  <a:pt x="2695" y="908"/>
                  <a:pt x="2741" y="849"/>
                  <a:pt x="2690" y="755"/>
                </a:cubicBezTo>
                <a:lnTo>
                  <a:pt x="2385" y="418"/>
                </a:lnTo>
                <a:cubicBezTo>
                  <a:pt x="2273" y="322"/>
                  <a:pt x="2130" y="239"/>
                  <a:pt x="2015" y="179"/>
                </a:cubicBezTo>
                <a:cubicBezTo>
                  <a:pt x="1900" y="119"/>
                  <a:pt x="1771" y="90"/>
                  <a:pt x="1697" y="60"/>
                </a:cubicBezTo>
                <a:cubicBezTo>
                  <a:pt x="1623" y="30"/>
                  <a:pt x="1626" y="9"/>
                  <a:pt x="1571" y="0"/>
                </a:cubicBezTo>
                <a:lnTo>
                  <a:pt x="1366" y="7"/>
                </a:lnTo>
                <a:lnTo>
                  <a:pt x="1286" y="7"/>
                </a:lnTo>
                <a:cubicBezTo>
                  <a:pt x="1247" y="31"/>
                  <a:pt x="1166" y="123"/>
                  <a:pt x="1134" y="153"/>
                </a:cubicBezTo>
                <a:close/>
              </a:path>
            </a:pathLst>
          </a:custGeom>
          <a:noFill/>
          <a:ln w="50800" cap="flat" cmpd="sng">
            <a:solidFill>
              <a:srgbClr val="FF33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5224463" y="5137150"/>
            <a:ext cx="3905250" cy="13112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Defect model includes:</a:t>
            </a:r>
          </a:p>
          <a:p>
            <a:pPr lvl="1" algn="l">
              <a:buFontTx/>
              <a:buChar char="•"/>
            </a:pPr>
            <a:r>
              <a:rPr lang="en-US"/>
              <a:t> Rotation, position</a:t>
            </a:r>
          </a:p>
          <a:p>
            <a:pPr lvl="1" algn="l">
              <a:buFontTx/>
              <a:buChar char="•"/>
            </a:pPr>
            <a:r>
              <a:rPr lang="en-US"/>
              <a:t> Connectivity</a:t>
            </a:r>
          </a:p>
          <a:p>
            <a:pPr lvl="1" algn="l">
              <a:buFontTx/>
              <a:buChar char="•"/>
            </a:pPr>
            <a:r>
              <a:rPr lang="en-US"/>
              <a:t> Defective devices on nodes</a:t>
            </a:r>
          </a:p>
        </p:txBody>
      </p:sp>
      <p:sp>
        <p:nvSpPr>
          <p:cNvPr id="218124" name="Text Box 12"/>
          <p:cNvSpPr txBox="1">
            <a:spLocks noChangeArrowheads="1"/>
          </p:cNvSpPr>
          <p:nvPr/>
        </p:nvSpPr>
        <p:spPr bwMode="auto">
          <a:xfrm>
            <a:off x="6333901" y="3889375"/>
            <a:ext cx="2803973" cy="113877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Distant micro-scale</a:t>
            </a:r>
          </a:p>
          <a:p>
            <a:r>
              <a:rPr lang="en-US" sz="2400" dirty="0"/>
              <a:t>I/O </a:t>
            </a:r>
            <a:r>
              <a:rPr lang="en-US" sz="2400" dirty="0" smtClean="0"/>
              <a:t>contact</a:t>
            </a:r>
            <a:endParaRPr lang="en-US" sz="2400" dirty="0"/>
          </a:p>
          <a:p>
            <a:r>
              <a:rPr lang="en-US" i="1" dirty="0"/>
              <a:t>(low bandwidth)</a:t>
            </a:r>
          </a:p>
        </p:txBody>
      </p:sp>
      <p:sp>
        <p:nvSpPr>
          <p:cNvPr id="218125" name="Line 13"/>
          <p:cNvSpPr>
            <a:spLocks noChangeShapeType="1"/>
          </p:cNvSpPr>
          <p:nvPr/>
        </p:nvSpPr>
        <p:spPr bwMode="auto">
          <a:xfrm>
            <a:off x="5076825" y="4713288"/>
            <a:ext cx="127000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Strategy</a:t>
            </a:r>
            <a:endParaRPr lang="en-US" sz="3200" dirty="0"/>
          </a:p>
        </p:txBody>
      </p:sp>
      <p:pic>
        <p:nvPicPr>
          <p:cNvPr id="219139" name="Picture 3" descr="synth_net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9730" y="2197583"/>
            <a:ext cx="3355975" cy="2516187"/>
          </a:xfrm>
          <a:prstGeom prst="rect">
            <a:avLst/>
          </a:prstGeom>
          <a:noFill/>
        </p:spPr>
      </p:pic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120651" y="857250"/>
            <a:ext cx="5657298" cy="483209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/>
            <a:endParaRPr lang="en-US" sz="2800" dirty="0">
              <a:solidFill>
                <a:srgbClr val="00FF00"/>
              </a:solidFill>
            </a:endParaRPr>
          </a:p>
          <a:p>
            <a:pPr marL="342900" indent="-342900" algn="l">
              <a:buFontTx/>
              <a:buAutoNum type="arabicPeriod"/>
            </a:pPr>
            <a:r>
              <a:rPr lang="en-US" sz="2800" dirty="0"/>
              <a:t> Map out </a:t>
            </a:r>
            <a:r>
              <a:rPr lang="en-US" sz="2800" dirty="0" smtClean="0"/>
              <a:t>both topology and defective </a:t>
            </a:r>
            <a:r>
              <a:rPr lang="en-US" sz="2800" dirty="0">
                <a:solidFill>
                  <a:srgbClr val="FF9933"/>
                </a:solidFill>
              </a:rPr>
              <a:t>links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FF9933"/>
                </a:solidFill>
              </a:rPr>
              <a:t>nodes</a:t>
            </a:r>
            <a:r>
              <a:rPr lang="en-US" sz="2800" dirty="0"/>
              <a:t> in the network </a:t>
            </a:r>
            <a:r>
              <a:rPr lang="en-US" sz="2800" dirty="0" smtClean="0"/>
              <a:t>(i.e., </a:t>
            </a:r>
            <a:r>
              <a:rPr lang="en-US" sz="2800" i="1" dirty="0" smtClean="0"/>
              <a:t>configure</a:t>
            </a:r>
            <a:r>
              <a:rPr lang="en-US" sz="2800" dirty="0"/>
              <a:t>)</a:t>
            </a:r>
          </a:p>
          <a:p>
            <a:pPr marL="342900" indent="-342900" algn="l">
              <a:buFontTx/>
              <a:buAutoNum type="arabicPeriod"/>
            </a:pPr>
            <a:endParaRPr lang="en-US" sz="2800" dirty="0"/>
          </a:p>
          <a:p>
            <a:pPr marL="342900" indent="-342900" algn="l">
              <a:buFontTx/>
              <a:buAutoNum type="arabicPeriod"/>
            </a:pPr>
            <a:r>
              <a:rPr lang="en-US" sz="2800" dirty="0"/>
              <a:t> Group nodes together to form more powerful computational </a:t>
            </a:r>
            <a:r>
              <a:rPr lang="en-US" sz="2800" dirty="0" smtClean="0"/>
              <a:t>elements</a:t>
            </a:r>
          </a:p>
          <a:p>
            <a:pPr marL="342900" indent="-342900" algn="l">
              <a:buFontTx/>
              <a:buAutoNum type="arabicPeriod"/>
            </a:pPr>
            <a:endParaRPr lang="en-US" sz="2800" dirty="0" smtClean="0"/>
          </a:p>
          <a:p>
            <a:pPr marL="342900" indent="-342900" algn="l">
              <a:buFontTx/>
              <a:buAutoNum type="arabicPeriod"/>
            </a:pPr>
            <a:r>
              <a:rPr lang="en-US" sz="2800" dirty="0" smtClean="0"/>
              <a:t> Provide a convenient programming abstraction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Major Design Challenges (w/ Self-assembly)</a:t>
            </a:r>
            <a:endParaRPr lang="en-US" sz="3200" dirty="0"/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0" y="870849"/>
            <a:ext cx="5963477" cy="28069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Aft>
                <a:spcPct val="15000"/>
              </a:spcAft>
              <a:buFont typeface="Arial" pitchFamily="34" charset="0"/>
              <a:buChar char="•"/>
            </a:pPr>
            <a:r>
              <a:rPr lang="en-US" sz="2800" dirty="0" smtClean="0"/>
              <a:t>Conventional approaches to defect tolerance fail</a:t>
            </a:r>
          </a:p>
          <a:p>
            <a:pPr marL="800100" lvl="1" indent="-342900" algn="l">
              <a:spcAft>
                <a:spcPct val="15000"/>
              </a:spcAft>
              <a:buFont typeface="Arial" pitchFamily="34" charset="0"/>
              <a:buChar char="–"/>
            </a:pPr>
            <a:r>
              <a:rPr lang="en-US" sz="2800" dirty="0" smtClean="0"/>
              <a:t>Global defect maps are impractical if:</a:t>
            </a:r>
          </a:p>
          <a:p>
            <a:pPr marL="1257300" lvl="2" indent="-342900" algn="l">
              <a:spcAft>
                <a:spcPct val="15000"/>
              </a:spcAft>
              <a:buFont typeface="Arial" pitchFamily="34" charset="0"/>
              <a:buChar char="–"/>
            </a:pPr>
            <a:r>
              <a:rPr lang="en-US" sz="2800" dirty="0" smtClean="0"/>
              <a:t>System is large (&gt;10</a:t>
            </a:r>
            <a:r>
              <a:rPr lang="en-US" sz="2800" baseline="30000" dirty="0" smtClean="0"/>
              <a:t>12</a:t>
            </a:r>
            <a:r>
              <a:rPr lang="en-US" sz="2800" dirty="0" smtClean="0"/>
              <a:t> nodes),</a:t>
            </a:r>
          </a:p>
        </p:txBody>
      </p:sp>
      <p:pic>
        <p:nvPicPr>
          <p:cNvPr id="6" name="Picture 3" descr="synth_net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3225" y="848139"/>
            <a:ext cx="3355975" cy="251618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3569315"/>
            <a:ext cx="9144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 algn="l">
              <a:spcAft>
                <a:spcPct val="15000"/>
              </a:spcAft>
              <a:buFont typeface="Arial" pitchFamily="34" charset="0"/>
              <a:buChar char="–"/>
            </a:pPr>
            <a:r>
              <a:rPr lang="en-US" sz="2800" dirty="0" smtClean="0"/>
              <a:t>Nodes are weak</a:t>
            </a:r>
          </a:p>
          <a:p>
            <a:pPr marL="1257300" lvl="2" indent="-342900" algn="l">
              <a:spcAft>
                <a:spcPct val="15000"/>
              </a:spcAft>
              <a:buFont typeface="Arial" pitchFamily="34" charset="0"/>
              <a:buChar char="–"/>
            </a:pPr>
            <a:r>
              <a:rPr lang="en-US" sz="2800" dirty="0" smtClean="0"/>
              <a:t>I/O bandwidth is limited</a:t>
            </a:r>
          </a:p>
          <a:p>
            <a:pPr marL="342900" indent="-342900" algn="l">
              <a:spcAft>
                <a:spcPct val="15000"/>
              </a:spcAft>
              <a:buFont typeface="Arial" pitchFamily="34" charset="0"/>
              <a:buChar char="•"/>
            </a:pPr>
            <a:r>
              <a:rPr lang="en-US" sz="2800" dirty="0" smtClean="0"/>
              <a:t> The network topology is unknown and random</a:t>
            </a:r>
          </a:p>
          <a:p>
            <a:pPr marL="800100" lvl="1" indent="-342900" algn="l">
              <a:spcAft>
                <a:spcPct val="15000"/>
              </a:spcAft>
              <a:buFont typeface="Arial" pitchFamily="34" charset="0"/>
              <a:buChar char="–"/>
            </a:pPr>
            <a:r>
              <a:rPr lang="en-US" sz="2800" dirty="0" smtClean="0"/>
              <a:t>Every system instance is different!</a:t>
            </a:r>
          </a:p>
          <a:p>
            <a:pPr marL="342900" indent="-342900" algn="l">
              <a:spcAft>
                <a:spcPct val="15000"/>
              </a:spcAft>
              <a:buFont typeface="Arial" pitchFamily="34" charset="0"/>
              <a:buChar char="•"/>
            </a:pPr>
            <a:r>
              <a:rPr lang="en-US" sz="2800" dirty="0" smtClean="0"/>
              <a:t> Nodes </a:t>
            </a:r>
            <a:r>
              <a:rPr lang="en-US" sz="2800" i="1" dirty="0" smtClean="0"/>
              <a:t>will</a:t>
            </a:r>
            <a:r>
              <a:rPr lang="en-US" sz="2800" dirty="0" smtClean="0"/>
              <a:t> have defective pieces</a:t>
            </a:r>
          </a:p>
          <a:p>
            <a:pPr marL="800100" lvl="1" indent="-342900" algn="l">
              <a:spcAft>
                <a:spcPct val="15000"/>
              </a:spcAft>
              <a:buFont typeface="Arial" pitchFamily="34" charset="0"/>
              <a:buChar char="–"/>
            </a:pPr>
            <a:r>
              <a:rPr lang="en-US" sz="2800" dirty="0" smtClean="0"/>
              <a:t>Functional and performance binning impractical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Design Solution</a:t>
            </a:r>
            <a:endParaRPr lang="en-US" sz="3200" dirty="0"/>
          </a:p>
        </p:txBody>
      </p:sp>
      <p:pic>
        <p:nvPicPr>
          <p:cNvPr id="220163" name="Picture 3" descr="synth_net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4467" y="852351"/>
            <a:ext cx="3355975" cy="2516187"/>
          </a:xfrm>
          <a:prstGeom prst="rect">
            <a:avLst/>
          </a:prstGeom>
          <a:noFill/>
        </p:spPr>
      </p:pic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200163" y="1013584"/>
            <a:ext cx="5206724" cy="231140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Aft>
                <a:spcPct val="15000"/>
              </a:spcAft>
              <a:buFontTx/>
              <a:buChar char="•"/>
            </a:pPr>
            <a:r>
              <a:rPr lang="en-US" sz="2800" dirty="0" smtClean="0"/>
              <a:t>Use </a:t>
            </a:r>
            <a:r>
              <a:rPr lang="en-US" sz="2800" dirty="0"/>
              <a:t>the reverse path forwarding (RPF) algorithm to create a </a:t>
            </a:r>
            <a:r>
              <a:rPr lang="en-US" sz="2800" dirty="0" smtClean="0"/>
              <a:t>tree</a:t>
            </a:r>
            <a:endParaRPr lang="en-US" sz="2800" dirty="0"/>
          </a:p>
          <a:p>
            <a:pPr marL="342900" indent="-342900" algn="l">
              <a:spcAft>
                <a:spcPct val="15000"/>
              </a:spcAft>
              <a:buFontTx/>
              <a:buChar char="•"/>
            </a:pPr>
            <a:r>
              <a:rPr lang="en-US" sz="2800" dirty="0"/>
              <a:t>Use Euler paths </a:t>
            </a:r>
            <a:r>
              <a:rPr lang="en-US" sz="2800" dirty="0" smtClean="0"/>
              <a:t>(EP) to </a:t>
            </a:r>
            <a:r>
              <a:rPr lang="en-US" sz="2800" dirty="0"/>
              <a:t>create an abstract </a:t>
            </a:r>
            <a:r>
              <a:rPr lang="en-US" sz="2800" dirty="0" smtClean="0"/>
              <a:t>ring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18661" y="3401668"/>
            <a:ext cx="8633791" cy="237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Aft>
                <a:spcPct val="15000"/>
              </a:spcAft>
              <a:buFontTx/>
              <a:buChar char="•"/>
            </a:pPr>
            <a:r>
              <a:rPr lang="en-US" sz="2800" dirty="0" smtClean="0"/>
              <a:t>Use lightweight built-in self-test per node to protect connectivity</a:t>
            </a:r>
          </a:p>
          <a:p>
            <a:pPr marL="342900" indent="-342900" algn="l">
              <a:spcAft>
                <a:spcPct val="15000"/>
              </a:spcAft>
              <a:buFontTx/>
              <a:buChar char="•"/>
            </a:pPr>
            <a:r>
              <a:rPr lang="en-US" sz="2800" dirty="0" smtClean="0"/>
              <a:t>Asynchronous! (no global clock)</a:t>
            </a:r>
          </a:p>
          <a:p>
            <a:pPr marL="342900" indent="-342900" algn="l">
              <a:spcAft>
                <a:spcPct val="15000"/>
              </a:spcAft>
              <a:buFontTx/>
              <a:buChar char="•"/>
            </a:pPr>
            <a:r>
              <a:rPr lang="en-US" sz="2800" dirty="0" smtClean="0"/>
              <a:t>Instructions and data are broadcast to all nodes in </a:t>
            </a:r>
            <a:r>
              <a:rPr lang="en-US" sz="2800" i="1" dirty="0" smtClean="0"/>
              <a:t>network-order</a:t>
            </a:r>
            <a:r>
              <a:rPr lang="en-US" sz="2800" dirty="0" smtClean="0"/>
              <a:t>, down the RPF tree.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SOSA Configuration: RPF</a:t>
            </a:r>
          </a:p>
        </p:txBody>
      </p:sp>
      <p:pic>
        <p:nvPicPr>
          <p:cNvPr id="221187" name="Picture 3" descr="synth_net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63" y="1393825"/>
            <a:ext cx="3355975" cy="2516188"/>
          </a:xfrm>
          <a:prstGeom prst="rect">
            <a:avLst/>
          </a:prstGeom>
          <a:noFill/>
        </p:spPr>
      </p:pic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5192713" y="1487488"/>
            <a:ext cx="19208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Micro-scale Via</a:t>
            </a:r>
          </a:p>
        </p:txBody>
      </p:sp>
      <p:sp>
        <p:nvSpPr>
          <p:cNvPr id="221189" name="Oval 5"/>
          <p:cNvSpPr>
            <a:spLocks noChangeArrowheads="1"/>
          </p:cNvSpPr>
          <p:nvPr/>
        </p:nvSpPr>
        <p:spPr bwMode="auto">
          <a:xfrm>
            <a:off x="5032375" y="1289050"/>
            <a:ext cx="2203450" cy="796925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1190" name="AutoShape 6"/>
          <p:cNvCxnSpPr>
            <a:cxnSpLocks noChangeShapeType="1"/>
            <a:stCxn id="221189" idx="4"/>
          </p:cNvCxnSpPr>
          <p:nvPr/>
        </p:nvCxnSpPr>
        <p:spPr bwMode="auto">
          <a:xfrm rot="16200000" flipH="1">
            <a:off x="5853907" y="2378868"/>
            <a:ext cx="1041400" cy="481013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</p:cxn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78175" y="2962275"/>
            <a:ext cx="3689350" cy="804863"/>
            <a:chOff x="2002" y="1866"/>
            <a:chExt cx="2324" cy="507"/>
          </a:xfrm>
        </p:grpSpPr>
        <p:sp>
          <p:nvSpPr>
            <p:cNvPr id="221192" name="Line 8"/>
            <p:cNvSpPr>
              <a:spLocks noChangeShapeType="1"/>
            </p:cNvSpPr>
            <p:nvPr/>
          </p:nvSpPr>
          <p:spPr bwMode="auto">
            <a:xfrm flipH="1" flipV="1">
              <a:off x="2321" y="2054"/>
              <a:ext cx="248" cy="48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3" name="Oval 9"/>
            <p:cNvSpPr>
              <a:spLocks noChangeArrowheads="1"/>
            </p:cNvSpPr>
            <p:nvPr/>
          </p:nvSpPr>
          <p:spPr bwMode="auto">
            <a:xfrm>
              <a:off x="2002" y="1866"/>
              <a:ext cx="319" cy="319"/>
            </a:xfrm>
            <a:prstGeom prst="ellipse">
              <a:avLst/>
            </a:prstGeom>
            <a:noFill/>
            <a:ln w="254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4" name="Line 10"/>
            <p:cNvSpPr>
              <a:spLocks noChangeShapeType="1"/>
            </p:cNvSpPr>
            <p:nvPr/>
          </p:nvSpPr>
          <p:spPr bwMode="auto">
            <a:xfrm flipH="1">
              <a:off x="4167" y="1942"/>
              <a:ext cx="0" cy="11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5" name="Oval 11"/>
            <p:cNvSpPr>
              <a:spLocks noChangeArrowheads="1"/>
            </p:cNvSpPr>
            <p:nvPr/>
          </p:nvSpPr>
          <p:spPr bwMode="auto">
            <a:xfrm>
              <a:off x="4007" y="2054"/>
              <a:ext cx="319" cy="319"/>
            </a:xfrm>
            <a:prstGeom prst="ellipse">
              <a:avLst/>
            </a:prstGeom>
            <a:noFill/>
            <a:ln w="25400" algn="ctr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824038" y="2141538"/>
            <a:ext cx="5664200" cy="2673350"/>
            <a:chOff x="1149" y="1349"/>
            <a:chExt cx="3568" cy="1684"/>
          </a:xfrm>
        </p:grpSpPr>
        <p:sp>
          <p:nvSpPr>
            <p:cNvPr id="221197" name="Line 13"/>
            <p:cNvSpPr>
              <a:spLocks noChangeShapeType="1"/>
            </p:cNvSpPr>
            <p:nvPr/>
          </p:nvSpPr>
          <p:spPr bwMode="auto">
            <a:xfrm flipH="1" flipV="1">
              <a:off x="1433" y="1680"/>
              <a:ext cx="569" cy="298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8" name="Line 14"/>
            <p:cNvSpPr>
              <a:spLocks noChangeShapeType="1"/>
            </p:cNvSpPr>
            <p:nvPr/>
          </p:nvSpPr>
          <p:spPr bwMode="auto">
            <a:xfrm flipV="1">
              <a:off x="2216" y="1633"/>
              <a:ext cx="77" cy="233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199" name="Oval 15"/>
            <p:cNvSpPr>
              <a:spLocks noChangeArrowheads="1"/>
            </p:cNvSpPr>
            <p:nvPr/>
          </p:nvSpPr>
          <p:spPr bwMode="auto">
            <a:xfrm>
              <a:off x="2250" y="1349"/>
              <a:ext cx="319" cy="319"/>
            </a:xfrm>
            <a:prstGeom prst="ellipse">
              <a:avLst/>
            </a:prstGeom>
            <a:noFill/>
            <a:ln w="25400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00" name="Oval 16"/>
            <p:cNvSpPr>
              <a:spLocks noChangeArrowheads="1"/>
            </p:cNvSpPr>
            <p:nvPr/>
          </p:nvSpPr>
          <p:spPr bwMode="auto">
            <a:xfrm>
              <a:off x="1149" y="1422"/>
              <a:ext cx="319" cy="319"/>
            </a:xfrm>
            <a:prstGeom prst="ellipse">
              <a:avLst/>
            </a:prstGeom>
            <a:noFill/>
            <a:ln w="25400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01" name="Line 17"/>
            <p:cNvSpPr>
              <a:spLocks noChangeShapeType="1"/>
            </p:cNvSpPr>
            <p:nvPr/>
          </p:nvSpPr>
          <p:spPr bwMode="auto">
            <a:xfrm>
              <a:off x="2133" y="2185"/>
              <a:ext cx="0" cy="278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02" name="Line 18"/>
            <p:cNvSpPr>
              <a:spLocks noChangeShapeType="1"/>
            </p:cNvSpPr>
            <p:nvPr/>
          </p:nvSpPr>
          <p:spPr bwMode="auto">
            <a:xfrm>
              <a:off x="4297" y="2324"/>
              <a:ext cx="233" cy="397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03" name="Line 19"/>
            <p:cNvSpPr>
              <a:spLocks noChangeShapeType="1"/>
            </p:cNvSpPr>
            <p:nvPr/>
          </p:nvSpPr>
          <p:spPr bwMode="auto">
            <a:xfrm>
              <a:off x="4188" y="2373"/>
              <a:ext cx="0" cy="348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04" name="Line 20"/>
            <p:cNvSpPr>
              <a:spLocks noChangeShapeType="1"/>
            </p:cNvSpPr>
            <p:nvPr/>
          </p:nvSpPr>
          <p:spPr bwMode="auto">
            <a:xfrm flipH="1">
              <a:off x="3878" y="2317"/>
              <a:ext cx="143" cy="397"/>
            </a:xfrm>
            <a:prstGeom prst="line">
              <a:avLst/>
            </a:prstGeom>
            <a:noFill/>
            <a:ln w="50800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05" name="Oval 21"/>
            <p:cNvSpPr>
              <a:spLocks noChangeArrowheads="1"/>
            </p:cNvSpPr>
            <p:nvPr/>
          </p:nvSpPr>
          <p:spPr bwMode="auto">
            <a:xfrm>
              <a:off x="3688" y="2714"/>
              <a:ext cx="319" cy="319"/>
            </a:xfrm>
            <a:prstGeom prst="ellipse">
              <a:avLst/>
            </a:prstGeom>
            <a:noFill/>
            <a:ln w="25400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06" name="Oval 22"/>
            <p:cNvSpPr>
              <a:spLocks noChangeArrowheads="1"/>
            </p:cNvSpPr>
            <p:nvPr/>
          </p:nvSpPr>
          <p:spPr bwMode="auto">
            <a:xfrm>
              <a:off x="4398" y="2714"/>
              <a:ext cx="319" cy="319"/>
            </a:xfrm>
            <a:prstGeom prst="ellipse">
              <a:avLst/>
            </a:prstGeom>
            <a:noFill/>
            <a:ln w="25400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07" name="Oval 23"/>
            <p:cNvSpPr>
              <a:spLocks noChangeArrowheads="1"/>
            </p:cNvSpPr>
            <p:nvPr/>
          </p:nvSpPr>
          <p:spPr bwMode="auto">
            <a:xfrm>
              <a:off x="1973" y="2463"/>
              <a:ext cx="319" cy="319"/>
            </a:xfrm>
            <a:prstGeom prst="ellipse">
              <a:avLst/>
            </a:prstGeom>
            <a:noFill/>
            <a:ln w="25400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08" name="Oval 24"/>
            <p:cNvSpPr>
              <a:spLocks noChangeArrowheads="1"/>
            </p:cNvSpPr>
            <p:nvPr/>
          </p:nvSpPr>
          <p:spPr bwMode="auto">
            <a:xfrm>
              <a:off x="4042" y="2714"/>
              <a:ext cx="319" cy="319"/>
            </a:xfrm>
            <a:prstGeom prst="ellipse">
              <a:avLst/>
            </a:prstGeom>
            <a:noFill/>
            <a:ln w="25400" algn="ctr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77813" y="1509713"/>
            <a:ext cx="7464425" cy="4167187"/>
            <a:chOff x="175" y="951"/>
            <a:chExt cx="4702" cy="2625"/>
          </a:xfrm>
        </p:grpSpPr>
        <p:sp>
          <p:nvSpPr>
            <p:cNvPr id="221210" name="Line 26"/>
            <p:cNvSpPr>
              <a:spLocks noChangeShapeType="1"/>
            </p:cNvSpPr>
            <p:nvPr/>
          </p:nvSpPr>
          <p:spPr bwMode="auto">
            <a:xfrm flipH="1">
              <a:off x="494" y="1680"/>
              <a:ext cx="655" cy="37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11" name="Line 27"/>
            <p:cNvSpPr>
              <a:spLocks noChangeShapeType="1"/>
            </p:cNvSpPr>
            <p:nvPr/>
          </p:nvSpPr>
          <p:spPr bwMode="auto">
            <a:xfrm flipV="1">
              <a:off x="1429" y="1187"/>
              <a:ext cx="237" cy="278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12" name="Line 28"/>
            <p:cNvSpPr>
              <a:spLocks noChangeShapeType="1"/>
            </p:cNvSpPr>
            <p:nvPr/>
          </p:nvSpPr>
          <p:spPr bwMode="auto">
            <a:xfrm flipH="1" flipV="1">
              <a:off x="764" y="1335"/>
              <a:ext cx="378" cy="165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13" name="Line 29"/>
            <p:cNvSpPr>
              <a:spLocks noChangeShapeType="1"/>
            </p:cNvSpPr>
            <p:nvPr/>
          </p:nvSpPr>
          <p:spPr bwMode="auto">
            <a:xfrm flipH="1" flipV="1">
              <a:off x="2002" y="1230"/>
              <a:ext cx="255" cy="185"/>
            </a:xfrm>
            <a:prstGeom prst="line">
              <a:avLst/>
            </a:prstGeom>
            <a:noFill/>
            <a:ln w="50800" cap="rnd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14" name="Oval 30"/>
            <p:cNvSpPr>
              <a:spLocks noChangeArrowheads="1"/>
            </p:cNvSpPr>
            <p:nvPr/>
          </p:nvSpPr>
          <p:spPr bwMode="auto">
            <a:xfrm>
              <a:off x="452" y="1146"/>
              <a:ext cx="319" cy="319"/>
            </a:xfrm>
            <a:prstGeom prst="ellipse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15" name="Oval 31"/>
            <p:cNvSpPr>
              <a:spLocks noChangeArrowheads="1"/>
            </p:cNvSpPr>
            <p:nvPr/>
          </p:nvSpPr>
          <p:spPr bwMode="auto">
            <a:xfrm>
              <a:off x="1623" y="951"/>
              <a:ext cx="319" cy="319"/>
            </a:xfrm>
            <a:prstGeom prst="ellipse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16" name="Line 32"/>
            <p:cNvSpPr>
              <a:spLocks noChangeShapeType="1"/>
            </p:cNvSpPr>
            <p:nvPr/>
          </p:nvSpPr>
          <p:spPr bwMode="auto">
            <a:xfrm flipH="1">
              <a:off x="1846" y="1084"/>
              <a:ext cx="219" cy="28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17" name="Oval 33"/>
            <p:cNvSpPr>
              <a:spLocks noChangeArrowheads="1"/>
            </p:cNvSpPr>
            <p:nvPr/>
          </p:nvSpPr>
          <p:spPr bwMode="auto">
            <a:xfrm>
              <a:off x="175" y="1942"/>
              <a:ext cx="319" cy="319"/>
            </a:xfrm>
            <a:prstGeom prst="ellipse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18" name="Line 34"/>
            <p:cNvSpPr>
              <a:spLocks noChangeShapeType="1"/>
            </p:cNvSpPr>
            <p:nvPr/>
          </p:nvSpPr>
          <p:spPr bwMode="auto">
            <a:xfrm flipH="1">
              <a:off x="3719" y="2998"/>
              <a:ext cx="378" cy="259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19" name="Line 35"/>
            <p:cNvSpPr>
              <a:spLocks noChangeShapeType="1"/>
            </p:cNvSpPr>
            <p:nvPr/>
          </p:nvSpPr>
          <p:spPr bwMode="auto">
            <a:xfrm flipH="1">
              <a:off x="4188" y="3033"/>
              <a:ext cx="0" cy="224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20" name="Line 36"/>
            <p:cNvSpPr>
              <a:spLocks noChangeShapeType="1"/>
            </p:cNvSpPr>
            <p:nvPr/>
          </p:nvSpPr>
          <p:spPr bwMode="auto">
            <a:xfrm>
              <a:off x="4297" y="2998"/>
              <a:ext cx="378" cy="259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21" name="Oval 37"/>
            <p:cNvSpPr>
              <a:spLocks noChangeArrowheads="1"/>
            </p:cNvSpPr>
            <p:nvPr/>
          </p:nvSpPr>
          <p:spPr bwMode="auto">
            <a:xfrm>
              <a:off x="3528" y="3257"/>
              <a:ext cx="319" cy="319"/>
            </a:xfrm>
            <a:prstGeom prst="ellipse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22" name="Oval 38"/>
            <p:cNvSpPr>
              <a:spLocks noChangeArrowheads="1"/>
            </p:cNvSpPr>
            <p:nvPr/>
          </p:nvSpPr>
          <p:spPr bwMode="auto">
            <a:xfrm>
              <a:off x="4028" y="3257"/>
              <a:ext cx="319" cy="319"/>
            </a:xfrm>
            <a:prstGeom prst="ellipse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23" name="Oval 39"/>
            <p:cNvSpPr>
              <a:spLocks noChangeArrowheads="1"/>
            </p:cNvSpPr>
            <p:nvPr/>
          </p:nvSpPr>
          <p:spPr bwMode="auto">
            <a:xfrm>
              <a:off x="4558" y="3257"/>
              <a:ext cx="319" cy="319"/>
            </a:xfrm>
            <a:prstGeom prst="ellipse">
              <a:avLst/>
            </a:prstGeom>
            <a:noFill/>
            <a:ln w="25400" algn="ctr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24" name="Line 40"/>
            <p:cNvSpPr>
              <a:spLocks noChangeShapeType="1"/>
            </p:cNvSpPr>
            <p:nvPr/>
          </p:nvSpPr>
          <p:spPr bwMode="auto">
            <a:xfrm>
              <a:off x="4675" y="3012"/>
              <a:ext cx="70" cy="238"/>
            </a:xfrm>
            <a:prstGeom prst="line">
              <a:avLst/>
            </a:prstGeom>
            <a:noFill/>
            <a:ln w="50800" cap="rnd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784225" y="3287713"/>
            <a:ext cx="5322888" cy="3402012"/>
            <a:chOff x="494" y="2071"/>
            <a:chExt cx="3353" cy="2143"/>
          </a:xfrm>
        </p:grpSpPr>
        <p:sp>
          <p:nvSpPr>
            <p:cNvPr id="221226" name="Line 42"/>
            <p:cNvSpPr>
              <a:spLocks noChangeShapeType="1"/>
            </p:cNvSpPr>
            <p:nvPr/>
          </p:nvSpPr>
          <p:spPr bwMode="auto">
            <a:xfrm>
              <a:off x="3688" y="3576"/>
              <a:ext cx="0" cy="267"/>
            </a:xfrm>
            <a:prstGeom prst="line">
              <a:avLst/>
            </a:prstGeom>
            <a:noFill/>
            <a:ln w="50800" cap="rnd">
              <a:solidFill>
                <a:srgbClr val="0033CC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27" name="Line 43"/>
            <p:cNvSpPr>
              <a:spLocks noChangeShapeType="1"/>
            </p:cNvSpPr>
            <p:nvPr/>
          </p:nvSpPr>
          <p:spPr bwMode="auto">
            <a:xfrm>
              <a:off x="494" y="2185"/>
              <a:ext cx="353" cy="83"/>
            </a:xfrm>
            <a:prstGeom prst="line">
              <a:avLst/>
            </a:prstGeom>
            <a:noFill/>
            <a:ln w="50800" cap="rnd">
              <a:solidFill>
                <a:srgbClr val="0000FF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28" name="Freeform 44"/>
            <p:cNvSpPr>
              <a:spLocks/>
            </p:cNvSpPr>
            <p:nvPr/>
          </p:nvSpPr>
          <p:spPr bwMode="auto">
            <a:xfrm rot="2857633">
              <a:off x="1024" y="2093"/>
              <a:ext cx="371" cy="328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5" y="94"/>
                </a:cxn>
                <a:cxn ang="0">
                  <a:pos x="20" y="82"/>
                </a:cxn>
                <a:cxn ang="0">
                  <a:pos x="47" y="76"/>
                </a:cxn>
                <a:cxn ang="0">
                  <a:pos x="65" y="67"/>
                </a:cxn>
                <a:cxn ang="0">
                  <a:pos x="86" y="71"/>
                </a:cxn>
                <a:cxn ang="0">
                  <a:pos x="122" y="58"/>
                </a:cxn>
                <a:cxn ang="0">
                  <a:pos x="149" y="49"/>
                </a:cxn>
                <a:cxn ang="0">
                  <a:pos x="168" y="10"/>
                </a:cxn>
                <a:cxn ang="0">
                  <a:pos x="185" y="4"/>
                </a:cxn>
                <a:cxn ang="0">
                  <a:pos x="200" y="14"/>
                </a:cxn>
                <a:cxn ang="0">
                  <a:pos x="201" y="47"/>
                </a:cxn>
                <a:cxn ang="0">
                  <a:pos x="191" y="65"/>
                </a:cxn>
                <a:cxn ang="0">
                  <a:pos x="197" y="83"/>
                </a:cxn>
                <a:cxn ang="0">
                  <a:pos x="201" y="88"/>
                </a:cxn>
                <a:cxn ang="0">
                  <a:pos x="206" y="89"/>
                </a:cxn>
                <a:cxn ang="0">
                  <a:pos x="209" y="98"/>
                </a:cxn>
                <a:cxn ang="0">
                  <a:pos x="218" y="110"/>
                </a:cxn>
                <a:cxn ang="0">
                  <a:pos x="227" y="119"/>
                </a:cxn>
                <a:cxn ang="0">
                  <a:pos x="237" y="127"/>
                </a:cxn>
                <a:cxn ang="0">
                  <a:pos x="245" y="145"/>
                </a:cxn>
                <a:cxn ang="0">
                  <a:pos x="236" y="185"/>
                </a:cxn>
                <a:cxn ang="0">
                  <a:pos x="170" y="203"/>
                </a:cxn>
                <a:cxn ang="0">
                  <a:pos x="156" y="220"/>
                </a:cxn>
                <a:cxn ang="0">
                  <a:pos x="117" y="211"/>
                </a:cxn>
                <a:cxn ang="0">
                  <a:pos x="102" y="203"/>
                </a:cxn>
                <a:cxn ang="0">
                  <a:pos x="122" y="169"/>
                </a:cxn>
                <a:cxn ang="0">
                  <a:pos x="137" y="163"/>
                </a:cxn>
                <a:cxn ang="0">
                  <a:pos x="149" y="149"/>
                </a:cxn>
                <a:cxn ang="0">
                  <a:pos x="141" y="112"/>
                </a:cxn>
                <a:cxn ang="0">
                  <a:pos x="123" y="103"/>
                </a:cxn>
                <a:cxn ang="0">
                  <a:pos x="69" y="110"/>
                </a:cxn>
                <a:cxn ang="0">
                  <a:pos x="42" y="115"/>
                </a:cxn>
                <a:cxn ang="0">
                  <a:pos x="9" y="109"/>
                </a:cxn>
                <a:cxn ang="0">
                  <a:pos x="0" y="109"/>
                </a:cxn>
              </a:cxnLst>
              <a:rect l="0" t="0" r="r" b="b"/>
              <a:pathLst>
                <a:path w="249" h="220">
                  <a:moveTo>
                    <a:pt x="0" y="109"/>
                  </a:moveTo>
                  <a:cubicBezTo>
                    <a:pt x="2" y="104"/>
                    <a:pt x="3" y="99"/>
                    <a:pt x="5" y="94"/>
                  </a:cubicBezTo>
                  <a:cubicBezTo>
                    <a:pt x="7" y="85"/>
                    <a:pt x="11" y="83"/>
                    <a:pt x="20" y="82"/>
                  </a:cubicBezTo>
                  <a:cubicBezTo>
                    <a:pt x="27" y="78"/>
                    <a:pt x="39" y="77"/>
                    <a:pt x="47" y="76"/>
                  </a:cubicBezTo>
                  <a:cubicBezTo>
                    <a:pt x="54" y="73"/>
                    <a:pt x="58" y="68"/>
                    <a:pt x="65" y="67"/>
                  </a:cubicBezTo>
                  <a:cubicBezTo>
                    <a:pt x="73" y="68"/>
                    <a:pt x="79" y="70"/>
                    <a:pt x="86" y="71"/>
                  </a:cubicBezTo>
                  <a:cubicBezTo>
                    <a:pt x="99" y="78"/>
                    <a:pt x="109" y="61"/>
                    <a:pt x="122" y="58"/>
                  </a:cubicBezTo>
                  <a:cubicBezTo>
                    <a:pt x="129" y="55"/>
                    <a:pt x="141" y="51"/>
                    <a:pt x="149" y="49"/>
                  </a:cubicBezTo>
                  <a:cubicBezTo>
                    <a:pt x="155" y="20"/>
                    <a:pt x="151" y="27"/>
                    <a:pt x="168" y="10"/>
                  </a:cubicBezTo>
                  <a:cubicBezTo>
                    <a:pt x="172" y="0"/>
                    <a:pt x="174" y="2"/>
                    <a:pt x="185" y="4"/>
                  </a:cubicBezTo>
                  <a:cubicBezTo>
                    <a:pt x="191" y="7"/>
                    <a:pt x="195" y="11"/>
                    <a:pt x="200" y="14"/>
                  </a:cubicBezTo>
                  <a:cubicBezTo>
                    <a:pt x="207" y="25"/>
                    <a:pt x="207" y="35"/>
                    <a:pt x="201" y="47"/>
                  </a:cubicBezTo>
                  <a:cubicBezTo>
                    <a:pt x="200" y="54"/>
                    <a:pt x="196" y="60"/>
                    <a:pt x="191" y="65"/>
                  </a:cubicBezTo>
                  <a:cubicBezTo>
                    <a:pt x="188" y="72"/>
                    <a:pt x="189" y="81"/>
                    <a:pt x="197" y="83"/>
                  </a:cubicBezTo>
                  <a:cubicBezTo>
                    <a:pt x="198" y="85"/>
                    <a:pt x="199" y="87"/>
                    <a:pt x="201" y="88"/>
                  </a:cubicBezTo>
                  <a:cubicBezTo>
                    <a:pt x="202" y="89"/>
                    <a:pt x="205" y="88"/>
                    <a:pt x="206" y="89"/>
                  </a:cubicBezTo>
                  <a:cubicBezTo>
                    <a:pt x="208" y="91"/>
                    <a:pt x="208" y="95"/>
                    <a:pt x="209" y="98"/>
                  </a:cubicBezTo>
                  <a:cubicBezTo>
                    <a:pt x="210" y="105"/>
                    <a:pt x="212" y="106"/>
                    <a:pt x="218" y="110"/>
                  </a:cubicBezTo>
                  <a:cubicBezTo>
                    <a:pt x="223" y="118"/>
                    <a:pt x="219" y="113"/>
                    <a:pt x="227" y="119"/>
                  </a:cubicBezTo>
                  <a:cubicBezTo>
                    <a:pt x="230" y="122"/>
                    <a:pt x="237" y="127"/>
                    <a:pt x="237" y="127"/>
                  </a:cubicBezTo>
                  <a:cubicBezTo>
                    <a:pt x="240" y="133"/>
                    <a:pt x="241" y="139"/>
                    <a:pt x="245" y="145"/>
                  </a:cubicBezTo>
                  <a:cubicBezTo>
                    <a:pt x="248" y="160"/>
                    <a:pt x="249" y="175"/>
                    <a:pt x="236" y="185"/>
                  </a:cubicBezTo>
                  <a:cubicBezTo>
                    <a:pt x="223" y="206"/>
                    <a:pt x="190" y="202"/>
                    <a:pt x="170" y="203"/>
                  </a:cubicBezTo>
                  <a:cubicBezTo>
                    <a:pt x="162" y="208"/>
                    <a:pt x="164" y="215"/>
                    <a:pt x="156" y="220"/>
                  </a:cubicBezTo>
                  <a:cubicBezTo>
                    <a:pt x="140" y="218"/>
                    <a:pt x="131" y="214"/>
                    <a:pt x="117" y="211"/>
                  </a:cubicBezTo>
                  <a:cubicBezTo>
                    <a:pt x="112" y="208"/>
                    <a:pt x="107" y="205"/>
                    <a:pt x="102" y="203"/>
                  </a:cubicBezTo>
                  <a:cubicBezTo>
                    <a:pt x="103" y="189"/>
                    <a:pt x="106" y="172"/>
                    <a:pt x="122" y="169"/>
                  </a:cubicBezTo>
                  <a:cubicBezTo>
                    <a:pt x="127" y="166"/>
                    <a:pt x="131" y="164"/>
                    <a:pt x="137" y="163"/>
                  </a:cubicBezTo>
                  <a:cubicBezTo>
                    <a:pt x="144" y="159"/>
                    <a:pt x="146" y="156"/>
                    <a:pt x="149" y="149"/>
                  </a:cubicBezTo>
                  <a:cubicBezTo>
                    <a:pt x="151" y="139"/>
                    <a:pt x="153" y="114"/>
                    <a:pt x="141" y="112"/>
                  </a:cubicBezTo>
                  <a:cubicBezTo>
                    <a:pt x="135" y="108"/>
                    <a:pt x="130" y="104"/>
                    <a:pt x="123" y="103"/>
                  </a:cubicBezTo>
                  <a:cubicBezTo>
                    <a:pt x="105" y="105"/>
                    <a:pt x="87" y="109"/>
                    <a:pt x="69" y="110"/>
                  </a:cubicBezTo>
                  <a:cubicBezTo>
                    <a:pt x="60" y="112"/>
                    <a:pt x="51" y="113"/>
                    <a:pt x="42" y="115"/>
                  </a:cubicBezTo>
                  <a:cubicBezTo>
                    <a:pt x="29" y="114"/>
                    <a:pt x="21" y="111"/>
                    <a:pt x="9" y="109"/>
                  </a:cubicBezTo>
                  <a:cubicBezTo>
                    <a:pt x="2" y="110"/>
                    <a:pt x="5" y="111"/>
                    <a:pt x="0" y="109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29" name="Line 45"/>
            <p:cNvSpPr>
              <a:spLocks noChangeShapeType="1"/>
            </p:cNvSpPr>
            <p:nvPr/>
          </p:nvSpPr>
          <p:spPr bwMode="auto">
            <a:xfrm flipH="1">
              <a:off x="847" y="2144"/>
              <a:ext cx="111" cy="29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30" name="Freeform 46"/>
            <p:cNvSpPr>
              <a:spLocks/>
            </p:cNvSpPr>
            <p:nvPr/>
          </p:nvSpPr>
          <p:spPr bwMode="auto">
            <a:xfrm rot="2857633">
              <a:off x="3497" y="3865"/>
              <a:ext cx="371" cy="328"/>
            </a:xfrm>
            <a:custGeom>
              <a:avLst/>
              <a:gdLst/>
              <a:ahLst/>
              <a:cxnLst>
                <a:cxn ang="0">
                  <a:pos x="0" y="109"/>
                </a:cxn>
                <a:cxn ang="0">
                  <a:pos x="5" y="94"/>
                </a:cxn>
                <a:cxn ang="0">
                  <a:pos x="20" y="82"/>
                </a:cxn>
                <a:cxn ang="0">
                  <a:pos x="47" y="76"/>
                </a:cxn>
                <a:cxn ang="0">
                  <a:pos x="65" y="67"/>
                </a:cxn>
                <a:cxn ang="0">
                  <a:pos x="86" y="71"/>
                </a:cxn>
                <a:cxn ang="0">
                  <a:pos x="122" y="58"/>
                </a:cxn>
                <a:cxn ang="0">
                  <a:pos x="149" y="49"/>
                </a:cxn>
                <a:cxn ang="0">
                  <a:pos x="168" y="10"/>
                </a:cxn>
                <a:cxn ang="0">
                  <a:pos x="185" y="4"/>
                </a:cxn>
                <a:cxn ang="0">
                  <a:pos x="200" y="14"/>
                </a:cxn>
                <a:cxn ang="0">
                  <a:pos x="201" y="47"/>
                </a:cxn>
                <a:cxn ang="0">
                  <a:pos x="191" y="65"/>
                </a:cxn>
                <a:cxn ang="0">
                  <a:pos x="197" y="83"/>
                </a:cxn>
                <a:cxn ang="0">
                  <a:pos x="201" y="88"/>
                </a:cxn>
                <a:cxn ang="0">
                  <a:pos x="206" y="89"/>
                </a:cxn>
                <a:cxn ang="0">
                  <a:pos x="209" y="98"/>
                </a:cxn>
                <a:cxn ang="0">
                  <a:pos x="218" y="110"/>
                </a:cxn>
                <a:cxn ang="0">
                  <a:pos x="227" y="119"/>
                </a:cxn>
                <a:cxn ang="0">
                  <a:pos x="237" y="127"/>
                </a:cxn>
                <a:cxn ang="0">
                  <a:pos x="245" y="145"/>
                </a:cxn>
                <a:cxn ang="0">
                  <a:pos x="236" y="185"/>
                </a:cxn>
                <a:cxn ang="0">
                  <a:pos x="170" y="203"/>
                </a:cxn>
                <a:cxn ang="0">
                  <a:pos x="156" y="220"/>
                </a:cxn>
                <a:cxn ang="0">
                  <a:pos x="117" y="211"/>
                </a:cxn>
                <a:cxn ang="0">
                  <a:pos x="102" y="203"/>
                </a:cxn>
                <a:cxn ang="0">
                  <a:pos x="122" y="169"/>
                </a:cxn>
                <a:cxn ang="0">
                  <a:pos x="137" y="163"/>
                </a:cxn>
                <a:cxn ang="0">
                  <a:pos x="149" y="149"/>
                </a:cxn>
                <a:cxn ang="0">
                  <a:pos x="141" y="112"/>
                </a:cxn>
                <a:cxn ang="0">
                  <a:pos x="123" y="103"/>
                </a:cxn>
                <a:cxn ang="0">
                  <a:pos x="69" y="110"/>
                </a:cxn>
                <a:cxn ang="0">
                  <a:pos x="42" y="115"/>
                </a:cxn>
                <a:cxn ang="0">
                  <a:pos x="9" y="109"/>
                </a:cxn>
                <a:cxn ang="0">
                  <a:pos x="0" y="109"/>
                </a:cxn>
              </a:cxnLst>
              <a:rect l="0" t="0" r="r" b="b"/>
              <a:pathLst>
                <a:path w="249" h="220">
                  <a:moveTo>
                    <a:pt x="0" y="109"/>
                  </a:moveTo>
                  <a:cubicBezTo>
                    <a:pt x="2" y="104"/>
                    <a:pt x="3" y="99"/>
                    <a:pt x="5" y="94"/>
                  </a:cubicBezTo>
                  <a:cubicBezTo>
                    <a:pt x="7" y="85"/>
                    <a:pt x="11" y="83"/>
                    <a:pt x="20" y="82"/>
                  </a:cubicBezTo>
                  <a:cubicBezTo>
                    <a:pt x="27" y="78"/>
                    <a:pt x="39" y="77"/>
                    <a:pt x="47" y="76"/>
                  </a:cubicBezTo>
                  <a:cubicBezTo>
                    <a:pt x="54" y="73"/>
                    <a:pt x="58" y="68"/>
                    <a:pt x="65" y="67"/>
                  </a:cubicBezTo>
                  <a:cubicBezTo>
                    <a:pt x="73" y="68"/>
                    <a:pt x="79" y="70"/>
                    <a:pt x="86" y="71"/>
                  </a:cubicBezTo>
                  <a:cubicBezTo>
                    <a:pt x="99" y="78"/>
                    <a:pt x="109" y="61"/>
                    <a:pt x="122" y="58"/>
                  </a:cubicBezTo>
                  <a:cubicBezTo>
                    <a:pt x="129" y="55"/>
                    <a:pt x="141" y="51"/>
                    <a:pt x="149" y="49"/>
                  </a:cubicBezTo>
                  <a:cubicBezTo>
                    <a:pt x="155" y="20"/>
                    <a:pt x="151" y="27"/>
                    <a:pt x="168" y="10"/>
                  </a:cubicBezTo>
                  <a:cubicBezTo>
                    <a:pt x="172" y="0"/>
                    <a:pt x="174" y="2"/>
                    <a:pt x="185" y="4"/>
                  </a:cubicBezTo>
                  <a:cubicBezTo>
                    <a:pt x="191" y="7"/>
                    <a:pt x="195" y="11"/>
                    <a:pt x="200" y="14"/>
                  </a:cubicBezTo>
                  <a:cubicBezTo>
                    <a:pt x="207" y="25"/>
                    <a:pt x="207" y="35"/>
                    <a:pt x="201" y="47"/>
                  </a:cubicBezTo>
                  <a:cubicBezTo>
                    <a:pt x="200" y="54"/>
                    <a:pt x="196" y="60"/>
                    <a:pt x="191" y="65"/>
                  </a:cubicBezTo>
                  <a:cubicBezTo>
                    <a:pt x="188" y="72"/>
                    <a:pt x="189" y="81"/>
                    <a:pt x="197" y="83"/>
                  </a:cubicBezTo>
                  <a:cubicBezTo>
                    <a:pt x="198" y="85"/>
                    <a:pt x="199" y="87"/>
                    <a:pt x="201" y="88"/>
                  </a:cubicBezTo>
                  <a:cubicBezTo>
                    <a:pt x="202" y="89"/>
                    <a:pt x="205" y="88"/>
                    <a:pt x="206" y="89"/>
                  </a:cubicBezTo>
                  <a:cubicBezTo>
                    <a:pt x="208" y="91"/>
                    <a:pt x="208" y="95"/>
                    <a:pt x="209" y="98"/>
                  </a:cubicBezTo>
                  <a:cubicBezTo>
                    <a:pt x="210" y="105"/>
                    <a:pt x="212" y="106"/>
                    <a:pt x="218" y="110"/>
                  </a:cubicBezTo>
                  <a:cubicBezTo>
                    <a:pt x="223" y="118"/>
                    <a:pt x="219" y="113"/>
                    <a:pt x="227" y="119"/>
                  </a:cubicBezTo>
                  <a:cubicBezTo>
                    <a:pt x="230" y="122"/>
                    <a:pt x="237" y="127"/>
                    <a:pt x="237" y="127"/>
                  </a:cubicBezTo>
                  <a:cubicBezTo>
                    <a:pt x="240" y="133"/>
                    <a:pt x="241" y="139"/>
                    <a:pt x="245" y="145"/>
                  </a:cubicBezTo>
                  <a:cubicBezTo>
                    <a:pt x="248" y="160"/>
                    <a:pt x="249" y="175"/>
                    <a:pt x="236" y="185"/>
                  </a:cubicBezTo>
                  <a:cubicBezTo>
                    <a:pt x="223" y="206"/>
                    <a:pt x="190" y="202"/>
                    <a:pt x="170" y="203"/>
                  </a:cubicBezTo>
                  <a:cubicBezTo>
                    <a:pt x="162" y="208"/>
                    <a:pt x="164" y="215"/>
                    <a:pt x="156" y="220"/>
                  </a:cubicBezTo>
                  <a:cubicBezTo>
                    <a:pt x="140" y="218"/>
                    <a:pt x="131" y="214"/>
                    <a:pt x="117" y="211"/>
                  </a:cubicBezTo>
                  <a:cubicBezTo>
                    <a:pt x="112" y="208"/>
                    <a:pt x="107" y="205"/>
                    <a:pt x="102" y="203"/>
                  </a:cubicBezTo>
                  <a:cubicBezTo>
                    <a:pt x="103" y="189"/>
                    <a:pt x="106" y="172"/>
                    <a:pt x="122" y="169"/>
                  </a:cubicBezTo>
                  <a:cubicBezTo>
                    <a:pt x="127" y="166"/>
                    <a:pt x="131" y="164"/>
                    <a:pt x="137" y="163"/>
                  </a:cubicBezTo>
                  <a:cubicBezTo>
                    <a:pt x="144" y="159"/>
                    <a:pt x="146" y="156"/>
                    <a:pt x="149" y="149"/>
                  </a:cubicBezTo>
                  <a:cubicBezTo>
                    <a:pt x="151" y="139"/>
                    <a:pt x="153" y="114"/>
                    <a:pt x="141" y="112"/>
                  </a:cubicBezTo>
                  <a:cubicBezTo>
                    <a:pt x="135" y="108"/>
                    <a:pt x="130" y="104"/>
                    <a:pt x="123" y="103"/>
                  </a:cubicBezTo>
                  <a:cubicBezTo>
                    <a:pt x="105" y="105"/>
                    <a:pt x="87" y="109"/>
                    <a:pt x="69" y="110"/>
                  </a:cubicBezTo>
                  <a:cubicBezTo>
                    <a:pt x="60" y="112"/>
                    <a:pt x="51" y="113"/>
                    <a:pt x="42" y="115"/>
                  </a:cubicBezTo>
                  <a:cubicBezTo>
                    <a:pt x="29" y="114"/>
                    <a:pt x="21" y="111"/>
                    <a:pt x="9" y="109"/>
                  </a:cubicBezTo>
                  <a:cubicBezTo>
                    <a:pt x="2" y="110"/>
                    <a:pt x="5" y="111"/>
                    <a:pt x="0" y="109"/>
                  </a:cubicBezTo>
                  <a:close/>
                </a:path>
              </a:pathLst>
            </a:custGeom>
            <a:noFill/>
            <a:ln w="25400" cap="flat" cmpd="sng">
              <a:solidFill>
                <a:srgbClr val="0033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1231" name="Line 47"/>
            <p:cNvSpPr>
              <a:spLocks noChangeShapeType="1"/>
            </p:cNvSpPr>
            <p:nvPr/>
          </p:nvSpPr>
          <p:spPr bwMode="auto">
            <a:xfrm flipH="1">
              <a:off x="3556" y="3676"/>
              <a:ext cx="270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SOSA Configuration: EP</a:t>
            </a:r>
          </a:p>
        </p:txBody>
      </p:sp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796925" y="1474788"/>
            <a:ext cx="19208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Micro-scale Via</a:t>
            </a:r>
          </a:p>
        </p:txBody>
      </p:sp>
      <p:sp>
        <p:nvSpPr>
          <p:cNvPr id="222212" name="Oval 4"/>
          <p:cNvSpPr>
            <a:spLocks noChangeArrowheads="1"/>
          </p:cNvSpPr>
          <p:nvPr/>
        </p:nvSpPr>
        <p:spPr bwMode="auto">
          <a:xfrm>
            <a:off x="636588" y="1220788"/>
            <a:ext cx="2203450" cy="796925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2213" name="AutoShape 5"/>
          <p:cNvCxnSpPr>
            <a:cxnSpLocks noChangeShapeType="1"/>
            <a:stCxn id="222212" idx="4"/>
          </p:cNvCxnSpPr>
          <p:nvPr/>
        </p:nvCxnSpPr>
        <p:spPr bwMode="auto">
          <a:xfrm rot="16200000" flipH="1">
            <a:off x="1458119" y="2310607"/>
            <a:ext cx="1041400" cy="481012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</p:cxnSp>
      <p:sp>
        <p:nvSpPr>
          <p:cNvPr id="222214" name="Line 6"/>
          <p:cNvSpPr>
            <a:spLocks noChangeShapeType="1"/>
          </p:cNvSpPr>
          <p:nvPr/>
        </p:nvSpPr>
        <p:spPr bwMode="auto">
          <a:xfrm flipH="1">
            <a:off x="2219325" y="3014663"/>
            <a:ext cx="0" cy="1778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15" name="Line 7"/>
          <p:cNvSpPr>
            <a:spLocks noChangeShapeType="1"/>
          </p:cNvSpPr>
          <p:nvPr/>
        </p:nvSpPr>
        <p:spPr bwMode="auto">
          <a:xfrm>
            <a:off x="2425700" y="3676650"/>
            <a:ext cx="920750" cy="630238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16" name="Line 8"/>
          <p:cNvSpPr>
            <a:spLocks noChangeShapeType="1"/>
          </p:cNvSpPr>
          <p:nvPr/>
        </p:nvSpPr>
        <p:spPr bwMode="auto">
          <a:xfrm>
            <a:off x="2252663" y="3698875"/>
            <a:ext cx="0" cy="530225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17" name="Line 9"/>
          <p:cNvSpPr>
            <a:spLocks noChangeShapeType="1"/>
          </p:cNvSpPr>
          <p:nvPr/>
        </p:nvSpPr>
        <p:spPr bwMode="auto">
          <a:xfrm flipH="1">
            <a:off x="1204913" y="3665538"/>
            <a:ext cx="782637" cy="630237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18" name="Oval 10"/>
          <p:cNvSpPr>
            <a:spLocks noChangeArrowheads="1"/>
          </p:cNvSpPr>
          <p:nvPr/>
        </p:nvSpPr>
        <p:spPr bwMode="auto">
          <a:xfrm>
            <a:off x="808038" y="4284663"/>
            <a:ext cx="506412" cy="506412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2</a:t>
            </a:r>
          </a:p>
        </p:txBody>
      </p:sp>
      <p:sp>
        <p:nvSpPr>
          <p:cNvPr id="222219" name="Oval 11"/>
          <p:cNvSpPr>
            <a:spLocks noChangeArrowheads="1"/>
          </p:cNvSpPr>
          <p:nvPr/>
        </p:nvSpPr>
        <p:spPr bwMode="auto">
          <a:xfrm>
            <a:off x="3246438" y="4251325"/>
            <a:ext cx="506412" cy="506413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12</a:t>
            </a:r>
          </a:p>
        </p:txBody>
      </p:sp>
      <p:sp>
        <p:nvSpPr>
          <p:cNvPr id="222220" name="Line 12"/>
          <p:cNvSpPr>
            <a:spLocks noChangeShapeType="1"/>
          </p:cNvSpPr>
          <p:nvPr/>
        </p:nvSpPr>
        <p:spPr bwMode="auto">
          <a:xfrm flipH="1">
            <a:off x="1508125" y="4746625"/>
            <a:ext cx="600075" cy="41116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21" name="Line 13"/>
          <p:cNvSpPr>
            <a:spLocks noChangeShapeType="1"/>
          </p:cNvSpPr>
          <p:nvPr/>
        </p:nvSpPr>
        <p:spPr bwMode="auto">
          <a:xfrm flipH="1">
            <a:off x="2274888" y="4757738"/>
            <a:ext cx="0" cy="355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22" name="Line 14"/>
          <p:cNvSpPr>
            <a:spLocks noChangeShapeType="1"/>
          </p:cNvSpPr>
          <p:nvPr/>
        </p:nvSpPr>
        <p:spPr bwMode="auto">
          <a:xfrm>
            <a:off x="2425700" y="4746625"/>
            <a:ext cx="600075" cy="411163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23" name="Oval 15"/>
          <p:cNvSpPr>
            <a:spLocks noChangeArrowheads="1"/>
          </p:cNvSpPr>
          <p:nvPr/>
        </p:nvSpPr>
        <p:spPr bwMode="auto">
          <a:xfrm>
            <a:off x="1204913" y="5157788"/>
            <a:ext cx="506412" cy="506412"/>
          </a:xfrm>
          <a:prstGeom prst="ellipse">
            <a:avLst/>
          </a:prstGeom>
          <a:noFill/>
          <a:ln w="254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5</a:t>
            </a:r>
          </a:p>
        </p:txBody>
      </p:sp>
      <p:sp>
        <p:nvSpPr>
          <p:cNvPr id="222224" name="Oval 16"/>
          <p:cNvSpPr>
            <a:spLocks noChangeArrowheads="1"/>
          </p:cNvSpPr>
          <p:nvPr/>
        </p:nvSpPr>
        <p:spPr bwMode="auto">
          <a:xfrm>
            <a:off x="2020888" y="5113338"/>
            <a:ext cx="506412" cy="506412"/>
          </a:xfrm>
          <a:prstGeom prst="ellipse">
            <a:avLst/>
          </a:prstGeom>
          <a:noFill/>
          <a:ln w="254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7</a:t>
            </a:r>
          </a:p>
        </p:txBody>
      </p:sp>
      <p:sp>
        <p:nvSpPr>
          <p:cNvPr id="222225" name="Oval 17"/>
          <p:cNvSpPr>
            <a:spLocks noChangeArrowheads="1"/>
          </p:cNvSpPr>
          <p:nvPr/>
        </p:nvSpPr>
        <p:spPr bwMode="auto">
          <a:xfrm>
            <a:off x="2840038" y="5157788"/>
            <a:ext cx="506412" cy="506412"/>
          </a:xfrm>
          <a:prstGeom prst="ellipse">
            <a:avLst/>
          </a:prstGeom>
          <a:noFill/>
          <a:ln w="254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9</a:t>
            </a:r>
          </a:p>
        </p:txBody>
      </p:sp>
      <p:sp>
        <p:nvSpPr>
          <p:cNvPr id="222226" name="Line 18"/>
          <p:cNvSpPr>
            <a:spLocks noChangeShapeType="1"/>
          </p:cNvSpPr>
          <p:nvPr/>
        </p:nvSpPr>
        <p:spPr bwMode="auto">
          <a:xfrm flipH="1">
            <a:off x="3284538" y="4802188"/>
            <a:ext cx="106362" cy="300037"/>
          </a:xfrm>
          <a:prstGeom prst="line">
            <a:avLst/>
          </a:prstGeom>
          <a:noFill/>
          <a:ln w="50800" cap="rnd">
            <a:solidFill>
              <a:srgbClr val="FFFF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27" name="Oval 19"/>
          <p:cNvSpPr>
            <a:spLocks noChangeArrowheads="1"/>
          </p:cNvSpPr>
          <p:nvPr/>
        </p:nvSpPr>
        <p:spPr bwMode="auto">
          <a:xfrm>
            <a:off x="1717675" y="3192463"/>
            <a:ext cx="1000125" cy="506412"/>
          </a:xfrm>
          <a:prstGeom prst="ellipse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1,3,11</a:t>
            </a:r>
          </a:p>
        </p:txBody>
      </p:sp>
      <p:sp>
        <p:nvSpPr>
          <p:cNvPr id="222228" name="Oval 20"/>
          <p:cNvSpPr>
            <a:spLocks noChangeArrowheads="1"/>
          </p:cNvSpPr>
          <p:nvPr/>
        </p:nvSpPr>
        <p:spPr bwMode="auto">
          <a:xfrm>
            <a:off x="1706563" y="4251325"/>
            <a:ext cx="1133475" cy="506413"/>
          </a:xfrm>
          <a:prstGeom prst="ellipse">
            <a:avLst/>
          </a:prstGeom>
          <a:noFill/>
          <a:ln w="25400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4,6,8,10</a:t>
            </a:r>
          </a:p>
        </p:txBody>
      </p:sp>
      <p:sp>
        <p:nvSpPr>
          <p:cNvPr id="222229" name="Text Box 21"/>
          <p:cNvSpPr txBox="1">
            <a:spLocks noChangeArrowheads="1"/>
          </p:cNvSpPr>
          <p:nvPr/>
        </p:nvSpPr>
        <p:spPr bwMode="auto">
          <a:xfrm>
            <a:off x="1211263" y="6151563"/>
            <a:ext cx="20288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(DFS visit time)</a:t>
            </a:r>
          </a:p>
        </p:txBody>
      </p:sp>
      <p:sp>
        <p:nvSpPr>
          <p:cNvPr id="222230" name="Line 22"/>
          <p:cNvSpPr>
            <a:spLocks noChangeShapeType="1"/>
          </p:cNvSpPr>
          <p:nvPr/>
        </p:nvSpPr>
        <p:spPr bwMode="auto">
          <a:xfrm>
            <a:off x="3206750" y="5091113"/>
            <a:ext cx="150813" cy="555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31" name="Oval 23"/>
          <p:cNvSpPr>
            <a:spLocks noChangeArrowheads="1"/>
          </p:cNvSpPr>
          <p:nvPr/>
        </p:nvSpPr>
        <p:spPr bwMode="auto">
          <a:xfrm>
            <a:off x="5695950" y="2425700"/>
            <a:ext cx="2728913" cy="2732088"/>
          </a:xfrm>
          <a:prstGeom prst="ellipse">
            <a:avLst/>
          </a:prstGeom>
          <a:noFill/>
          <a:ln w="25400" cap="rnd" algn="ctr">
            <a:solidFill>
              <a:schemeClr val="bg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2232" name="Oval 24"/>
          <p:cNvSpPr>
            <a:spLocks noChangeArrowheads="1"/>
          </p:cNvSpPr>
          <p:nvPr/>
        </p:nvSpPr>
        <p:spPr bwMode="auto">
          <a:xfrm>
            <a:off x="6770688" y="2159000"/>
            <a:ext cx="506412" cy="506413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1</a:t>
            </a:r>
          </a:p>
        </p:txBody>
      </p:sp>
      <p:sp>
        <p:nvSpPr>
          <p:cNvPr id="222233" name="Oval 25"/>
          <p:cNvSpPr>
            <a:spLocks noChangeArrowheads="1"/>
          </p:cNvSpPr>
          <p:nvPr/>
        </p:nvSpPr>
        <p:spPr bwMode="auto">
          <a:xfrm>
            <a:off x="6099175" y="2381250"/>
            <a:ext cx="506413" cy="506413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2</a:t>
            </a:r>
          </a:p>
        </p:txBody>
      </p:sp>
      <p:sp>
        <p:nvSpPr>
          <p:cNvPr id="222234" name="Oval 26"/>
          <p:cNvSpPr>
            <a:spLocks noChangeArrowheads="1"/>
          </p:cNvSpPr>
          <p:nvPr/>
        </p:nvSpPr>
        <p:spPr bwMode="auto">
          <a:xfrm>
            <a:off x="5378450" y="3579813"/>
            <a:ext cx="506413" cy="506412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4</a:t>
            </a:r>
          </a:p>
        </p:txBody>
      </p:sp>
      <p:sp>
        <p:nvSpPr>
          <p:cNvPr id="222235" name="Oval 27"/>
          <p:cNvSpPr>
            <a:spLocks noChangeArrowheads="1"/>
          </p:cNvSpPr>
          <p:nvPr/>
        </p:nvSpPr>
        <p:spPr bwMode="auto">
          <a:xfrm>
            <a:off x="5537200" y="4233863"/>
            <a:ext cx="506413" cy="506412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5</a:t>
            </a:r>
          </a:p>
        </p:txBody>
      </p:sp>
      <p:sp>
        <p:nvSpPr>
          <p:cNvPr id="222236" name="Oval 28"/>
          <p:cNvSpPr>
            <a:spLocks noChangeArrowheads="1"/>
          </p:cNvSpPr>
          <p:nvPr/>
        </p:nvSpPr>
        <p:spPr bwMode="auto">
          <a:xfrm>
            <a:off x="6770688" y="4903788"/>
            <a:ext cx="506412" cy="506412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7</a:t>
            </a:r>
          </a:p>
        </p:txBody>
      </p:sp>
      <p:sp>
        <p:nvSpPr>
          <p:cNvPr id="222237" name="Oval 29"/>
          <p:cNvSpPr>
            <a:spLocks noChangeArrowheads="1"/>
          </p:cNvSpPr>
          <p:nvPr/>
        </p:nvSpPr>
        <p:spPr bwMode="auto">
          <a:xfrm>
            <a:off x="7997825" y="4156075"/>
            <a:ext cx="506413" cy="506413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9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526088" y="2865438"/>
            <a:ext cx="3160712" cy="2303462"/>
            <a:chOff x="3481" y="1805"/>
            <a:chExt cx="1991" cy="1451"/>
          </a:xfrm>
        </p:grpSpPr>
        <p:sp>
          <p:nvSpPr>
            <p:cNvPr id="222239" name="Oval 31"/>
            <p:cNvSpPr>
              <a:spLocks noChangeArrowheads="1"/>
            </p:cNvSpPr>
            <p:nvPr/>
          </p:nvSpPr>
          <p:spPr bwMode="auto">
            <a:xfrm>
              <a:off x="3481" y="1805"/>
              <a:ext cx="319" cy="319"/>
            </a:xfrm>
            <a:prstGeom prst="ellipse">
              <a:avLst/>
            </a:prstGeom>
            <a:solidFill>
              <a:srgbClr val="000000"/>
            </a:solidFill>
            <a:ln w="25400" cap="rnd" algn="ctr">
              <a:solidFill>
                <a:srgbClr val="00FF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/>
                <a:t>3</a:t>
              </a:r>
            </a:p>
          </p:txBody>
        </p:sp>
        <p:sp>
          <p:nvSpPr>
            <p:cNvPr id="222240" name="Oval 32"/>
            <p:cNvSpPr>
              <a:spLocks noChangeArrowheads="1"/>
            </p:cNvSpPr>
            <p:nvPr/>
          </p:nvSpPr>
          <p:spPr bwMode="auto">
            <a:xfrm>
              <a:off x="3814" y="2937"/>
              <a:ext cx="319" cy="319"/>
            </a:xfrm>
            <a:prstGeom prst="ellipse">
              <a:avLst/>
            </a:prstGeom>
            <a:solidFill>
              <a:srgbClr val="000000"/>
            </a:solidFill>
            <a:ln w="25400" cap="rnd" algn="ctr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/>
                <a:t>6</a:t>
              </a:r>
            </a:p>
          </p:txBody>
        </p:sp>
        <p:sp>
          <p:nvSpPr>
            <p:cNvPr id="222241" name="Oval 33"/>
            <p:cNvSpPr>
              <a:spLocks noChangeArrowheads="1"/>
            </p:cNvSpPr>
            <p:nvPr/>
          </p:nvSpPr>
          <p:spPr bwMode="auto">
            <a:xfrm>
              <a:off x="4730" y="2930"/>
              <a:ext cx="319" cy="319"/>
            </a:xfrm>
            <a:prstGeom prst="ellipse">
              <a:avLst/>
            </a:prstGeom>
            <a:solidFill>
              <a:srgbClr val="000000"/>
            </a:solidFill>
            <a:ln w="25400" cap="rnd" algn="ctr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/>
                <a:t>8</a:t>
              </a:r>
            </a:p>
          </p:txBody>
        </p:sp>
        <p:sp>
          <p:nvSpPr>
            <p:cNvPr id="222242" name="Oval 34"/>
            <p:cNvSpPr>
              <a:spLocks noChangeArrowheads="1"/>
            </p:cNvSpPr>
            <p:nvPr/>
          </p:nvSpPr>
          <p:spPr bwMode="auto">
            <a:xfrm>
              <a:off x="5153" y="2201"/>
              <a:ext cx="319" cy="319"/>
            </a:xfrm>
            <a:prstGeom prst="ellipse">
              <a:avLst/>
            </a:prstGeom>
            <a:solidFill>
              <a:srgbClr val="000000"/>
            </a:solidFill>
            <a:ln w="25400" cap="rnd" algn="ctr">
              <a:solidFill>
                <a:srgbClr val="FF33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/>
                <a:t>10</a:t>
              </a:r>
            </a:p>
          </p:txBody>
        </p:sp>
        <p:sp>
          <p:nvSpPr>
            <p:cNvPr id="222243" name="Oval 35"/>
            <p:cNvSpPr>
              <a:spLocks noChangeArrowheads="1"/>
            </p:cNvSpPr>
            <p:nvPr/>
          </p:nvSpPr>
          <p:spPr bwMode="auto">
            <a:xfrm>
              <a:off x="4988" y="1823"/>
              <a:ext cx="319" cy="319"/>
            </a:xfrm>
            <a:prstGeom prst="ellipse">
              <a:avLst/>
            </a:prstGeom>
            <a:solidFill>
              <a:srgbClr val="000000"/>
            </a:solidFill>
            <a:ln w="25400" cap="rnd" algn="ctr">
              <a:solidFill>
                <a:srgbClr val="00FF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b="1"/>
                <a:t>11</a:t>
              </a:r>
            </a:p>
          </p:txBody>
        </p:sp>
      </p:grpSp>
      <p:sp>
        <p:nvSpPr>
          <p:cNvPr id="222244" name="Oval 36"/>
          <p:cNvSpPr>
            <a:spLocks noChangeArrowheads="1"/>
          </p:cNvSpPr>
          <p:nvPr/>
        </p:nvSpPr>
        <p:spPr bwMode="auto">
          <a:xfrm>
            <a:off x="7491413" y="2359025"/>
            <a:ext cx="506412" cy="506413"/>
          </a:xfrm>
          <a:prstGeom prst="ellipse">
            <a:avLst/>
          </a:prstGeom>
          <a:solidFill>
            <a:srgbClr val="000000"/>
          </a:solidFill>
          <a:ln w="25400" algn="ctr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12</a:t>
            </a:r>
          </a:p>
        </p:txBody>
      </p:sp>
      <p:sp>
        <p:nvSpPr>
          <p:cNvPr id="222245" name="Freeform 37"/>
          <p:cNvSpPr>
            <a:spLocks/>
          </p:cNvSpPr>
          <p:nvPr/>
        </p:nvSpPr>
        <p:spPr bwMode="auto">
          <a:xfrm>
            <a:off x="3382963" y="3197225"/>
            <a:ext cx="1662112" cy="592138"/>
          </a:xfrm>
          <a:custGeom>
            <a:avLst/>
            <a:gdLst/>
            <a:ahLst/>
            <a:cxnLst>
              <a:cxn ang="0">
                <a:pos x="0" y="373"/>
              </a:cxn>
              <a:cxn ang="0">
                <a:pos x="499" y="40"/>
              </a:cxn>
              <a:cxn ang="0">
                <a:pos x="1047" y="130"/>
              </a:cxn>
            </a:cxnLst>
            <a:rect l="0" t="0" r="r" b="b"/>
            <a:pathLst>
              <a:path w="1047" h="373">
                <a:moveTo>
                  <a:pt x="0" y="373"/>
                </a:moveTo>
                <a:cubicBezTo>
                  <a:pt x="162" y="226"/>
                  <a:pt x="325" y="80"/>
                  <a:pt x="499" y="40"/>
                </a:cubicBezTo>
                <a:cubicBezTo>
                  <a:pt x="673" y="0"/>
                  <a:pt x="860" y="65"/>
                  <a:pt x="1047" y="130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31" grpId="0" animBg="1"/>
      <p:bldP spid="222232" grpId="0" animBg="1"/>
      <p:bldP spid="222233" grpId="0" animBg="1"/>
      <p:bldP spid="222234" grpId="0" animBg="1"/>
      <p:bldP spid="222235" grpId="0" animBg="1"/>
      <p:bldP spid="222236" grpId="0" animBg="1"/>
      <p:bldP spid="222237" grpId="0" animBg="1"/>
      <p:bldP spid="222244" grpId="0" animBg="1"/>
      <p:bldP spid="2222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821635" y="940904"/>
            <a:ext cx="3684104" cy="1417982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Architectural Drivers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821635" y="2902227"/>
            <a:ext cx="3684104" cy="1417982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Disruptive Technology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808383" y="5009322"/>
            <a:ext cx="3684104" cy="1417982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Self-organizing Architectures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744276" y="1020416"/>
            <a:ext cx="3684104" cy="583095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Economics of Performance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4744276" y="1656521"/>
            <a:ext cx="3684104" cy="583095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New Computational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 Domains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744276" y="2941981"/>
            <a:ext cx="3684104" cy="583095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DNA Self-assembly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744276" y="3578086"/>
            <a:ext cx="3684104" cy="583095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Devices &amp; Logic Elements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44276" y="5009320"/>
            <a:ext cx="3684104" cy="583095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Multiplexed Sensing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744276" y="5658677"/>
            <a:ext cx="3684104" cy="583095"/>
          </a:xfrm>
          <a:prstGeom prst="roundRect">
            <a:avLst>
              <a:gd name="adj" fmla="val 50000"/>
            </a:avLst>
          </a:prstGeom>
          <a:ln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</a:rPr>
              <a:t>Design study: SOSA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SOSA Configuration: the ring</a:t>
            </a:r>
          </a:p>
        </p:txBody>
      </p:sp>
      <p:pic>
        <p:nvPicPr>
          <p:cNvPr id="223235" name="Picture 3" descr="synth_netwo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463" y="1030288"/>
            <a:ext cx="3355975" cy="2516187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840288" y="2593975"/>
            <a:ext cx="3235325" cy="3235325"/>
            <a:chOff x="3049" y="1863"/>
            <a:chExt cx="2038" cy="2038"/>
          </a:xfrm>
        </p:grpSpPr>
        <p:sp>
          <p:nvSpPr>
            <p:cNvPr id="223237" name="AutoShape 5"/>
            <p:cNvSpPr>
              <a:spLocks noChangeArrowheads="1"/>
            </p:cNvSpPr>
            <p:nvPr/>
          </p:nvSpPr>
          <p:spPr bwMode="auto">
            <a:xfrm rot="51834119">
              <a:off x="3049" y="1863"/>
              <a:ext cx="2038" cy="2038"/>
            </a:xfrm>
            <a:custGeom>
              <a:avLst/>
              <a:gdLst>
                <a:gd name="G0" fmla="+- 2660 0 0"/>
                <a:gd name="G1" fmla="+- 5971635 0 0"/>
                <a:gd name="G2" fmla="+- 0 0 5971635"/>
                <a:gd name="T0" fmla="*/ 0 256 1"/>
                <a:gd name="T1" fmla="*/ 180 256 1"/>
                <a:gd name="G3" fmla="+- 5971635 T0 T1"/>
                <a:gd name="T2" fmla="*/ 0 256 1"/>
                <a:gd name="T3" fmla="*/ 90 256 1"/>
                <a:gd name="G4" fmla="+- 5971635 T2 T3"/>
                <a:gd name="G5" fmla="*/ G4 2 1"/>
                <a:gd name="T4" fmla="*/ 90 256 1"/>
                <a:gd name="T5" fmla="*/ 0 256 1"/>
                <a:gd name="G6" fmla="+- 5971635 T4 T5"/>
                <a:gd name="G7" fmla="*/ G6 2 1"/>
                <a:gd name="G8" fmla="abs 5971635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2660"/>
                <a:gd name="G18" fmla="*/ 2660 1 2"/>
                <a:gd name="G19" fmla="+- G18 5400 0"/>
                <a:gd name="G20" fmla="cos G19 5971635"/>
                <a:gd name="G21" fmla="sin G19 5971635"/>
                <a:gd name="G22" fmla="+- G20 10800 0"/>
                <a:gd name="G23" fmla="+- G21 10800 0"/>
                <a:gd name="G24" fmla="+- 10800 0 G20"/>
                <a:gd name="G25" fmla="+- 2660 10800 0"/>
                <a:gd name="G26" fmla="?: G9 G17 G25"/>
                <a:gd name="G27" fmla="?: G9 0 21600"/>
                <a:gd name="G28" fmla="cos 10800 5971635"/>
                <a:gd name="G29" fmla="sin 10800 5971635"/>
                <a:gd name="G30" fmla="sin 2660 5971635"/>
                <a:gd name="G31" fmla="+- G28 10800 0"/>
                <a:gd name="G32" fmla="+- G29 10800 0"/>
                <a:gd name="G33" fmla="+- G30 10800 0"/>
                <a:gd name="G34" fmla="?: G4 0 G31"/>
                <a:gd name="G35" fmla="?: 5971635 G34 0"/>
                <a:gd name="G36" fmla="?: G6 G35 G31"/>
                <a:gd name="G37" fmla="+- 21600 0 G36"/>
                <a:gd name="G38" fmla="?: G4 0 G33"/>
                <a:gd name="G39" fmla="?: 5971635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0668 w 21600"/>
                <a:gd name="T15" fmla="*/ 17528 h 21600"/>
                <a:gd name="T16" fmla="*/ 10800 w 21600"/>
                <a:gd name="T17" fmla="*/ 8140 h 21600"/>
                <a:gd name="T18" fmla="*/ 10932 w 21600"/>
                <a:gd name="T19" fmla="*/ 1752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8" y="13459"/>
                  </a:moveTo>
                  <a:cubicBezTo>
                    <a:pt x="9299" y="13431"/>
                    <a:pt x="8140" y="12248"/>
                    <a:pt x="8140" y="10800"/>
                  </a:cubicBezTo>
                  <a:cubicBezTo>
                    <a:pt x="8140" y="9330"/>
                    <a:pt x="9330" y="8140"/>
                    <a:pt x="10800" y="8140"/>
                  </a:cubicBezTo>
                  <a:cubicBezTo>
                    <a:pt x="12269" y="8140"/>
                    <a:pt x="13460" y="9330"/>
                    <a:pt x="13460" y="10800"/>
                  </a:cubicBezTo>
                  <a:cubicBezTo>
                    <a:pt x="13460" y="12248"/>
                    <a:pt x="12300" y="13431"/>
                    <a:pt x="10851" y="13459"/>
                  </a:cubicBezTo>
                  <a:lnTo>
                    <a:pt x="11011" y="21597"/>
                  </a:lnTo>
                  <a:cubicBezTo>
                    <a:pt x="16892" y="21482"/>
                    <a:pt x="21600" y="16682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ubicBezTo>
                    <a:pt x="-1" y="16682"/>
                    <a:pt x="4707" y="21482"/>
                    <a:pt x="10588" y="21597"/>
                  </a:cubicBezTo>
                  <a:close/>
                </a:path>
              </a:pathLst>
            </a:cu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38" name="Line 6"/>
            <p:cNvSpPr>
              <a:spLocks noChangeShapeType="1"/>
            </p:cNvSpPr>
            <p:nvPr/>
          </p:nvSpPr>
          <p:spPr bwMode="auto">
            <a:xfrm rot="19196752" flipH="1" flipV="1">
              <a:off x="3359" y="2225"/>
              <a:ext cx="273" cy="71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39" name="Line 7"/>
            <p:cNvSpPr>
              <a:spLocks noChangeShapeType="1"/>
            </p:cNvSpPr>
            <p:nvPr/>
          </p:nvSpPr>
          <p:spPr bwMode="auto">
            <a:xfrm rot="17396752" flipH="1" flipV="1">
              <a:off x="3304" y="2548"/>
              <a:ext cx="273" cy="71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0" name="Line 8"/>
            <p:cNvSpPr>
              <a:spLocks noChangeShapeType="1"/>
            </p:cNvSpPr>
            <p:nvPr/>
          </p:nvSpPr>
          <p:spPr bwMode="auto">
            <a:xfrm rot="15614150" flipH="1" flipV="1">
              <a:off x="3399" y="2855"/>
              <a:ext cx="273" cy="71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1" name="Line 9"/>
            <p:cNvSpPr>
              <a:spLocks noChangeShapeType="1"/>
            </p:cNvSpPr>
            <p:nvPr/>
          </p:nvSpPr>
          <p:spPr bwMode="auto">
            <a:xfrm rot="13839085" flipH="1" flipV="1">
              <a:off x="3612" y="3073"/>
              <a:ext cx="273" cy="71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2" name="Line 10"/>
            <p:cNvSpPr>
              <a:spLocks noChangeShapeType="1"/>
            </p:cNvSpPr>
            <p:nvPr/>
          </p:nvSpPr>
          <p:spPr bwMode="auto">
            <a:xfrm rot="12153148" flipH="1" flipV="1">
              <a:off x="3932" y="3160"/>
              <a:ext cx="273" cy="71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3" name="Line 11"/>
            <p:cNvSpPr>
              <a:spLocks noChangeShapeType="1"/>
            </p:cNvSpPr>
            <p:nvPr/>
          </p:nvSpPr>
          <p:spPr bwMode="auto">
            <a:xfrm rot="10385617" flipH="1" flipV="1">
              <a:off x="4239" y="3085"/>
              <a:ext cx="273" cy="71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4" name="Line 12"/>
            <p:cNvSpPr>
              <a:spLocks noChangeShapeType="1"/>
            </p:cNvSpPr>
            <p:nvPr/>
          </p:nvSpPr>
          <p:spPr bwMode="auto">
            <a:xfrm rot="8627274" flipH="1" flipV="1">
              <a:off x="4467" y="2850"/>
              <a:ext cx="273" cy="71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5" name="Line 13"/>
            <p:cNvSpPr>
              <a:spLocks noChangeShapeType="1"/>
            </p:cNvSpPr>
            <p:nvPr/>
          </p:nvSpPr>
          <p:spPr bwMode="auto">
            <a:xfrm rot="6881051" flipH="1" flipV="1">
              <a:off x="4565" y="2551"/>
              <a:ext cx="273" cy="71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6" name="Line 14"/>
            <p:cNvSpPr>
              <a:spLocks noChangeShapeType="1"/>
            </p:cNvSpPr>
            <p:nvPr/>
          </p:nvSpPr>
          <p:spPr bwMode="auto">
            <a:xfrm rot="5137775" flipH="1" flipV="1">
              <a:off x="4499" y="2246"/>
              <a:ext cx="273" cy="71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7" name="Line 15"/>
            <p:cNvSpPr>
              <a:spLocks noChangeShapeType="1"/>
            </p:cNvSpPr>
            <p:nvPr/>
          </p:nvSpPr>
          <p:spPr bwMode="auto">
            <a:xfrm rot="3424647" flipH="1" flipV="1">
              <a:off x="4292" y="1996"/>
              <a:ext cx="273" cy="71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8" name="Line 16"/>
            <p:cNvSpPr>
              <a:spLocks noChangeShapeType="1"/>
            </p:cNvSpPr>
            <p:nvPr/>
          </p:nvSpPr>
          <p:spPr bwMode="auto">
            <a:xfrm rot="1673837" flipH="1" flipV="1">
              <a:off x="4005" y="1889"/>
              <a:ext cx="273" cy="71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49" name="Line 17"/>
            <p:cNvSpPr>
              <a:spLocks noChangeShapeType="1"/>
            </p:cNvSpPr>
            <p:nvPr/>
          </p:nvSpPr>
          <p:spPr bwMode="auto">
            <a:xfrm flipH="1" flipV="1">
              <a:off x="3685" y="1935"/>
              <a:ext cx="273" cy="71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50" name="Line 18"/>
            <p:cNvSpPr>
              <a:spLocks noChangeShapeType="1"/>
            </p:cNvSpPr>
            <p:nvPr/>
          </p:nvSpPr>
          <p:spPr bwMode="auto">
            <a:xfrm flipH="1" flipV="1">
              <a:off x="3589" y="1986"/>
              <a:ext cx="354" cy="67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3251" name="Text Box 19"/>
          <p:cNvSpPr txBox="1">
            <a:spLocks noChangeArrowheads="1"/>
          </p:cNvSpPr>
          <p:nvPr/>
        </p:nvSpPr>
        <p:spPr bwMode="auto">
          <a:xfrm>
            <a:off x="2298700" y="4805363"/>
            <a:ext cx="13430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RPF &amp; EP</a:t>
            </a:r>
          </a:p>
        </p:txBody>
      </p:sp>
      <p:sp>
        <p:nvSpPr>
          <p:cNvPr id="223252" name="Freeform 20"/>
          <p:cNvSpPr>
            <a:spLocks/>
          </p:cNvSpPr>
          <p:nvPr/>
        </p:nvSpPr>
        <p:spPr bwMode="auto">
          <a:xfrm>
            <a:off x="2898775" y="4090988"/>
            <a:ext cx="1379538" cy="762000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138" y="355"/>
              </a:cxn>
              <a:cxn ang="0">
                <a:pos x="869" y="480"/>
              </a:cxn>
            </a:cxnLst>
            <a:rect l="0" t="0" r="r" b="b"/>
            <a:pathLst>
              <a:path w="869" h="480">
                <a:moveTo>
                  <a:pt x="42" y="0"/>
                </a:moveTo>
                <a:cubicBezTo>
                  <a:pt x="21" y="137"/>
                  <a:pt x="0" y="275"/>
                  <a:pt x="138" y="355"/>
                </a:cubicBezTo>
                <a:cubicBezTo>
                  <a:pt x="276" y="435"/>
                  <a:pt x="572" y="457"/>
                  <a:pt x="869" y="480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4673600" y="2506663"/>
            <a:ext cx="3529013" cy="3890962"/>
            <a:chOff x="2944" y="1808"/>
            <a:chExt cx="2223" cy="2451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>
              <a:off x="2944" y="1808"/>
              <a:ext cx="2223" cy="2171"/>
              <a:chOff x="2944" y="1808"/>
              <a:chExt cx="2223" cy="2171"/>
            </a:xfrm>
          </p:grpSpPr>
          <p:sp>
            <p:nvSpPr>
              <p:cNvPr id="223255" name="Freeform 23"/>
              <p:cNvSpPr>
                <a:spLocks/>
              </p:cNvSpPr>
              <p:nvPr/>
            </p:nvSpPr>
            <p:spPr bwMode="auto">
              <a:xfrm>
                <a:off x="3655" y="1808"/>
                <a:ext cx="1387" cy="976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296" y="865"/>
                  </a:cxn>
                  <a:cxn ang="0">
                    <a:pos x="421" y="850"/>
                  </a:cxn>
                  <a:cxn ang="0">
                    <a:pos x="525" y="880"/>
                  </a:cxn>
                  <a:cxn ang="0">
                    <a:pos x="606" y="976"/>
                  </a:cxn>
                  <a:cxn ang="0">
                    <a:pos x="1285" y="644"/>
                  </a:cxn>
                  <a:cxn ang="0">
                    <a:pos x="1219" y="407"/>
                  </a:cxn>
                  <a:cxn ang="0">
                    <a:pos x="938" y="156"/>
                  </a:cxn>
                  <a:cxn ang="0">
                    <a:pos x="510" y="16"/>
                  </a:cxn>
                  <a:cxn ang="0">
                    <a:pos x="74" y="60"/>
                  </a:cxn>
                  <a:cxn ang="0">
                    <a:pos x="0" y="97"/>
                  </a:cxn>
                </a:cxnLst>
                <a:rect l="0" t="0" r="r" b="b"/>
                <a:pathLst>
                  <a:path w="1387" h="976">
                    <a:moveTo>
                      <a:pt x="0" y="97"/>
                    </a:moveTo>
                    <a:lnTo>
                      <a:pt x="296" y="865"/>
                    </a:lnTo>
                    <a:lnTo>
                      <a:pt x="421" y="850"/>
                    </a:lnTo>
                    <a:lnTo>
                      <a:pt x="525" y="880"/>
                    </a:lnTo>
                    <a:lnTo>
                      <a:pt x="606" y="976"/>
                    </a:lnTo>
                    <a:lnTo>
                      <a:pt x="1285" y="644"/>
                    </a:lnTo>
                    <a:cubicBezTo>
                      <a:pt x="1387" y="549"/>
                      <a:pt x="1277" y="488"/>
                      <a:pt x="1219" y="407"/>
                    </a:cubicBezTo>
                    <a:cubicBezTo>
                      <a:pt x="1161" y="326"/>
                      <a:pt x="1056" y="221"/>
                      <a:pt x="938" y="156"/>
                    </a:cubicBezTo>
                    <a:cubicBezTo>
                      <a:pt x="820" y="91"/>
                      <a:pt x="654" y="32"/>
                      <a:pt x="510" y="16"/>
                    </a:cubicBezTo>
                    <a:cubicBezTo>
                      <a:pt x="366" y="0"/>
                      <a:pt x="159" y="46"/>
                      <a:pt x="74" y="60"/>
                    </a:cubicBez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00FF00">
                  <a:alpha val="50000"/>
                </a:srgbClr>
              </a:solidFill>
              <a:ln w="50800" cap="flat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256" name="Freeform 24"/>
              <p:cNvSpPr>
                <a:spLocks/>
              </p:cNvSpPr>
              <p:nvPr/>
            </p:nvSpPr>
            <p:spPr bwMode="auto">
              <a:xfrm rot="5166935">
                <a:off x="3985" y="2679"/>
                <a:ext cx="1387" cy="976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296" y="865"/>
                  </a:cxn>
                  <a:cxn ang="0">
                    <a:pos x="421" y="850"/>
                  </a:cxn>
                  <a:cxn ang="0">
                    <a:pos x="525" y="880"/>
                  </a:cxn>
                  <a:cxn ang="0">
                    <a:pos x="606" y="976"/>
                  </a:cxn>
                  <a:cxn ang="0">
                    <a:pos x="1285" y="644"/>
                  </a:cxn>
                  <a:cxn ang="0">
                    <a:pos x="1219" y="407"/>
                  </a:cxn>
                  <a:cxn ang="0">
                    <a:pos x="938" y="156"/>
                  </a:cxn>
                  <a:cxn ang="0">
                    <a:pos x="510" y="16"/>
                  </a:cxn>
                  <a:cxn ang="0">
                    <a:pos x="74" y="60"/>
                  </a:cxn>
                  <a:cxn ang="0">
                    <a:pos x="0" y="97"/>
                  </a:cxn>
                </a:cxnLst>
                <a:rect l="0" t="0" r="r" b="b"/>
                <a:pathLst>
                  <a:path w="1387" h="976">
                    <a:moveTo>
                      <a:pt x="0" y="97"/>
                    </a:moveTo>
                    <a:lnTo>
                      <a:pt x="296" y="865"/>
                    </a:lnTo>
                    <a:lnTo>
                      <a:pt x="421" y="850"/>
                    </a:lnTo>
                    <a:lnTo>
                      <a:pt x="525" y="880"/>
                    </a:lnTo>
                    <a:lnTo>
                      <a:pt x="606" y="976"/>
                    </a:lnTo>
                    <a:lnTo>
                      <a:pt x="1285" y="644"/>
                    </a:lnTo>
                    <a:cubicBezTo>
                      <a:pt x="1387" y="549"/>
                      <a:pt x="1277" y="488"/>
                      <a:pt x="1219" y="407"/>
                    </a:cubicBezTo>
                    <a:cubicBezTo>
                      <a:pt x="1161" y="326"/>
                      <a:pt x="1056" y="221"/>
                      <a:pt x="938" y="156"/>
                    </a:cubicBezTo>
                    <a:cubicBezTo>
                      <a:pt x="820" y="91"/>
                      <a:pt x="654" y="32"/>
                      <a:pt x="510" y="16"/>
                    </a:cubicBezTo>
                    <a:cubicBezTo>
                      <a:pt x="366" y="0"/>
                      <a:pt x="159" y="46"/>
                      <a:pt x="74" y="60"/>
                    </a:cubicBez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 w="508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257" name="Freeform 25"/>
              <p:cNvSpPr>
                <a:spLocks/>
              </p:cNvSpPr>
              <p:nvPr/>
            </p:nvSpPr>
            <p:spPr bwMode="auto">
              <a:xfrm rot="10800000">
                <a:off x="3113" y="3003"/>
                <a:ext cx="1387" cy="976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296" y="865"/>
                  </a:cxn>
                  <a:cxn ang="0">
                    <a:pos x="421" y="850"/>
                  </a:cxn>
                  <a:cxn ang="0">
                    <a:pos x="525" y="880"/>
                  </a:cxn>
                  <a:cxn ang="0">
                    <a:pos x="606" y="976"/>
                  </a:cxn>
                  <a:cxn ang="0">
                    <a:pos x="1285" y="644"/>
                  </a:cxn>
                  <a:cxn ang="0">
                    <a:pos x="1219" y="407"/>
                  </a:cxn>
                  <a:cxn ang="0">
                    <a:pos x="938" y="156"/>
                  </a:cxn>
                  <a:cxn ang="0">
                    <a:pos x="510" y="16"/>
                  </a:cxn>
                  <a:cxn ang="0">
                    <a:pos x="74" y="60"/>
                  </a:cxn>
                  <a:cxn ang="0">
                    <a:pos x="0" y="97"/>
                  </a:cxn>
                </a:cxnLst>
                <a:rect l="0" t="0" r="r" b="b"/>
                <a:pathLst>
                  <a:path w="1387" h="976">
                    <a:moveTo>
                      <a:pt x="0" y="97"/>
                    </a:moveTo>
                    <a:lnTo>
                      <a:pt x="296" y="865"/>
                    </a:lnTo>
                    <a:lnTo>
                      <a:pt x="421" y="850"/>
                    </a:lnTo>
                    <a:lnTo>
                      <a:pt x="525" y="880"/>
                    </a:lnTo>
                    <a:lnTo>
                      <a:pt x="606" y="976"/>
                    </a:lnTo>
                    <a:lnTo>
                      <a:pt x="1285" y="644"/>
                    </a:lnTo>
                    <a:cubicBezTo>
                      <a:pt x="1387" y="549"/>
                      <a:pt x="1277" y="488"/>
                      <a:pt x="1219" y="407"/>
                    </a:cubicBezTo>
                    <a:cubicBezTo>
                      <a:pt x="1161" y="326"/>
                      <a:pt x="1056" y="221"/>
                      <a:pt x="938" y="156"/>
                    </a:cubicBezTo>
                    <a:cubicBezTo>
                      <a:pt x="820" y="91"/>
                      <a:pt x="654" y="32"/>
                      <a:pt x="510" y="16"/>
                    </a:cubicBezTo>
                    <a:cubicBezTo>
                      <a:pt x="366" y="0"/>
                      <a:pt x="159" y="46"/>
                      <a:pt x="74" y="60"/>
                    </a:cubicBez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993366">
                  <a:alpha val="50000"/>
                </a:srgbClr>
              </a:solidFill>
              <a:ln w="50800" cap="flat" cmpd="sng">
                <a:solidFill>
                  <a:srgbClr val="9933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258" name="Freeform 26"/>
              <p:cNvSpPr>
                <a:spLocks/>
              </p:cNvSpPr>
              <p:nvPr/>
            </p:nvSpPr>
            <p:spPr bwMode="auto">
              <a:xfrm rot="15808202">
                <a:off x="2738" y="2149"/>
                <a:ext cx="1387" cy="976"/>
              </a:xfrm>
              <a:custGeom>
                <a:avLst/>
                <a:gdLst/>
                <a:ahLst/>
                <a:cxnLst>
                  <a:cxn ang="0">
                    <a:pos x="0" y="97"/>
                  </a:cxn>
                  <a:cxn ang="0">
                    <a:pos x="296" y="865"/>
                  </a:cxn>
                  <a:cxn ang="0">
                    <a:pos x="421" y="850"/>
                  </a:cxn>
                  <a:cxn ang="0">
                    <a:pos x="525" y="880"/>
                  </a:cxn>
                  <a:cxn ang="0">
                    <a:pos x="606" y="976"/>
                  </a:cxn>
                  <a:cxn ang="0">
                    <a:pos x="1285" y="644"/>
                  </a:cxn>
                  <a:cxn ang="0">
                    <a:pos x="1219" y="407"/>
                  </a:cxn>
                  <a:cxn ang="0">
                    <a:pos x="938" y="156"/>
                  </a:cxn>
                  <a:cxn ang="0">
                    <a:pos x="510" y="16"/>
                  </a:cxn>
                  <a:cxn ang="0">
                    <a:pos x="74" y="60"/>
                  </a:cxn>
                  <a:cxn ang="0">
                    <a:pos x="0" y="97"/>
                  </a:cxn>
                </a:cxnLst>
                <a:rect l="0" t="0" r="r" b="b"/>
                <a:pathLst>
                  <a:path w="1387" h="976">
                    <a:moveTo>
                      <a:pt x="0" y="97"/>
                    </a:moveTo>
                    <a:lnTo>
                      <a:pt x="296" y="865"/>
                    </a:lnTo>
                    <a:lnTo>
                      <a:pt x="421" y="850"/>
                    </a:lnTo>
                    <a:lnTo>
                      <a:pt x="525" y="880"/>
                    </a:lnTo>
                    <a:lnTo>
                      <a:pt x="606" y="976"/>
                    </a:lnTo>
                    <a:lnTo>
                      <a:pt x="1285" y="644"/>
                    </a:lnTo>
                    <a:cubicBezTo>
                      <a:pt x="1387" y="549"/>
                      <a:pt x="1277" y="488"/>
                      <a:pt x="1219" y="407"/>
                    </a:cubicBezTo>
                    <a:cubicBezTo>
                      <a:pt x="1161" y="326"/>
                      <a:pt x="1056" y="221"/>
                      <a:pt x="938" y="156"/>
                    </a:cubicBezTo>
                    <a:cubicBezTo>
                      <a:pt x="820" y="91"/>
                      <a:pt x="654" y="32"/>
                      <a:pt x="510" y="16"/>
                    </a:cubicBezTo>
                    <a:cubicBezTo>
                      <a:pt x="366" y="0"/>
                      <a:pt x="159" y="46"/>
                      <a:pt x="74" y="60"/>
                    </a:cubicBez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FF99">
                  <a:alpha val="50000"/>
                </a:srgbClr>
              </a:solidFill>
              <a:ln w="50800" cap="flat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3259" name="Text Box 27"/>
            <p:cNvSpPr txBox="1">
              <a:spLocks noChangeArrowheads="1"/>
            </p:cNvSpPr>
            <p:nvPr/>
          </p:nvSpPr>
          <p:spPr bwMode="auto">
            <a:xfrm>
              <a:off x="3817" y="4009"/>
              <a:ext cx="116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223260" name="Text Box 28"/>
          <p:cNvSpPr txBox="1">
            <a:spLocks noChangeArrowheads="1"/>
          </p:cNvSpPr>
          <p:nvPr/>
        </p:nvSpPr>
        <p:spPr bwMode="auto">
          <a:xfrm>
            <a:off x="4076983" y="991429"/>
            <a:ext cx="2449710" cy="40011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 smtClean="0"/>
              <a:t>Microscale</a:t>
            </a:r>
            <a:r>
              <a:rPr lang="en-US" dirty="0" smtClean="0"/>
              <a:t> Contact</a:t>
            </a:r>
            <a:endParaRPr lang="en-US" dirty="0"/>
          </a:p>
        </p:txBody>
      </p:sp>
      <p:sp>
        <p:nvSpPr>
          <p:cNvPr id="223261" name="Oval 29"/>
          <p:cNvSpPr>
            <a:spLocks noChangeArrowheads="1"/>
          </p:cNvSpPr>
          <p:nvPr/>
        </p:nvSpPr>
        <p:spPr bwMode="auto">
          <a:xfrm>
            <a:off x="3962400" y="675861"/>
            <a:ext cx="2756452" cy="1046577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23262" name="AutoShape 30"/>
          <p:cNvCxnSpPr>
            <a:cxnSpLocks noChangeShapeType="1"/>
            <a:stCxn id="223261" idx="4"/>
            <a:endCxn id="223250" idx="1"/>
          </p:cNvCxnSpPr>
          <p:nvPr/>
        </p:nvCxnSpPr>
        <p:spPr bwMode="auto">
          <a:xfrm rot="16200000" flipH="1">
            <a:off x="4985682" y="2077382"/>
            <a:ext cx="1066800" cy="356912"/>
          </a:xfrm>
          <a:prstGeom prst="curvedConnector3">
            <a:avLst>
              <a:gd name="adj1" fmla="val 43789"/>
            </a:avLst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</p:spPr>
      </p:cxn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00013" y="4954588"/>
            <a:ext cx="7745412" cy="1776412"/>
            <a:chOff x="63" y="3121"/>
            <a:chExt cx="4879" cy="1119"/>
          </a:xfrm>
        </p:grpSpPr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63" y="3845"/>
              <a:ext cx="4879" cy="395"/>
              <a:chOff x="486" y="673"/>
              <a:chExt cx="4879" cy="395"/>
            </a:xfrm>
          </p:grpSpPr>
          <p:sp>
            <p:nvSpPr>
              <p:cNvPr id="223265" name="Line 33"/>
              <p:cNvSpPr>
                <a:spLocks noChangeShapeType="1"/>
              </p:cNvSpPr>
              <p:nvPr/>
            </p:nvSpPr>
            <p:spPr bwMode="auto">
              <a:xfrm>
                <a:off x="569" y="889"/>
                <a:ext cx="4664" cy="0"/>
              </a:xfrm>
              <a:prstGeom prst="line">
                <a:avLst/>
              </a:prstGeom>
              <a:noFill/>
              <a:ln w="50800">
                <a:solidFill>
                  <a:srgbClr val="FF9933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266" name="Rectangle 34"/>
              <p:cNvSpPr>
                <a:spLocks noChangeArrowheads="1"/>
              </p:cNvSpPr>
              <p:nvPr/>
            </p:nvSpPr>
            <p:spPr bwMode="auto">
              <a:xfrm>
                <a:off x="847" y="715"/>
                <a:ext cx="673" cy="305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solidFill>
                  <a:srgbClr val="FF993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b="1"/>
                  <a:t>Head</a:t>
                </a:r>
              </a:p>
            </p:txBody>
          </p:sp>
          <p:sp>
            <p:nvSpPr>
              <p:cNvPr id="223267" name="Rectangle 35"/>
              <p:cNvSpPr>
                <a:spLocks noChangeArrowheads="1"/>
              </p:cNvSpPr>
              <p:nvPr/>
            </p:nvSpPr>
            <p:spPr bwMode="auto">
              <a:xfrm>
                <a:off x="1701" y="715"/>
                <a:ext cx="673" cy="305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solidFill>
                  <a:srgbClr val="FF993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b="1"/>
                  <a:t>Bit 0</a:t>
                </a:r>
              </a:p>
            </p:txBody>
          </p:sp>
          <p:sp>
            <p:nvSpPr>
              <p:cNvPr id="223268" name="Rectangle 36"/>
              <p:cNvSpPr>
                <a:spLocks noChangeArrowheads="1"/>
              </p:cNvSpPr>
              <p:nvPr/>
            </p:nvSpPr>
            <p:spPr bwMode="auto">
              <a:xfrm>
                <a:off x="2575" y="757"/>
                <a:ext cx="673" cy="174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b="1"/>
                  <a:t>...</a:t>
                </a:r>
              </a:p>
            </p:txBody>
          </p:sp>
          <p:sp>
            <p:nvSpPr>
              <p:cNvPr id="223269" name="Rectangle 37"/>
              <p:cNvSpPr>
                <a:spLocks noChangeArrowheads="1"/>
              </p:cNvSpPr>
              <p:nvPr/>
            </p:nvSpPr>
            <p:spPr bwMode="auto">
              <a:xfrm>
                <a:off x="3366" y="715"/>
                <a:ext cx="673" cy="305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solidFill>
                  <a:srgbClr val="FF993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b="1"/>
                  <a:t>Bit N-1</a:t>
                </a:r>
              </a:p>
            </p:txBody>
          </p:sp>
          <p:sp>
            <p:nvSpPr>
              <p:cNvPr id="223270" name="Rectangle 38"/>
              <p:cNvSpPr>
                <a:spLocks noChangeArrowheads="1"/>
              </p:cNvSpPr>
              <p:nvPr/>
            </p:nvSpPr>
            <p:spPr bwMode="auto">
              <a:xfrm>
                <a:off x="4226" y="715"/>
                <a:ext cx="673" cy="305"/>
              </a:xfrm>
              <a:prstGeom prst="rect">
                <a:avLst/>
              </a:prstGeom>
              <a:solidFill>
                <a:srgbClr val="000000"/>
              </a:solidFill>
              <a:ln w="25400" algn="ctr">
                <a:solidFill>
                  <a:srgbClr val="FF9933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n-US" b="1"/>
                  <a:t>Tail</a:t>
                </a:r>
              </a:p>
            </p:txBody>
          </p:sp>
          <p:sp>
            <p:nvSpPr>
              <p:cNvPr id="223271" name="Freeform 39"/>
              <p:cNvSpPr>
                <a:spLocks/>
              </p:cNvSpPr>
              <p:nvPr/>
            </p:nvSpPr>
            <p:spPr bwMode="auto">
              <a:xfrm>
                <a:off x="486" y="673"/>
                <a:ext cx="284" cy="395"/>
              </a:xfrm>
              <a:custGeom>
                <a:avLst/>
                <a:gdLst/>
                <a:ahLst/>
                <a:cxnLst>
                  <a:cxn ang="0">
                    <a:pos x="284" y="0"/>
                  </a:cxn>
                  <a:cxn ang="0">
                    <a:pos x="76" y="229"/>
                  </a:cxn>
                  <a:cxn ang="0">
                    <a:pos x="152" y="215"/>
                  </a:cxn>
                  <a:cxn ang="0">
                    <a:pos x="0" y="395"/>
                  </a:cxn>
                </a:cxnLst>
                <a:rect l="0" t="0" r="r" b="b"/>
                <a:pathLst>
                  <a:path w="284" h="395">
                    <a:moveTo>
                      <a:pt x="284" y="0"/>
                    </a:moveTo>
                    <a:cubicBezTo>
                      <a:pt x="191" y="96"/>
                      <a:pt x="98" y="193"/>
                      <a:pt x="76" y="229"/>
                    </a:cubicBezTo>
                    <a:cubicBezTo>
                      <a:pt x="54" y="265"/>
                      <a:pt x="165" y="187"/>
                      <a:pt x="152" y="215"/>
                    </a:cubicBezTo>
                    <a:cubicBezTo>
                      <a:pt x="139" y="243"/>
                      <a:pt x="69" y="319"/>
                      <a:pt x="0" y="395"/>
                    </a:cubicBezTo>
                  </a:path>
                </a:pathLst>
              </a:custGeom>
              <a:noFill/>
              <a:ln w="25400" cap="flat" cmpd="sng">
                <a:solidFill>
                  <a:srgbClr val="FF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3272" name="Freeform 40"/>
              <p:cNvSpPr>
                <a:spLocks/>
              </p:cNvSpPr>
              <p:nvPr/>
            </p:nvSpPr>
            <p:spPr bwMode="auto">
              <a:xfrm>
                <a:off x="5081" y="673"/>
                <a:ext cx="284" cy="395"/>
              </a:xfrm>
              <a:custGeom>
                <a:avLst/>
                <a:gdLst/>
                <a:ahLst/>
                <a:cxnLst>
                  <a:cxn ang="0">
                    <a:pos x="284" y="0"/>
                  </a:cxn>
                  <a:cxn ang="0">
                    <a:pos x="76" y="229"/>
                  </a:cxn>
                  <a:cxn ang="0">
                    <a:pos x="152" y="215"/>
                  </a:cxn>
                  <a:cxn ang="0">
                    <a:pos x="0" y="395"/>
                  </a:cxn>
                </a:cxnLst>
                <a:rect l="0" t="0" r="r" b="b"/>
                <a:pathLst>
                  <a:path w="284" h="395">
                    <a:moveTo>
                      <a:pt x="284" y="0"/>
                    </a:moveTo>
                    <a:cubicBezTo>
                      <a:pt x="191" y="96"/>
                      <a:pt x="98" y="193"/>
                      <a:pt x="76" y="229"/>
                    </a:cubicBezTo>
                    <a:cubicBezTo>
                      <a:pt x="54" y="265"/>
                      <a:pt x="165" y="187"/>
                      <a:pt x="152" y="215"/>
                    </a:cubicBezTo>
                    <a:cubicBezTo>
                      <a:pt x="139" y="243"/>
                      <a:pt x="69" y="319"/>
                      <a:pt x="0" y="395"/>
                    </a:cubicBezTo>
                  </a:path>
                </a:pathLst>
              </a:custGeom>
              <a:noFill/>
              <a:ln w="25400" cap="flat" cmpd="sng">
                <a:solidFill>
                  <a:srgbClr val="FF993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3273" name="Line 41"/>
            <p:cNvSpPr>
              <a:spLocks noChangeShapeType="1"/>
            </p:cNvSpPr>
            <p:nvPr/>
          </p:nvSpPr>
          <p:spPr bwMode="auto">
            <a:xfrm flipH="1">
              <a:off x="944" y="3121"/>
              <a:ext cx="2672" cy="6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74" name="Line 42"/>
            <p:cNvSpPr>
              <a:spLocks noChangeShapeType="1"/>
            </p:cNvSpPr>
            <p:nvPr/>
          </p:nvSpPr>
          <p:spPr bwMode="auto">
            <a:xfrm flipH="1">
              <a:off x="4239" y="3470"/>
              <a:ext cx="38" cy="375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75" name="Line 43"/>
            <p:cNvSpPr>
              <a:spLocks noChangeShapeType="1"/>
            </p:cNvSpPr>
            <p:nvPr/>
          </p:nvSpPr>
          <p:spPr bwMode="auto">
            <a:xfrm flipH="1">
              <a:off x="2445" y="3339"/>
              <a:ext cx="1449" cy="292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 type="oval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3276" name="AutoShape 44"/>
            <p:cNvSpPr>
              <a:spLocks/>
            </p:cNvSpPr>
            <p:nvPr/>
          </p:nvSpPr>
          <p:spPr bwMode="auto">
            <a:xfrm rot="5400000">
              <a:off x="2366" y="2584"/>
              <a:ext cx="177" cy="2354"/>
            </a:xfrm>
            <a:prstGeom prst="leftBrace">
              <a:avLst>
                <a:gd name="adj1" fmla="val 110829"/>
                <a:gd name="adj2" fmla="val 50000"/>
              </a:avLst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715781" y="3604592"/>
            <a:ext cx="3020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Random and </a:t>
            </a:r>
            <a:r>
              <a:rPr lang="en-US" dirty="0" err="1" smtClean="0"/>
              <a:t>dis</a:t>
            </a:r>
            <a:r>
              <a:rPr lang="en-US" dirty="0" smtClean="0"/>
              <a:t>-ordered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472275" y="2080591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Ring abstraction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Line 2"/>
          <p:cNvSpPr>
            <a:spLocks noChangeShapeType="1"/>
          </p:cNvSpPr>
          <p:nvPr/>
        </p:nvSpPr>
        <p:spPr bwMode="auto">
          <a:xfrm>
            <a:off x="903288" y="1411288"/>
            <a:ext cx="7404100" cy="0"/>
          </a:xfrm>
          <a:prstGeom prst="line">
            <a:avLst/>
          </a:prstGeom>
          <a:noFill/>
          <a:ln w="50800">
            <a:solidFill>
              <a:srgbClr val="FF99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SOSA Execution Model Overview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30400"/>
            <a:ext cx="8229600" cy="492760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en-US" dirty="0"/>
              <a:t>Instructions are broadcast to all PEs from the </a:t>
            </a:r>
            <a:r>
              <a:rPr lang="en-US" dirty="0" err="1"/>
              <a:t>microscale</a:t>
            </a:r>
            <a:r>
              <a:rPr lang="en-US" dirty="0"/>
              <a:t> </a:t>
            </a:r>
            <a:r>
              <a:rPr lang="en-US" dirty="0" smtClean="0"/>
              <a:t>I/O contact</a:t>
            </a:r>
            <a:endParaRPr lang="en-US" dirty="0"/>
          </a:p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en-US" dirty="0"/>
              <a:t>Partial instruction re-use is permitted to reduce instruction broadcast overhead</a:t>
            </a:r>
          </a:p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en-US" dirty="0"/>
              <a:t>Predicated instructions serialize through a synchronization signal sent from the head node of the PE (the head node holds predicate flags)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en-US" i="1" dirty="0"/>
              <a:t>Why? out-of-order inst. arrival at nodes within a PE</a:t>
            </a:r>
          </a:p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en-US" dirty="0"/>
              <a:t>PESHIFT operations (left, right) enable PE communications on the ring</a:t>
            </a:r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1344613" y="1135063"/>
            <a:ext cx="1068387" cy="484187"/>
          </a:xfrm>
          <a:prstGeom prst="rect">
            <a:avLst/>
          </a:prstGeom>
          <a:solidFill>
            <a:srgbClr val="000000"/>
          </a:solidFill>
          <a:ln w="25400" algn="ctr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Head</a:t>
            </a:r>
          </a:p>
        </p:txBody>
      </p:sp>
      <p:sp>
        <p:nvSpPr>
          <p:cNvPr id="224262" name="Rectangle 6"/>
          <p:cNvSpPr>
            <a:spLocks noChangeArrowheads="1"/>
          </p:cNvSpPr>
          <p:nvPr/>
        </p:nvSpPr>
        <p:spPr bwMode="auto">
          <a:xfrm>
            <a:off x="2700338" y="1135063"/>
            <a:ext cx="1068387" cy="484187"/>
          </a:xfrm>
          <a:prstGeom prst="rect">
            <a:avLst/>
          </a:prstGeom>
          <a:solidFill>
            <a:srgbClr val="000000"/>
          </a:solidFill>
          <a:ln w="25400" algn="ctr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Bit 0</a:t>
            </a:r>
          </a:p>
        </p:txBody>
      </p:sp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4087813" y="1201738"/>
            <a:ext cx="1068387" cy="276225"/>
          </a:xfrm>
          <a:prstGeom prst="rect">
            <a:avLst/>
          </a:prstGeom>
          <a:solidFill>
            <a:srgbClr val="000000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...</a:t>
            </a:r>
          </a:p>
        </p:txBody>
      </p:sp>
      <p:sp>
        <p:nvSpPr>
          <p:cNvPr id="224264" name="Rectangle 8"/>
          <p:cNvSpPr>
            <a:spLocks noChangeArrowheads="1"/>
          </p:cNvSpPr>
          <p:nvPr/>
        </p:nvSpPr>
        <p:spPr bwMode="auto">
          <a:xfrm>
            <a:off x="5343525" y="1135063"/>
            <a:ext cx="1068388" cy="484187"/>
          </a:xfrm>
          <a:prstGeom prst="rect">
            <a:avLst/>
          </a:prstGeom>
          <a:solidFill>
            <a:srgbClr val="000000"/>
          </a:solidFill>
          <a:ln w="25400" algn="ctr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Bit N-1</a:t>
            </a:r>
          </a:p>
        </p:txBody>
      </p:sp>
      <p:sp>
        <p:nvSpPr>
          <p:cNvPr id="224265" name="Rectangle 9"/>
          <p:cNvSpPr>
            <a:spLocks noChangeArrowheads="1"/>
          </p:cNvSpPr>
          <p:nvPr/>
        </p:nvSpPr>
        <p:spPr bwMode="auto">
          <a:xfrm>
            <a:off x="6708775" y="1135063"/>
            <a:ext cx="1068388" cy="484187"/>
          </a:xfrm>
          <a:prstGeom prst="rect">
            <a:avLst/>
          </a:prstGeom>
          <a:solidFill>
            <a:srgbClr val="000000"/>
          </a:solidFill>
          <a:ln w="25400" algn="ctr">
            <a:solidFill>
              <a:srgbClr val="FF99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b="1"/>
              <a:t>Tail</a:t>
            </a:r>
          </a:p>
        </p:txBody>
      </p:sp>
      <p:sp>
        <p:nvSpPr>
          <p:cNvPr id="224266" name="Freeform 10"/>
          <p:cNvSpPr>
            <a:spLocks/>
          </p:cNvSpPr>
          <p:nvPr/>
        </p:nvSpPr>
        <p:spPr bwMode="auto">
          <a:xfrm>
            <a:off x="771525" y="1068388"/>
            <a:ext cx="450850" cy="627062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76" y="229"/>
              </a:cxn>
              <a:cxn ang="0">
                <a:pos x="152" y="215"/>
              </a:cxn>
              <a:cxn ang="0">
                <a:pos x="0" y="395"/>
              </a:cxn>
            </a:cxnLst>
            <a:rect l="0" t="0" r="r" b="b"/>
            <a:pathLst>
              <a:path w="284" h="395">
                <a:moveTo>
                  <a:pt x="284" y="0"/>
                </a:moveTo>
                <a:cubicBezTo>
                  <a:pt x="191" y="96"/>
                  <a:pt x="98" y="193"/>
                  <a:pt x="76" y="229"/>
                </a:cubicBezTo>
                <a:cubicBezTo>
                  <a:pt x="54" y="265"/>
                  <a:pt x="165" y="187"/>
                  <a:pt x="152" y="215"/>
                </a:cubicBezTo>
                <a:cubicBezTo>
                  <a:pt x="139" y="243"/>
                  <a:pt x="69" y="319"/>
                  <a:pt x="0" y="395"/>
                </a:cubicBezTo>
              </a:path>
            </a:pathLst>
          </a:custGeom>
          <a:noFill/>
          <a:ln w="25400" cap="flat" cmpd="sng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4267" name="Freeform 11"/>
          <p:cNvSpPr>
            <a:spLocks/>
          </p:cNvSpPr>
          <p:nvPr/>
        </p:nvSpPr>
        <p:spPr bwMode="auto">
          <a:xfrm>
            <a:off x="8066088" y="1068388"/>
            <a:ext cx="450850" cy="627062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76" y="229"/>
              </a:cxn>
              <a:cxn ang="0">
                <a:pos x="152" y="215"/>
              </a:cxn>
              <a:cxn ang="0">
                <a:pos x="0" y="395"/>
              </a:cxn>
            </a:cxnLst>
            <a:rect l="0" t="0" r="r" b="b"/>
            <a:pathLst>
              <a:path w="284" h="395">
                <a:moveTo>
                  <a:pt x="284" y="0"/>
                </a:moveTo>
                <a:cubicBezTo>
                  <a:pt x="191" y="96"/>
                  <a:pt x="98" y="193"/>
                  <a:pt x="76" y="229"/>
                </a:cubicBezTo>
                <a:cubicBezTo>
                  <a:pt x="54" y="265"/>
                  <a:pt x="165" y="187"/>
                  <a:pt x="152" y="215"/>
                </a:cubicBezTo>
                <a:cubicBezTo>
                  <a:pt x="139" y="243"/>
                  <a:pt x="69" y="319"/>
                  <a:pt x="0" y="395"/>
                </a:cubicBezTo>
              </a:path>
            </a:pathLst>
          </a:custGeom>
          <a:noFill/>
          <a:ln w="25400" cap="flat" cmpd="sng">
            <a:solidFill>
              <a:srgbClr val="FF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Performance Comparison</a:t>
            </a:r>
          </a:p>
        </p:txBody>
      </p:sp>
      <p:graphicFrame>
        <p:nvGraphicFramePr>
          <p:cNvPr id="225283" name="Group 3"/>
          <p:cNvGraphicFramePr>
            <a:graphicFrameLocks noGrp="1"/>
          </p:cNvGraphicFramePr>
          <p:nvPr/>
        </p:nvGraphicFramePr>
        <p:xfrm>
          <a:off x="2449513" y="2678113"/>
          <a:ext cx="6413500" cy="2843213"/>
        </p:xfrm>
        <a:graphic>
          <a:graphicData uri="http://schemas.openxmlformats.org/drawingml/2006/table">
            <a:tbl>
              <a:tblPr/>
              <a:tblGrid>
                <a:gridCol w="1901825"/>
                <a:gridCol w="4511675"/>
              </a:tblGrid>
              <a:tr h="3667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SOSA Configuration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Register File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16 entry, 2-bits per node (32 bits wide)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Time Quantum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 ns  (Synchronous equivalent: 1GHz)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ALU Latency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time quanta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Inst. buffer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entry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Link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Full duplex with 3 virtual channels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313" name="Rectangle 33"/>
          <p:cNvSpPr>
            <a:spLocks noChangeArrowheads="1"/>
          </p:cNvSpPr>
          <p:nvPr/>
        </p:nvSpPr>
        <p:spPr bwMode="auto">
          <a:xfrm>
            <a:off x="298450" y="1062038"/>
            <a:ext cx="3357563" cy="16160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We compare SOSA against:</a:t>
            </a:r>
          </a:p>
          <a:p>
            <a:pPr lvl="1" algn="l">
              <a:buFontTx/>
              <a:buChar char="•"/>
            </a:pPr>
            <a:r>
              <a:rPr lang="en-US"/>
              <a:t> P4 at 3GHz </a:t>
            </a:r>
          </a:p>
          <a:p>
            <a:pPr lvl="1" algn="l">
              <a:buFontTx/>
              <a:buChar char="•"/>
            </a:pPr>
            <a:r>
              <a:rPr lang="en-US"/>
              <a:t> Ideal SOSA</a:t>
            </a:r>
          </a:p>
          <a:p>
            <a:pPr lvl="1" algn="l">
              <a:buFontTx/>
              <a:buChar char="•"/>
            </a:pPr>
            <a:r>
              <a:rPr lang="en-US"/>
              <a:t> Ideal Superscalar</a:t>
            </a:r>
          </a:p>
          <a:p>
            <a:pPr lvl="1" algn="l">
              <a:buFontTx/>
              <a:buChar char="•"/>
            </a:pPr>
            <a:r>
              <a:rPr lang="en-US"/>
              <a:t> Ideal 16-way CMP</a:t>
            </a:r>
          </a:p>
        </p:txBody>
      </p:sp>
      <p:sp>
        <p:nvSpPr>
          <p:cNvPr id="225314" name="Rectangle 34"/>
          <p:cNvSpPr>
            <a:spLocks noChangeArrowheads="1"/>
          </p:cNvSpPr>
          <p:nvPr/>
        </p:nvSpPr>
        <p:spPr bwMode="auto">
          <a:xfrm>
            <a:off x="2449513" y="5665788"/>
            <a:ext cx="5595937" cy="10064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00"/>
                </a:solidFill>
              </a:rPr>
              <a:t>Ideal SOSA (I-SOSA):  </a:t>
            </a:r>
          </a:p>
          <a:p>
            <a:pPr lvl="1" algn="l">
              <a:buFontTx/>
              <a:buChar char="•"/>
            </a:pPr>
            <a:r>
              <a:rPr lang="en-US"/>
              <a:t> 1 time quanta instruction execution latency</a:t>
            </a:r>
          </a:p>
          <a:p>
            <a:pPr lvl="1" algn="l">
              <a:buFontTx/>
              <a:buChar char="•"/>
            </a:pPr>
            <a:r>
              <a:rPr lang="en-US"/>
              <a:t> No communication overhead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Performance Comparison</a:t>
            </a:r>
          </a:p>
        </p:txBody>
      </p:sp>
      <p:graphicFrame>
        <p:nvGraphicFramePr>
          <p:cNvPr id="226307" name="Group 3"/>
          <p:cNvGraphicFramePr>
            <a:graphicFrameLocks noGrp="1"/>
          </p:cNvGraphicFramePr>
          <p:nvPr/>
        </p:nvGraphicFramePr>
        <p:xfrm>
          <a:off x="169863" y="1033463"/>
          <a:ext cx="8896350" cy="2843213"/>
        </p:xfrm>
        <a:graphic>
          <a:graphicData uri="http://schemas.openxmlformats.org/drawingml/2006/table">
            <a:tbl>
              <a:tblPr/>
              <a:tblGrid>
                <a:gridCol w="2198687"/>
                <a:gridCol w="3481388"/>
                <a:gridCol w="2160587"/>
                <a:gridCol w="1055688"/>
              </a:tblGrid>
              <a:tr h="36671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charset="0"/>
                        </a:rPr>
                        <a:t>Ideal Superscalar (I-SS) Configuration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Parameter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Parameter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Width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128 (Fetch/Dec./Iss./Commit)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Branch prediction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Perfect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Inst. Fetch Queue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1024 Entries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Memory latency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 cycle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ROB/LSQ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8192 entries, 1 cycle access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Memory ports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Integer ALU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128 Add, 128 Mult.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Frequency</a:t>
                      </a: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10 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FP ALU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128 Add, 128 Mult.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361" name="Rectangle 57"/>
          <p:cNvSpPr>
            <a:spLocks noChangeArrowheads="1"/>
          </p:cNvSpPr>
          <p:nvPr/>
        </p:nvSpPr>
        <p:spPr bwMode="auto">
          <a:xfrm>
            <a:off x="2368550" y="4514850"/>
            <a:ext cx="4706938" cy="7016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FF00"/>
                </a:solidFill>
              </a:rPr>
              <a:t>Ideal 16-way CMP (16CMP):</a:t>
            </a:r>
            <a:r>
              <a:rPr lang="en-US"/>
              <a:t>  </a:t>
            </a:r>
          </a:p>
          <a:p>
            <a:pPr lvl="1" algn="l">
              <a:buFontTx/>
              <a:buChar char="•"/>
            </a:pPr>
            <a:r>
              <a:rPr lang="en-US"/>
              <a:t> Linear scaling of I-SS performance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ChangeArrowheads="1"/>
          </p:cNvSpPr>
          <p:nvPr/>
        </p:nvSpPr>
        <p:spPr bwMode="auto">
          <a:xfrm>
            <a:off x="457200" y="1479550"/>
            <a:ext cx="8278813" cy="395288"/>
          </a:xfrm>
          <a:prstGeom prst="rect">
            <a:avLst/>
          </a:prstGeom>
          <a:solidFill>
            <a:srgbClr val="3366FF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31" name="Rectangle 3"/>
          <p:cNvSpPr>
            <a:spLocks noChangeArrowheads="1"/>
          </p:cNvSpPr>
          <p:nvPr/>
        </p:nvSpPr>
        <p:spPr bwMode="auto">
          <a:xfrm>
            <a:off x="3603625" y="2233613"/>
            <a:ext cx="5132388" cy="395287"/>
          </a:xfrm>
          <a:prstGeom prst="rect">
            <a:avLst/>
          </a:prstGeom>
          <a:solidFill>
            <a:srgbClr val="3366FF"/>
          </a:solidFill>
          <a:ln w="254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Benchmark Highlights</a:t>
            </a:r>
            <a:endParaRPr lang="en-US" sz="3200" dirty="0"/>
          </a:p>
        </p:txBody>
      </p:sp>
      <p:graphicFrame>
        <p:nvGraphicFramePr>
          <p:cNvPr id="227333" name="Group 5"/>
          <p:cNvGraphicFramePr>
            <a:graphicFrameLocks noGrp="1"/>
          </p:cNvGraphicFramePr>
          <p:nvPr/>
        </p:nvGraphicFramePr>
        <p:xfrm>
          <a:off x="457200" y="1073150"/>
          <a:ext cx="8278813" cy="5466080"/>
        </p:xfrm>
        <a:graphic>
          <a:graphicData uri="http://schemas.openxmlformats.org/drawingml/2006/table">
            <a:tbl>
              <a:tblPr/>
              <a:tblGrid>
                <a:gridCol w="3146425"/>
                <a:gridCol w="5132388"/>
              </a:tblGrid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Application Class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Scientific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Multiply integer NxN matrices (N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PEs)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Image Processing (Filters)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Generic 3x3 filter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Separable Gaussian filter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Median noise reduction filter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Each over an NxN image (N</a:t>
                      </a:r>
                      <a:r>
                        <a:rPr kumimoji="0" lang="en-US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PEs)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General Purpose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Odd-Even transposition sort. Parallel sort with nearest neighbor communication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(N PEs for sorting N keys)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Cryptography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Tiny Encryption Algorithm (TEA) used in XBox IP security.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Search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Search a database for a match with an input 32 bit string. O(N) PEs for N strings.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Bin-Packing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Pipelined version of bin-packing with first-fit heuristic (N PEs for N bins)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7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0" grpId="0" animBg="1"/>
      <p:bldP spid="22733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46809" y="914398"/>
            <a:ext cx="8063346" cy="56526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Highlight 1 of 2 – </a:t>
            </a:r>
            <a:r>
              <a:rPr lang="en-US" sz="3200" i="1" dirty="0"/>
              <a:t>Matrix Multiply</a:t>
            </a:r>
          </a:p>
        </p:txBody>
      </p:sp>
      <p:pic>
        <p:nvPicPr>
          <p:cNvPr id="228355" name="Picture 3" descr="fig6"/>
          <p:cNvPicPr>
            <a:picLocks noChangeAspect="1" noChangeArrowheads="1"/>
          </p:cNvPicPr>
          <p:nvPr/>
        </p:nvPicPr>
        <p:blipFill>
          <a:blip r:embed="rId2" cstate="print"/>
          <a:srcRect r="-804"/>
          <a:stretch>
            <a:fillRect/>
          </a:stretch>
        </p:blipFill>
        <p:spPr bwMode="auto">
          <a:xfrm>
            <a:off x="590550" y="1022350"/>
            <a:ext cx="7857259" cy="54578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46809" y="914398"/>
            <a:ext cx="8063346" cy="56526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Highlight 2 of 2– </a:t>
            </a:r>
            <a:r>
              <a:rPr lang="en-US" sz="3200" i="1" dirty="0"/>
              <a:t>Gaussian Filter</a:t>
            </a:r>
          </a:p>
        </p:txBody>
      </p:sp>
      <p:pic>
        <p:nvPicPr>
          <p:cNvPr id="229379" name="Picture 3" descr="f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638" y="1023938"/>
            <a:ext cx="7783512" cy="5448300"/>
          </a:xfrm>
          <a:prstGeom prst="rect">
            <a:avLst/>
          </a:prstGeom>
          <a:noFill/>
        </p:spPr>
      </p:pic>
      <p:sp>
        <p:nvSpPr>
          <p:cNvPr id="5" name="Freeform 4"/>
          <p:cNvSpPr/>
          <p:nvPr/>
        </p:nvSpPr>
        <p:spPr bwMode="auto">
          <a:xfrm>
            <a:off x="4147704" y="1818409"/>
            <a:ext cx="3323359" cy="1253837"/>
          </a:xfrm>
          <a:custGeom>
            <a:avLst/>
            <a:gdLst>
              <a:gd name="connsiteX0" fmla="*/ 110837 w 3446319"/>
              <a:gd name="connsiteY0" fmla="*/ 1143000 h 1290204"/>
              <a:gd name="connsiteX1" fmla="*/ 162791 w 3446319"/>
              <a:gd name="connsiteY1" fmla="*/ 1132609 h 1290204"/>
              <a:gd name="connsiteX2" fmla="*/ 547255 w 3446319"/>
              <a:gd name="connsiteY2" fmla="*/ 1101436 h 1290204"/>
              <a:gd name="connsiteX3" fmla="*/ 3446319 w 3446319"/>
              <a:gd name="connsiteY3" fmla="*/ 0 h 1290204"/>
              <a:gd name="connsiteX4" fmla="*/ 3446319 w 3446319"/>
              <a:gd name="connsiteY4" fmla="*/ 0 h 1290204"/>
              <a:gd name="connsiteX0" fmla="*/ 119496 w 3454978"/>
              <a:gd name="connsiteY0" fmla="*/ 1143000 h 1291936"/>
              <a:gd name="connsiteX1" fmla="*/ 555914 w 3454978"/>
              <a:gd name="connsiteY1" fmla="*/ 1101436 h 1291936"/>
              <a:gd name="connsiteX2" fmla="*/ 3454978 w 3454978"/>
              <a:gd name="connsiteY2" fmla="*/ 0 h 1291936"/>
              <a:gd name="connsiteX3" fmla="*/ 3454978 w 3454978"/>
              <a:gd name="connsiteY3" fmla="*/ 0 h 1291936"/>
              <a:gd name="connsiteX0" fmla="*/ 0 w 2899064"/>
              <a:gd name="connsiteY0" fmla="*/ 1101436 h 1101436"/>
              <a:gd name="connsiteX1" fmla="*/ 2899064 w 2899064"/>
              <a:gd name="connsiteY1" fmla="*/ 0 h 1101436"/>
              <a:gd name="connsiteX2" fmla="*/ 2899064 w 2899064"/>
              <a:gd name="connsiteY2" fmla="*/ 0 h 1101436"/>
              <a:gd name="connsiteX0" fmla="*/ 0 w 3293918"/>
              <a:gd name="connsiteY0" fmla="*/ 1163782 h 1163782"/>
              <a:gd name="connsiteX1" fmla="*/ 3293918 w 3293918"/>
              <a:gd name="connsiteY1" fmla="*/ 0 h 1163782"/>
              <a:gd name="connsiteX2" fmla="*/ 3293918 w 3293918"/>
              <a:gd name="connsiteY2" fmla="*/ 0 h 1163782"/>
              <a:gd name="connsiteX0" fmla="*/ 29441 w 3323359"/>
              <a:gd name="connsiteY0" fmla="*/ 1163782 h 1253837"/>
              <a:gd name="connsiteX1" fmla="*/ 548986 w 3323359"/>
              <a:gd name="connsiteY1" fmla="*/ 1059873 h 1253837"/>
              <a:gd name="connsiteX2" fmla="*/ 3323359 w 3323359"/>
              <a:gd name="connsiteY2" fmla="*/ 0 h 1253837"/>
              <a:gd name="connsiteX3" fmla="*/ 3323359 w 3323359"/>
              <a:gd name="connsiteY3" fmla="*/ 0 h 1253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3359" h="1253837">
                <a:moveTo>
                  <a:pt x="29441" y="1163782"/>
                </a:moveTo>
                <a:cubicBezTo>
                  <a:pt x="86591" y="1139536"/>
                  <a:pt x="0" y="1253837"/>
                  <a:pt x="548986" y="1059873"/>
                </a:cubicBezTo>
                <a:lnTo>
                  <a:pt x="3323359" y="0"/>
                </a:lnTo>
                <a:lnTo>
                  <a:pt x="3323359" y="0"/>
                </a:lnTo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4208318" y="1808018"/>
            <a:ext cx="2628900" cy="224443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9350"/>
            <a:ext cx="8441140" cy="5164138"/>
          </a:xfrm>
        </p:spPr>
        <p:txBody>
          <a:bodyPr/>
          <a:lstStyle/>
          <a:p>
            <a:r>
              <a:rPr lang="en-US" dirty="0" smtClean="0"/>
              <a:t>Early days of self-assembled computing and the devices are nascent</a:t>
            </a:r>
          </a:p>
          <a:p>
            <a:pPr lvl="1"/>
            <a:r>
              <a:rPr lang="en-US" dirty="0" smtClean="0"/>
              <a:t>However, we have demonstrated the fundamental building blocks and are moving toward more powerful devices</a:t>
            </a:r>
          </a:p>
          <a:p>
            <a:r>
              <a:rPr lang="en-US" dirty="0" smtClean="0"/>
              <a:t>Self-assembly disrupts the conventional paradigm for computer architecture</a:t>
            </a:r>
          </a:p>
          <a:p>
            <a:pPr lvl="1"/>
            <a:r>
              <a:rPr lang="en-US" dirty="0" smtClean="0"/>
              <a:t>Fortunately, self-organization as a principle can be applied in a defect-prone, distributed setting</a:t>
            </a:r>
          </a:p>
          <a:p>
            <a:r>
              <a:rPr lang="en-US" dirty="0" smtClean="0"/>
              <a:t>Despite significantly higher defect rates high</a:t>
            </a:r>
            <a:r>
              <a:rPr lang="en-US" i="1" dirty="0" smtClean="0"/>
              <a:t>er</a:t>
            </a:r>
            <a:r>
              <a:rPr lang="en-US" dirty="0" smtClean="0"/>
              <a:t>-performance self-organizing architectures are possible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and Sponsors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1004C"/>
              </a:clrFrom>
              <a:clrTo>
                <a:srgbClr val="01004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3741" y="3957493"/>
            <a:ext cx="1366838" cy="13620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0000"/>
              </a:clrFrom>
              <a:clrTo>
                <a:srgbClr val="FF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9666" y="4136016"/>
            <a:ext cx="122713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8"/>
          <p:cNvGrpSpPr>
            <a:grpSpLocks/>
          </p:cNvGrpSpPr>
          <p:nvPr/>
        </p:nvGrpSpPr>
        <p:grpSpPr bwMode="auto">
          <a:xfrm>
            <a:off x="7153564" y="4134716"/>
            <a:ext cx="1803400" cy="1069975"/>
            <a:chOff x="4624" y="3332"/>
            <a:chExt cx="1136" cy="674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25" y="3657"/>
              <a:ext cx="1135" cy="34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4624" y="3332"/>
              <a:ext cx="1130" cy="267"/>
              <a:chOff x="4159" y="2803"/>
              <a:chExt cx="1202" cy="284"/>
            </a:xfrm>
          </p:grpSpPr>
          <p:sp>
            <p:nvSpPr>
              <p:cNvPr id="9" name="Rectangle 11"/>
              <p:cNvSpPr>
                <a:spLocks noChangeArrowheads="1"/>
              </p:cNvSpPr>
              <p:nvPr/>
            </p:nvSpPr>
            <p:spPr bwMode="auto">
              <a:xfrm>
                <a:off x="4159" y="2803"/>
                <a:ext cx="1202" cy="284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0" name="Picture 1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0863" b="11182"/>
              <a:stretch>
                <a:fillRect/>
              </a:stretch>
            </p:blipFill>
            <p:spPr bwMode="auto">
              <a:xfrm>
                <a:off x="4172" y="2825"/>
                <a:ext cx="1179" cy="24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Picture 15" descr="aro_log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9016" y="2120034"/>
            <a:ext cx="141922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ostp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8081" y="2159433"/>
            <a:ext cx="146367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 descr="darpa_log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-8424"/>
          <a:stretch>
            <a:fillRect/>
          </a:stretch>
        </p:blipFill>
        <p:spPr bwMode="auto">
          <a:xfrm>
            <a:off x="7264400" y="2435802"/>
            <a:ext cx="187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598" y="1184563"/>
            <a:ext cx="43745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/>
              <a:t>Jaidev</a:t>
            </a:r>
            <a:r>
              <a:rPr lang="en-US" dirty="0" smtClean="0"/>
              <a:t> </a:t>
            </a:r>
            <a:r>
              <a:rPr lang="en-US" dirty="0" err="1" smtClean="0"/>
              <a:t>Patwardhan</a:t>
            </a:r>
            <a:endParaRPr lang="en-US" dirty="0" smtClean="0"/>
          </a:p>
          <a:p>
            <a:pPr algn="l"/>
            <a:r>
              <a:rPr lang="en-US" dirty="0" err="1" smtClean="0"/>
              <a:t>Costantin</a:t>
            </a:r>
            <a:r>
              <a:rPr lang="en-US" dirty="0" smtClean="0"/>
              <a:t> Pistol</a:t>
            </a:r>
          </a:p>
          <a:p>
            <a:pPr algn="l"/>
            <a:r>
              <a:rPr lang="en-US" dirty="0" smtClean="0"/>
              <a:t>Vincent Mao</a:t>
            </a:r>
          </a:p>
          <a:p>
            <a:pPr algn="l"/>
            <a:r>
              <a:rPr lang="en-US" dirty="0" err="1" smtClean="0"/>
              <a:t>Viresh</a:t>
            </a:r>
            <a:r>
              <a:rPr lang="en-US" dirty="0" smtClean="0"/>
              <a:t> </a:t>
            </a:r>
            <a:r>
              <a:rPr lang="en-US" dirty="0" err="1" smtClean="0"/>
              <a:t>Thusu</a:t>
            </a:r>
            <a:endParaRPr lang="en-US" dirty="0" smtClean="0"/>
          </a:p>
          <a:p>
            <a:pPr algn="l"/>
            <a:r>
              <a:rPr lang="en-US" dirty="0" smtClean="0"/>
              <a:t>Mohammad </a:t>
            </a:r>
            <a:r>
              <a:rPr lang="en-US" dirty="0" err="1" smtClean="0"/>
              <a:t>Mottaghi</a:t>
            </a:r>
            <a:endParaRPr lang="en-US" dirty="0" smtClean="0"/>
          </a:p>
          <a:p>
            <a:pPr algn="l"/>
            <a:r>
              <a:rPr lang="en-US" dirty="0" smtClean="0"/>
              <a:t>Jun Pang</a:t>
            </a:r>
          </a:p>
          <a:p>
            <a:pPr algn="l"/>
            <a:r>
              <a:rPr lang="en-US" dirty="0" err="1" smtClean="0"/>
              <a:t>Vishwa</a:t>
            </a:r>
            <a:r>
              <a:rPr lang="en-US" dirty="0" smtClean="0"/>
              <a:t> Nellore</a:t>
            </a:r>
          </a:p>
          <a:p>
            <a:pPr algn="l"/>
            <a:r>
              <a:rPr lang="en-US" dirty="0" err="1" smtClean="0"/>
              <a:t>Siyang</a:t>
            </a:r>
            <a:r>
              <a:rPr lang="en-US" dirty="0" smtClean="0"/>
              <a:t> Wang</a:t>
            </a:r>
          </a:p>
          <a:p>
            <a:pPr algn="l"/>
            <a:r>
              <a:rPr lang="en-US" dirty="0" smtClean="0"/>
              <a:t>Heather </a:t>
            </a:r>
            <a:r>
              <a:rPr lang="en-US" dirty="0" err="1" smtClean="0"/>
              <a:t>Duschl</a:t>
            </a:r>
            <a:endParaRPr lang="en-US" dirty="0" smtClean="0"/>
          </a:p>
          <a:p>
            <a:pPr algn="l"/>
            <a:r>
              <a:rPr lang="en-US" dirty="0" err="1" smtClean="0"/>
              <a:t>Arjun</a:t>
            </a:r>
            <a:r>
              <a:rPr lang="en-US" dirty="0" smtClean="0"/>
              <a:t> </a:t>
            </a:r>
            <a:r>
              <a:rPr lang="en-US" dirty="0" err="1" smtClean="0"/>
              <a:t>Rallipalli</a:t>
            </a:r>
            <a:endParaRPr lang="en-US" dirty="0" smtClean="0"/>
          </a:p>
          <a:p>
            <a:pPr algn="l"/>
            <a:r>
              <a:rPr lang="en-US" dirty="0" smtClean="0"/>
              <a:t>Craig </a:t>
            </a:r>
            <a:r>
              <a:rPr lang="en-US" dirty="0" err="1" smtClean="0"/>
              <a:t>LaBoda</a:t>
            </a:r>
            <a:endParaRPr lang="en-US" dirty="0" smtClean="0"/>
          </a:p>
          <a:p>
            <a:pPr algn="l"/>
            <a:endParaRPr lang="en-US" dirty="0"/>
          </a:p>
          <a:p>
            <a:pPr algn="l"/>
            <a:r>
              <a:rPr lang="en-US" dirty="0" smtClean="0"/>
              <a:t>Dr. </a:t>
            </a:r>
            <a:r>
              <a:rPr lang="en-US" dirty="0" err="1" smtClean="0"/>
              <a:t>Perumal</a:t>
            </a:r>
            <a:r>
              <a:rPr lang="en-US" dirty="0" smtClean="0"/>
              <a:t> </a:t>
            </a:r>
            <a:r>
              <a:rPr lang="en-US" dirty="0" err="1" smtClean="0"/>
              <a:t>Ramasamy</a:t>
            </a:r>
            <a:endParaRPr lang="en-US" dirty="0" smtClean="0"/>
          </a:p>
          <a:p>
            <a:pPr algn="l"/>
            <a:r>
              <a:rPr lang="en-US" dirty="0" smtClean="0"/>
              <a:t>Dr. </a:t>
            </a:r>
            <a:r>
              <a:rPr lang="en-US" dirty="0" err="1" smtClean="0"/>
              <a:t>Wanqiu</a:t>
            </a:r>
            <a:r>
              <a:rPr lang="en-US" dirty="0" smtClean="0"/>
              <a:t> </a:t>
            </a:r>
            <a:r>
              <a:rPr lang="en-US" dirty="0" err="1" smtClean="0"/>
              <a:t>Shen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926352" y="1005291"/>
            <a:ext cx="27222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4000" dirty="0" smtClean="0"/>
              <a:t>Thank you!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3038"/>
            <a:ext cx="8526463" cy="5254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Economics of CMOS vs. DNA </a:t>
            </a:r>
            <a:endParaRPr lang="en-US" sz="3200" i="1" dirty="0" smtClean="0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309813" y="1270000"/>
            <a:ext cx="170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FF00"/>
                </a:solidFill>
              </a:rPr>
              <a:t>Fab. Cost</a:t>
            </a:r>
            <a:r>
              <a:rPr lang="en-US" sz="2400" baseline="30000">
                <a:solidFill>
                  <a:srgbClr val="00FF00"/>
                </a:solidFill>
              </a:rPr>
              <a:t>*</a:t>
            </a:r>
          </a:p>
        </p:txBody>
      </p:sp>
      <p:sp>
        <p:nvSpPr>
          <p:cNvPr id="20484" name="Text Box 8"/>
          <p:cNvSpPr txBox="1">
            <a:spLocks noChangeArrowheads="1"/>
          </p:cNvSpPr>
          <p:nvPr/>
        </p:nvSpPr>
        <p:spPr bwMode="auto">
          <a:xfrm>
            <a:off x="1323975" y="1268413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>
                <a:solidFill>
                  <a:srgbClr val="00FF00"/>
                </a:solidFill>
              </a:rPr>
              <a:t>Year</a:t>
            </a: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2619375" y="1846263"/>
            <a:ext cx="90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/>
              <a:t>~$1B</a:t>
            </a: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1289050" y="1846263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/>
              <a:t>2000</a:t>
            </a:r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2619375" y="2222498"/>
            <a:ext cx="1344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ym typeface="Symbol" pitchFamily="18" charset="2"/>
              </a:rPr>
              <a:t>=</a:t>
            </a:r>
            <a:r>
              <a:rPr lang="en-US" sz="2400" dirty="0"/>
              <a:t>$1.6B</a:t>
            </a:r>
          </a:p>
        </p:txBody>
      </p:sp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1289050" y="2227261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/>
              <a:t>2002</a:t>
            </a:r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2619375" y="2655451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ym typeface="Symbol" pitchFamily="18" charset="2"/>
              </a:rPr>
              <a:t>=$</a:t>
            </a:r>
            <a:r>
              <a:rPr lang="en-US" sz="2400"/>
              <a:t>2B</a:t>
            </a:r>
          </a:p>
        </p:txBody>
      </p: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1289050" y="2660214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/>
              <a:t>2004</a:t>
            </a:r>
          </a:p>
        </p:txBody>
      </p: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2619375" y="3292038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ym typeface="Symbol" pitchFamily="18" charset="2"/>
              </a:rPr>
              <a:t>=$3</a:t>
            </a:r>
            <a:r>
              <a:rPr lang="en-US" sz="2400"/>
              <a:t>B</a:t>
            </a:r>
          </a:p>
        </p:txBody>
      </p:sp>
      <p:sp>
        <p:nvSpPr>
          <p:cNvPr id="20492" name="Text Box 16"/>
          <p:cNvSpPr txBox="1">
            <a:spLocks noChangeArrowheads="1"/>
          </p:cNvSpPr>
          <p:nvPr/>
        </p:nvSpPr>
        <p:spPr bwMode="auto">
          <a:xfrm>
            <a:off x="1289050" y="329680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/>
              <a:t>2006</a:t>
            </a:r>
          </a:p>
        </p:txBody>
      </p:sp>
      <p:sp>
        <p:nvSpPr>
          <p:cNvPr id="20493" name="Text Box 18"/>
          <p:cNvSpPr txBox="1">
            <a:spLocks noChangeArrowheads="1"/>
          </p:cNvSpPr>
          <p:nvPr/>
        </p:nvSpPr>
        <p:spPr bwMode="auto">
          <a:xfrm rot="5400000">
            <a:off x="1622426" y="2975259"/>
            <a:ext cx="4381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0494" name="Line 19"/>
          <p:cNvSpPr>
            <a:spLocks noChangeShapeType="1"/>
          </p:cNvSpPr>
          <p:nvPr/>
        </p:nvSpPr>
        <p:spPr bwMode="auto">
          <a:xfrm>
            <a:off x="1317625" y="1728788"/>
            <a:ext cx="250507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Line 20"/>
          <p:cNvSpPr>
            <a:spLocks noChangeShapeType="1"/>
          </p:cNvSpPr>
          <p:nvPr/>
        </p:nvSpPr>
        <p:spPr bwMode="auto">
          <a:xfrm>
            <a:off x="2363788" y="1271588"/>
            <a:ext cx="0" cy="496295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Text Box 21"/>
          <p:cNvSpPr txBox="1">
            <a:spLocks noChangeArrowheads="1"/>
          </p:cNvSpPr>
          <p:nvPr/>
        </p:nvSpPr>
        <p:spPr bwMode="auto">
          <a:xfrm>
            <a:off x="-1588" y="6338888"/>
            <a:ext cx="4652963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i="1">
                <a:solidFill>
                  <a:schemeClr val="bg2"/>
                </a:solidFill>
              </a:rPr>
              <a:t>*EE Times, </a:t>
            </a:r>
            <a:r>
              <a:rPr lang="en-US" sz="1600" i="1" baseline="30000">
                <a:solidFill>
                  <a:schemeClr val="bg2"/>
                </a:solidFill>
              </a:rPr>
              <a:t>†</a:t>
            </a:r>
            <a:r>
              <a:rPr lang="en-US" sz="1600" i="1">
                <a:solidFill>
                  <a:schemeClr val="bg2"/>
                </a:solidFill>
              </a:rPr>
              <a:t>2004 U.S. Census, </a:t>
            </a:r>
            <a:r>
              <a:rPr lang="en-US" sz="1600" i="1" baseline="30000">
                <a:solidFill>
                  <a:schemeClr val="bg2"/>
                </a:solidFill>
              </a:rPr>
              <a:t>‡</a:t>
            </a:r>
            <a:r>
              <a:rPr lang="en-US" sz="1600" i="1">
                <a:solidFill>
                  <a:schemeClr val="bg2"/>
                </a:solidFill>
              </a:rPr>
              <a:t> Yahoo! Finance</a:t>
            </a:r>
          </a:p>
        </p:txBody>
      </p:sp>
      <p:sp>
        <p:nvSpPr>
          <p:cNvPr id="20497" name="Text Box 22"/>
          <p:cNvSpPr txBox="1">
            <a:spLocks noChangeArrowheads="1"/>
          </p:cNvSpPr>
          <p:nvPr/>
        </p:nvSpPr>
        <p:spPr bwMode="auto">
          <a:xfrm rot="5400000">
            <a:off x="3025776" y="2975259"/>
            <a:ext cx="4381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20498" name="Text Box 25"/>
          <p:cNvSpPr txBox="1">
            <a:spLocks noChangeArrowheads="1"/>
          </p:cNvSpPr>
          <p:nvPr/>
        </p:nvSpPr>
        <p:spPr bwMode="auto">
          <a:xfrm>
            <a:off x="2639250" y="4008433"/>
            <a:ext cx="10999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ym typeface="Symbol" pitchFamily="18" charset="2"/>
              </a:rPr>
              <a:t>=$</a:t>
            </a:r>
            <a:r>
              <a:rPr lang="en-US" sz="2400" dirty="0" smtClean="0">
                <a:sym typeface="Symbol" pitchFamily="18" charset="2"/>
              </a:rPr>
              <a:t>4B</a:t>
            </a:r>
            <a:endParaRPr lang="en-US" sz="2400" dirty="0"/>
          </a:p>
        </p:txBody>
      </p:sp>
      <p:sp>
        <p:nvSpPr>
          <p:cNvPr id="20499" name="Text Box 26"/>
          <p:cNvSpPr txBox="1">
            <a:spLocks noChangeArrowheads="1"/>
          </p:cNvSpPr>
          <p:nvPr/>
        </p:nvSpPr>
        <p:spPr bwMode="auto">
          <a:xfrm>
            <a:off x="1392052" y="4013195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/>
              <a:t>2009</a:t>
            </a:r>
          </a:p>
        </p:txBody>
      </p:sp>
      <p:sp>
        <p:nvSpPr>
          <p:cNvPr id="20500" name="Text Box 27"/>
          <p:cNvSpPr txBox="1">
            <a:spLocks noChangeArrowheads="1"/>
          </p:cNvSpPr>
          <p:nvPr/>
        </p:nvSpPr>
        <p:spPr bwMode="auto">
          <a:xfrm rot="5400000">
            <a:off x="1622426" y="3733219"/>
            <a:ext cx="4381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0501" name="Text Box 28"/>
          <p:cNvSpPr txBox="1">
            <a:spLocks noChangeArrowheads="1"/>
          </p:cNvSpPr>
          <p:nvPr/>
        </p:nvSpPr>
        <p:spPr bwMode="auto">
          <a:xfrm rot="5400000">
            <a:off x="3025776" y="3733219"/>
            <a:ext cx="4381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20502" name="Text Box 29"/>
          <p:cNvSpPr txBox="1">
            <a:spLocks noChangeArrowheads="1"/>
          </p:cNvSpPr>
          <p:nvPr/>
        </p:nvSpPr>
        <p:spPr bwMode="auto">
          <a:xfrm>
            <a:off x="190315" y="3990970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/>
              <a:t>(32 nm)</a:t>
            </a:r>
          </a:p>
        </p:txBody>
      </p:sp>
      <p:sp>
        <p:nvSpPr>
          <p:cNvPr id="20503" name="Text Box 30"/>
          <p:cNvSpPr txBox="1">
            <a:spLocks noChangeArrowheads="1"/>
          </p:cNvSpPr>
          <p:nvPr/>
        </p:nvSpPr>
        <p:spPr bwMode="auto">
          <a:xfrm>
            <a:off x="87313" y="3274575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/>
              <a:t>(65 nm)</a:t>
            </a:r>
          </a:p>
        </p:txBody>
      </p:sp>
      <p:sp>
        <p:nvSpPr>
          <p:cNvPr id="20504" name="Text Box 31"/>
          <p:cNvSpPr txBox="1">
            <a:spLocks noChangeArrowheads="1"/>
          </p:cNvSpPr>
          <p:nvPr/>
        </p:nvSpPr>
        <p:spPr bwMode="auto">
          <a:xfrm>
            <a:off x="87313" y="2649101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/>
              <a:t>(90 nm)</a:t>
            </a:r>
          </a:p>
        </p:txBody>
      </p:sp>
      <p:sp>
        <p:nvSpPr>
          <p:cNvPr id="20505" name="Text Box 32"/>
          <p:cNvSpPr txBox="1">
            <a:spLocks noChangeArrowheads="1"/>
          </p:cNvSpPr>
          <p:nvPr/>
        </p:nvSpPr>
        <p:spPr bwMode="auto">
          <a:xfrm>
            <a:off x="9525" y="1835150"/>
            <a:ext cx="1312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>
            <a:spAutoFit/>
          </a:bodyPr>
          <a:lstStyle/>
          <a:p>
            <a:pPr algn="r"/>
            <a:r>
              <a:rPr lang="en-US" sz="2400"/>
              <a:t>(180 nm)</a:t>
            </a:r>
          </a:p>
        </p:txBody>
      </p:sp>
      <p:sp>
        <p:nvSpPr>
          <p:cNvPr id="20506" name="Text Box 33"/>
          <p:cNvSpPr txBox="1">
            <a:spLocks noChangeArrowheads="1"/>
          </p:cNvSpPr>
          <p:nvPr/>
        </p:nvSpPr>
        <p:spPr bwMode="auto">
          <a:xfrm>
            <a:off x="7718425" y="4512436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/>
              <a:t>$1,170B</a:t>
            </a:r>
          </a:p>
        </p:txBody>
      </p:sp>
      <p:sp>
        <p:nvSpPr>
          <p:cNvPr id="20507" name="Text Box 34"/>
          <p:cNvSpPr txBox="1">
            <a:spLocks noChangeArrowheads="1"/>
          </p:cNvSpPr>
          <p:nvPr/>
        </p:nvSpPr>
        <p:spPr bwMode="auto">
          <a:xfrm>
            <a:off x="7718425" y="3715511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3300"/>
                </a:solidFill>
              </a:rPr>
              <a:t>$   260B</a:t>
            </a:r>
          </a:p>
        </p:txBody>
      </p:sp>
      <p:sp>
        <p:nvSpPr>
          <p:cNvPr id="20508" name="Rectangle 35"/>
          <p:cNvSpPr>
            <a:spLocks noChangeArrowheads="1"/>
          </p:cNvSpPr>
          <p:nvPr/>
        </p:nvSpPr>
        <p:spPr bwMode="auto">
          <a:xfrm>
            <a:off x="5262563" y="3715511"/>
            <a:ext cx="2455862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/>
              <a:t> Semiconductors</a:t>
            </a:r>
          </a:p>
        </p:txBody>
      </p:sp>
      <p:sp>
        <p:nvSpPr>
          <p:cNvPr id="20509" name="Rectangle 38"/>
          <p:cNvSpPr>
            <a:spLocks noChangeArrowheads="1"/>
          </p:cNvSpPr>
          <p:nvPr/>
        </p:nvSpPr>
        <p:spPr bwMode="auto">
          <a:xfrm>
            <a:off x="4854575" y="4479098"/>
            <a:ext cx="2863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/>
              <a:t>Drug Manufacturing</a:t>
            </a:r>
          </a:p>
        </p:txBody>
      </p:sp>
      <p:sp>
        <p:nvSpPr>
          <p:cNvPr id="20510" name="Rectangle 39"/>
          <p:cNvSpPr>
            <a:spLocks noChangeArrowheads="1"/>
          </p:cNvSpPr>
          <p:nvPr/>
        </p:nvSpPr>
        <p:spPr bwMode="auto">
          <a:xfrm>
            <a:off x="3938588" y="4969636"/>
            <a:ext cx="3779837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/>
              <a:t>Specialized Chemical Mfg.</a:t>
            </a:r>
          </a:p>
        </p:txBody>
      </p:sp>
      <p:sp>
        <p:nvSpPr>
          <p:cNvPr id="20511" name="Text Box 40"/>
          <p:cNvSpPr txBox="1">
            <a:spLocks noChangeArrowheads="1"/>
          </p:cNvSpPr>
          <p:nvPr/>
        </p:nvSpPr>
        <p:spPr bwMode="auto">
          <a:xfrm>
            <a:off x="7718425" y="4969636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/>
              <a:t>$   247B</a:t>
            </a:r>
          </a:p>
        </p:txBody>
      </p:sp>
      <p:sp>
        <p:nvSpPr>
          <p:cNvPr id="20512" name="Text Box 41"/>
          <p:cNvSpPr txBox="1">
            <a:spLocks noChangeArrowheads="1"/>
          </p:cNvSpPr>
          <p:nvPr/>
        </p:nvSpPr>
        <p:spPr bwMode="auto">
          <a:xfrm>
            <a:off x="7718425" y="5460173"/>
            <a:ext cx="1319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/>
              <a:t>$   349B</a:t>
            </a:r>
          </a:p>
        </p:txBody>
      </p:sp>
      <p:sp>
        <p:nvSpPr>
          <p:cNvPr id="20513" name="Rectangle 42"/>
          <p:cNvSpPr>
            <a:spLocks noChangeArrowheads="1"/>
          </p:cNvSpPr>
          <p:nvPr/>
        </p:nvSpPr>
        <p:spPr bwMode="auto">
          <a:xfrm>
            <a:off x="5616575" y="5426836"/>
            <a:ext cx="21018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/>
              <a:t>Biotechnology</a:t>
            </a:r>
          </a:p>
        </p:txBody>
      </p:sp>
      <p:sp>
        <p:nvSpPr>
          <p:cNvPr id="20514" name="Line 44"/>
          <p:cNvSpPr>
            <a:spLocks noChangeShapeType="1"/>
          </p:cNvSpPr>
          <p:nvPr/>
        </p:nvSpPr>
        <p:spPr bwMode="auto">
          <a:xfrm>
            <a:off x="4213225" y="3717098"/>
            <a:ext cx="473075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Line 45"/>
          <p:cNvSpPr>
            <a:spLocks noChangeShapeType="1"/>
          </p:cNvSpPr>
          <p:nvPr/>
        </p:nvSpPr>
        <p:spPr bwMode="auto">
          <a:xfrm>
            <a:off x="3970338" y="906463"/>
            <a:ext cx="0" cy="5318125"/>
          </a:xfrm>
          <a:prstGeom prst="line">
            <a:avLst/>
          </a:prstGeom>
          <a:noFill/>
          <a:ln w="2540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6" name="Text Box 46"/>
          <p:cNvSpPr txBox="1">
            <a:spLocks noChangeArrowheads="1"/>
          </p:cNvSpPr>
          <p:nvPr/>
        </p:nvSpPr>
        <p:spPr bwMode="auto">
          <a:xfrm>
            <a:off x="4887913" y="3258311"/>
            <a:ext cx="314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>
                <a:solidFill>
                  <a:srgbClr val="00FF00"/>
                </a:solidFill>
              </a:rPr>
              <a:t>Market Capitalization</a:t>
            </a:r>
            <a:r>
              <a:rPr lang="en-US" sz="2400" baseline="30000">
                <a:solidFill>
                  <a:srgbClr val="00FF00"/>
                </a:solidFill>
              </a:rPr>
              <a:t>‡</a:t>
            </a:r>
          </a:p>
        </p:txBody>
      </p:sp>
      <p:sp>
        <p:nvSpPr>
          <p:cNvPr id="20517" name="Line 47"/>
          <p:cNvSpPr>
            <a:spLocks noChangeShapeType="1"/>
          </p:cNvSpPr>
          <p:nvPr/>
        </p:nvSpPr>
        <p:spPr bwMode="auto">
          <a:xfrm>
            <a:off x="4316413" y="1498600"/>
            <a:ext cx="4730750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8" name="Text Box 48"/>
          <p:cNvSpPr txBox="1">
            <a:spLocks noChangeArrowheads="1"/>
          </p:cNvSpPr>
          <p:nvPr/>
        </p:nvSpPr>
        <p:spPr bwMode="auto">
          <a:xfrm>
            <a:off x="5160963" y="1039813"/>
            <a:ext cx="297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>
                <a:solidFill>
                  <a:srgbClr val="00FF00"/>
                </a:solidFill>
              </a:rPr>
              <a:t>Value of goods sold</a:t>
            </a:r>
            <a:r>
              <a:rPr lang="en-US" sz="2400" baseline="30000">
                <a:solidFill>
                  <a:srgbClr val="00FF00"/>
                </a:solidFill>
              </a:rPr>
              <a:t>†</a:t>
            </a:r>
          </a:p>
        </p:txBody>
      </p:sp>
      <p:sp>
        <p:nvSpPr>
          <p:cNvPr id="20519" name="Text Box 49"/>
          <p:cNvSpPr txBox="1">
            <a:spLocks noChangeArrowheads="1"/>
          </p:cNvSpPr>
          <p:nvPr/>
        </p:nvSpPr>
        <p:spPr bwMode="auto">
          <a:xfrm>
            <a:off x="7821613" y="1617663"/>
            <a:ext cx="1074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/>
              <a:t>~$75B</a:t>
            </a:r>
          </a:p>
        </p:txBody>
      </p:sp>
      <p:sp>
        <p:nvSpPr>
          <p:cNvPr id="20520" name="Rectangle 50"/>
          <p:cNvSpPr>
            <a:spLocks noChangeArrowheads="1"/>
          </p:cNvSpPr>
          <p:nvPr/>
        </p:nvSpPr>
        <p:spPr bwMode="auto">
          <a:xfrm>
            <a:off x="5365750" y="1617663"/>
            <a:ext cx="2455863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/>
              <a:t> Semiconductors</a:t>
            </a:r>
          </a:p>
        </p:txBody>
      </p:sp>
      <p:sp>
        <p:nvSpPr>
          <p:cNvPr id="20521" name="Text Box 51"/>
          <p:cNvSpPr txBox="1">
            <a:spLocks noChangeArrowheads="1"/>
          </p:cNvSpPr>
          <p:nvPr/>
        </p:nvSpPr>
        <p:spPr bwMode="auto">
          <a:xfrm>
            <a:off x="7821613" y="2074863"/>
            <a:ext cx="124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/>
              <a:t>~$400B</a:t>
            </a:r>
          </a:p>
        </p:txBody>
      </p:sp>
      <p:sp>
        <p:nvSpPr>
          <p:cNvPr id="20522" name="Rectangle 52"/>
          <p:cNvSpPr>
            <a:spLocks noChangeArrowheads="1"/>
          </p:cNvSpPr>
          <p:nvPr/>
        </p:nvSpPr>
        <p:spPr bwMode="auto">
          <a:xfrm>
            <a:off x="3806825" y="2074863"/>
            <a:ext cx="4014788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/>
              <a:t> (Non-petrol.) Chemical mfg.</a:t>
            </a:r>
          </a:p>
        </p:txBody>
      </p:sp>
      <p:sp>
        <p:nvSpPr>
          <p:cNvPr id="20523" name="Text Box 54"/>
          <p:cNvSpPr txBox="1">
            <a:spLocks noChangeArrowheads="1"/>
          </p:cNvSpPr>
          <p:nvPr/>
        </p:nvSpPr>
        <p:spPr bwMode="auto">
          <a:xfrm>
            <a:off x="7712075" y="5922136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3300"/>
                </a:solidFill>
              </a:rPr>
              <a:t>$1,766B</a:t>
            </a:r>
          </a:p>
        </p:txBody>
      </p:sp>
      <p:sp>
        <p:nvSpPr>
          <p:cNvPr id="20524" name="Line 55"/>
          <p:cNvSpPr>
            <a:spLocks noChangeShapeType="1"/>
          </p:cNvSpPr>
          <p:nvPr/>
        </p:nvSpPr>
        <p:spPr bwMode="auto">
          <a:xfrm>
            <a:off x="6711122" y="5922136"/>
            <a:ext cx="2149475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25" name="Rectangle 56"/>
          <p:cNvSpPr>
            <a:spLocks noChangeArrowheads="1"/>
          </p:cNvSpPr>
          <p:nvPr/>
        </p:nvSpPr>
        <p:spPr bwMode="auto">
          <a:xfrm>
            <a:off x="8859838" y="5665788"/>
            <a:ext cx="361950" cy="45720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+</a:t>
            </a:r>
          </a:p>
        </p:txBody>
      </p:sp>
      <p:sp>
        <p:nvSpPr>
          <p:cNvPr id="20526" name="Text Box 57"/>
          <p:cNvSpPr txBox="1">
            <a:spLocks noChangeArrowheads="1"/>
          </p:cNvSpPr>
          <p:nvPr/>
        </p:nvSpPr>
        <p:spPr bwMode="auto">
          <a:xfrm>
            <a:off x="2309813" y="906463"/>
            <a:ext cx="1704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FF00"/>
                </a:solidFill>
              </a:rPr>
              <a:t>Conven.</a:t>
            </a:r>
            <a:endParaRPr lang="en-US" sz="2400" baseline="30000">
              <a:solidFill>
                <a:srgbClr val="00FF00"/>
              </a:solidFill>
            </a:endParaRPr>
          </a:p>
        </p:txBody>
      </p:sp>
      <p:grpSp>
        <p:nvGrpSpPr>
          <p:cNvPr id="20527" name="Group 63"/>
          <p:cNvGrpSpPr>
            <a:grpSpLocks/>
          </p:cNvGrpSpPr>
          <p:nvPr/>
        </p:nvGrpSpPr>
        <p:grpSpPr bwMode="auto">
          <a:xfrm>
            <a:off x="4433888" y="5982461"/>
            <a:ext cx="3255962" cy="396875"/>
            <a:chOff x="2793" y="3877"/>
            <a:chExt cx="2051" cy="250"/>
          </a:xfrm>
        </p:grpSpPr>
        <p:sp>
          <p:nvSpPr>
            <p:cNvPr id="20531" name="Text Box 59"/>
            <p:cNvSpPr txBox="1">
              <a:spLocks noChangeArrowheads="1"/>
            </p:cNvSpPr>
            <p:nvPr/>
          </p:nvSpPr>
          <p:spPr bwMode="auto">
            <a:xfrm>
              <a:off x="2793" y="3877"/>
              <a:ext cx="1521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 dirty="0">
                  <a:solidFill>
                    <a:srgbClr val="FF0000"/>
                  </a:solidFill>
                </a:rPr>
                <a:t>DNA self-assembly </a:t>
              </a:r>
            </a:p>
          </p:txBody>
        </p:sp>
        <p:sp>
          <p:nvSpPr>
            <p:cNvPr id="20532" name="Line 60"/>
            <p:cNvSpPr>
              <a:spLocks noChangeShapeType="1"/>
            </p:cNvSpPr>
            <p:nvPr/>
          </p:nvSpPr>
          <p:spPr bwMode="auto">
            <a:xfrm>
              <a:off x="4322" y="4000"/>
              <a:ext cx="522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20528" name="Group 64"/>
          <p:cNvGrpSpPr>
            <a:grpSpLocks/>
          </p:cNvGrpSpPr>
          <p:nvPr/>
        </p:nvGrpSpPr>
        <p:grpSpPr bwMode="auto">
          <a:xfrm>
            <a:off x="4602163" y="4129848"/>
            <a:ext cx="3087687" cy="396875"/>
            <a:chOff x="2899" y="2710"/>
            <a:chExt cx="1945" cy="250"/>
          </a:xfrm>
        </p:grpSpPr>
        <p:sp>
          <p:nvSpPr>
            <p:cNvPr id="20529" name="Text Box 61"/>
            <p:cNvSpPr txBox="1">
              <a:spLocks noChangeArrowheads="1"/>
            </p:cNvSpPr>
            <p:nvPr/>
          </p:nvSpPr>
          <p:spPr bwMode="auto">
            <a:xfrm>
              <a:off x="2899" y="2710"/>
              <a:ext cx="1316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>
                  <a:solidFill>
                    <a:srgbClr val="FF0000"/>
                  </a:solidFill>
                </a:rPr>
                <a:t>Microelectronics </a:t>
              </a:r>
            </a:p>
          </p:txBody>
        </p:sp>
        <p:sp>
          <p:nvSpPr>
            <p:cNvPr id="20530" name="Line 62"/>
            <p:cNvSpPr>
              <a:spLocks noChangeShapeType="1"/>
            </p:cNvSpPr>
            <p:nvPr/>
          </p:nvSpPr>
          <p:spPr bwMode="auto">
            <a:xfrm flipV="1">
              <a:off x="4322" y="2751"/>
              <a:ext cx="522" cy="8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53" name="Text Box 25"/>
          <p:cNvSpPr txBox="1">
            <a:spLocks noChangeArrowheads="1"/>
          </p:cNvSpPr>
          <p:nvPr/>
        </p:nvSpPr>
        <p:spPr bwMode="auto">
          <a:xfrm>
            <a:off x="2639250" y="4538369"/>
            <a:ext cx="13740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 smtClean="0">
                <a:sym typeface="Symbol" pitchFamily="18" charset="2"/>
              </a:rPr>
              <a:t>=$6-8B</a:t>
            </a:r>
            <a:endParaRPr lang="en-US" sz="2400" dirty="0"/>
          </a:p>
        </p:txBody>
      </p:sp>
      <p:sp>
        <p:nvSpPr>
          <p:cNvPr id="54" name="Text Box 26"/>
          <p:cNvSpPr txBox="1">
            <a:spLocks noChangeArrowheads="1"/>
          </p:cNvSpPr>
          <p:nvPr/>
        </p:nvSpPr>
        <p:spPr bwMode="auto">
          <a:xfrm>
            <a:off x="1384901" y="4543131"/>
            <a:ext cx="870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 smtClean="0"/>
              <a:t>2010</a:t>
            </a:r>
            <a:endParaRPr lang="en-US" sz="2400" dirty="0"/>
          </a:p>
        </p:txBody>
      </p:sp>
      <p:sp>
        <p:nvSpPr>
          <p:cNvPr id="55" name="Text Box 29"/>
          <p:cNvSpPr txBox="1">
            <a:spLocks noChangeArrowheads="1"/>
          </p:cNvSpPr>
          <p:nvPr/>
        </p:nvSpPr>
        <p:spPr bwMode="auto">
          <a:xfrm>
            <a:off x="179536" y="4520906"/>
            <a:ext cx="12458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 smtClean="0"/>
              <a:t>(22 </a:t>
            </a:r>
            <a:r>
              <a:rPr lang="en-US" sz="2400" dirty="0"/>
              <a:t>nm)</a:t>
            </a:r>
          </a:p>
        </p:txBody>
      </p:sp>
      <p:sp>
        <p:nvSpPr>
          <p:cNvPr id="56" name="Text Box 25"/>
          <p:cNvSpPr txBox="1">
            <a:spLocks noChangeArrowheads="1"/>
          </p:cNvSpPr>
          <p:nvPr/>
        </p:nvSpPr>
        <p:spPr bwMode="auto">
          <a:xfrm>
            <a:off x="2854897" y="5710736"/>
            <a:ext cx="723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 smtClean="0">
                <a:sym typeface="Symbol" pitchFamily="18" charset="2"/>
              </a:rPr>
              <a:t>=?</a:t>
            </a:r>
            <a:endParaRPr lang="en-US" sz="2400" dirty="0"/>
          </a:p>
        </p:txBody>
      </p:sp>
      <p:sp>
        <p:nvSpPr>
          <p:cNvPr id="57" name="Text Box 26"/>
          <p:cNvSpPr txBox="1">
            <a:spLocks noChangeArrowheads="1"/>
          </p:cNvSpPr>
          <p:nvPr/>
        </p:nvSpPr>
        <p:spPr bwMode="auto">
          <a:xfrm>
            <a:off x="1371619" y="5725889"/>
            <a:ext cx="1050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 smtClean="0"/>
              <a:t>2014+</a:t>
            </a:r>
            <a:endParaRPr lang="en-US" sz="2400" dirty="0"/>
          </a:p>
        </p:txBody>
      </p:sp>
      <p:sp>
        <p:nvSpPr>
          <p:cNvPr id="58" name="Text Box 29"/>
          <p:cNvSpPr txBox="1">
            <a:spLocks noChangeArrowheads="1"/>
          </p:cNvSpPr>
          <p:nvPr/>
        </p:nvSpPr>
        <p:spPr bwMode="auto">
          <a:xfrm>
            <a:off x="0" y="5703664"/>
            <a:ext cx="14253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 smtClean="0"/>
              <a:t>(&lt;10 </a:t>
            </a:r>
            <a:r>
              <a:rPr lang="en-US" sz="2400" dirty="0"/>
              <a:t>nm)</a:t>
            </a:r>
          </a:p>
        </p:txBody>
      </p:sp>
      <p:sp>
        <p:nvSpPr>
          <p:cNvPr id="59" name="Text Box 25"/>
          <p:cNvSpPr txBox="1">
            <a:spLocks noChangeArrowheads="1"/>
          </p:cNvSpPr>
          <p:nvPr/>
        </p:nvSpPr>
        <p:spPr bwMode="auto">
          <a:xfrm>
            <a:off x="2618468" y="5219046"/>
            <a:ext cx="14510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ym typeface="Symbol" pitchFamily="18" charset="2"/>
              </a:rPr>
              <a:t></a:t>
            </a:r>
            <a:r>
              <a:rPr lang="en-US" sz="2400" dirty="0" smtClean="0">
                <a:sym typeface="Symbol" pitchFamily="18" charset="2"/>
              </a:rPr>
              <a:t>=$5B+?</a:t>
            </a:r>
            <a:endParaRPr lang="en-US" sz="2400" dirty="0"/>
          </a:p>
        </p:txBody>
      </p:sp>
      <p:sp>
        <p:nvSpPr>
          <p:cNvPr id="60" name="Text Box 26"/>
          <p:cNvSpPr txBox="1">
            <a:spLocks noChangeArrowheads="1"/>
          </p:cNvSpPr>
          <p:nvPr/>
        </p:nvSpPr>
        <p:spPr bwMode="auto">
          <a:xfrm>
            <a:off x="1384901" y="5223808"/>
            <a:ext cx="8707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 smtClean="0"/>
              <a:t>2013</a:t>
            </a:r>
            <a:endParaRPr lang="en-US" sz="2400" dirty="0"/>
          </a:p>
        </p:txBody>
      </p:sp>
      <p:sp>
        <p:nvSpPr>
          <p:cNvPr id="61" name="Text Box 29"/>
          <p:cNvSpPr txBox="1">
            <a:spLocks noChangeArrowheads="1"/>
          </p:cNvSpPr>
          <p:nvPr/>
        </p:nvSpPr>
        <p:spPr bwMode="auto">
          <a:xfrm>
            <a:off x="179536" y="5201583"/>
            <a:ext cx="12458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 smtClean="0"/>
              <a:t>(14 </a:t>
            </a:r>
            <a:r>
              <a:rPr lang="en-US" sz="2400" dirty="0"/>
              <a:t>nm)</a:t>
            </a:r>
          </a:p>
        </p:txBody>
      </p:sp>
      <p:sp>
        <p:nvSpPr>
          <p:cNvPr id="62" name="Text Box 29"/>
          <p:cNvSpPr txBox="1">
            <a:spLocks noChangeArrowheads="1"/>
          </p:cNvSpPr>
          <p:nvPr/>
        </p:nvSpPr>
        <p:spPr bwMode="auto">
          <a:xfrm>
            <a:off x="4951164" y="6224058"/>
            <a:ext cx="10727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(&lt;1 </a:t>
            </a:r>
            <a:r>
              <a:rPr lang="en-US" dirty="0">
                <a:solidFill>
                  <a:srgbClr val="FF0000"/>
                </a:solidFill>
              </a:rPr>
              <a:t>nm)</a:t>
            </a:r>
          </a:p>
        </p:txBody>
      </p:sp>
      <p:sp>
        <p:nvSpPr>
          <p:cNvPr id="63" name="Text Box 27"/>
          <p:cNvSpPr txBox="1">
            <a:spLocks noChangeArrowheads="1"/>
          </p:cNvSpPr>
          <p:nvPr/>
        </p:nvSpPr>
        <p:spPr bwMode="auto">
          <a:xfrm rot="5400000">
            <a:off x="1622426" y="4872906"/>
            <a:ext cx="4381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 rot="5400000">
            <a:off x="3025776" y="4872906"/>
            <a:ext cx="43815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73038"/>
            <a:ext cx="8839200" cy="5254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Why? To Enable New Domains for Computation</a:t>
            </a:r>
          </a:p>
        </p:txBody>
      </p:sp>
      <p:sp>
        <p:nvSpPr>
          <p:cNvPr id="12291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576263" y="4241800"/>
            <a:ext cx="8140700" cy="2297113"/>
          </a:xfrm>
          <a:noFill/>
        </p:spPr>
        <p:txBody>
          <a:bodyPr/>
          <a:lstStyle/>
          <a:p>
            <a:pPr eaLnBrk="1" hangingPunct="1"/>
            <a:r>
              <a:rPr lang="en-US" sz="2400" dirty="0" smtClean="0"/>
              <a:t>New Systems</a:t>
            </a:r>
          </a:p>
          <a:p>
            <a:pPr lvl="1" eaLnBrk="1" hangingPunct="1"/>
            <a:r>
              <a:rPr lang="en-US" sz="2000" dirty="0" smtClean="0"/>
              <a:t>Novel materials to introduce computing to entirely new domains</a:t>
            </a:r>
          </a:p>
          <a:p>
            <a:pPr eaLnBrk="1" hangingPunct="1"/>
            <a:r>
              <a:rPr lang="en-US" sz="2400" dirty="0" smtClean="0"/>
              <a:t>Hybrid  Systems</a:t>
            </a:r>
          </a:p>
          <a:p>
            <a:pPr lvl="1" eaLnBrk="1" hangingPunct="1"/>
            <a:r>
              <a:rPr lang="en-US" sz="2000" dirty="0" smtClean="0"/>
              <a:t>Novel materials to enhance existing CMOS</a:t>
            </a:r>
          </a:p>
          <a:p>
            <a:pPr lvl="1" eaLnBrk="1" hangingPunct="1"/>
            <a:r>
              <a:rPr lang="en-US" sz="2000" dirty="0" smtClean="0"/>
              <a:t>Augmented optical computing on chip (e.g., w/ optical NOCs)</a:t>
            </a:r>
          </a:p>
          <a:p>
            <a:pPr lvl="1" eaLnBrk="1" hangingPunct="1"/>
            <a:endParaRPr lang="en-US" sz="2000" dirty="0" smtClean="0"/>
          </a:p>
        </p:txBody>
      </p:sp>
      <p:pic>
        <p:nvPicPr>
          <p:cNvPr id="12292" name="Picture 57" descr="P4_d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1116013"/>
            <a:ext cx="3743325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9"/>
          <p:cNvSpPr txBox="1">
            <a:spLocks noChangeArrowheads="1"/>
          </p:cNvSpPr>
          <p:nvPr/>
        </p:nvSpPr>
        <p:spPr bwMode="auto">
          <a:xfrm>
            <a:off x="195263" y="3676650"/>
            <a:ext cx="12985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Intel 8088</a:t>
            </a:r>
          </a:p>
        </p:txBody>
      </p:sp>
      <p:grpSp>
        <p:nvGrpSpPr>
          <p:cNvPr id="12294" name="Group 61"/>
          <p:cNvGrpSpPr>
            <a:grpSpLocks/>
          </p:cNvGrpSpPr>
          <p:nvPr/>
        </p:nvGrpSpPr>
        <p:grpSpPr bwMode="auto">
          <a:xfrm>
            <a:off x="4549775" y="1116013"/>
            <a:ext cx="4529138" cy="2957512"/>
            <a:chOff x="2866" y="703"/>
            <a:chExt cx="2853" cy="1863"/>
          </a:xfrm>
        </p:grpSpPr>
        <p:pic>
          <p:nvPicPr>
            <p:cNvPr id="12296" name="Picture 5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4" y="703"/>
              <a:ext cx="2358" cy="156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</p:pic>
        <p:sp>
          <p:nvSpPr>
            <p:cNvPr id="12297" name="Text Box 60"/>
            <p:cNvSpPr txBox="1">
              <a:spLocks noChangeArrowheads="1"/>
            </p:cNvSpPr>
            <p:nvPr/>
          </p:nvSpPr>
          <p:spPr bwMode="auto">
            <a:xfrm>
              <a:off x="2866" y="2316"/>
              <a:ext cx="285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HIV-1 budding from lymphocyte (</a:t>
              </a:r>
              <a:r>
                <a:rPr lang="en-US" i="1"/>
                <a:t>CDC</a:t>
              </a:r>
              <a:r>
                <a:rPr lang="en-US"/>
                <a:t>)</a:t>
              </a:r>
            </a:p>
          </p:txBody>
        </p:sp>
      </p:grpSp>
      <p:sp>
        <p:nvSpPr>
          <p:cNvPr id="12295" name="Freeform 63"/>
          <p:cNvSpPr>
            <a:spLocks/>
          </p:cNvSpPr>
          <p:nvPr/>
        </p:nvSpPr>
        <p:spPr bwMode="auto">
          <a:xfrm>
            <a:off x="4084638" y="912813"/>
            <a:ext cx="641350" cy="3149600"/>
          </a:xfrm>
          <a:custGeom>
            <a:avLst/>
            <a:gdLst>
              <a:gd name="T0" fmla="*/ 2147483647 w 404"/>
              <a:gd name="T1" fmla="*/ 0 h 2357"/>
              <a:gd name="T2" fmla="*/ 2147483647 w 404"/>
              <a:gd name="T3" fmla="*/ 2147483647 h 2357"/>
              <a:gd name="T4" fmla="*/ 2147483647 w 404"/>
              <a:gd name="T5" fmla="*/ 2147483647 h 2357"/>
              <a:gd name="T6" fmla="*/ 2147483647 w 404"/>
              <a:gd name="T7" fmla="*/ 2147483647 h 2357"/>
              <a:gd name="T8" fmla="*/ 2147483647 w 404"/>
              <a:gd name="T9" fmla="*/ 2147483647 h 2357"/>
              <a:gd name="T10" fmla="*/ 0 w 404"/>
              <a:gd name="T11" fmla="*/ 2147483647 h 235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04"/>
              <a:gd name="T19" fmla="*/ 0 h 2357"/>
              <a:gd name="T20" fmla="*/ 404 w 404"/>
              <a:gd name="T21" fmla="*/ 2357 h 235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04" h="2357">
                <a:moveTo>
                  <a:pt x="404" y="0"/>
                </a:moveTo>
                <a:cubicBezTo>
                  <a:pt x="286" y="124"/>
                  <a:pt x="169" y="248"/>
                  <a:pt x="157" y="404"/>
                </a:cubicBezTo>
                <a:cubicBezTo>
                  <a:pt x="145" y="560"/>
                  <a:pt x="345" y="764"/>
                  <a:pt x="329" y="935"/>
                </a:cubicBezTo>
                <a:cubicBezTo>
                  <a:pt x="313" y="1106"/>
                  <a:pt x="82" y="1262"/>
                  <a:pt x="60" y="1429"/>
                </a:cubicBezTo>
                <a:cubicBezTo>
                  <a:pt x="38" y="1596"/>
                  <a:pt x="205" y="1783"/>
                  <a:pt x="195" y="1938"/>
                </a:cubicBezTo>
                <a:cubicBezTo>
                  <a:pt x="185" y="2093"/>
                  <a:pt x="92" y="2225"/>
                  <a:pt x="0" y="2357"/>
                </a:cubicBezTo>
              </a:path>
            </a:pathLst>
          </a:custGeom>
          <a:noFill/>
          <a:ln w="25400" cap="rnd" cmpd="sng">
            <a:solidFill>
              <a:schemeClr val="bg1"/>
            </a:solidFill>
            <a:prstDash val="sysDot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Notched Right Arrow 9"/>
          <p:cNvSpPr/>
          <p:nvPr/>
        </p:nvSpPr>
        <p:spPr bwMode="auto">
          <a:xfrm rot="879069">
            <a:off x="3761508" y="2057400"/>
            <a:ext cx="1631373" cy="758536"/>
          </a:xfrm>
          <a:prstGeom prst="notch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38500"/>
            <a:ext cx="5878513" cy="361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319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6148" name="Group 17"/>
          <p:cNvGrpSpPr>
            <a:grpSpLocks/>
          </p:cNvGrpSpPr>
          <p:nvPr/>
        </p:nvGrpSpPr>
        <p:grpSpPr bwMode="auto">
          <a:xfrm>
            <a:off x="6994525" y="3719513"/>
            <a:ext cx="1285875" cy="2603500"/>
            <a:chOff x="4077" y="2222"/>
            <a:chExt cx="810" cy="1640"/>
          </a:xfrm>
        </p:grpSpPr>
        <p:sp>
          <p:nvSpPr>
            <p:cNvPr id="6149" name="Text Box 6"/>
            <p:cNvSpPr txBox="1">
              <a:spLocks noChangeArrowheads="1"/>
            </p:cNvSpPr>
            <p:nvPr/>
          </p:nvSpPr>
          <p:spPr bwMode="auto">
            <a:xfrm>
              <a:off x="4077" y="2268"/>
              <a:ext cx="240" cy="159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  <a:p>
              <a:r>
                <a:rPr lang="en-US"/>
                <a:t>T</a:t>
              </a:r>
            </a:p>
            <a:p>
              <a:r>
                <a:rPr lang="en-US"/>
                <a:t>T</a:t>
              </a:r>
            </a:p>
            <a:p>
              <a:r>
                <a:rPr lang="en-US"/>
                <a:t>G</a:t>
              </a:r>
            </a:p>
            <a:p>
              <a:r>
                <a:rPr lang="en-US"/>
                <a:t>C</a:t>
              </a:r>
            </a:p>
            <a:p>
              <a:r>
                <a:rPr lang="en-US"/>
                <a:t>C</a:t>
              </a:r>
            </a:p>
            <a:p>
              <a:r>
                <a:rPr lang="en-US"/>
                <a:t>G</a:t>
              </a:r>
            </a:p>
            <a:p>
              <a:r>
                <a:rPr lang="en-US"/>
                <a:t>A</a:t>
              </a:r>
            </a:p>
          </p:txBody>
        </p:sp>
        <p:sp>
          <p:nvSpPr>
            <p:cNvPr id="6150" name="Line 4"/>
            <p:cNvSpPr>
              <a:spLocks noChangeShapeType="1"/>
            </p:cNvSpPr>
            <p:nvPr/>
          </p:nvSpPr>
          <p:spPr bwMode="auto">
            <a:xfrm>
              <a:off x="4349" y="2222"/>
              <a:ext cx="0" cy="159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triangle" w="med" len="med"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151" name="Line 5"/>
            <p:cNvSpPr>
              <a:spLocks noChangeShapeType="1"/>
            </p:cNvSpPr>
            <p:nvPr/>
          </p:nvSpPr>
          <p:spPr bwMode="auto">
            <a:xfrm>
              <a:off x="4598" y="2222"/>
              <a:ext cx="0" cy="1593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152" name="Line 7"/>
            <p:cNvSpPr>
              <a:spLocks noChangeShapeType="1"/>
            </p:cNvSpPr>
            <p:nvPr/>
          </p:nvSpPr>
          <p:spPr bwMode="auto">
            <a:xfrm>
              <a:off x="4346" y="2409"/>
              <a:ext cx="25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153" name="Line 8"/>
            <p:cNvSpPr>
              <a:spLocks noChangeShapeType="1"/>
            </p:cNvSpPr>
            <p:nvPr/>
          </p:nvSpPr>
          <p:spPr bwMode="auto">
            <a:xfrm>
              <a:off x="4346" y="2596"/>
              <a:ext cx="25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154" name="Line 9"/>
            <p:cNvSpPr>
              <a:spLocks noChangeShapeType="1"/>
            </p:cNvSpPr>
            <p:nvPr/>
          </p:nvSpPr>
          <p:spPr bwMode="auto">
            <a:xfrm>
              <a:off x="4346" y="2753"/>
              <a:ext cx="25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4346" y="2940"/>
              <a:ext cx="25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4346" y="3150"/>
              <a:ext cx="25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346" y="3337"/>
              <a:ext cx="25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346" y="3524"/>
              <a:ext cx="25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4346" y="3711"/>
              <a:ext cx="255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4647" y="2268"/>
              <a:ext cx="240" cy="159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</a:t>
              </a:r>
            </a:p>
            <a:p>
              <a:r>
                <a:rPr lang="en-US"/>
                <a:t>A</a:t>
              </a:r>
            </a:p>
            <a:p>
              <a:r>
                <a:rPr lang="en-US"/>
                <a:t>A</a:t>
              </a:r>
            </a:p>
            <a:p>
              <a:r>
                <a:rPr lang="en-US"/>
                <a:t>C</a:t>
              </a:r>
            </a:p>
            <a:p>
              <a:r>
                <a:rPr lang="en-US"/>
                <a:t>G</a:t>
              </a:r>
            </a:p>
            <a:p>
              <a:r>
                <a:rPr lang="en-US"/>
                <a:t>G</a:t>
              </a:r>
            </a:p>
            <a:p>
              <a:r>
                <a:rPr lang="en-US"/>
                <a:t>C</a:t>
              </a:r>
            </a:p>
            <a:p>
              <a:r>
                <a:rPr lang="en-US"/>
                <a:t>T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046898" y="6581001"/>
            <a:ext cx="1837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/>
                </a:solidFill>
              </a:rPr>
              <a:t>Source credit: Wikipedia</a:t>
            </a:r>
            <a:endParaRPr lang="en-US" sz="1200" i="1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058483"/>
            <a:ext cx="18376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/>
                </a:solidFill>
              </a:rPr>
              <a:t>Source credit: Wikipedia</a:t>
            </a:r>
            <a:endParaRPr lang="en-US" sz="1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DNA Scaffolds - Geometry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geometric properties of double strands can  form specific, controlled self-assembled nanostructures:</a:t>
            </a:r>
          </a:p>
          <a:p>
            <a:pPr lvl="1" eaLnBrk="1" hangingPunct="1"/>
            <a:endParaRPr lang="en-US" smtClean="0"/>
          </a:p>
        </p:txBody>
      </p:sp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3881438" y="4278313"/>
            <a:ext cx="1590675" cy="550862"/>
            <a:chOff x="2390" y="2844"/>
            <a:chExt cx="1002" cy="347"/>
          </a:xfrm>
        </p:grpSpPr>
        <p:sp>
          <p:nvSpPr>
            <p:cNvPr id="7223" name="Line 5"/>
            <p:cNvSpPr>
              <a:spLocks noChangeShapeType="1"/>
            </p:cNvSpPr>
            <p:nvPr/>
          </p:nvSpPr>
          <p:spPr bwMode="auto">
            <a:xfrm>
              <a:off x="2390" y="3191"/>
              <a:ext cx="1002" cy="0"/>
            </a:xfrm>
            <a:prstGeom prst="line">
              <a:avLst/>
            </a:prstGeom>
            <a:noFill/>
            <a:ln w="1016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4" name="Text Box 6"/>
            <p:cNvSpPr txBox="1">
              <a:spLocks noChangeArrowheads="1"/>
            </p:cNvSpPr>
            <p:nvPr/>
          </p:nvSpPr>
          <p:spPr bwMode="auto">
            <a:xfrm>
              <a:off x="2687" y="2844"/>
              <a:ext cx="312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ym typeface="Symbol" pitchFamily="18" charset="2"/>
                </a:rPr>
                <a:t>T</a:t>
              </a:r>
            </a:p>
          </p:txBody>
        </p:sp>
      </p:grpSp>
      <p:sp>
        <p:nvSpPr>
          <p:cNvPr id="7173" name="Freeform 8"/>
          <p:cNvSpPr>
            <a:spLocks/>
          </p:cNvSpPr>
          <p:nvPr/>
        </p:nvSpPr>
        <p:spPr bwMode="auto">
          <a:xfrm rot="-4660349">
            <a:off x="524668" y="4460082"/>
            <a:ext cx="1471613" cy="1054100"/>
          </a:xfrm>
          <a:custGeom>
            <a:avLst/>
            <a:gdLst>
              <a:gd name="T0" fmla="*/ 0 w 927"/>
              <a:gd name="T1" fmla="*/ 2147483647 h 664"/>
              <a:gd name="T2" fmla="*/ 2147483647 w 927"/>
              <a:gd name="T3" fmla="*/ 2147483647 h 664"/>
              <a:gd name="T4" fmla="*/ 2147483647 w 927"/>
              <a:gd name="T5" fmla="*/ 2147483647 h 664"/>
              <a:gd name="T6" fmla="*/ 2147483647 w 927"/>
              <a:gd name="T7" fmla="*/ 2147483647 h 664"/>
              <a:gd name="T8" fmla="*/ 2147483647 w 927"/>
              <a:gd name="T9" fmla="*/ 2147483647 h 664"/>
              <a:gd name="T10" fmla="*/ 2147483647 w 927"/>
              <a:gd name="T11" fmla="*/ 2147483647 h 664"/>
              <a:gd name="T12" fmla="*/ 2147483647 w 927"/>
              <a:gd name="T13" fmla="*/ 2147483647 h 664"/>
              <a:gd name="T14" fmla="*/ 2147483647 w 927"/>
              <a:gd name="T15" fmla="*/ 0 h 6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27"/>
              <a:gd name="T25" fmla="*/ 0 h 664"/>
              <a:gd name="T26" fmla="*/ 927 w 927"/>
              <a:gd name="T27" fmla="*/ 664 h 6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27" h="664">
                <a:moveTo>
                  <a:pt x="0" y="664"/>
                </a:moveTo>
                <a:cubicBezTo>
                  <a:pt x="36" y="555"/>
                  <a:pt x="107" y="448"/>
                  <a:pt x="156" y="439"/>
                </a:cubicBezTo>
                <a:cubicBezTo>
                  <a:pt x="205" y="430"/>
                  <a:pt x="241" y="631"/>
                  <a:pt x="293" y="608"/>
                </a:cubicBezTo>
                <a:cubicBezTo>
                  <a:pt x="345" y="585"/>
                  <a:pt x="397" y="319"/>
                  <a:pt x="469" y="301"/>
                </a:cubicBezTo>
                <a:cubicBezTo>
                  <a:pt x="541" y="283"/>
                  <a:pt x="652" y="458"/>
                  <a:pt x="725" y="501"/>
                </a:cubicBezTo>
                <a:cubicBezTo>
                  <a:pt x="798" y="544"/>
                  <a:pt x="887" y="612"/>
                  <a:pt x="907" y="558"/>
                </a:cubicBezTo>
                <a:cubicBezTo>
                  <a:pt x="927" y="504"/>
                  <a:pt x="902" y="269"/>
                  <a:pt x="844" y="176"/>
                </a:cubicBezTo>
                <a:cubicBezTo>
                  <a:pt x="786" y="83"/>
                  <a:pt x="616" y="37"/>
                  <a:pt x="556" y="0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Freeform 9"/>
          <p:cNvSpPr>
            <a:spLocks/>
          </p:cNvSpPr>
          <p:nvPr/>
        </p:nvSpPr>
        <p:spPr bwMode="auto">
          <a:xfrm>
            <a:off x="923925" y="4311650"/>
            <a:ext cx="760413" cy="223838"/>
          </a:xfrm>
          <a:custGeom>
            <a:avLst/>
            <a:gdLst>
              <a:gd name="T0" fmla="*/ 0 w 479"/>
              <a:gd name="T1" fmla="*/ 2147483647 h 141"/>
              <a:gd name="T2" fmla="*/ 2147483647 w 479"/>
              <a:gd name="T3" fmla="*/ 2147483647 h 141"/>
              <a:gd name="T4" fmla="*/ 2147483647 w 479"/>
              <a:gd name="T5" fmla="*/ 2147483647 h 141"/>
              <a:gd name="T6" fmla="*/ 2147483647 w 479"/>
              <a:gd name="T7" fmla="*/ 2147483647 h 141"/>
              <a:gd name="T8" fmla="*/ 2147483647 w 479"/>
              <a:gd name="T9" fmla="*/ 2147483647 h 141"/>
              <a:gd name="T10" fmla="*/ 2147483647 w 479"/>
              <a:gd name="T11" fmla="*/ 2147483647 h 1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9"/>
              <a:gd name="T19" fmla="*/ 0 h 141"/>
              <a:gd name="T20" fmla="*/ 479 w 479"/>
              <a:gd name="T21" fmla="*/ 141 h 1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9" h="141">
                <a:moveTo>
                  <a:pt x="0" y="141"/>
                </a:moveTo>
                <a:cubicBezTo>
                  <a:pt x="21" y="115"/>
                  <a:pt x="43" y="89"/>
                  <a:pt x="65" y="69"/>
                </a:cubicBezTo>
                <a:cubicBezTo>
                  <a:pt x="87" y="49"/>
                  <a:pt x="106" y="34"/>
                  <a:pt x="135" y="23"/>
                </a:cubicBezTo>
                <a:cubicBezTo>
                  <a:pt x="164" y="12"/>
                  <a:pt x="206" y="6"/>
                  <a:pt x="242" y="3"/>
                </a:cubicBezTo>
                <a:cubicBezTo>
                  <a:pt x="278" y="0"/>
                  <a:pt x="313" y="3"/>
                  <a:pt x="353" y="6"/>
                </a:cubicBezTo>
                <a:cubicBezTo>
                  <a:pt x="393" y="9"/>
                  <a:pt x="436" y="16"/>
                  <a:pt x="479" y="23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Freeform 10"/>
          <p:cNvSpPr>
            <a:spLocks/>
          </p:cNvSpPr>
          <p:nvPr/>
        </p:nvSpPr>
        <p:spPr bwMode="auto">
          <a:xfrm>
            <a:off x="1211263" y="4454525"/>
            <a:ext cx="558800" cy="642938"/>
          </a:xfrm>
          <a:custGeom>
            <a:avLst/>
            <a:gdLst>
              <a:gd name="T0" fmla="*/ 2147483647 w 352"/>
              <a:gd name="T1" fmla="*/ 0 h 405"/>
              <a:gd name="T2" fmla="*/ 2147483647 w 352"/>
              <a:gd name="T3" fmla="*/ 2147483647 h 405"/>
              <a:gd name="T4" fmla="*/ 2147483647 w 352"/>
              <a:gd name="T5" fmla="*/ 2147483647 h 405"/>
              <a:gd name="T6" fmla="*/ 2147483647 w 352"/>
              <a:gd name="T7" fmla="*/ 2147483647 h 405"/>
              <a:gd name="T8" fmla="*/ 2147483647 w 352"/>
              <a:gd name="T9" fmla="*/ 2147483647 h 405"/>
              <a:gd name="T10" fmla="*/ 2147483647 w 352"/>
              <a:gd name="T11" fmla="*/ 2147483647 h 405"/>
              <a:gd name="T12" fmla="*/ 2147483647 w 352"/>
              <a:gd name="T13" fmla="*/ 2147483647 h 405"/>
              <a:gd name="T14" fmla="*/ 2147483647 w 352"/>
              <a:gd name="T15" fmla="*/ 2147483647 h 40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52"/>
              <a:gd name="T25" fmla="*/ 0 h 405"/>
              <a:gd name="T26" fmla="*/ 352 w 352"/>
              <a:gd name="T27" fmla="*/ 405 h 40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52" h="405">
                <a:moveTo>
                  <a:pt x="352" y="0"/>
                </a:moveTo>
                <a:cubicBezTo>
                  <a:pt x="340" y="18"/>
                  <a:pt x="328" y="36"/>
                  <a:pt x="310" y="57"/>
                </a:cubicBezTo>
                <a:cubicBezTo>
                  <a:pt x="292" y="78"/>
                  <a:pt x="273" y="102"/>
                  <a:pt x="244" y="125"/>
                </a:cubicBezTo>
                <a:cubicBezTo>
                  <a:pt x="215" y="148"/>
                  <a:pt x="169" y="176"/>
                  <a:pt x="136" y="197"/>
                </a:cubicBezTo>
                <a:cubicBezTo>
                  <a:pt x="103" y="218"/>
                  <a:pt x="68" y="236"/>
                  <a:pt x="46" y="254"/>
                </a:cubicBezTo>
                <a:cubicBezTo>
                  <a:pt x="24" y="272"/>
                  <a:pt x="10" y="285"/>
                  <a:pt x="5" y="302"/>
                </a:cubicBezTo>
                <a:cubicBezTo>
                  <a:pt x="0" y="319"/>
                  <a:pt x="4" y="342"/>
                  <a:pt x="14" y="359"/>
                </a:cubicBezTo>
                <a:cubicBezTo>
                  <a:pt x="24" y="376"/>
                  <a:pt x="46" y="390"/>
                  <a:pt x="68" y="405"/>
                </a:cubicBezTo>
              </a:path>
            </a:pathLst>
          </a:custGeom>
          <a:noFill/>
          <a:ln w="444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76" name="Group 11"/>
          <p:cNvGrpSpPr>
            <a:grpSpLocks/>
          </p:cNvGrpSpPr>
          <p:nvPr/>
        </p:nvGrpSpPr>
        <p:grpSpPr bwMode="auto">
          <a:xfrm>
            <a:off x="2217738" y="5106988"/>
            <a:ext cx="1117600" cy="1082675"/>
            <a:chOff x="1093" y="2492"/>
            <a:chExt cx="704" cy="682"/>
          </a:xfrm>
        </p:grpSpPr>
        <p:sp>
          <p:nvSpPr>
            <p:cNvPr id="7220" name="Freeform 12"/>
            <p:cNvSpPr>
              <a:spLocks/>
            </p:cNvSpPr>
            <p:nvPr/>
          </p:nvSpPr>
          <p:spPr bwMode="auto">
            <a:xfrm>
              <a:off x="1093" y="2492"/>
              <a:ext cx="704" cy="682"/>
            </a:xfrm>
            <a:custGeom>
              <a:avLst/>
              <a:gdLst>
                <a:gd name="T0" fmla="*/ 9 w 704"/>
                <a:gd name="T1" fmla="*/ 0 h 682"/>
                <a:gd name="T2" fmla="*/ 109 w 704"/>
                <a:gd name="T3" fmla="*/ 175 h 682"/>
                <a:gd name="T4" fmla="*/ 3 w 704"/>
                <a:gd name="T5" fmla="*/ 369 h 682"/>
                <a:gd name="T6" fmla="*/ 91 w 704"/>
                <a:gd name="T7" fmla="*/ 551 h 682"/>
                <a:gd name="T8" fmla="*/ 253 w 704"/>
                <a:gd name="T9" fmla="*/ 400 h 682"/>
                <a:gd name="T10" fmla="*/ 228 w 704"/>
                <a:gd name="T11" fmla="*/ 231 h 682"/>
                <a:gd name="T12" fmla="*/ 347 w 704"/>
                <a:gd name="T13" fmla="*/ 37 h 682"/>
                <a:gd name="T14" fmla="*/ 529 w 704"/>
                <a:gd name="T15" fmla="*/ 68 h 682"/>
                <a:gd name="T16" fmla="*/ 610 w 704"/>
                <a:gd name="T17" fmla="*/ 238 h 682"/>
                <a:gd name="T18" fmla="*/ 541 w 704"/>
                <a:gd name="T19" fmla="*/ 407 h 682"/>
                <a:gd name="T20" fmla="*/ 704 w 704"/>
                <a:gd name="T21" fmla="*/ 682 h 6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4"/>
                <a:gd name="T34" fmla="*/ 0 h 682"/>
                <a:gd name="T35" fmla="*/ 704 w 704"/>
                <a:gd name="T36" fmla="*/ 682 h 6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4" h="682">
                  <a:moveTo>
                    <a:pt x="9" y="0"/>
                  </a:moveTo>
                  <a:cubicBezTo>
                    <a:pt x="59" y="57"/>
                    <a:pt x="110" y="114"/>
                    <a:pt x="109" y="175"/>
                  </a:cubicBezTo>
                  <a:cubicBezTo>
                    <a:pt x="108" y="236"/>
                    <a:pt x="6" y="306"/>
                    <a:pt x="3" y="369"/>
                  </a:cubicBezTo>
                  <a:cubicBezTo>
                    <a:pt x="0" y="432"/>
                    <a:pt x="49" y="546"/>
                    <a:pt x="91" y="551"/>
                  </a:cubicBezTo>
                  <a:cubicBezTo>
                    <a:pt x="133" y="556"/>
                    <a:pt x="230" y="453"/>
                    <a:pt x="253" y="400"/>
                  </a:cubicBezTo>
                  <a:cubicBezTo>
                    <a:pt x="276" y="347"/>
                    <a:pt x="212" y="291"/>
                    <a:pt x="228" y="231"/>
                  </a:cubicBezTo>
                  <a:cubicBezTo>
                    <a:pt x="244" y="171"/>
                    <a:pt x="297" y="64"/>
                    <a:pt x="347" y="37"/>
                  </a:cubicBezTo>
                  <a:cubicBezTo>
                    <a:pt x="397" y="10"/>
                    <a:pt x="485" y="35"/>
                    <a:pt x="529" y="68"/>
                  </a:cubicBezTo>
                  <a:cubicBezTo>
                    <a:pt x="573" y="101"/>
                    <a:pt x="608" y="182"/>
                    <a:pt x="610" y="238"/>
                  </a:cubicBezTo>
                  <a:cubicBezTo>
                    <a:pt x="612" y="294"/>
                    <a:pt x="525" y="333"/>
                    <a:pt x="541" y="407"/>
                  </a:cubicBezTo>
                  <a:cubicBezTo>
                    <a:pt x="557" y="481"/>
                    <a:pt x="630" y="581"/>
                    <a:pt x="704" y="682"/>
                  </a:cubicBezTo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1" name="Freeform 13"/>
            <p:cNvSpPr>
              <a:spLocks/>
            </p:cNvSpPr>
            <p:nvPr/>
          </p:nvSpPr>
          <p:spPr bwMode="auto">
            <a:xfrm>
              <a:off x="1123" y="2618"/>
              <a:ext cx="243" cy="428"/>
            </a:xfrm>
            <a:custGeom>
              <a:avLst/>
              <a:gdLst>
                <a:gd name="T0" fmla="*/ 0 w 243"/>
                <a:gd name="T1" fmla="*/ 353 h 428"/>
                <a:gd name="T2" fmla="*/ 25 w 243"/>
                <a:gd name="T3" fmla="*/ 401 h 428"/>
                <a:gd name="T4" fmla="*/ 61 w 243"/>
                <a:gd name="T5" fmla="*/ 426 h 428"/>
                <a:gd name="T6" fmla="*/ 132 w 243"/>
                <a:gd name="T7" fmla="*/ 389 h 428"/>
                <a:gd name="T8" fmla="*/ 225 w 243"/>
                <a:gd name="T9" fmla="*/ 273 h 428"/>
                <a:gd name="T10" fmla="*/ 199 w 243"/>
                <a:gd name="T11" fmla="*/ 153 h 428"/>
                <a:gd name="T12" fmla="*/ 195 w 243"/>
                <a:gd name="T13" fmla="*/ 111 h 428"/>
                <a:gd name="T14" fmla="*/ 243 w 243"/>
                <a:gd name="T15" fmla="*/ 0 h 4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3"/>
                <a:gd name="T25" fmla="*/ 0 h 428"/>
                <a:gd name="T26" fmla="*/ 243 w 243"/>
                <a:gd name="T27" fmla="*/ 428 h 4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3" h="428">
                  <a:moveTo>
                    <a:pt x="0" y="353"/>
                  </a:moveTo>
                  <a:cubicBezTo>
                    <a:pt x="7" y="371"/>
                    <a:pt x="15" y="389"/>
                    <a:pt x="25" y="401"/>
                  </a:cubicBezTo>
                  <a:cubicBezTo>
                    <a:pt x="35" y="413"/>
                    <a:pt x="43" y="428"/>
                    <a:pt x="61" y="426"/>
                  </a:cubicBezTo>
                  <a:cubicBezTo>
                    <a:pt x="79" y="424"/>
                    <a:pt x="105" y="415"/>
                    <a:pt x="132" y="389"/>
                  </a:cubicBezTo>
                  <a:cubicBezTo>
                    <a:pt x="159" y="363"/>
                    <a:pt x="214" y="312"/>
                    <a:pt x="225" y="273"/>
                  </a:cubicBezTo>
                  <a:cubicBezTo>
                    <a:pt x="236" y="234"/>
                    <a:pt x="204" y="180"/>
                    <a:pt x="199" y="153"/>
                  </a:cubicBezTo>
                  <a:cubicBezTo>
                    <a:pt x="194" y="126"/>
                    <a:pt x="188" y="136"/>
                    <a:pt x="195" y="111"/>
                  </a:cubicBezTo>
                  <a:cubicBezTo>
                    <a:pt x="202" y="86"/>
                    <a:pt x="222" y="43"/>
                    <a:pt x="243" y="0"/>
                  </a:cubicBezTo>
                </a:path>
              </a:pathLst>
            </a:custGeom>
            <a:noFill/>
            <a:ln w="4445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22" name="Freeform 14"/>
            <p:cNvSpPr>
              <a:spLocks/>
            </p:cNvSpPr>
            <p:nvPr/>
          </p:nvSpPr>
          <p:spPr bwMode="auto">
            <a:xfrm>
              <a:off x="1463" y="2512"/>
              <a:ext cx="244" cy="408"/>
            </a:xfrm>
            <a:custGeom>
              <a:avLst/>
              <a:gdLst>
                <a:gd name="T0" fmla="*/ 0 w 244"/>
                <a:gd name="T1" fmla="*/ 6 h 408"/>
                <a:gd name="T2" fmla="*/ 81 w 244"/>
                <a:gd name="T3" fmla="*/ 7 h 408"/>
                <a:gd name="T4" fmla="*/ 156 w 244"/>
                <a:gd name="T5" fmla="*/ 48 h 408"/>
                <a:gd name="T6" fmla="*/ 206 w 244"/>
                <a:gd name="T7" fmla="*/ 108 h 408"/>
                <a:gd name="T8" fmla="*/ 239 w 244"/>
                <a:gd name="T9" fmla="*/ 195 h 408"/>
                <a:gd name="T10" fmla="*/ 237 w 244"/>
                <a:gd name="T11" fmla="*/ 244 h 408"/>
                <a:gd name="T12" fmla="*/ 197 w 244"/>
                <a:gd name="T13" fmla="*/ 300 h 408"/>
                <a:gd name="T14" fmla="*/ 168 w 244"/>
                <a:gd name="T15" fmla="*/ 355 h 408"/>
                <a:gd name="T16" fmla="*/ 180 w 244"/>
                <a:gd name="T17" fmla="*/ 408 h 4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4"/>
                <a:gd name="T28" fmla="*/ 0 h 408"/>
                <a:gd name="T29" fmla="*/ 244 w 244"/>
                <a:gd name="T30" fmla="*/ 408 h 4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4" h="408">
                  <a:moveTo>
                    <a:pt x="0" y="6"/>
                  </a:moveTo>
                  <a:cubicBezTo>
                    <a:pt x="27" y="3"/>
                    <a:pt x="55" y="0"/>
                    <a:pt x="81" y="7"/>
                  </a:cubicBezTo>
                  <a:cubicBezTo>
                    <a:pt x="107" y="14"/>
                    <a:pt x="135" y="31"/>
                    <a:pt x="156" y="48"/>
                  </a:cubicBezTo>
                  <a:cubicBezTo>
                    <a:pt x="177" y="65"/>
                    <a:pt x="192" y="83"/>
                    <a:pt x="206" y="108"/>
                  </a:cubicBezTo>
                  <a:cubicBezTo>
                    <a:pt x="220" y="133"/>
                    <a:pt x="234" y="172"/>
                    <a:pt x="239" y="195"/>
                  </a:cubicBezTo>
                  <a:cubicBezTo>
                    <a:pt x="244" y="218"/>
                    <a:pt x="244" y="226"/>
                    <a:pt x="237" y="244"/>
                  </a:cubicBezTo>
                  <a:cubicBezTo>
                    <a:pt x="230" y="262"/>
                    <a:pt x="208" y="282"/>
                    <a:pt x="197" y="300"/>
                  </a:cubicBezTo>
                  <a:cubicBezTo>
                    <a:pt x="186" y="318"/>
                    <a:pt x="171" y="337"/>
                    <a:pt x="168" y="355"/>
                  </a:cubicBezTo>
                  <a:cubicBezTo>
                    <a:pt x="165" y="373"/>
                    <a:pt x="172" y="390"/>
                    <a:pt x="180" y="408"/>
                  </a:cubicBezTo>
                </a:path>
              </a:pathLst>
            </a:custGeom>
            <a:noFill/>
            <a:ln w="44450" cap="flat" cmpd="sng">
              <a:solidFill>
                <a:srgbClr val="800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77" name="Group 15"/>
          <p:cNvGrpSpPr>
            <a:grpSpLocks/>
          </p:cNvGrpSpPr>
          <p:nvPr/>
        </p:nvGrpSpPr>
        <p:grpSpPr bwMode="auto">
          <a:xfrm>
            <a:off x="2254250" y="3128963"/>
            <a:ext cx="1836738" cy="1498600"/>
            <a:chOff x="1365" y="2120"/>
            <a:chExt cx="1157" cy="944"/>
          </a:xfrm>
        </p:grpSpPr>
        <p:grpSp>
          <p:nvGrpSpPr>
            <p:cNvPr id="7215" name="Group 16"/>
            <p:cNvGrpSpPr>
              <a:grpSpLocks/>
            </p:cNvGrpSpPr>
            <p:nvPr/>
          </p:nvGrpSpPr>
          <p:grpSpPr bwMode="auto">
            <a:xfrm>
              <a:off x="1365" y="2120"/>
              <a:ext cx="1108" cy="944"/>
              <a:chOff x="1116" y="1246"/>
              <a:chExt cx="1108" cy="944"/>
            </a:xfrm>
          </p:grpSpPr>
          <p:sp>
            <p:nvSpPr>
              <p:cNvPr id="7217" name="Freeform 17"/>
              <p:cNvSpPr>
                <a:spLocks/>
              </p:cNvSpPr>
              <p:nvPr/>
            </p:nvSpPr>
            <p:spPr bwMode="auto">
              <a:xfrm>
                <a:off x="1116" y="1246"/>
                <a:ext cx="1108" cy="944"/>
              </a:xfrm>
              <a:custGeom>
                <a:avLst/>
                <a:gdLst>
                  <a:gd name="T0" fmla="*/ 0 w 1108"/>
                  <a:gd name="T1" fmla="*/ 944 h 944"/>
                  <a:gd name="T2" fmla="*/ 156 w 1108"/>
                  <a:gd name="T3" fmla="*/ 719 h 944"/>
                  <a:gd name="T4" fmla="*/ 507 w 1108"/>
                  <a:gd name="T5" fmla="*/ 894 h 944"/>
                  <a:gd name="T6" fmla="*/ 864 w 1108"/>
                  <a:gd name="T7" fmla="*/ 706 h 944"/>
                  <a:gd name="T8" fmla="*/ 751 w 1108"/>
                  <a:gd name="T9" fmla="*/ 324 h 944"/>
                  <a:gd name="T10" fmla="*/ 864 w 1108"/>
                  <a:gd name="T11" fmla="*/ 30 h 944"/>
                  <a:gd name="T12" fmla="*/ 1008 w 1108"/>
                  <a:gd name="T13" fmla="*/ 143 h 944"/>
                  <a:gd name="T14" fmla="*/ 1108 w 1108"/>
                  <a:gd name="T15" fmla="*/ 230 h 94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08"/>
                  <a:gd name="T25" fmla="*/ 0 h 944"/>
                  <a:gd name="T26" fmla="*/ 1108 w 1108"/>
                  <a:gd name="T27" fmla="*/ 944 h 94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08" h="944">
                    <a:moveTo>
                      <a:pt x="0" y="944"/>
                    </a:moveTo>
                    <a:cubicBezTo>
                      <a:pt x="36" y="835"/>
                      <a:pt x="72" y="727"/>
                      <a:pt x="156" y="719"/>
                    </a:cubicBezTo>
                    <a:cubicBezTo>
                      <a:pt x="240" y="711"/>
                      <a:pt x="389" y="896"/>
                      <a:pt x="507" y="894"/>
                    </a:cubicBezTo>
                    <a:cubicBezTo>
                      <a:pt x="625" y="892"/>
                      <a:pt x="823" y="801"/>
                      <a:pt x="864" y="706"/>
                    </a:cubicBezTo>
                    <a:cubicBezTo>
                      <a:pt x="905" y="611"/>
                      <a:pt x="751" y="437"/>
                      <a:pt x="751" y="324"/>
                    </a:cubicBezTo>
                    <a:cubicBezTo>
                      <a:pt x="751" y="211"/>
                      <a:pt x="821" y="60"/>
                      <a:pt x="864" y="30"/>
                    </a:cubicBezTo>
                    <a:cubicBezTo>
                      <a:pt x="907" y="0"/>
                      <a:pt x="967" y="110"/>
                      <a:pt x="1008" y="143"/>
                    </a:cubicBezTo>
                    <a:cubicBezTo>
                      <a:pt x="1049" y="176"/>
                      <a:pt x="1078" y="203"/>
                      <a:pt x="1108" y="230"/>
                    </a:cubicBezTo>
                  </a:path>
                </a:pathLst>
              </a:custGeom>
              <a:noFill/>
              <a:ln w="254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8" name="Freeform 18"/>
              <p:cNvSpPr>
                <a:spLocks/>
              </p:cNvSpPr>
              <p:nvPr/>
            </p:nvSpPr>
            <p:spPr bwMode="auto">
              <a:xfrm>
                <a:off x="1117" y="1963"/>
                <a:ext cx="355" cy="226"/>
              </a:xfrm>
              <a:custGeom>
                <a:avLst/>
                <a:gdLst>
                  <a:gd name="T0" fmla="*/ 0 w 355"/>
                  <a:gd name="T1" fmla="*/ 226 h 226"/>
                  <a:gd name="T2" fmla="*/ 27 w 355"/>
                  <a:gd name="T3" fmla="*/ 154 h 226"/>
                  <a:gd name="T4" fmla="*/ 46 w 355"/>
                  <a:gd name="T5" fmla="*/ 97 h 226"/>
                  <a:gd name="T6" fmla="*/ 93 w 355"/>
                  <a:gd name="T7" fmla="*/ 31 h 226"/>
                  <a:gd name="T8" fmla="*/ 157 w 355"/>
                  <a:gd name="T9" fmla="*/ 1 h 226"/>
                  <a:gd name="T10" fmla="*/ 220 w 355"/>
                  <a:gd name="T11" fmla="*/ 24 h 226"/>
                  <a:gd name="T12" fmla="*/ 307 w 355"/>
                  <a:gd name="T13" fmla="*/ 79 h 226"/>
                  <a:gd name="T14" fmla="*/ 355 w 355"/>
                  <a:gd name="T15" fmla="*/ 114 h 2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5"/>
                  <a:gd name="T25" fmla="*/ 0 h 226"/>
                  <a:gd name="T26" fmla="*/ 355 w 355"/>
                  <a:gd name="T27" fmla="*/ 226 h 2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5" h="226">
                    <a:moveTo>
                      <a:pt x="0" y="226"/>
                    </a:moveTo>
                    <a:cubicBezTo>
                      <a:pt x="9" y="200"/>
                      <a:pt x="19" y="175"/>
                      <a:pt x="27" y="154"/>
                    </a:cubicBezTo>
                    <a:cubicBezTo>
                      <a:pt x="35" y="133"/>
                      <a:pt x="35" y="117"/>
                      <a:pt x="46" y="97"/>
                    </a:cubicBezTo>
                    <a:cubicBezTo>
                      <a:pt x="57" y="77"/>
                      <a:pt x="75" y="47"/>
                      <a:pt x="93" y="31"/>
                    </a:cubicBezTo>
                    <a:cubicBezTo>
                      <a:pt x="111" y="15"/>
                      <a:pt x="136" y="2"/>
                      <a:pt x="157" y="1"/>
                    </a:cubicBezTo>
                    <a:cubicBezTo>
                      <a:pt x="178" y="0"/>
                      <a:pt x="195" y="11"/>
                      <a:pt x="220" y="24"/>
                    </a:cubicBezTo>
                    <a:cubicBezTo>
                      <a:pt x="245" y="37"/>
                      <a:pt x="285" y="64"/>
                      <a:pt x="307" y="79"/>
                    </a:cubicBezTo>
                    <a:cubicBezTo>
                      <a:pt x="329" y="94"/>
                      <a:pt x="342" y="104"/>
                      <a:pt x="355" y="114"/>
                    </a:cubicBezTo>
                  </a:path>
                </a:pathLst>
              </a:custGeom>
              <a:noFill/>
              <a:ln w="444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9" name="Freeform 19"/>
              <p:cNvSpPr>
                <a:spLocks/>
              </p:cNvSpPr>
              <p:nvPr/>
            </p:nvSpPr>
            <p:spPr bwMode="auto">
              <a:xfrm>
                <a:off x="1615" y="1925"/>
                <a:ext cx="376" cy="216"/>
              </a:xfrm>
              <a:custGeom>
                <a:avLst/>
                <a:gdLst>
                  <a:gd name="T0" fmla="*/ 0 w 376"/>
                  <a:gd name="T1" fmla="*/ 215 h 216"/>
                  <a:gd name="T2" fmla="*/ 66 w 376"/>
                  <a:gd name="T3" fmla="*/ 210 h 216"/>
                  <a:gd name="T4" fmla="*/ 166 w 376"/>
                  <a:gd name="T5" fmla="*/ 177 h 216"/>
                  <a:gd name="T6" fmla="*/ 255 w 376"/>
                  <a:gd name="T7" fmla="*/ 135 h 216"/>
                  <a:gd name="T8" fmla="*/ 336 w 376"/>
                  <a:gd name="T9" fmla="*/ 71 h 216"/>
                  <a:gd name="T10" fmla="*/ 376 w 376"/>
                  <a:gd name="T11" fmla="*/ 0 h 2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6"/>
                  <a:gd name="T19" fmla="*/ 0 h 216"/>
                  <a:gd name="T20" fmla="*/ 376 w 376"/>
                  <a:gd name="T21" fmla="*/ 216 h 2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6" h="216">
                    <a:moveTo>
                      <a:pt x="0" y="215"/>
                    </a:moveTo>
                    <a:cubicBezTo>
                      <a:pt x="19" y="215"/>
                      <a:pt x="38" y="216"/>
                      <a:pt x="66" y="210"/>
                    </a:cubicBezTo>
                    <a:cubicBezTo>
                      <a:pt x="94" y="204"/>
                      <a:pt x="134" y="190"/>
                      <a:pt x="166" y="177"/>
                    </a:cubicBezTo>
                    <a:cubicBezTo>
                      <a:pt x="198" y="164"/>
                      <a:pt x="227" y="153"/>
                      <a:pt x="255" y="135"/>
                    </a:cubicBezTo>
                    <a:cubicBezTo>
                      <a:pt x="283" y="117"/>
                      <a:pt x="316" y="94"/>
                      <a:pt x="336" y="71"/>
                    </a:cubicBezTo>
                    <a:cubicBezTo>
                      <a:pt x="356" y="48"/>
                      <a:pt x="366" y="24"/>
                      <a:pt x="376" y="0"/>
                    </a:cubicBezTo>
                  </a:path>
                </a:pathLst>
              </a:custGeom>
              <a:noFill/>
              <a:ln w="44450" cap="flat" cmpd="sng">
                <a:solidFill>
                  <a:srgbClr val="800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16" name="Oval 20"/>
            <p:cNvSpPr>
              <a:spLocks noChangeArrowheads="1"/>
            </p:cNvSpPr>
            <p:nvPr/>
          </p:nvSpPr>
          <p:spPr bwMode="auto">
            <a:xfrm>
              <a:off x="2466" y="2343"/>
              <a:ext cx="56" cy="56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8" name="Oval 21"/>
          <p:cNvSpPr>
            <a:spLocks noChangeArrowheads="1"/>
          </p:cNvSpPr>
          <p:nvPr/>
        </p:nvSpPr>
        <p:spPr bwMode="auto">
          <a:xfrm>
            <a:off x="2154238" y="5030788"/>
            <a:ext cx="88900" cy="889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9" name="Oval 22"/>
          <p:cNvSpPr>
            <a:spLocks noChangeArrowheads="1"/>
          </p:cNvSpPr>
          <p:nvPr/>
        </p:nvSpPr>
        <p:spPr bwMode="auto">
          <a:xfrm>
            <a:off x="706438" y="4716463"/>
            <a:ext cx="88900" cy="889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Freeform 24"/>
          <p:cNvSpPr>
            <a:spLocks/>
          </p:cNvSpPr>
          <p:nvPr/>
        </p:nvSpPr>
        <p:spPr bwMode="auto">
          <a:xfrm>
            <a:off x="6178550" y="3554413"/>
            <a:ext cx="2414588" cy="2012950"/>
          </a:xfrm>
          <a:custGeom>
            <a:avLst/>
            <a:gdLst>
              <a:gd name="T0" fmla="*/ 2147483647 w 1521"/>
              <a:gd name="T1" fmla="*/ 2147483647 h 1268"/>
              <a:gd name="T2" fmla="*/ 2147483647 w 1521"/>
              <a:gd name="T3" fmla="*/ 2147483647 h 1268"/>
              <a:gd name="T4" fmla="*/ 2147483647 w 1521"/>
              <a:gd name="T5" fmla="*/ 2147483647 h 1268"/>
              <a:gd name="T6" fmla="*/ 2147483647 w 1521"/>
              <a:gd name="T7" fmla="*/ 2147483647 h 1268"/>
              <a:gd name="T8" fmla="*/ 2147483647 w 1521"/>
              <a:gd name="T9" fmla="*/ 2147483647 h 1268"/>
              <a:gd name="T10" fmla="*/ 2147483647 w 1521"/>
              <a:gd name="T11" fmla="*/ 2147483647 h 1268"/>
              <a:gd name="T12" fmla="*/ 2147483647 w 1521"/>
              <a:gd name="T13" fmla="*/ 2147483647 h 1268"/>
              <a:gd name="T14" fmla="*/ 2147483647 w 1521"/>
              <a:gd name="T15" fmla="*/ 2147483647 h 1268"/>
              <a:gd name="T16" fmla="*/ 2147483647 w 1521"/>
              <a:gd name="T17" fmla="*/ 2147483647 h 1268"/>
              <a:gd name="T18" fmla="*/ 2147483647 w 1521"/>
              <a:gd name="T19" fmla="*/ 2147483647 h 1268"/>
              <a:gd name="T20" fmla="*/ 2147483647 w 1521"/>
              <a:gd name="T21" fmla="*/ 2147483647 h 1268"/>
              <a:gd name="T22" fmla="*/ 2147483647 w 1521"/>
              <a:gd name="T23" fmla="*/ 2147483647 h 1268"/>
              <a:gd name="T24" fmla="*/ 2147483647 w 1521"/>
              <a:gd name="T25" fmla="*/ 2147483647 h 1268"/>
              <a:gd name="T26" fmla="*/ 2147483647 w 1521"/>
              <a:gd name="T27" fmla="*/ 2147483647 h 1268"/>
              <a:gd name="T28" fmla="*/ 2147483647 w 1521"/>
              <a:gd name="T29" fmla="*/ 2147483647 h 1268"/>
              <a:gd name="T30" fmla="*/ 2147483647 w 1521"/>
              <a:gd name="T31" fmla="*/ 2147483647 h 1268"/>
              <a:gd name="T32" fmla="*/ 2147483647 w 1521"/>
              <a:gd name="T33" fmla="*/ 2147483647 h 1268"/>
              <a:gd name="T34" fmla="*/ 2147483647 w 1521"/>
              <a:gd name="T35" fmla="*/ 2147483647 h 1268"/>
              <a:gd name="T36" fmla="*/ 2147483647 w 1521"/>
              <a:gd name="T37" fmla="*/ 2147483647 h 1268"/>
              <a:gd name="T38" fmla="*/ 2147483647 w 1521"/>
              <a:gd name="T39" fmla="*/ 2147483647 h 1268"/>
              <a:gd name="T40" fmla="*/ 2147483647 w 1521"/>
              <a:gd name="T41" fmla="*/ 2147483647 h 1268"/>
              <a:gd name="T42" fmla="*/ 2147483647 w 1521"/>
              <a:gd name="T43" fmla="*/ 2147483647 h 1268"/>
              <a:gd name="T44" fmla="*/ 2147483647 w 1521"/>
              <a:gd name="T45" fmla="*/ 2147483647 h 1268"/>
              <a:gd name="T46" fmla="*/ 2147483647 w 1521"/>
              <a:gd name="T47" fmla="*/ 2147483647 h 126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521"/>
              <a:gd name="T73" fmla="*/ 0 h 1268"/>
              <a:gd name="T74" fmla="*/ 1521 w 1521"/>
              <a:gd name="T75" fmla="*/ 1268 h 126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521" h="1268">
                <a:moveTo>
                  <a:pt x="97" y="317"/>
                </a:moveTo>
                <a:cubicBezTo>
                  <a:pt x="48" y="298"/>
                  <a:pt x="0" y="279"/>
                  <a:pt x="3" y="261"/>
                </a:cubicBezTo>
                <a:cubicBezTo>
                  <a:pt x="6" y="243"/>
                  <a:pt x="86" y="236"/>
                  <a:pt x="113" y="207"/>
                </a:cubicBezTo>
                <a:cubicBezTo>
                  <a:pt x="140" y="178"/>
                  <a:pt x="163" y="111"/>
                  <a:pt x="163" y="85"/>
                </a:cubicBezTo>
                <a:cubicBezTo>
                  <a:pt x="163" y="59"/>
                  <a:pt x="116" y="63"/>
                  <a:pt x="115" y="53"/>
                </a:cubicBezTo>
                <a:cubicBezTo>
                  <a:pt x="114" y="43"/>
                  <a:pt x="116" y="0"/>
                  <a:pt x="157" y="23"/>
                </a:cubicBezTo>
                <a:cubicBezTo>
                  <a:pt x="198" y="46"/>
                  <a:pt x="309" y="141"/>
                  <a:pt x="359" y="189"/>
                </a:cubicBezTo>
                <a:cubicBezTo>
                  <a:pt x="409" y="237"/>
                  <a:pt x="415" y="272"/>
                  <a:pt x="455" y="313"/>
                </a:cubicBezTo>
                <a:cubicBezTo>
                  <a:pt x="495" y="354"/>
                  <a:pt x="574" y="416"/>
                  <a:pt x="601" y="437"/>
                </a:cubicBezTo>
                <a:cubicBezTo>
                  <a:pt x="628" y="458"/>
                  <a:pt x="610" y="423"/>
                  <a:pt x="617" y="441"/>
                </a:cubicBezTo>
                <a:cubicBezTo>
                  <a:pt x="624" y="459"/>
                  <a:pt x="654" y="446"/>
                  <a:pt x="643" y="546"/>
                </a:cubicBezTo>
                <a:cubicBezTo>
                  <a:pt x="632" y="646"/>
                  <a:pt x="580" y="932"/>
                  <a:pt x="549" y="1044"/>
                </a:cubicBezTo>
                <a:cubicBezTo>
                  <a:pt x="518" y="1156"/>
                  <a:pt x="468" y="1196"/>
                  <a:pt x="459" y="1216"/>
                </a:cubicBezTo>
                <a:cubicBezTo>
                  <a:pt x="450" y="1236"/>
                  <a:pt x="466" y="1173"/>
                  <a:pt x="493" y="1166"/>
                </a:cubicBezTo>
                <a:cubicBezTo>
                  <a:pt x="520" y="1159"/>
                  <a:pt x="583" y="1161"/>
                  <a:pt x="619" y="1176"/>
                </a:cubicBezTo>
                <a:cubicBezTo>
                  <a:pt x="655" y="1191"/>
                  <a:pt x="709" y="1268"/>
                  <a:pt x="711" y="1258"/>
                </a:cubicBezTo>
                <a:cubicBezTo>
                  <a:pt x="713" y="1248"/>
                  <a:pt x="631" y="1214"/>
                  <a:pt x="631" y="1118"/>
                </a:cubicBezTo>
                <a:cubicBezTo>
                  <a:pt x="631" y="1022"/>
                  <a:pt x="685" y="782"/>
                  <a:pt x="709" y="684"/>
                </a:cubicBezTo>
                <a:cubicBezTo>
                  <a:pt x="733" y="586"/>
                  <a:pt x="725" y="545"/>
                  <a:pt x="773" y="530"/>
                </a:cubicBezTo>
                <a:cubicBezTo>
                  <a:pt x="821" y="515"/>
                  <a:pt x="917" y="569"/>
                  <a:pt x="999" y="592"/>
                </a:cubicBezTo>
                <a:cubicBezTo>
                  <a:pt x="1081" y="615"/>
                  <a:pt x="1203" y="644"/>
                  <a:pt x="1267" y="669"/>
                </a:cubicBezTo>
                <a:cubicBezTo>
                  <a:pt x="1331" y="694"/>
                  <a:pt x="1376" y="704"/>
                  <a:pt x="1385" y="741"/>
                </a:cubicBezTo>
                <a:cubicBezTo>
                  <a:pt x="1394" y="778"/>
                  <a:pt x="1298" y="869"/>
                  <a:pt x="1321" y="891"/>
                </a:cubicBezTo>
                <a:cubicBezTo>
                  <a:pt x="1344" y="913"/>
                  <a:pt x="1432" y="892"/>
                  <a:pt x="1521" y="871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Freeform 25"/>
          <p:cNvSpPr>
            <a:spLocks/>
          </p:cNvSpPr>
          <p:nvPr/>
        </p:nvSpPr>
        <p:spPr bwMode="auto">
          <a:xfrm>
            <a:off x="6149975" y="3155950"/>
            <a:ext cx="1211263" cy="1042988"/>
          </a:xfrm>
          <a:custGeom>
            <a:avLst/>
            <a:gdLst>
              <a:gd name="T0" fmla="*/ 2147483647 w 763"/>
              <a:gd name="T1" fmla="*/ 2147483647 h 657"/>
              <a:gd name="T2" fmla="*/ 2147483647 w 763"/>
              <a:gd name="T3" fmla="*/ 2147483647 h 657"/>
              <a:gd name="T4" fmla="*/ 2147483647 w 763"/>
              <a:gd name="T5" fmla="*/ 2147483647 h 657"/>
              <a:gd name="T6" fmla="*/ 2147483647 w 763"/>
              <a:gd name="T7" fmla="*/ 2147483647 h 657"/>
              <a:gd name="T8" fmla="*/ 2147483647 w 763"/>
              <a:gd name="T9" fmla="*/ 2147483647 h 657"/>
              <a:gd name="T10" fmla="*/ 2147483647 w 763"/>
              <a:gd name="T11" fmla="*/ 2147483647 h 657"/>
              <a:gd name="T12" fmla="*/ 2147483647 w 763"/>
              <a:gd name="T13" fmla="*/ 2147483647 h 657"/>
              <a:gd name="T14" fmla="*/ 2147483647 w 763"/>
              <a:gd name="T15" fmla="*/ 2147483647 h 657"/>
              <a:gd name="T16" fmla="*/ 2147483647 w 763"/>
              <a:gd name="T17" fmla="*/ 2147483647 h 657"/>
              <a:gd name="T18" fmla="*/ 2147483647 w 763"/>
              <a:gd name="T19" fmla="*/ 2147483647 h 657"/>
              <a:gd name="T20" fmla="*/ 2147483647 w 763"/>
              <a:gd name="T21" fmla="*/ 2147483647 h 657"/>
              <a:gd name="T22" fmla="*/ 2147483647 w 763"/>
              <a:gd name="T23" fmla="*/ 2147483647 h 657"/>
              <a:gd name="T24" fmla="*/ 2147483647 w 763"/>
              <a:gd name="T25" fmla="*/ 2147483647 h 65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3"/>
              <a:gd name="T40" fmla="*/ 0 h 657"/>
              <a:gd name="T41" fmla="*/ 763 w 763"/>
              <a:gd name="T42" fmla="*/ 657 h 65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3" h="657">
                <a:moveTo>
                  <a:pt x="17" y="232"/>
                </a:moveTo>
                <a:cubicBezTo>
                  <a:pt x="16" y="225"/>
                  <a:pt x="0" y="201"/>
                  <a:pt x="9" y="189"/>
                </a:cubicBezTo>
                <a:cubicBezTo>
                  <a:pt x="18" y="177"/>
                  <a:pt x="43" y="154"/>
                  <a:pt x="71" y="162"/>
                </a:cubicBezTo>
                <a:cubicBezTo>
                  <a:pt x="99" y="170"/>
                  <a:pt x="143" y="219"/>
                  <a:pt x="177" y="235"/>
                </a:cubicBezTo>
                <a:cubicBezTo>
                  <a:pt x="211" y="251"/>
                  <a:pt x="237" y="236"/>
                  <a:pt x="278" y="261"/>
                </a:cubicBezTo>
                <a:cubicBezTo>
                  <a:pt x="319" y="286"/>
                  <a:pt x="374" y="337"/>
                  <a:pt x="423" y="388"/>
                </a:cubicBezTo>
                <a:cubicBezTo>
                  <a:pt x="472" y="439"/>
                  <a:pt x="522" y="523"/>
                  <a:pt x="570" y="567"/>
                </a:cubicBezTo>
                <a:cubicBezTo>
                  <a:pt x="618" y="611"/>
                  <a:pt x="682" y="651"/>
                  <a:pt x="713" y="654"/>
                </a:cubicBezTo>
                <a:cubicBezTo>
                  <a:pt x="744" y="657"/>
                  <a:pt x="753" y="630"/>
                  <a:pt x="758" y="583"/>
                </a:cubicBezTo>
                <a:cubicBezTo>
                  <a:pt x="763" y="536"/>
                  <a:pt x="752" y="454"/>
                  <a:pt x="746" y="370"/>
                </a:cubicBezTo>
                <a:cubicBezTo>
                  <a:pt x="740" y="286"/>
                  <a:pt x="748" y="142"/>
                  <a:pt x="723" y="81"/>
                </a:cubicBezTo>
                <a:cubicBezTo>
                  <a:pt x="698" y="20"/>
                  <a:pt x="641" y="12"/>
                  <a:pt x="597" y="6"/>
                </a:cubicBezTo>
                <a:cubicBezTo>
                  <a:pt x="553" y="0"/>
                  <a:pt x="485" y="39"/>
                  <a:pt x="456" y="47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Freeform 26"/>
          <p:cNvSpPr>
            <a:spLocks/>
          </p:cNvSpPr>
          <p:nvPr/>
        </p:nvSpPr>
        <p:spPr bwMode="auto">
          <a:xfrm>
            <a:off x="6600825" y="3565525"/>
            <a:ext cx="652463" cy="623888"/>
          </a:xfrm>
          <a:custGeom>
            <a:avLst/>
            <a:gdLst>
              <a:gd name="T0" fmla="*/ 2147483647 w 411"/>
              <a:gd name="T1" fmla="*/ 2147483647 h 393"/>
              <a:gd name="T2" fmla="*/ 2147483647 w 411"/>
              <a:gd name="T3" fmla="*/ 2147483647 h 393"/>
              <a:gd name="T4" fmla="*/ 2147483647 w 411"/>
              <a:gd name="T5" fmla="*/ 2147483647 h 393"/>
              <a:gd name="T6" fmla="*/ 2147483647 w 411"/>
              <a:gd name="T7" fmla="*/ 2147483647 h 393"/>
              <a:gd name="T8" fmla="*/ 2147483647 w 411"/>
              <a:gd name="T9" fmla="*/ 2147483647 h 393"/>
              <a:gd name="T10" fmla="*/ 0 w 411"/>
              <a:gd name="T11" fmla="*/ 0 h 3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1"/>
              <a:gd name="T19" fmla="*/ 0 h 393"/>
              <a:gd name="T20" fmla="*/ 411 w 411"/>
              <a:gd name="T21" fmla="*/ 393 h 3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1" h="393">
                <a:moveTo>
                  <a:pt x="411" y="393"/>
                </a:moveTo>
                <a:cubicBezTo>
                  <a:pt x="391" y="382"/>
                  <a:pt x="372" y="372"/>
                  <a:pt x="350" y="357"/>
                </a:cubicBezTo>
                <a:cubicBezTo>
                  <a:pt x="327" y="341"/>
                  <a:pt x="301" y="325"/>
                  <a:pt x="275" y="298"/>
                </a:cubicBezTo>
                <a:cubicBezTo>
                  <a:pt x="249" y="272"/>
                  <a:pt x="217" y="229"/>
                  <a:pt x="192" y="198"/>
                </a:cubicBezTo>
                <a:cubicBezTo>
                  <a:pt x="168" y="167"/>
                  <a:pt x="158" y="147"/>
                  <a:pt x="126" y="114"/>
                </a:cubicBezTo>
                <a:cubicBezTo>
                  <a:pt x="94" y="81"/>
                  <a:pt x="26" y="24"/>
                  <a:pt x="0" y="0"/>
                </a:cubicBezTo>
              </a:path>
            </a:pathLst>
          </a:custGeom>
          <a:noFill/>
          <a:ln w="444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Freeform 27"/>
          <p:cNvSpPr>
            <a:spLocks/>
          </p:cNvSpPr>
          <p:nvPr/>
        </p:nvSpPr>
        <p:spPr bwMode="auto">
          <a:xfrm>
            <a:off x="7407275" y="3082925"/>
            <a:ext cx="1074738" cy="1484313"/>
          </a:xfrm>
          <a:custGeom>
            <a:avLst/>
            <a:gdLst>
              <a:gd name="T0" fmla="*/ 2147483647 w 677"/>
              <a:gd name="T1" fmla="*/ 2147483647 h 935"/>
              <a:gd name="T2" fmla="*/ 2147483647 w 677"/>
              <a:gd name="T3" fmla="*/ 2147483647 h 935"/>
              <a:gd name="T4" fmla="*/ 2147483647 w 677"/>
              <a:gd name="T5" fmla="*/ 2147483647 h 935"/>
              <a:gd name="T6" fmla="*/ 2147483647 w 677"/>
              <a:gd name="T7" fmla="*/ 2147483647 h 935"/>
              <a:gd name="T8" fmla="*/ 2147483647 w 677"/>
              <a:gd name="T9" fmla="*/ 2147483647 h 935"/>
              <a:gd name="T10" fmla="*/ 2147483647 w 677"/>
              <a:gd name="T11" fmla="*/ 2147483647 h 935"/>
              <a:gd name="T12" fmla="*/ 2147483647 w 677"/>
              <a:gd name="T13" fmla="*/ 2147483647 h 935"/>
              <a:gd name="T14" fmla="*/ 2147483647 w 677"/>
              <a:gd name="T15" fmla="*/ 2147483647 h 935"/>
              <a:gd name="T16" fmla="*/ 2147483647 w 677"/>
              <a:gd name="T17" fmla="*/ 2147483647 h 935"/>
              <a:gd name="T18" fmla="*/ 2147483647 w 677"/>
              <a:gd name="T19" fmla="*/ 2147483647 h 935"/>
              <a:gd name="T20" fmla="*/ 2147483647 w 677"/>
              <a:gd name="T21" fmla="*/ 2147483647 h 93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77"/>
              <a:gd name="T34" fmla="*/ 0 h 935"/>
              <a:gd name="T35" fmla="*/ 677 w 677"/>
              <a:gd name="T36" fmla="*/ 935 h 93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77" h="935">
                <a:moveTo>
                  <a:pt x="252" y="67"/>
                </a:moveTo>
                <a:cubicBezTo>
                  <a:pt x="220" y="59"/>
                  <a:pt x="100" y="0"/>
                  <a:pt x="59" y="14"/>
                </a:cubicBezTo>
                <a:cubicBezTo>
                  <a:pt x="18" y="28"/>
                  <a:pt x="10" y="85"/>
                  <a:pt x="5" y="151"/>
                </a:cubicBezTo>
                <a:cubicBezTo>
                  <a:pt x="0" y="217"/>
                  <a:pt x="22" y="331"/>
                  <a:pt x="26" y="412"/>
                </a:cubicBezTo>
                <a:cubicBezTo>
                  <a:pt x="30" y="493"/>
                  <a:pt x="31" y="583"/>
                  <a:pt x="30" y="635"/>
                </a:cubicBezTo>
                <a:cubicBezTo>
                  <a:pt x="29" y="687"/>
                  <a:pt x="4" y="696"/>
                  <a:pt x="17" y="722"/>
                </a:cubicBezTo>
                <a:cubicBezTo>
                  <a:pt x="30" y="748"/>
                  <a:pt x="30" y="761"/>
                  <a:pt x="108" y="790"/>
                </a:cubicBezTo>
                <a:cubicBezTo>
                  <a:pt x="186" y="819"/>
                  <a:pt x="396" y="876"/>
                  <a:pt x="485" y="895"/>
                </a:cubicBezTo>
                <a:cubicBezTo>
                  <a:pt x="574" y="914"/>
                  <a:pt x="634" y="935"/>
                  <a:pt x="642" y="902"/>
                </a:cubicBezTo>
                <a:cubicBezTo>
                  <a:pt x="650" y="869"/>
                  <a:pt x="527" y="750"/>
                  <a:pt x="533" y="695"/>
                </a:cubicBezTo>
                <a:cubicBezTo>
                  <a:pt x="539" y="640"/>
                  <a:pt x="647" y="600"/>
                  <a:pt x="677" y="575"/>
                </a:cubicBezTo>
              </a:path>
            </a:pathLst>
          </a:custGeom>
          <a:noFill/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Freeform 28"/>
          <p:cNvSpPr>
            <a:spLocks/>
          </p:cNvSpPr>
          <p:nvPr/>
        </p:nvSpPr>
        <p:spPr bwMode="auto">
          <a:xfrm>
            <a:off x="7419975" y="3308350"/>
            <a:ext cx="36513" cy="785813"/>
          </a:xfrm>
          <a:custGeom>
            <a:avLst/>
            <a:gdLst>
              <a:gd name="T0" fmla="*/ 0 w 23"/>
              <a:gd name="T1" fmla="*/ 0 h 495"/>
              <a:gd name="T2" fmla="*/ 2147483647 w 23"/>
              <a:gd name="T3" fmla="*/ 2147483647 h 495"/>
              <a:gd name="T4" fmla="*/ 0 60000 65536"/>
              <a:gd name="T5" fmla="*/ 0 60000 65536"/>
              <a:gd name="T6" fmla="*/ 0 w 23"/>
              <a:gd name="T7" fmla="*/ 0 h 495"/>
              <a:gd name="T8" fmla="*/ 23 w 23"/>
              <a:gd name="T9" fmla="*/ 495 h 4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" h="495">
                <a:moveTo>
                  <a:pt x="0" y="0"/>
                </a:moveTo>
                <a:cubicBezTo>
                  <a:pt x="4" y="82"/>
                  <a:pt x="18" y="392"/>
                  <a:pt x="23" y="495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Freeform 29"/>
          <p:cNvSpPr>
            <a:spLocks/>
          </p:cNvSpPr>
          <p:nvPr/>
        </p:nvSpPr>
        <p:spPr bwMode="auto">
          <a:xfrm>
            <a:off x="7478713" y="4300538"/>
            <a:ext cx="736600" cy="223837"/>
          </a:xfrm>
          <a:custGeom>
            <a:avLst/>
            <a:gdLst>
              <a:gd name="T0" fmla="*/ 0 w 464"/>
              <a:gd name="T1" fmla="*/ 0 h 141"/>
              <a:gd name="T2" fmla="*/ 2147483647 w 464"/>
              <a:gd name="T3" fmla="*/ 2147483647 h 141"/>
              <a:gd name="T4" fmla="*/ 0 60000 65536"/>
              <a:gd name="T5" fmla="*/ 0 60000 65536"/>
              <a:gd name="T6" fmla="*/ 0 w 464"/>
              <a:gd name="T7" fmla="*/ 0 h 141"/>
              <a:gd name="T8" fmla="*/ 464 w 464"/>
              <a:gd name="T9" fmla="*/ 141 h 1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4" h="141">
                <a:moveTo>
                  <a:pt x="0" y="0"/>
                </a:moveTo>
                <a:cubicBezTo>
                  <a:pt x="77" y="23"/>
                  <a:pt x="367" y="112"/>
                  <a:pt x="464" y="141"/>
                </a:cubicBezTo>
              </a:path>
            </a:pathLst>
          </a:custGeom>
          <a:noFill/>
          <a:ln w="44450" cap="flat" cmpd="sng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6" name="Freeform 30"/>
          <p:cNvSpPr>
            <a:spLocks/>
          </p:cNvSpPr>
          <p:nvPr/>
        </p:nvSpPr>
        <p:spPr bwMode="auto">
          <a:xfrm>
            <a:off x="7318375" y="3308350"/>
            <a:ext cx="36513" cy="785813"/>
          </a:xfrm>
          <a:custGeom>
            <a:avLst/>
            <a:gdLst>
              <a:gd name="T0" fmla="*/ 0 w 23"/>
              <a:gd name="T1" fmla="*/ 0 h 495"/>
              <a:gd name="T2" fmla="*/ 2147483647 w 23"/>
              <a:gd name="T3" fmla="*/ 2147483647 h 495"/>
              <a:gd name="T4" fmla="*/ 0 60000 65536"/>
              <a:gd name="T5" fmla="*/ 0 60000 65536"/>
              <a:gd name="T6" fmla="*/ 0 w 23"/>
              <a:gd name="T7" fmla="*/ 0 h 495"/>
              <a:gd name="T8" fmla="*/ 23 w 23"/>
              <a:gd name="T9" fmla="*/ 495 h 49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" h="495">
                <a:moveTo>
                  <a:pt x="0" y="0"/>
                </a:moveTo>
                <a:cubicBezTo>
                  <a:pt x="4" y="82"/>
                  <a:pt x="18" y="392"/>
                  <a:pt x="23" y="495"/>
                </a:cubicBezTo>
              </a:path>
            </a:pathLst>
          </a:custGeom>
          <a:noFill/>
          <a:ln w="444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Freeform 31"/>
          <p:cNvSpPr>
            <a:spLocks/>
          </p:cNvSpPr>
          <p:nvPr/>
        </p:nvSpPr>
        <p:spPr bwMode="auto">
          <a:xfrm>
            <a:off x="7318375" y="3328988"/>
            <a:ext cx="134938" cy="742950"/>
          </a:xfrm>
          <a:custGeom>
            <a:avLst/>
            <a:gdLst>
              <a:gd name="T0" fmla="*/ 2147483647 w 85"/>
              <a:gd name="T1" fmla="*/ 2147483647 h 468"/>
              <a:gd name="T2" fmla="*/ 2147483647 w 85"/>
              <a:gd name="T3" fmla="*/ 2147483647 h 468"/>
              <a:gd name="T4" fmla="*/ 2147483647 w 85"/>
              <a:gd name="T5" fmla="*/ 2147483647 h 468"/>
              <a:gd name="T6" fmla="*/ 2147483647 w 85"/>
              <a:gd name="T7" fmla="*/ 2147483647 h 468"/>
              <a:gd name="T8" fmla="*/ 2147483647 w 85"/>
              <a:gd name="T9" fmla="*/ 2147483647 h 468"/>
              <a:gd name="T10" fmla="*/ 2147483647 w 85"/>
              <a:gd name="T11" fmla="*/ 2147483647 h 468"/>
              <a:gd name="T12" fmla="*/ 2147483647 w 85"/>
              <a:gd name="T13" fmla="*/ 2147483647 h 468"/>
              <a:gd name="T14" fmla="*/ 2147483647 w 85"/>
              <a:gd name="T15" fmla="*/ 2147483647 h 468"/>
              <a:gd name="T16" fmla="*/ 2147483647 w 85"/>
              <a:gd name="T17" fmla="*/ 2147483647 h 468"/>
              <a:gd name="T18" fmla="*/ 2147483647 w 85"/>
              <a:gd name="T19" fmla="*/ 2147483647 h 468"/>
              <a:gd name="T20" fmla="*/ 2147483647 w 85"/>
              <a:gd name="T21" fmla="*/ 2147483647 h 468"/>
              <a:gd name="T22" fmla="*/ 2147483647 w 85"/>
              <a:gd name="T23" fmla="*/ 0 h 4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5"/>
              <a:gd name="T37" fmla="*/ 0 h 468"/>
              <a:gd name="T38" fmla="*/ 85 w 85"/>
              <a:gd name="T39" fmla="*/ 468 h 4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5" h="468">
                <a:moveTo>
                  <a:pt x="85" y="468"/>
                </a:moveTo>
                <a:cubicBezTo>
                  <a:pt x="54" y="462"/>
                  <a:pt x="23" y="456"/>
                  <a:pt x="23" y="443"/>
                </a:cubicBezTo>
                <a:cubicBezTo>
                  <a:pt x="23" y="430"/>
                  <a:pt x="83" y="405"/>
                  <a:pt x="82" y="390"/>
                </a:cubicBezTo>
                <a:cubicBezTo>
                  <a:pt x="81" y="375"/>
                  <a:pt x="15" y="366"/>
                  <a:pt x="14" y="350"/>
                </a:cubicBezTo>
                <a:cubicBezTo>
                  <a:pt x="13" y="334"/>
                  <a:pt x="78" y="307"/>
                  <a:pt x="77" y="291"/>
                </a:cubicBezTo>
                <a:cubicBezTo>
                  <a:pt x="76" y="275"/>
                  <a:pt x="11" y="266"/>
                  <a:pt x="10" y="252"/>
                </a:cubicBezTo>
                <a:cubicBezTo>
                  <a:pt x="9" y="238"/>
                  <a:pt x="75" y="221"/>
                  <a:pt x="73" y="206"/>
                </a:cubicBezTo>
                <a:cubicBezTo>
                  <a:pt x="71" y="191"/>
                  <a:pt x="2" y="178"/>
                  <a:pt x="1" y="162"/>
                </a:cubicBezTo>
                <a:cubicBezTo>
                  <a:pt x="0" y="146"/>
                  <a:pt x="65" y="124"/>
                  <a:pt x="65" y="111"/>
                </a:cubicBezTo>
                <a:cubicBezTo>
                  <a:pt x="65" y="98"/>
                  <a:pt x="2" y="96"/>
                  <a:pt x="2" y="83"/>
                </a:cubicBezTo>
                <a:cubicBezTo>
                  <a:pt x="2" y="70"/>
                  <a:pt x="65" y="49"/>
                  <a:pt x="65" y="35"/>
                </a:cubicBezTo>
                <a:cubicBezTo>
                  <a:pt x="65" y="21"/>
                  <a:pt x="33" y="10"/>
                  <a:pt x="2" y="0"/>
                </a:cubicBezTo>
              </a:path>
            </a:pathLst>
          </a:custGeom>
          <a:noFill/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8" name="Freeform 32"/>
          <p:cNvSpPr>
            <a:spLocks/>
          </p:cNvSpPr>
          <p:nvPr/>
        </p:nvSpPr>
        <p:spPr bwMode="auto">
          <a:xfrm rot="21365379" flipH="1">
            <a:off x="7316788" y="3333750"/>
            <a:ext cx="134937" cy="742950"/>
          </a:xfrm>
          <a:custGeom>
            <a:avLst/>
            <a:gdLst>
              <a:gd name="T0" fmla="*/ 2147483647 w 85"/>
              <a:gd name="T1" fmla="*/ 2147483647 h 468"/>
              <a:gd name="T2" fmla="*/ 2147483647 w 85"/>
              <a:gd name="T3" fmla="*/ 2147483647 h 468"/>
              <a:gd name="T4" fmla="*/ 2147483647 w 85"/>
              <a:gd name="T5" fmla="*/ 2147483647 h 468"/>
              <a:gd name="T6" fmla="*/ 2147483647 w 85"/>
              <a:gd name="T7" fmla="*/ 2147483647 h 468"/>
              <a:gd name="T8" fmla="*/ 2147483647 w 85"/>
              <a:gd name="T9" fmla="*/ 2147483647 h 468"/>
              <a:gd name="T10" fmla="*/ 2147483647 w 85"/>
              <a:gd name="T11" fmla="*/ 2147483647 h 468"/>
              <a:gd name="T12" fmla="*/ 2147483647 w 85"/>
              <a:gd name="T13" fmla="*/ 2147483647 h 468"/>
              <a:gd name="T14" fmla="*/ 2147483647 w 85"/>
              <a:gd name="T15" fmla="*/ 2147483647 h 468"/>
              <a:gd name="T16" fmla="*/ 2147483647 w 85"/>
              <a:gd name="T17" fmla="*/ 2147483647 h 468"/>
              <a:gd name="T18" fmla="*/ 2147483647 w 85"/>
              <a:gd name="T19" fmla="*/ 2147483647 h 468"/>
              <a:gd name="T20" fmla="*/ 2147483647 w 85"/>
              <a:gd name="T21" fmla="*/ 2147483647 h 468"/>
              <a:gd name="T22" fmla="*/ 2147483647 w 85"/>
              <a:gd name="T23" fmla="*/ 0 h 46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5"/>
              <a:gd name="T37" fmla="*/ 0 h 468"/>
              <a:gd name="T38" fmla="*/ 85 w 85"/>
              <a:gd name="T39" fmla="*/ 468 h 46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5" h="468">
                <a:moveTo>
                  <a:pt x="85" y="468"/>
                </a:moveTo>
                <a:cubicBezTo>
                  <a:pt x="54" y="462"/>
                  <a:pt x="23" y="456"/>
                  <a:pt x="23" y="443"/>
                </a:cubicBezTo>
                <a:cubicBezTo>
                  <a:pt x="23" y="430"/>
                  <a:pt x="83" y="405"/>
                  <a:pt x="82" y="390"/>
                </a:cubicBezTo>
                <a:cubicBezTo>
                  <a:pt x="81" y="375"/>
                  <a:pt x="15" y="366"/>
                  <a:pt x="14" y="350"/>
                </a:cubicBezTo>
                <a:cubicBezTo>
                  <a:pt x="13" y="334"/>
                  <a:pt x="78" y="307"/>
                  <a:pt x="77" y="291"/>
                </a:cubicBezTo>
                <a:cubicBezTo>
                  <a:pt x="76" y="275"/>
                  <a:pt x="11" y="266"/>
                  <a:pt x="10" y="252"/>
                </a:cubicBezTo>
                <a:cubicBezTo>
                  <a:pt x="9" y="238"/>
                  <a:pt x="75" y="221"/>
                  <a:pt x="73" y="206"/>
                </a:cubicBezTo>
                <a:cubicBezTo>
                  <a:pt x="71" y="191"/>
                  <a:pt x="2" y="178"/>
                  <a:pt x="1" y="162"/>
                </a:cubicBezTo>
                <a:cubicBezTo>
                  <a:pt x="0" y="146"/>
                  <a:pt x="65" y="124"/>
                  <a:pt x="65" y="111"/>
                </a:cubicBezTo>
                <a:cubicBezTo>
                  <a:pt x="65" y="98"/>
                  <a:pt x="2" y="96"/>
                  <a:pt x="2" y="83"/>
                </a:cubicBezTo>
                <a:cubicBezTo>
                  <a:pt x="2" y="70"/>
                  <a:pt x="65" y="49"/>
                  <a:pt x="65" y="35"/>
                </a:cubicBezTo>
                <a:cubicBezTo>
                  <a:pt x="65" y="21"/>
                  <a:pt x="33" y="10"/>
                  <a:pt x="2" y="0"/>
                </a:cubicBezTo>
              </a:path>
            </a:pathLst>
          </a:custGeom>
          <a:noFill/>
          <a:ln w="63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9" name="Freeform 33"/>
          <p:cNvSpPr>
            <a:spLocks/>
          </p:cNvSpPr>
          <p:nvPr/>
        </p:nvSpPr>
        <p:spPr bwMode="auto">
          <a:xfrm>
            <a:off x="6518275" y="3638550"/>
            <a:ext cx="652463" cy="623888"/>
          </a:xfrm>
          <a:custGeom>
            <a:avLst/>
            <a:gdLst>
              <a:gd name="T0" fmla="*/ 2147483647 w 411"/>
              <a:gd name="T1" fmla="*/ 2147483647 h 393"/>
              <a:gd name="T2" fmla="*/ 2147483647 w 411"/>
              <a:gd name="T3" fmla="*/ 2147483647 h 393"/>
              <a:gd name="T4" fmla="*/ 2147483647 w 411"/>
              <a:gd name="T5" fmla="*/ 2147483647 h 393"/>
              <a:gd name="T6" fmla="*/ 2147483647 w 411"/>
              <a:gd name="T7" fmla="*/ 2147483647 h 393"/>
              <a:gd name="T8" fmla="*/ 2147483647 w 411"/>
              <a:gd name="T9" fmla="*/ 2147483647 h 393"/>
              <a:gd name="T10" fmla="*/ 0 w 411"/>
              <a:gd name="T11" fmla="*/ 0 h 39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11"/>
              <a:gd name="T19" fmla="*/ 0 h 393"/>
              <a:gd name="T20" fmla="*/ 411 w 411"/>
              <a:gd name="T21" fmla="*/ 393 h 39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11" h="393">
                <a:moveTo>
                  <a:pt x="411" y="393"/>
                </a:moveTo>
                <a:cubicBezTo>
                  <a:pt x="391" y="382"/>
                  <a:pt x="372" y="372"/>
                  <a:pt x="350" y="357"/>
                </a:cubicBezTo>
                <a:cubicBezTo>
                  <a:pt x="327" y="341"/>
                  <a:pt x="301" y="325"/>
                  <a:pt x="275" y="298"/>
                </a:cubicBezTo>
                <a:cubicBezTo>
                  <a:pt x="249" y="272"/>
                  <a:pt x="217" y="229"/>
                  <a:pt x="192" y="198"/>
                </a:cubicBezTo>
                <a:cubicBezTo>
                  <a:pt x="168" y="167"/>
                  <a:pt x="158" y="147"/>
                  <a:pt x="126" y="114"/>
                </a:cubicBezTo>
                <a:cubicBezTo>
                  <a:pt x="94" y="81"/>
                  <a:pt x="26" y="24"/>
                  <a:pt x="0" y="0"/>
                </a:cubicBezTo>
              </a:path>
            </a:pathLst>
          </a:custGeom>
          <a:noFill/>
          <a:ln w="444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0" name="Freeform 34"/>
          <p:cNvSpPr>
            <a:spLocks/>
          </p:cNvSpPr>
          <p:nvPr/>
        </p:nvSpPr>
        <p:spPr bwMode="auto">
          <a:xfrm>
            <a:off x="7443788" y="4391025"/>
            <a:ext cx="736600" cy="223838"/>
          </a:xfrm>
          <a:custGeom>
            <a:avLst/>
            <a:gdLst>
              <a:gd name="T0" fmla="*/ 0 w 464"/>
              <a:gd name="T1" fmla="*/ 0 h 141"/>
              <a:gd name="T2" fmla="*/ 2147483647 w 464"/>
              <a:gd name="T3" fmla="*/ 2147483647 h 141"/>
              <a:gd name="T4" fmla="*/ 0 60000 65536"/>
              <a:gd name="T5" fmla="*/ 0 60000 65536"/>
              <a:gd name="T6" fmla="*/ 0 w 464"/>
              <a:gd name="T7" fmla="*/ 0 h 141"/>
              <a:gd name="T8" fmla="*/ 464 w 464"/>
              <a:gd name="T9" fmla="*/ 141 h 1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4" h="141">
                <a:moveTo>
                  <a:pt x="0" y="0"/>
                </a:moveTo>
                <a:cubicBezTo>
                  <a:pt x="77" y="23"/>
                  <a:pt x="367" y="112"/>
                  <a:pt x="464" y="141"/>
                </a:cubicBezTo>
              </a:path>
            </a:pathLst>
          </a:custGeom>
          <a:noFill/>
          <a:ln w="44450" cap="flat" cmpd="sng">
            <a:solidFill>
              <a:srgbClr val="8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91" name="Group 35"/>
          <p:cNvGrpSpPr>
            <a:grpSpLocks/>
          </p:cNvGrpSpPr>
          <p:nvPr/>
        </p:nvGrpSpPr>
        <p:grpSpPr bwMode="auto">
          <a:xfrm rot="-2565062">
            <a:off x="6813550" y="3492500"/>
            <a:ext cx="136525" cy="852488"/>
            <a:chOff x="3717" y="1761"/>
            <a:chExt cx="86" cy="471"/>
          </a:xfrm>
        </p:grpSpPr>
        <p:sp>
          <p:nvSpPr>
            <p:cNvPr id="7213" name="Freeform 36"/>
            <p:cNvSpPr>
              <a:spLocks/>
            </p:cNvSpPr>
            <p:nvPr/>
          </p:nvSpPr>
          <p:spPr bwMode="auto">
            <a:xfrm>
              <a:off x="3718" y="1761"/>
              <a:ext cx="85" cy="468"/>
            </a:xfrm>
            <a:custGeom>
              <a:avLst/>
              <a:gdLst>
                <a:gd name="T0" fmla="*/ 85 w 85"/>
                <a:gd name="T1" fmla="*/ 468 h 468"/>
                <a:gd name="T2" fmla="*/ 23 w 85"/>
                <a:gd name="T3" fmla="*/ 443 h 468"/>
                <a:gd name="T4" fmla="*/ 82 w 85"/>
                <a:gd name="T5" fmla="*/ 390 h 468"/>
                <a:gd name="T6" fmla="*/ 14 w 85"/>
                <a:gd name="T7" fmla="*/ 350 h 468"/>
                <a:gd name="T8" fmla="*/ 77 w 85"/>
                <a:gd name="T9" fmla="*/ 291 h 468"/>
                <a:gd name="T10" fmla="*/ 10 w 85"/>
                <a:gd name="T11" fmla="*/ 252 h 468"/>
                <a:gd name="T12" fmla="*/ 73 w 85"/>
                <a:gd name="T13" fmla="*/ 206 h 468"/>
                <a:gd name="T14" fmla="*/ 1 w 85"/>
                <a:gd name="T15" fmla="*/ 162 h 468"/>
                <a:gd name="T16" fmla="*/ 65 w 85"/>
                <a:gd name="T17" fmla="*/ 111 h 468"/>
                <a:gd name="T18" fmla="*/ 2 w 85"/>
                <a:gd name="T19" fmla="*/ 83 h 468"/>
                <a:gd name="T20" fmla="*/ 65 w 85"/>
                <a:gd name="T21" fmla="*/ 35 h 468"/>
                <a:gd name="T22" fmla="*/ 2 w 85"/>
                <a:gd name="T23" fmla="*/ 0 h 4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5"/>
                <a:gd name="T37" fmla="*/ 0 h 468"/>
                <a:gd name="T38" fmla="*/ 85 w 85"/>
                <a:gd name="T39" fmla="*/ 468 h 4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5" h="468">
                  <a:moveTo>
                    <a:pt x="85" y="468"/>
                  </a:moveTo>
                  <a:cubicBezTo>
                    <a:pt x="54" y="462"/>
                    <a:pt x="23" y="456"/>
                    <a:pt x="23" y="443"/>
                  </a:cubicBezTo>
                  <a:cubicBezTo>
                    <a:pt x="23" y="430"/>
                    <a:pt x="83" y="405"/>
                    <a:pt x="82" y="390"/>
                  </a:cubicBezTo>
                  <a:cubicBezTo>
                    <a:pt x="81" y="375"/>
                    <a:pt x="15" y="366"/>
                    <a:pt x="14" y="350"/>
                  </a:cubicBezTo>
                  <a:cubicBezTo>
                    <a:pt x="13" y="334"/>
                    <a:pt x="78" y="307"/>
                    <a:pt x="77" y="291"/>
                  </a:cubicBezTo>
                  <a:cubicBezTo>
                    <a:pt x="76" y="275"/>
                    <a:pt x="11" y="266"/>
                    <a:pt x="10" y="252"/>
                  </a:cubicBezTo>
                  <a:cubicBezTo>
                    <a:pt x="9" y="238"/>
                    <a:pt x="75" y="221"/>
                    <a:pt x="73" y="206"/>
                  </a:cubicBezTo>
                  <a:cubicBezTo>
                    <a:pt x="71" y="191"/>
                    <a:pt x="2" y="178"/>
                    <a:pt x="1" y="162"/>
                  </a:cubicBezTo>
                  <a:cubicBezTo>
                    <a:pt x="0" y="146"/>
                    <a:pt x="65" y="124"/>
                    <a:pt x="65" y="111"/>
                  </a:cubicBezTo>
                  <a:cubicBezTo>
                    <a:pt x="65" y="98"/>
                    <a:pt x="2" y="96"/>
                    <a:pt x="2" y="83"/>
                  </a:cubicBezTo>
                  <a:cubicBezTo>
                    <a:pt x="2" y="70"/>
                    <a:pt x="65" y="49"/>
                    <a:pt x="65" y="35"/>
                  </a:cubicBezTo>
                  <a:cubicBezTo>
                    <a:pt x="65" y="21"/>
                    <a:pt x="33" y="10"/>
                    <a:pt x="2" y="0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4" name="Freeform 37"/>
            <p:cNvSpPr>
              <a:spLocks/>
            </p:cNvSpPr>
            <p:nvPr/>
          </p:nvSpPr>
          <p:spPr bwMode="auto">
            <a:xfrm rot="21365379" flipH="1">
              <a:off x="3717" y="1764"/>
              <a:ext cx="85" cy="468"/>
            </a:xfrm>
            <a:custGeom>
              <a:avLst/>
              <a:gdLst>
                <a:gd name="T0" fmla="*/ 85 w 85"/>
                <a:gd name="T1" fmla="*/ 468 h 468"/>
                <a:gd name="T2" fmla="*/ 23 w 85"/>
                <a:gd name="T3" fmla="*/ 443 h 468"/>
                <a:gd name="T4" fmla="*/ 82 w 85"/>
                <a:gd name="T5" fmla="*/ 390 h 468"/>
                <a:gd name="T6" fmla="*/ 14 w 85"/>
                <a:gd name="T7" fmla="*/ 350 h 468"/>
                <a:gd name="T8" fmla="*/ 77 w 85"/>
                <a:gd name="T9" fmla="*/ 291 h 468"/>
                <a:gd name="T10" fmla="*/ 10 w 85"/>
                <a:gd name="T11" fmla="*/ 252 h 468"/>
                <a:gd name="T12" fmla="*/ 73 w 85"/>
                <a:gd name="T13" fmla="*/ 206 h 468"/>
                <a:gd name="T14" fmla="*/ 1 w 85"/>
                <a:gd name="T15" fmla="*/ 162 h 468"/>
                <a:gd name="T16" fmla="*/ 65 w 85"/>
                <a:gd name="T17" fmla="*/ 111 h 468"/>
                <a:gd name="T18" fmla="*/ 2 w 85"/>
                <a:gd name="T19" fmla="*/ 83 h 468"/>
                <a:gd name="T20" fmla="*/ 65 w 85"/>
                <a:gd name="T21" fmla="*/ 35 h 468"/>
                <a:gd name="T22" fmla="*/ 2 w 85"/>
                <a:gd name="T23" fmla="*/ 0 h 4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5"/>
                <a:gd name="T37" fmla="*/ 0 h 468"/>
                <a:gd name="T38" fmla="*/ 85 w 85"/>
                <a:gd name="T39" fmla="*/ 468 h 4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5" h="468">
                  <a:moveTo>
                    <a:pt x="85" y="468"/>
                  </a:moveTo>
                  <a:cubicBezTo>
                    <a:pt x="54" y="462"/>
                    <a:pt x="23" y="456"/>
                    <a:pt x="23" y="443"/>
                  </a:cubicBezTo>
                  <a:cubicBezTo>
                    <a:pt x="23" y="430"/>
                    <a:pt x="83" y="405"/>
                    <a:pt x="82" y="390"/>
                  </a:cubicBezTo>
                  <a:cubicBezTo>
                    <a:pt x="81" y="375"/>
                    <a:pt x="15" y="366"/>
                    <a:pt x="14" y="350"/>
                  </a:cubicBezTo>
                  <a:cubicBezTo>
                    <a:pt x="13" y="334"/>
                    <a:pt x="78" y="307"/>
                    <a:pt x="77" y="291"/>
                  </a:cubicBezTo>
                  <a:cubicBezTo>
                    <a:pt x="76" y="275"/>
                    <a:pt x="11" y="266"/>
                    <a:pt x="10" y="252"/>
                  </a:cubicBezTo>
                  <a:cubicBezTo>
                    <a:pt x="9" y="238"/>
                    <a:pt x="75" y="221"/>
                    <a:pt x="73" y="206"/>
                  </a:cubicBezTo>
                  <a:cubicBezTo>
                    <a:pt x="71" y="191"/>
                    <a:pt x="2" y="178"/>
                    <a:pt x="1" y="162"/>
                  </a:cubicBezTo>
                  <a:cubicBezTo>
                    <a:pt x="0" y="146"/>
                    <a:pt x="65" y="124"/>
                    <a:pt x="65" y="111"/>
                  </a:cubicBezTo>
                  <a:cubicBezTo>
                    <a:pt x="65" y="98"/>
                    <a:pt x="2" y="96"/>
                    <a:pt x="2" y="83"/>
                  </a:cubicBezTo>
                  <a:cubicBezTo>
                    <a:pt x="2" y="70"/>
                    <a:pt x="65" y="49"/>
                    <a:pt x="65" y="35"/>
                  </a:cubicBezTo>
                  <a:cubicBezTo>
                    <a:pt x="65" y="21"/>
                    <a:pt x="33" y="10"/>
                    <a:pt x="2" y="0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192" name="Group 38"/>
          <p:cNvGrpSpPr>
            <a:grpSpLocks/>
          </p:cNvGrpSpPr>
          <p:nvPr/>
        </p:nvGrpSpPr>
        <p:grpSpPr bwMode="auto">
          <a:xfrm rot="-4225466">
            <a:off x="7751762" y="4081463"/>
            <a:ext cx="136525" cy="755650"/>
            <a:chOff x="3717" y="1761"/>
            <a:chExt cx="86" cy="471"/>
          </a:xfrm>
        </p:grpSpPr>
        <p:sp>
          <p:nvSpPr>
            <p:cNvPr id="7211" name="Freeform 39"/>
            <p:cNvSpPr>
              <a:spLocks/>
            </p:cNvSpPr>
            <p:nvPr/>
          </p:nvSpPr>
          <p:spPr bwMode="auto">
            <a:xfrm>
              <a:off x="3718" y="1761"/>
              <a:ext cx="85" cy="468"/>
            </a:xfrm>
            <a:custGeom>
              <a:avLst/>
              <a:gdLst>
                <a:gd name="T0" fmla="*/ 85 w 85"/>
                <a:gd name="T1" fmla="*/ 468 h 468"/>
                <a:gd name="T2" fmla="*/ 23 w 85"/>
                <a:gd name="T3" fmla="*/ 443 h 468"/>
                <a:gd name="T4" fmla="*/ 82 w 85"/>
                <a:gd name="T5" fmla="*/ 390 h 468"/>
                <a:gd name="T6" fmla="*/ 14 w 85"/>
                <a:gd name="T7" fmla="*/ 350 h 468"/>
                <a:gd name="T8" fmla="*/ 77 w 85"/>
                <a:gd name="T9" fmla="*/ 291 h 468"/>
                <a:gd name="T10" fmla="*/ 10 w 85"/>
                <a:gd name="T11" fmla="*/ 252 h 468"/>
                <a:gd name="T12" fmla="*/ 73 w 85"/>
                <a:gd name="T13" fmla="*/ 206 h 468"/>
                <a:gd name="T14" fmla="*/ 1 w 85"/>
                <a:gd name="T15" fmla="*/ 162 h 468"/>
                <a:gd name="T16" fmla="*/ 65 w 85"/>
                <a:gd name="T17" fmla="*/ 111 h 468"/>
                <a:gd name="T18" fmla="*/ 2 w 85"/>
                <a:gd name="T19" fmla="*/ 83 h 468"/>
                <a:gd name="T20" fmla="*/ 65 w 85"/>
                <a:gd name="T21" fmla="*/ 35 h 468"/>
                <a:gd name="T22" fmla="*/ 2 w 85"/>
                <a:gd name="T23" fmla="*/ 0 h 4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5"/>
                <a:gd name="T37" fmla="*/ 0 h 468"/>
                <a:gd name="T38" fmla="*/ 85 w 85"/>
                <a:gd name="T39" fmla="*/ 468 h 4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5" h="468">
                  <a:moveTo>
                    <a:pt x="85" y="468"/>
                  </a:moveTo>
                  <a:cubicBezTo>
                    <a:pt x="54" y="462"/>
                    <a:pt x="23" y="456"/>
                    <a:pt x="23" y="443"/>
                  </a:cubicBezTo>
                  <a:cubicBezTo>
                    <a:pt x="23" y="430"/>
                    <a:pt x="83" y="405"/>
                    <a:pt x="82" y="390"/>
                  </a:cubicBezTo>
                  <a:cubicBezTo>
                    <a:pt x="81" y="375"/>
                    <a:pt x="15" y="366"/>
                    <a:pt x="14" y="350"/>
                  </a:cubicBezTo>
                  <a:cubicBezTo>
                    <a:pt x="13" y="334"/>
                    <a:pt x="78" y="307"/>
                    <a:pt x="77" y="291"/>
                  </a:cubicBezTo>
                  <a:cubicBezTo>
                    <a:pt x="76" y="275"/>
                    <a:pt x="11" y="266"/>
                    <a:pt x="10" y="252"/>
                  </a:cubicBezTo>
                  <a:cubicBezTo>
                    <a:pt x="9" y="238"/>
                    <a:pt x="75" y="221"/>
                    <a:pt x="73" y="206"/>
                  </a:cubicBezTo>
                  <a:cubicBezTo>
                    <a:pt x="71" y="191"/>
                    <a:pt x="2" y="178"/>
                    <a:pt x="1" y="162"/>
                  </a:cubicBezTo>
                  <a:cubicBezTo>
                    <a:pt x="0" y="146"/>
                    <a:pt x="65" y="124"/>
                    <a:pt x="65" y="111"/>
                  </a:cubicBezTo>
                  <a:cubicBezTo>
                    <a:pt x="65" y="98"/>
                    <a:pt x="2" y="96"/>
                    <a:pt x="2" y="83"/>
                  </a:cubicBezTo>
                  <a:cubicBezTo>
                    <a:pt x="2" y="70"/>
                    <a:pt x="65" y="49"/>
                    <a:pt x="65" y="35"/>
                  </a:cubicBezTo>
                  <a:cubicBezTo>
                    <a:pt x="65" y="21"/>
                    <a:pt x="33" y="10"/>
                    <a:pt x="2" y="0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2" name="Freeform 40"/>
            <p:cNvSpPr>
              <a:spLocks/>
            </p:cNvSpPr>
            <p:nvPr/>
          </p:nvSpPr>
          <p:spPr bwMode="auto">
            <a:xfrm rot="21365379" flipH="1">
              <a:off x="3717" y="1764"/>
              <a:ext cx="85" cy="468"/>
            </a:xfrm>
            <a:custGeom>
              <a:avLst/>
              <a:gdLst>
                <a:gd name="T0" fmla="*/ 85 w 85"/>
                <a:gd name="T1" fmla="*/ 468 h 468"/>
                <a:gd name="T2" fmla="*/ 23 w 85"/>
                <a:gd name="T3" fmla="*/ 443 h 468"/>
                <a:gd name="T4" fmla="*/ 82 w 85"/>
                <a:gd name="T5" fmla="*/ 390 h 468"/>
                <a:gd name="T6" fmla="*/ 14 w 85"/>
                <a:gd name="T7" fmla="*/ 350 h 468"/>
                <a:gd name="T8" fmla="*/ 77 w 85"/>
                <a:gd name="T9" fmla="*/ 291 h 468"/>
                <a:gd name="T10" fmla="*/ 10 w 85"/>
                <a:gd name="T11" fmla="*/ 252 h 468"/>
                <a:gd name="T12" fmla="*/ 73 w 85"/>
                <a:gd name="T13" fmla="*/ 206 h 468"/>
                <a:gd name="T14" fmla="*/ 1 w 85"/>
                <a:gd name="T15" fmla="*/ 162 h 468"/>
                <a:gd name="T16" fmla="*/ 65 w 85"/>
                <a:gd name="T17" fmla="*/ 111 h 468"/>
                <a:gd name="T18" fmla="*/ 2 w 85"/>
                <a:gd name="T19" fmla="*/ 83 h 468"/>
                <a:gd name="T20" fmla="*/ 65 w 85"/>
                <a:gd name="T21" fmla="*/ 35 h 468"/>
                <a:gd name="T22" fmla="*/ 2 w 85"/>
                <a:gd name="T23" fmla="*/ 0 h 4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5"/>
                <a:gd name="T37" fmla="*/ 0 h 468"/>
                <a:gd name="T38" fmla="*/ 85 w 85"/>
                <a:gd name="T39" fmla="*/ 468 h 4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5" h="468">
                  <a:moveTo>
                    <a:pt x="85" y="468"/>
                  </a:moveTo>
                  <a:cubicBezTo>
                    <a:pt x="54" y="462"/>
                    <a:pt x="23" y="456"/>
                    <a:pt x="23" y="443"/>
                  </a:cubicBezTo>
                  <a:cubicBezTo>
                    <a:pt x="23" y="430"/>
                    <a:pt x="83" y="405"/>
                    <a:pt x="82" y="390"/>
                  </a:cubicBezTo>
                  <a:cubicBezTo>
                    <a:pt x="81" y="375"/>
                    <a:pt x="15" y="366"/>
                    <a:pt x="14" y="350"/>
                  </a:cubicBezTo>
                  <a:cubicBezTo>
                    <a:pt x="13" y="334"/>
                    <a:pt x="78" y="307"/>
                    <a:pt x="77" y="291"/>
                  </a:cubicBezTo>
                  <a:cubicBezTo>
                    <a:pt x="76" y="275"/>
                    <a:pt x="11" y="266"/>
                    <a:pt x="10" y="252"/>
                  </a:cubicBezTo>
                  <a:cubicBezTo>
                    <a:pt x="9" y="238"/>
                    <a:pt x="75" y="221"/>
                    <a:pt x="73" y="206"/>
                  </a:cubicBezTo>
                  <a:cubicBezTo>
                    <a:pt x="71" y="191"/>
                    <a:pt x="2" y="178"/>
                    <a:pt x="1" y="162"/>
                  </a:cubicBezTo>
                  <a:cubicBezTo>
                    <a:pt x="0" y="146"/>
                    <a:pt x="65" y="124"/>
                    <a:pt x="65" y="111"/>
                  </a:cubicBezTo>
                  <a:cubicBezTo>
                    <a:pt x="65" y="98"/>
                    <a:pt x="2" y="96"/>
                    <a:pt x="2" y="83"/>
                  </a:cubicBezTo>
                  <a:cubicBezTo>
                    <a:pt x="2" y="70"/>
                    <a:pt x="65" y="49"/>
                    <a:pt x="65" y="35"/>
                  </a:cubicBezTo>
                  <a:cubicBezTo>
                    <a:pt x="65" y="21"/>
                    <a:pt x="33" y="10"/>
                    <a:pt x="2" y="0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93" name="Oval 41"/>
          <p:cNvSpPr>
            <a:spLocks noChangeArrowheads="1"/>
          </p:cNvSpPr>
          <p:nvPr/>
        </p:nvSpPr>
        <p:spPr bwMode="auto">
          <a:xfrm>
            <a:off x="8474075" y="3956050"/>
            <a:ext cx="88900" cy="889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4" name="Oval 42"/>
          <p:cNvSpPr>
            <a:spLocks noChangeArrowheads="1"/>
          </p:cNvSpPr>
          <p:nvPr/>
        </p:nvSpPr>
        <p:spPr bwMode="auto">
          <a:xfrm>
            <a:off x="6321425" y="4022725"/>
            <a:ext cx="88900" cy="889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5" name="Oval 43"/>
          <p:cNvSpPr>
            <a:spLocks noChangeArrowheads="1"/>
          </p:cNvSpPr>
          <p:nvPr/>
        </p:nvSpPr>
        <p:spPr bwMode="auto">
          <a:xfrm>
            <a:off x="6794500" y="3201988"/>
            <a:ext cx="88900" cy="889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6" name="Line 44"/>
          <p:cNvSpPr>
            <a:spLocks noChangeShapeType="1"/>
          </p:cNvSpPr>
          <p:nvPr/>
        </p:nvSpPr>
        <p:spPr bwMode="auto">
          <a:xfrm flipH="1">
            <a:off x="6559550" y="3852863"/>
            <a:ext cx="487363" cy="533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7" name="Line 45"/>
          <p:cNvSpPr>
            <a:spLocks noChangeShapeType="1"/>
          </p:cNvSpPr>
          <p:nvPr/>
        </p:nvSpPr>
        <p:spPr bwMode="auto">
          <a:xfrm flipH="1">
            <a:off x="6642100" y="3937000"/>
            <a:ext cx="487363" cy="5334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8" name="Text Box 46"/>
          <p:cNvSpPr txBox="1">
            <a:spLocks noChangeArrowheads="1"/>
          </p:cNvSpPr>
          <p:nvPr/>
        </p:nvSpPr>
        <p:spPr bwMode="auto">
          <a:xfrm rot="2486629">
            <a:off x="6030913" y="4395788"/>
            <a:ext cx="79057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ym typeface="Symbol" pitchFamily="18" charset="2"/>
              </a:rPr>
              <a:t>3.4 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Å</a:t>
            </a:r>
          </a:p>
        </p:txBody>
      </p:sp>
      <p:grpSp>
        <p:nvGrpSpPr>
          <p:cNvPr id="7199" name="Group 66"/>
          <p:cNvGrpSpPr>
            <a:grpSpLocks/>
          </p:cNvGrpSpPr>
          <p:nvPr/>
        </p:nvGrpSpPr>
        <p:grpSpPr bwMode="auto">
          <a:xfrm rot="-4157228">
            <a:off x="1512888" y="2638425"/>
            <a:ext cx="1117600" cy="1082675"/>
            <a:chOff x="1093" y="2492"/>
            <a:chExt cx="704" cy="682"/>
          </a:xfrm>
        </p:grpSpPr>
        <p:sp>
          <p:nvSpPr>
            <p:cNvPr id="7208" name="Freeform 67"/>
            <p:cNvSpPr>
              <a:spLocks/>
            </p:cNvSpPr>
            <p:nvPr/>
          </p:nvSpPr>
          <p:spPr bwMode="auto">
            <a:xfrm>
              <a:off x="1093" y="2492"/>
              <a:ext cx="704" cy="682"/>
            </a:xfrm>
            <a:custGeom>
              <a:avLst/>
              <a:gdLst>
                <a:gd name="T0" fmla="*/ 9 w 704"/>
                <a:gd name="T1" fmla="*/ 0 h 682"/>
                <a:gd name="T2" fmla="*/ 109 w 704"/>
                <a:gd name="T3" fmla="*/ 175 h 682"/>
                <a:gd name="T4" fmla="*/ 3 w 704"/>
                <a:gd name="T5" fmla="*/ 369 h 682"/>
                <a:gd name="T6" fmla="*/ 91 w 704"/>
                <a:gd name="T7" fmla="*/ 551 h 682"/>
                <a:gd name="T8" fmla="*/ 253 w 704"/>
                <a:gd name="T9" fmla="*/ 400 h 682"/>
                <a:gd name="T10" fmla="*/ 228 w 704"/>
                <a:gd name="T11" fmla="*/ 231 h 682"/>
                <a:gd name="T12" fmla="*/ 347 w 704"/>
                <a:gd name="T13" fmla="*/ 37 h 682"/>
                <a:gd name="T14" fmla="*/ 529 w 704"/>
                <a:gd name="T15" fmla="*/ 68 h 682"/>
                <a:gd name="T16" fmla="*/ 610 w 704"/>
                <a:gd name="T17" fmla="*/ 238 h 682"/>
                <a:gd name="T18" fmla="*/ 541 w 704"/>
                <a:gd name="T19" fmla="*/ 407 h 682"/>
                <a:gd name="T20" fmla="*/ 704 w 704"/>
                <a:gd name="T21" fmla="*/ 682 h 68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04"/>
                <a:gd name="T34" fmla="*/ 0 h 682"/>
                <a:gd name="T35" fmla="*/ 704 w 704"/>
                <a:gd name="T36" fmla="*/ 682 h 68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04" h="682">
                  <a:moveTo>
                    <a:pt x="9" y="0"/>
                  </a:moveTo>
                  <a:cubicBezTo>
                    <a:pt x="59" y="57"/>
                    <a:pt x="110" y="114"/>
                    <a:pt x="109" y="175"/>
                  </a:cubicBezTo>
                  <a:cubicBezTo>
                    <a:pt x="108" y="236"/>
                    <a:pt x="6" y="306"/>
                    <a:pt x="3" y="369"/>
                  </a:cubicBezTo>
                  <a:cubicBezTo>
                    <a:pt x="0" y="432"/>
                    <a:pt x="49" y="546"/>
                    <a:pt x="91" y="551"/>
                  </a:cubicBezTo>
                  <a:cubicBezTo>
                    <a:pt x="133" y="556"/>
                    <a:pt x="230" y="453"/>
                    <a:pt x="253" y="400"/>
                  </a:cubicBezTo>
                  <a:cubicBezTo>
                    <a:pt x="276" y="347"/>
                    <a:pt x="212" y="291"/>
                    <a:pt x="228" y="231"/>
                  </a:cubicBezTo>
                  <a:cubicBezTo>
                    <a:pt x="244" y="171"/>
                    <a:pt x="297" y="64"/>
                    <a:pt x="347" y="37"/>
                  </a:cubicBezTo>
                  <a:cubicBezTo>
                    <a:pt x="397" y="10"/>
                    <a:pt x="485" y="35"/>
                    <a:pt x="529" y="68"/>
                  </a:cubicBezTo>
                  <a:cubicBezTo>
                    <a:pt x="573" y="101"/>
                    <a:pt x="608" y="182"/>
                    <a:pt x="610" y="238"/>
                  </a:cubicBezTo>
                  <a:cubicBezTo>
                    <a:pt x="612" y="294"/>
                    <a:pt x="525" y="333"/>
                    <a:pt x="541" y="407"/>
                  </a:cubicBezTo>
                  <a:cubicBezTo>
                    <a:pt x="557" y="481"/>
                    <a:pt x="630" y="581"/>
                    <a:pt x="704" y="682"/>
                  </a:cubicBezTo>
                </a:path>
              </a:pathLst>
            </a:custGeom>
            <a:noFill/>
            <a:ln w="2540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9" name="Freeform 68"/>
            <p:cNvSpPr>
              <a:spLocks/>
            </p:cNvSpPr>
            <p:nvPr/>
          </p:nvSpPr>
          <p:spPr bwMode="auto">
            <a:xfrm>
              <a:off x="1123" y="2618"/>
              <a:ext cx="243" cy="428"/>
            </a:xfrm>
            <a:custGeom>
              <a:avLst/>
              <a:gdLst>
                <a:gd name="T0" fmla="*/ 0 w 243"/>
                <a:gd name="T1" fmla="*/ 353 h 428"/>
                <a:gd name="T2" fmla="*/ 25 w 243"/>
                <a:gd name="T3" fmla="*/ 401 h 428"/>
                <a:gd name="T4" fmla="*/ 61 w 243"/>
                <a:gd name="T5" fmla="*/ 426 h 428"/>
                <a:gd name="T6" fmla="*/ 132 w 243"/>
                <a:gd name="T7" fmla="*/ 389 h 428"/>
                <a:gd name="T8" fmla="*/ 225 w 243"/>
                <a:gd name="T9" fmla="*/ 273 h 428"/>
                <a:gd name="T10" fmla="*/ 199 w 243"/>
                <a:gd name="T11" fmla="*/ 153 h 428"/>
                <a:gd name="T12" fmla="*/ 195 w 243"/>
                <a:gd name="T13" fmla="*/ 111 h 428"/>
                <a:gd name="T14" fmla="*/ 243 w 243"/>
                <a:gd name="T15" fmla="*/ 0 h 4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43"/>
                <a:gd name="T25" fmla="*/ 0 h 428"/>
                <a:gd name="T26" fmla="*/ 243 w 243"/>
                <a:gd name="T27" fmla="*/ 428 h 4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43" h="428">
                  <a:moveTo>
                    <a:pt x="0" y="353"/>
                  </a:moveTo>
                  <a:cubicBezTo>
                    <a:pt x="7" y="371"/>
                    <a:pt x="15" y="389"/>
                    <a:pt x="25" y="401"/>
                  </a:cubicBezTo>
                  <a:cubicBezTo>
                    <a:pt x="35" y="413"/>
                    <a:pt x="43" y="428"/>
                    <a:pt x="61" y="426"/>
                  </a:cubicBezTo>
                  <a:cubicBezTo>
                    <a:pt x="79" y="424"/>
                    <a:pt x="105" y="415"/>
                    <a:pt x="132" y="389"/>
                  </a:cubicBezTo>
                  <a:cubicBezTo>
                    <a:pt x="159" y="363"/>
                    <a:pt x="214" y="312"/>
                    <a:pt x="225" y="273"/>
                  </a:cubicBezTo>
                  <a:cubicBezTo>
                    <a:pt x="236" y="234"/>
                    <a:pt x="204" y="180"/>
                    <a:pt x="199" y="153"/>
                  </a:cubicBezTo>
                  <a:cubicBezTo>
                    <a:pt x="194" y="126"/>
                    <a:pt x="188" y="136"/>
                    <a:pt x="195" y="111"/>
                  </a:cubicBezTo>
                  <a:cubicBezTo>
                    <a:pt x="202" y="86"/>
                    <a:pt x="222" y="43"/>
                    <a:pt x="243" y="0"/>
                  </a:cubicBezTo>
                </a:path>
              </a:pathLst>
            </a:custGeom>
            <a:noFill/>
            <a:ln w="44450" cap="flat" cmpd="sng">
              <a:solidFill>
                <a:srgbClr val="00FF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Freeform 69"/>
            <p:cNvSpPr>
              <a:spLocks/>
            </p:cNvSpPr>
            <p:nvPr/>
          </p:nvSpPr>
          <p:spPr bwMode="auto">
            <a:xfrm>
              <a:off x="1463" y="2512"/>
              <a:ext cx="244" cy="408"/>
            </a:xfrm>
            <a:custGeom>
              <a:avLst/>
              <a:gdLst>
                <a:gd name="T0" fmla="*/ 0 w 244"/>
                <a:gd name="T1" fmla="*/ 6 h 408"/>
                <a:gd name="T2" fmla="*/ 81 w 244"/>
                <a:gd name="T3" fmla="*/ 7 h 408"/>
                <a:gd name="T4" fmla="*/ 156 w 244"/>
                <a:gd name="T5" fmla="*/ 48 h 408"/>
                <a:gd name="T6" fmla="*/ 206 w 244"/>
                <a:gd name="T7" fmla="*/ 108 h 408"/>
                <a:gd name="T8" fmla="*/ 239 w 244"/>
                <a:gd name="T9" fmla="*/ 195 h 408"/>
                <a:gd name="T10" fmla="*/ 237 w 244"/>
                <a:gd name="T11" fmla="*/ 244 h 408"/>
                <a:gd name="T12" fmla="*/ 197 w 244"/>
                <a:gd name="T13" fmla="*/ 300 h 408"/>
                <a:gd name="T14" fmla="*/ 168 w 244"/>
                <a:gd name="T15" fmla="*/ 355 h 408"/>
                <a:gd name="T16" fmla="*/ 180 w 244"/>
                <a:gd name="T17" fmla="*/ 408 h 4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4"/>
                <a:gd name="T28" fmla="*/ 0 h 408"/>
                <a:gd name="T29" fmla="*/ 244 w 244"/>
                <a:gd name="T30" fmla="*/ 408 h 40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4" h="408">
                  <a:moveTo>
                    <a:pt x="0" y="6"/>
                  </a:moveTo>
                  <a:cubicBezTo>
                    <a:pt x="27" y="3"/>
                    <a:pt x="55" y="0"/>
                    <a:pt x="81" y="7"/>
                  </a:cubicBezTo>
                  <a:cubicBezTo>
                    <a:pt x="107" y="14"/>
                    <a:pt x="135" y="31"/>
                    <a:pt x="156" y="48"/>
                  </a:cubicBezTo>
                  <a:cubicBezTo>
                    <a:pt x="177" y="65"/>
                    <a:pt x="192" y="83"/>
                    <a:pt x="206" y="108"/>
                  </a:cubicBezTo>
                  <a:cubicBezTo>
                    <a:pt x="220" y="133"/>
                    <a:pt x="234" y="172"/>
                    <a:pt x="239" y="195"/>
                  </a:cubicBezTo>
                  <a:cubicBezTo>
                    <a:pt x="244" y="218"/>
                    <a:pt x="244" y="226"/>
                    <a:pt x="237" y="244"/>
                  </a:cubicBezTo>
                  <a:cubicBezTo>
                    <a:pt x="230" y="262"/>
                    <a:pt x="208" y="282"/>
                    <a:pt x="197" y="300"/>
                  </a:cubicBezTo>
                  <a:cubicBezTo>
                    <a:pt x="186" y="318"/>
                    <a:pt x="171" y="337"/>
                    <a:pt x="168" y="355"/>
                  </a:cubicBezTo>
                  <a:cubicBezTo>
                    <a:pt x="165" y="373"/>
                    <a:pt x="172" y="390"/>
                    <a:pt x="180" y="408"/>
                  </a:cubicBezTo>
                </a:path>
              </a:pathLst>
            </a:custGeom>
            <a:noFill/>
            <a:ln w="44450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00" name="Oval 70"/>
          <p:cNvSpPr>
            <a:spLocks noChangeArrowheads="1"/>
          </p:cNvSpPr>
          <p:nvPr/>
        </p:nvSpPr>
        <p:spPr bwMode="auto">
          <a:xfrm rot="-4180612">
            <a:off x="1292225" y="3449638"/>
            <a:ext cx="88900" cy="889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01" name="Group 71"/>
          <p:cNvGrpSpPr>
            <a:grpSpLocks/>
          </p:cNvGrpSpPr>
          <p:nvPr/>
        </p:nvGrpSpPr>
        <p:grpSpPr bwMode="auto">
          <a:xfrm rot="814980">
            <a:off x="7137400" y="4459288"/>
            <a:ext cx="136525" cy="755650"/>
            <a:chOff x="3717" y="1761"/>
            <a:chExt cx="86" cy="471"/>
          </a:xfrm>
        </p:grpSpPr>
        <p:sp>
          <p:nvSpPr>
            <p:cNvPr id="7206" name="Freeform 72"/>
            <p:cNvSpPr>
              <a:spLocks/>
            </p:cNvSpPr>
            <p:nvPr/>
          </p:nvSpPr>
          <p:spPr bwMode="auto">
            <a:xfrm>
              <a:off x="3718" y="1761"/>
              <a:ext cx="85" cy="468"/>
            </a:xfrm>
            <a:custGeom>
              <a:avLst/>
              <a:gdLst>
                <a:gd name="T0" fmla="*/ 85 w 85"/>
                <a:gd name="T1" fmla="*/ 468 h 468"/>
                <a:gd name="T2" fmla="*/ 23 w 85"/>
                <a:gd name="T3" fmla="*/ 443 h 468"/>
                <a:gd name="T4" fmla="*/ 82 w 85"/>
                <a:gd name="T5" fmla="*/ 390 h 468"/>
                <a:gd name="T6" fmla="*/ 14 w 85"/>
                <a:gd name="T7" fmla="*/ 350 h 468"/>
                <a:gd name="T8" fmla="*/ 77 w 85"/>
                <a:gd name="T9" fmla="*/ 291 h 468"/>
                <a:gd name="T10" fmla="*/ 10 w 85"/>
                <a:gd name="T11" fmla="*/ 252 h 468"/>
                <a:gd name="T12" fmla="*/ 73 w 85"/>
                <a:gd name="T13" fmla="*/ 206 h 468"/>
                <a:gd name="T14" fmla="*/ 1 w 85"/>
                <a:gd name="T15" fmla="*/ 162 h 468"/>
                <a:gd name="T16" fmla="*/ 65 w 85"/>
                <a:gd name="T17" fmla="*/ 111 h 468"/>
                <a:gd name="T18" fmla="*/ 2 w 85"/>
                <a:gd name="T19" fmla="*/ 83 h 468"/>
                <a:gd name="T20" fmla="*/ 65 w 85"/>
                <a:gd name="T21" fmla="*/ 35 h 468"/>
                <a:gd name="T22" fmla="*/ 2 w 85"/>
                <a:gd name="T23" fmla="*/ 0 h 4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5"/>
                <a:gd name="T37" fmla="*/ 0 h 468"/>
                <a:gd name="T38" fmla="*/ 85 w 85"/>
                <a:gd name="T39" fmla="*/ 468 h 4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5" h="468">
                  <a:moveTo>
                    <a:pt x="85" y="468"/>
                  </a:moveTo>
                  <a:cubicBezTo>
                    <a:pt x="54" y="462"/>
                    <a:pt x="23" y="456"/>
                    <a:pt x="23" y="443"/>
                  </a:cubicBezTo>
                  <a:cubicBezTo>
                    <a:pt x="23" y="430"/>
                    <a:pt x="83" y="405"/>
                    <a:pt x="82" y="390"/>
                  </a:cubicBezTo>
                  <a:cubicBezTo>
                    <a:pt x="81" y="375"/>
                    <a:pt x="15" y="366"/>
                    <a:pt x="14" y="350"/>
                  </a:cubicBezTo>
                  <a:cubicBezTo>
                    <a:pt x="13" y="334"/>
                    <a:pt x="78" y="307"/>
                    <a:pt x="77" y="291"/>
                  </a:cubicBezTo>
                  <a:cubicBezTo>
                    <a:pt x="76" y="275"/>
                    <a:pt x="11" y="266"/>
                    <a:pt x="10" y="252"/>
                  </a:cubicBezTo>
                  <a:cubicBezTo>
                    <a:pt x="9" y="238"/>
                    <a:pt x="75" y="221"/>
                    <a:pt x="73" y="206"/>
                  </a:cubicBezTo>
                  <a:cubicBezTo>
                    <a:pt x="71" y="191"/>
                    <a:pt x="2" y="178"/>
                    <a:pt x="1" y="162"/>
                  </a:cubicBezTo>
                  <a:cubicBezTo>
                    <a:pt x="0" y="146"/>
                    <a:pt x="65" y="124"/>
                    <a:pt x="65" y="111"/>
                  </a:cubicBezTo>
                  <a:cubicBezTo>
                    <a:pt x="65" y="98"/>
                    <a:pt x="2" y="96"/>
                    <a:pt x="2" y="83"/>
                  </a:cubicBezTo>
                  <a:cubicBezTo>
                    <a:pt x="2" y="70"/>
                    <a:pt x="65" y="49"/>
                    <a:pt x="65" y="35"/>
                  </a:cubicBezTo>
                  <a:cubicBezTo>
                    <a:pt x="65" y="21"/>
                    <a:pt x="33" y="10"/>
                    <a:pt x="2" y="0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7" name="Freeform 73"/>
            <p:cNvSpPr>
              <a:spLocks/>
            </p:cNvSpPr>
            <p:nvPr/>
          </p:nvSpPr>
          <p:spPr bwMode="auto">
            <a:xfrm rot="21365379" flipH="1">
              <a:off x="3717" y="1764"/>
              <a:ext cx="85" cy="468"/>
            </a:xfrm>
            <a:custGeom>
              <a:avLst/>
              <a:gdLst>
                <a:gd name="T0" fmla="*/ 85 w 85"/>
                <a:gd name="T1" fmla="*/ 468 h 468"/>
                <a:gd name="T2" fmla="*/ 23 w 85"/>
                <a:gd name="T3" fmla="*/ 443 h 468"/>
                <a:gd name="T4" fmla="*/ 82 w 85"/>
                <a:gd name="T5" fmla="*/ 390 h 468"/>
                <a:gd name="T6" fmla="*/ 14 w 85"/>
                <a:gd name="T7" fmla="*/ 350 h 468"/>
                <a:gd name="T8" fmla="*/ 77 w 85"/>
                <a:gd name="T9" fmla="*/ 291 h 468"/>
                <a:gd name="T10" fmla="*/ 10 w 85"/>
                <a:gd name="T11" fmla="*/ 252 h 468"/>
                <a:gd name="T12" fmla="*/ 73 w 85"/>
                <a:gd name="T13" fmla="*/ 206 h 468"/>
                <a:gd name="T14" fmla="*/ 1 w 85"/>
                <a:gd name="T15" fmla="*/ 162 h 468"/>
                <a:gd name="T16" fmla="*/ 65 w 85"/>
                <a:gd name="T17" fmla="*/ 111 h 468"/>
                <a:gd name="T18" fmla="*/ 2 w 85"/>
                <a:gd name="T19" fmla="*/ 83 h 468"/>
                <a:gd name="T20" fmla="*/ 65 w 85"/>
                <a:gd name="T21" fmla="*/ 35 h 468"/>
                <a:gd name="T22" fmla="*/ 2 w 85"/>
                <a:gd name="T23" fmla="*/ 0 h 4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5"/>
                <a:gd name="T37" fmla="*/ 0 h 468"/>
                <a:gd name="T38" fmla="*/ 85 w 85"/>
                <a:gd name="T39" fmla="*/ 468 h 4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5" h="468">
                  <a:moveTo>
                    <a:pt x="85" y="468"/>
                  </a:moveTo>
                  <a:cubicBezTo>
                    <a:pt x="54" y="462"/>
                    <a:pt x="23" y="456"/>
                    <a:pt x="23" y="443"/>
                  </a:cubicBezTo>
                  <a:cubicBezTo>
                    <a:pt x="23" y="430"/>
                    <a:pt x="83" y="405"/>
                    <a:pt x="82" y="390"/>
                  </a:cubicBezTo>
                  <a:cubicBezTo>
                    <a:pt x="81" y="375"/>
                    <a:pt x="15" y="366"/>
                    <a:pt x="14" y="350"/>
                  </a:cubicBezTo>
                  <a:cubicBezTo>
                    <a:pt x="13" y="334"/>
                    <a:pt x="78" y="307"/>
                    <a:pt x="77" y="291"/>
                  </a:cubicBezTo>
                  <a:cubicBezTo>
                    <a:pt x="76" y="275"/>
                    <a:pt x="11" y="266"/>
                    <a:pt x="10" y="252"/>
                  </a:cubicBezTo>
                  <a:cubicBezTo>
                    <a:pt x="9" y="238"/>
                    <a:pt x="75" y="221"/>
                    <a:pt x="73" y="206"/>
                  </a:cubicBezTo>
                  <a:cubicBezTo>
                    <a:pt x="71" y="191"/>
                    <a:pt x="2" y="178"/>
                    <a:pt x="1" y="162"/>
                  </a:cubicBezTo>
                  <a:cubicBezTo>
                    <a:pt x="0" y="146"/>
                    <a:pt x="65" y="124"/>
                    <a:pt x="65" y="111"/>
                  </a:cubicBezTo>
                  <a:cubicBezTo>
                    <a:pt x="65" y="98"/>
                    <a:pt x="2" y="96"/>
                    <a:pt x="2" y="83"/>
                  </a:cubicBezTo>
                  <a:cubicBezTo>
                    <a:pt x="2" y="70"/>
                    <a:pt x="65" y="49"/>
                    <a:pt x="65" y="35"/>
                  </a:cubicBezTo>
                  <a:cubicBezTo>
                    <a:pt x="65" y="21"/>
                    <a:pt x="33" y="10"/>
                    <a:pt x="2" y="0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02" name="Freeform 74"/>
          <p:cNvSpPr>
            <a:spLocks/>
          </p:cNvSpPr>
          <p:nvPr/>
        </p:nvSpPr>
        <p:spPr bwMode="auto">
          <a:xfrm rot="5052432">
            <a:off x="6761957" y="4688681"/>
            <a:ext cx="736600" cy="223837"/>
          </a:xfrm>
          <a:custGeom>
            <a:avLst/>
            <a:gdLst>
              <a:gd name="T0" fmla="*/ 0 w 464"/>
              <a:gd name="T1" fmla="*/ 0 h 141"/>
              <a:gd name="T2" fmla="*/ 2147483647 w 464"/>
              <a:gd name="T3" fmla="*/ 2147483647 h 141"/>
              <a:gd name="T4" fmla="*/ 0 60000 65536"/>
              <a:gd name="T5" fmla="*/ 0 60000 65536"/>
              <a:gd name="T6" fmla="*/ 0 w 464"/>
              <a:gd name="T7" fmla="*/ 0 h 141"/>
              <a:gd name="T8" fmla="*/ 464 w 464"/>
              <a:gd name="T9" fmla="*/ 141 h 1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4" h="141">
                <a:moveTo>
                  <a:pt x="0" y="0"/>
                </a:moveTo>
                <a:cubicBezTo>
                  <a:pt x="77" y="23"/>
                  <a:pt x="367" y="112"/>
                  <a:pt x="464" y="141"/>
                </a:cubicBezTo>
              </a:path>
            </a:pathLst>
          </a:custGeom>
          <a:noFill/>
          <a:ln w="444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3" name="Freeform 75"/>
          <p:cNvSpPr>
            <a:spLocks/>
          </p:cNvSpPr>
          <p:nvPr/>
        </p:nvSpPr>
        <p:spPr bwMode="auto">
          <a:xfrm rot="5052432">
            <a:off x="6892132" y="4749006"/>
            <a:ext cx="736600" cy="223837"/>
          </a:xfrm>
          <a:custGeom>
            <a:avLst/>
            <a:gdLst>
              <a:gd name="T0" fmla="*/ 0 w 464"/>
              <a:gd name="T1" fmla="*/ 0 h 141"/>
              <a:gd name="T2" fmla="*/ 2147483647 w 464"/>
              <a:gd name="T3" fmla="*/ 2147483647 h 141"/>
              <a:gd name="T4" fmla="*/ 0 60000 65536"/>
              <a:gd name="T5" fmla="*/ 0 60000 65536"/>
              <a:gd name="T6" fmla="*/ 0 w 464"/>
              <a:gd name="T7" fmla="*/ 0 h 141"/>
              <a:gd name="T8" fmla="*/ 464 w 464"/>
              <a:gd name="T9" fmla="*/ 141 h 1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64" h="141">
                <a:moveTo>
                  <a:pt x="0" y="0"/>
                </a:moveTo>
                <a:cubicBezTo>
                  <a:pt x="77" y="23"/>
                  <a:pt x="367" y="112"/>
                  <a:pt x="464" y="141"/>
                </a:cubicBezTo>
              </a:path>
            </a:pathLst>
          </a:custGeom>
          <a:noFill/>
          <a:ln w="4445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04" name="Freeform 76"/>
          <p:cNvSpPr>
            <a:spLocks/>
          </p:cNvSpPr>
          <p:nvPr/>
        </p:nvSpPr>
        <p:spPr bwMode="auto">
          <a:xfrm>
            <a:off x="6981825" y="5364163"/>
            <a:ext cx="201613" cy="138112"/>
          </a:xfrm>
          <a:custGeom>
            <a:avLst/>
            <a:gdLst>
              <a:gd name="T0" fmla="*/ 2147483647 w 127"/>
              <a:gd name="T1" fmla="*/ 0 h 87"/>
              <a:gd name="T2" fmla="*/ 2147483647 w 127"/>
              <a:gd name="T3" fmla="*/ 2147483647 h 87"/>
              <a:gd name="T4" fmla="*/ 2147483647 w 127"/>
              <a:gd name="T5" fmla="*/ 2147483647 h 87"/>
              <a:gd name="T6" fmla="*/ 2147483647 w 127"/>
              <a:gd name="T7" fmla="*/ 2147483647 h 87"/>
              <a:gd name="T8" fmla="*/ 2147483647 w 127"/>
              <a:gd name="T9" fmla="*/ 2147483647 h 87"/>
              <a:gd name="T10" fmla="*/ 2147483647 w 127"/>
              <a:gd name="T11" fmla="*/ 2147483647 h 87"/>
              <a:gd name="T12" fmla="*/ 2147483647 w 127"/>
              <a:gd name="T13" fmla="*/ 2147483647 h 87"/>
              <a:gd name="T14" fmla="*/ 2147483647 w 127"/>
              <a:gd name="T15" fmla="*/ 2147483647 h 87"/>
              <a:gd name="T16" fmla="*/ 2147483647 w 127"/>
              <a:gd name="T17" fmla="*/ 0 h 87"/>
              <a:gd name="T18" fmla="*/ 2147483647 w 127"/>
              <a:gd name="T19" fmla="*/ 0 h 8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7"/>
              <a:gd name="T31" fmla="*/ 0 h 87"/>
              <a:gd name="T32" fmla="*/ 127 w 127"/>
              <a:gd name="T33" fmla="*/ 87 h 8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7" h="87">
                <a:moveTo>
                  <a:pt x="21" y="0"/>
                </a:moveTo>
                <a:cubicBezTo>
                  <a:pt x="19" y="10"/>
                  <a:pt x="13" y="18"/>
                  <a:pt x="5" y="24"/>
                </a:cubicBezTo>
                <a:cubicBezTo>
                  <a:pt x="0" y="40"/>
                  <a:pt x="0" y="58"/>
                  <a:pt x="15" y="68"/>
                </a:cubicBezTo>
                <a:cubicBezTo>
                  <a:pt x="19" y="73"/>
                  <a:pt x="19" y="75"/>
                  <a:pt x="25" y="78"/>
                </a:cubicBezTo>
                <a:cubicBezTo>
                  <a:pt x="29" y="80"/>
                  <a:pt x="37" y="82"/>
                  <a:pt x="37" y="82"/>
                </a:cubicBezTo>
                <a:cubicBezTo>
                  <a:pt x="65" y="81"/>
                  <a:pt x="90" y="87"/>
                  <a:pt x="113" y="72"/>
                </a:cubicBezTo>
                <a:cubicBezTo>
                  <a:pt x="116" y="64"/>
                  <a:pt x="120" y="64"/>
                  <a:pt x="123" y="56"/>
                </a:cubicBezTo>
                <a:cubicBezTo>
                  <a:pt x="122" y="42"/>
                  <a:pt x="127" y="25"/>
                  <a:pt x="113" y="20"/>
                </a:cubicBezTo>
                <a:cubicBezTo>
                  <a:pt x="108" y="12"/>
                  <a:pt x="99" y="5"/>
                  <a:pt x="91" y="0"/>
                </a:cubicBezTo>
                <a:cubicBezTo>
                  <a:pt x="48" y="3"/>
                  <a:pt x="71" y="3"/>
                  <a:pt x="21" y="0"/>
                </a:cubicBezTo>
                <a:close/>
              </a:path>
            </a:pathLst>
          </a:custGeom>
          <a:solidFill>
            <a:schemeClr val="tx1"/>
          </a:solidFill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205" name="Oval 77"/>
          <p:cNvSpPr>
            <a:spLocks noChangeArrowheads="1"/>
          </p:cNvSpPr>
          <p:nvPr/>
        </p:nvSpPr>
        <p:spPr bwMode="auto">
          <a:xfrm rot="-4180612">
            <a:off x="7313613" y="5540375"/>
            <a:ext cx="88900" cy="889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DNA Motifs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746625" y="1279525"/>
            <a:ext cx="4148138" cy="4002088"/>
            <a:chOff x="389" y="1171"/>
            <a:chExt cx="1363" cy="1315"/>
          </a:xfrm>
        </p:grpSpPr>
        <p:sp>
          <p:nvSpPr>
            <p:cNvPr id="9860" name="Line 4"/>
            <p:cNvSpPr>
              <a:spLocks noChangeShapeType="1"/>
            </p:cNvSpPr>
            <p:nvPr/>
          </p:nvSpPr>
          <p:spPr bwMode="auto">
            <a:xfrm rot="10800000">
              <a:off x="414" y="1721"/>
              <a:ext cx="0" cy="24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1" name="Line 5"/>
            <p:cNvSpPr>
              <a:spLocks noChangeShapeType="1"/>
            </p:cNvSpPr>
            <p:nvPr/>
          </p:nvSpPr>
          <p:spPr bwMode="auto">
            <a:xfrm rot="10800000">
              <a:off x="437" y="1721"/>
              <a:ext cx="0" cy="24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2" name="Line 6"/>
            <p:cNvSpPr>
              <a:spLocks noChangeShapeType="1"/>
            </p:cNvSpPr>
            <p:nvPr/>
          </p:nvSpPr>
          <p:spPr bwMode="auto">
            <a:xfrm rot="10800000">
              <a:off x="461" y="1721"/>
              <a:ext cx="0" cy="24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3" name="Line 7"/>
            <p:cNvSpPr>
              <a:spLocks noChangeShapeType="1"/>
            </p:cNvSpPr>
            <p:nvPr/>
          </p:nvSpPr>
          <p:spPr bwMode="auto">
            <a:xfrm rot="10800000">
              <a:off x="485" y="1721"/>
              <a:ext cx="0" cy="24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4" name="Line 8"/>
            <p:cNvSpPr>
              <a:spLocks noChangeShapeType="1"/>
            </p:cNvSpPr>
            <p:nvPr/>
          </p:nvSpPr>
          <p:spPr bwMode="auto">
            <a:xfrm rot="10800000">
              <a:off x="390" y="1721"/>
              <a:ext cx="0" cy="24"/>
            </a:xfrm>
            <a:prstGeom prst="line">
              <a:avLst/>
            </a:prstGeom>
            <a:noFill/>
            <a:ln w="254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5" name="Line 9"/>
            <p:cNvSpPr>
              <a:spLocks noChangeShapeType="1"/>
            </p:cNvSpPr>
            <p:nvPr/>
          </p:nvSpPr>
          <p:spPr bwMode="auto">
            <a:xfrm rot="10800000">
              <a:off x="414" y="1769"/>
              <a:ext cx="0" cy="24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6" name="Line 10"/>
            <p:cNvSpPr>
              <a:spLocks noChangeShapeType="1"/>
            </p:cNvSpPr>
            <p:nvPr/>
          </p:nvSpPr>
          <p:spPr bwMode="auto">
            <a:xfrm rot="10800000">
              <a:off x="437" y="1769"/>
              <a:ext cx="0" cy="24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7" name="Line 11"/>
            <p:cNvSpPr>
              <a:spLocks noChangeShapeType="1"/>
            </p:cNvSpPr>
            <p:nvPr/>
          </p:nvSpPr>
          <p:spPr bwMode="auto">
            <a:xfrm rot="10800000">
              <a:off x="461" y="1769"/>
              <a:ext cx="0" cy="24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8" name="Line 12"/>
            <p:cNvSpPr>
              <a:spLocks noChangeShapeType="1"/>
            </p:cNvSpPr>
            <p:nvPr/>
          </p:nvSpPr>
          <p:spPr bwMode="auto">
            <a:xfrm rot="10800000">
              <a:off x="485" y="1769"/>
              <a:ext cx="0" cy="24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9" name="Line 13"/>
            <p:cNvSpPr>
              <a:spLocks noChangeShapeType="1"/>
            </p:cNvSpPr>
            <p:nvPr/>
          </p:nvSpPr>
          <p:spPr bwMode="auto">
            <a:xfrm rot="10800000">
              <a:off x="390" y="1769"/>
              <a:ext cx="0" cy="24"/>
            </a:xfrm>
            <a:prstGeom prst="line">
              <a:avLst/>
            </a:prstGeom>
            <a:noFill/>
            <a:ln w="25400">
              <a:solidFill>
                <a:srgbClr val="99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0" name="Line 14"/>
            <p:cNvSpPr>
              <a:spLocks noChangeShapeType="1"/>
            </p:cNvSpPr>
            <p:nvPr/>
          </p:nvSpPr>
          <p:spPr bwMode="auto">
            <a:xfrm rot="5400000">
              <a:off x="975" y="2449"/>
              <a:ext cx="0" cy="24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1" name="Line 15"/>
            <p:cNvSpPr>
              <a:spLocks noChangeShapeType="1"/>
            </p:cNvSpPr>
            <p:nvPr/>
          </p:nvSpPr>
          <p:spPr bwMode="auto">
            <a:xfrm rot="5400000">
              <a:off x="975" y="2426"/>
              <a:ext cx="0" cy="24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2" name="Line 16"/>
            <p:cNvSpPr>
              <a:spLocks noChangeShapeType="1"/>
            </p:cNvSpPr>
            <p:nvPr/>
          </p:nvSpPr>
          <p:spPr bwMode="auto">
            <a:xfrm rot="5400000">
              <a:off x="975" y="2402"/>
              <a:ext cx="0" cy="24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3" name="Line 17"/>
            <p:cNvSpPr>
              <a:spLocks noChangeShapeType="1"/>
            </p:cNvSpPr>
            <p:nvPr/>
          </p:nvSpPr>
          <p:spPr bwMode="auto">
            <a:xfrm rot="5400000">
              <a:off x="975" y="2378"/>
              <a:ext cx="0" cy="24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4" name="Line 18"/>
            <p:cNvSpPr>
              <a:spLocks noChangeShapeType="1"/>
            </p:cNvSpPr>
            <p:nvPr/>
          </p:nvSpPr>
          <p:spPr bwMode="auto">
            <a:xfrm rot="5400000">
              <a:off x="975" y="2473"/>
              <a:ext cx="0" cy="24"/>
            </a:xfrm>
            <a:prstGeom prst="line">
              <a:avLst/>
            </a:prstGeom>
            <a:noFill/>
            <a:ln w="25400">
              <a:solidFill>
                <a:srgbClr val="33CC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5" name="Line 19"/>
            <p:cNvSpPr>
              <a:spLocks noChangeShapeType="1"/>
            </p:cNvSpPr>
            <p:nvPr/>
          </p:nvSpPr>
          <p:spPr bwMode="auto">
            <a:xfrm rot="5400000">
              <a:off x="1023" y="2449"/>
              <a:ext cx="0" cy="24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6" name="Line 20"/>
            <p:cNvSpPr>
              <a:spLocks noChangeShapeType="1"/>
            </p:cNvSpPr>
            <p:nvPr/>
          </p:nvSpPr>
          <p:spPr bwMode="auto">
            <a:xfrm rot="5400000">
              <a:off x="1023" y="2426"/>
              <a:ext cx="0" cy="24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7" name="Line 21"/>
            <p:cNvSpPr>
              <a:spLocks noChangeShapeType="1"/>
            </p:cNvSpPr>
            <p:nvPr/>
          </p:nvSpPr>
          <p:spPr bwMode="auto">
            <a:xfrm rot="5400000">
              <a:off x="1023" y="2402"/>
              <a:ext cx="0" cy="24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8" name="Line 22"/>
            <p:cNvSpPr>
              <a:spLocks noChangeShapeType="1"/>
            </p:cNvSpPr>
            <p:nvPr/>
          </p:nvSpPr>
          <p:spPr bwMode="auto">
            <a:xfrm rot="5400000">
              <a:off x="1023" y="2378"/>
              <a:ext cx="0" cy="24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9" name="Line 23"/>
            <p:cNvSpPr>
              <a:spLocks noChangeShapeType="1"/>
            </p:cNvSpPr>
            <p:nvPr/>
          </p:nvSpPr>
          <p:spPr bwMode="auto">
            <a:xfrm rot="5400000">
              <a:off x="1023" y="2473"/>
              <a:ext cx="0" cy="24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0" name="Line 24"/>
            <p:cNvSpPr>
              <a:spLocks noChangeShapeType="1"/>
            </p:cNvSpPr>
            <p:nvPr/>
          </p:nvSpPr>
          <p:spPr bwMode="auto">
            <a:xfrm>
              <a:off x="1727" y="1793"/>
              <a:ext cx="0" cy="24"/>
            </a:xfrm>
            <a:prstGeom prst="line">
              <a:avLst/>
            </a:prstGeom>
            <a:noFill/>
            <a:ln w="2540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1" name="Line 25"/>
            <p:cNvSpPr>
              <a:spLocks noChangeShapeType="1"/>
            </p:cNvSpPr>
            <p:nvPr/>
          </p:nvSpPr>
          <p:spPr bwMode="auto">
            <a:xfrm>
              <a:off x="1704" y="1793"/>
              <a:ext cx="0" cy="24"/>
            </a:xfrm>
            <a:prstGeom prst="line">
              <a:avLst/>
            </a:prstGeom>
            <a:noFill/>
            <a:ln w="2540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2" name="Line 26"/>
            <p:cNvSpPr>
              <a:spLocks noChangeShapeType="1"/>
            </p:cNvSpPr>
            <p:nvPr/>
          </p:nvSpPr>
          <p:spPr bwMode="auto">
            <a:xfrm>
              <a:off x="1680" y="1793"/>
              <a:ext cx="0" cy="24"/>
            </a:xfrm>
            <a:prstGeom prst="line">
              <a:avLst/>
            </a:prstGeom>
            <a:noFill/>
            <a:ln w="2540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3" name="Line 27"/>
            <p:cNvSpPr>
              <a:spLocks noChangeShapeType="1"/>
            </p:cNvSpPr>
            <p:nvPr/>
          </p:nvSpPr>
          <p:spPr bwMode="auto">
            <a:xfrm>
              <a:off x="1656" y="1793"/>
              <a:ext cx="0" cy="24"/>
            </a:xfrm>
            <a:prstGeom prst="line">
              <a:avLst/>
            </a:prstGeom>
            <a:noFill/>
            <a:ln w="2540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4" name="Line 28"/>
            <p:cNvSpPr>
              <a:spLocks noChangeShapeType="1"/>
            </p:cNvSpPr>
            <p:nvPr/>
          </p:nvSpPr>
          <p:spPr bwMode="auto">
            <a:xfrm>
              <a:off x="1751" y="1793"/>
              <a:ext cx="0" cy="24"/>
            </a:xfrm>
            <a:prstGeom prst="line">
              <a:avLst/>
            </a:prstGeom>
            <a:noFill/>
            <a:ln w="2540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5" name="Line 29"/>
            <p:cNvSpPr>
              <a:spLocks noChangeShapeType="1"/>
            </p:cNvSpPr>
            <p:nvPr/>
          </p:nvSpPr>
          <p:spPr bwMode="auto">
            <a:xfrm>
              <a:off x="1727" y="1745"/>
              <a:ext cx="0" cy="24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6" name="Line 30"/>
            <p:cNvSpPr>
              <a:spLocks noChangeShapeType="1"/>
            </p:cNvSpPr>
            <p:nvPr/>
          </p:nvSpPr>
          <p:spPr bwMode="auto">
            <a:xfrm>
              <a:off x="1704" y="1745"/>
              <a:ext cx="0" cy="24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7" name="Line 31"/>
            <p:cNvSpPr>
              <a:spLocks noChangeShapeType="1"/>
            </p:cNvSpPr>
            <p:nvPr/>
          </p:nvSpPr>
          <p:spPr bwMode="auto">
            <a:xfrm>
              <a:off x="1680" y="1745"/>
              <a:ext cx="0" cy="24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8" name="Line 32"/>
            <p:cNvSpPr>
              <a:spLocks noChangeShapeType="1"/>
            </p:cNvSpPr>
            <p:nvPr/>
          </p:nvSpPr>
          <p:spPr bwMode="auto">
            <a:xfrm>
              <a:off x="1656" y="1745"/>
              <a:ext cx="0" cy="24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9" name="Line 33"/>
            <p:cNvSpPr>
              <a:spLocks noChangeShapeType="1"/>
            </p:cNvSpPr>
            <p:nvPr/>
          </p:nvSpPr>
          <p:spPr bwMode="auto">
            <a:xfrm>
              <a:off x="1751" y="1745"/>
              <a:ext cx="0" cy="24"/>
            </a:xfrm>
            <a:prstGeom prst="line">
              <a:avLst/>
            </a:prstGeom>
            <a:noFill/>
            <a:ln w="25400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0" name="Line 34"/>
            <p:cNvSpPr>
              <a:spLocks noChangeShapeType="1"/>
            </p:cNvSpPr>
            <p:nvPr/>
          </p:nvSpPr>
          <p:spPr bwMode="auto">
            <a:xfrm rot="-5400000">
              <a:off x="1047" y="1183"/>
              <a:ext cx="0" cy="2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1" name="Line 35"/>
            <p:cNvSpPr>
              <a:spLocks noChangeShapeType="1"/>
            </p:cNvSpPr>
            <p:nvPr/>
          </p:nvSpPr>
          <p:spPr bwMode="auto">
            <a:xfrm rot="-5400000">
              <a:off x="1047" y="1207"/>
              <a:ext cx="0" cy="2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2" name="Line 36"/>
            <p:cNvSpPr>
              <a:spLocks noChangeShapeType="1"/>
            </p:cNvSpPr>
            <p:nvPr/>
          </p:nvSpPr>
          <p:spPr bwMode="auto">
            <a:xfrm rot="-5400000">
              <a:off x="1047" y="1231"/>
              <a:ext cx="0" cy="2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3" name="Line 37"/>
            <p:cNvSpPr>
              <a:spLocks noChangeShapeType="1"/>
            </p:cNvSpPr>
            <p:nvPr/>
          </p:nvSpPr>
          <p:spPr bwMode="auto">
            <a:xfrm rot="-5400000">
              <a:off x="1047" y="1255"/>
              <a:ext cx="0" cy="2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4" name="Line 38"/>
            <p:cNvSpPr>
              <a:spLocks noChangeShapeType="1"/>
            </p:cNvSpPr>
            <p:nvPr/>
          </p:nvSpPr>
          <p:spPr bwMode="auto">
            <a:xfrm rot="-5400000">
              <a:off x="1047" y="1159"/>
              <a:ext cx="0" cy="2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5" name="Line 39"/>
            <p:cNvSpPr>
              <a:spLocks noChangeShapeType="1"/>
            </p:cNvSpPr>
            <p:nvPr/>
          </p:nvSpPr>
          <p:spPr bwMode="auto">
            <a:xfrm rot="-5400000">
              <a:off x="1000" y="1184"/>
              <a:ext cx="0" cy="2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6" name="Line 40"/>
            <p:cNvSpPr>
              <a:spLocks noChangeShapeType="1"/>
            </p:cNvSpPr>
            <p:nvPr/>
          </p:nvSpPr>
          <p:spPr bwMode="auto">
            <a:xfrm rot="-5400000">
              <a:off x="1000" y="1207"/>
              <a:ext cx="0" cy="2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7" name="Line 41"/>
            <p:cNvSpPr>
              <a:spLocks noChangeShapeType="1"/>
            </p:cNvSpPr>
            <p:nvPr/>
          </p:nvSpPr>
          <p:spPr bwMode="auto">
            <a:xfrm rot="-5400000">
              <a:off x="1000" y="1231"/>
              <a:ext cx="0" cy="2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8" name="Line 42"/>
            <p:cNvSpPr>
              <a:spLocks noChangeShapeType="1"/>
            </p:cNvSpPr>
            <p:nvPr/>
          </p:nvSpPr>
          <p:spPr bwMode="auto">
            <a:xfrm rot="-5400000">
              <a:off x="1000" y="1255"/>
              <a:ext cx="0" cy="2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9" name="Line 43"/>
            <p:cNvSpPr>
              <a:spLocks noChangeShapeType="1"/>
            </p:cNvSpPr>
            <p:nvPr/>
          </p:nvSpPr>
          <p:spPr bwMode="auto">
            <a:xfrm rot="-5400000">
              <a:off x="1000" y="1159"/>
              <a:ext cx="0" cy="2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0" name="Line 44"/>
            <p:cNvSpPr>
              <a:spLocks noChangeShapeType="1"/>
            </p:cNvSpPr>
            <p:nvPr/>
          </p:nvSpPr>
          <p:spPr bwMode="auto">
            <a:xfrm rot="5400000">
              <a:off x="963" y="212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1" name="Line 45"/>
            <p:cNvSpPr>
              <a:spLocks noChangeShapeType="1"/>
            </p:cNvSpPr>
            <p:nvPr/>
          </p:nvSpPr>
          <p:spPr bwMode="auto">
            <a:xfrm rot="5400000">
              <a:off x="963" y="2103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2" name="Line 46"/>
            <p:cNvSpPr>
              <a:spLocks noChangeShapeType="1"/>
            </p:cNvSpPr>
            <p:nvPr/>
          </p:nvSpPr>
          <p:spPr bwMode="auto">
            <a:xfrm rot="5400000">
              <a:off x="963" y="2079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3" name="Line 47"/>
            <p:cNvSpPr>
              <a:spLocks noChangeShapeType="1"/>
            </p:cNvSpPr>
            <p:nvPr/>
          </p:nvSpPr>
          <p:spPr bwMode="auto">
            <a:xfrm rot="5400000">
              <a:off x="963" y="2055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4" name="Line 48"/>
            <p:cNvSpPr>
              <a:spLocks noChangeShapeType="1"/>
            </p:cNvSpPr>
            <p:nvPr/>
          </p:nvSpPr>
          <p:spPr bwMode="auto">
            <a:xfrm rot="5400000">
              <a:off x="963" y="2031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5" name="Line 49"/>
            <p:cNvSpPr>
              <a:spLocks noChangeShapeType="1"/>
            </p:cNvSpPr>
            <p:nvPr/>
          </p:nvSpPr>
          <p:spPr bwMode="auto">
            <a:xfrm rot="5400000">
              <a:off x="963" y="2008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6" name="Line 50"/>
            <p:cNvSpPr>
              <a:spLocks noChangeShapeType="1"/>
            </p:cNvSpPr>
            <p:nvPr/>
          </p:nvSpPr>
          <p:spPr bwMode="auto">
            <a:xfrm rot="5400000">
              <a:off x="963" y="1984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7" name="Line 51"/>
            <p:cNvSpPr>
              <a:spLocks noChangeShapeType="1"/>
            </p:cNvSpPr>
            <p:nvPr/>
          </p:nvSpPr>
          <p:spPr bwMode="auto">
            <a:xfrm rot="5400000">
              <a:off x="963" y="1960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8" name="Line 52"/>
            <p:cNvSpPr>
              <a:spLocks noChangeShapeType="1"/>
            </p:cNvSpPr>
            <p:nvPr/>
          </p:nvSpPr>
          <p:spPr bwMode="auto">
            <a:xfrm rot="5400000">
              <a:off x="963" y="2319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9" name="Line 53"/>
            <p:cNvSpPr>
              <a:spLocks noChangeShapeType="1"/>
            </p:cNvSpPr>
            <p:nvPr/>
          </p:nvSpPr>
          <p:spPr bwMode="auto">
            <a:xfrm rot="5400000">
              <a:off x="963" y="2298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0" name="Line 54"/>
            <p:cNvSpPr>
              <a:spLocks noChangeShapeType="1"/>
            </p:cNvSpPr>
            <p:nvPr/>
          </p:nvSpPr>
          <p:spPr bwMode="auto">
            <a:xfrm rot="5400000">
              <a:off x="963" y="2271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1" name="Line 55"/>
            <p:cNvSpPr>
              <a:spLocks noChangeShapeType="1"/>
            </p:cNvSpPr>
            <p:nvPr/>
          </p:nvSpPr>
          <p:spPr bwMode="auto">
            <a:xfrm rot="5400000">
              <a:off x="963" y="224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2" name="Line 56"/>
            <p:cNvSpPr>
              <a:spLocks noChangeShapeType="1"/>
            </p:cNvSpPr>
            <p:nvPr/>
          </p:nvSpPr>
          <p:spPr bwMode="auto">
            <a:xfrm rot="5400000">
              <a:off x="963" y="2223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3" name="Line 57"/>
            <p:cNvSpPr>
              <a:spLocks noChangeShapeType="1"/>
            </p:cNvSpPr>
            <p:nvPr/>
          </p:nvSpPr>
          <p:spPr bwMode="auto">
            <a:xfrm rot="5400000">
              <a:off x="963" y="2199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4" name="Line 58"/>
            <p:cNvSpPr>
              <a:spLocks noChangeShapeType="1"/>
            </p:cNvSpPr>
            <p:nvPr/>
          </p:nvSpPr>
          <p:spPr bwMode="auto">
            <a:xfrm rot="5400000">
              <a:off x="963" y="2171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5" name="Line 59"/>
            <p:cNvSpPr>
              <a:spLocks noChangeShapeType="1"/>
            </p:cNvSpPr>
            <p:nvPr/>
          </p:nvSpPr>
          <p:spPr bwMode="auto">
            <a:xfrm rot="5400000">
              <a:off x="963" y="2148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6" name="Line 60"/>
            <p:cNvSpPr>
              <a:spLocks noChangeShapeType="1"/>
            </p:cNvSpPr>
            <p:nvPr/>
          </p:nvSpPr>
          <p:spPr bwMode="auto">
            <a:xfrm rot="5400000">
              <a:off x="963" y="1936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7" name="Line 61"/>
            <p:cNvSpPr>
              <a:spLocks noChangeShapeType="1"/>
            </p:cNvSpPr>
            <p:nvPr/>
          </p:nvSpPr>
          <p:spPr bwMode="auto">
            <a:xfrm rot="5400000">
              <a:off x="963" y="1916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8" name="Line 62"/>
            <p:cNvSpPr>
              <a:spLocks noChangeShapeType="1"/>
            </p:cNvSpPr>
            <p:nvPr/>
          </p:nvSpPr>
          <p:spPr bwMode="auto">
            <a:xfrm rot="5400000">
              <a:off x="963" y="1891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9" name="Line 63"/>
            <p:cNvSpPr>
              <a:spLocks noChangeShapeType="1"/>
            </p:cNvSpPr>
            <p:nvPr/>
          </p:nvSpPr>
          <p:spPr bwMode="auto">
            <a:xfrm rot="5400000">
              <a:off x="963" y="186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0" name="Line 64"/>
            <p:cNvSpPr>
              <a:spLocks noChangeShapeType="1"/>
            </p:cNvSpPr>
            <p:nvPr/>
          </p:nvSpPr>
          <p:spPr bwMode="auto">
            <a:xfrm rot="5400000">
              <a:off x="963" y="1843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1" name="Line 65"/>
            <p:cNvSpPr>
              <a:spLocks noChangeShapeType="1"/>
            </p:cNvSpPr>
            <p:nvPr/>
          </p:nvSpPr>
          <p:spPr bwMode="auto">
            <a:xfrm rot="5400000">
              <a:off x="963" y="1819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2" name="Line 66"/>
            <p:cNvSpPr>
              <a:spLocks noChangeShapeType="1"/>
            </p:cNvSpPr>
            <p:nvPr/>
          </p:nvSpPr>
          <p:spPr bwMode="auto">
            <a:xfrm rot="5400000">
              <a:off x="963" y="1796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23" name="Group 67"/>
            <p:cNvGrpSpPr>
              <a:grpSpLocks/>
            </p:cNvGrpSpPr>
            <p:nvPr/>
          </p:nvGrpSpPr>
          <p:grpSpPr bwMode="auto">
            <a:xfrm>
              <a:off x="509" y="1769"/>
              <a:ext cx="408" cy="48"/>
              <a:chOff x="203" y="2781"/>
              <a:chExt cx="816" cy="96"/>
            </a:xfrm>
          </p:grpSpPr>
          <p:sp>
            <p:nvSpPr>
              <p:cNvPr id="10071" name="Line 68"/>
              <p:cNvSpPr>
                <a:spLocks noChangeShapeType="1"/>
              </p:cNvSpPr>
              <p:nvPr/>
            </p:nvSpPr>
            <p:spPr bwMode="auto">
              <a:xfrm>
                <a:off x="203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2" name="Line 69"/>
              <p:cNvSpPr>
                <a:spLocks noChangeShapeType="1"/>
              </p:cNvSpPr>
              <p:nvPr/>
            </p:nvSpPr>
            <p:spPr bwMode="auto">
              <a:xfrm>
                <a:off x="251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3" name="Line 70"/>
              <p:cNvSpPr>
                <a:spLocks noChangeShapeType="1"/>
              </p:cNvSpPr>
              <p:nvPr/>
            </p:nvSpPr>
            <p:spPr bwMode="auto">
              <a:xfrm>
                <a:off x="299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4" name="Line 71"/>
              <p:cNvSpPr>
                <a:spLocks noChangeShapeType="1"/>
              </p:cNvSpPr>
              <p:nvPr/>
            </p:nvSpPr>
            <p:spPr bwMode="auto">
              <a:xfrm>
                <a:off x="347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5" name="Line 72"/>
              <p:cNvSpPr>
                <a:spLocks noChangeShapeType="1"/>
              </p:cNvSpPr>
              <p:nvPr/>
            </p:nvSpPr>
            <p:spPr bwMode="auto">
              <a:xfrm>
                <a:off x="395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6" name="Line 73"/>
              <p:cNvSpPr>
                <a:spLocks noChangeShapeType="1"/>
              </p:cNvSpPr>
              <p:nvPr/>
            </p:nvSpPr>
            <p:spPr bwMode="auto">
              <a:xfrm>
                <a:off x="443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7" name="Line 74"/>
              <p:cNvSpPr>
                <a:spLocks noChangeShapeType="1"/>
              </p:cNvSpPr>
              <p:nvPr/>
            </p:nvSpPr>
            <p:spPr bwMode="auto">
              <a:xfrm>
                <a:off x="491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8" name="Line 75"/>
              <p:cNvSpPr>
                <a:spLocks noChangeShapeType="1"/>
              </p:cNvSpPr>
              <p:nvPr/>
            </p:nvSpPr>
            <p:spPr bwMode="auto">
              <a:xfrm>
                <a:off x="539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9" name="Line 76"/>
              <p:cNvSpPr>
                <a:spLocks noChangeShapeType="1"/>
              </p:cNvSpPr>
              <p:nvPr/>
            </p:nvSpPr>
            <p:spPr bwMode="auto">
              <a:xfrm>
                <a:off x="587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0" name="Line 77"/>
              <p:cNvSpPr>
                <a:spLocks noChangeShapeType="1"/>
              </p:cNvSpPr>
              <p:nvPr/>
            </p:nvSpPr>
            <p:spPr bwMode="auto">
              <a:xfrm>
                <a:off x="635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1" name="Line 78"/>
              <p:cNvSpPr>
                <a:spLocks noChangeShapeType="1"/>
              </p:cNvSpPr>
              <p:nvPr/>
            </p:nvSpPr>
            <p:spPr bwMode="auto">
              <a:xfrm>
                <a:off x="683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2" name="Line 79"/>
              <p:cNvSpPr>
                <a:spLocks noChangeShapeType="1"/>
              </p:cNvSpPr>
              <p:nvPr/>
            </p:nvSpPr>
            <p:spPr bwMode="auto">
              <a:xfrm>
                <a:off x="731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3" name="Line 80"/>
              <p:cNvSpPr>
                <a:spLocks noChangeShapeType="1"/>
              </p:cNvSpPr>
              <p:nvPr/>
            </p:nvSpPr>
            <p:spPr bwMode="auto">
              <a:xfrm>
                <a:off x="779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4" name="Line 81"/>
              <p:cNvSpPr>
                <a:spLocks noChangeShapeType="1"/>
              </p:cNvSpPr>
              <p:nvPr/>
            </p:nvSpPr>
            <p:spPr bwMode="auto">
              <a:xfrm>
                <a:off x="827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5" name="Line 82"/>
              <p:cNvSpPr>
                <a:spLocks noChangeShapeType="1"/>
              </p:cNvSpPr>
              <p:nvPr/>
            </p:nvSpPr>
            <p:spPr bwMode="auto">
              <a:xfrm>
                <a:off x="875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6" name="Line 83"/>
              <p:cNvSpPr>
                <a:spLocks noChangeShapeType="1"/>
              </p:cNvSpPr>
              <p:nvPr/>
            </p:nvSpPr>
            <p:spPr bwMode="auto">
              <a:xfrm>
                <a:off x="923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7" name="Line 84"/>
              <p:cNvSpPr>
                <a:spLocks noChangeShapeType="1"/>
              </p:cNvSpPr>
              <p:nvPr/>
            </p:nvSpPr>
            <p:spPr bwMode="auto">
              <a:xfrm>
                <a:off x="971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8" name="Line 85"/>
              <p:cNvSpPr>
                <a:spLocks noChangeShapeType="1"/>
              </p:cNvSpPr>
              <p:nvPr/>
            </p:nvSpPr>
            <p:spPr bwMode="auto">
              <a:xfrm>
                <a:off x="1019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24" name="Line 86"/>
            <p:cNvSpPr>
              <a:spLocks noChangeShapeType="1"/>
            </p:cNvSpPr>
            <p:nvPr/>
          </p:nvSpPr>
          <p:spPr bwMode="auto">
            <a:xfrm rot="5400000">
              <a:off x="963" y="2342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5" name="Line 87"/>
            <p:cNvSpPr>
              <a:spLocks noChangeShapeType="1"/>
            </p:cNvSpPr>
            <p:nvPr/>
          </p:nvSpPr>
          <p:spPr bwMode="auto">
            <a:xfrm rot="5400000">
              <a:off x="1036" y="212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6" name="Line 88"/>
            <p:cNvSpPr>
              <a:spLocks noChangeShapeType="1"/>
            </p:cNvSpPr>
            <p:nvPr/>
          </p:nvSpPr>
          <p:spPr bwMode="auto">
            <a:xfrm rot="5400000">
              <a:off x="1036" y="2103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7" name="Line 89"/>
            <p:cNvSpPr>
              <a:spLocks noChangeShapeType="1"/>
            </p:cNvSpPr>
            <p:nvPr/>
          </p:nvSpPr>
          <p:spPr bwMode="auto">
            <a:xfrm rot="5400000">
              <a:off x="1036" y="2079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8" name="Line 90"/>
            <p:cNvSpPr>
              <a:spLocks noChangeShapeType="1"/>
            </p:cNvSpPr>
            <p:nvPr/>
          </p:nvSpPr>
          <p:spPr bwMode="auto">
            <a:xfrm rot="5400000">
              <a:off x="1036" y="2055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9" name="Line 91"/>
            <p:cNvSpPr>
              <a:spLocks noChangeShapeType="1"/>
            </p:cNvSpPr>
            <p:nvPr/>
          </p:nvSpPr>
          <p:spPr bwMode="auto">
            <a:xfrm rot="5400000">
              <a:off x="1036" y="2031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0" name="Line 92"/>
            <p:cNvSpPr>
              <a:spLocks noChangeShapeType="1"/>
            </p:cNvSpPr>
            <p:nvPr/>
          </p:nvSpPr>
          <p:spPr bwMode="auto">
            <a:xfrm rot="5400000">
              <a:off x="1036" y="2008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1" name="Line 93"/>
            <p:cNvSpPr>
              <a:spLocks noChangeShapeType="1"/>
            </p:cNvSpPr>
            <p:nvPr/>
          </p:nvSpPr>
          <p:spPr bwMode="auto">
            <a:xfrm rot="5400000">
              <a:off x="1036" y="1984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2" name="Line 94"/>
            <p:cNvSpPr>
              <a:spLocks noChangeShapeType="1"/>
            </p:cNvSpPr>
            <p:nvPr/>
          </p:nvSpPr>
          <p:spPr bwMode="auto">
            <a:xfrm rot="5400000">
              <a:off x="1036" y="1960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3" name="Line 95"/>
            <p:cNvSpPr>
              <a:spLocks noChangeShapeType="1"/>
            </p:cNvSpPr>
            <p:nvPr/>
          </p:nvSpPr>
          <p:spPr bwMode="auto">
            <a:xfrm rot="5400000">
              <a:off x="1036" y="2319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4" name="Line 96"/>
            <p:cNvSpPr>
              <a:spLocks noChangeShapeType="1"/>
            </p:cNvSpPr>
            <p:nvPr/>
          </p:nvSpPr>
          <p:spPr bwMode="auto">
            <a:xfrm rot="5400000">
              <a:off x="1036" y="2298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5" name="Line 97"/>
            <p:cNvSpPr>
              <a:spLocks noChangeShapeType="1"/>
            </p:cNvSpPr>
            <p:nvPr/>
          </p:nvSpPr>
          <p:spPr bwMode="auto">
            <a:xfrm rot="5400000">
              <a:off x="1036" y="2271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6" name="Line 98"/>
            <p:cNvSpPr>
              <a:spLocks noChangeShapeType="1"/>
            </p:cNvSpPr>
            <p:nvPr/>
          </p:nvSpPr>
          <p:spPr bwMode="auto">
            <a:xfrm rot="5400000">
              <a:off x="1036" y="224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7" name="Line 99"/>
            <p:cNvSpPr>
              <a:spLocks noChangeShapeType="1"/>
            </p:cNvSpPr>
            <p:nvPr/>
          </p:nvSpPr>
          <p:spPr bwMode="auto">
            <a:xfrm rot="5400000">
              <a:off x="1036" y="2223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8" name="Line 100"/>
            <p:cNvSpPr>
              <a:spLocks noChangeShapeType="1"/>
            </p:cNvSpPr>
            <p:nvPr/>
          </p:nvSpPr>
          <p:spPr bwMode="auto">
            <a:xfrm rot="5400000">
              <a:off x="1036" y="2199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9" name="Line 101"/>
            <p:cNvSpPr>
              <a:spLocks noChangeShapeType="1"/>
            </p:cNvSpPr>
            <p:nvPr/>
          </p:nvSpPr>
          <p:spPr bwMode="auto">
            <a:xfrm rot="5400000">
              <a:off x="1036" y="2171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0" name="Line 102"/>
            <p:cNvSpPr>
              <a:spLocks noChangeShapeType="1"/>
            </p:cNvSpPr>
            <p:nvPr/>
          </p:nvSpPr>
          <p:spPr bwMode="auto">
            <a:xfrm rot="5400000">
              <a:off x="1036" y="2148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1" name="Line 103"/>
            <p:cNvSpPr>
              <a:spLocks noChangeShapeType="1"/>
            </p:cNvSpPr>
            <p:nvPr/>
          </p:nvSpPr>
          <p:spPr bwMode="auto">
            <a:xfrm rot="5400000">
              <a:off x="1036" y="1936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2" name="Line 104"/>
            <p:cNvSpPr>
              <a:spLocks noChangeShapeType="1"/>
            </p:cNvSpPr>
            <p:nvPr/>
          </p:nvSpPr>
          <p:spPr bwMode="auto">
            <a:xfrm rot="5400000">
              <a:off x="1036" y="1916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3" name="Line 105"/>
            <p:cNvSpPr>
              <a:spLocks noChangeShapeType="1"/>
            </p:cNvSpPr>
            <p:nvPr/>
          </p:nvSpPr>
          <p:spPr bwMode="auto">
            <a:xfrm rot="5400000">
              <a:off x="1036" y="1891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4" name="Line 106"/>
            <p:cNvSpPr>
              <a:spLocks noChangeShapeType="1"/>
            </p:cNvSpPr>
            <p:nvPr/>
          </p:nvSpPr>
          <p:spPr bwMode="auto">
            <a:xfrm rot="5400000">
              <a:off x="1036" y="186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5" name="Line 107"/>
            <p:cNvSpPr>
              <a:spLocks noChangeShapeType="1"/>
            </p:cNvSpPr>
            <p:nvPr/>
          </p:nvSpPr>
          <p:spPr bwMode="auto">
            <a:xfrm rot="5400000">
              <a:off x="1036" y="1843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6" name="Line 108"/>
            <p:cNvSpPr>
              <a:spLocks noChangeShapeType="1"/>
            </p:cNvSpPr>
            <p:nvPr/>
          </p:nvSpPr>
          <p:spPr bwMode="auto">
            <a:xfrm rot="5400000">
              <a:off x="1036" y="1819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7" name="Line 109"/>
            <p:cNvSpPr>
              <a:spLocks noChangeShapeType="1"/>
            </p:cNvSpPr>
            <p:nvPr/>
          </p:nvSpPr>
          <p:spPr bwMode="auto">
            <a:xfrm rot="5400000">
              <a:off x="1036" y="2342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8" name="Line 110"/>
            <p:cNvSpPr>
              <a:spLocks noChangeShapeType="1"/>
            </p:cNvSpPr>
            <p:nvPr/>
          </p:nvSpPr>
          <p:spPr bwMode="auto">
            <a:xfrm>
              <a:off x="509" y="169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9" name="Line 111"/>
            <p:cNvSpPr>
              <a:spLocks noChangeShapeType="1"/>
            </p:cNvSpPr>
            <p:nvPr/>
          </p:nvSpPr>
          <p:spPr bwMode="auto">
            <a:xfrm>
              <a:off x="532" y="169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0" name="Line 112"/>
            <p:cNvSpPr>
              <a:spLocks noChangeShapeType="1"/>
            </p:cNvSpPr>
            <p:nvPr/>
          </p:nvSpPr>
          <p:spPr bwMode="auto">
            <a:xfrm>
              <a:off x="556" y="169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1" name="Line 113"/>
            <p:cNvSpPr>
              <a:spLocks noChangeShapeType="1"/>
            </p:cNvSpPr>
            <p:nvPr/>
          </p:nvSpPr>
          <p:spPr bwMode="auto">
            <a:xfrm>
              <a:off x="580" y="169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2" name="Line 114"/>
            <p:cNvSpPr>
              <a:spLocks noChangeShapeType="1"/>
            </p:cNvSpPr>
            <p:nvPr/>
          </p:nvSpPr>
          <p:spPr bwMode="auto">
            <a:xfrm>
              <a:off x="604" y="169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3" name="Line 115"/>
            <p:cNvSpPr>
              <a:spLocks noChangeShapeType="1"/>
            </p:cNvSpPr>
            <p:nvPr/>
          </p:nvSpPr>
          <p:spPr bwMode="auto">
            <a:xfrm>
              <a:off x="629" y="169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4" name="Line 116"/>
            <p:cNvSpPr>
              <a:spLocks noChangeShapeType="1"/>
            </p:cNvSpPr>
            <p:nvPr/>
          </p:nvSpPr>
          <p:spPr bwMode="auto">
            <a:xfrm>
              <a:off x="653" y="169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5" name="Line 117"/>
            <p:cNvSpPr>
              <a:spLocks noChangeShapeType="1"/>
            </p:cNvSpPr>
            <p:nvPr/>
          </p:nvSpPr>
          <p:spPr bwMode="auto">
            <a:xfrm>
              <a:off x="677" y="169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6" name="Line 118"/>
            <p:cNvSpPr>
              <a:spLocks noChangeShapeType="1"/>
            </p:cNvSpPr>
            <p:nvPr/>
          </p:nvSpPr>
          <p:spPr bwMode="auto">
            <a:xfrm>
              <a:off x="701" y="169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7" name="Line 119"/>
            <p:cNvSpPr>
              <a:spLocks noChangeShapeType="1"/>
            </p:cNvSpPr>
            <p:nvPr/>
          </p:nvSpPr>
          <p:spPr bwMode="auto">
            <a:xfrm>
              <a:off x="725" y="169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8" name="Line 120"/>
            <p:cNvSpPr>
              <a:spLocks noChangeShapeType="1"/>
            </p:cNvSpPr>
            <p:nvPr/>
          </p:nvSpPr>
          <p:spPr bwMode="auto">
            <a:xfrm>
              <a:off x="748" y="169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9" name="Line 121"/>
            <p:cNvSpPr>
              <a:spLocks noChangeShapeType="1"/>
            </p:cNvSpPr>
            <p:nvPr/>
          </p:nvSpPr>
          <p:spPr bwMode="auto">
            <a:xfrm>
              <a:off x="772" y="169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0" name="Line 122"/>
            <p:cNvSpPr>
              <a:spLocks noChangeShapeType="1"/>
            </p:cNvSpPr>
            <p:nvPr/>
          </p:nvSpPr>
          <p:spPr bwMode="auto">
            <a:xfrm>
              <a:off x="797" y="169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1" name="Line 123"/>
            <p:cNvSpPr>
              <a:spLocks noChangeShapeType="1"/>
            </p:cNvSpPr>
            <p:nvPr/>
          </p:nvSpPr>
          <p:spPr bwMode="auto">
            <a:xfrm>
              <a:off x="821" y="169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2" name="Line 124"/>
            <p:cNvSpPr>
              <a:spLocks noChangeShapeType="1"/>
            </p:cNvSpPr>
            <p:nvPr/>
          </p:nvSpPr>
          <p:spPr bwMode="auto">
            <a:xfrm>
              <a:off x="845" y="169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3" name="Line 125"/>
            <p:cNvSpPr>
              <a:spLocks noChangeShapeType="1"/>
            </p:cNvSpPr>
            <p:nvPr/>
          </p:nvSpPr>
          <p:spPr bwMode="auto">
            <a:xfrm>
              <a:off x="869" y="169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4" name="Line 126"/>
            <p:cNvSpPr>
              <a:spLocks noChangeShapeType="1"/>
            </p:cNvSpPr>
            <p:nvPr/>
          </p:nvSpPr>
          <p:spPr bwMode="auto">
            <a:xfrm>
              <a:off x="893" y="169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5" name="Line 127"/>
            <p:cNvSpPr>
              <a:spLocks noChangeShapeType="1"/>
            </p:cNvSpPr>
            <p:nvPr/>
          </p:nvSpPr>
          <p:spPr bwMode="auto">
            <a:xfrm>
              <a:off x="917" y="169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6" name="Line 128"/>
            <p:cNvSpPr>
              <a:spLocks noChangeShapeType="1"/>
            </p:cNvSpPr>
            <p:nvPr/>
          </p:nvSpPr>
          <p:spPr bwMode="auto">
            <a:xfrm>
              <a:off x="939" y="1697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67" name="Group 129"/>
            <p:cNvGrpSpPr>
              <a:grpSpLocks/>
            </p:cNvGrpSpPr>
            <p:nvPr/>
          </p:nvGrpSpPr>
          <p:grpSpPr bwMode="auto">
            <a:xfrm rot="5400000">
              <a:off x="783" y="1469"/>
              <a:ext cx="408" cy="48"/>
              <a:chOff x="203" y="2781"/>
              <a:chExt cx="816" cy="96"/>
            </a:xfrm>
          </p:grpSpPr>
          <p:sp>
            <p:nvSpPr>
              <p:cNvPr id="10053" name="Line 130"/>
              <p:cNvSpPr>
                <a:spLocks noChangeShapeType="1"/>
              </p:cNvSpPr>
              <p:nvPr/>
            </p:nvSpPr>
            <p:spPr bwMode="auto">
              <a:xfrm>
                <a:off x="203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4" name="Line 131"/>
              <p:cNvSpPr>
                <a:spLocks noChangeShapeType="1"/>
              </p:cNvSpPr>
              <p:nvPr/>
            </p:nvSpPr>
            <p:spPr bwMode="auto">
              <a:xfrm>
                <a:off x="251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5" name="Line 132"/>
              <p:cNvSpPr>
                <a:spLocks noChangeShapeType="1"/>
              </p:cNvSpPr>
              <p:nvPr/>
            </p:nvSpPr>
            <p:spPr bwMode="auto">
              <a:xfrm>
                <a:off x="299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6" name="Line 133"/>
              <p:cNvSpPr>
                <a:spLocks noChangeShapeType="1"/>
              </p:cNvSpPr>
              <p:nvPr/>
            </p:nvSpPr>
            <p:spPr bwMode="auto">
              <a:xfrm>
                <a:off x="347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7" name="Line 134"/>
              <p:cNvSpPr>
                <a:spLocks noChangeShapeType="1"/>
              </p:cNvSpPr>
              <p:nvPr/>
            </p:nvSpPr>
            <p:spPr bwMode="auto">
              <a:xfrm>
                <a:off x="395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8" name="Line 135"/>
              <p:cNvSpPr>
                <a:spLocks noChangeShapeType="1"/>
              </p:cNvSpPr>
              <p:nvPr/>
            </p:nvSpPr>
            <p:spPr bwMode="auto">
              <a:xfrm>
                <a:off x="443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9" name="Line 136"/>
              <p:cNvSpPr>
                <a:spLocks noChangeShapeType="1"/>
              </p:cNvSpPr>
              <p:nvPr/>
            </p:nvSpPr>
            <p:spPr bwMode="auto">
              <a:xfrm>
                <a:off x="491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0" name="Line 137"/>
              <p:cNvSpPr>
                <a:spLocks noChangeShapeType="1"/>
              </p:cNvSpPr>
              <p:nvPr/>
            </p:nvSpPr>
            <p:spPr bwMode="auto">
              <a:xfrm>
                <a:off x="539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1" name="Line 138"/>
              <p:cNvSpPr>
                <a:spLocks noChangeShapeType="1"/>
              </p:cNvSpPr>
              <p:nvPr/>
            </p:nvSpPr>
            <p:spPr bwMode="auto">
              <a:xfrm>
                <a:off x="587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2" name="Line 139"/>
              <p:cNvSpPr>
                <a:spLocks noChangeShapeType="1"/>
              </p:cNvSpPr>
              <p:nvPr/>
            </p:nvSpPr>
            <p:spPr bwMode="auto">
              <a:xfrm>
                <a:off x="635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3" name="Line 140"/>
              <p:cNvSpPr>
                <a:spLocks noChangeShapeType="1"/>
              </p:cNvSpPr>
              <p:nvPr/>
            </p:nvSpPr>
            <p:spPr bwMode="auto">
              <a:xfrm>
                <a:off x="683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4" name="Line 141"/>
              <p:cNvSpPr>
                <a:spLocks noChangeShapeType="1"/>
              </p:cNvSpPr>
              <p:nvPr/>
            </p:nvSpPr>
            <p:spPr bwMode="auto">
              <a:xfrm>
                <a:off x="731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5" name="Line 142"/>
              <p:cNvSpPr>
                <a:spLocks noChangeShapeType="1"/>
              </p:cNvSpPr>
              <p:nvPr/>
            </p:nvSpPr>
            <p:spPr bwMode="auto">
              <a:xfrm>
                <a:off x="779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6" name="Line 143"/>
              <p:cNvSpPr>
                <a:spLocks noChangeShapeType="1"/>
              </p:cNvSpPr>
              <p:nvPr/>
            </p:nvSpPr>
            <p:spPr bwMode="auto">
              <a:xfrm>
                <a:off x="827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7" name="Line 144"/>
              <p:cNvSpPr>
                <a:spLocks noChangeShapeType="1"/>
              </p:cNvSpPr>
              <p:nvPr/>
            </p:nvSpPr>
            <p:spPr bwMode="auto">
              <a:xfrm>
                <a:off x="875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" name="Line 145"/>
              <p:cNvSpPr>
                <a:spLocks noChangeShapeType="1"/>
              </p:cNvSpPr>
              <p:nvPr/>
            </p:nvSpPr>
            <p:spPr bwMode="auto">
              <a:xfrm>
                <a:off x="923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9" name="Line 146"/>
              <p:cNvSpPr>
                <a:spLocks noChangeShapeType="1"/>
              </p:cNvSpPr>
              <p:nvPr/>
            </p:nvSpPr>
            <p:spPr bwMode="auto">
              <a:xfrm>
                <a:off x="971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0" name="Line 147"/>
              <p:cNvSpPr>
                <a:spLocks noChangeShapeType="1"/>
              </p:cNvSpPr>
              <p:nvPr/>
            </p:nvSpPr>
            <p:spPr bwMode="auto">
              <a:xfrm>
                <a:off x="1019" y="278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68" name="Freeform 148"/>
            <p:cNvSpPr>
              <a:spLocks/>
            </p:cNvSpPr>
            <p:nvPr/>
          </p:nvSpPr>
          <p:spPr bwMode="auto">
            <a:xfrm>
              <a:off x="509" y="1817"/>
              <a:ext cx="430" cy="549"/>
            </a:xfrm>
            <a:custGeom>
              <a:avLst/>
              <a:gdLst>
                <a:gd name="T0" fmla="*/ 0 w 908"/>
                <a:gd name="T1" fmla="*/ 0 h 1100"/>
                <a:gd name="T2" fmla="*/ 97 w 908"/>
                <a:gd name="T3" fmla="*/ 0 h 1100"/>
                <a:gd name="T4" fmla="*/ 97 w 908"/>
                <a:gd name="T5" fmla="*/ 137 h 1100"/>
                <a:gd name="T6" fmla="*/ 0 60000 65536"/>
                <a:gd name="T7" fmla="*/ 0 60000 65536"/>
                <a:gd name="T8" fmla="*/ 0 60000 65536"/>
                <a:gd name="T9" fmla="*/ 0 w 908"/>
                <a:gd name="T10" fmla="*/ 0 h 1100"/>
                <a:gd name="T11" fmla="*/ 908 w 908"/>
                <a:gd name="T12" fmla="*/ 1100 h 1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08" h="1100">
                  <a:moveTo>
                    <a:pt x="0" y="0"/>
                  </a:moveTo>
                  <a:lnTo>
                    <a:pt x="908" y="0"/>
                  </a:lnTo>
                  <a:lnTo>
                    <a:pt x="908" y="110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 type="arrow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9" name="Freeform 149"/>
            <p:cNvSpPr>
              <a:spLocks/>
            </p:cNvSpPr>
            <p:nvPr/>
          </p:nvSpPr>
          <p:spPr bwMode="auto">
            <a:xfrm>
              <a:off x="917" y="1769"/>
              <a:ext cx="68" cy="49"/>
            </a:xfrm>
            <a:custGeom>
              <a:avLst/>
              <a:gdLst>
                <a:gd name="T0" fmla="*/ 17 w 135"/>
                <a:gd name="T1" fmla="*/ 12 h 99"/>
                <a:gd name="T2" fmla="*/ 14 w 135"/>
                <a:gd name="T3" fmla="*/ 2 h 99"/>
                <a:gd name="T4" fmla="*/ 0 w 135"/>
                <a:gd name="T5" fmla="*/ 0 h 99"/>
                <a:gd name="T6" fmla="*/ 0 60000 65536"/>
                <a:gd name="T7" fmla="*/ 0 60000 65536"/>
                <a:gd name="T8" fmla="*/ 0 60000 65536"/>
                <a:gd name="T9" fmla="*/ 0 w 135"/>
                <a:gd name="T10" fmla="*/ 0 h 99"/>
                <a:gd name="T11" fmla="*/ 135 w 135"/>
                <a:gd name="T12" fmla="*/ 99 h 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" h="99">
                  <a:moveTo>
                    <a:pt x="135" y="99"/>
                  </a:moveTo>
                  <a:cubicBezTo>
                    <a:pt x="131" y="86"/>
                    <a:pt x="130" y="35"/>
                    <a:pt x="108" y="18"/>
                  </a:cubicBezTo>
                  <a:cubicBezTo>
                    <a:pt x="86" y="1"/>
                    <a:pt x="22" y="4"/>
                    <a:pt x="0" y="0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0" name="Line 150"/>
            <p:cNvSpPr>
              <a:spLocks noChangeShapeType="1"/>
            </p:cNvSpPr>
            <p:nvPr/>
          </p:nvSpPr>
          <p:spPr bwMode="auto">
            <a:xfrm>
              <a:off x="1082" y="1793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1" name="Line 151"/>
            <p:cNvSpPr>
              <a:spLocks noChangeShapeType="1"/>
            </p:cNvSpPr>
            <p:nvPr/>
          </p:nvSpPr>
          <p:spPr bwMode="auto">
            <a:xfrm>
              <a:off x="1106" y="1793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2" name="Line 152"/>
            <p:cNvSpPr>
              <a:spLocks noChangeShapeType="1"/>
            </p:cNvSpPr>
            <p:nvPr/>
          </p:nvSpPr>
          <p:spPr bwMode="auto">
            <a:xfrm>
              <a:off x="1130" y="1793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3" name="Line 153"/>
            <p:cNvSpPr>
              <a:spLocks noChangeShapeType="1"/>
            </p:cNvSpPr>
            <p:nvPr/>
          </p:nvSpPr>
          <p:spPr bwMode="auto">
            <a:xfrm>
              <a:off x="1154" y="1793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4" name="Line 154"/>
            <p:cNvSpPr>
              <a:spLocks noChangeShapeType="1"/>
            </p:cNvSpPr>
            <p:nvPr/>
          </p:nvSpPr>
          <p:spPr bwMode="auto">
            <a:xfrm>
              <a:off x="1178" y="1793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5" name="Line 155"/>
            <p:cNvSpPr>
              <a:spLocks noChangeShapeType="1"/>
            </p:cNvSpPr>
            <p:nvPr/>
          </p:nvSpPr>
          <p:spPr bwMode="auto">
            <a:xfrm>
              <a:off x="1202" y="1793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6" name="Line 156"/>
            <p:cNvSpPr>
              <a:spLocks noChangeShapeType="1"/>
            </p:cNvSpPr>
            <p:nvPr/>
          </p:nvSpPr>
          <p:spPr bwMode="auto">
            <a:xfrm>
              <a:off x="1227" y="1793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7" name="Line 157"/>
            <p:cNvSpPr>
              <a:spLocks noChangeShapeType="1"/>
            </p:cNvSpPr>
            <p:nvPr/>
          </p:nvSpPr>
          <p:spPr bwMode="auto">
            <a:xfrm>
              <a:off x="1251" y="1793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8" name="Line 158"/>
            <p:cNvSpPr>
              <a:spLocks noChangeShapeType="1"/>
            </p:cNvSpPr>
            <p:nvPr/>
          </p:nvSpPr>
          <p:spPr bwMode="auto">
            <a:xfrm>
              <a:off x="1275" y="1793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9" name="Line 159"/>
            <p:cNvSpPr>
              <a:spLocks noChangeShapeType="1"/>
            </p:cNvSpPr>
            <p:nvPr/>
          </p:nvSpPr>
          <p:spPr bwMode="auto">
            <a:xfrm>
              <a:off x="1298" y="1793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0" name="Line 160"/>
            <p:cNvSpPr>
              <a:spLocks noChangeShapeType="1"/>
            </p:cNvSpPr>
            <p:nvPr/>
          </p:nvSpPr>
          <p:spPr bwMode="auto">
            <a:xfrm>
              <a:off x="1320" y="1793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81" name="Group 161"/>
            <p:cNvGrpSpPr>
              <a:grpSpLocks/>
            </p:cNvGrpSpPr>
            <p:nvPr/>
          </p:nvGrpSpPr>
          <p:grpSpPr bwMode="auto">
            <a:xfrm rot="-5400000">
              <a:off x="1465" y="1673"/>
              <a:ext cx="47" cy="288"/>
              <a:chOff x="1876" y="2924"/>
              <a:chExt cx="96" cy="575"/>
            </a:xfrm>
          </p:grpSpPr>
          <p:sp>
            <p:nvSpPr>
              <p:cNvPr id="10040" name="Line 162"/>
              <p:cNvSpPr>
                <a:spLocks noChangeShapeType="1"/>
              </p:cNvSpPr>
              <p:nvPr/>
            </p:nvSpPr>
            <p:spPr bwMode="auto">
              <a:xfrm rot="5400000">
                <a:off x="1924" y="302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1" name="Line 163"/>
              <p:cNvSpPr>
                <a:spLocks noChangeShapeType="1"/>
              </p:cNvSpPr>
              <p:nvPr/>
            </p:nvSpPr>
            <p:spPr bwMode="auto">
              <a:xfrm rot="5400000">
                <a:off x="1924" y="2972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2" name="Line 164"/>
              <p:cNvSpPr>
                <a:spLocks noChangeShapeType="1"/>
              </p:cNvSpPr>
              <p:nvPr/>
            </p:nvSpPr>
            <p:spPr bwMode="auto">
              <a:xfrm rot="5400000">
                <a:off x="1924" y="2924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3" name="Line 165"/>
              <p:cNvSpPr>
                <a:spLocks noChangeShapeType="1"/>
              </p:cNvSpPr>
              <p:nvPr/>
            </p:nvSpPr>
            <p:spPr bwMode="auto">
              <a:xfrm rot="5400000">
                <a:off x="1924" y="2876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4" name="Line 166"/>
              <p:cNvSpPr>
                <a:spLocks noChangeShapeType="1"/>
              </p:cNvSpPr>
              <p:nvPr/>
            </p:nvSpPr>
            <p:spPr bwMode="auto">
              <a:xfrm rot="5400000">
                <a:off x="1924" y="3403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5" name="Line 167"/>
              <p:cNvSpPr>
                <a:spLocks noChangeShapeType="1"/>
              </p:cNvSpPr>
              <p:nvPr/>
            </p:nvSpPr>
            <p:spPr bwMode="auto">
              <a:xfrm rot="5400000">
                <a:off x="1924" y="3363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6" name="Line 168"/>
              <p:cNvSpPr>
                <a:spLocks noChangeShapeType="1"/>
              </p:cNvSpPr>
              <p:nvPr/>
            </p:nvSpPr>
            <p:spPr bwMode="auto">
              <a:xfrm rot="5400000">
                <a:off x="1924" y="3308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7" name="Line 169"/>
              <p:cNvSpPr>
                <a:spLocks noChangeShapeType="1"/>
              </p:cNvSpPr>
              <p:nvPr/>
            </p:nvSpPr>
            <p:spPr bwMode="auto">
              <a:xfrm rot="5400000">
                <a:off x="1924" y="326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" name="Line 170"/>
              <p:cNvSpPr>
                <a:spLocks noChangeShapeType="1"/>
              </p:cNvSpPr>
              <p:nvPr/>
            </p:nvSpPr>
            <p:spPr bwMode="auto">
              <a:xfrm rot="5400000">
                <a:off x="1924" y="3212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9" name="Line 171"/>
              <p:cNvSpPr>
                <a:spLocks noChangeShapeType="1"/>
              </p:cNvSpPr>
              <p:nvPr/>
            </p:nvSpPr>
            <p:spPr bwMode="auto">
              <a:xfrm rot="5400000">
                <a:off x="1924" y="3164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0" name="Line 172"/>
              <p:cNvSpPr>
                <a:spLocks noChangeShapeType="1"/>
              </p:cNvSpPr>
              <p:nvPr/>
            </p:nvSpPr>
            <p:spPr bwMode="auto">
              <a:xfrm rot="5400000">
                <a:off x="1924" y="3109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1" name="Line 173"/>
              <p:cNvSpPr>
                <a:spLocks noChangeShapeType="1"/>
              </p:cNvSpPr>
              <p:nvPr/>
            </p:nvSpPr>
            <p:spPr bwMode="auto">
              <a:xfrm rot="5400000">
                <a:off x="1924" y="3062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2" name="Line 174"/>
              <p:cNvSpPr>
                <a:spLocks noChangeShapeType="1"/>
              </p:cNvSpPr>
              <p:nvPr/>
            </p:nvSpPr>
            <p:spPr bwMode="auto">
              <a:xfrm rot="5400000">
                <a:off x="1924" y="345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982" name="Group 175"/>
            <p:cNvGrpSpPr>
              <a:grpSpLocks/>
            </p:cNvGrpSpPr>
            <p:nvPr/>
          </p:nvGrpSpPr>
          <p:grpSpPr bwMode="auto">
            <a:xfrm rot="-5400000">
              <a:off x="1465" y="1601"/>
              <a:ext cx="48" cy="288"/>
              <a:chOff x="1876" y="2924"/>
              <a:chExt cx="96" cy="575"/>
            </a:xfrm>
          </p:grpSpPr>
          <p:sp>
            <p:nvSpPr>
              <p:cNvPr id="10027" name="Line 176"/>
              <p:cNvSpPr>
                <a:spLocks noChangeShapeType="1"/>
              </p:cNvSpPr>
              <p:nvPr/>
            </p:nvSpPr>
            <p:spPr bwMode="auto">
              <a:xfrm rot="5400000">
                <a:off x="1924" y="302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8" name="Line 177"/>
              <p:cNvSpPr>
                <a:spLocks noChangeShapeType="1"/>
              </p:cNvSpPr>
              <p:nvPr/>
            </p:nvSpPr>
            <p:spPr bwMode="auto">
              <a:xfrm rot="5400000">
                <a:off x="1924" y="2972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9" name="Line 178"/>
              <p:cNvSpPr>
                <a:spLocks noChangeShapeType="1"/>
              </p:cNvSpPr>
              <p:nvPr/>
            </p:nvSpPr>
            <p:spPr bwMode="auto">
              <a:xfrm rot="5400000">
                <a:off x="1924" y="2924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0" name="Line 179"/>
              <p:cNvSpPr>
                <a:spLocks noChangeShapeType="1"/>
              </p:cNvSpPr>
              <p:nvPr/>
            </p:nvSpPr>
            <p:spPr bwMode="auto">
              <a:xfrm rot="5400000">
                <a:off x="1924" y="2876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1" name="Line 180"/>
              <p:cNvSpPr>
                <a:spLocks noChangeShapeType="1"/>
              </p:cNvSpPr>
              <p:nvPr/>
            </p:nvSpPr>
            <p:spPr bwMode="auto">
              <a:xfrm rot="5400000">
                <a:off x="1924" y="3403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2" name="Line 181"/>
              <p:cNvSpPr>
                <a:spLocks noChangeShapeType="1"/>
              </p:cNvSpPr>
              <p:nvPr/>
            </p:nvSpPr>
            <p:spPr bwMode="auto">
              <a:xfrm rot="5400000">
                <a:off x="1924" y="3363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3" name="Line 182"/>
              <p:cNvSpPr>
                <a:spLocks noChangeShapeType="1"/>
              </p:cNvSpPr>
              <p:nvPr/>
            </p:nvSpPr>
            <p:spPr bwMode="auto">
              <a:xfrm rot="5400000">
                <a:off x="1924" y="3308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4" name="Line 183"/>
              <p:cNvSpPr>
                <a:spLocks noChangeShapeType="1"/>
              </p:cNvSpPr>
              <p:nvPr/>
            </p:nvSpPr>
            <p:spPr bwMode="auto">
              <a:xfrm rot="5400000">
                <a:off x="1924" y="326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5" name="Line 184"/>
              <p:cNvSpPr>
                <a:spLocks noChangeShapeType="1"/>
              </p:cNvSpPr>
              <p:nvPr/>
            </p:nvSpPr>
            <p:spPr bwMode="auto">
              <a:xfrm rot="5400000">
                <a:off x="1924" y="3212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6" name="Line 185"/>
              <p:cNvSpPr>
                <a:spLocks noChangeShapeType="1"/>
              </p:cNvSpPr>
              <p:nvPr/>
            </p:nvSpPr>
            <p:spPr bwMode="auto">
              <a:xfrm rot="5400000">
                <a:off x="1924" y="3164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7" name="Line 186"/>
              <p:cNvSpPr>
                <a:spLocks noChangeShapeType="1"/>
              </p:cNvSpPr>
              <p:nvPr/>
            </p:nvSpPr>
            <p:spPr bwMode="auto">
              <a:xfrm rot="5400000">
                <a:off x="1924" y="3109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8" name="Line 187"/>
              <p:cNvSpPr>
                <a:spLocks noChangeShapeType="1"/>
              </p:cNvSpPr>
              <p:nvPr/>
            </p:nvSpPr>
            <p:spPr bwMode="auto">
              <a:xfrm rot="5400000">
                <a:off x="1924" y="3062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9" name="Line 188"/>
              <p:cNvSpPr>
                <a:spLocks noChangeShapeType="1"/>
              </p:cNvSpPr>
              <p:nvPr/>
            </p:nvSpPr>
            <p:spPr bwMode="auto">
              <a:xfrm rot="5400000">
                <a:off x="1924" y="3451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983" name="Line 189"/>
            <p:cNvSpPr>
              <a:spLocks noChangeShapeType="1"/>
            </p:cNvSpPr>
            <p:nvPr/>
          </p:nvSpPr>
          <p:spPr bwMode="auto">
            <a:xfrm>
              <a:off x="1106" y="1721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4" name="Line 190"/>
            <p:cNvSpPr>
              <a:spLocks noChangeShapeType="1"/>
            </p:cNvSpPr>
            <p:nvPr/>
          </p:nvSpPr>
          <p:spPr bwMode="auto">
            <a:xfrm>
              <a:off x="1130" y="1721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5" name="Line 191"/>
            <p:cNvSpPr>
              <a:spLocks noChangeShapeType="1"/>
            </p:cNvSpPr>
            <p:nvPr/>
          </p:nvSpPr>
          <p:spPr bwMode="auto">
            <a:xfrm>
              <a:off x="1154" y="1721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6" name="Line 192"/>
            <p:cNvSpPr>
              <a:spLocks noChangeShapeType="1"/>
            </p:cNvSpPr>
            <p:nvPr/>
          </p:nvSpPr>
          <p:spPr bwMode="auto">
            <a:xfrm>
              <a:off x="1178" y="1721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7" name="Line 193"/>
            <p:cNvSpPr>
              <a:spLocks noChangeShapeType="1"/>
            </p:cNvSpPr>
            <p:nvPr/>
          </p:nvSpPr>
          <p:spPr bwMode="auto">
            <a:xfrm>
              <a:off x="1202" y="1721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8" name="Line 194"/>
            <p:cNvSpPr>
              <a:spLocks noChangeShapeType="1"/>
            </p:cNvSpPr>
            <p:nvPr/>
          </p:nvSpPr>
          <p:spPr bwMode="auto">
            <a:xfrm>
              <a:off x="1227" y="1721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9" name="Line 195"/>
            <p:cNvSpPr>
              <a:spLocks noChangeShapeType="1"/>
            </p:cNvSpPr>
            <p:nvPr/>
          </p:nvSpPr>
          <p:spPr bwMode="auto">
            <a:xfrm>
              <a:off x="1251" y="1721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0" name="Line 196"/>
            <p:cNvSpPr>
              <a:spLocks noChangeShapeType="1"/>
            </p:cNvSpPr>
            <p:nvPr/>
          </p:nvSpPr>
          <p:spPr bwMode="auto">
            <a:xfrm>
              <a:off x="1275" y="1721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1" name="Line 197"/>
            <p:cNvSpPr>
              <a:spLocks noChangeShapeType="1"/>
            </p:cNvSpPr>
            <p:nvPr/>
          </p:nvSpPr>
          <p:spPr bwMode="auto">
            <a:xfrm>
              <a:off x="1298" y="1721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2" name="Line 198"/>
            <p:cNvSpPr>
              <a:spLocks noChangeShapeType="1"/>
            </p:cNvSpPr>
            <p:nvPr/>
          </p:nvSpPr>
          <p:spPr bwMode="auto">
            <a:xfrm>
              <a:off x="1320" y="1721"/>
              <a:ext cx="0" cy="48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3" name="Line 199"/>
            <p:cNvSpPr>
              <a:spLocks noChangeShapeType="1"/>
            </p:cNvSpPr>
            <p:nvPr/>
          </p:nvSpPr>
          <p:spPr bwMode="auto">
            <a:xfrm rot="5400000">
              <a:off x="1059" y="1265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4" name="Line 200"/>
            <p:cNvSpPr>
              <a:spLocks noChangeShapeType="1"/>
            </p:cNvSpPr>
            <p:nvPr/>
          </p:nvSpPr>
          <p:spPr bwMode="auto">
            <a:xfrm rot="5400000">
              <a:off x="1059" y="1289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5" name="Line 201"/>
            <p:cNvSpPr>
              <a:spLocks noChangeShapeType="1"/>
            </p:cNvSpPr>
            <p:nvPr/>
          </p:nvSpPr>
          <p:spPr bwMode="auto">
            <a:xfrm rot="5400000">
              <a:off x="1059" y="1313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6" name="Line 202"/>
            <p:cNvSpPr>
              <a:spLocks noChangeShapeType="1"/>
            </p:cNvSpPr>
            <p:nvPr/>
          </p:nvSpPr>
          <p:spPr bwMode="auto">
            <a:xfrm rot="5400000">
              <a:off x="1059" y="1337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7" name="Line 203"/>
            <p:cNvSpPr>
              <a:spLocks noChangeShapeType="1"/>
            </p:cNvSpPr>
            <p:nvPr/>
          </p:nvSpPr>
          <p:spPr bwMode="auto">
            <a:xfrm rot="5400000">
              <a:off x="1059" y="1361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8" name="Line 204"/>
            <p:cNvSpPr>
              <a:spLocks noChangeShapeType="1"/>
            </p:cNvSpPr>
            <p:nvPr/>
          </p:nvSpPr>
          <p:spPr bwMode="auto">
            <a:xfrm rot="5400000">
              <a:off x="1059" y="1385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9" name="Line 205"/>
            <p:cNvSpPr>
              <a:spLocks noChangeShapeType="1"/>
            </p:cNvSpPr>
            <p:nvPr/>
          </p:nvSpPr>
          <p:spPr bwMode="auto">
            <a:xfrm rot="5400000">
              <a:off x="1059" y="1409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0" name="Line 206"/>
            <p:cNvSpPr>
              <a:spLocks noChangeShapeType="1"/>
            </p:cNvSpPr>
            <p:nvPr/>
          </p:nvSpPr>
          <p:spPr bwMode="auto">
            <a:xfrm rot="5400000">
              <a:off x="1059" y="1433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1" name="Line 207"/>
            <p:cNvSpPr>
              <a:spLocks noChangeShapeType="1"/>
            </p:cNvSpPr>
            <p:nvPr/>
          </p:nvSpPr>
          <p:spPr bwMode="auto">
            <a:xfrm rot="5400000">
              <a:off x="1059" y="1457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2" name="Line 208"/>
            <p:cNvSpPr>
              <a:spLocks noChangeShapeType="1"/>
            </p:cNvSpPr>
            <p:nvPr/>
          </p:nvSpPr>
          <p:spPr bwMode="auto">
            <a:xfrm rot="5400000">
              <a:off x="1059" y="1481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3" name="Line 209"/>
            <p:cNvSpPr>
              <a:spLocks noChangeShapeType="1"/>
            </p:cNvSpPr>
            <p:nvPr/>
          </p:nvSpPr>
          <p:spPr bwMode="auto">
            <a:xfrm rot="5400000">
              <a:off x="1059" y="1505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4" name="Line 210"/>
            <p:cNvSpPr>
              <a:spLocks noChangeShapeType="1"/>
            </p:cNvSpPr>
            <p:nvPr/>
          </p:nvSpPr>
          <p:spPr bwMode="auto">
            <a:xfrm rot="5400000">
              <a:off x="1059" y="1529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5" name="Line 211"/>
            <p:cNvSpPr>
              <a:spLocks noChangeShapeType="1"/>
            </p:cNvSpPr>
            <p:nvPr/>
          </p:nvSpPr>
          <p:spPr bwMode="auto">
            <a:xfrm rot="5400000">
              <a:off x="1059" y="1553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6" name="Line 212"/>
            <p:cNvSpPr>
              <a:spLocks noChangeShapeType="1"/>
            </p:cNvSpPr>
            <p:nvPr/>
          </p:nvSpPr>
          <p:spPr bwMode="auto">
            <a:xfrm rot="5400000">
              <a:off x="1059" y="1577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7" name="Line 213"/>
            <p:cNvSpPr>
              <a:spLocks noChangeShapeType="1"/>
            </p:cNvSpPr>
            <p:nvPr/>
          </p:nvSpPr>
          <p:spPr bwMode="auto">
            <a:xfrm rot="5400000">
              <a:off x="1059" y="1601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8" name="Line 214"/>
            <p:cNvSpPr>
              <a:spLocks noChangeShapeType="1"/>
            </p:cNvSpPr>
            <p:nvPr/>
          </p:nvSpPr>
          <p:spPr bwMode="auto">
            <a:xfrm rot="5400000">
              <a:off x="1059" y="1625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9" name="Line 215"/>
            <p:cNvSpPr>
              <a:spLocks noChangeShapeType="1"/>
            </p:cNvSpPr>
            <p:nvPr/>
          </p:nvSpPr>
          <p:spPr bwMode="auto">
            <a:xfrm rot="5400000">
              <a:off x="1059" y="1649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0" name="Line 216"/>
            <p:cNvSpPr>
              <a:spLocks noChangeShapeType="1"/>
            </p:cNvSpPr>
            <p:nvPr/>
          </p:nvSpPr>
          <p:spPr bwMode="auto">
            <a:xfrm rot="5400000">
              <a:off x="1059" y="1673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1" name="Line 217"/>
            <p:cNvSpPr>
              <a:spLocks noChangeShapeType="1"/>
            </p:cNvSpPr>
            <p:nvPr/>
          </p:nvSpPr>
          <p:spPr bwMode="auto">
            <a:xfrm rot="5400000">
              <a:off x="1059" y="1697"/>
              <a:ext cx="0" cy="47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2" name="Freeform 218"/>
            <p:cNvSpPr>
              <a:spLocks/>
            </p:cNvSpPr>
            <p:nvPr/>
          </p:nvSpPr>
          <p:spPr bwMode="auto">
            <a:xfrm>
              <a:off x="1059" y="1840"/>
              <a:ext cx="573" cy="526"/>
            </a:xfrm>
            <a:custGeom>
              <a:avLst/>
              <a:gdLst>
                <a:gd name="T0" fmla="*/ 0 w 1148"/>
                <a:gd name="T1" fmla="*/ 132 h 1052"/>
                <a:gd name="T2" fmla="*/ 0 w 1148"/>
                <a:gd name="T3" fmla="*/ 0 h 1052"/>
                <a:gd name="T4" fmla="*/ 143 w 1148"/>
                <a:gd name="T5" fmla="*/ 0 h 1052"/>
                <a:gd name="T6" fmla="*/ 0 60000 65536"/>
                <a:gd name="T7" fmla="*/ 0 60000 65536"/>
                <a:gd name="T8" fmla="*/ 0 60000 65536"/>
                <a:gd name="T9" fmla="*/ 0 w 1148"/>
                <a:gd name="T10" fmla="*/ 0 h 1052"/>
                <a:gd name="T11" fmla="*/ 1148 w 1148"/>
                <a:gd name="T12" fmla="*/ 1052 h 1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48" h="1052">
                  <a:moveTo>
                    <a:pt x="0" y="1052"/>
                  </a:moveTo>
                  <a:lnTo>
                    <a:pt x="0" y="0"/>
                  </a:lnTo>
                  <a:lnTo>
                    <a:pt x="1148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3" name="Freeform 219"/>
            <p:cNvSpPr>
              <a:spLocks/>
            </p:cNvSpPr>
            <p:nvPr/>
          </p:nvSpPr>
          <p:spPr bwMode="auto">
            <a:xfrm>
              <a:off x="1082" y="1291"/>
              <a:ext cx="550" cy="430"/>
            </a:xfrm>
            <a:custGeom>
              <a:avLst/>
              <a:gdLst>
                <a:gd name="T0" fmla="*/ 138 w 1100"/>
                <a:gd name="T1" fmla="*/ 107 h 861"/>
                <a:gd name="T2" fmla="*/ 0 w 1100"/>
                <a:gd name="T3" fmla="*/ 107 h 861"/>
                <a:gd name="T4" fmla="*/ 0 w 1100"/>
                <a:gd name="T5" fmla="*/ 0 h 861"/>
                <a:gd name="T6" fmla="*/ 0 60000 65536"/>
                <a:gd name="T7" fmla="*/ 0 60000 65536"/>
                <a:gd name="T8" fmla="*/ 0 60000 65536"/>
                <a:gd name="T9" fmla="*/ 0 w 1100"/>
                <a:gd name="T10" fmla="*/ 0 h 861"/>
                <a:gd name="T11" fmla="*/ 1100 w 1100"/>
                <a:gd name="T12" fmla="*/ 861 h 8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00" h="861">
                  <a:moveTo>
                    <a:pt x="1100" y="861"/>
                  </a:moveTo>
                  <a:lnTo>
                    <a:pt x="0" y="861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 type="arrow" w="med" len="med"/>
              <a:tailEnd type="non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4" name="Freeform 220"/>
            <p:cNvSpPr>
              <a:spLocks/>
            </p:cNvSpPr>
            <p:nvPr/>
          </p:nvSpPr>
          <p:spPr bwMode="auto">
            <a:xfrm flipH="1">
              <a:off x="1014" y="1793"/>
              <a:ext cx="68" cy="49"/>
            </a:xfrm>
            <a:custGeom>
              <a:avLst/>
              <a:gdLst>
                <a:gd name="T0" fmla="*/ 17 w 135"/>
                <a:gd name="T1" fmla="*/ 12 h 99"/>
                <a:gd name="T2" fmla="*/ 14 w 135"/>
                <a:gd name="T3" fmla="*/ 2 h 99"/>
                <a:gd name="T4" fmla="*/ 0 w 135"/>
                <a:gd name="T5" fmla="*/ 0 h 99"/>
                <a:gd name="T6" fmla="*/ 0 60000 65536"/>
                <a:gd name="T7" fmla="*/ 0 60000 65536"/>
                <a:gd name="T8" fmla="*/ 0 60000 65536"/>
                <a:gd name="T9" fmla="*/ 0 w 135"/>
                <a:gd name="T10" fmla="*/ 0 h 99"/>
                <a:gd name="T11" fmla="*/ 135 w 135"/>
                <a:gd name="T12" fmla="*/ 99 h 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" h="99">
                  <a:moveTo>
                    <a:pt x="135" y="99"/>
                  </a:moveTo>
                  <a:cubicBezTo>
                    <a:pt x="131" y="86"/>
                    <a:pt x="130" y="35"/>
                    <a:pt x="108" y="18"/>
                  </a:cubicBezTo>
                  <a:cubicBezTo>
                    <a:pt x="86" y="1"/>
                    <a:pt x="22" y="4"/>
                    <a:pt x="0" y="0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5" name="Freeform 221"/>
            <p:cNvSpPr>
              <a:spLocks/>
            </p:cNvSpPr>
            <p:nvPr/>
          </p:nvSpPr>
          <p:spPr bwMode="auto">
            <a:xfrm flipH="1" flipV="1">
              <a:off x="1038" y="1722"/>
              <a:ext cx="68" cy="50"/>
            </a:xfrm>
            <a:custGeom>
              <a:avLst/>
              <a:gdLst>
                <a:gd name="T0" fmla="*/ 17 w 135"/>
                <a:gd name="T1" fmla="*/ 13 h 99"/>
                <a:gd name="T2" fmla="*/ 14 w 135"/>
                <a:gd name="T3" fmla="*/ 3 h 99"/>
                <a:gd name="T4" fmla="*/ 0 w 135"/>
                <a:gd name="T5" fmla="*/ 0 h 99"/>
                <a:gd name="T6" fmla="*/ 0 60000 65536"/>
                <a:gd name="T7" fmla="*/ 0 60000 65536"/>
                <a:gd name="T8" fmla="*/ 0 60000 65536"/>
                <a:gd name="T9" fmla="*/ 0 w 135"/>
                <a:gd name="T10" fmla="*/ 0 h 99"/>
                <a:gd name="T11" fmla="*/ 135 w 135"/>
                <a:gd name="T12" fmla="*/ 99 h 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" h="99">
                  <a:moveTo>
                    <a:pt x="135" y="99"/>
                  </a:moveTo>
                  <a:cubicBezTo>
                    <a:pt x="131" y="86"/>
                    <a:pt x="130" y="35"/>
                    <a:pt x="108" y="18"/>
                  </a:cubicBezTo>
                  <a:cubicBezTo>
                    <a:pt x="86" y="1"/>
                    <a:pt x="22" y="4"/>
                    <a:pt x="0" y="0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6" name="Freeform 222"/>
            <p:cNvSpPr>
              <a:spLocks/>
            </p:cNvSpPr>
            <p:nvPr/>
          </p:nvSpPr>
          <p:spPr bwMode="auto">
            <a:xfrm flipV="1">
              <a:off x="938" y="1696"/>
              <a:ext cx="67" cy="50"/>
            </a:xfrm>
            <a:custGeom>
              <a:avLst/>
              <a:gdLst>
                <a:gd name="T0" fmla="*/ 16 w 135"/>
                <a:gd name="T1" fmla="*/ 13 h 99"/>
                <a:gd name="T2" fmla="*/ 13 w 135"/>
                <a:gd name="T3" fmla="*/ 3 h 99"/>
                <a:gd name="T4" fmla="*/ 0 w 135"/>
                <a:gd name="T5" fmla="*/ 0 h 99"/>
                <a:gd name="T6" fmla="*/ 0 60000 65536"/>
                <a:gd name="T7" fmla="*/ 0 60000 65536"/>
                <a:gd name="T8" fmla="*/ 0 60000 65536"/>
                <a:gd name="T9" fmla="*/ 0 w 135"/>
                <a:gd name="T10" fmla="*/ 0 h 99"/>
                <a:gd name="T11" fmla="*/ 135 w 135"/>
                <a:gd name="T12" fmla="*/ 99 h 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" h="99">
                  <a:moveTo>
                    <a:pt x="135" y="99"/>
                  </a:moveTo>
                  <a:cubicBezTo>
                    <a:pt x="131" y="86"/>
                    <a:pt x="130" y="35"/>
                    <a:pt x="108" y="18"/>
                  </a:cubicBezTo>
                  <a:cubicBezTo>
                    <a:pt x="86" y="1"/>
                    <a:pt x="22" y="4"/>
                    <a:pt x="0" y="0"/>
                  </a:cubicBezTo>
                </a:path>
              </a:pathLst>
            </a:custGeom>
            <a:noFill/>
            <a:ln w="25400" cap="rnd">
              <a:solidFill>
                <a:schemeClr val="bg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7" name="Freeform 223"/>
            <p:cNvSpPr>
              <a:spLocks/>
            </p:cNvSpPr>
            <p:nvPr/>
          </p:nvSpPr>
          <p:spPr bwMode="auto">
            <a:xfrm>
              <a:off x="986" y="1817"/>
              <a:ext cx="25" cy="239"/>
            </a:xfrm>
            <a:custGeom>
              <a:avLst/>
              <a:gdLst>
                <a:gd name="T0" fmla="*/ 1 w 49"/>
                <a:gd name="T1" fmla="*/ 0 h 478"/>
                <a:gd name="T2" fmla="*/ 0 w 49"/>
                <a:gd name="T3" fmla="*/ 60 h 478"/>
                <a:gd name="T4" fmla="*/ 7 w 49"/>
                <a:gd name="T5" fmla="*/ 60 h 478"/>
                <a:gd name="T6" fmla="*/ 7 w 49"/>
                <a:gd name="T7" fmla="*/ 6 h 4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478"/>
                <a:gd name="T14" fmla="*/ 49 w 49"/>
                <a:gd name="T15" fmla="*/ 478 h 4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478">
                  <a:moveTo>
                    <a:pt x="1" y="0"/>
                  </a:moveTo>
                  <a:lnTo>
                    <a:pt x="0" y="478"/>
                  </a:lnTo>
                  <a:lnTo>
                    <a:pt x="49" y="478"/>
                  </a:lnTo>
                  <a:lnTo>
                    <a:pt x="49" y="48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8" name="Freeform 224"/>
            <p:cNvSpPr>
              <a:spLocks/>
            </p:cNvSpPr>
            <p:nvPr/>
          </p:nvSpPr>
          <p:spPr bwMode="auto">
            <a:xfrm>
              <a:off x="1082" y="1769"/>
              <a:ext cx="240" cy="24"/>
            </a:xfrm>
            <a:custGeom>
              <a:avLst/>
              <a:gdLst>
                <a:gd name="T0" fmla="*/ 0 w 478"/>
                <a:gd name="T1" fmla="*/ 6 h 48"/>
                <a:gd name="T2" fmla="*/ 61 w 478"/>
                <a:gd name="T3" fmla="*/ 6 h 48"/>
                <a:gd name="T4" fmla="*/ 61 w 478"/>
                <a:gd name="T5" fmla="*/ 0 h 48"/>
                <a:gd name="T6" fmla="*/ 6 w 478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8"/>
                <a:gd name="T13" fmla="*/ 0 h 48"/>
                <a:gd name="T14" fmla="*/ 478 w 478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8" h="48">
                  <a:moveTo>
                    <a:pt x="0" y="48"/>
                  </a:moveTo>
                  <a:lnTo>
                    <a:pt x="478" y="48"/>
                  </a:lnTo>
                  <a:lnTo>
                    <a:pt x="478" y="0"/>
                  </a:lnTo>
                  <a:lnTo>
                    <a:pt x="48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9" name="Freeform 225"/>
            <p:cNvSpPr>
              <a:spLocks/>
            </p:cNvSpPr>
            <p:nvPr/>
          </p:nvSpPr>
          <p:spPr bwMode="auto">
            <a:xfrm>
              <a:off x="700" y="1745"/>
              <a:ext cx="239" cy="24"/>
            </a:xfrm>
            <a:custGeom>
              <a:avLst/>
              <a:gdLst>
                <a:gd name="T0" fmla="*/ 54 w 478"/>
                <a:gd name="T1" fmla="*/ 6 h 47"/>
                <a:gd name="T2" fmla="*/ 0 w 478"/>
                <a:gd name="T3" fmla="*/ 6 h 47"/>
                <a:gd name="T4" fmla="*/ 0 w 478"/>
                <a:gd name="T5" fmla="*/ 0 h 47"/>
                <a:gd name="T6" fmla="*/ 60 w 478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8"/>
                <a:gd name="T13" fmla="*/ 0 h 47"/>
                <a:gd name="T14" fmla="*/ 478 w 478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8" h="47">
                  <a:moveTo>
                    <a:pt x="431" y="47"/>
                  </a:moveTo>
                  <a:lnTo>
                    <a:pt x="0" y="47"/>
                  </a:lnTo>
                  <a:lnTo>
                    <a:pt x="0" y="0"/>
                  </a:lnTo>
                  <a:lnTo>
                    <a:pt x="478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0" name="Freeform 226"/>
            <p:cNvSpPr>
              <a:spLocks/>
            </p:cNvSpPr>
            <p:nvPr/>
          </p:nvSpPr>
          <p:spPr bwMode="auto">
            <a:xfrm>
              <a:off x="1011" y="1482"/>
              <a:ext cx="24" cy="215"/>
            </a:xfrm>
            <a:custGeom>
              <a:avLst/>
              <a:gdLst>
                <a:gd name="T0" fmla="*/ 6 w 48"/>
                <a:gd name="T1" fmla="*/ 24 h 430"/>
                <a:gd name="T2" fmla="*/ 6 w 48"/>
                <a:gd name="T3" fmla="*/ 0 h 430"/>
                <a:gd name="T4" fmla="*/ 0 w 48"/>
                <a:gd name="T5" fmla="*/ 0 h 430"/>
                <a:gd name="T6" fmla="*/ 0 w 48"/>
                <a:gd name="T7" fmla="*/ 54 h 4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430"/>
                <a:gd name="T14" fmla="*/ 48 w 48"/>
                <a:gd name="T15" fmla="*/ 430 h 4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430">
                  <a:moveTo>
                    <a:pt x="48" y="191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43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 type="none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1" name="Line 227"/>
            <p:cNvSpPr>
              <a:spLocks noChangeShapeType="1"/>
            </p:cNvSpPr>
            <p:nvPr/>
          </p:nvSpPr>
          <p:spPr bwMode="auto">
            <a:xfrm>
              <a:off x="1035" y="1601"/>
              <a:ext cx="0" cy="12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2" name="Freeform 228"/>
            <p:cNvSpPr>
              <a:spLocks/>
            </p:cNvSpPr>
            <p:nvPr/>
          </p:nvSpPr>
          <p:spPr bwMode="auto">
            <a:xfrm>
              <a:off x="509" y="1284"/>
              <a:ext cx="450" cy="413"/>
            </a:xfrm>
            <a:custGeom>
              <a:avLst/>
              <a:gdLst>
                <a:gd name="T0" fmla="*/ 0 w 901"/>
                <a:gd name="T1" fmla="*/ 92 h 874"/>
                <a:gd name="T2" fmla="*/ 107 w 901"/>
                <a:gd name="T3" fmla="*/ 92 h 874"/>
                <a:gd name="T4" fmla="*/ 112 w 901"/>
                <a:gd name="T5" fmla="*/ 92 h 874"/>
                <a:gd name="T6" fmla="*/ 112 w 901"/>
                <a:gd name="T7" fmla="*/ 0 h 87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1"/>
                <a:gd name="T13" fmla="*/ 0 h 874"/>
                <a:gd name="T14" fmla="*/ 901 w 901"/>
                <a:gd name="T15" fmla="*/ 874 h 87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1" h="874">
                  <a:moveTo>
                    <a:pt x="0" y="874"/>
                  </a:moveTo>
                  <a:lnTo>
                    <a:pt x="859" y="873"/>
                  </a:lnTo>
                  <a:lnTo>
                    <a:pt x="901" y="873"/>
                  </a:lnTo>
                  <a:lnTo>
                    <a:pt x="901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 type="none" w="med" len="med"/>
              <a:tailEnd type="arrow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3" name="Freeform 229"/>
            <p:cNvSpPr>
              <a:spLocks/>
            </p:cNvSpPr>
            <p:nvPr/>
          </p:nvSpPr>
          <p:spPr bwMode="auto">
            <a:xfrm>
              <a:off x="389" y="1745"/>
              <a:ext cx="287" cy="24"/>
            </a:xfrm>
            <a:custGeom>
              <a:avLst/>
              <a:gdLst>
                <a:gd name="T0" fmla="*/ 0 w 573"/>
                <a:gd name="T1" fmla="*/ 6 h 47"/>
                <a:gd name="T2" fmla="*/ 72 w 573"/>
                <a:gd name="T3" fmla="*/ 6 h 47"/>
                <a:gd name="T4" fmla="*/ 72 w 573"/>
                <a:gd name="T5" fmla="*/ 0 h 47"/>
                <a:gd name="T6" fmla="*/ 0 w 573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3"/>
                <a:gd name="T13" fmla="*/ 0 h 47"/>
                <a:gd name="T14" fmla="*/ 573 w 573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3" h="47">
                  <a:moveTo>
                    <a:pt x="0" y="47"/>
                  </a:moveTo>
                  <a:lnTo>
                    <a:pt x="573" y="47"/>
                  </a:lnTo>
                  <a:lnTo>
                    <a:pt x="573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4" name="Freeform 230"/>
            <p:cNvSpPr>
              <a:spLocks/>
            </p:cNvSpPr>
            <p:nvPr/>
          </p:nvSpPr>
          <p:spPr bwMode="auto">
            <a:xfrm rot="-5400000">
              <a:off x="1537" y="1577"/>
              <a:ext cx="24" cy="407"/>
            </a:xfrm>
            <a:custGeom>
              <a:avLst/>
              <a:gdLst>
                <a:gd name="T0" fmla="*/ 0 w 48"/>
                <a:gd name="T1" fmla="*/ 102 h 813"/>
                <a:gd name="T2" fmla="*/ 0 w 48"/>
                <a:gd name="T3" fmla="*/ 0 h 813"/>
                <a:gd name="T4" fmla="*/ 6 w 48"/>
                <a:gd name="T5" fmla="*/ 0 h 813"/>
                <a:gd name="T6" fmla="*/ 6 w 48"/>
                <a:gd name="T7" fmla="*/ 102 h 8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813"/>
                <a:gd name="T14" fmla="*/ 48 w 48"/>
                <a:gd name="T15" fmla="*/ 813 h 8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813">
                  <a:moveTo>
                    <a:pt x="0" y="813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813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5" name="Freeform 231"/>
            <p:cNvSpPr>
              <a:spLocks/>
            </p:cNvSpPr>
            <p:nvPr/>
          </p:nvSpPr>
          <p:spPr bwMode="auto">
            <a:xfrm>
              <a:off x="987" y="2080"/>
              <a:ext cx="24" cy="406"/>
            </a:xfrm>
            <a:custGeom>
              <a:avLst/>
              <a:gdLst>
                <a:gd name="T0" fmla="*/ 0 w 48"/>
                <a:gd name="T1" fmla="*/ 101 h 813"/>
                <a:gd name="T2" fmla="*/ 0 w 48"/>
                <a:gd name="T3" fmla="*/ 0 h 813"/>
                <a:gd name="T4" fmla="*/ 6 w 48"/>
                <a:gd name="T5" fmla="*/ 0 h 813"/>
                <a:gd name="T6" fmla="*/ 6 w 48"/>
                <a:gd name="T7" fmla="*/ 101 h 8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813"/>
                <a:gd name="T14" fmla="*/ 48 w 48"/>
                <a:gd name="T15" fmla="*/ 813 h 8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813">
                  <a:moveTo>
                    <a:pt x="0" y="813"/>
                  </a:moveTo>
                  <a:lnTo>
                    <a:pt x="0" y="0"/>
                  </a:lnTo>
                  <a:lnTo>
                    <a:pt x="48" y="0"/>
                  </a:lnTo>
                  <a:lnTo>
                    <a:pt x="48" y="813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6" name="Freeform 232"/>
            <p:cNvSpPr>
              <a:spLocks/>
            </p:cNvSpPr>
            <p:nvPr/>
          </p:nvSpPr>
          <p:spPr bwMode="auto">
            <a:xfrm rot="5400000">
              <a:off x="880" y="1302"/>
              <a:ext cx="286" cy="23"/>
            </a:xfrm>
            <a:custGeom>
              <a:avLst/>
              <a:gdLst>
                <a:gd name="T0" fmla="*/ 0 w 573"/>
                <a:gd name="T1" fmla="*/ 5 h 47"/>
                <a:gd name="T2" fmla="*/ 71 w 573"/>
                <a:gd name="T3" fmla="*/ 5 h 47"/>
                <a:gd name="T4" fmla="*/ 71 w 573"/>
                <a:gd name="T5" fmla="*/ 0 h 47"/>
                <a:gd name="T6" fmla="*/ 0 w 573"/>
                <a:gd name="T7" fmla="*/ 0 h 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3"/>
                <a:gd name="T13" fmla="*/ 0 h 47"/>
                <a:gd name="T14" fmla="*/ 573 w 573"/>
                <a:gd name="T15" fmla="*/ 47 h 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3" h="47">
                  <a:moveTo>
                    <a:pt x="0" y="47"/>
                  </a:moveTo>
                  <a:lnTo>
                    <a:pt x="573" y="47"/>
                  </a:lnTo>
                  <a:lnTo>
                    <a:pt x="573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bg1"/>
              </a:solidFill>
              <a:round/>
              <a:headEnd/>
              <a:tailEnd type="arrow" w="sm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233"/>
          <p:cNvGrpSpPr>
            <a:grpSpLocks/>
          </p:cNvGrpSpPr>
          <p:nvPr/>
        </p:nvGrpSpPr>
        <p:grpSpPr bwMode="auto">
          <a:xfrm>
            <a:off x="215900" y="1581150"/>
            <a:ext cx="4184650" cy="3357563"/>
            <a:chOff x="136" y="996"/>
            <a:chExt cx="2636" cy="2115"/>
          </a:xfrm>
        </p:grpSpPr>
        <p:grpSp>
          <p:nvGrpSpPr>
            <p:cNvPr id="9810" name="Group 234"/>
            <p:cNvGrpSpPr>
              <a:grpSpLocks/>
            </p:cNvGrpSpPr>
            <p:nvPr/>
          </p:nvGrpSpPr>
          <p:grpSpPr bwMode="auto">
            <a:xfrm>
              <a:off x="955" y="1559"/>
              <a:ext cx="1044" cy="945"/>
              <a:chOff x="390" y="2120"/>
              <a:chExt cx="2132" cy="1928"/>
            </a:xfrm>
          </p:grpSpPr>
          <p:sp>
            <p:nvSpPr>
              <p:cNvPr id="9845" name="Freeform 235"/>
              <p:cNvSpPr>
                <a:spLocks/>
              </p:cNvSpPr>
              <p:nvPr/>
            </p:nvSpPr>
            <p:spPr bwMode="auto">
              <a:xfrm rot="-4660349">
                <a:off x="275" y="2959"/>
                <a:ext cx="927" cy="664"/>
              </a:xfrm>
              <a:custGeom>
                <a:avLst/>
                <a:gdLst>
                  <a:gd name="T0" fmla="*/ 0 w 927"/>
                  <a:gd name="T1" fmla="*/ 664 h 664"/>
                  <a:gd name="T2" fmla="*/ 156 w 927"/>
                  <a:gd name="T3" fmla="*/ 439 h 664"/>
                  <a:gd name="T4" fmla="*/ 293 w 927"/>
                  <a:gd name="T5" fmla="*/ 608 h 664"/>
                  <a:gd name="T6" fmla="*/ 469 w 927"/>
                  <a:gd name="T7" fmla="*/ 301 h 664"/>
                  <a:gd name="T8" fmla="*/ 725 w 927"/>
                  <a:gd name="T9" fmla="*/ 501 h 664"/>
                  <a:gd name="T10" fmla="*/ 907 w 927"/>
                  <a:gd name="T11" fmla="*/ 558 h 664"/>
                  <a:gd name="T12" fmla="*/ 844 w 927"/>
                  <a:gd name="T13" fmla="*/ 176 h 664"/>
                  <a:gd name="T14" fmla="*/ 556 w 927"/>
                  <a:gd name="T15" fmla="*/ 0 h 6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27"/>
                  <a:gd name="T25" fmla="*/ 0 h 664"/>
                  <a:gd name="T26" fmla="*/ 927 w 927"/>
                  <a:gd name="T27" fmla="*/ 664 h 6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27" h="664">
                    <a:moveTo>
                      <a:pt x="0" y="664"/>
                    </a:moveTo>
                    <a:cubicBezTo>
                      <a:pt x="36" y="555"/>
                      <a:pt x="107" y="448"/>
                      <a:pt x="156" y="439"/>
                    </a:cubicBezTo>
                    <a:cubicBezTo>
                      <a:pt x="205" y="430"/>
                      <a:pt x="241" y="631"/>
                      <a:pt x="293" y="608"/>
                    </a:cubicBezTo>
                    <a:cubicBezTo>
                      <a:pt x="345" y="585"/>
                      <a:pt x="397" y="319"/>
                      <a:pt x="469" y="301"/>
                    </a:cubicBezTo>
                    <a:cubicBezTo>
                      <a:pt x="541" y="283"/>
                      <a:pt x="652" y="458"/>
                      <a:pt x="725" y="501"/>
                    </a:cubicBezTo>
                    <a:cubicBezTo>
                      <a:pt x="798" y="544"/>
                      <a:pt x="887" y="612"/>
                      <a:pt x="907" y="558"/>
                    </a:cubicBezTo>
                    <a:cubicBezTo>
                      <a:pt x="927" y="504"/>
                      <a:pt x="902" y="269"/>
                      <a:pt x="844" y="176"/>
                    </a:cubicBezTo>
                    <a:cubicBezTo>
                      <a:pt x="786" y="83"/>
                      <a:pt x="616" y="37"/>
                      <a:pt x="556" y="0"/>
                    </a:cubicBezTo>
                  </a:path>
                </a:pathLst>
              </a:custGeom>
              <a:noFill/>
              <a:ln w="254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6" name="Freeform 236"/>
              <p:cNvSpPr>
                <a:spLocks/>
              </p:cNvSpPr>
              <p:nvPr/>
            </p:nvSpPr>
            <p:spPr bwMode="auto">
              <a:xfrm>
                <a:off x="527" y="2865"/>
                <a:ext cx="479" cy="141"/>
              </a:xfrm>
              <a:custGeom>
                <a:avLst/>
                <a:gdLst>
                  <a:gd name="T0" fmla="*/ 0 w 479"/>
                  <a:gd name="T1" fmla="*/ 141 h 141"/>
                  <a:gd name="T2" fmla="*/ 65 w 479"/>
                  <a:gd name="T3" fmla="*/ 69 h 141"/>
                  <a:gd name="T4" fmla="*/ 135 w 479"/>
                  <a:gd name="T5" fmla="*/ 23 h 141"/>
                  <a:gd name="T6" fmla="*/ 242 w 479"/>
                  <a:gd name="T7" fmla="*/ 3 h 141"/>
                  <a:gd name="T8" fmla="*/ 353 w 479"/>
                  <a:gd name="T9" fmla="*/ 6 h 141"/>
                  <a:gd name="T10" fmla="*/ 479 w 479"/>
                  <a:gd name="T11" fmla="*/ 23 h 1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9"/>
                  <a:gd name="T19" fmla="*/ 0 h 141"/>
                  <a:gd name="T20" fmla="*/ 479 w 479"/>
                  <a:gd name="T21" fmla="*/ 141 h 1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9" h="141">
                    <a:moveTo>
                      <a:pt x="0" y="141"/>
                    </a:moveTo>
                    <a:cubicBezTo>
                      <a:pt x="21" y="115"/>
                      <a:pt x="43" y="89"/>
                      <a:pt x="65" y="69"/>
                    </a:cubicBezTo>
                    <a:cubicBezTo>
                      <a:pt x="87" y="49"/>
                      <a:pt x="106" y="34"/>
                      <a:pt x="135" y="23"/>
                    </a:cubicBezTo>
                    <a:cubicBezTo>
                      <a:pt x="164" y="12"/>
                      <a:pt x="206" y="6"/>
                      <a:pt x="242" y="3"/>
                    </a:cubicBezTo>
                    <a:cubicBezTo>
                      <a:pt x="278" y="0"/>
                      <a:pt x="313" y="3"/>
                      <a:pt x="353" y="6"/>
                    </a:cubicBezTo>
                    <a:cubicBezTo>
                      <a:pt x="393" y="9"/>
                      <a:pt x="436" y="16"/>
                      <a:pt x="479" y="23"/>
                    </a:cubicBezTo>
                  </a:path>
                </a:pathLst>
              </a:custGeom>
              <a:noFill/>
              <a:ln w="444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7" name="Freeform 237"/>
              <p:cNvSpPr>
                <a:spLocks/>
              </p:cNvSpPr>
              <p:nvPr/>
            </p:nvSpPr>
            <p:spPr bwMode="auto">
              <a:xfrm>
                <a:off x="708" y="2955"/>
                <a:ext cx="352" cy="405"/>
              </a:xfrm>
              <a:custGeom>
                <a:avLst/>
                <a:gdLst>
                  <a:gd name="T0" fmla="*/ 352 w 352"/>
                  <a:gd name="T1" fmla="*/ 0 h 405"/>
                  <a:gd name="T2" fmla="*/ 310 w 352"/>
                  <a:gd name="T3" fmla="*/ 57 h 405"/>
                  <a:gd name="T4" fmla="*/ 244 w 352"/>
                  <a:gd name="T5" fmla="*/ 125 h 405"/>
                  <a:gd name="T6" fmla="*/ 136 w 352"/>
                  <a:gd name="T7" fmla="*/ 197 h 405"/>
                  <a:gd name="T8" fmla="*/ 46 w 352"/>
                  <a:gd name="T9" fmla="*/ 254 h 405"/>
                  <a:gd name="T10" fmla="*/ 5 w 352"/>
                  <a:gd name="T11" fmla="*/ 302 h 405"/>
                  <a:gd name="T12" fmla="*/ 14 w 352"/>
                  <a:gd name="T13" fmla="*/ 359 h 405"/>
                  <a:gd name="T14" fmla="*/ 68 w 352"/>
                  <a:gd name="T15" fmla="*/ 405 h 4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2"/>
                  <a:gd name="T25" fmla="*/ 0 h 405"/>
                  <a:gd name="T26" fmla="*/ 352 w 352"/>
                  <a:gd name="T27" fmla="*/ 405 h 4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2" h="405">
                    <a:moveTo>
                      <a:pt x="352" y="0"/>
                    </a:moveTo>
                    <a:cubicBezTo>
                      <a:pt x="340" y="18"/>
                      <a:pt x="328" y="36"/>
                      <a:pt x="310" y="57"/>
                    </a:cubicBezTo>
                    <a:cubicBezTo>
                      <a:pt x="292" y="78"/>
                      <a:pt x="273" y="102"/>
                      <a:pt x="244" y="125"/>
                    </a:cubicBezTo>
                    <a:cubicBezTo>
                      <a:pt x="215" y="148"/>
                      <a:pt x="169" y="176"/>
                      <a:pt x="136" y="197"/>
                    </a:cubicBezTo>
                    <a:cubicBezTo>
                      <a:pt x="103" y="218"/>
                      <a:pt x="68" y="236"/>
                      <a:pt x="46" y="254"/>
                    </a:cubicBezTo>
                    <a:cubicBezTo>
                      <a:pt x="24" y="272"/>
                      <a:pt x="10" y="285"/>
                      <a:pt x="5" y="302"/>
                    </a:cubicBezTo>
                    <a:cubicBezTo>
                      <a:pt x="0" y="319"/>
                      <a:pt x="4" y="342"/>
                      <a:pt x="14" y="359"/>
                    </a:cubicBezTo>
                    <a:cubicBezTo>
                      <a:pt x="24" y="376"/>
                      <a:pt x="46" y="390"/>
                      <a:pt x="68" y="405"/>
                    </a:cubicBezTo>
                  </a:path>
                </a:pathLst>
              </a:custGeom>
              <a:noFill/>
              <a:ln w="44450" cap="flat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48" name="Group 238"/>
              <p:cNvGrpSpPr>
                <a:grpSpLocks/>
              </p:cNvGrpSpPr>
              <p:nvPr/>
            </p:nvGrpSpPr>
            <p:grpSpPr bwMode="auto">
              <a:xfrm>
                <a:off x="1342" y="3366"/>
                <a:ext cx="704" cy="682"/>
                <a:chOff x="1093" y="2492"/>
                <a:chExt cx="704" cy="682"/>
              </a:xfrm>
            </p:grpSpPr>
            <p:sp>
              <p:nvSpPr>
                <p:cNvPr id="9857" name="Freeform 239"/>
                <p:cNvSpPr>
                  <a:spLocks/>
                </p:cNvSpPr>
                <p:nvPr/>
              </p:nvSpPr>
              <p:spPr bwMode="auto">
                <a:xfrm>
                  <a:off x="1093" y="2492"/>
                  <a:ext cx="704" cy="682"/>
                </a:xfrm>
                <a:custGeom>
                  <a:avLst/>
                  <a:gdLst>
                    <a:gd name="T0" fmla="*/ 9 w 704"/>
                    <a:gd name="T1" fmla="*/ 0 h 682"/>
                    <a:gd name="T2" fmla="*/ 109 w 704"/>
                    <a:gd name="T3" fmla="*/ 175 h 682"/>
                    <a:gd name="T4" fmla="*/ 3 w 704"/>
                    <a:gd name="T5" fmla="*/ 369 h 682"/>
                    <a:gd name="T6" fmla="*/ 91 w 704"/>
                    <a:gd name="T7" fmla="*/ 551 h 682"/>
                    <a:gd name="T8" fmla="*/ 253 w 704"/>
                    <a:gd name="T9" fmla="*/ 400 h 682"/>
                    <a:gd name="T10" fmla="*/ 228 w 704"/>
                    <a:gd name="T11" fmla="*/ 231 h 682"/>
                    <a:gd name="T12" fmla="*/ 347 w 704"/>
                    <a:gd name="T13" fmla="*/ 37 h 682"/>
                    <a:gd name="T14" fmla="*/ 529 w 704"/>
                    <a:gd name="T15" fmla="*/ 68 h 682"/>
                    <a:gd name="T16" fmla="*/ 610 w 704"/>
                    <a:gd name="T17" fmla="*/ 238 h 682"/>
                    <a:gd name="T18" fmla="*/ 541 w 704"/>
                    <a:gd name="T19" fmla="*/ 407 h 682"/>
                    <a:gd name="T20" fmla="*/ 704 w 704"/>
                    <a:gd name="T21" fmla="*/ 682 h 68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4"/>
                    <a:gd name="T34" fmla="*/ 0 h 682"/>
                    <a:gd name="T35" fmla="*/ 704 w 704"/>
                    <a:gd name="T36" fmla="*/ 682 h 68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4" h="682">
                      <a:moveTo>
                        <a:pt x="9" y="0"/>
                      </a:moveTo>
                      <a:cubicBezTo>
                        <a:pt x="59" y="57"/>
                        <a:pt x="110" y="114"/>
                        <a:pt x="109" y="175"/>
                      </a:cubicBezTo>
                      <a:cubicBezTo>
                        <a:pt x="108" y="236"/>
                        <a:pt x="6" y="306"/>
                        <a:pt x="3" y="369"/>
                      </a:cubicBezTo>
                      <a:cubicBezTo>
                        <a:pt x="0" y="432"/>
                        <a:pt x="49" y="546"/>
                        <a:pt x="91" y="551"/>
                      </a:cubicBezTo>
                      <a:cubicBezTo>
                        <a:pt x="133" y="556"/>
                        <a:pt x="230" y="453"/>
                        <a:pt x="253" y="400"/>
                      </a:cubicBezTo>
                      <a:cubicBezTo>
                        <a:pt x="276" y="347"/>
                        <a:pt x="212" y="291"/>
                        <a:pt x="228" y="231"/>
                      </a:cubicBezTo>
                      <a:cubicBezTo>
                        <a:pt x="244" y="171"/>
                        <a:pt x="297" y="64"/>
                        <a:pt x="347" y="37"/>
                      </a:cubicBezTo>
                      <a:cubicBezTo>
                        <a:pt x="397" y="10"/>
                        <a:pt x="485" y="35"/>
                        <a:pt x="529" y="68"/>
                      </a:cubicBezTo>
                      <a:cubicBezTo>
                        <a:pt x="573" y="101"/>
                        <a:pt x="608" y="182"/>
                        <a:pt x="610" y="238"/>
                      </a:cubicBezTo>
                      <a:cubicBezTo>
                        <a:pt x="612" y="294"/>
                        <a:pt x="525" y="333"/>
                        <a:pt x="541" y="407"/>
                      </a:cubicBezTo>
                      <a:cubicBezTo>
                        <a:pt x="557" y="481"/>
                        <a:pt x="630" y="581"/>
                        <a:pt x="704" y="682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8" name="Freeform 240"/>
                <p:cNvSpPr>
                  <a:spLocks/>
                </p:cNvSpPr>
                <p:nvPr/>
              </p:nvSpPr>
              <p:spPr bwMode="auto">
                <a:xfrm>
                  <a:off x="1123" y="2618"/>
                  <a:ext cx="243" cy="428"/>
                </a:xfrm>
                <a:custGeom>
                  <a:avLst/>
                  <a:gdLst>
                    <a:gd name="T0" fmla="*/ 0 w 243"/>
                    <a:gd name="T1" fmla="*/ 353 h 428"/>
                    <a:gd name="T2" fmla="*/ 25 w 243"/>
                    <a:gd name="T3" fmla="*/ 401 h 428"/>
                    <a:gd name="T4" fmla="*/ 61 w 243"/>
                    <a:gd name="T5" fmla="*/ 426 h 428"/>
                    <a:gd name="T6" fmla="*/ 132 w 243"/>
                    <a:gd name="T7" fmla="*/ 389 h 428"/>
                    <a:gd name="T8" fmla="*/ 225 w 243"/>
                    <a:gd name="T9" fmla="*/ 273 h 428"/>
                    <a:gd name="T10" fmla="*/ 199 w 243"/>
                    <a:gd name="T11" fmla="*/ 153 h 428"/>
                    <a:gd name="T12" fmla="*/ 195 w 243"/>
                    <a:gd name="T13" fmla="*/ 111 h 428"/>
                    <a:gd name="T14" fmla="*/ 243 w 243"/>
                    <a:gd name="T15" fmla="*/ 0 h 4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3"/>
                    <a:gd name="T25" fmla="*/ 0 h 428"/>
                    <a:gd name="T26" fmla="*/ 243 w 243"/>
                    <a:gd name="T27" fmla="*/ 428 h 4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3" h="428">
                      <a:moveTo>
                        <a:pt x="0" y="353"/>
                      </a:moveTo>
                      <a:cubicBezTo>
                        <a:pt x="7" y="371"/>
                        <a:pt x="15" y="389"/>
                        <a:pt x="25" y="401"/>
                      </a:cubicBezTo>
                      <a:cubicBezTo>
                        <a:pt x="35" y="413"/>
                        <a:pt x="43" y="428"/>
                        <a:pt x="61" y="426"/>
                      </a:cubicBezTo>
                      <a:cubicBezTo>
                        <a:pt x="79" y="424"/>
                        <a:pt x="105" y="415"/>
                        <a:pt x="132" y="389"/>
                      </a:cubicBezTo>
                      <a:cubicBezTo>
                        <a:pt x="159" y="363"/>
                        <a:pt x="214" y="312"/>
                        <a:pt x="225" y="273"/>
                      </a:cubicBezTo>
                      <a:cubicBezTo>
                        <a:pt x="236" y="234"/>
                        <a:pt x="204" y="180"/>
                        <a:pt x="199" y="153"/>
                      </a:cubicBezTo>
                      <a:cubicBezTo>
                        <a:pt x="194" y="126"/>
                        <a:pt x="188" y="136"/>
                        <a:pt x="195" y="111"/>
                      </a:cubicBezTo>
                      <a:cubicBezTo>
                        <a:pt x="202" y="86"/>
                        <a:pt x="222" y="43"/>
                        <a:pt x="243" y="0"/>
                      </a:cubicBezTo>
                    </a:path>
                  </a:pathLst>
                </a:custGeom>
                <a:noFill/>
                <a:ln w="44450" cap="flat" cmpd="sng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59" name="Freeform 241"/>
                <p:cNvSpPr>
                  <a:spLocks/>
                </p:cNvSpPr>
                <p:nvPr/>
              </p:nvSpPr>
              <p:spPr bwMode="auto">
                <a:xfrm>
                  <a:off x="1463" y="2512"/>
                  <a:ext cx="244" cy="408"/>
                </a:xfrm>
                <a:custGeom>
                  <a:avLst/>
                  <a:gdLst>
                    <a:gd name="T0" fmla="*/ 0 w 244"/>
                    <a:gd name="T1" fmla="*/ 6 h 408"/>
                    <a:gd name="T2" fmla="*/ 81 w 244"/>
                    <a:gd name="T3" fmla="*/ 7 h 408"/>
                    <a:gd name="T4" fmla="*/ 156 w 244"/>
                    <a:gd name="T5" fmla="*/ 48 h 408"/>
                    <a:gd name="T6" fmla="*/ 206 w 244"/>
                    <a:gd name="T7" fmla="*/ 108 h 408"/>
                    <a:gd name="T8" fmla="*/ 239 w 244"/>
                    <a:gd name="T9" fmla="*/ 195 h 408"/>
                    <a:gd name="T10" fmla="*/ 237 w 244"/>
                    <a:gd name="T11" fmla="*/ 244 h 408"/>
                    <a:gd name="T12" fmla="*/ 197 w 244"/>
                    <a:gd name="T13" fmla="*/ 300 h 408"/>
                    <a:gd name="T14" fmla="*/ 168 w 244"/>
                    <a:gd name="T15" fmla="*/ 355 h 408"/>
                    <a:gd name="T16" fmla="*/ 180 w 244"/>
                    <a:gd name="T17" fmla="*/ 408 h 4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4"/>
                    <a:gd name="T28" fmla="*/ 0 h 408"/>
                    <a:gd name="T29" fmla="*/ 244 w 244"/>
                    <a:gd name="T30" fmla="*/ 408 h 40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4" h="408">
                      <a:moveTo>
                        <a:pt x="0" y="6"/>
                      </a:moveTo>
                      <a:cubicBezTo>
                        <a:pt x="27" y="3"/>
                        <a:pt x="55" y="0"/>
                        <a:pt x="81" y="7"/>
                      </a:cubicBezTo>
                      <a:cubicBezTo>
                        <a:pt x="107" y="14"/>
                        <a:pt x="135" y="31"/>
                        <a:pt x="156" y="48"/>
                      </a:cubicBezTo>
                      <a:cubicBezTo>
                        <a:pt x="177" y="65"/>
                        <a:pt x="192" y="83"/>
                        <a:pt x="206" y="108"/>
                      </a:cubicBezTo>
                      <a:cubicBezTo>
                        <a:pt x="220" y="133"/>
                        <a:pt x="234" y="172"/>
                        <a:pt x="239" y="195"/>
                      </a:cubicBezTo>
                      <a:cubicBezTo>
                        <a:pt x="244" y="218"/>
                        <a:pt x="244" y="226"/>
                        <a:pt x="237" y="244"/>
                      </a:cubicBezTo>
                      <a:cubicBezTo>
                        <a:pt x="230" y="262"/>
                        <a:pt x="208" y="282"/>
                        <a:pt x="197" y="300"/>
                      </a:cubicBezTo>
                      <a:cubicBezTo>
                        <a:pt x="186" y="318"/>
                        <a:pt x="171" y="337"/>
                        <a:pt x="168" y="355"/>
                      </a:cubicBezTo>
                      <a:cubicBezTo>
                        <a:pt x="165" y="373"/>
                        <a:pt x="172" y="390"/>
                        <a:pt x="180" y="408"/>
                      </a:cubicBezTo>
                    </a:path>
                  </a:pathLst>
                </a:custGeom>
                <a:noFill/>
                <a:ln w="44450" cap="flat" cmpd="sng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49" name="Group 242"/>
              <p:cNvGrpSpPr>
                <a:grpSpLocks/>
              </p:cNvGrpSpPr>
              <p:nvPr/>
            </p:nvGrpSpPr>
            <p:grpSpPr bwMode="auto">
              <a:xfrm>
                <a:off x="1365" y="2120"/>
                <a:ext cx="1157" cy="944"/>
                <a:chOff x="1365" y="2120"/>
                <a:chExt cx="1157" cy="944"/>
              </a:xfrm>
            </p:grpSpPr>
            <p:grpSp>
              <p:nvGrpSpPr>
                <p:cNvPr id="9852" name="Group 243"/>
                <p:cNvGrpSpPr>
                  <a:grpSpLocks/>
                </p:cNvGrpSpPr>
                <p:nvPr/>
              </p:nvGrpSpPr>
              <p:grpSpPr bwMode="auto">
                <a:xfrm>
                  <a:off x="1365" y="2120"/>
                  <a:ext cx="1108" cy="944"/>
                  <a:chOff x="1116" y="1246"/>
                  <a:chExt cx="1108" cy="944"/>
                </a:xfrm>
              </p:grpSpPr>
              <p:sp>
                <p:nvSpPr>
                  <p:cNvPr id="9854" name="Freeform 244"/>
                  <p:cNvSpPr>
                    <a:spLocks/>
                  </p:cNvSpPr>
                  <p:nvPr/>
                </p:nvSpPr>
                <p:spPr bwMode="auto">
                  <a:xfrm>
                    <a:off x="1116" y="1246"/>
                    <a:ext cx="1108" cy="944"/>
                  </a:xfrm>
                  <a:custGeom>
                    <a:avLst/>
                    <a:gdLst>
                      <a:gd name="T0" fmla="*/ 0 w 1108"/>
                      <a:gd name="T1" fmla="*/ 944 h 944"/>
                      <a:gd name="T2" fmla="*/ 156 w 1108"/>
                      <a:gd name="T3" fmla="*/ 719 h 944"/>
                      <a:gd name="T4" fmla="*/ 507 w 1108"/>
                      <a:gd name="T5" fmla="*/ 894 h 944"/>
                      <a:gd name="T6" fmla="*/ 864 w 1108"/>
                      <a:gd name="T7" fmla="*/ 706 h 944"/>
                      <a:gd name="T8" fmla="*/ 751 w 1108"/>
                      <a:gd name="T9" fmla="*/ 324 h 944"/>
                      <a:gd name="T10" fmla="*/ 864 w 1108"/>
                      <a:gd name="T11" fmla="*/ 30 h 944"/>
                      <a:gd name="T12" fmla="*/ 1008 w 1108"/>
                      <a:gd name="T13" fmla="*/ 143 h 944"/>
                      <a:gd name="T14" fmla="*/ 1108 w 1108"/>
                      <a:gd name="T15" fmla="*/ 230 h 9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108"/>
                      <a:gd name="T25" fmla="*/ 0 h 944"/>
                      <a:gd name="T26" fmla="*/ 1108 w 1108"/>
                      <a:gd name="T27" fmla="*/ 944 h 9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108" h="944">
                        <a:moveTo>
                          <a:pt x="0" y="944"/>
                        </a:moveTo>
                        <a:cubicBezTo>
                          <a:pt x="36" y="835"/>
                          <a:pt x="72" y="727"/>
                          <a:pt x="156" y="719"/>
                        </a:cubicBezTo>
                        <a:cubicBezTo>
                          <a:pt x="240" y="711"/>
                          <a:pt x="389" y="896"/>
                          <a:pt x="507" y="894"/>
                        </a:cubicBezTo>
                        <a:cubicBezTo>
                          <a:pt x="625" y="892"/>
                          <a:pt x="823" y="801"/>
                          <a:pt x="864" y="706"/>
                        </a:cubicBezTo>
                        <a:cubicBezTo>
                          <a:pt x="905" y="611"/>
                          <a:pt x="751" y="437"/>
                          <a:pt x="751" y="324"/>
                        </a:cubicBezTo>
                        <a:cubicBezTo>
                          <a:pt x="751" y="211"/>
                          <a:pt x="821" y="60"/>
                          <a:pt x="864" y="30"/>
                        </a:cubicBezTo>
                        <a:cubicBezTo>
                          <a:pt x="907" y="0"/>
                          <a:pt x="967" y="110"/>
                          <a:pt x="1008" y="143"/>
                        </a:cubicBezTo>
                        <a:cubicBezTo>
                          <a:pt x="1049" y="176"/>
                          <a:pt x="1078" y="203"/>
                          <a:pt x="1108" y="230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55" name="Freeform 245"/>
                  <p:cNvSpPr>
                    <a:spLocks/>
                  </p:cNvSpPr>
                  <p:nvPr/>
                </p:nvSpPr>
                <p:spPr bwMode="auto">
                  <a:xfrm>
                    <a:off x="1117" y="1963"/>
                    <a:ext cx="355" cy="226"/>
                  </a:xfrm>
                  <a:custGeom>
                    <a:avLst/>
                    <a:gdLst>
                      <a:gd name="T0" fmla="*/ 0 w 355"/>
                      <a:gd name="T1" fmla="*/ 226 h 226"/>
                      <a:gd name="T2" fmla="*/ 27 w 355"/>
                      <a:gd name="T3" fmla="*/ 154 h 226"/>
                      <a:gd name="T4" fmla="*/ 46 w 355"/>
                      <a:gd name="T5" fmla="*/ 97 h 226"/>
                      <a:gd name="T6" fmla="*/ 93 w 355"/>
                      <a:gd name="T7" fmla="*/ 31 h 226"/>
                      <a:gd name="T8" fmla="*/ 157 w 355"/>
                      <a:gd name="T9" fmla="*/ 1 h 226"/>
                      <a:gd name="T10" fmla="*/ 220 w 355"/>
                      <a:gd name="T11" fmla="*/ 24 h 226"/>
                      <a:gd name="T12" fmla="*/ 307 w 355"/>
                      <a:gd name="T13" fmla="*/ 79 h 226"/>
                      <a:gd name="T14" fmla="*/ 355 w 355"/>
                      <a:gd name="T15" fmla="*/ 114 h 22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55"/>
                      <a:gd name="T25" fmla="*/ 0 h 226"/>
                      <a:gd name="T26" fmla="*/ 355 w 355"/>
                      <a:gd name="T27" fmla="*/ 226 h 22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55" h="226">
                        <a:moveTo>
                          <a:pt x="0" y="226"/>
                        </a:moveTo>
                        <a:cubicBezTo>
                          <a:pt x="9" y="200"/>
                          <a:pt x="19" y="175"/>
                          <a:pt x="27" y="154"/>
                        </a:cubicBezTo>
                        <a:cubicBezTo>
                          <a:pt x="35" y="133"/>
                          <a:pt x="35" y="117"/>
                          <a:pt x="46" y="97"/>
                        </a:cubicBezTo>
                        <a:cubicBezTo>
                          <a:pt x="57" y="77"/>
                          <a:pt x="75" y="47"/>
                          <a:pt x="93" y="31"/>
                        </a:cubicBezTo>
                        <a:cubicBezTo>
                          <a:pt x="111" y="15"/>
                          <a:pt x="136" y="2"/>
                          <a:pt x="157" y="1"/>
                        </a:cubicBezTo>
                        <a:cubicBezTo>
                          <a:pt x="178" y="0"/>
                          <a:pt x="195" y="11"/>
                          <a:pt x="220" y="24"/>
                        </a:cubicBezTo>
                        <a:cubicBezTo>
                          <a:pt x="245" y="37"/>
                          <a:pt x="285" y="64"/>
                          <a:pt x="307" y="79"/>
                        </a:cubicBezTo>
                        <a:cubicBezTo>
                          <a:pt x="329" y="94"/>
                          <a:pt x="342" y="104"/>
                          <a:pt x="355" y="114"/>
                        </a:cubicBezTo>
                      </a:path>
                    </a:pathLst>
                  </a:custGeom>
                  <a:noFill/>
                  <a:ln w="4445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56" name="Freeform 246"/>
                  <p:cNvSpPr>
                    <a:spLocks/>
                  </p:cNvSpPr>
                  <p:nvPr/>
                </p:nvSpPr>
                <p:spPr bwMode="auto">
                  <a:xfrm>
                    <a:off x="1615" y="1925"/>
                    <a:ext cx="376" cy="216"/>
                  </a:xfrm>
                  <a:custGeom>
                    <a:avLst/>
                    <a:gdLst>
                      <a:gd name="T0" fmla="*/ 0 w 376"/>
                      <a:gd name="T1" fmla="*/ 215 h 216"/>
                      <a:gd name="T2" fmla="*/ 66 w 376"/>
                      <a:gd name="T3" fmla="*/ 210 h 216"/>
                      <a:gd name="T4" fmla="*/ 166 w 376"/>
                      <a:gd name="T5" fmla="*/ 177 h 216"/>
                      <a:gd name="T6" fmla="*/ 255 w 376"/>
                      <a:gd name="T7" fmla="*/ 135 h 216"/>
                      <a:gd name="T8" fmla="*/ 336 w 376"/>
                      <a:gd name="T9" fmla="*/ 71 h 216"/>
                      <a:gd name="T10" fmla="*/ 376 w 376"/>
                      <a:gd name="T11" fmla="*/ 0 h 2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76"/>
                      <a:gd name="T19" fmla="*/ 0 h 216"/>
                      <a:gd name="T20" fmla="*/ 376 w 376"/>
                      <a:gd name="T21" fmla="*/ 216 h 2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76" h="216">
                        <a:moveTo>
                          <a:pt x="0" y="215"/>
                        </a:moveTo>
                        <a:cubicBezTo>
                          <a:pt x="19" y="215"/>
                          <a:pt x="38" y="216"/>
                          <a:pt x="66" y="210"/>
                        </a:cubicBezTo>
                        <a:cubicBezTo>
                          <a:pt x="94" y="204"/>
                          <a:pt x="134" y="190"/>
                          <a:pt x="166" y="177"/>
                        </a:cubicBezTo>
                        <a:cubicBezTo>
                          <a:pt x="198" y="164"/>
                          <a:pt x="227" y="153"/>
                          <a:pt x="255" y="135"/>
                        </a:cubicBezTo>
                        <a:cubicBezTo>
                          <a:pt x="283" y="117"/>
                          <a:pt x="316" y="94"/>
                          <a:pt x="336" y="71"/>
                        </a:cubicBezTo>
                        <a:cubicBezTo>
                          <a:pt x="356" y="48"/>
                          <a:pt x="366" y="24"/>
                          <a:pt x="376" y="0"/>
                        </a:cubicBezTo>
                      </a:path>
                    </a:pathLst>
                  </a:custGeom>
                  <a:noFill/>
                  <a:ln w="44450" cap="flat" cmpd="sng">
                    <a:solidFill>
                      <a:srgbClr val="8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853" name="Oval 247"/>
                <p:cNvSpPr>
                  <a:spLocks noChangeArrowheads="1"/>
                </p:cNvSpPr>
                <p:nvPr/>
              </p:nvSpPr>
              <p:spPr bwMode="auto">
                <a:xfrm>
                  <a:off x="2466" y="2343"/>
                  <a:ext cx="56" cy="56"/>
                </a:xfrm>
                <a:prstGeom prst="ellipse">
                  <a:avLst/>
                </a:prstGeom>
                <a:noFill/>
                <a:ln w="254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850" name="Oval 248"/>
              <p:cNvSpPr>
                <a:spLocks noChangeArrowheads="1"/>
              </p:cNvSpPr>
              <p:nvPr/>
            </p:nvSpPr>
            <p:spPr bwMode="auto">
              <a:xfrm>
                <a:off x="1302" y="3318"/>
                <a:ext cx="56" cy="56"/>
              </a:xfrm>
              <a:prstGeom prst="ellips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1" name="Oval 249"/>
              <p:cNvSpPr>
                <a:spLocks noChangeArrowheads="1"/>
              </p:cNvSpPr>
              <p:nvPr/>
            </p:nvSpPr>
            <p:spPr bwMode="auto">
              <a:xfrm>
                <a:off x="390" y="3120"/>
                <a:ext cx="56" cy="56"/>
              </a:xfrm>
              <a:prstGeom prst="ellips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11" name="Group 250"/>
            <p:cNvGrpSpPr>
              <a:grpSpLocks/>
            </p:cNvGrpSpPr>
            <p:nvPr/>
          </p:nvGrpSpPr>
          <p:grpSpPr bwMode="auto">
            <a:xfrm rot="2805743">
              <a:off x="399" y="2007"/>
              <a:ext cx="1159" cy="1049"/>
              <a:chOff x="390" y="2120"/>
              <a:chExt cx="2132" cy="1928"/>
            </a:xfrm>
          </p:grpSpPr>
          <p:sp>
            <p:nvSpPr>
              <p:cNvPr id="9830" name="Freeform 251"/>
              <p:cNvSpPr>
                <a:spLocks/>
              </p:cNvSpPr>
              <p:nvPr/>
            </p:nvSpPr>
            <p:spPr bwMode="auto">
              <a:xfrm rot="-4660349">
                <a:off x="275" y="2959"/>
                <a:ext cx="927" cy="664"/>
              </a:xfrm>
              <a:custGeom>
                <a:avLst/>
                <a:gdLst>
                  <a:gd name="T0" fmla="*/ 0 w 927"/>
                  <a:gd name="T1" fmla="*/ 664 h 664"/>
                  <a:gd name="T2" fmla="*/ 156 w 927"/>
                  <a:gd name="T3" fmla="*/ 439 h 664"/>
                  <a:gd name="T4" fmla="*/ 293 w 927"/>
                  <a:gd name="T5" fmla="*/ 608 h 664"/>
                  <a:gd name="T6" fmla="*/ 469 w 927"/>
                  <a:gd name="T7" fmla="*/ 301 h 664"/>
                  <a:gd name="T8" fmla="*/ 725 w 927"/>
                  <a:gd name="T9" fmla="*/ 501 h 664"/>
                  <a:gd name="T10" fmla="*/ 907 w 927"/>
                  <a:gd name="T11" fmla="*/ 558 h 664"/>
                  <a:gd name="T12" fmla="*/ 844 w 927"/>
                  <a:gd name="T13" fmla="*/ 176 h 664"/>
                  <a:gd name="T14" fmla="*/ 556 w 927"/>
                  <a:gd name="T15" fmla="*/ 0 h 6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27"/>
                  <a:gd name="T25" fmla="*/ 0 h 664"/>
                  <a:gd name="T26" fmla="*/ 927 w 927"/>
                  <a:gd name="T27" fmla="*/ 664 h 6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27" h="664">
                    <a:moveTo>
                      <a:pt x="0" y="664"/>
                    </a:moveTo>
                    <a:cubicBezTo>
                      <a:pt x="36" y="555"/>
                      <a:pt x="107" y="448"/>
                      <a:pt x="156" y="439"/>
                    </a:cubicBezTo>
                    <a:cubicBezTo>
                      <a:pt x="205" y="430"/>
                      <a:pt x="241" y="631"/>
                      <a:pt x="293" y="608"/>
                    </a:cubicBezTo>
                    <a:cubicBezTo>
                      <a:pt x="345" y="585"/>
                      <a:pt x="397" y="319"/>
                      <a:pt x="469" y="301"/>
                    </a:cubicBezTo>
                    <a:cubicBezTo>
                      <a:pt x="541" y="283"/>
                      <a:pt x="652" y="458"/>
                      <a:pt x="725" y="501"/>
                    </a:cubicBezTo>
                    <a:cubicBezTo>
                      <a:pt x="798" y="544"/>
                      <a:pt x="887" y="612"/>
                      <a:pt x="907" y="558"/>
                    </a:cubicBezTo>
                    <a:cubicBezTo>
                      <a:pt x="927" y="504"/>
                      <a:pt x="902" y="269"/>
                      <a:pt x="844" y="176"/>
                    </a:cubicBezTo>
                    <a:cubicBezTo>
                      <a:pt x="786" y="83"/>
                      <a:pt x="616" y="37"/>
                      <a:pt x="556" y="0"/>
                    </a:cubicBezTo>
                  </a:path>
                </a:pathLst>
              </a:custGeom>
              <a:noFill/>
              <a:ln w="254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1" name="Freeform 252"/>
              <p:cNvSpPr>
                <a:spLocks/>
              </p:cNvSpPr>
              <p:nvPr/>
            </p:nvSpPr>
            <p:spPr bwMode="auto">
              <a:xfrm>
                <a:off x="527" y="2865"/>
                <a:ext cx="479" cy="141"/>
              </a:xfrm>
              <a:custGeom>
                <a:avLst/>
                <a:gdLst>
                  <a:gd name="T0" fmla="*/ 0 w 479"/>
                  <a:gd name="T1" fmla="*/ 141 h 141"/>
                  <a:gd name="T2" fmla="*/ 65 w 479"/>
                  <a:gd name="T3" fmla="*/ 69 h 141"/>
                  <a:gd name="T4" fmla="*/ 135 w 479"/>
                  <a:gd name="T5" fmla="*/ 23 h 141"/>
                  <a:gd name="T6" fmla="*/ 242 w 479"/>
                  <a:gd name="T7" fmla="*/ 3 h 141"/>
                  <a:gd name="T8" fmla="*/ 353 w 479"/>
                  <a:gd name="T9" fmla="*/ 6 h 141"/>
                  <a:gd name="T10" fmla="*/ 479 w 479"/>
                  <a:gd name="T11" fmla="*/ 23 h 1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9"/>
                  <a:gd name="T19" fmla="*/ 0 h 141"/>
                  <a:gd name="T20" fmla="*/ 479 w 479"/>
                  <a:gd name="T21" fmla="*/ 141 h 1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9" h="141">
                    <a:moveTo>
                      <a:pt x="0" y="141"/>
                    </a:moveTo>
                    <a:cubicBezTo>
                      <a:pt x="21" y="115"/>
                      <a:pt x="43" y="89"/>
                      <a:pt x="65" y="69"/>
                    </a:cubicBezTo>
                    <a:cubicBezTo>
                      <a:pt x="87" y="49"/>
                      <a:pt x="106" y="34"/>
                      <a:pt x="135" y="23"/>
                    </a:cubicBezTo>
                    <a:cubicBezTo>
                      <a:pt x="164" y="12"/>
                      <a:pt x="206" y="6"/>
                      <a:pt x="242" y="3"/>
                    </a:cubicBezTo>
                    <a:cubicBezTo>
                      <a:pt x="278" y="0"/>
                      <a:pt x="313" y="3"/>
                      <a:pt x="353" y="6"/>
                    </a:cubicBezTo>
                    <a:cubicBezTo>
                      <a:pt x="393" y="9"/>
                      <a:pt x="436" y="16"/>
                      <a:pt x="479" y="23"/>
                    </a:cubicBezTo>
                  </a:path>
                </a:pathLst>
              </a:custGeom>
              <a:noFill/>
              <a:ln w="444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" name="Freeform 253"/>
              <p:cNvSpPr>
                <a:spLocks/>
              </p:cNvSpPr>
              <p:nvPr/>
            </p:nvSpPr>
            <p:spPr bwMode="auto">
              <a:xfrm>
                <a:off x="708" y="2955"/>
                <a:ext cx="352" cy="405"/>
              </a:xfrm>
              <a:custGeom>
                <a:avLst/>
                <a:gdLst>
                  <a:gd name="T0" fmla="*/ 352 w 352"/>
                  <a:gd name="T1" fmla="*/ 0 h 405"/>
                  <a:gd name="T2" fmla="*/ 310 w 352"/>
                  <a:gd name="T3" fmla="*/ 57 h 405"/>
                  <a:gd name="T4" fmla="*/ 244 w 352"/>
                  <a:gd name="T5" fmla="*/ 125 h 405"/>
                  <a:gd name="T6" fmla="*/ 136 w 352"/>
                  <a:gd name="T7" fmla="*/ 197 h 405"/>
                  <a:gd name="T8" fmla="*/ 46 w 352"/>
                  <a:gd name="T9" fmla="*/ 254 h 405"/>
                  <a:gd name="T10" fmla="*/ 5 w 352"/>
                  <a:gd name="T11" fmla="*/ 302 h 405"/>
                  <a:gd name="T12" fmla="*/ 14 w 352"/>
                  <a:gd name="T13" fmla="*/ 359 h 405"/>
                  <a:gd name="T14" fmla="*/ 68 w 352"/>
                  <a:gd name="T15" fmla="*/ 405 h 4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2"/>
                  <a:gd name="T25" fmla="*/ 0 h 405"/>
                  <a:gd name="T26" fmla="*/ 352 w 352"/>
                  <a:gd name="T27" fmla="*/ 405 h 4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2" h="405">
                    <a:moveTo>
                      <a:pt x="352" y="0"/>
                    </a:moveTo>
                    <a:cubicBezTo>
                      <a:pt x="340" y="18"/>
                      <a:pt x="328" y="36"/>
                      <a:pt x="310" y="57"/>
                    </a:cubicBezTo>
                    <a:cubicBezTo>
                      <a:pt x="292" y="78"/>
                      <a:pt x="273" y="102"/>
                      <a:pt x="244" y="125"/>
                    </a:cubicBezTo>
                    <a:cubicBezTo>
                      <a:pt x="215" y="148"/>
                      <a:pt x="169" y="176"/>
                      <a:pt x="136" y="197"/>
                    </a:cubicBezTo>
                    <a:cubicBezTo>
                      <a:pt x="103" y="218"/>
                      <a:pt x="68" y="236"/>
                      <a:pt x="46" y="254"/>
                    </a:cubicBezTo>
                    <a:cubicBezTo>
                      <a:pt x="24" y="272"/>
                      <a:pt x="10" y="285"/>
                      <a:pt x="5" y="302"/>
                    </a:cubicBezTo>
                    <a:cubicBezTo>
                      <a:pt x="0" y="319"/>
                      <a:pt x="4" y="342"/>
                      <a:pt x="14" y="359"/>
                    </a:cubicBezTo>
                    <a:cubicBezTo>
                      <a:pt x="24" y="376"/>
                      <a:pt x="46" y="390"/>
                      <a:pt x="68" y="405"/>
                    </a:cubicBezTo>
                  </a:path>
                </a:pathLst>
              </a:custGeom>
              <a:noFill/>
              <a:ln w="44450" cap="flat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33" name="Group 254"/>
              <p:cNvGrpSpPr>
                <a:grpSpLocks/>
              </p:cNvGrpSpPr>
              <p:nvPr/>
            </p:nvGrpSpPr>
            <p:grpSpPr bwMode="auto">
              <a:xfrm>
                <a:off x="1342" y="3366"/>
                <a:ext cx="704" cy="682"/>
                <a:chOff x="1093" y="2492"/>
                <a:chExt cx="704" cy="682"/>
              </a:xfrm>
            </p:grpSpPr>
            <p:sp>
              <p:nvSpPr>
                <p:cNvPr id="9842" name="Freeform 255"/>
                <p:cNvSpPr>
                  <a:spLocks/>
                </p:cNvSpPr>
                <p:nvPr/>
              </p:nvSpPr>
              <p:spPr bwMode="auto">
                <a:xfrm>
                  <a:off x="1093" y="2492"/>
                  <a:ext cx="704" cy="682"/>
                </a:xfrm>
                <a:custGeom>
                  <a:avLst/>
                  <a:gdLst>
                    <a:gd name="T0" fmla="*/ 9 w 704"/>
                    <a:gd name="T1" fmla="*/ 0 h 682"/>
                    <a:gd name="T2" fmla="*/ 109 w 704"/>
                    <a:gd name="T3" fmla="*/ 175 h 682"/>
                    <a:gd name="T4" fmla="*/ 3 w 704"/>
                    <a:gd name="T5" fmla="*/ 369 h 682"/>
                    <a:gd name="T6" fmla="*/ 91 w 704"/>
                    <a:gd name="T7" fmla="*/ 551 h 682"/>
                    <a:gd name="T8" fmla="*/ 253 w 704"/>
                    <a:gd name="T9" fmla="*/ 400 h 682"/>
                    <a:gd name="T10" fmla="*/ 228 w 704"/>
                    <a:gd name="T11" fmla="*/ 231 h 682"/>
                    <a:gd name="T12" fmla="*/ 347 w 704"/>
                    <a:gd name="T13" fmla="*/ 37 h 682"/>
                    <a:gd name="T14" fmla="*/ 529 w 704"/>
                    <a:gd name="T15" fmla="*/ 68 h 682"/>
                    <a:gd name="T16" fmla="*/ 610 w 704"/>
                    <a:gd name="T17" fmla="*/ 238 h 682"/>
                    <a:gd name="T18" fmla="*/ 541 w 704"/>
                    <a:gd name="T19" fmla="*/ 407 h 682"/>
                    <a:gd name="T20" fmla="*/ 704 w 704"/>
                    <a:gd name="T21" fmla="*/ 682 h 68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4"/>
                    <a:gd name="T34" fmla="*/ 0 h 682"/>
                    <a:gd name="T35" fmla="*/ 704 w 704"/>
                    <a:gd name="T36" fmla="*/ 682 h 68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4" h="682">
                      <a:moveTo>
                        <a:pt x="9" y="0"/>
                      </a:moveTo>
                      <a:cubicBezTo>
                        <a:pt x="59" y="57"/>
                        <a:pt x="110" y="114"/>
                        <a:pt x="109" y="175"/>
                      </a:cubicBezTo>
                      <a:cubicBezTo>
                        <a:pt x="108" y="236"/>
                        <a:pt x="6" y="306"/>
                        <a:pt x="3" y="369"/>
                      </a:cubicBezTo>
                      <a:cubicBezTo>
                        <a:pt x="0" y="432"/>
                        <a:pt x="49" y="546"/>
                        <a:pt x="91" y="551"/>
                      </a:cubicBezTo>
                      <a:cubicBezTo>
                        <a:pt x="133" y="556"/>
                        <a:pt x="230" y="453"/>
                        <a:pt x="253" y="400"/>
                      </a:cubicBezTo>
                      <a:cubicBezTo>
                        <a:pt x="276" y="347"/>
                        <a:pt x="212" y="291"/>
                        <a:pt x="228" y="231"/>
                      </a:cubicBezTo>
                      <a:cubicBezTo>
                        <a:pt x="244" y="171"/>
                        <a:pt x="297" y="64"/>
                        <a:pt x="347" y="37"/>
                      </a:cubicBezTo>
                      <a:cubicBezTo>
                        <a:pt x="397" y="10"/>
                        <a:pt x="485" y="35"/>
                        <a:pt x="529" y="68"/>
                      </a:cubicBezTo>
                      <a:cubicBezTo>
                        <a:pt x="573" y="101"/>
                        <a:pt x="608" y="182"/>
                        <a:pt x="610" y="238"/>
                      </a:cubicBezTo>
                      <a:cubicBezTo>
                        <a:pt x="612" y="294"/>
                        <a:pt x="525" y="333"/>
                        <a:pt x="541" y="407"/>
                      </a:cubicBezTo>
                      <a:cubicBezTo>
                        <a:pt x="557" y="481"/>
                        <a:pt x="630" y="581"/>
                        <a:pt x="704" y="682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3" name="Freeform 256"/>
                <p:cNvSpPr>
                  <a:spLocks/>
                </p:cNvSpPr>
                <p:nvPr/>
              </p:nvSpPr>
              <p:spPr bwMode="auto">
                <a:xfrm>
                  <a:off x="1123" y="2618"/>
                  <a:ext cx="243" cy="428"/>
                </a:xfrm>
                <a:custGeom>
                  <a:avLst/>
                  <a:gdLst>
                    <a:gd name="T0" fmla="*/ 0 w 243"/>
                    <a:gd name="T1" fmla="*/ 353 h 428"/>
                    <a:gd name="T2" fmla="*/ 25 w 243"/>
                    <a:gd name="T3" fmla="*/ 401 h 428"/>
                    <a:gd name="T4" fmla="*/ 61 w 243"/>
                    <a:gd name="T5" fmla="*/ 426 h 428"/>
                    <a:gd name="T6" fmla="*/ 132 w 243"/>
                    <a:gd name="T7" fmla="*/ 389 h 428"/>
                    <a:gd name="T8" fmla="*/ 225 w 243"/>
                    <a:gd name="T9" fmla="*/ 273 h 428"/>
                    <a:gd name="T10" fmla="*/ 199 w 243"/>
                    <a:gd name="T11" fmla="*/ 153 h 428"/>
                    <a:gd name="T12" fmla="*/ 195 w 243"/>
                    <a:gd name="T13" fmla="*/ 111 h 428"/>
                    <a:gd name="T14" fmla="*/ 243 w 243"/>
                    <a:gd name="T15" fmla="*/ 0 h 4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3"/>
                    <a:gd name="T25" fmla="*/ 0 h 428"/>
                    <a:gd name="T26" fmla="*/ 243 w 243"/>
                    <a:gd name="T27" fmla="*/ 428 h 4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3" h="428">
                      <a:moveTo>
                        <a:pt x="0" y="353"/>
                      </a:moveTo>
                      <a:cubicBezTo>
                        <a:pt x="7" y="371"/>
                        <a:pt x="15" y="389"/>
                        <a:pt x="25" y="401"/>
                      </a:cubicBezTo>
                      <a:cubicBezTo>
                        <a:pt x="35" y="413"/>
                        <a:pt x="43" y="428"/>
                        <a:pt x="61" y="426"/>
                      </a:cubicBezTo>
                      <a:cubicBezTo>
                        <a:pt x="79" y="424"/>
                        <a:pt x="105" y="415"/>
                        <a:pt x="132" y="389"/>
                      </a:cubicBezTo>
                      <a:cubicBezTo>
                        <a:pt x="159" y="363"/>
                        <a:pt x="214" y="312"/>
                        <a:pt x="225" y="273"/>
                      </a:cubicBezTo>
                      <a:cubicBezTo>
                        <a:pt x="236" y="234"/>
                        <a:pt x="204" y="180"/>
                        <a:pt x="199" y="153"/>
                      </a:cubicBezTo>
                      <a:cubicBezTo>
                        <a:pt x="194" y="126"/>
                        <a:pt x="188" y="136"/>
                        <a:pt x="195" y="111"/>
                      </a:cubicBezTo>
                      <a:cubicBezTo>
                        <a:pt x="202" y="86"/>
                        <a:pt x="222" y="43"/>
                        <a:pt x="243" y="0"/>
                      </a:cubicBezTo>
                    </a:path>
                  </a:pathLst>
                </a:custGeom>
                <a:noFill/>
                <a:ln w="44450" cap="flat" cmpd="sng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44" name="Freeform 257"/>
                <p:cNvSpPr>
                  <a:spLocks/>
                </p:cNvSpPr>
                <p:nvPr/>
              </p:nvSpPr>
              <p:spPr bwMode="auto">
                <a:xfrm>
                  <a:off x="1463" y="2512"/>
                  <a:ext cx="244" cy="408"/>
                </a:xfrm>
                <a:custGeom>
                  <a:avLst/>
                  <a:gdLst>
                    <a:gd name="T0" fmla="*/ 0 w 244"/>
                    <a:gd name="T1" fmla="*/ 6 h 408"/>
                    <a:gd name="T2" fmla="*/ 81 w 244"/>
                    <a:gd name="T3" fmla="*/ 7 h 408"/>
                    <a:gd name="T4" fmla="*/ 156 w 244"/>
                    <a:gd name="T5" fmla="*/ 48 h 408"/>
                    <a:gd name="T6" fmla="*/ 206 w 244"/>
                    <a:gd name="T7" fmla="*/ 108 h 408"/>
                    <a:gd name="T8" fmla="*/ 239 w 244"/>
                    <a:gd name="T9" fmla="*/ 195 h 408"/>
                    <a:gd name="T10" fmla="*/ 237 w 244"/>
                    <a:gd name="T11" fmla="*/ 244 h 408"/>
                    <a:gd name="T12" fmla="*/ 197 w 244"/>
                    <a:gd name="T13" fmla="*/ 300 h 408"/>
                    <a:gd name="T14" fmla="*/ 168 w 244"/>
                    <a:gd name="T15" fmla="*/ 355 h 408"/>
                    <a:gd name="T16" fmla="*/ 180 w 244"/>
                    <a:gd name="T17" fmla="*/ 408 h 4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4"/>
                    <a:gd name="T28" fmla="*/ 0 h 408"/>
                    <a:gd name="T29" fmla="*/ 244 w 244"/>
                    <a:gd name="T30" fmla="*/ 408 h 40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4" h="408">
                      <a:moveTo>
                        <a:pt x="0" y="6"/>
                      </a:moveTo>
                      <a:cubicBezTo>
                        <a:pt x="27" y="3"/>
                        <a:pt x="55" y="0"/>
                        <a:pt x="81" y="7"/>
                      </a:cubicBezTo>
                      <a:cubicBezTo>
                        <a:pt x="107" y="14"/>
                        <a:pt x="135" y="31"/>
                        <a:pt x="156" y="48"/>
                      </a:cubicBezTo>
                      <a:cubicBezTo>
                        <a:pt x="177" y="65"/>
                        <a:pt x="192" y="83"/>
                        <a:pt x="206" y="108"/>
                      </a:cubicBezTo>
                      <a:cubicBezTo>
                        <a:pt x="220" y="133"/>
                        <a:pt x="234" y="172"/>
                        <a:pt x="239" y="195"/>
                      </a:cubicBezTo>
                      <a:cubicBezTo>
                        <a:pt x="244" y="218"/>
                        <a:pt x="244" y="226"/>
                        <a:pt x="237" y="244"/>
                      </a:cubicBezTo>
                      <a:cubicBezTo>
                        <a:pt x="230" y="262"/>
                        <a:pt x="208" y="282"/>
                        <a:pt x="197" y="300"/>
                      </a:cubicBezTo>
                      <a:cubicBezTo>
                        <a:pt x="186" y="318"/>
                        <a:pt x="171" y="337"/>
                        <a:pt x="168" y="355"/>
                      </a:cubicBezTo>
                      <a:cubicBezTo>
                        <a:pt x="165" y="373"/>
                        <a:pt x="172" y="390"/>
                        <a:pt x="180" y="408"/>
                      </a:cubicBezTo>
                    </a:path>
                  </a:pathLst>
                </a:custGeom>
                <a:noFill/>
                <a:ln w="44450" cap="flat" cmpd="sng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34" name="Group 258"/>
              <p:cNvGrpSpPr>
                <a:grpSpLocks/>
              </p:cNvGrpSpPr>
              <p:nvPr/>
            </p:nvGrpSpPr>
            <p:grpSpPr bwMode="auto">
              <a:xfrm>
                <a:off x="1365" y="2120"/>
                <a:ext cx="1157" cy="944"/>
                <a:chOff x="1365" y="2120"/>
                <a:chExt cx="1157" cy="944"/>
              </a:xfrm>
            </p:grpSpPr>
            <p:grpSp>
              <p:nvGrpSpPr>
                <p:cNvPr id="9837" name="Group 259"/>
                <p:cNvGrpSpPr>
                  <a:grpSpLocks/>
                </p:cNvGrpSpPr>
                <p:nvPr/>
              </p:nvGrpSpPr>
              <p:grpSpPr bwMode="auto">
                <a:xfrm>
                  <a:off x="1365" y="2120"/>
                  <a:ext cx="1108" cy="944"/>
                  <a:chOff x="1116" y="1246"/>
                  <a:chExt cx="1108" cy="944"/>
                </a:xfrm>
              </p:grpSpPr>
              <p:sp>
                <p:nvSpPr>
                  <p:cNvPr id="9839" name="Freeform 260"/>
                  <p:cNvSpPr>
                    <a:spLocks/>
                  </p:cNvSpPr>
                  <p:nvPr/>
                </p:nvSpPr>
                <p:spPr bwMode="auto">
                  <a:xfrm>
                    <a:off x="1116" y="1246"/>
                    <a:ext cx="1108" cy="944"/>
                  </a:xfrm>
                  <a:custGeom>
                    <a:avLst/>
                    <a:gdLst>
                      <a:gd name="T0" fmla="*/ 0 w 1108"/>
                      <a:gd name="T1" fmla="*/ 944 h 944"/>
                      <a:gd name="T2" fmla="*/ 156 w 1108"/>
                      <a:gd name="T3" fmla="*/ 719 h 944"/>
                      <a:gd name="T4" fmla="*/ 507 w 1108"/>
                      <a:gd name="T5" fmla="*/ 894 h 944"/>
                      <a:gd name="T6" fmla="*/ 864 w 1108"/>
                      <a:gd name="T7" fmla="*/ 706 h 944"/>
                      <a:gd name="T8" fmla="*/ 751 w 1108"/>
                      <a:gd name="T9" fmla="*/ 324 h 944"/>
                      <a:gd name="T10" fmla="*/ 864 w 1108"/>
                      <a:gd name="T11" fmla="*/ 30 h 944"/>
                      <a:gd name="T12" fmla="*/ 1008 w 1108"/>
                      <a:gd name="T13" fmla="*/ 143 h 944"/>
                      <a:gd name="T14" fmla="*/ 1108 w 1108"/>
                      <a:gd name="T15" fmla="*/ 230 h 9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108"/>
                      <a:gd name="T25" fmla="*/ 0 h 944"/>
                      <a:gd name="T26" fmla="*/ 1108 w 1108"/>
                      <a:gd name="T27" fmla="*/ 944 h 9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108" h="944">
                        <a:moveTo>
                          <a:pt x="0" y="944"/>
                        </a:moveTo>
                        <a:cubicBezTo>
                          <a:pt x="36" y="835"/>
                          <a:pt x="72" y="727"/>
                          <a:pt x="156" y="719"/>
                        </a:cubicBezTo>
                        <a:cubicBezTo>
                          <a:pt x="240" y="711"/>
                          <a:pt x="389" y="896"/>
                          <a:pt x="507" y="894"/>
                        </a:cubicBezTo>
                        <a:cubicBezTo>
                          <a:pt x="625" y="892"/>
                          <a:pt x="823" y="801"/>
                          <a:pt x="864" y="706"/>
                        </a:cubicBezTo>
                        <a:cubicBezTo>
                          <a:pt x="905" y="611"/>
                          <a:pt x="751" y="437"/>
                          <a:pt x="751" y="324"/>
                        </a:cubicBezTo>
                        <a:cubicBezTo>
                          <a:pt x="751" y="211"/>
                          <a:pt x="821" y="60"/>
                          <a:pt x="864" y="30"/>
                        </a:cubicBezTo>
                        <a:cubicBezTo>
                          <a:pt x="907" y="0"/>
                          <a:pt x="967" y="110"/>
                          <a:pt x="1008" y="143"/>
                        </a:cubicBezTo>
                        <a:cubicBezTo>
                          <a:pt x="1049" y="176"/>
                          <a:pt x="1078" y="203"/>
                          <a:pt x="1108" y="230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40" name="Freeform 261"/>
                  <p:cNvSpPr>
                    <a:spLocks/>
                  </p:cNvSpPr>
                  <p:nvPr/>
                </p:nvSpPr>
                <p:spPr bwMode="auto">
                  <a:xfrm>
                    <a:off x="1117" y="1963"/>
                    <a:ext cx="355" cy="226"/>
                  </a:xfrm>
                  <a:custGeom>
                    <a:avLst/>
                    <a:gdLst>
                      <a:gd name="T0" fmla="*/ 0 w 355"/>
                      <a:gd name="T1" fmla="*/ 226 h 226"/>
                      <a:gd name="T2" fmla="*/ 27 w 355"/>
                      <a:gd name="T3" fmla="*/ 154 h 226"/>
                      <a:gd name="T4" fmla="*/ 46 w 355"/>
                      <a:gd name="T5" fmla="*/ 97 h 226"/>
                      <a:gd name="T6" fmla="*/ 93 w 355"/>
                      <a:gd name="T7" fmla="*/ 31 h 226"/>
                      <a:gd name="T8" fmla="*/ 157 w 355"/>
                      <a:gd name="T9" fmla="*/ 1 h 226"/>
                      <a:gd name="T10" fmla="*/ 220 w 355"/>
                      <a:gd name="T11" fmla="*/ 24 h 226"/>
                      <a:gd name="T12" fmla="*/ 307 w 355"/>
                      <a:gd name="T13" fmla="*/ 79 h 226"/>
                      <a:gd name="T14" fmla="*/ 355 w 355"/>
                      <a:gd name="T15" fmla="*/ 114 h 22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55"/>
                      <a:gd name="T25" fmla="*/ 0 h 226"/>
                      <a:gd name="T26" fmla="*/ 355 w 355"/>
                      <a:gd name="T27" fmla="*/ 226 h 22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55" h="226">
                        <a:moveTo>
                          <a:pt x="0" y="226"/>
                        </a:moveTo>
                        <a:cubicBezTo>
                          <a:pt x="9" y="200"/>
                          <a:pt x="19" y="175"/>
                          <a:pt x="27" y="154"/>
                        </a:cubicBezTo>
                        <a:cubicBezTo>
                          <a:pt x="35" y="133"/>
                          <a:pt x="35" y="117"/>
                          <a:pt x="46" y="97"/>
                        </a:cubicBezTo>
                        <a:cubicBezTo>
                          <a:pt x="57" y="77"/>
                          <a:pt x="75" y="47"/>
                          <a:pt x="93" y="31"/>
                        </a:cubicBezTo>
                        <a:cubicBezTo>
                          <a:pt x="111" y="15"/>
                          <a:pt x="136" y="2"/>
                          <a:pt x="157" y="1"/>
                        </a:cubicBezTo>
                        <a:cubicBezTo>
                          <a:pt x="178" y="0"/>
                          <a:pt x="195" y="11"/>
                          <a:pt x="220" y="24"/>
                        </a:cubicBezTo>
                        <a:cubicBezTo>
                          <a:pt x="245" y="37"/>
                          <a:pt x="285" y="64"/>
                          <a:pt x="307" y="79"/>
                        </a:cubicBezTo>
                        <a:cubicBezTo>
                          <a:pt x="329" y="94"/>
                          <a:pt x="342" y="104"/>
                          <a:pt x="355" y="114"/>
                        </a:cubicBezTo>
                      </a:path>
                    </a:pathLst>
                  </a:custGeom>
                  <a:noFill/>
                  <a:ln w="4445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41" name="Freeform 262"/>
                  <p:cNvSpPr>
                    <a:spLocks/>
                  </p:cNvSpPr>
                  <p:nvPr/>
                </p:nvSpPr>
                <p:spPr bwMode="auto">
                  <a:xfrm>
                    <a:off x="1615" y="1925"/>
                    <a:ext cx="376" cy="216"/>
                  </a:xfrm>
                  <a:custGeom>
                    <a:avLst/>
                    <a:gdLst>
                      <a:gd name="T0" fmla="*/ 0 w 376"/>
                      <a:gd name="T1" fmla="*/ 215 h 216"/>
                      <a:gd name="T2" fmla="*/ 66 w 376"/>
                      <a:gd name="T3" fmla="*/ 210 h 216"/>
                      <a:gd name="T4" fmla="*/ 166 w 376"/>
                      <a:gd name="T5" fmla="*/ 177 h 216"/>
                      <a:gd name="T6" fmla="*/ 255 w 376"/>
                      <a:gd name="T7" fmla="*/ 135 h 216"/>
                      <a:gd name="T8" fmla="*/ 336 w 376"/>
                      <a:gd name="T9" fmla="*/ 71 h 216"/>
                      <a:gd name="T10" fmla="*/ 376 w 376"/>
                      <a:gd name="T11" fmla="*/ 0 h 2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76"/>
                      <a:gd name="T19" fmla="*/ 0 h 216"/>
                      <a:gd name="T20" fmla="*/ 376 w 376"/>
                      <a:gd name="T21" fmla="*/ 216 h 2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76" h="216">
                        <a:moveTo>
                          <a:pt x="0" y="215"/>
                        </a:moveTo>
                        <a:cubicBezTo>
                          <a:pt x="19" y="215"/>
                          <a:pt x="38" y="216"/>
                          <a:pt x="66" y="210"/>
                        </a:cubicBezTo>
                        <a:cubicBezTo>
                          <a:pt x="94" y="204"/>
                          <a:pt x="134" y="190"/>
                          <a:pt x="166" y="177"/>
                        </a:cubicBezTo>
                        <a:cubicBezTo>
                          <a:pt x="198" y="164"/>
                          <a:pt x="227" y="153"/>
                          <a:pt x="255" y="135"/>
                        </a:cubicBezTo>
                        <a:cubicBezTo>
                          <a:pt x="283" y="117"/>
                          <a:pt x="316" y="94"/>
                          <a:pt x="336" y="71"/>
                        </a:cubicBezTo>
                        <a:cubicBezTo>
                          <a:pt x="356" y="48"/>
                          <a:pt x="366" y="24"/>
                          <a:pt x="376" y="0"/>
                        </a:cubicBezTo>
                      </a:path>
                    </a:pathLst>
                  </a:custGeom>
                  <a:noFill/>
                  <a:ln w="44450" cap="flat" cmpd="sng">
                    <a:solidFill>
                      <a:srgbClr val="8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838" name="Oval 263"/>
                <p:cNvSpPr>
                  <a:spLocks noChangeArrowheads="1"/>
                </p:cNvSpPr>
                <p:nvPr/>
              </p:nvSpPr>
              <p:spPr bwMode="auto">
                <a:xfrm>
                  <a:off x="2466" y="2343"/>
                  <a:ext cx="56" cy="56"/>
                </a:xfrm>
                <a:prstGeom prst="ellipse">
                  <a:avLst/>
                </a:prstGeom>
                <a:noFill/>
                <a:ln w="254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835" name="Oval 264"/>
              <p:cNvSpPr>
                <a:spLocks noChangeArrowheads="1"/>
              </p:cNvSpPr>
              <p:nvPr/>
            </p:nvSpPr>
            <p:spPr bwMode="auto">
              <a:xfrm>
                <a:off x="1302" y="3318"/>
                <a:ext cx="56" cy="56"/>
              </a:xfrm>
              <a:prstGeom prst="ellips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6" name="Oval 265"/>
              <p:cNvSpPr>
                <a:spLocks noChangeArrowheads="1"/>
              </p:cNvSpPr>
              <p:nvPr/>
            </p:nvSpPr>
            <p:spPr bwMode="auto">
              <a:xfrm>
                <a:off x="390" y="3120"/>
                <a:ext cx="56" cy="56"/>
              </a:xfrm>
              <a:prstGeom prst="ellips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812" name="Group 266"/>
            <p:cNvGrpSpPr>
              <a:grpSpLocks/>
            </p:cNvGrpSpPr>
            <p:nvPr/>
          </p:nvGrpSpPr>
          <p:grpSpPr bwMode="auto">
            <a:xfrm rot="9306522">
              <a:off x="136" y="1284"/>
              <a:ext cx="1121" cy="1014"/>
              <a:chOff x="390" y="2120"/>
              <a:chExt cx="2132" cy="1928"/>
            </a:xfrm>
          </p:grpSpPr>
          <p:sp>
            <p:nvSpPr>
              <p:cNvPr id="9815" name="Freeform 267"/>
              <p:cNvSpPr>
                <a:spLocks/>
              </p:cNvSpPr>
              <p:nvPr/>
            </p:nvSpPr>
            <p:spPr bwMode="auto">
              <a:xfrm rot="-4660349">
                <a:off x="275" y="2959"/>
                <a:ext cx="927" cy="664"/>
              </a:xfrm>
              <a:custGeom>
                <a:avLst/>
                <a:gdLst>
                  <a:gd name="T0" fmla="*/ 0 w 927"/>
                  <a:gd name="T1" fmla="*/ 664 h 664"/>
                  <a:gd name="T2" fmla="*/ 156 w 927"/>
                  <a:gd name="T3" fmla="*/ 439 h 664"/>
                  <a:gd name="T4" fmla="*/ 293 w 927"/>
                  <a:gd name="T5" fmla="*/ 608 h 664"/>
                  <a:gd name="T6" fmla="*/ 469 w 927"/>
                  <a:gd name="T7" fmla="*/ 301 h 664"/>
                  <a:gd name="T8" fmla="*/ 725 w 927"/>
                  <a:gd name="T9" fmla="*/ 501 h 664"/>
                  <a:gd name="T10" fmla="*/ 907 w 927"/>
                  <a:gd name="T11" fmla="*/ 558 h 664"/>
                  <a:gd name="T12" fmla="*/ 844 w 927"/>
                  <a:gd name="T13" fmla="*/ 176 h 664"/>
                  <a:gd name="T14" fmla="*/ 556 w 927"/>
                  <a:gd name="T15" fmla="*/ 0 h 6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27"/>
                  <a:gd name="T25" fmla="*/ 0 h 664"/>
                  <a:gd name="T26" fmla="*/ 927 w 927"/>
                  <a:gd name="T27" fmla="*/ 664 h 6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27" h="664">
                    <a:moveTo>
                      <a:pt x="0" y="664"/>
                    </a:moveTo>
                    <a:cubicBezTo>
                      <a:pt x="36" y="555"/>
                      <a:pt x="107" y="448"/>
                      <a:pt x="156" y="439"/>
                    </a:cubicBezTo>
                    <a:cubicBezTo>
                      <a:pt x="205" y="430"/>
                      <a:pt x="241" y="631"/>
                      <a:pt x="293" y="608"/>
                    </a:cubicBezTo>
                    <a:cubicBezTo>
                      <a:pt x="345" y="585"/>
                      <a:pt x="397" y="319"/>
                      <a:pt x="469" y="301"/>
                    </a:cubicBezTo>
                    <a:cubicBezTo>
                      <a:pt x="541" y="283"/>
                      <a:pt x="652" y="458"/>
                      <a:pt x="725" y="501"/>
                    </a:cubicBezTo>
                    <a:cubicBezTo>
                      <a:pt x="798" y="544"/>
                      <a:pt x="887" y="612"/>
                      <a:pt x="907" y="558"/>
                    </a:cubicBezTo>
                    <a:cubicBezTo>
                      <a:pt x="927" y="504"/>
                      <a:pt x="902" y="269"/>
                      <a:pt x="844" y="176"/>
                    </a:cubicBezTo>
                    <a:cubicBezTo>
                      <a:pt x="786" y="83"/>
                      <a:pt x="616" y="37"/>
                      <a:pt x="556" y="0"/>
                    </a:cubicBezTo>
                  </a:path>
                </a:pathLst>
              </a:custGeom>
              <a:noFill/>
              <a:ln w="2540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6" name="Freeform 268"/>
              <p:cNvSpPr>
                <a:spLocks/>
              </p:cNvSpPr>
              <p:nvPr/>
            </p:nvSpPr>
            <p:spPr bwMode="auto">
              <a:xfrm>
                <a:off x="527" y="2865"/>
                <a:ext cx="479" cy="141"/>
              </a:xfrm>
              <a:custGeom>
                <a:avLst/>
                <a:gdLst>
                  <a:gd name="T0" fmla="*/ 0 w 479"/>
                  <a:gd name="T1" fmla="*/ 141 h 141"/>
                  <a:gd name="T2" fmla="*/ 65 w 479"/>
                  <a:gd name="T3" fmla="*/ 69 h 141"/>
                  <a:gd name="T4" fmla="*/ 135 w 479"/>
                  <a:gd name="T5" fmla="*/ 23 h 141"/>
                  <a:gd name="T6" fmla="*/ 242 w 479"/>
                  <a:gd name="T7" fmla="*/ 3 h 141"/>
                  <a:gd name="T8" fmla="*/ 353 w 479"/>
                  <a:gd name="T9" fmla="*/ 6 h 141"/>
                  <a:gd name="T10" fmla="*/ 479 w 479"/>
                  <a:gd name="T11" fmla="*/ 23 h 1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9"/>
                  <a:gd name="T19" fmla="*/ 0 h 141"/>
                  <a:gd name="T20" fmla="*/ 479 w 479"/>
                  <a:gd name="T21" fmla="*/ 141 h 1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9" h="141">
                    <a:moveTo>
                      <a:pt x="0" y="141"/>
                    </a:moveTo>
                    <a:cubicBezTo>
                      <a:pt x="21" y="115"/>
                      <a:pt x="43" y="89"/>
                      <a:pt x="65" y="69"/>
                    </a:cubicBezTo>
                    <a:cubicBezTo>
                      <a:pt x="87" y="49"/>
                      <a:pt x="106" y="34"/>
                      <a:pt x="135" y="23"/>
                    </a:cubicBezTo>
                    <a:cubicBezTo>
                      <a:pt x="164" y="12"/>
                      <a:pt x="206" y="6"/>
                      <a:pt x="242" y="3"/>
                    </a:cubicBezTo>
                    <a:cubicBezTo>
                      <a:pt x="278" y="0"/>
                      <a:pt x="313" y="3"/>
                      <a:pt x="353" y="6"/>
                    </a:cubicBezTo>
                    <a:cubicBezTo>
                      <a:pt x="393" y="9"/>
                      <a:pt x="436" y="16"/>
                      <a:pt x="479" y="23"/>
                    </a:cubicBezTo>
                  </a:path>
                </a:pathLst>
              </a:custGeom>
              <a:noFill/>
              <a:ln w="444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7" name="Freeform 269"/>
              <p:cNvSpPr>
                <a:spLocks/>
              </p:cNvSpPr>
              <p:nvPr/>
            </p:nvSpPr>
            <p:spPr bwMode="auto">
              <a:xfrm>
                <a:off x="708" y="2955"/>
                <a:ext cx="352" cy="405"/>
              </a:xfrm>
              <a:custGeom>
                <a:avLst/>
                <a:gdLst>
                  <a:gd name="T0" fmla="*/ 352 w 352"/>
                  <a:gd name="T1" fmla="*/ 0 h 405"/>
                  <a:gd name="T2" fmla="*/ 310 w 352"/>
                  <a:gd name="T3" fmla="*/ 57 h 405"/>
                  <a:gd name="T4" fmla="*/ 244 w 352"/>
                  <a:gd name="T5" fmla="*/ 125 h 405"/>
                  <a:gd name="T6" fmla="*/ 136 w 352"/>
                  <a:gd name="T7" fmla="*/ 197 h 405"/>
                  <a:gd name="T8" fmla="*/ 46 w 352"/>
                  <a:gd name="T9" fmla="*/ 254 h 405"/>
                  <a:gd name="T10" fmla="*/ 5 w 352"/>
                  <a:gd name="T11" fmla="*/ 302 h 405"/>
                  <a:gd name="T12" fmla="*/ 14 w 352"/>
                  <a:gd name="T13" fmla="*/ 359 h 405"/>
                  <a:gd name="T14" fmla="*/ 68 w 352"/>
                  <a:gd name="T15" fmla="*/ 405 h 40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2"/>
                  <a:gd name="T25" fmla="*/ 0 h 405"/>
                  <a:gd name="T26" fmla="*/ 352 w 352"/>
                  <a:gd name="T27" fmla="*/ 405 h 40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2" h="405">
                    <a:moveTo>
                      <a:pt x="352" y="0"/>
                    </a:moveTo>
                    <a:cubicBezTo>
                      <a:pt x="340" y="18"/>
                      <a:pt x="328" y="36"/>
                      <a:pt x="310" y="57"/>
                    </a:cubicBezTo>
                    <a:cubicBezTo>
                      <a:pt x="292" y="78"/>
                      <a:pt x="273" y="102"/>
                      <a:pt x="244" y="125"/>
                    </a:cubicBezTo>
                    <a:cubicBezTo>
                      <a:pt x="215" y="148"/>
                      <a:pt x="169" y="176"/>
                      <a:pt x="136" y="197"/>
                    </a:cubicBezTo>
                    <a:cubicBezTo>
                      <a:pt x="103" y="218"/>
                      <a:pt x="68" y="236"/>
                      <a:pt x="46" y="254"/>
                    </a:cubicBezTo>
                    <a:cubicBezTo>
                      <a:pt x="24" y="272"/>
                      <a:pt x="10" y="285"/>
                      <a:pt x="5" y="302"/>
                    </a:cubicBezTo>
                    <a:cubicBezTo>
                      <a:pt x="0" y="319"/>
                      <a:pt x="4" y="342"/>
                      <a:pt x="14" y="359"/>
                    </a:cubicBezTo>
                    <a:cubicBezTo>
                      <a:pt x="24" y="376"/>
                      <a:pt x="46" y="390"/>
                      <a:pt x="68" y="405"/>
                    </a:cubicBezTo>
                  </a:path>
                </a:pathLst>
              </a:custGeom>
              <a:noFill/>
              <a:ln w="44450" cap="flat" cmpd="sng">
                <a:solidFill>
                  <a:srgbClr val="00FF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818" name="Group 270"/>
              <p:cNvGrpSpPr>
                <a:grpSpLocks/>
              </p:cNvGrpSpPr>
              <p:nvPr/>
            </p:nvGrpSpPr>
            <p:grpSpPr bwMode="auto">
              <a:xfrm>
                <a:off x="1342" y="3366"/>
                <a:ext cx="704" cy="682"/>
                <a:chOff x="1093" y="2492"/>
                <a:chExt cx="704" cy="682"/>
              </a:xfrm>
            </p:grpSpPr>
            <p:sp>
              <p:nvSpPr>
                <p:cNvPr id="9827" name="Freeform 271"/>
                <p:cNvSpPr>
                  <a:spLocks/>
                </p:cNvSpPr>
                <p:nvPr/>
              </p:nvSpPr>
              <p:spPr bwMode="auto">
                <a:xfrm>
                  <a:off x="1093" y="2492"/>
                  <a:ext cx="704" cy="682"/>
                </a:xfrm>
                <a:custGeom>
                  <a:avLst/>
                  <a:gdLst>
                    <a:gd name="T0" fmla="*/ 9 w 704"/>
                    <a:gd name="T1" fmla="*/ 0 h 682"/>
                    <a:gd name="T2" fmla="*/ 109 w 704"/>
                    <a:gd name="T3" fmla="*/ 175 h 682"/>
                    <a:gd name="T4" fmla="*/ 3 w 704"/>
                    <a:gd name="T5" fmla="*/ 369 h 682"/>
                    <a:gd name="T6" fmla="*/ 91 w 704"/>
                    <a:gd name="T7" fmla="*/ 551 h 682"/>
                    <a:gd name="T8" fmla="*/ 253 w 704"/>
                    <a:gd name="T9" fmla="*/ 400 h 682"/>
                    <a:gd name="T10" fmla="*/ 228 w 704"/>
                    <a:gd name="T11" fmla="*/ 231 h 682"/>
                    <a:gd name="T12" fmla="*/ 347 w 704"/>
                    <a:gd name="T13" fmla="*/ 37 h 682"/>
                    <a:gd name="T14" fmla="*/ 529 w 704"/>
                    <a:gd name="T15" fmla="*/ 68 h 682"/>
                    <a:gd name="T16" fmla="*/ 610 w 704"/>
                    <a:gd name="T17" fmla="*/ 238 h 682"/>
                    <a:gd name="T18" fmla="*/ 541 w 704"/>
                    <a:gd name="T19" fmla="*/ 407 h 682"/>
                    <a:gd name="T20" fmla="*/ 704 w 704"/>
                    <a:gd name="T21" fmla="*/ 682 h 68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04"/>
                    <a:gd name="T34" fmla="*/ 0 h 682"/>
                    <a:gd name="T35" fmla="*/ 704 w 704"/>
                    <a:gd name="T36" fmla="*/ 682 h 68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04" h="682">
                      <a:moveTo>
                        <a:pt x="9" y="0"/>
                      </a:moveTo>
                      <a:cubicBezTo>
                        <a:pt x="59" y="57"/>
                        <a:pt x="110" y="114"/>
                        <a:pt x="109" y="175"/>
                      </a:cubicBezTo>
                      <a:cubicBezTo>
                        <a:pt x="108" y="236"/>
                        <a:pt x="6" y="306"/>
                        <a:pt x="3" y="369"/>
                      </a:cubicBezTo>
                      <a:cubicBezTo>
                        <a:pt x="0" y="432"/>
                        <a:pt x="49" y="546"/>
                        <a:pt x="91" y="551"/>
                      </a:cubicBezTo>
                      <a:cubicBezTo>
                        <a:pt x="133" y="556"/>
                        <a:pt x="230" y="453"/>
                        <a:pt x="253" y="400"/>
                      </a:cubicBezTo>
                      <a:cubicBezTo>
                        <a:pt x="276" y="347"/>
                        <a:pt x="212" y="291"/>
                        <a:pt x="228" y="231"/>
                      </a:cubicBezTo>
                      <a:cubicBezTo>
                        <a:pt x="244" y="171"/>
                        <a:pt x="297" y="64"/>
                        <a:pt x="347" y="37"/>
                      </a:cubicBezTo>
                      <a:cubicBezTo>
                        <a:pt x="397" y="10"/>
                        <a:pt x="485" y="35"/>
                        <a:pt x="529" y="68"/>
                      </a:cubicBezTo>
                      <a:cubicBezTo>
                        <a:pt x="573" y="101"/>
                        <a:pt x="608" y="182"/>
                        <a:pt x="610" y="238"/>
                      </a:cubicBezTo>
                      <a:cubicBezTo>
                        <a:pt x="612" y="294"/>
                        <a:pt x="525" y="333"/>
                        <a:pt x="541" y="407"/>
                      </a:cubicBezTo>
                      <a:cubicBezTo>
                        <a:pt x="557" y="481"/>
                        <a:pt x="630" y="581"/>
                        <a:pt x="704" y="682"/>
                      </a:cubicBezTo>
                    </a:path>
                  </a:pathLst>
                </a:custGeom>
                <a:noFill/>
                <a:ln w="25400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8" name="Freeform 272"/>
                <p:cNvSpPr>
                  <a:spLocks/>
                </p:cNvSpPr>
                <p:nvPr/>
              </p:nvSpPr>
              <p:spPr bwMode="auto">
                <a:xfrm>
                  <a:off x="1123" y="2618"/>
                  <a:ext cx="243" cy="428"/>
                </a:xfrm>
                <a:custGeom>
                  <a:avLst/>
                  <a:gdLst>
                    <a:gd name="T0" fmla="*/ 0 w 243"/>
                    <a:gd name="T1" fmla="*/ 353 h 428"/>
                    <a:gd name="T2" fmla="*/ 25 w 243"/>
                    <a:gd name="T3" fmla="*/ 401 h 428"/>
                    <a:gd name="T4" fmla="*/ 61 w 243"/>
                    <a:gd name="T5" fmla="*/ 426 h 428"/>
                    <a:gd name="T6" fmla="*/ 132 w 243"/>
                    <a:gd name="T7" fmla="*/ 389 h 428"/>
                    <a:gd name="T8" fmla="*/ 225 w 243"/>
                    <a:gd name="T9" fmla="*/ 273 h 428"/>
                    <a:gd name="T10" fmla="*/ 199 w 243"/>
                    <a:gd name="T11" fmla="*/ 153 h 428"/>
                    <a:gd name="T12" fmla="*/ 195 w 243"/>
                    <a:gd name="T13" fmla="*/ 111 h 428"/>
                    <a:gd name="T14" fmla="*/ 243 w 243"/>
                    <a:gd name="T15" fmla="*/ 0 h 42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3"/>
                    <a:gd name="T25" fmla="*/ 0 h 428"/>
                    <a:gd name="T26" fmla="*/ 243 w 243"/>
                    <a:gd name="T27" fmla="*/ 428 h 42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3" h="428">
                      <a:moveTo>
                        <a:pt x="0" y="353"/>
                      </a:moveTo>
                      <a:cubicBezTo>
                        <a:pt x="7" y="371"/>
                        <a:pt x="15" y="389"/>
                        <a:pt x="25" y="401"/>
                      </a:cubicBezTo>
                      <a:cubicBezTo>
                        <a:pt x="35" y="413"/>
                        <a:pt x="43" y="428"/>
                        <a:pt x="61" y="426"/>
                      </a:cubicBezTo>
                      <a:cubicBezTo>
                        <a:pt x="79" y="424"/>
                        <a:pt x="105" y="415"/>
                        <a:pt x="132" y="389"/>
                      </a:cubicBezTo>
                      <a:cubicBezTo>
                        <a:pt x="159" y="363"/>
                        <a:pt x="214" y="312"/>
                        <a:pt x="225" y="273"/>
                      </a:cubicBezTo>
                      <a:cubicBezTo>
                        <a:pt x="236" y="234"/>
                        <a:pt x="204" y="180"/>
                        <a:pt x="199" y="153"/>
                      </a:cubicBezTo>
                      <a:cubicBezTo>
                        <a:pt x="194" y="126"/>
                        <a:pt x="188" y="136"/>
                        <a:pt x="195" y="111"/>
                      </a:cubicBezTo>
                      <a:cubicBezTo>
                        <a:pt x="202" y="86"/>
                        <a:pt x="222" y="43"/>
                        <a:pt x="243" y="0"/>
                      </a:cubicBezTo>
                    </a:path>
                  </a:pathLst>
                </a:custGeom>
                <a:noFill/>
                <a:ln w="44450" cap="flat" cmpd="sng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29" name="Freeform 273"/>
                <p:cNvSpPr>
                  <a:spLocks/>
                </p:cNvSpPr>
                <p:nvPr/>
              </p:nvSpPr>
              <p:spPr bwMode="auto">
                <a:xfrm>
                  <a:off x="1463" y="2512"/>
                  <a:ext cx="244" cy="408"/>
                </a:xfrm>
                <a:custGeom>
                  <a:avLst/>
                  <a:gdLst>
                    <a:gd name="T0" fmla="*/ 0 w 244"/>
                    <a:gd name="T1" fmla="*/ 6 h 408"/>
                    <a:gd name="T2" fmla="*/ 81 w 244"/>
                    <a:gd name="T3" fmla="*/ 7 h 408"/>
                    <a:gd name="T4" fmla="*/ 156 w 244"/>
                    <a:gd name="T5" fmla="*/ 48 h 408"/>
                    <a:gd name="T6" fmla="*/ 206 w 244"/>
                    <a:gd name="T7" fmla="*/ 108 h 408"/>
                    <a:gd name="T8" fmla="*/ 239 w 244"/>
                    <a:gd name="T9" fmla="*/ 195 h 408"/>
                    <a:gd name="T10" fmla="*/ 237 w 244"/>
                    <a:gd name="T11" fmla="*/ 244 h 408"/>
                    <a:gd name="T12" fmla="*/ 197 w 244"/>
                    <a:gd name="T13" fmla="*/ 300 h 408"/>
                    <a:gd name="T14" fmla="*/ 168 w 244"/>
                    <a:gd name="T15" fmla="*/ 355 h 408"/>
                    <a:gd name="T16" fmla="*/ 180 w 244"/>
                    <a:gd name="T17" fmla="*/ 408 h 4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44"/>
                    <a:gd name="T28" fmla="*/ 0 h 408"/>
                    <a:gd name="T29" fmla="*/ 244 w 244"/>
                    <a:gd name="T30" fmla="*/ 408 h 40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44" h="408">
                      <a:moveTo>
                        <a:pt x="0" y="6"/>
                      </a:moveTo>
                      <a:cubicBezTo>
                        <a:pt x="27" y="3"/>
                        <a:pt x="55" y="0"/>
                        <a:pt x="81" y="7"/>
                      </a:cubicBezTo>
                      <a:cubicBezTo>
                        <a:pt x="107" y="14"/>
                        <a:pt x="135" y="31"/>
                        <a:pt x="156" y="48"/>
                      </a:cubicBezTo>
                      <a:cubicBezTo>
                        <a:pt x="177" y="65"/>
                        <a:pt x="192" y="83"/>
                        <a:pt x="206" y="108"/>
                      </a:cubicBezTo>
                      <a:cubicBezTo>
                        <a:pt x="220" y="133"/>
                        <a:pt x="234" y="172"/>
                        <a:pt x="239" y="195"/>
                      </a:cubicBezTo>
                      <a:cubicBezTo>
                        <a:pt x="244" y="218"/>
                        <a:pt x="244" y="226"/>
                        <a:pt x="237" y="244"/>
                      </a:cubicBezTo>
                      <a:cubicBezTo>
                        <a:pt x="230" y="262"/>
                        <a:pt x="208" y="282"/>
                        <a:pt x="197" y="300"/>
                      </a:cubicBezTo>
                      <a:cubicBezTo>
                        <a:pt x="186" y="318"/>
                        <a:pt x="171" y="337"/>
                        <a:pt x="168" y="355"/>
                      </a:cubicBezTo>
                      <a:cubicBezTo>
                        <a:pt x="165" y="373"/>
                        <a:pt x="172" y="390"/>
                        <a:pt x="180" y="408"/>
                      </a:cubicBezTo>
                    </a:path>
                  </a:pathLst>
                </a:custGeom>
                <a:noFill/>
                <a:ln w="44450" cap="flat" cmpd="sng">
                  <a:solidFill>
                    <a:srgbClr val="80008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819" name="Group 274"/>
              <p:cNvGrpSpPr>
                <a:grpSpLocks/>
              </p:cNvGrpSpPr>
              <p:nvPr/>
            </p:nvGrpSpPr>
            <p:grpSpPr bwMode="auto">
              <a:xfrm>
                <a:off x="1365" y="2120"/>
                <a:ext cx="1157" cy="944"/>
                <a:chOff x="1365" y="2120"/>
                <a:chExt cx="1157" cy="944"/>
              </a:xfrm>
            </p:grpSpPr>
            <p:grpSp>
              <p:nvGrpSpPr>
                <p:cNvPr id="9822" name="Group 275"/>
                <p:cNvGrpSpPr>
                  <a:grpSpLocks/>
                </p:cNvGrpSpPr>
                <p:nvPr/>
              </p:nvGrpSpPr>
              <p:grpSpPr bwMode="auto">
                <a:xfrm>
                  <a:off x="1365" y="2120"/>
                  <a:ext cx="1108" cy="944"/>
                  <a:chOff x="1116" y="1246"/>
                  <a:chExt cx="1108" cy="944"/>
                </a:xfrm>
              </p:grpSpPr>
              <p:sp>
                <p:nvSpPr>
                  <p:cNvPr id="9824" name="Freeform 276"/>
                  <p:cNvSpPr>
                    <a:spLocks/>
                  </p:cNvSpPr>
                  <p:nvPr/>
                </p:nvSpPr>
                <p:spPr bwMode="auto">
                  <a:xfrm>
                    <a:off x="1116" y="1246"/>
                    <a:ext cx="1108" cy="944"/>
                  </a:xfrm>
                  <a:custGeom>
                    <a:avLst/>
                    <a:gdLst>
                      <a:gd name="T0" fmla="*/ 0 w 1108"/>
                      <a:gd name="T1" fmla="*/ 944 h 944"/>
                      <a:gd name="T2" fmla="*/ 156 w 1108"/>
                      <a:gd name="T3" fmla="*/ 719 h 944"/>
                      <a:gd name="T4" fmla="*/ 507 w 1108"/>
                      <a:gd name="T5" fmla="*/ 894 h 944"/>
                      <a:gd name="T6" fmla="*/ 864 w 1108"/>
                      <a:gd name="T7" fmla="*/ 706 h 944"/>
                      <a:gd name="T8" fmla="*/ 751 w 1108"/>
                      <a:gd name="T9" fmla="*/ 324 h 944"/>
                      <a:gd name="T10" fmla="*/ 864 w 1108"/>
                      <a:gd name="T11" fmla="*/ 30 h 944"/>
                      <a:gd name="T12" fmla="*/ 1008 w 1108"/>
                      <a:gd name="T13" fmla="*/ 143 h 944"/>
                      <a:gd name="T14" fmla="*/ 1108 w 1108"/>
                      <a:gd name="T15" fmla="*/ 230 h 94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108"/>
                      <a:gd name="T25" fmla="*/ 0 h 944"/>
                      <a:gd name="T26" fmla="*/ 1108 w 1108"/>
                      <a:gd name="T27" fmla="*/ 944 h 94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108" h="944">
                        <a:moveTo>
                          <a:pt x="0" y="944"/>
                        </a:moveTo>
                        <a:cubicBezTo>
                          <a:pt x="36" y="835"/>
                          <a:pt x="72" y="727"/>
                          <a:pt x="156" y="719"/>
                        </a:cubicBezTo>
                        <a:cubicBezTo>
                          <a:pt x="240" y="711"/>
                          <a:pt x="389" y="896"/>
                          <a:pt x="507" y="894"/>
                        </a:cubicBezTo>
                        <a:cubicBezTo>
                          <a:pt x="625" y="892"/>
                          <a:pt x="823" y="801"/>
                          <a:pt x="864" y="706"/>
                        </a:cubicBezTo>
                        <a:cubicBezTo>
                          <a:pt x="905" y="611"/>
                          <a:pt x="751" y="437"/>
                          <a:pt x="751" y="324"/>
                        </a:cubicBezTo>
                        <a:cubicBezTo>
                          <a:pt x="751" y="211"/>
                          <a:pt x="821" y="60"/>
                          <a:pt x="864" y="30"/>
                        </a:cubicBezTo>
                        <a:cubicBezTo>
                          <a:pt x="907" y="0"/>
                          <a:pt x="967" y="110"/>
                          <a:pt x="1008" y="143"/>
                        </a:cubicBezTo>
                        <a:cubicBezTo>
                          <a:pt x="1049" y="176"/>
                          <a:pt x="1078" y="203"/>
                          <a:pt x="1108" y="230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25" name="Freeform 277"/>
                  <p:cNvSpPr>
                    <a:spLocks/>
                  </p:cNvSpPr>
                  <p:nvPr/>
                </p:nvSpPr>
                <p:spPr bwMode="auto">
                  <a:xfrm>
                    <a:off x="1117" y="1963"/>
                    <a:ext cx="355" cy="226"/>
                  </a:xfrm>
                  <a:custGeom>
                    <a:avLst/>
                    <a:gdLst>
                      <a:gd name="T0" fmla="*/ 0 w 355"/>
                      <a:gd name="T1" fmla="*/ 226 h 226"/>
                      <a:gd name="T2" fmla="*/ 27 w 355"/>
                      <a:gd name="T3" fmla="*/ 154 h 226"/>
                      <a:gd name="T4" fmla="*/ 46 w 355"/>
                      <a:gd name="T5" fmla="*/ 97 h 226"/>
                      <a:gd name="T6" fmla="*/ 93 w 355"/>
                      <a:gd name="T7" fmla="*/ 31 h 226"/>
                      <a:gd name="T8" fmla="*/ 157 w 355"/>
                      <a:gd name="T9" fmla="*/ 1 h 226"/>
                      <a:gd name="T10" fmla="*/ 220 w 355"/>
                      <a:gd name="T11" fmla="*/ 24 h 226"/>
                      <a:gd name="T12" fmla="*/ 307 w 355"/>
                      <a:gd name="T13" fmla="*/ 79 h 226"/>
                      <a:gd name="T14" fmla="*/ 355 w 355"/>
                      <a:gd name="T15" fmla="*/ 114 h 22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55"/>
                      <a:gd name="T25" fmla="*/ 0 h 226"/>
                      <a:gd name="T26" fmla="*/ 355 w 355"/>
                      <a:gd name="T27" fmla="*/ 226 h 22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55" h="226">
                        <a:moveTo>
                          <a:pt x="0" y="226"/>
                        </a:moveTo>
                        <a:cubicBezTo>
                          <a:pt x="9" y="200"/>
                          <a:pt x="19" y="175"/>
                          <a:pt x="27" y="154"/>
                        </a:cubicBezTo>
                        <a:cubicBezTo>
                          <a:pt x="35" y="133"/>
                          <a:pt x="35" y="117"/>
                          <a:pt x="46" y="97"/>
                        </a:cubicBezTo>
                        <a:cubicBezTo>
                          <a:pt x="57" y="77"/>
                          <a:pt x="75" y="47"/>
                          <a:pt x="93" y="31"/>
                        </a:cubicBezTo>
                        <a:cubicBezTo>
                          <a:pt x="111" y="15"/>
                          <a:pt x="136" y="2"/>
                          <a:pt x="157" y="1"/>
                        </a:cubicBezTo>
                        <a:cubicBezTo>
                          <a:pt x="178" y="0"/>
                          <a:pt x="195" y="11"/>
                          <a:pt x="220" y="24"/>
                        </a:cubicBezTo>
                        <a:cubicBezTo>
                          <a:pt x="245" y="37"/>
                          <a:pt x="285" y="64"/>
                          <a:pt x="307" y="79"/>
                        </a:cubicBezTo>
                        <a:cubicBezTo>
                          <a:pt x="329" y="94"/>
                          <a:pt x="342" y="104"/>
                          <a:pt x="355" y="114"/>
                        </a:cubicBezTo>
                      </a:path>
                    </a:pathLst>
                  </a:custGeom>
                  <a:noFill/>
                  <a:ln w="4445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26" name="Freeform 278"/>
                  <p:cNvSpPr>
                    <a:spLocks/>
                  </p:cNvSpPr>
                  <p:nvPr/>
                </p:nvSpPr>
                <p:spPr bwMode="auto">
                  <a:xfrm>
                    <a:off x="1615" y="1925"/>
                    <a:ext cx="376" cy="216"/>
                  </a:xfrm>
                  <a:custGeom>
                    <a:avLst/>
                    <a:gdLst>
                      <a:gd name="T0" fmla="*/ 0 w 376"/>
                      <a:gd name="T1" fmla="*/ 215 h 216"/>
                      <a:gd name="T2" fmla="*/ 66 w 376"/>
                      <a:gd name="T3" fmla="*/ 210 h 216"/>
                      <a:gd name="T4" fmla="*/ 166 w 376"/>
                      <a:gd name="T5" fmla="*/ 177 h 216"/>
                      <a:gd name="T6" fmla="*/ 255 w 376"/>
                      <a:gd name="T7" fmla="*/ 135 h 216"/>
                      <a:gd name="T8" fmla="*/ 336 w 376"/>
                      <a:gd name="T9" fmla="*/ 71 h 216"/>
                      <a:gd name="T10" fmla="*/ 376 w 376"/>
                      <a:gd name="T11" fmla="*/ 0 h 21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76"/>
                      <a:gd name="T19" fmla="*/ 0 h 216"/>
                      <a:gd name="T20" fmla="*/ 376 w 376"/>
                      <a:gd name="T21" fmla="*/ 216 h 21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76" h="216">
                        <a:moveTo>
                          <a:pt x="0" y="215"/>
                        </a:moveTo>
                        <a:cubicBezTo>
                          <a:pt x="19" y="215"/>
                          <a:pt x="38" y="216"/>
                          <a:pt x="66" y="210"/>
                        </a:cubicBezTo>
                        <a:cubicBezTo>
                          <a:pt x="94" y="204"/>
                          <a:pt x="134" y="190"/>
                          <a:pt x="166" y="177"/>
                        </a:cubicBezTo>
                        <a:cubicBezTo>
                          <a:pt x="198" y="164"/>
                          <a:pt x="227" y="153"/>
                          <a:pt x="255" y="135"/>
                        </a:cubicBezTo>
                        <a:cubicBezTo>
                          <a:pt x="283" y="117"/>
                          <a:pt x="316" y="94"/>
                          <a:pt x="336" y="71"/>
                        </a:cubicBezTo>
                        <a:cubicBezTo>
                          <a:pt x="356" y="48"/>
                          <a:pt x="366" y="24"/>
                          <a:pt x="376" y="0"/>
                        </a:cubicBezTo>
                      </a:path>
                    </a:pathLst>
                  </a:custGeom>
                  <a:noFill/>
                  <a:ln w="44450" cap="flat" cmpd="sng">
                    <a:solidFill>
                      <a:srgbClr val="80008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823" name="Oval 279"/>
                <p:cNvSpPr>
                  <a:spLocks noChangeArrowheads="1"/>
                </p:cNvSpPr>
                <p:nvPr/>
              </p:nvSpPr>
              <p:spPr bwMode="auto">
                <a:xfrm>
                  <a:off x="2466" y="2343"/>
                  <a:ext cx="56" cy="56"/>
                </a:xfrm>
                <a:prstGeom prst="ellipse">
                  <a:avLst/>
                </a:prstGeom>
                <a:noFill/>
                <a:ln w="25400" algn="ctr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820" name="Oval 280"/>
              <p:cNvSpPr>
                <a:spLocks noChangeArrowheads="1"/>
              </p:cNvSpPr>
              <p:nvPr/>
            </p:nvSpPr>
            <p:spPr bwMode="auto">
              <a:xfrm>
                <a:off x="1302" y="3318"/>
                <a:ext cx="56" cy="56"/>
              </a:xfrm>
              <a:prstGeom prst="ellips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21" name="Oval 281"/>
              <p:cNvSpPr>
                <a:spLocks noChangeArrowheads="1"/>
              </p:cNvSpPr>
              <p:nvPr/>
            </p:nvSpPr>
            <p:spPr bwMode="auto">
              <a:xfrm>
                <a:off x="390" y="3120"/>
                <a:ext cx="56" cy="56"/>
              </a:xfrm>
              <a:prstGeom prst="ellipse">
                <a:avLst/>
              </a:prstGeom>
              <a:noFill/>
              <a:ln w="254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13" name="Line 282"/>
            <p:cNvSpPr>
              <a:spLocks noChangeShapeType="1"/>
            </p:cNvSpPr>
            <p:nvPr/>
          </p:nvSpPr>
          <p:spPr bwMode="auto">
            <a:xfrm>
              <a:off x="1999" y="2174"/>
              <a:ext cx="773" cy="8"/>
            </a:xfrm>
            <a:prstGeom prst="line">
              <a:avLst/>
            </a:prstGeom>
            <a:noFill/>
            <a:ln w="6350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14" name="Text Box 283"/>
            <p:cNvSpPr txBox="1">
              <a:spLocks noChangeArrowheads="1"/>
            </p:cNvSpPr>
            <p:nvPr/>
          </p:nvSpPr>
          <p:spPr bwMode="auto">
            <a:xfrm>
              <a:off x="592" y="996"/>
              <a:ext cx="77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9 strands</a:t>
              </a:r>
            </a:p>
          </p:txBody>
        </p:sp>
      </p:grpSp>
      <p:sp>
        <p:nvSpPr>
          <p:cNvPr id="1897" name="TextBox 1896"/>
          <p:cNvSpPr txBox="1"/>
          <p:nvPr/>
        </p:nvSpPr>
        <p:spPr>
          <a:xfrm>
            <a:off x="6761361" y="5403273"/>
            <a:ext cx="2382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Two double-helices</a:t>
            </a:r>
          </a:p>
          <a:p>
            <a:r>
              <a:rPr lang="en-US" dirty="0" smtClean="0"/>
              <a:t>per arm</a:t>
            </a:r>
            <a:endParaRPr lang="en-US" dirty="0"/>
          </a:p>
        </p:txBody>
      </p:sp>
      <p:sp>
        <p:nvSpPr>
          <p:cNvPr id="1898" name="TextBox 1897"/>
          <p:cNvSpPr txBox="1"/>
          <p:nvPr/>
        </p:nvSpPr>
        <p:spPr>
          <a:xfrm>
            <a:off x="3072716" y="4561608"/>
            <a:ext cx="2975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strand “crosses-over”</a:t>
            </a:r>
          </a:p>
          <a:p>
            <a:r>
              <a:rPr lang="en-US" dirty="0" smtClean="0"/>
              <a:t>to another at a “junction”</a:t>
            </a:r>
            <a:endParaRPr lang="en-US" dirty="0"/>
          </a:p>
        </p:txBody>
      </p:sp>
      <p:cxnSp>
        <p:nvCxnSpPr>
          <p:cNvPr id="1900" name="Straight Arrow Connector 1899"/>
          <p:cNvCxnSpPr/>
          <p:nvPr/>
        </p:nvCxnSpPr>
        <p:spPr bwMode="auto">
          <a:xfrm flipV="1">
            <a:off x="5049078" y="3101009"/>
            <a:ext cx="596348" cy="1417982"/>
          </a:xfrm>
          <a:prstGeom prst="straightConnector1">
            <a:avLst/>
          </a:prstGeom>
          <a:noFill/>
          <a:ln w="50800" cap="flat" cmpd="sng" algn="ctr">
            <a:solidFill>
              <a:srgbClr val="66CC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01" name="Straight Arrow Connector 1900"/>
          <p:cNvCxnSpPr/>
          <p:nvPr/>
        </p:nvCxnSpPr>
        <p:spPr bwMode="auto">
          <a:xfrm flipH="1" flipV="1">
            <a:off x="6917635" y="4744278"/>
            <a:ext cx="1007165" cy="609600"/>
          </a:xfrm>
          <a:prstGeom prst="straightConnector1">
            <a:avLst/>
          </a:prstGeom>
          <a:noFill/>
          <a:ln w="50800" cap="flat" cmpd="sng" algn="ctr">
            <a:solidFill>
              <a:srgbClr val="66CC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03" name="TextBox 1902"/>
          <p:cNvSpPr txBox="1"/>
          <p:nvPr/>
        </p:nvSpPr>
        <p:spPr>
          <a:xfrm>
            <a:off x="3161626" y="818022"/>
            <a:ext cx="30620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“Sticky-ends”  sequences</a:t>
            </a:r>
          </a:p>
          <a:p>
            <a:r>
              <a:rPr lang="en-US" dirty="0" smtClean="0"/>
              <a:t>can be unique</a:t>
            </a:r>
            <a:endParaRPr lang="en-US" dirty="0"/>
          </a:p>
        </p:txBody>
      </p:sp>
      <p:cxnSp>
        <p:nvCxnSpPr>
          <p:cNvPr id="1904" name="Straight Arrow Connector 1903"/>
          <p:cNvCxnSpPr/>
          <p:nvPr/>
        </p:nvCxnSpPr>
        <p:spPr bwMode="auto">
          <a:xfrm>
            <a:off x="5738191" y="1364974"/>
            <a:ext cx="768626" cy="53010"/>
          </a:xfrm>
          <a:prstGeom prst="straightConnector1">
            <a:avLst/>
          </a:prstGeom>
          <a:noFill/>
          <a:ln w="50800" cap="flat" cmpd="sng" algn="ctr">
            <a:solidFill>
              <a:srgbClr val="66CC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07" name="Text Box 6"/>
          <p:cNvSpPr txBox="1">
            <a:spLocks noChangeArrowheads="1"/>
          </p:cNvSpPr>
          <p:nvPr/>
        </p:nvSpPr>
        <p:spPr bwMode="auto">
          <a:xfrm>
            <a:off x="3438526" y="2992852"/>
            <a:ext cx="495300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ym typeface="Symbol" pitchFamily="18" charset="2"/>
              </a:rPr>
              <a:t>T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DNA Motifs</a:t>
            </a:r>
          </a:p>
        </p:txBody>
      </p:sp>
      <p:grpSp>
        <p:nvGrpSpPr>
          <p:cNvPr id="561" name="Group 560"/>
          <p:cNvGrpSpPr/>
          <p:nvPr/>
        </p:nvGrpSpPr>
        <p:grpSpPr>
          <a:xfrm>
            <a:off x="215900" y="927624"/>
            <a:ext cx="13367300" cy="5930376"/>
            <a:chOff x="215900" y="927624"/>
            <a:chExt cx="13367300" cy="5930376"/>
          </a:xfrm>
        </p:grpSpPr>
        <p:grpSp>
          <p:nvGrpSpPr>
            <p:cNvPr id="284" name="Group 283"/>
            <p:cNvGrpSpPr/>
            <p:nvPr/>
          </p:nvGrpSpPr>
          <p:grpSpPr>
            <a:xfrm>
              <a:off x="215900" y="1279525"/>
              <a:ext cx="8678863" cy="4002088"/>
              <a:chOff x="215900" y="1279525"/>
              <a:chExt cx="8678863" cy="4002088"/>
            </a:xfrm>
          </p:grpSpPr>
          <p:grpSp>
            <p:nvGrpSpPr>
              <p:cNvPr id="2" name="Group 3"/>
              <p:cNvGrpSpPr>
                <a:grpSpLocks/>
              </p:cNvGrpSpPr>
              <p:nvPr/>
            </p:nvGrpSpPr>
            <p:grpSpPr bwMode="auto">
              <a:xfrm>
                <a:off x="4746625" y="1279525"/>
                <a:ext cx="4148138" cy="4002088"/>
                <a:chOff x="389" y="1171"/>
                <a:chExt cx="1363" cy="1315"/>
              </a:xfrm>
            </p:grpSpPr>
            <p:sp>
              <p:nvSpPr>
                <p:cNvPr id="9860" name="Line 4"/>
                <p:cNvSpPr>
                  <a:spLocks noChangeShapeType="1"/>
                </p:cNvSpPr>
                <p:nvPr/>
              </p:nvSpPr>
              <p:spPr bwMode="auto">
                <a:xfrm rot="10800000">
                  <a:off x="414" y="1721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61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437" y="1721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62" name="Line 6"/>
                <p:cNvSpPr>
                  <a:spLocks noChangeShapeType="1"/>
                </p:cNvSpPr>
                <p:nvPr/>
              </p:nvSpPr>
              <p:spPr bwMode="auto">
                <a:xfrm rot="10800000">
                  <a:off x="461" y="1721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63" name="Line 7"/>
                <p:cNvSpPr>
                  <a:spLocks noChangeShapeType="1"/>
                </p:cNvSpPr>
                <p:nvPr/>
              </p:nvSpPr>
              <p:spPr bwMode="auto">
                <a:xfrm rot="10800000">
                  <a:off x="485" y="1721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64" name="Line 8"/>
                <p:cNvSpPr>
                  <a:spLocks noChangeShapeType="1"/>
                </p:cNvSpPr>
                <p:nvPr/>
              </p:nvSpPr>
              <p:spPr bwMode="auto">
                <a:xfrm rot="10800000">
                  <a:off x="390" y="1721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800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65" name="Line 9"/>
                <p:cNvSpPr>
                  <a:spLocks noChangeShapeType="1"/>
                </p:cNvSpPr>
                <p:nvPr/>
              </p:nvSpPr>
              <p:spPr bwMode="auto">
                <a:xfrm rot="10800000">
                  <a:off x="414" y="1769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66" name="Line 10"/>
                <p:cNvSpPr>
                  <a:spLocks noChangeShapeType="1"/>
                </p:cNvSpPr>
                <p:nvPr/>
              </p:nvSpPr>
              <p:spPr bwMode="auto">
                <a:xfrm rot="10800000">
                  <a:off x="437" y="1769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67" name="Line 11"/>
                <p:cNvSpPr>
                  <a:spLocks noChangeShapeType="1"/>
                </p:cNvSpPr>
                <p:nvPr/>
              </p:nvSpPr>
              <p:spPr bwMode="auto">
                <a:xfrm rot="10800000">
                  <a:off x="461" y="1769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68" name="Line 12"/>
                <p:cNvSpPr>
                  <a:spLocks noChangeShapeType="1"/>
                </p:cNvSpPr>
                <p:nvPr/>
              </p:nvSpPr>
              <p:spPr bwMode="auto">
                <a:xfrm rot="10800000">
                  <a:off x="485" y="1769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69" name="Line 13"/>
                <p:cNvSpPr>
                  <a:spLocks noChangeShapeType="1"/>
                </p:cNvSpPr>
                <p:nvPr/>
              </p:nvSpPr>
              <p:spPr bwMode="auto">
                <a:xfrm rot="10800000">
                  <a:off x="390" y="1769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99CC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0" name="Line 14"/>
                <p:cNvSpPr>
                  <a:spLocks noChangeShapeType="1"/>
                </p:cNvSpPr>
                <p:nvPr/>
              </p:nvSpPr>
              <p:spPr bwMode="auto">
                <a:xfrm rot="5400000">
                  <a:off x="975" y="2449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1" name="Line 15"/>
                <p:cNvSpPr>
                  <a:spLocks noChangeShapeType="1"/>
                </p:cNvSpPr>
                <p:nvPr/>
              </p:nvSpPr>
              <p:spPr bwMode="auto">
                <a:xfrm rot="5400000">
                  <a:off x="975" y="2426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2" name="Line 16"/>
                <p:cNvSpPr>
                  <a:spLocks noChangeShapeType="1"/>
                </p:cNvSpPr>
                <p:nvPr/>
              </p:nvSpPr>
              <p:spPr bwMode="auto">
                <a:xfrm rot="5400000">
                  <a:off x="975" y="2402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3" name="Line 17"/>
                <p:cNvSpPr>
                  <a:spLocks noChangeShapeType="1"/>
                </p:cNvSpPr>
                <p:nvPr/>
              </p:nvSpPr>
              <p:spPr bwMode="auto">
                <a:xfrm rot="5400000">
                  <a:off x="975" y="2378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4" name="Line 18"/>
                <p:cNvSpPr>
                  <a:spLocks noChangeShapeType="1"/>
                </p:cNvSpPr>
                <p:nvPr/>
              </p:nvSpPr>
              <p:spPr bwMode="auto">
                <a:xfrm rot="5400000">
                  <a:off x="975" y="2473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33CC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5" name="Line 19"/>
                <p:cNvSpPr>
                  <a:spLocks noChangeShapeType="1"/>
                </p:cNvSpPr>
                <p:nvPr/>
              </p:nvSpPr>
              <p:spPr bwMode="auto">
                <a:xfrm rot="5400000">
                  <a:off x="1023" y="2449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6" name="Line 20"/>
                <p:cNvSpPr>
                  <a:spLocks noChangeShapeType="1"/>
                </p:cNvSpPr>
                <p:nvPr/>
              </p:nvSpPr>
              <p:spPr bwMode="auto">
                <a:xfrm rot="5400000">
                  <a:off x="1023" y="2426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7" name="Line 21"/>
                <p:cNvSpPr>
                  <a:spLocks noChangeShapeType="1"/>
                </p:cNvSpPr>
                <p:nvPr/>
              </p:nvSpPr>
              <p:spPr bwMode="auto">
                <a:xfrm rot="5400000">
                  <a:off x="1023" y="2402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8" name="Line 22"/>
                <p:cNvSpPr>
                  <a:spLocks noChangeShapeType="1"/>
                </p:cNvSpPr>
                <p:nvPr/>
              </p:nvSpPr>
              <p:spPr bwMode="auto">
                <a:xfrm rot="5400000">
                  <a:off x="1023" y="2378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79" name="Line 23"/>
                <p:cNvSpPr>
                  <a:spLocks noChangeShapeType="1"/>
                </p:cNvSpPr>
                <p:nvPr/>
              </p:nvSpPr>
              <p:spPr bwMode="auto">
                <a:xfrm rot="5400000">
                  <a:off x="1023" y="2473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3399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0" name="Line 24"/>
                <p:cNvSpPr>
                  <a:spLocks noChangeShapeType="1"/>
                </p:cNvSpPr>
                <p:nvPr/>
              </p:nvSpPr>
              <p:spPr bwMode="auto">
                <a:xfrm>
                  <a:off x="1727" y="1793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1" name="Line 25"/>
                <p:cNvSpPr>
                  <a:spLocks noChangeShapeType="1"/>
                </p:cNvSpPr>
                <p:nvPr/>
              </p:nvSpPr>
              <p:spPr bwMode="auto">
                <a:xfrm>
                  <a:off x="1704" y="1793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2" name="Line 26"/>
                <p:cNvSpPr>
                  <a:spLocks noChangeShapeType="1"/>
                </p:cNvSpPr>
                <p:nvPr/>
              </p:nvSpPr>
              <p:spPr bwMode="auto">
                <a:xfrm>
                  <a:off x="1680" y="1793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3" name="Line 27"/>
                <p:cNvSpPr>
                  <a:spLocks noChangeShapeType="1"/>
                </p:cNvSpPr>
                <p:nvPr/>
              </p:nvSpPr>
              <p:spPr bwMode="auto">
                <a:xfrm>
                  <a:off x="1656" y="1793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4" name="Line 28"/>
                <p:cNvSpPr>
                  <a:spLocks noChangeShapeType="1"/>
                </p:cNvSpPr>
                <p:nvPr/>
              </p:nvSpPr>
              <p:spPr bwMode="auto">
                <a:xfrm>
                  <a:off x="1751" y="1793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99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5" name="Line 29"/>
                <p:cNvSpPr>
                  <a:spLocks noChangeShapeType="1"/>
                </p:cNvSpPr>
                <p:nvPr/>
              </p:nvSpPr>
              <p:spPr bwMode="auto">
                <a:xfrm>
                  <a:off x="1727" y="1745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6" name="Line 30"/>
                <p:cNvSpPr>
                  <a:spLocks noChangeShapeType="1"/>
                </p:cNvSpPr>
                <p:nvPr/>
              </p:nvSpPr>
              <p:spPr bwMode="auto">
                <a:xfrm>
                  <a:off x="1704" y="1745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7" name="Line 31"/>
                <p:cNvSpPr>
                  <a:spLocks noChangeShapeType="1"/>
                </p:cNvSpPr>
                <p:nvPr/>
              </p:nvSpPr>
              <p:spPr bwMode="auto">
                <a:xfrm>
                  <a:off x="1680" y="1745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8" name="Line 32"/>
                <p:cNvSpPr>
                  <a:spLocks noChangeShapeType="1"/>
                </p:cNvSpPr>
                <p:nvPr/>
              </p:nvSpPr>
              <p:spPr bwMode="auto">
                <a:xfrm>
                  <a:off x="1656" y="1745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89" name="Line 33"/>
                <p:cNvSpPr>
                  <a:spLocks noChangeShapeType="1"/>
                </p:cNvSpPr>
                <p:nvPr/>
              </p:nvSpPr>
              <p:spPr bwMode="auto">
                <a:xfrm>
                  <a:off x="1751" y="1745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0" name="Line 34"/>
                <p:cNvSpPr>
                  <a:spLocks noChangeShapeType="1"/>
                </p:cNvSpPr>
                <p:nvPr/>
              </p:nvSpPr>
              <p:spPr bwMode="auto">
                <a:xfrm rot="-5400000">
                  <a:off x="1047" y="1183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1" name="Line 35"/>
                <p:cNvSpPr>
                  <a:spLocks noChangeShapeType="1"/>
                </p:cNvSpPr>
                <p:nvPr/>
              </p:nvSpPr>
              <p:spPr bwMode="auto">
                <a:xfrm rot="-5400000">
                  <a:off x="1047" y="1207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2" name="Line 36"/>
                <p:cNvSpPr>
                  <a:spLocks noChangeShapeType="1"/>
                </p:cNvSpPr>
                <p:nvPr/>
              </p:nvSpPr>
              <p:spPr bwMode="auto">
                <a:xfrm rot="-5400000">
                  <a:off x="1047" y="1231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3" name="Line 37"/>
                <p:cNvSpPr>
                  <a:spLocks noChangeShapeType="1"/>
                </p:cNvSpPr>
                <p:nvPr/>
              </p:nvSpPr>
              <p:spPr bwMode="auto">
                <a:xfrm rot="-5400000">
                  <a:off x="1047" y="1255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4" name="Line 38"/>
                <p:cNvSpPr>
                  <a:spLocks noChangeShapeType="1"/>
                </p:cNvSpPr>
                <p:nvPr/>
              </p:nvSpPr>
              <p:spPr bwMode="auto">
                <a:xfrm rot="-5400000">
                  <a:off x="1047" y="1159"/>
                  <a:ext cx="0" cy="24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5" name="Line 39"/>
                <p:cNvSpPr>
                  <a:spLocks noChangeShapeType="1"/>
                </p:cNvSpPr>
                <p:nvPr/>
              </p:nvSpPr>
              <p:spPr bwMode="auto">
                <a:xfrm rot="-5400000">
                  <a:off x="1000" y="1184"/>
                  <a:ext cx="0" cy="23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6" name="Line 40"/>
                <p:cNvSpPr>
                  <a:spLocks noChangeShapeType="1"/>
                </p:cNvSpPr>
                <p:nvPr/>
              </p:nvSpPr>
              <p:spPr bwMode="auto">
                <a:xfrm rot="-5400000">
                  <a:off x="1000" y="1207"/>
                  <a:ext cx="0" cy="23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7" name="Line 41"/>
                <p:cNvSpPr>
                  <a:spLocks noChangeShapeType="1"/>
                </p:cNvSpPr>
                <p:nvPr/>
              </p:nvSpPr>
              <p:spPr bwMode="auto">
                <a:xfrm rot="-5400000">
                  <a:off x="1000" y="1231"/>
                  <a:ext cx="0" cy="23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8" name="Line 42"/>
                <p:cNvSpPr>
                  <a:spLocks noChangeShapeType="1"/>
                </p:cNvSpPr>
                <p:nvPr/>
              </p:nvSpPr>
              <p:spPr bwMode="auto">
                <a:xfrm rot="-5400000">
                  <a:off x="1000" y="1255"/>
                  <a:ext cx="0" cy="23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99" name="Line 43"/>
                <p:cNvSpPr>
                  <a:spLocks noChangeShapeType="1"/>
                </p:cNvSpPr>
                <p:nvPr/>
              </p:nvSpPr>
              <p:spPr bwMode="auto">
                <a:xfrm rot="-5400000">
                  <a:off x="1000" y="1159"/>
                  <a:ext cx="0" cy="23"/>
                </a:xfrm>
                <a:prstGeom prst="line">
                  <a:avLst/>
                </a:prstGeom>
                <a:noFill/>
                <a:ln w="25400">
                  <a:solidFill>
                    <a:srgbClr val="96969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0" name="Line 44"/>
                <p:cNvSpPr>
                  <a:spLocks noChangeShapeType="1"/>
                </p:cNvSpPr>
                <p:nvPr/>
              </p:nvSpPr>
              <p:spPr bwMode="auto">
                <a:xfrm rot="5400000">
                  <a:off x="963" y="212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1" name="Line 45"/>
                <p:cNvSpPr>
                  <a:spLocks noChangeShapeType="1"/>
                </p:cNvSpPr>
                <p:nvPr/>
              </p:nvSpPr>
              <p:spPr bwMode="auto">
                <a:xfrm rot="5400000">
                  <a:off x="963" y="2103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2" name="Line 46"/>
                <p:cNvSpPr>
                  <a:spLocks noChangeShapeType="1"/>
                </p:cNvSpPr>
                <p:nvPr/>
              </p:nvSpPr>
              <p:spPr bwMode="auto">
                <a:xfrm rot="5400000">
                  <a:off x="963" y="2079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3" name="Line 47"/>
                <p:cNvSpPr>
                  <a:spLocks noChangeShapeType="1"/>
                </p:cNvSpPr>
                <p:nvPr/>
              </p:nvSpPr>
              <p:spPr bwMode="auto">
                <a:xfrm rot="5400000">
                  <a:off x="963" y="2055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4" name="Line 48"/>
                <p:cNvSpPr>
                  <a:spLocks noChangeShapeType="1"/>
                </p:cNvSpPr>
                <p:nvPr/>
              </p:nvSpPr>
              <p:spPr bwMode="auto">
                <a:xfrm rot="5400000">
                  <a:off x="963" y="2031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5" name="Line 49"/>
                <p:cNvSpPr>
                  <a:spLocks noChangeShapeType="1"/>
                </p:cNvSpPr>
                <p:nvPr/>
              </p:nvSpPr>
              <p:spPr bwMode="auto">
                <a:xfrm rot="5400000">
                  <a:off x="963" y="2008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6" name="Line 50"/>
                <p:cNvSpPr>
                  <a:spLocks noChangeShapeType="1"/>
                </p:cNvSpPr>
                <p:nvPr/>
              </p:nvSpPr>
              <p:spPr bwMode="auto">
                <a:xfrm rot="5400000">
                  <a:off x="963" y="1984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7" name="Line 51"/>
                <p:cNvSpPr>
                  <a:spLocks noChangeShapeType="1"/>
                </p:cNvSpPr>
                <p:nvPr/>
              </p:nvSpPr>
              <p:spPr bwMode="auto">
                <a:xfrm rot="5400000">
                  <a:off x="963" y="1960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8" name="Line 52"/>
                <p:cNvSpPr>
                  <a:spLocks noChangeShapeType="1"/>
                </p:cNvSpPr>
                <p:nvPr/>
              </p:nvSpPr>
              <p:spPr bwMode="auto">
                <a:xfrm rot="5400000">
                  <a:off x="963" y="2319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09" name="Line 53"/>
                <p:cNvSpPr>
                  <a:spLocks noChangeShapeType="1"/>
                </p:cNvSpPr>
                <p:nvPr/>
              </p:nvSpPr>
              <p:spPr bwMode="auto">
                <a:xfrm rot="5400000">
                  <a:off x="963" y="2298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0" name="Line 54"/>
                <p:cNvSpPr>
                  <a:spLocks noChangeShapeType="1"/>
                </p:cNvSpPr>
                <p:nvPr/>
              </p:nvSpPr>
              <p:spPr bwMode="auto">
                <a:xfrm rot="5400000">
                  <a:off x="963" y="2271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1" name="Line 55"/>
                <p:cNvSpPr>
                  <a:spLocks noChangeShapeType="1"/>
                </p:cNvSpPr>
                <p:nvPr/>
              </p:nvSpPr>
              <p:spPr bwMode="auto">
                <a:xfrm rot="5400000">
                  <a:off x="963" y="224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2" name="Line 56"/>
                <p:cNvSpPr>
                  <a:spLocks noChangeShapeType="1"/>
                </p:cNvSpPr>
                <p:nvPr/>
              </p:nvSpPr>
              <p:spPr bwMode="auto">
                <a:xfrm rot="5400000">
                  <a:off x="963" y="2223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3" name="Line 57"/>
                <p:cNvSpPr>
                  <a:spLocks noChangeShapeType="1"/>
                </p:cNvSpPr>
                <p:nvPr/>
              </p:nvSpPr>
              <p:spPr bwMode="auto">
                <a:xfrm rot="5400000">
                  <a:off x="963" y="2199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4" name="Line 58"/>
                <p:cNvSpPr>
                  <a:spLocks noChangeShapeType="1"/>
                </p:cNvSpPr>
                <p:nvPr/>
              </p:nvSpPr>
              <p:spPr bwMode="auto">
                <a:xfrm rot="5400000">
                  <a:off x="963" y="2171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5" name="Line 59"/>
                <p:cNvSpPr>
                  <a:spLocks noChangeShapeType="1"/>
                </p:cNvSpPr>
                <p:nvPr/>
              </p:nvSpPr>
              <p:spPr bwMode="auto">
                <a:xfrm rot="5400000">
                  <a:off x="963" y="2148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6" name="Line 60"/>
                <p:cNvSpPr>
                  <a:spLocks noChangeShapeType="1"/>
                </p:cNvSpPr>
                <p:nvPr/>
              </p:nvSpPr>
              <p:spPr bwMode="auto">
                <a:xfrm rot="5400000">
                  <a:off x="963" y="1936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7" name="Line 61"/>
                <p:cNvSpPr>
                  <a:spLocks noChangeShapeType="1"/>
                </p:cNvSpPr>
                <p:nvPr/>
              </p:nvSpPr>
              <p:spPr bwMode="auto">
                <a:xfrm rot="5400000">
                  <a:off x="963" y="1916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8" name="Line 62"/>
                <p:cNvSpPr>
                  <a:spLocks noChangeShapeType="1"/>
                </p:cNvSpPr>
                <p:nvPr/>
              </p:nvSpPr>
              <p:spPr bwMode="auto">
                <a:xfrm rot="5400000">
                  <a:off x="963" y="1891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19" name="Line 63"/>
                <p:cNvSpPr>
                  <a:spLocks noChangeShapeType="1"/>
                </p:cNvSpPr>
                <p:nvPr/>
              </p:nvSpPr>
              <p:spPr bwMode="auto">
                <a:xfrm rot="5400000">
                  <a:off x="963" y="186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0" name="Line 64"/>
                <p:cNvSpPr>
                  <a:spLocks noChangeShapeType="1"/>
                </p:cNvSpPr>
                <p:nvPr/>
              </p:nvSpPr>
              <p:spPr bwMode="auto">
                <a:xfrm rot="5400000">
                  <a:off x="963" y="1843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1" name="Line 65"/>
                <p:cNvSpPr>
                  <a:spLocks noChangeShapeType="1"/>
                </p:cNvSpPr>
                <p:nvPr/>
              </p:nvSpPr>
              <p:spPr bwMode="auto">
                <a:xfrm rot="5400000">
                  <a:off x="963" y="1819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2" name="Line 66"/>
                <p:cNvSpPr>
                  <a:spLocks noChangeShapeType="1"/>
                </p:cNvSpPr>
                <p:nvPr/>
              </p:nvSpPr>
              <p:spPr bwMode="auto">
                <a:xfrm rot="5400000">
                  <a:off x="963" y="1796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" name="Group 67"/>
                <p:cNvGrpSpPr>
                  <a:grpSpLocks/>
                </p:cNvGrpSpPr>
                <p:nvPr/>
              </p:nvGrpSpPr>
              <p:grpSpPr bwMode="auto">
                <a:xfrm>
                  <a:off x="509" y="1769"/>
                  <a:ext cx="408" cy="48"/>
                  <a:chOff x="203" y="2781"/>
                  <a:chExt cx="816" cy="96"/>
                </a:xfrm>
              </p:grpSpPr>
              <p:sp>
                <p:nvSpPr>
                  <p:cNvPr id="10071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03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72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251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73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74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347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75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395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76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443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77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491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78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539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79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587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80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635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81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683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82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731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83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779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84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827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85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875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86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923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87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971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88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1019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924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963" y="2342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5" name="Line 87"/>
                <p:cNvSpPr>
                  <a:spLocks noChangeShapeType="1"/>
                </p:cNvSpPr>
                <p:nvPr/>
              </p:nvSpPr>
              <p:spPr bwMode="auto">
                <a:xfrm rot="5400000">
                  <a:off x="1036" y="212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6" name="Line 88"/>
                <p:cNvSpPr>
                  <a:spLocks noChangeShapeType="1"/>
                </p:cNvSpPr>
                <p:nvPr/>
              </p:nvSpPr>
              <p:spPr bwMode="auto">
                <a:xfrm rot="5400000">
                  <a:off x="1036" y="2103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7" name="Line 89"/>
                <p:cNvSpPr>
                  <a:spLocks noChangeShapeType="1"/>
                </p:cNvSpPr>
                <p:nvPr/>
              </p:nvSpPr>
              <p:spPr bwMode="auto">
                <a:xfrm rot="5400000">
                  <a:off x="1036" y="2079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8" name="Line 90"/>
                <p:cNvSpPr>
                  <a:spLocks noChangeShapeType="1"/>
                </p:cNvSpPr>
                <p:nvPr/>
              </p:nvSpPr>
              <p:spPr bwMode="auto">
                <a:xfrm rot="5400000">
                  <a:off x="1036" y="2055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29" name="Line 91"/>
                <p:cNvSpPr>
                  <a:spLocks noChangeShapeType="1"/>
                </p:cNvSpPr>
                <p:nvPr/>
              </p:nvSpPr>
              <p:spPr bwMode="auto">
                <a:xfrm rot="5400000">
                  <a:off x="1036" y="2031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0" name="Line 92"/>
                <p:cNvSpPr>
                  <a:spLocks noChangeShapeType="1"/>
                </p:cNvSpPr>
                <p:nvPr/>
              </p:nvSpPr>
              <p:spPr bwMode="auto">
                <a:xfrm rot="5400000">
                  <a:off x="1036" y="2008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1" name="Line 93"/>
                <p:cNvSpPr>
                  <a:spLocks noChangeShapeType="1"/>
                </p:cNvSpPr>
                <p:nvPr/>
              </p:nvSpPr>
              <p:spPr bwMode="auto">
                <a:xfrm rot="5400000">
                  <a:off x="1036" y="1984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2" name="Line 94"/>
                <p:cNvSpPr>
                  <a:spLocks noChangeShapeType="1"/>
                </p:cNvSpPr>
                <p:nvPr/>
              </p:nvSpPr>
              <p:spPr bwMode="auto">
                <a:xfrm rot="5400000">
                  <a:off x="1036" y="1960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3" name="Line 95"/>
                <p:cNvSpPr>
                  <a:spLocks noChangeShapeType="1"/>
                </p:cNvSpPr>
                <p:nvPr/>
              </p:nvSpPr>
              <p:spPr bwMode="auto">
                <a:xfrm rot="5400000">
                  <a:off x="1036" y="2319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4" name="Line 96"/>
                <p:cNvSpPr>
                  <a:spLocks noChangeShapeType="1"/>
                </p:cNvSpPr>
                <p:nvPr/>
              </p:nvSpPr>
              <p:spPr bwMode="auto">
                <a:xfrm rot="5400000">
                  <a:off x="1036" y="2298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5" name="Line 97"/>
                <p:cNvSpPr>
                  <a:spLocks noChangeShapeType="1"/>
                </p:cNvSpPr>
                <p:nvPr/>
              </p:nvSpPr>
              <p:spPr bwMode="auto">
                <a:xfrm rot="5400000">
                  <a:off x="1036" y="2271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6" name="Line 98"/>
                <p:cNvSpPr>
                  <a:spLocks noChangeShapeType="1"/>
                </p:cNvSpPr>
                <p:nvPr/>
              </p:nvSpPr>
              <p:spPr bwMode="auto">
                <a:xfrm rot="5400000">
                  <a:off x="1036" y="224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7" name="Line 99"/>
                <p:cNvSpPr>
                  <a:spLocks noChangeShapeType="1"/>
                </p:cNvSpPr>
                <p:nvPr/>
              </p:nvSpPr>
              <p:spPr bwMode="auto">
                <a:xfrm rot="5400000">
                  <a:off x="1036" y="2223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8" name="Line 100"/>
                <p:cNvSpPr>
                  <a:spLocks noChangeShapeType="1"/>
                </p:cNvSpPr>
                <p:nvPr/>
              </p:nvSpPr>
              <p:spPr bwMode="auto">
                <a:xfrm rot="5400000">
                  <a:off x="1036" y="2199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39" name="Line 101"/>
                <p:cNvSpPr>
                  <a:spLocks noChangeShapeType="1"/>
                </p:cNvSpPr>
                <p:nvPr/>
              </p:nvSpPr>
              <p:spPr bwMode="auto">
                <a:xfrm rot="5400000">
                  <a:off x="1036" y="2171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0" name="Line 102"/>
                <p:cNvSpPr>
                  <a:spLocks noChangeShapeType="1"/>
                </p:cNvSpPr>
                <p:nvPr/>
              </p:nvSpPr>
              <p:spPr bwMode="auto">
                <a:xfrm rot="5400000">
                  <a:off x="1036" y="2148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1" name="Line 103"/>
                <p:cNvSpPr>
                  <a:spLocks noChangeShapeType="1"/>
                </p:cNvSpPr>
                <p:nvPr/>
              </p:nvSpPr>
              <p:spPr bwMode="auto">
                <a:xfrm rot="5400000">
                  <a:off x="1036" y="1936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2" name="Line 104"/>
                <p:cNvSpPr>
                  <a:spLocks noChangeShapeType="1"/>
                </p:cNvSpPr>
                <p:nvPr/>
              </p:nvSpPr>
              <p:spPr bwMode="auto">
                <a:xfrm rot="5400000">
                  <a:off x="1036" y="1916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3" name="Line 105"/>
                <p:cNvSpPr>
                  <a:spLocks noChangeShapeType="1"/>
                </p:cNvSpPr>
                <p:nvPr/>
              </p:nvSpPr>
              <p:spPr bwMode="auto">
                <a:xfrm rot="5400000">
                  <a:off x="1036" y="1891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4" name="Line 106"/>
                <p:cNvSpPr>
                  <a:spLocks noChangeShapeType="1"/>
                </p:cNvSpPr>
                <p:nvPr/>
              </p:nvSpPr>
              <p:spPr bwMode="auto">
                <a:xfrm rot="5400000">
                  <a:off x="1036" y="186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5" name="Line 107"/>
                <p:cNvSpPr>
                  <a:spLocks noChangeShapeType="1"/>
                </p:cNvSpPr>
                <p:nvPr/>
              </p:nvSpPr>
              <p:spPr bwMode="auto">
                <a:xfrm rot="5400000">
                  <a:off x="1036" y="1843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6" name="Line 108"/>
                <p:cNvSpPr>
                  <a:spLocks noChangeShapeType="1"/>
                </p:cNvSpPr>
                <p:nvPr/>
              </p:nvSpPr>
              <p:spPr bwMode="auto">
                <a:xfrm rot="5400000">
                  <a:off x="1036" y="1819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7" name="Line 109"/>
                <p:cNvSpPr>
                  <a:spLocks noChangeShapeType="1"/>
                </p:cNvSpPr>
                <p:nvPr/>
              </p:nvSpPr>
              <p:spPr bwMode="auto">
                <a:xfrm rot="5400000">
                  <a:off x="1036" y="2342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8" name="Line 110"/>
                <p:cNvSpPr>
                  <a:spLocks noChangeShapeType="1"/>
                </p:cNvSpPr>
                <p:nvPr/>
              </p:nvSpPr>
              <p:spPr bwMode="auto">
                <a:xfrm>
                  <a:off x="509" y="169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49" name="Line 111"/>
                <p:cNvSpPr>
                  <a:spLocks noChangeShapeType="1"/>
                </p:cNvSpPr>
                <p:nvPr/>
              </p:nvSpPr>
              <p:spPr bwMode="auto">
                <a:xfrm>
                  <a:off x="532" y="169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0" name="Line 112"/>
                <p:cNvSpPr>
                  <a:spLocks noChangeShapeType="1"/>
                </p:cNvSpPr>
                <p:nvPr/>
              </p:nvSpPr>
              <p:spPr bwMode="auto">
                <a:xfrm>
                  <a:off x="556" y="169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1" name="Line 113"/>
                <p:cNvSpPr>
                  <a:spLocks noChangeShapeType="1"/>
                </p:cNvSpPr>
                <p:nvPr/>
              </p:nvSpPr>
              <p:spPr bwMode="auto">
                <a:xfrm>
                  <a:off x="580" y="169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2" name="Line 114"/>
                <p:cNvSpPr>
                  <a:spLocks noChangeShapeType="1"/>
                </p:cNvSpPr>
                <p:nvPr/>
              </p:nvSpPr>
              <p:spPr bwMode="auto">
                <a:xfrm>
                  <a:off x="604" y="169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3" name="Line 115"/>
                <p:cNvSpPr>
                  <a:spLocks noChangeShapeType="1"/>
                </p:cNvSpPr>
                <p:nvPr/>
              </p:nvSpPr>
              <p:spPr bwMode="auto">
                <a:xfrm>
                  <a:off x="629" y="169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4" name="Line 116"/>
                <p:cNvSpPr>
                  <a:spLocks noChangeShapeType="1"/>
                </p:cNvSpPr>
                <p:nvPr/>
              </p:nvSpPr>
              <p:spPr bwMode="auto">
                <a:xfrm>
                  <a:off x="653" y="169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5" name="Line 117"/>
                <p:cNvSpPr>
                  <a:spLocks noChangeShapeType="1"/>
                </p:cNvSpPr>
                <p:nvPr/>
              </p:nvSpPr>
              <p:spPr bwMode="auto">
                <a:xfrm>
                  <a:off x="677" y="169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6" name="Line 118"/>
                <p:cNvSpPr>
                  <a:spLocks noChangeShapeType="1"/>
                </p:cNvSpPr>
                <p:nvPr/>
              </p:nvSpPr>
              <p:spPr bwMode="auto">
                <a:xfrm>
                  <a:off x="701" y="169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7" name="Line 119"/>
                <p:cNvSpPr>
                  <a:spLocks noChangeShapeType="1"/>
                </p:cNvSpPr>
                <p:nvPr/>
              </p:nvSpPr>
              <p:spPr bwMode="auto">
                <a:xfrm>
                  <a:off x="725" y="169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8" name="Line 120"/>
                <p:cNvSpPr>
                  <a:spLocks noChangeShapeType="1"/>
                </p:cNvSpPr>
                <p:nvPr/>
              </p:nvSpPr>
              <p:spPr bwMode="auto">
                <a:xfrm>
                  <a:off x="748" y="169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59" name="Line 121"/>
                <p:cNvSpPr>
                  <a:spLocks noChangeShapeType="1"/>
                </p:cNvSpPr>
                <p:nvPr/>
              </p:nvSpPr>
              <p:spPr bwMode="auto">
                <a:xfrm>
                  <a:off x="772" y="169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0" name="Line 122"/>
                <p:cNvSpPr>
                  <a:spLocks noChangeShapeType="1"/>
                </p:cNvSpPr>
                <p:nvPr/>
              </p:nvSpPr>
              <p:spPr bwMode="auto">
                <a:xfrm>
                  <a:off x="797" y="169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1" name="Line 123"/>
                <p:cNvSpPr>
                  <a:spLocks noChangeShapeType="1"/>
                </p:cNvSpPr>
                <p:nvPr/>
              </p:nvSpPr>
              <p:spPr bwMode="auto">
                <a:xfrm>
                  <a:off x="821" y="169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2" name="Line 124"/>
                <p:cNvSpPr>
                  <a:spLocks noChangeShapeType="1"/>
                </p:cNvSpPr>
                <p:nvPr/>
              </p:nvSpPr>
              <p:spPr bwMode="auto">
                <a:xfrm>
                  <a:off x="845" y="169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3" name="Line 125"/>
                <p:cNvSpPr>
                  <a:spLocks noChangeShapeType="1"/>
                </p:cNvSpPr>
                <p:nvPr/>
              </p:nvSpPr>
              <p:spPr bwMode="auto">
                <a:xfrm>
                  <a:off x="869" y="169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4" name="Line 126"/>
                <p:cNvSpPr>
                  <a:spLocks noChangeShapeType="1"/>
                </p:cNvSpPr>
                <p:nvPr/>
              </p:nvSpPr>
              <p:spPr bwMode="auto">
                <a:xfrm>
                  <a:off x="893" y="169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5" name="Line 127"/>
                <p:cNvSpPr>
                  <a:spLocks noChangeShapeType="1"/>
                </p:cNvSpPr>
                <p:nvPr/>
              </p:nvSpPr>
              <p:spPr bwMode="auto">
                <a:xfrm>
                  <a:off x="917" y="169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6" name="Line 128"/>
                <p:cNvSpPr>
                  <a:spLocks noChangeShapeType="1"/>
                </p:cNvSpPr>
                <p:nvPr/>
              </p:nvSpPr>
              <p:spPr bwMode="auto">
                <a:xfrm>
                  <a:off x="939" y="1697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" name="Group 129"/>
                <p:cNvGrpSpPr>
                  <a:grpSpLocks/>
                </p:cNvGrpSpPr>
                <p:nvPr/>
              </p:nvGrpSpPr>
              <p:grpSpPr bwMode="auto">
                <a:xfrm rot="5400000">
                  <a:off x="783" y="1469"/>
                  <a:ext cx="408" cy="48"/>
                  <a:chOff x="203" y="2781"/>
                  <a:chExt cx="816" cy="96"/>
                </a:xfrm>
              </p:grpSpPr>
              <p:sp>
                <p:nvSpPr>
                  <p:cNvPr id="1005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203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4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251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5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299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6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347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7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395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8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443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9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491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0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539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1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587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2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635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3" name="Line 140"/>
                  <p:cNvSpPr>
                    <a:spLocks noChangeShapeType="1"/>
                  </p:cNvSpPr>
                  <p:nvPr/>
                </p:nvSpPr>
                <p:spPr bwMode="auto">
                  <a:xfrm>
                    <a:off x="683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4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731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5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779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6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827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7" name="Line 144"/>
                  <p:cNvSpPr>
                    <a:spLocks noChangeShapeType="1"/>
                  </p:cNvSpPr>
                  <p:nvPr/>
                </p:nvSpPr>
                <p:spPr bwMode="auto">
                  <a:xfrm>
                    <a:off x="875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8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923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69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971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70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1019" y="278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968" name="Freeform 148"/>
                <p:cNvSpPr>
                  <a:spLocks/>
                </p:cNvSpPr>
                <p:nvPr/>
              </p:nvSpPr>
              <p:spPr bwMode="auto">
                <a:xfrm>
                  <a:off x="509" y="1817"/>
                  <a:ext cx="430" cy="549"/>
                </a:xfrm>
                <a:custGeom>
                  <a:avLst/>
                  <a:gdLst>
                    <a:gd name="T0" fmla="*/ 0 w 908"/>
                    <a:gd name="T1" fmla="*/ 0 h 1100"/>
                    <a:gd name="T2" fmla="*/ 97 w 908"/>
                    <a:gd name="T3" fmla="*/ 0 h 1100"/>
                    <a:gd name="T4" fmla="*/ 97 w 908"/>
                    <a:gd name="T5" fmla="*/ 137 h 1100"/>
                    <a:gd name="T6" fmla="*/ 0 60000 65536"/>
                    <a:gd name="T7" fmla="*/ 0 60000 65536"/>
                    <a:gd name="T8" fmla="*/ 0 60000 65536"/>
                    <a:gd name="T9" fmla="*/ 0 w 908"/>
                    <a:gd name="T10" fmla="*/ 0 h 1100"/>
                    <a:gd name="T11" fmla="*/ 908 w 908"/>
                    <a:gd name="T12" fmla="*/ 1100 h 11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08" h="1100">
                      <a:moveTo>
                        <a:pt x="0" y="0"/>
                      </a:moveTo>
                      <a:lnTo>
                        <a:pt x="908" y="0"/>
                      </a:lnTo>
                      <a:lnTo>
                        <a:pt x="908" y="1100"/>
                      </a:lnTo>
                    </a:path>
                  </a:pathLst>
                </a:custGeom>
                <a:noFill/>
                <a:ln w="25400">
                  <a:solidFill>
                    <a:schemeClr val="bg1"/>
                  </a:solidFill>
                  <a:round/>
                  <a:headEnd type="arrow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69" name="Freeform 149"/>
                <p:cNvSpPr>
                  <a:spLocks/>
                </p:cNvSpPr>
                <p:nvPr/>
              </p:nvSpPr>
              <p:spPr bwMode="auto">
                <a:xfrm>
                  <a:off x="917" y="1769"/>
                  <a:ext cx="68" cy="49"/>
                </a:xfrm>
                <a:custGeom>
                  <a:avLst/>
                  <a:gdLst>
                    <a:gd name="T0" fmla="*/ 17 w 135"/>
                    <a:gd name="T1" fmla="*/ 12 h 99"/>
                    <a:gd name="T2" fmla="*/ 14 w 135"/>
                    <a:gd name="T3" fmla="*/ 2 h 99"/>
                    <a:gd name="T4" fmla="*/ 0 w 135"/>
                    <a:gd name="T5" fmla="*/ 0 h 99"/>
                    <a:gd name="T6" fmla="*/ 0 60000 65536"/>
                    <a:gd name="T7" fmla="*/ 0 60000 65536"/>
                    <a:gd name="T8" fmla="*/ 0 60000 65536"/>
                    <a:gd name="T9" fmla="*/ 0 w 135"/>
                    <a:gd name="T10" fmla="*/ 0 h 99"/>
                    <a:gd name="T11" fmla="*/ 135 w 135"/>
                    <a:gd name="T12" fmla="*/ 99 h 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5" h="99">
                      <a:moveTo>
                        <a:pt x="135" y="99"/>
                      </a:moveTo>
                      <a:cubicBezTo>
                        <a:pt x="131" y="86"/>
                        <a:pt x="130" y="35"/>
                        <a:pt x="108" y="18"/>
                      </a:cubicBezTo>
                      <a:cubicBezTo>
                        <a:pt x="86" y="1"/>
                        <a:pt x="22" y="4"/>
                        <a:pt x="0" y="0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70" name="Line 150"/>
                <p:cNvSpPr>
                  <a:spLocks noChangeShapeType="1"/>
                </p:cNvSpPr>
                <p:nvPr/>
              </p:nvSpPr>
              <p:spPr bwMode="auto">
                <a:xfrm>
                  <a:off x="1082" y="1793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71" name="Line 151"/>
                <p:cNvSpPr>
                  <a:spLocks noChangeShapeType="1"/>
                </p:cNvSpPr>
                <p:nvPr/>
              </p:nvSpPr>
              <p:spPr bwMode="auto">
                <a:xfrm>
                  <a:off x="1106" y="1793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72" name="Line 152"/>
                <p:cNvSpPr>
                  <a:spLocks noChangeShapeType="1"/>
                </p:cNvSpPr>
                <p:nvPr/>
              </p:nvSpPr>
              <p:spPr bwMode="auto">
                <a:xfrm>
                  <a:off x="1130" y="1793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73" name="Line 153"/>
                <p:cNvSpPr>
                  <a:spLocks noChangeShapeType="1"/>
                </p:cNvSpPr>
                <p:nvPr/>
              </p:nvSpPr>
              <p:spPr bwMode="auto">
                <a:xfrm>
                  <a:off x="1154" y="1793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74" name="Line 154"/>
                <p:cNvSpPr>
                  <a:spLocks noChangeShapeType="1"/>
                </p:cNvSpPr>
                <p:nvPr/>
              </p:nvSpPr>
              <p:spPr bwMode="auto">
                <a:xfrm>
                  <a:off x="1178" y="1793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75" name="Line 155"/>
                <p:cNvSpPr>
                  <a:spLocks noChangeShapeType="1"/>
                </p:cNvSpPr>
                <p:nvPr/>
              </p:nvSpPr>
              <p:spPr bwMode="auto">
                <a:xfrm>
                  <a:off x="1202" y="1793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76" name="Line 156"/>
                <p:cNvSpPr>
                  <a:spLocks noChangeShapeType="1"/>
                </p:cNvSpPr>
                <p:nvPr/>
              </p:nvSpPr>
              <p:spPr bwMode="auto">
                <a:xfrm>
                  <a:off x="1227" y="1793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77" name="Line 157"/>
                <p:cNvSpPr>
                  <a:spLocks noChangeShapeType="1"/>
                </p:cNvSpPr>
                <p:nvPr/>
              </p:nvSpPr>
              <p:spPr bwMode="auto">
                <a:xfrm>
                  <a:off x="1251" y="1793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78" name="Line 158"/>
                <p:cNvSpPr>
                  <a:spLocks noChangeShapeType="1"/>
                </p:cNvSpPr>
                <p:nvPr/>
              </p:nvSpPr>
              <p:spPr bwMode="auto">
                <a:xfrm>
                  <a:off x="1275" y="1793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79" name="Line 159"/>
                <p:cNvSpPr>
                  <a:spLocks noChangeShapeType="1"/>
                </p:cNvSpPr>
                <p:nvPr/>
              </p:nvSpPr>
              <p:spPr bwMode="auto">
                <a:xfrm>
                  <a:off x="1298" y="1793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80" name="Line 160"/>
                <p:cNvSpPr>
                  <a:spLocks noChangeShapeType="1"/>
                </p:cNvSpPr>
                <p:nvPr/>
              </p:nvSpPr>
              <p:spPr bwMode="auto">
                <a:xfrm>
                  <a:off x="1320" y="1793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" name="Group 161"/>
                <p:cNvGrpSpPr>
                  <a:grpSpLocks/>
                </p:cNvGrpSpPr>
                <p:nvPr/>
              </p:nvGrpSpPr>
              <p:grpSpPr bwMode="auto">
                <a:xfrm rot="-5400000">
                  <a:off x="1465" y="1673"/>
                  <a:ext cx="47" cy="288"/>
                  <a:chOff x="1876" y="2924"/>
                  <a:chExt cx="96" cy="575"/>
                </a:xfrm>
              </p:grpSpPr>
              <p:sp>
                <p:nvSpPr>
                  <p:cNvPr id="10040" name="Line 16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3020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1" name="Line 16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2972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2" name="Line 16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2924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3" name="Line 16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2876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4" name="Line 16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3403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5" name="Line 16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3363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6" name="Line 16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3308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7" name="Line 16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3260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8" name="Line 17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3212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49" name="Line 17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3164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0" name="Line 17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3109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1" name="Line 17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3062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52" name="Line 17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345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" name="Group 175"/>
                <p:cNvGrpSpPr>
                  <a:grpSpLocks/>
                </p:cNvGrpSpPr>
                <p:nvPr/>
              </p:nvGrpSpPr>
              <p:grpSpPr bwMode="auto">
                <a:xfrm rot="-5400000">
                  <a:off x="1465" y="1601"/>
                  <a:ext cx="48" cy="288"/>
                  <a:chOff x="1876" y="2924"/>
                  <a:chExt cx="96" cy="575"/>
                </a:xfrm>
              </p:grpSpPr>
              <p:sp>
                <p:nvSpPr>
                  <p:cNvPr id="10027" name="Line 17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3020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28" name="Line 17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2972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29" name="Line 17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2924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0" name="Line 179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2876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1" name="Line 18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3403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2" name="Line 18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3363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3" name="Line 18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3308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4" name="Line 1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3260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5" name="Line 18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3212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6" name="Line 18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3164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7" name="Line 186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3109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8" name="Line 187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3062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39" name="Line 18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1924" y="3451"/>
                    <a:ext cx="0" cy="96"/>
                  </a:xfrm>
                  <a:prstGeom prst="line">
                    <a:avLst/>
                  </a:prstGeom>
                  <a:noFill/>
                  <a:ln w="25400">
                    <a:solidFill>
                      <a:srgbClr val="FF99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983" name="Line 189"/>
                <p:cNvSpPr>
                  <a:spLocks noChangeShapeType="1"/>
                </p:cNvSpPr>
                <p:nvPr/>
              </p:nvSpPr>
              <p:spPr bwMode="auto">
                <a:xfrm>
                  <a:off x="1106" y="1721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84" name="Line 190"/>
                <p:cNvSpPr>
                  <a:spLocks noChangeShapeType="1"/>
                </p:cNvSpPr>
                <p:nvPr/>
              </p:nvSpPr>
              <p:spPr bwMode="auto">
                <a:xfrm>
                  <a:off x="1130" y="1721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85" name="Line 191"/>
                <p:cNvSpPr>
                  <a:spLocks noChangeShapeType="1"/>
                </p:cNvSpPr>
                <p:nvPr/>
              </p:nvSpPr>
              <p:spPr bwMode="auto">
                <a:xfrm>
                  <a:off x="1154" y="1721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86" name="Line 192"/>
                <p:cNvSpPr>
                  <a:spLocks noChangeShapeType="1"/>
                </p:cNvSpPr>
                <p:nvPr/>
              </p:nvSpPr>
              <p:spPr bwMode="auto">
                <a:xfrm>
                  <a:off x="1178" y="1721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87" name="Line 193"/>
                <p:cNvSpPr>
                  <a:spLocks noChangeShapeType="1"/>
                </p:cNvSpPr>
                <p:nvPr/>
              </p:nvSpPr>
              <p:spPr bwMode="auto">
                <a:xfrm>
                  <a:off x="1202" y="1721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88" name="Line 194"/>
                <p:cNvSpPr>
                  <a:spLocks noChangeShapeType="1"/>
                </p:cNvSpPr>
                <p:nvPr/>
              </p:nvSpPr>
              <p:spPr bwMode="auto">
                <a:xfrm>
                  <a:off x="1227" y="1721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89" name="Line 195"/>
                <p:cNvSpPr>
                  <a:spLocks noChangeShapeType="1"/>
                </p:cNvSpPr>
                <p:nvPr/>
              </p:nvSpPr>
              <p:spPr bwMode="auto">
                <a:xfrm>
                  <a:off x="1251" y="1721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0" name="Line 196"/>
                <p:cNvSpPr>
                  <a:spLocks noChangeShapeType="1"/>
                </p:cNvSpPr>
                <p:nvPr/>
              </p:nvSpPr>
              <p:spPr bwMode="auto">
                <a:xfrm>
                  <a:off x="1275" y="1721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1" name="Line 197"/>
                <p:cNvSpPr>
                  <a:spLocks noChangeShapeType="1"/>
                </p:cNvSpPr>
                <p:nvPr/>
              </p:nvSpPr>
              <p:spPr bwMode="auto">
                <a:xfrm>
                  <a:off x="1298" y="1721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2" name="Line 198"/>
                <p:cNvSpPr>
                  <a:spLocks noChangeShapeType="1"/>
                </p:cNvSpPr>
                <p:nvPr/>
              </p:nvSpPr>
              <p:spPr bwMode="auto">
                <a:xfrm>
                  <a:off x="1320" y="1721"/>
                  <a:ext cx="0" cy="48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3" name="Line 199"/>
                <p:cNvSpPr>
                  <a:spLocks noChangeShapeType="1"/>
                </p:cNvSpPr>
                <p:nvPr/>
              </p:nvSpPr>
              <p:spPr bwMode="auto">
                <a:xfrm rot="5400000">
                  <a:off x="1059" y="1265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4" name="Line 200"/>
                <p:cNvSpPr>
                  <a:spLocks noChangeShapeType="1"/>
                </p:cNvSpPr>
                <p:nvPr/>
              </p:nvSpPr>
              <p:spPr bwMode="auto">
                <a:xfrm rot="5400000">
                  <a:off x="1059" y="1289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5" name="Line 201"/>
                <p:cNvSpPr>
                  <a:spLocks noChangeShapeType="1"/>
                </p:cNvSpPr>
                <p:nvPr/>
              </p:nvSpPr>
              <p:spPr bwMode="auto">
                <a:xfrm rot="5400000">
                  <a:off x="1059" y="1313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6" name="Line 202"/>
                <p:cNvSpPr>
                  <a:spLocks noChangeShapeType="1"/>
                </p:cNvSpPr>
                <p:nvPr/>
              </p:nvSpPr>
              <p:spPr bwMode="auto">
                <a:xfrm rot="5400000">
                  <a:off x="1059" y="1337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7" name="Line 203"/>
                <p:cNvSpPr>
                  <a:spLocks noChangeShapeType="1"/>
                </p:cNvSpPr>
                <p:nvPr/>
              </p:nvSpPr>
              <p:spPr bwMode="auto">
                <a:xfrm rot="5400000">
                  <a:off x="1059" y="1361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8" name="Line 204"/>
                <p:cNvSpPr>
                  <a:spLocks noChangeShapeType="1"/>
                </p:cNvSpPr>
                <p:nvPr/>
              </p:nvSpPr>
              <p:spPr bwMode="auto">
                <a:xfrm rot="5400000">
                  <a:off x="1059" y="1385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99" name="Line 205"/>
                <p:cNvSpPr>
                  <a:spLocks noChangeShapeType="1"/>
                </p:cNvSpPr>
                <p:nvPr/>
              </p:nvSpPr>
              <p:spPr bwMode="auto">
                <a:xfrm rot="5400000">
                  <a:off x="1059" y="1409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00" name="Line 206"/>
                <p:cNvSpPr>
                  <a:spLocks noChangeShapeType="1"/>
                </p:cNvSpPr>
                <p:nvPr/>
              </p:nvSpPr>
              <p:spPr bwMode="auto">
                <a:xfrm rot="5400000">
                  <a:off x="1059" y="1433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01" name="Line 207"/>
                <p:cNvSpPr>
                  <a:spLocks noChangeShapeType="1"/>
                </p:cNvSpPr>
                <p:nvPr/>
              </p:nvSpPr>
              <p:spPr bwMode="auto">
                <a:xfrm rot="5400000">
                  <a:off x="1059" y="1457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02" name="Line 208"/>
                <p:cNvSpPr>
                  <a:spLocks noChangeShapeType="1"/>
                </p:cNvSpPr>
                <p:nvPr/>
              </p:nvSpPr>
              <p:spPr bwMode="auto">
                <a:xfrm rot="5400000">
                  <a:off x="1059" y="1481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03" name="Line 209"/>
                <p:cNvSpPr>
                  <a:spLocks noChangeShapeType="1"/>
                </p:cNvSpPr>
                <p:nvPr/>
              </p:nvSpPr>
              <p:spPr bwMode="auto">
                <a:xfrm rot="5400000">
                  <a:off x="1059" y="1505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04" name="Line 210"/>
                <p:cNvSpPr>
                  <a:spLocks noChangeShapeType="1"/>
                </p:cNvSpPr>
                <p:nvPr/>
              </p:nvSpPr>
              <p:spPr bwMode="auto">
                <a:xfrm rot="5400000">
                  <a:off x="1059" y="1529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05" name="Line 211"/>
                <p:cNvSpPr>
                  <a:spLocks noChangeShapeType="1"/>
                </p:cNvSpPr>
                <p:nvPr/>
              </p:nvSpPr>
              <p:spPr bwMode="auto">
                <a:xfrm rot="5400000">
                  <a:off x="1059" y="1553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06" name="Line 212"/>
                <p:cNvSpPr>
                  <a:spLocks noChangeShapeType="1"/>
                </p:cNvSpPr>
                <p:nvPr/>
              </p:nvSpPr>
              <p:spPr bwMode="auto">
                <a:xfrm rot="5400000">
                  <a:off x="1059" y="1577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07" name="Line 213"/>
                <p:cNvSpPr>
                  <a:spLocks noChangeShapeType="1"/>
                </p:cNvSpPr>
                <p:nvPr/>
              </p:nvSpPr>
              <p:spPr bwMode="auto">
                <a:xfrm rot="5400000">
                  <a:off x="1059" y="1601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08" name="Line 214"/>
                <p:cNvSpPr>
                  <a:spLocks noChangeShapeType="1"/>
                </p:cNvSpPr>
                <p:nvPr/>
              </p:nvSpPr>
              <p:spPr bwMode="auto">
                <a:xfrm rot="5400000">
                  <a:off x="1059" y="1625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09" name="Line 215"/>
                <p:cNvSpPr>
                  <a:spLocks noChangeShapeType="1"/>
                </p:cNvSpPr>
                <p:nvPr/>
              </p:nvSpPr>
              <p:spPr bwMode="auto">
                <a:xfrm rot="5400000">
                  <a:off x="1059" y="1649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10" name="Line 216"/>
                <p:cNvSpPr>
                  <a:spLocks noChangeShapeType="1"/>
                </p:cNvSpPr>
                <p:nvPr/>
              </p:nvSpPr>
              <p:spPr bwMode="auto">
                <a:xfrm rot="5400000">
                  <a:off x="1059" y="1673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11" name="Line 217"/>
                <p:cNvSpPr>
                  <a:spLocks noChangeShapeType="1"/>
                </p:cNvSpPr>
                <p:nvPr/>
              </p:nvSpPr>
              <p:spPr bwMode="auto">
                <a:xfrm rot="5400000">
                  <a:off x="1059" y="1697"/>
                  <a:ext cx="0" cy="47"/>
                </a:xfrm>
                <a:prstGeom prst="line">
                  <a:avLst/>
                </a:prstGeom>
                <a:noFill/>
                <a:ln w="25400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12" name="Freeform 218"/>
                <p:cNvSpPr>
                  <a:spLocks/>
                </p:cNvSpPr>
                <p:nvPr/>
              </p:nvSpPr>
              <p:spPr bwMode="auto">
                <a:xfrm>
                  <a:off x="1059" y="1840"/>
                  <a:ext cx="573" cy="526"/>
                </a:xfrm>
                <a:custGeom>
                  <a:avLst/>
                  <a:gdLst>
                    <a:gd name="T0" fmla="*/ 0 w 1148"/>
                    <a:gd name="T1" fmla="*/ 132 h 1052"/>
                    <a:gd name="T2" fmla="*/ 0 w 1148"/>
                    <a:gd name="T3" fmla="*/ 0 h 1052"/>
                    <a:gd name="T4" fmla="*/ 143 w 1148"/>
                    <a:gd name="T5" fmla="*/ 0 h 1052"/>
                    <a:gd name="T6" fmla="*/ 0 60000 65536"/>
                    <a:gd name="T7" fmla="*/ 0 60000 65536"/>
                    <a:gd name="T8" fmla="*/ 0 60000 65536"/>
                    <a:gd name="T9" fmla="*/ 0 w 1148"/>
                    <a:gd name="T10" fmla="*/ 0 h 1052"/>
                    <a:gd name="T11" fmla="*/ 1148 w 1148"/>
                    <a:gd name="T12" fmla="*/ 1052 h 10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48" h="1052">
                      <a:moveTo>
                        <a:pt x="0" y="1052"/>
                      </a:moveTo>
                      <a:lnTo>
                        <a:pt x="0" y="0"/>
                      </a:lnTo>
                      <a:lnTo>
                        <a:pt x="1148" y="0"/>
                      </a:lnTo>
                    </a:path>
                  </a:pathLst>
                </a:custGeom>
                <a:noFill/>
                <a:ln w="25400">
                  <a:solidFill>
                    <a:schemeClr val="bg1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13" name="Freeform 219"/>
                <p:cNvSpPr>
                  <a:spLocks/>
                </p:cNvSpPr>
                <p:nvPr/>
              </p:nvSpPr>
              <p:spPr bwMode="auto">
                <a:xfrm>
                  <a:off x="1082" y="1291"/>
                  <a:ext cx="550" cy="430"/>
                </a:xfrm>
                <a:custGeom>
                  <a:avLst/>
                  <a:gdLst>
                    <a:gd name="T0" fmla="*/ 138 w 1100"/>
                    <a:gd name="T1" fmla="*/ 107 h 861"/>
                    <a:gd name="T2" fmla="*/ 0 w 1100"/>
                    <a:gd name="T3" fmla="*/ 107 h 861"/>
                    <a:gd name="T4" fmla="*/ 0 w 1100"/>
                    <a:gd name="T5" fmla="*/ 0 h 861"/>
                    <a:gd name="T6" fmla="*/ 0 60000 65536"/>
                    <a:gd name="T7" fmla="*/ 0 60000 65536"/>
                    <a:gd name="T8" fmla="*/ 0 60000 65536"/>
                    <a:gd name="T9" fmla="*/ 0 w 1100"/>
                    <a:gd name="T10" fmla="*/ 0 h 861"/>
                    <a:gd name="T11" fmla="*/ 1100 w 1100"/>
                    <a:gd name="T12" fmla="*/ 861 h 86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00" h="861">
                      <a:moveTo>
                        <a:pt x="1100" y="861"/>
                      </a:moveTo>
                      <a:lnTo>
                        <a:pt x="0" y="86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chemeClr val="bg1"/>
                  </a:solidFill>
                  <a:round/>
                  <a:headEnd type="arrow" w="med" len="med"/>
                  <a:tailEnd type="none" w="sm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14" name="Freeform 220"/>
                <p:cNvSpPr>
                  <a:spLocks/>
                </p:cNvSpPr>
                <p:nvPr/>
              </p:nvSpPr>
              <p:spPr bwMode="auto">
                <a:xfrm flipH="1">
                  <a:off x="1014" y="1793"/>
                  <a:ext cx="68" cy="49"/>
                </a:xfrm>
                <a:custGeom>
                  <a:avLst/>
                  <a:gdLst>
                    <a:gd name="T0" fmla="*/ 17 w 135"/>
                    <a:gd name="T1" fmla="*/ 12 h 99"/>
                    <a:gd name="T2" fmla="*/ 14 w 135"/>
                    <a:gd name="T3" fmla="*/ 2 h 99"/>
                    <a:gd name="T4" fmla="*/ 0 w 135"/>
                    <a:gd name="T5" fmla="*/ 0 h 99"/>
                    <a:gd name="T6" fmla="*/ 0 60000 65536"/>
                    <a:gd name="T7" fmla="*/ 0 60000 65536"/>
                    <a:gd name="T8" fmla="*/ 0 60000 65536"/>
                    <a:gd name="T9" fmla="*/ 0 w 135"/>
                    <a:gd name="T10" fmla="*/ 0 h 99"/>
                    <a:gd name="T11" fmla="*/ 135 w 135"/>
                    <a:gd name="T12" fmla="*/ 99 h 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5" h="99">
                      <a:moveTo>
                        <a:pt x="135" y="99"/>
                      </a:moveTo>
                      <a:cubicBezTo>
                        <a:pt x="131" y="86"/>
                        <a:pt x="130" y="35"/>
                        <a:pt x="108" y="18"/>
                      </a:cubicBezTo>
                      <a:cubicBezTo>
                        <a:pt x="86" y="1"/>
                        <a:pt x="22" y="4"/>
                        <a:pt x="0" y="0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15" name="Freeform 221"/>
                <p:cNvSpPr>
                  <a:spLocks/>
                </p:cNvSpPr>
                <p:nvPr/>
              </p:nvSpPr>
              <p:spPr bwMode="auto">
                <a:xfrm flipH="1" flipV="1">
                  <a:off x="1038" y="1722"/>
                  <a:ext cx="68" cy="50"/>
                </a:xfrm>
                <a:custGeom>
                  <a:avLst/>
                  <a:gdLst>
                    <a:gd name="T0" fmla="*/ 17 w 135"/>
                    <a:gd name="T1" fmla="*/ 13 h 99"/>
                    <a:gd name="T2" fmla="*/ 14 w 135"/>
                    <a:gd name="T3" fmla="*/ 3 h 99"/>
                    <a:gd name="T4" fmla="*/ 0 w 135"/>
                    <a:gd name="T5" fmla="*/ 0 h 99"/>
                    <a:gd name="T6" fmla="*/ 0 60000 65536"/>
                    <a:gd name="T7" fmla="*/ 0 60000 65536"/>
                    <a:gd name="T8" fmla="*/ 0 60000 65536"/>
                    <a:gd name="T9" fmla="*/ 0 w 135"/>
                    <a:gd name="T10" fmla="*/ 0 h 99"/>
                    <a:gd name="T11" fmla="*/ 135 w 135"/>
                    <a:gd name="T12" fmla="*/ 99 h 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5" h="99">
                      <a:moveTo>
                        <a:pt x="135" y="99"/>
                      </a:moveTo>
                      <a:cubicBezTo>
                        <a:pt x="131" y="86"/>
                        <a:pt x="130" y="35"/>
                        <a:pt x="108" y="18"/>
                      </a:cubicBezTo>
                      <a:cubicBezTo>
                        <a:pt x="86" y="1"/>
                        <a:pt x="22" y="4"/>
                        <a:pt x="0" y="0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16" name="Freeform 222"/>
                <p:cNvSpPr>
                  <a:spLocks/>
                </p:cNvSpPr>
                <p:nvPr/>
              </p:nvSpPr>
              <p:spPr bwMode="auto">
                <a:xfrm flipV="1">
                  <a:off x="938" y="1696"/>
                  <a:ext cx="67" cy="50"/>
                </a:xfrm>
                <a:custGeom>
                  <a:avLst/>
                  <a:gdLst>
                    <a:gd name="T0" fmla="*/ 16 w 135"/>
                    <a:gd name="T1" fmla="*/ 13 h 99"/>
                    <a:gd name="T2" fmla="*/ 13 w 135"/>
                    <a:gd name="T3" fmla="*/ 3 h 99"/>
                    <a:gd name="T4" fmla="*/ 0 w 135"/>
                    <a:gd name="T5" fmla="*/ 0 h 99"/>
                    <a:gd name="T6" fmla="*/ 0 60000 65536"/>
                    <a:gd name="T7" fmla="*/ 0 60000 65536"/>
                    <a:gd name="T8" fmla="*/ 0 60000 65536"/>
                    <a:gd name="T9" fmla="*/ 0 w 135"/>
                    <a:gd name="T10" fmla="*/ 0 h 99"/>
                    <a:gd name="T11" fmla="*/ 135 w 135"/>
                    <a:gd name="T12" fmla="*/ 99 h 9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5" h="99">
                      <a:moveTo>
                        <a:pt x="135" y="99"/>
                      </a:moveTo>
                      <a:cubicBezTo>
                        <a:pt x="131" y="86"/>
                        <a:pt x="130" y="35"/>
                        <a:pt x="108" y="18"/>
                      </a:cubicBezTo>
                      <a:cubicBezTo>
                        <a:pt x="86" y="1"/>
                        <a:pt x="22" y="4"/>
                        <a:pt x="0" y="0"/>
                      </a:cubicBezTo>
                    </a:path>
                  </a:pathLst>
                </a:custGeom>
                <a:noFill/>
                <a:ln w="25400" cap="rnd">
                  <a:solidFill>
                    <a:schemeClr val="bg1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17" name="Freeform 223"/>
                <p:cNvSpPr>
                  <a:spLocks/>
                </p:cNvSpPr>
                <p:nvPr/>
              </p:nvSpPr>
              <p:spPr bwMode="auto">
                <a:xfrm>
                  <a:off x="986" y="1817"/>
                  <a:ext cx="25" cy="239"/>
                </a:xfrm>
                <a:custGeom>
                  <a:avLst/>
                  <a:gdLst>
                    <a:gd name="T0" fmla="*/ 1 w 49"/>
                    <a:gd name="T1" fmla="*/ 0 h 478"/>
                    <a:gd name="T2" fmla="*/ 0 w 49"/>
                    <a:gd name="T3" fmla="*/ 60 h 478"/>
                    <a:gd name="T4" fmla="*/ 7 w 49"/>
                    <a:gd name="T5" fmla="*/ 60 h 478"/>
                    <a:gd name="T6" fmla="*/ 7 w 49"/>
                    <a:gd name="T7" fmla="*/ 6 h 47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9"/>
                    <a:gd name="T13" fmla="*/ 0 h 478"/>
                    <a:gd name="T14" fmla="*/ 49 w 49"/>
                    <a:gd name="T15" fmla="*/ 478 h 47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9" h="478">
                      <a:moveTo>
                        <a:pt x="1" y="0"/>
                      </a:moveTo>
                      <a:lnTo>
                        <a:pt x="0" y="478"/>
                      </a:lnTo>
                      <a:lnTo>
                        <a:pt x="49" y="478"/>
                      </a:lnTo>
                      <a:lnTo>
                        <a:pt x="49" y="48"/>
                      </a:lnTo>
                    </a:path>
                  </a:pathLst>
                </a:cu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18" name="Freeform 224"/>
                <p:cNvSpPr>
                  <a:spLocks/>
                </p:cNvSpPr>
                <p:nvPr/>
              </p:nvSpPr>
              <p:spPr bwMode="auto">
                <a:xfrm>
                  <a:off x="1082" y="1769"/>
                  <a:ext cx="240" cy="24"/>
                </a:xfrm>
                <a:custGeom>
                  <a:avLst/>
                  <a:gdLst>
                    <a:gd name="T0" fmla="*/ 0 w 478"/>
                    <a:gd name="T1" fmla="*/ 6 h 48"/>
                    <a:gd name="T2" fmla="*/ 61 w 478"/>
                    <a:gd name="T3" fmla="*/ 6 h 48"/>
                    <a:gd name="T4" fmla="*/ 61 w 478"/>
                    <a:gd name="T5" fmla="*/ 0 h 48"/>
                    <a:gd name="T6" fmla="*/ 6 w 478"/>
                    <a:gd name="T7" fmla="*/ 0 h 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8"/>
                    <a:gd name="T13" fmla="*/ 0 h 48"/>
                    <a:gd name="T14" fmla="*/ 478 w 478"/>
                    <a:gd name="T15" fmla="*/ 48 h 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8" h="48">
                      <a:moveTo>
                        <a:pt x="0" y="48"/>
                      </a:moveTo>
                      <a:lnTo>
                        <a:pt x="478" y="48"/>
                      </a:lnTo>
                      <a:lnTo>
                        <a:pt x="478" y="0"/>
                      </a:lnTo>
                      <a:lnTo>
                        <a:pt x="48" y="0"/>
                      </a:lnTo>
                    </a:path>
                  </a:pathLst>
                </a:cu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19" name="Freeform 225"/>
                <p:cNvSpPr>
                  <a:spLocks/>
                </p:cNvSpPr>
                <p:nvPr/>
              </p:nvSpPr>
              <p:spPr bwMode="auto">
                <a:xfrm>
                  <a:off x="700" y="1745"/>
                  <a:ext cx="239" cy="24"/>
                </a:xfrm>
                <a:custGeom>
                  <a:avLst/>
                  <a:gdLst>
                    <a:gd name="T0" fmla="*/ 54 w 478"/>
                    <a:gd name="T1" fmla="*/ 6 h 47"/>
                    <a:gd name="T2" fmla="*/ 0 w 478"/>
                    <a:gd name="T3" fmla="*/ 6 h 47"/>
                    <a:gd name="T4" fmla="*/ 0 w 478"/>
                    <a:gd name="T5" fmla="*/ 0 h 47"/>
                    <a:gd name="T6" fmla="*/ 60 w 478"/>
                    <a:gd name="T7" fmla="*/ 0 h 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8"/>
                    <a:gd name="T13" fmla="*/ 0 h 47"/>
                    <a:gd name="T14" fmla="*/ 478 w 478"/>
                    <a:gd name="T15" fmla="*/ 47 h 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8" h="47">
                      <a:moveTo>
                        <a:pt x="431" y="47"/>
                      </a:moveTo>
                      <a:lnTo>
                        <a:pt x="0" y="47"/>
                      </a:lnTo>
                      <a:lnTo>
                        <a:pt x="0" y="0"/>
                      </a:lnTo>
                      <a:lnTo>
                        <a:pt x="478" y="0"/>
                      </a:lnTo>
                    </a:path>
                  </a:pathLst>
                </a:cu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20" name="Freeform 226"/>
                <p:cNvSpPr>
                  <a:spLocks/>
                </p:cNvSpPr>
                <p:nvPr/>
              </p:nvSpPr>
              <p:spPr bwMode="auto">
                <a:xfrm>
                  <a:off x="1011" y="1482"/>
                  <a:ext cx="24" cy="215"/>
                </a:xfrm>
                <a:custGeom>
                  <a:avLst/>
                  <a:gdLst>
                    <a:gd name="T0" fmla="*/ 6 w 48"/>
                    <a:gd name="T1" fmla="*/ 24 h 430"/>
                    <a:gd name="T2" fmla="*/ 6 w 48"/>
                    <a:gd name="T3" fmla="*/ 0 h 430"/>
                    <a:gd name="T4" fmla="*/ 0 w 48"/>
                    <a:gd name="T5" fmla="*/ 0 h 430"/>
                    <a:gd name="T6" fmla="*/ 0 w 48"/>
                    <a:gd name="T7" fmla="*/ 54 h 43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430"/>
                    <a:gd name="T14" fmla="*/ 48 w 48"/>
                    <a:gd name="T15" fmla="*/ 430 h 43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430">
                      <a:moveTo>
                        <a:pt x="48" y="191"/>
                      </a:move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0" y="430"/>
                      </a:lnTo>
                    </a:path>
                  </a:pathLst>
                </a:custGeom>
                <a:noFill/>
                <a:ln w="25400">
                  <a:solidFill>
                    <a:schemeClr val="bg1"/>
                  </a:solidFill>
                  <a:round/>
                  <a:headEnd/>
                  <a:tailEnd type="none" w="sm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21" name="Line 227"/>
                <p:cNvSpPr>
                  <a:spLocks noChangeShapeType="1"/>
                </p:cNvSpPr>
                <p:nvPr/>
              </p:nvSpPr>
              <p:spPr bwMode="auto">
                <a:xfrm>
                  <a:off x="1035" y="1601"/>
                  <a:ext cx="0" cy="120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22" name="Freeform 228"/>
                <p:cNvSpPr>
                  <a:spLocks/>
                </p:cNvSpPr>
                <p:nvPr/>
              </p:nvSpPr>
              <p:spPr bwMode="auto">
                <a:xfrm>
                  <a:off x="509" y="1284"/>
                  <a:ext cx="450" cy="413"/>
                </a:xfrm>
                <a:custGeom>
                  <a:avLst/>
                  <a:gdLst>
                    <a:gd name="T0" fmla="*/ 0 w 901"/>
                    <a:gd name="T1" fmla="*/ 92 h 874"/>
                    <a:gd name="T2" fmla="*/ 107 w 901"/>
                    <a:gd name="T3" fmla="*/ 92 h 874"/>
                    <a:gd name="T4" fmla="*/ 112 w 901"/>
                    <a:gd name="T5" fmla="*/ 92 h 874"/>
                    <a:gd name="T6" fmla="*/ 112 w 901"/>
                    <a:gd name="T7" fmla="*/ 0 h 8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01"/>
                    <a:gd name="T13" fmla="*/ 0 h 874"/>
                    <a:gd name="T14" fmla="*/ 901 w 901"/>
                    <a:gd name="T15" fmla="*/ 874 h 8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01" h="874">
                      <a:moveTo>
                        <a:pt x="0" y="874"/>
                      </a:moveTo>
                      <a:lnTo>
                        <a:pt x="859" y="873"/>
                      </a:lnTo>
                      <a:lnTo>
                        <a:pt x="901" y="873"/>
                      </a:lnTo>
                      <a:lnTo>
                        <a:pt x="901" y="0"/>
                      </a:lnTo>
                    </a:path>
                  </a:pathLst>
                </a:custGeom>
                <a:noFill/>
                <a:ln w="25400">
                  <a:solidFill>
                    <a:schemeClr val="bg1"/>
                  </a:solidFill>
                  <a:round/>
                  <a:headEnd type="none" w="med" len="med"/>
                  <a:tailEnd type="arrow" w="sm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23" name="Freeform 229"/>
                <p:cNvSpPr>
                  <a:spLocks/>
                </p:cNvSpPr>
                <p:nvPr/>
              </p:nvSpPr>
              <p:spPr bwMode="auto">
                <a:xfrm>
                  <a:off x="389" y="1745"/>
                  <a:ext cx="287" cy="24"/>
                </a:xfrm>
                <a:custGeom>
                  <a:avLst/>
                  <a:gdLst>
                    <a:gd name="T0" fmla="*/ 0 w 573"/>
                    <a:gd name="T1" fmla="*/ 6 h 47"/>
                    <a:gd name="T2" fmla="*/ 72 w 573"/>
                    <a:gd name="T3" fmla="*/ 6 h 47"/>
                    <a:gd name="T4" fmla="*/ 72 w 573"/>
                    <a:gd name="T5" fmla="*/ 0 h 47"/>
                    <a:gd name="T6" fmla="*/ 0 w 573"/>
                    <a:gd name="T7" fmla="*/ 0 h 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3"/>
                    <a:gd name="T13" fmla="*/ 0 h 47"/>
                    <a:gd name="T14" fmla="*/ 573 w 573"/>
                    <a:gd name="T15" fmla="*/ 47 h 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3" h="47">
                      <a:moveTo>
                        <a:pt x="0" y="47"/>
                      </a:moveTo>
                      <a:lnTo>
                        <a:pt x="573" y="47"/>
                      </a:lnTo>
                      <a:lnTo>
                        <a:pt x="57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chemeClr val="bg1"/>
                  </a:solidFill>
                  <a:round/>
                  <a:headEnd type="none" w="med" len="med"/>
                  <a:tailEnd type="arrow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24" name="Freeform 230"/>
                <p:cNvSpPr>
                  <a:spLocks/>
                </p:cNvSpPr>
                <p:nvPr/>
              </p:nvSpPr>
              <p:spPr bwMode="auto">
                <a:xfrm rot="-5400000">
                  <a:off x="1537" y="1577"/>
                  <a:ext cx="24" cy="407"/>
                </a:xfrm>
                <a:custGeom>
                  <a:avLst/>
                  <a:gdLst>
                    <a:gd name="T0" fmla="*/ 0 w 48"/>
                    <a:gd name="T1" fmla="*/ 102 h 813"/>
                    <a:gd name="T2" fmla="*/ 0 w 48"/>
                    <a:gd name="T3" fmla="*/ 0 h 813"/>
                    <a:gd name="T4" fmla="*/ 6 w 48"/>
                    <a:gd name="T5" fmla="*/ 0 h 813"/>
                    <a:gd name="T6" fmla="*/ 6 w 48"/>
                    <a:gd name="T7" fmla="*/ 102 h 8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813"/>
                    <a:gd name="T14" fmla="*/ 48 w 48"/>
                    <a:gd name="T15" fmla="*/ 813 h 8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813">
                      <a:moveTo>
                        <a:pt x="0" y="813"/>
                      </a:move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48" y="813"/>
                      </a:lnTo>
                    </a:path>
                  </a:pathLst>
                </a:custGeom>
                <a:noFill/>
                <a:ln w="25400">
                  <a:solidFill>
                    <a:schemeClr val="bg1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25" name="Freeform 231"/>
                <p:cNvSpPr>
                  <a:spLocks/>
                </p:cNvSpPr>
                <p:nvPr/>
              </p:nvSpPr>
              <p:spPr bwMode="auto">
                <a:xfrm>
                  <a:off x="987" y="2080"/>
                  <a:ext cx="24" cy="406"/>
                </a:xfrm>
                <a:custGeom>
                  <a:avLst/>
                  <a:gdLst>
                    <a:gd name="T0" fmla="*/ 0 w 48"/>
                    <a:gd name="T1" fmla="*/ 101 h 813"/>
                    <a:gd name="T2" fmla="*/ 0 w 48"/>
                    <a:gd name="T3" fmla="*/ 0 h 813"/>
                    <a:gd name="T4" fmla="*/ 6 w 48"/>
                    <a:gd name="T5" fmla="*/ 0 h 813"/>
                    <a:gd name="T6" fmla="*/ 6 w 48"/>
                    <a:gd name="T7" fmla="*/ 101 h 81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8"/>
                    <a:gd name="T13" fmla="*/ 0 h 813"/>
                    <a:gd name="T14" fmla="*/ 48 w 48"/>
                    <a:gd name="T15" fmla="*/ 813 h 81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8" h="813">
                      <a:moveTo>
                        <a:pt x="0" y="813"/>
                      </a:moveTo>
                      <a:lnTo>
                        <a:pt x="0" y="0"/>
                      </a:lnTo>
                      <a:lnTo>
                        <a:pt x="48" y="0"/>
                      </a:lnTo>
                      <a:lnTo>
                        <a:pt x="48" y="813"/>
                      </a:lnTo>
                    </a:path>
                  </a:pathLst>
                </a:custGeom>
                <a:noFill/>
                <a:ln w="25400">
                  <a:solidFill>
                    <a:schemeClr val="bg1"/>
                  </a:solidFill>
                  <a:round/>
                  <a:headEnd type="arrow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26" name="Freeform 232"/>
                <p:cNvSpPr>
                  <a:spLocks/>
                </p:cNvSpPr>
                <p:nvPr/>
              </p:nvSpPr>
              <p:spPr bwMode="auto">
                <a:xfrm rot="5400000">
                  <a:off x="880" y="1302"/>
                  <a:ext cx="286" cy="23"/>
                </a:xfrm>
                <a:custGeom>
                  <a:avLst/>
                  <a:gdLst>
                    <a:gd name="T0" fmla="*/ 0 w 573"/>
                    <a:gd name="T1" fmla="*/ 5 h 47"/>
                    <a:gd name="T2" fmla="*/ 71 w 573"/>
                    <a:gd name="T3" fmla="*/ 5 h 47"/>
                    <a:gd name="T4" fmla="*/ 71 w 573"/>
                    <a:gd name="T5" fmla="*/ 0 h 47"/>
                    <a:gd name="T6" fmla="*/ 0 w 573"/>
                    <a:gd name="T7" fmla="*/ 0 h 4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73"/>
                    <a:gd name="T13" fmla="*/ 0 h 47"/>
                    <a:gd name="T14" fmla="*/ 573 w 573"/>
                    <a:gd name="T15" fmla="*/ 47 h 4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73" h="47">
                      <a:moveTo>
                        <a:pt x="0" y="47"/>
                      </a:moveTo>
                      <a:lnTo>
                        <a:pt x="573" y="47"/>
                      </a:lnTo>
                      <a:lnTo>
                        <a:pt x="573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>
                  <a:solidFill>
                    <a:schemeClr val="bg1"/>
                  </a:solidFill>
                  <a:round/>
                  <a:headEnd/>
                  <a:tailEnd type="arrow" w="sm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33"/>
              <p:cNvGrpSpPr>
                <a:grpSpLocks/>
              </p:cNvGrpSpPr>
              <p:nvPr/>
            </p:nvGrpSpPr>
            <p:grpSpPr bwMode="auto">
              <a:xfrm>
                <a:off x="215900" y="1581150"/>
                <a:ext cx="4184650" cy="3357563"/>
                <a:chOff x="136" y="996"/>
                <a:chExt cx="2636" cy="2115"/>
              </a:xfrm>
            </p:grpSpPr>
            <p:grpSp>
              <p:nvGrpSpPr>
                <p:cNvPr id="8" name="Group 234"/>
                <p:cNvGrpSpPr>
                  <a:grpSpLocks/>
                </p:cNvGrpSpPr>
                <p:nvPr/>
              </p:nvGrpSpPr>
              <p:grpSpPr bwMode="auto">
                <a:xfrm>
                  <a:off x="955" y="1559"/>
                  <a:ext cx="1044" cy="945"/>
                  <a:chOff x="390" y="2120"/>
                  <a:chExt cx="2132" cy="1928"/>
                </a:xfrm>
              </p:grpSpPr>
              <p:sp>
                <p:nvSpPr>
                  <p:cNvPr id="9845" name="Freeform 235"/>
                  <p:cNvSpPr>
                    <a:spLocks/>
                  </p:cNvSpPr>
                  <p:nvPr/>
                </p:nvSpPr>
                <p:spPr bwMode="auto">
                  <a:xfrm rot="-4660349">
                    <a:off x="275" y="2959"/>
                    <a:ext cx="927" cy="664"/>
                  </a:xfrm>
                  <a:custGeom>
                    <a:avLst/>
                    <a:gdLst>
                      <a:gd name="T0" fmla="*/ 0 w 927"/>
                      <a:gd name="T1" fmla="*/ 664 h 664"/>
                      <a:gd name="T2" fmla="*/ 156 w 927"/>
                      <a:gd name="T3" fmla="*/ 439 h 664"/>
                      <a:gd name="T4" fmla="*/ 293 w 927"/>
                      <a:gd name="T5" fmla="*/ 608 h 664"/>
                      <a:gd name="T6" fmla="*/ 469 w 927"/>
                      <a:gd name="T7" fmla="*/ 301 h 664"/>
                      <a:gd name="T8" fmla="*/ 725 w 927"/>
                      <a:gd name="T9" fmla="*/ 501 h 664"/>
                      <a:gd name="T10" fmla="*/ 907 w 927"/>
                      <a:gd name="T11" fmla="*/ 558 h 664"/>
                      <a:gd name="T12" fmla="*/ 844 w 927"/>
                      <a:gd name="T13" fmla="*/ 176 h 664"/>
                      <a:gd name="T14" fmla="*/ 556 w 927"/>
                      <a:gd name="T15" fmla="*/ 0 h 66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927"/>
                      <a:gd name="T25" fmla="*/ 0 h 664"/>
                      <a:gd name="T26" fmla="*/ 927 w 927"/>
                      <a:gd name="T27" fmla="*/ 664 h 66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927" h="664">
                        <a:moveTo>
                          <a:pt x="0" y="664"/>
                        </a:moveTo>
                        <a:cubicBezTo>
                          <a:pt x="36" y="555"/>
                          <a:pt x="107" y="448"/>
                          <a:pt x="156" y="439"/>
                        </a:cubicBezTo>
                        <a:cubicBezTo>
                          <a:pt x="205" y="430"/>
                          <a:pt x="241" y="631"/>
                          <a:pt x="293" y="608"/>
                        </a:cubicBezTo>
                        <a:cubicBezTo>
                          <a:pt x="345" y="585"/>
                          <a:pt x="397" y="319"/>
                          <a:pt x="469" y="301"/>
                        </a:cubicBezTo>
                        <a:cubicBezTo>
                          <a:pt x="541" y="283"/>
                          <a:pt x="652" y="458"/>
                          <a:pt x="725" y="501"/>
                        </a:cubicBezTo>
                        <a:cubicBezTo>
                          <a:pt x="798" y="544"/>
                          <a:pt x="887" y="612"/>
                          <a:pt x="907" y="558"/>
                        </a:cubicBezTo>
                        <a:cubicBezTo>
                          <a:pt x="927" y="504"/>
                          <a:pt x="902" y="269"/>
                          <a:pt x="844" y="176"/>
                        </a:cubicBezTo>
                        <a:cubicBezTo>
                          <a:pt x="786" y="83"/>
                          <a:pt x="616" y="37"/>
                          <a:pt x="556" y="0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46" name="Freeform 236"/>
                  <p:cNvSpPr>
                    <a:spLocks/>
                  </p:cNvSpPr>
                  <p:nvPr/>
                </p:nvSpPr>
                <p:spPr bwMode="auto">
                  <a:xfrm>
                    <a:off x="527" y="2865"/>
                    <a:ext cx="479" cy="141"/>
                  </a:xfrm>
                  <a:custGeom>
                    <a:avLst/>
                    <a:gdLst>
                      <a:gd name="T0" fmla="*/ 0 w 479"/>
                      <a:gd name="T1" fmla="*/ 141 h 141"/>
                      <a:gd name="T2" fmla="*/ 65 w 479"/>
                      <a:gd name="T3" fmla="*/ 69 h 141"/>
                      <a:gd name="T4" fmla="*/ 135 w 479"/>
                      <a:gd name="T5" fmla="*/ 23 h 141"/>
                      <a:gd name="T6" fmla="*/ 242 w 479"/>
                      <a:gd name="T7" fmla="*/ 3 h 141"/>
                      <a:gd name="T8" fmla="*/ 353 w 479"/>
                      <a:gd name="T9" fmla="*/ 6 h 141"/>
                      <a:gd name="T10" fmla="*/ 479 w 479"/>
                      <a:gd name="T11" fmla="*/ 23 h 14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79"/>
                      <a:gd name="T19" fmla="*/ 0 h 141"/>
                      <a:gd name="T20" fmla="*/ 479 w 479"/>
                      <a:gd name="T21" fmla="*/ 141 h 14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79" h="141">
                        <a:moveTo>
                          <a:pt x="0" y="141"/>
                        </a:moveTo>
                        <a:cubicBezTo>
                          <a:pt x="21" y="115"/>
                          <a:pt x="43" y="89"/>
                          <a:pt x="65" y="69"/>
                        </a:cubicBezTo>
                        <a:cubicBezTo>
                          <a:pt x="87" y="49"/>
                          <a:pt x="106" y="34"/>
                          <a:pt x="135" y="23"/>
                        </a:cubicBezTo>
                        <a:cubicBezTo>
                          <a:pt x="164" y="12"/>
                          <a:pt x="206" y="6"/>
                          <a:pt x="242" y="3"/>
                        </a:cubicBezTo>
                        <a:cubicBezTo>
                          <a:pt x="278" y="0"/>
                          <a:pt x="313" y="3"/>
                          <a:pt x="353" y="6"/>
                        </a:cubicBezTo>
                        <a:cubicBezTo>
                          <a:pt x="393" y="9"/>
                          <a:pt x="436" y="16"/>
                          <a:pt x="479" y="23"/>
                        </a:cubicBezTo>
                      </a:path>
                    </a:pathLst>
                  </a:custGeom>
                  <a:noFill/>
                  <a:ln w="4445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47" name="Freeform 237"/>
                  <p:cNvSpPr>
                    <a:spLocks/>
                  </p:cNvSpPr>
                  <p:nvPr/>
                </p:nvSpPr>
                <p:spPr bwMode="auto">
                  <a:xfrm>
                    <a:off x="708" y="2955"/>
                    <a:ext cx="352" cy="405"/>
                  </a:xfrm>
                  <a:custGeom>
                    <a:avLst/>
                    <a:gdLst>
                      <a:gd name="T0" fmla="*/ 352 w 352"/>
                      <a:gd name="T1" fmla="*/ 0 h 405"/>
                      <a:gd name="T2" fmla="*/ 310 w 352"/>
                      <a:gd name="T3" fmla="*/ 57 h 405"/>
                      <a:gd name="T4" fmla="*/ 244 w 352"/>
                      <a:gd name="T5" fmla="*/ 125 h 405"/>
                      <a:gd name="T6" fmla="*/ 136 w 352"/>
                      <a:gd name="T7" fmla="*/ 197 h 405"/>
                      <a:gd name="T8" fmla="*/ 46 w 352"/>
                      <a:gd name="T9" fmla="*/ 254 h 405"/>
                      <a:gd name="T10" fmla="*/ 5 w 352"/>
                      <a:gd name="T11" fmla="*/ 302 h 405"/>
                      <a:gd name="T12" fmla="*/ 14 w 352"/>
                      <a:gd name="T13" fmla="*/ 359 h 405"/>
                      <a:gd name="T14" fmla="*/ 68 w 352"/>
                      <a:gd name="T15" fmla="*/ 405 h 40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52"/>
                      <a:gd name="T25" fmla="*/ 0 h 405"/>
                      <a:gd name="T26" fmla="*/ 352 w 352"/>
                      <a:gd name="T27" fmla="*/ 405 h 40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52" h="405">
                        <a:moveTo>
                          <a:pt x="352" y="0"/>
                        </a:moveTo>
                        <a:cubicBezTo>
                          <a:pt x="340" y="18"/>
                          <a:pt x="328" y="36"/>
                          <a:pt x="310" y="57"/>
                        </a:cubicBezTo>
                        <a:cubicBezTo>
                          <a:pt x="292" y="78"/>
                          <a:pt x="273" y="102"/>
                          <a:pt x="244" y="125"/>
                        </a:cubicBezTo>
                        <a:cubicBezTo>
                          <a:pt x="215" y="148"/>
                          <a:pt x="169" y="176"/>
                          <a:pt x="136" y="197"/>
                        </a:cubicBezTo>
                        <a:cubicBezTo>
                          <a:pt x="103" y="218"/>
                          <a:pt x="68" y="236"/>
                          <a:pt x="46" y="254"/>
                        </a:cubicBezTo>
                        <a:cubicBezTo>
                          <a:pt x="24" y="272"/>
                          <a:pt x="10" y="285"/>
                          <a:pt x="5" y="302"/>
                        </a:cubicBezTo>
                        <a:cubicBezTo>
                          <a:pt x="0" y="319"/>
                          <a:pt x="4" y="342"/>
                          <a:pt x="14" y="359"/>
                        </a:cubicBezTo>
                        <a:cubicBezTo>
                          <a:pt x="24" y="376"/>
                          <a:pt x="46" y="390"/>
                          <a:pt x="68" y="405"/>
                        </a:cubicBezTo>
                      </a:path>
                    </a:pathLst>
                  </a:custGeom>
                  <a:noFill/>
                  <a:ln w="44450" cap="flat" cmpd="sng">
                    <a:solidFill>
                      <a:srgbClr val="00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9" name="Group 238"/>
                  <p:cNvGrpSpPr>
                    <a:grpSpLocks/>
                  </p:cNvGrpSpPr>
                  <p:nvPr/>
                </p:nvGrpSpPr>
                <p:grpSpPr bwMode="auto">
                  <a:xfrm>
                    <a:off x="1342" y="3366"/>
                    <a:ext cx="704" cy="682"/>
                    <a:chOff x="1093" y="2492"/>
                    <a:chExt cx="704" cy="682"/>
                  </a:xfrm>
                </p:grpSpPr>
                <p:sp>
                  <p:nvSpPr>
                    <p:cNvPr id="9857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1093" y="2492"/>
                      <a:ext cx="704" cy="682"/>
                    </a:xfrm>
                    <a:custGeom>
                      <a:avLst/>
                      <a:gdLst>
                        <a:gd name="T0" fmla="*/ 9 w 704"/>
                        <a:gd name="T1" fmla="*/ 0 h 682"/>
                        <a:gd name="T2" fmla="*/ 109 w 704"/>
                        <a:gd name="T3" fmla="*/ 175 h 682"/>
                        <a:gd name="T4" fmla="*/ 3 w 704"/>
                        <a:gd name="T5" fmla="*/ 369 h 682"/>
                        <a:gd name="T6" fmla="*/ 91 w 704"/>
                        <a:gd name="T7" fmla="*/ 551 h 682"/>
                        <a:gd name="T8" fmla="*/ 253 w 704"/>
                        <a:gd name="T9" fmla="*/ 400 h 682"/>
                        <a:gd name="T10" fmla="*/ 228 w 704"/>
                        <a:gd name="T11" fmla="*/ 231 h 682"/>
                        <a:gd name="T12" fmla="*/ 347 w 704"/>
                        <a:gd name="T13" fmla="*/ 37 h 682"/>
                        <a:gd name="T14" fmla="*/ 529 w 704"/>
                        <a:gd name="T15" fmla="*/ 68 h 682"/>
                        <a:gd name="T16" fmla="*/ 610 w 704"/>
                        <a:gd name="T17" fmla="*/ 238 h 682"/>
                        <a:gd name="T18" fmla="*/ 541 w 704"/>
                        <a:gd name="T19" fmla="*/ 407 h 682"/>
                        <a:gd name="T20" fmla="*/ 704 w 704"/>
                        <a:gd name="T21" fmla="*/ 682 h 68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704"/>
                        <a:gd name="T34" fmla="*/ 0 h 682"/>
                        <a:gd name="T35" fmla="*/ 704 w 704"/>
                        <a:gd name="T36" fmla="*/ 682 h 682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704" h="682">
                          <a:moveTo>
                            <a:pt x="9" y="0"/>
                          </a:moveTo>
                          <a:cubicBezTo>
                            <a:pt x="59" y="57"/>
                            <a:pt x="110" y="114"/>
                            <a:pt x="109" y="175"/>
                          </a:cubicBezTo>
                          <a:cubicBezTo>
                            <a:pt x="108" y="236"/>
                            <a:pt x="6" y="306"/>
                            <a:pt x="3" y="369"/>
                          </a:cubicBezTo>
                          <a:cubicBezTo>
                            <a:pt x="0" y="432"/>
                            <a:pt x="49" y="546"/>
                            <a:pt x="91" y="551"/>
                          </a:cubicBezTo>
                          <a:cubicBezTo>
                            <a:pt x="133" y="556"/>
                            <a:pt x="230" y="453"/>
                            <a:pt x="253" y="400"/>
                          </a:cubicBezTo>
                          <a:cubicBezTo>
                            <a:pt x="276" y="347"/>
                            <a:pt x="212" y="291"/>
                            <a:pt x="228" y="231"/>
                          </a:cubicBezTo>
                          <a:cubicBezTo>
                            <a:pt x="244" y="171"/>
                            <a:pt x="297" y="64"/>
                            <a:pt x="347" y="37"/>
                          </a:cubicBezTo>
                          <a:cubicBezTo>
                            <a:pt x="397" y="10"/>
                            <a:pt x="485" y="35"/>
                            <a:pt x="529" y="68"/>
                          </a:cubicBezTo>
                          <a:cubicBezTo>
                            <a:pt x="573" y="101"/>
                            <a:pt x="608" y="182"/>
                            <a:pt x="610" y="238"/>
                          </a:cubicBezTo>
                          <a:cubicBezTo>
                            <a:pt x="612" y="294"/>
                            <a:pt x="525" y="333"/>
                            <a:pt x="541" y="407"/>
                          </a:cubicBezTo>
                          <a:cubicBezTo>
                            <a:pt x="557" y="481"/>
                            <a:pt x="630" y="581"/>
                            <a:pt x="704" y="682"/>
                          </a:cubicBezTo>
                        </a:path>
                      </a:pathLst>
                    </a:custGeom>
                    <a:noFill/>
                    <a:ln w="2540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58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1123" y="2618"/>
                      <a:ext cx="243" cy="428"/>
                    </a:xfrm>
                    <a:custGeom>
                      <a:avLst/>
                      <a:gdLst>
                        <a:gd name="T0" fmla="*/ 0 w 243"/>
                        <a:gd name="T1" fmla="*/ 353 h 428"/>
                        <a:gd name="T2" fmla="*/ 25 w 243"/>
                        <a:gd name="T3" fmla="*/ 401 h 428"/>
                        <a:gd name="T4" fmla="*/ 61 w 243"/>
                        <a:gd name="T5" fmla="*/ 426 h 428"/>
                        <a:gd name="T6" fmla="*/ 132 w 243"/>
                        <a:gd name="T7" fmla="*/ 389 h 428"/>
                        <a:gd name="T8" fmla="*/ 225 w 243"/>
                        <a:gd name="T9" fmla="*/ 273 h 428"/>
                        <a:gd name="T10" fmla="*/ 199 w 243"/>
                        <a:gd name="T11" fmla="*/ 153 h 428"/>
                        <a:gd name="T12" fmla="*/ 195 w 243"/>
                        <a:gd name="T13" fmla="*/ 111 h 428"/>
                        <a:gd name="T14" fmla="*/ 243 w 243"/>
                        <a:gd name="T15" fmla="*/ 0 h 42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43"/>
                        <a:gd name="T25" fmla="*/ 0 h 428"/>
                        <a:gd name="T26" fmla="*/ 243 w 243"/>
                        <a:gd name="T27" fmla="*/ 428 h 42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43" h="428">
                          <a:moveTo>
                            <a:pt x="0" y="353"/>
                          </a:moveTo>
                          <a:cubicBezTo>
                            <a:pt x="7" y="371"/>
                            <a:pt x="15" y="389"/>
                            <a:pt x="25" y="401"/>
                          </a:cubicBezTo>
                          <a:cubicBezTo>
                            <a:pt x="35" y="413"/>
                            <a:pt x="43" y="428"/>
                            <a:pt x="61" y="426"/>
                          </a:cubicBezTo>
                          <a:cubicBezTo>
                            <a:pt x="79" y="424"/>
                            <a:pt x="105" y="415"/>
                            <a:pt x="132" y="389"/>
                          </a:cubicBezTo>
                          <a:cubicBezTo>
                            <a:pt x="159" y="363"/>
                            <a:pt x="214" y="312"/>
                            <a:pt x="225" y="273"/>
                          </a:cubicBezTo>
                          <a:cubicBezTo>
                            <a:pt x="236" y="234"/>
                            <a:pt x="204" y="180"/>
                            <a:pt x="199" y="153"/>
                          </a:cubicBezTo>
                          <a:cubicBezTo>
                            <a:pt x="194" y="126"/>
                            <a:pt x="188" y="136"/>
                            <a:pt x="195" y="111"/>
                          </a:cubicBezTo>
                          <a:cubicBezTo>
                            <a:pt x="202" y="86"/>
                            <a:pt x="222" y="43"/>
                            <a:pt x="243" y="0"/>
                          </a:cubicBezTo>
                        </a:path>
                      </a:pathLst>
                    </a:custGeom>
                    <a:noFill/>
                    <a:ln w="44450" cap="flat" cmpd="sng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59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1463" y="2512"/>
                      <a:ext cx="244" cy="408"/>
                    </a:xfrm>
                    <a:custGeom>
                      <a:avLst/>
                      <a:gdLst>
                        <a:gd name="T0" fmla="*/ 0 w 244"/>
                        <a:gd name="T1" fmla="*/ 6 h 408"/>
                        <a:gd name="T2" fmla="*/ 81 w 244"/>
                        <a:gd name="T3" fmla="*/ 7 h 408"/>
                        <a:gd name="T4" fmla="*/ 156 w 244"/>
                        <a:gd name="T5" fmla="*/ 48 h 408"/>
                        <a:gd name="T6" fmla="*/ 206 w 244"/>
                        <a:gd name="T7" fmla="*/ 108 h 408"/>
                        <a:gd name="T8" fmla="*/ 239 w 244"/>
                        <a:gd name="T9" fmla="*/ 195 h 408"/>
                        <a:gd name="T10" fmla="*/ 237 w 244"/>
                        <a:gd name="T11" fmla="*/ 244 h 408"/>
                        <a:gd name="T12" fmla="*/ 197 w 244"/>
                        <a:gd name="T13" fmla="*/ 300 h 408"/>
                        <a:gd name="T14" fmla="*/ 168 w 244"/>
                        <a:gd name="T15" fmla="*/ 355 h 408"/>
                        <a:gd name="T16" fmla="*/ 180 w 244"/>
                        <a:gd name="T17" fmla="*/ 408 h 40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44"/>
                        <a:gd name="T28" fmla="*/ 0 h 408"/>
                        <a:gd name="T29" fmla="*/ 244 w 244"/>
                        <a:gd name="T30" fmla="*/ 408 h 40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44" h="408">
                          <a:moveTo>
                            <a:pt x="0" y="6"/>
                          </a:moveTo>
                          <a:cubicBezTo>
                            <a:pt x="27" y="3"/>
                            <a:pt x="55" y="0"/>
                            <a:pt x="81" y="7"/>
                          </a:cubicBezTo>
                          <a:cubicBezTo>
                            <a:pt x="107" y="14"/>
                            <a:pt x="135" y="31"/>
                            <a:pt x="156" y="48"/>
                          </a:cubicBezTo>
                          <a:cubicBezTo>
                            <a:pt x="177" y="65"/>
                            <a:pt x="192" y="83"/>
                            <a:pt x="206" y="108"/>
                          </a:cubicBezTo>
                          <a:cubicBezTo>
                            <a:pt x="220" y="133"/>
                            <a:pt x="234" y="172"/>
                            <a:pt x="239" y="195"/>
                          </a:cubicBezTo>
                          <a:cubicBezTo>
                            <a:pt x="244" y="218"/>
                            <a:pt x="244" y="226"/>
                            <a:pt x="237" y="244"/>
                          </a:cubicBezTo>
                          <a:cubicBezTo>
                            <a:pt x="230" y="262"/>
                            <a:pt x="208" y="282"/>
                            <a:pt x="197" y="300"/>
                          </a:cubicBezTo>
                          <a:cubicBezTo>
                            <a:pt x="186" y="318"/>
                            <a:pt x="171" y="337"/>
                            <a:pt x="168" y="355"/>
                          </a:cubicBezTo>
                          <a:cubicBezTo>
                            <a:pt x="165" y="373"/>
                            <a:pt x="172" y="390"/>
                            <a:pt x="180" y="408"/>
                          </a:cubicBezTo>
                        </a:path>
                      </a:pathLst>
                    </a:custGeom>
                    <a:noFill/>
                    <a:ln w="44450" cap="flat" cmpd="sng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" name="Group 242"/>
                  <p:cNvGrpSpPr>
                    <a:grpSpLocks/>
                  </p:cNvGrpSpPr>
                  <p:nvPr/>
                </p:nvGrpSpPr>
                <p:grpSpPr bwMode="auto">
                  <a:xfrm>
                    <a:off x="1365" y="2120"/>
                    <a:ext cx="1157" cy="944"/>
                    <a:chOff x="1365" y="2120"/>
                    <a:chExt cx="1157" cy="944"/>
                  </a:xfrm>
                </p:grpSpPr>
                <p:grpSp>
                  <p:nvGrpSpPr>
                    <p:cNvPr id="11" name="Group 2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65" y="2120"/>
                      <a:ext cx="1108" cy="944"/>
                      <a:chOff x="1116" y="1246"/>
                      <a:chExt cx="1108" cy="944"/>
                    </a:xfrm>
                  </p:grpSpPr>
                  <p:sp>
                    <p:nvSpPr>
                      <p:cNvPr id="9854" name="Freeform 2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6" y="1246"/>
                        <a:ext cx="1108" cy="944"/>
                      </a:xfrm>
                      <a:custGeom>
                        <a:avLst/>
                        <a:gdLst>
                          <a:gd name="T0" fmla="*/ 0 w 1108"/>
                          <a:gd name="T1" fmla="*/ 944 h 944"/>
                          <a:gd name="T2" fmla="*/ 156 w 1108"/>
                          <a:gd name="T3" fmla="*/ 719 h 944"/>
                          <a:gd name="T4" fmla="*/ 507 w 1108"/>
                          <a:gd name="T5" fmla="*/ 894 h 944"/>
                          <a:gd name="T6" fmla="*/ 864 w 1108"/>
                          <a:gd name="T7" fmla="*/ 706 h 944"/>
                          <a:gd name="T8" fmla="*/ 751 w 1108"/>
                          <a:gd name="T9" fmla="*/ 324 h 944"/>
                          <a:gd name="T10" fmla="*/ 864 w 1108"/>
                          <a:gd name="T11" fmla="*/ 30 h 944"/>
                          <a:gd name="T12" fmla="*/ 1008 w 1108"/>
                          <a:gd name="T13" fmla="*/ 143 h 944"/>
                          <a:gd name="T14" fmla="*/ 1108 w 1108"/>
                          <a:gd name="T15" fmla="*/ 230 h 9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108"/>
                          <a:gd name="T25" fmla="*/ 0 h 944"/>
                          <a:gd name="T26" fmla="*/ 1108 w 1108"/>
                          <a:gd name="T27" fmla="*/ 944 h 9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108" h="944">
                            <a:moveTo>
                              <a:pt x="0" y="944"/>
                            </a:moveTo>
                            <a:cubicBezTo>
                              <a:pt x="36" y="835"/>
                              <a:pt x="72" y="727"/>
                              <a:pt x="156" y="719"/>
                            </a:cubicBezTo>
                            <a:cubicBezTo>
                              <a:pt x="240" y="711"/>
                              <a:pt x="389" y="896"/>
                              <a:pt x="507" y="894"/>
                            </a:cubicBezTo>
                            <a:cubicBezTo>
                              <a:pt x="625" y="892"/>
                              <a:pt x="823" y="801"/>
                              <a:pt x="864" y="706"/>
                            </a:cubicBezTo>
                            <a:cubicBezTo>
                              <a:pt x="905" y="611"/>
                              <a:pt x="751" y="437"/>
                              <a:pt x="751" y="324"/>
                            </a:cubicBezTo>
                            <a:cubicBezTo>
                              <a:pt x="751" y="211"/>
                              <a:pt x="821" y="60"/>
                              <a:pt x="864" y="30"/>
                            </a:cubicBezTo>
                            <a:cubicBezTo>
                              <a:pt x="907" y="0"/>
                              <a:pt x="967" y="110"/>
                              <a:pt x="1008" y="143"/>
                            </a:cubicBezTo>
                            <a:cubicBezTo>
                              <a:pt x="1049" y="176"/>
                              <a:pt x="1078" y="203"/>
                              <a:pt x="1108" y="230"/>
                            </a:cubicBezTo>
                          </a:path>
                        </a:pathLst>
                      </a:custGeom>
                      <a:noFill/>
                      <a:ln w="25400" cap="flat" cmpd="sng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55" name="Freeform 2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7" y="1963"/>
                        <a:ext cx="355" cy="226"/>
                      </a:xfrm>
                      <a:custGeom>
                        <a:avLst/>
                        <a:gdLst>
                          <a:gd name="T0" fmla="*/ 0 w 355"/>
                          <a:gd name="T1" fmla="*/ 226 h 226"/>
                          <a:gd name="T2" fmla="*/ 27 w 355"/>
                          <a:gd name="T3" fmla="*/ 154 h 226"/>
                          <a:gd name="T4" fmla="*/ 46 w 355"/>
                          <a:gd name="T5" fmla="*/ 97 h 226"/>
                          <a:gd name="T6" fmla="*/ 93 w 355"/>
                          <a:gd name="T7" fmla="*/ 31 h 226"/>
                          <a:gd name="T8" fmla="*/ 157 w 355"/>
                          <a:gd name="T9" fmla="*/ 1 h 226"/>
                          <a:gd name="T10" fmla="*/ 220 w 355"/>
                          <a:gd name="T11" fmla="*/ 24 h 226"/>
                          <a:gd name="T12" fmla="*/ 307 w 355"/>
                          <a:gd name="T13" fmla="*/ 79 h 226"/>
                          <a:gd name="T14" fmla="*/ 355 w 355"/>
                          <a:gd name="T15" fmla="*/ 114 h 22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355"/>
                          <a:gd name="T25" fmla="*/ 0 h 226"/>
                          <a:gd name="T26" fmla="*/ 355 w 355"/>
                          <a:gd name="T27" fmla="*/ 226 h 22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355" h="226">
                            <a:moveTo>
                              <a:pt x="0" y="226"/>
                            </a:moveTo>
                            <a:cubicBezTo>
                              <a:pt x="9" y="200"/>
                              <a:pt x="19" y="175"/>
                              <a:pt x="27" y="154"/>
                            </a:cubicBezTo>
                            <a:cubicBezTo>
                              <a:pt x="35" y="133"/>
                              <a:pt x="35" y="117"/>
                              <a:pt x="46" y="97"/>
                            </a:cubicBezTo>
                            <a:cubicBezTo>
                              <a:pt x="57" y="77"/>
                              <a:pt x="75" y="47"/>
                              <a:pt x="93" y="31"/>
                            </a:cubicBezTo>
                            <a:cubicBezTo>
                              <a:pt x="111" y="15"/>
                              <a:pt x="136" y="2"/>
                              <a:pt x="157" y="1"/>
                            </a:cubicBezTo>
                            <a:cubicBezTo>
                              <a:pt x="178" y="0"/>
                              <a:pt x="195" y="11"/>
                              <a:pt x="220" y="24"/>
                            </a:cubicBezTo>
                            <a:cubicBezTo>
                              <a:pt x="245" y="37"/>
                              <a:pt x="285" y="64"/>
                              <a:pt x="307" y="79"/>
                            </a:cubicBezTo>
                            <a:cubicBezTo>
                              <a:pt x="329" y="94"/>
                              <a:pt x="342" y="104"/>
                              <a:pt x="355" y="114"/>
                            </a:cubicBezTo>
                          </a:path>
                        </a:pathLst>
                      </a:custGeom>
                      <a:noFill/>
                      <a:ln w="44450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56" name="Freeform 24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5" y="1925"/>
                        <a:ext cx="376" cy="216"/>
                      </a:xfrm>
                      <a:custGeom>
                        <a:avLst/>
                        <a:gdLst>
                          <a:gd name="T0" fmla="*/ 0 w 376"/>
                          <a:gd name="T1" fmla="*/ 215 h 216"/>
                          <a:gd name="T2" fmla="*/ 66 w 376"/>
                          <a:gd name="T3" fmla="*/ 210 h 216"/>
                          <a:gd name="T4" fmla="*/ 166 w 376"/>
                          <a:gd name="T5" fmla="*/ 177 h 216"/>
                          <a:gd name="T6" fmla="*/ 255 w 376"/>
                          <a:gd name="T7" fmla="*/ 135 h 216"/>
                          <a:gd name="T8" fmla="*/ 336 w 376"/>
                          <a:gd name="T9" fmla="*/ 71 h 216"/>
                          <a:gd name="T10" fmla="*/ 376 w 376"/>
                          <a:gd name="T11" fmla="*/ 0 h 216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76"/>
                          <a:gd name="T19" fmla="*/ 0 h 216"/>
                          <a:gd name="T20" fmla="*/ 376 w 376"/>
                          <a:gd name="T21" fmla="*/ 216 h 21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76" h="216">
                            <a:moveTo>
                              <a:pt x="0" y="215"/>
                            </a:moveTo>
                            <a:cubicBezTo>
                              <a:pt x="19" y="215"/>
                              <a:pt x="38" y="216"/>
                              <a:pt x="66" y="210"/>
                            </a:cubicBezTo>
                            <a:cubicBezTo>
                              <a:pt x="94" y="204"/>
                              <a:pt x="134" y="190"/>
                              <a:pt x="166" y="177"/>
                            </a:cubicBezTo>
                            <a:cubicBezTo>
                              <a:pt x="198" y="164"/>
                              <a:pt x="227" y="153"/>
                              <a:pt x="255" y="135"/>
                            </a:cubicBezTo>
                            <a:cubicBezTo>
                              <a:pt x="283" y="117"/>
                              <a:pt x="316" y="94"/>
                              <a:pt x="336" y="71"/>
                            </a:cubicBezTo>
                            <a:cubicBezTo>
                              <a:pt x="356" y="48"/>
                              <a:pt x="366" y="24"/>
                              <a:pt x="376" y="0"/>
                            </a:cubicBezTo>
                          </a:path>
                        </a:pathLst>
                      </a:custGeom>
                      <a:noFill/>
                      <a:ln w="44450" cap="flat" cmpd="sng">
                        <a:solidFill>
                          <a:srgbClr val="80008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9853" name="Oval 2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66" y="2343"/>
                      <a:ext cx="56" cy="56"/>
                    </a:xfrm>
                    <a:prstGeom prst="ellipse">
                      <a:avLst/>
                    </a:prstGeom>
                    <a:noFill/>
                    <a:ln w="25400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850" name="Oval 248"/>
                  <p:cNvSpPr>
                    <a:spLocks noChangeArrowheads="1"/>
                  </p:cNvSpPr>
                  <p:nvPr/>
                </p:nvSpPr>
                <p:spPr bwMode="auto">
                  <a:xfrm>
                    <a:off x="1302" y="3318"/>
                    <a:ext cx="56" cy="56"/>
                  </a:xfrm>
                  <a:prstGeom prst="ellipse">
                    <a:avLst/>
                  </a:prstGeom>
                  <a:noFill/>
                  <a:ln w="25400" algn="ctr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51" name="Oval 249"/>
                  <p:cNvSpPr>
                    <a:spLocks noChangeArrowheads="1"/>
                  </p:cNvSpPr>
                  <p:nvPr/>
                </p:nvSpPr>
                <p:spPr bwMode="auto">
                  <a:xfrm>
                    <a:off x="390" y="3120"/>
                    <a:ext cx="56" cy="56"/>
                  </a:xfrm>
                  <a:prstGeom prst="ellipse">
                    <a:avLst/>
                  </a:prstGeom>
                  <a:noFill/>
                  <a:ln w="25400" algn="ctr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250"/>
                <p:cNvGrpSpPr>
                  <a:grpSpLocks/>
                </p:cNvGrpSpPr>
                <p:nvPr/>
              </p:nvGrpSpPr>
              <p:grpSpPr bwMode="auto">
                <a:xfrm rot="2805743">
                  <a:off x="399" y="2007"/>
                  <a:ext cx="1159" cy="1049"/>
                  <a:chOff x="390" y="2120"/>
                  <a:chExt cx="2132" cy="1928"/>
                </a:xfrm>
              </p:grpSpPr>
              <p:sp>
                <p:nvSpPr>
                  <p:cNvPr id="9830" name="Freeform 251"/>
                  <p:cNvSpPr>
                    <a:spLocks/>
                  </p:cNvSpPr>
                  <p:nvPr/>
                </p:nvSpPr>
                <p:spPr bwMode="auto">
                  <a:xfrm rot="-4660349">
                    <a:off x="275" y="2959"/>
                    <a:ext cx="927" cy="664"/>
                  </a:xfrm>
                  <a:custGeom>
                    <a:avLst/>
                    <a:gdLst>
                      <a:gd name="T0" fmla="*/ 0 w 927"/>
                      <a:gd name="T1" fmla="*/ 664 h 664"/>
                      <a:gd name="T2" fmla="*/ 156 w 927"/>
                      <a:gd name="T3" fmla="*/ 439 h 664"/>
                      <a:gd name="T4" fmla="*/ 293 w 927"/>
                      <a:gd name="T5" fmla="*/ 608 h 664"/>
                      <a:gd name="T6" fmla="*/ 469 w 927"/>
                      <a:gd name="T7" fmla="*/ 301 h 664"/>
                      <a:gd name="T8" fmla="*/ 725 w 927"/>
                      <a:gd name="T9" fmla="*/ 501 h 664"/>
                      <a:gd name="T10" fmla="*/ 907 w 927"/>
                      <a:gd name="T11" fmla="*/ 558 h 664"/>
                      <a:gd name="T12" fmla="*/ 844 w 927"/>
                      <a:gd name="T13" fmla="*/ 176 h 664"/>
                      <a:gd name="T14" fmla="*/ 556 w 927"/>
                      <a:gd name="T15" fmla="*/ 0 h 66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927"/>
                      <a:gd name="T25" fmla="*/ 0 h 664"/>
                      <a:gd name="T26" fmla="*/ 927 w 927"/>
                      <a:gd name="T27" fmla="*/ 664 h 66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927" h="664">
                        <a:moveTo>
                          <a:pt x="0" y="664"/>
                        </a:moveTo>
                        <a:cubicBezTo>
                          <a:pt x="36" y="555"/>
                          <a:pt x="107" y="448"/>
                          <a:pt x="156" y="439"/>
                        </a:cubicBezTo>
                        <a:cubicBezTo>
                          <a:pt x="205" y="430"/>
                          <a:pt x="241" y="631"/>
                          <a:pt x="293" y="608"/>
                        </a:cubicBezTo>
                        <a:cubicBezTo>
                          <a:pt x="345" y="585"/>
                          <a:pt x="397" y="319"/>
                          <a:pt x="469" y="301"/>
                        </a:cubicBezTo>
                        <a:cubicBezTo>
                          <a:pt x="541" y="283"/>
                          <a:pt x="652" y="458"/>
                          <a:pt x="725" y="501"/>
                        </a:cubicBezTo>
                        <a:cubicBezTo>
                          <a:pt x="798" y="544"/>
                          <a:pt x="887" y="612"/>
                          <a:pt x="907" y="558"/>
                        </a:cubicBezTo>
                        <a:cubicBezTo>
                          <a:pt x="927" y="504"/>
                          <a:pt x="902" y="269"/>
                          <a:pt x="844" y="176"/>
                        </a:cubicBezTo>
                        <a:cubicBezTo>
                          <a:pt x="786" y="83"/>
                          <a:pt x="616" y="37"/>
                          <a:pt x="556" y="0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31" name="Freeform 252"/>
                  <p:cNvSpPr>
                    <a:spLocks/>
                  </p:cNvSpPr>
                  <p:nvPr/>
                </p:nvSpPr>
                <p:spPr bwMode="auto">
                  <a:xfrm>
                    <a:off x="527" y="2865"/>
                    <a:ext cx="479" cy="141"/>
                  </a:xfrm>
                  <a:custGeom>
                    <a:avLst/>
                    <a:gdLst>
                      <a:gd name="T0" fmla="*/ 0 w 479"/>
                      <a:gd name="T1" fmla="*/ 141 h 141"/>
                      <a:gd name="T2" fmla="*/ 65 w 479"/>
                      <a:gd name="T3" fmla="*/ 69 h 141"/>
                      <a:gd name="T4" fmla="*/ 135 w 479"/>
                      <a:gd name="T5" fmla="*/ 23 h 141"/>
                      <a:gd name="T6" fmla="*/ 242 w 479"/>
                      <a:gd name="T7" fmla="*/ 3 h 141"/>
                      <a:gd name="T8" fmla="*/ 353 w 479"/>
                      <a:gd name="T9" fmla="*/ 6 h 141"/>
                      <a:gd name="T10" fmla="*/ 479 w 479"/>
                      <a:gd name="T11" fmla="*/ 23 h 14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79"/>
                      <a:gd name="T19" fmla="*/ 0 h 141"/>
                      <a:gd name="T20" fmla="*/ 479 w 479"/>
                      <a:gd name="T21" fmla="*/ 141 h 14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79" h="141">
                        <a:moveTo>
                          <a:pt x="0" y="141"/>
                        </a:moveTo>
                        <a:cubicBezTo>
                          <a:pt x="21" y="115"/>
                          <a:pt x="43" y="89"/>
                          <a:pt x="65" y="69"/>
                        </a:cubicBezTo>
                        <a:cubicBezTo>
                          <a:pt x="87" y="49"/>
                          <a:pt x="106" y="34"/>
                          <a:pt x="135" y="23"/>
                        </a:cubicBezTo>
                        <a:cubicBezTo>
                          <a:pt x="164" y="12"/>
                          <a:pt x="206" y="6"/>
                          <a:pt x="242" y="3"/>
                        </a:cubicBezTo>
                        <a:cubicBezTo>
                          <a:pt x="278" y="0"/>
                          <a:pt x="313" y="3"/>
                          <a:pt x="353" y="6"/>
                        </a:cubicBezTo>
                        <a:cubicBezTo>
                          <a:pt x="393" y="9"/>
                          <a:pt x="436" y="16"/>
                          <a:pt x="479" y="23"/>
                        </a:cubicBezTo>
                      </a:path>
                    </a:pathLst>
                  </a:custGeom>
                  <a:noFill/>
                  <a:ln w="4445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32" name="Freeform 253"/>
                  <p:cNvSpPr>
                    <a:spLocks/>
                  </p:cNvSpPr>
                  <p:nvPr/>
                </p:nvSpPr>
                <p:spPr bwMode="auto">
                  <a:xfrm>
                    <a:off x="708" y="2955"/>
                    <a:ext cx="352" cy="405"/>
                  </a:xfrm>
                  <a:custGeom>
                    <a:avLst/>
                    <a:gdLst>
                      <a:gd name="T0" fmla="*/ 352 w 352"/>
                      <a:gd name="T1" fmla="*/ 0 h 405"/>
                      <a:gd name="T2" fmla="*/ 310 w 352"/>
                      <a:gd name="T3" fmla="*/ 57 h 405"/>
                      <a:gd name="T4" fmla="*/ 244 w 352"/>
                      <a:gd name="T5" fmla="*/ 125 h 405"/>
                      <a:gd name="T6" fmla="*/ 136 w 352"/>
                      <a:gd name="T7" fmla="*/ 197 h 405"/>
                      <a:gd name="T8" fmla="*/ 46 w 352"/>
                      <a:gd name="T9" fmla="*/ 254 h 405"/>
                      <a:gd name="T10" fmla="*/ 5 w 352"/>
                      <a:gd name="T11" fmla="*/ 302 h 405"/>
                      <a:gd name="T12" fmla="*/ 14 w 352"/>
                      <a:gd name="T13" fmla="*/ 359 h 405"/>
                      <a:gd name="T14" fmla="*/ 68 w 352"/>
                      <a:gd name="T15" fmla="*/ 405 h 40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52"/>
                      <a:gd name="T25" fmla="*/ 0 h 405"/>
                      <a:gd name="T26" fmla="*/ 352 w 352"/>
                      <a:gd name="T27" fmla="*/ 405 h 40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52" h="405">
                        <a:moveTo>
                          <a:pt x="352" y="0"/>
                        </a:moveTo>
                        <a:cubicBezTo>
                          <a:pt x="340" y="18"/>
                          <a:pt x="328" y="36"/>
                          <a:pt x="310" y="57"/>
                        </a:cubicBezTo>
                        <a:cubicBezTo>
                          <a:pt x="292" y="78"/>
                          <a:pt x="273" y="102"/>
                          <a:pt x="244" y="125"/>
                        </a:cubicBezTo>
                        <a:cubicBezTo>
                          <a:pt x="215" y="148"/>
                          <a:pt x="169" y="176"/>
                          <a:pt x="136" y="197"/>
                        </a:cubicBezTo>
                        <a:cubicBezTo>
                          <a:pt x="103" y="218"/>
                          <a:pt x="68" y="236"/>
                          <a:pt x="46" y="254"/>
                        </a:cubicBezTo>
                        <a:cubicBezTo>
                          <a:pt x="24" y="272"/>
                          <a:pt x="10" y="285"/>
                          <a:pt x="5" y="302"/>
                        </a:cubicBezTo>
                        <a:cubicBezTo>
                          <a:pt x="0" y="319"/>
                          <a:pt x="4" y="342"/>
                          <a:pt x="14" y="359"/>
                        </a:cubicBezTo>
                        <a:cubicBezTo>
                          <a:pt x="24" y="376"/>
                          <a:pt x="46" y="390"/>
                          <a:pt x="68" y="405"/>
                        </a:cubicBezTo>
                      </a:path>
                    </a:pathLst>
                  </a:custGeom>
                  <a:noFill/>
                  <a:ln w="44450" cap="flat" cmpd="sng">
                    <a:solidFill>
                      <a:srgbClr val="00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3" name="Group 254"/>
                  <p:cNvGrpSpPr>
                    <a:grpSpLocks/>
                  </p:cNvGrpSpPr>
                  <p:nvPr/>
                </p:nvGrpSpPr>
                <p:grpSpPr bwMode="auto">
                  <a:xfrm>
                    <a:off x="1342" y="3366"/>
                    <a:ext cx="704" cy="682"/>
                    <a:chOff x="1093" y="2492"/>
                    <a:chExt cx="704" cy="682"/>
                  </a:xfrm>
                </p:grpSpPr>
                <p:sp>
                  <p:nvSpPr>
                    <p:cNvPr id="9842" name="Freeform 255"/>
                    <p:cNvSpPr>
                      <a:spLocks/>
                    </p:cNvSpPr>
                    <p:nvPr/>
                  </p:nvSpPr>
                  <p:spPr bwMode="auto">
                    <a:xfrm>
                      <a:off x="1093" y="2492"/>
                      <a:ext cx="704" cy="682"/>
                    </a:xfrm>
                    <a:custGeom>
                      <a:avLst/>
                      <a:gdLst>
                        <a:gd name="T0" fmla="*/ 9 w 704"/>
                        <a:gd name="T1" fmla="*/ 0 h 682"/>
                        <a:gd name="T2" fmla="*/ 109 w 704"/>
                        <a:gd name="T3" fmla="*/ 175 h 682"/>
                        <a:gd name="T4" fmla="*/ 3 w 704"/>
                        <a:gd name="T5" fmla="*/ 369 h 682"/>
                        <a:gd name="T6" fmla="*/ 91 w 704"/>
                        <a:gd name="T7" fmla="*/ 551 h 682"/>
                        <a:gd name="T8" fmla="*/ 253 w 704"/>
                        <a:gd name="T9" fmla="*/ 400 h 682"/>
                        <a:gd name="T10" fmla="*/ 228 w 704"/>
                        <a:gd name="T11" fmla="*/ 231 h 682"/>
                        <a:gd name="T12" fmla="*/ 347 w 704"/>
                        <a:gd name="T13" fmla="*/ 37 h 682"/>
                        <a:gd name="T14" fmla="*/ 529 w 704"/>
                        <a:gd name="T15" fmla="*/ 68 h 682"/>
                        <a:gd name="T16" fmla="*/ 610 w 704"/>
                        <a:gd name="T17" fmla="*/ 238 h 682"/>
                        <a:gd name="T18" fmla="*/ 541 w 704"/>
                        <a:gd name="T19" fmla="*/ 407 h 682"/>
                        <a:gd name="T20" fmla="*/ 704 w 704"/>
                        <a:gd name="T21" fmla="*/ 682 h 68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704"/>
                        <a:gd name="T34" fmla="*/ 0 h 682"/>
                        <a:gd name="T35" fmla="*/ 704 w 704"/>
                        <a:gd name="T36" fmla="*/ 682 h 682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704" h="682">
                          <a:moveTo>
                            <a:pt x="9" y="0"/>
                          </a:moveTo>
                          <a:cubicBezTo>
                            <a:pt x="59" y="57"/>
                            <a:pt x="110" y="114"/>
                            <a:pt x="109" y="175"/>
                          </a:cubicBezTo>
                          <a:cubicBezTo>
                            <a:pt x="108" y="236"/>
                            <a:pt x="6" y="306"/>
                            <a:pt x="3" y="369"/>
                          </a:cubicBezTo>
                          <a:cubicBezTo>
                            <a:pt x="0" y="432"/>
                            <a:pt x="49" y="546"/>
                            <a:pt x="91" y="551"/>
                          </a:cubicBezTo>
                          <a:cubicBezTo>
                            <a:pt x="133" y="556"/>
                            <a:pt x="230" y="453"/>
                            <a:pt x="253" y="400"/>
                          </a:cubicBezTo>
                          <a:cubicBezTo>
                            <a:pt x="276" y="347"/>
                            <a:pt x="212" y="291"/>
                            <a:pt x="228" y="231"/>
                          </a:cubicBezTo>
                          <a:cubicBezTo>
                            <a:pt x="244" y="171"/>
                            <a:pt x="297" y="64"/>
                            <a:pt x="347" y="37"/>
                          </a:cubicBezTo>
                          <a:cubicBezTo>
                            <a:pt x="397" y="10"/>
                            <a:pt x="485" y="35"/>
                            <a:pt x="529" y="68"/>
                          </a:cubicBezTo>
                          <a:cubicBezTo>
                            <a:pt x="573" y="101"/>
                            <a:pt x="608" y="182"/>
                            <a:pt x="610" y="238"/>
                          </a:cubicBezTo>
                          <a:cubicBezTo>
                            <a:pt x="612" y="294"/>
                            <a:pt x="525" y="333"/>
                            <a:pt x="541" y="407"/>
                          </a:cubicBezTo>
                          <a:cubicBezTo>
                            <a:pt x="557" y="481"/>
                            <a:pt x="630" y="581"/>
                            <a:pt x="704" y="682"/>
                          </a:cubicBezTo>
                        </a:path>
                      </a:pathLst>
                    </a:custGeom>
                    <a:noFill/>
                    <a:ln w="2540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43" name="Freeform 256"/>
                    <p:cNvSpPr>
                      <a:spLocks/>
                    </p:cNvSpPr>
                    <p:nvPr/>
                  </p:nvSpPr>
                  <p:spPr bwMode="auto">
                    <a:xfrm>
                      <a:off x="1123" y="2618"/>
                      <a:ext cx="243" cy="428"/>
                    </a:xfrm>
                    <a:custGeom>
                      <a:avLst/>
                      <a:gdLst>
                        <a:gd name="T0" fmla="*/ 0 w 243"/>
                        <a:gd name="T1" fmla="*/ 353 h 428"/>
                        <a:gd name="T2" fmla="*/ 25 w 243"/>
                        <a:gd name="T3" fmla="*/ 401 h 428"/>
                        <a:gd name="T4" fmla="*/ 61 w 243"/>
                        <a:gd name="T5" fmla="*/ 426 h 428"/>
                        <a:gd name="T6" fmla="*/ 132 w 243"/>
                        <a:gd name="T7" fmla="*/ 389 h 428"/>
                        <a:gd name="T8" fmla="*/ 225 w 243"/>
                        <a:gd name="T9" fmla="*/ 273 h 428"/>
                        <a:gd name="T10" fmla="*/ 199 w 243"/>
                        <a:gd name="T11" fmla="*/ 153 h 428"/>
                        <a:gd name="T12" fmla="*/ 195 w 243"/>
                        <a:gd name="T13" fmla="*/ 111 h 428"/>
                        <a:gd name="T14" fmla="*/ 243 w 243"/>
                        <a:gd name="T15" fmla="*/ 0 h 42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43"/>
                        <a:gd name="T25" fmla="*/ 0 h 428"/>
                        <a:gd name="T26" fmla="*/ 243 w 243"/>
                        <a:gd name="T27" fmla="*/ 428 h 42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43" h="428">
                          <a:moveTo>
                            <a:pt x="0" y="353"/>
                          </a:moveTo>
                          <a:cubicBezTo>
                            <a:pt x="7" y="371"/>
                            <a:pt x="15" y="389"/>
                            <a:pt x="25" y="401"/>
                          </a:cubicBezTo>
                          <a:cubicBezTo>
                            <a:pt x="35" y="413"/>
                            <a:pt x="43" y="428"/>
                            <a:pt x="61" y="426"/>
                          </a:cubicBezTo>
                          <a:cubicBezTo>
                            <a:pt x="79" y="424"/>
                            <a:pt x="105" y="415"/>
                            <a:pt x="132" y="389"/>
                          </a:cubicBezTo>
                          <a:cubicBezTo>
                            <a:pt x="159" y="363"/>
                            <a:pt x="214" y="312"/>
                            <a:pt x="225" y="273"/>
                          </a:cubicBezTo>
                          <a:cubicBezTo>
                            <a:pt x="236" y="234"/>
                            <a:pt x="204" y="180"/>
                            <a:pt x="199" y="153"/>
                          </a:cubicBezTo>
                          <a:cubicBezTo>
                            <a:pt x="194" y="126"/>
                            <a:pt x="188" y="136"/>
                            <a:pt x="195" y="111"/>
                          </a:cubicBezTo>
                          <a:cubicBezTo>
                            <a:pt x="202" y="86"/>
                            <a:pt x="222" y="43"/>
                            <a:pt x="243" y="0"/>
                          </a:cubicBezTo>
                        </a:path>
                      </a:pathLst>
                    </a:custGeom>
                    <a:noFill/>
                    <a:ln w="44450" cap="flat" cmpd="sng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44" name="Freeform 257"/>
                    <p:cNvSpPr>
                      <a:spLocks/>
                    </p:cNvSpPr>
                    <p:nvPr/>
                  </p:nvSpPr>
                  <p:spPr bwMode="auto">
                    <a:xfrm>
                      <a:off x="1463" y="2512"/>
                      <a:ext cx="244" cy="408"/>
                    </a:xfrm>
                    <a:custGeom>
                      <a:avLst/>
                      <a:gdLst>
                        <a:gd name="T0" fmla="*/ 0 w 244"/>
                        <a:gd name="T1" fmla="*/ 6 h 408"/>
                        <a:gd name="T2" fmla="*/ 81 w 244"/>
                        <a:gd name="T3" fmla="*/ 7 h 408"/>
                        <a:gd name="T4" fmla="*/ 156 w 244"/>
                        <a:gd name="T5" fmla="*/ 48 h 408"/>
                        <a:gd name="T6" fmla="*/ 206 w 244"/>
                        <a:gd name="T7" fmla="*/ 108 h 408"/>
                        <a:gd name="T8" fmla="*/ 239 w 244"/>
                        <a:gd name="T9" fmla="*/ 195 h 408"/>
                        <a:gd name="T10" fmla="*/ 237 w 244"/>
                        <a:gd name="T11" fmla="*/ 244 h 408"/>
                        <a:gd name="T12" fmla="*/ 197 w 244"/>
                        <a:gd name="T13" fmla="*/ 300 h 408"/>
                        <a:gd name="T14" fmla="*/ 168 w 244"/>
                        <a:gd name="T15" fmla="*/ 355 h 408"/>
                        <a:gd name="T16" fmla="*/ 180 w 244"/>
                        <a:gd name="T17" fmla="*/ 408 h 40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44"/>
                        <a:gd name="T28" fmla="*/ 0 h 408"/>
                        <a:gd name="T29" fmla="*/ 244 w 244"/>
                        <a:gd name="T30" fmla="*/ 408 h 40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44" h="408">
                          <a:moveTo>
                            <a:pt x="0" y="6"/>
                          </a:moveTo>
                          <a:cubicBezTo>
                            <a:pt x="27" y="3"/>
                            <a:pt x="55" y="0"/>
                            <a:pt x="81" y="7"/>
                          </a:cubicBezTo>
                          <a:cubicBezTo>
                            <a:pt x="107" y="14"/>
                            <a:pt x="135" y="31"/>
                            <a:pt x="156" y="48"/>
                          </a:cubicBezTo>
                          <a:cubicBezTo>
                            <a:pt x="177" y="65"/>
                            <a:pt x="192" y="83"/>
                            <a:pt x="206" y="108"/>
                          </a:cubicBezTo>
                          <a:cubicBezTo>
                            <a:pt x="220" y="133"/>
                            <a:pt x="234" y="172"/>
                            <a:pt x="239" y="195"/>
                          </a:cubicBezTo>
                          <a:cubicBezTo>
                            <a:pt x="244" y="218"/>
                            <a:pt x="244" y="226"/>
                            <a:pt x="237" y="244"/>
                          </a:cubicBezTo>
                          <a:cubicBezTo>
                            <a:pt x="230" y="262"/>
                            <a:pt x="208" y="282"/>
                            <a:pt x="197" y="300"/>
                          </a:cubicBezTo>
                          <a:cubicBezTo>
                            <a:pt x="186" y="318"/>
                            <a:pt x="171" y="337"/>
                            <a:pt x="168" y="355"/>
                          </a:cubicBezTo>
                          <a:cubicBezTo>
                            <a:pt x="165" y="373"/>
                            <a:pt x="172" y="390"/>
                            <a:pt x="180" y="408"/>
                          </a:cubicBezTo>
                        </a:path>
                      </a:pathLst>
                    </a:custGeom>
                    <a:noFill/>
                    <a:ln w="44450" cap="flat" cmpd="sng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" name="Group 258"/>
                  <p:cNvGrpSpPr>
                    <a:grpSpLocks/>
                  </p:cNvGrpSpPr>
                  <p:nvPr/>
                </p:nvGrpSpPr>
                <p:grpSpPr bwMode="auto">
                  <a:xfrm>
                    <a:off x="1365" y="2120"/>
                    <a:ext cx="1157" cy="944"/>
                    <a:chOff x="1365" y="2120"/>
                    <a:chExt cx="1157" cy="944"/>
                  </a:xfrm>
                </p:grpSpPr>
                <p:grpSp>
                  <p:nvGrpSpPr>
                    <p:cNvPr id="15" name="Group 2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65" y="2120"/>
                      <a:ext cx="1108" cy="944"/>
                      <a:chOff x="1116" y="1246"/>
                      <a:chExt cx="1108" cy="944"/>
                    </a:xfrm>
                  </p:grpSpPr>
                  <p:sp>
                    <p:nvSpPr>
                      <p:cNvPr id="9839" name="Freeform 2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6" y="1246"/>
                        <a:ext cx="1108" cy="944"/>
                      </a:xfrm>
                      <a:custGeom>
                        <a:avLst/>
                        <a:gdLst>
                          <a:gd name="T0" fmla="*/ 0 w 1108"/>
                          <a:gd name="T1" fmla="*/ 944 h 944"/>
                          <a:gd name="T2" fmla="*/ 156 w 1108"/>
                          <a:gd name="T3" fmla="*/ 719 h 944"/>
                          <a:gd name="T4" fmla="*/ 507 w 1108"/>
                          <a:gd name="T5" fmla="*/ 894 h 944"/>
                          <a:gd name="T6" fmla="*/ 864 w 1108"/>
                          <a:gd name="T7" fmla="*/ 706 h 944"/>
                          <a:gd name="T8" fmla="*/ 751 w 1108"/>
                          <a:gd name="T9" fmla="*/ 324 h 944"/>
                          <a:gd name="T10" fmla="*/ 864 w 1108"/>
                          <a:gd name="T11" fmla="*/ 30 h 944"/>
                          <a:gd name="T12" fmla="*/ 1008 w 1108"/>
                          <a:gd name="T13" fmla="*/ 143 h 944"/>
                          <a:gd name="T14" fmla="*/ 1108 w 1108"/>
                          <a:gd name="T15" fmla="*/ 230 h 9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108"/>
                          <a:gd name="T25" fmla="*/ 0 h 944"/>
                          <a:gd name="T26" fmla="*/ 1108 w 1108"/>
                          <a:gd name="T27" fmla="*/ 944 h 9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108" h="944">
                            <a:moveTo>
                              <a:pt x="0" y="944"/>
                            </a:moveTo>
                            <a:cubicBezTo>
                              <a:pt x="36" y="835"/>
                              <a:pt x="72" y="727"/>
                              <a:pt x="156" y="719"/>
                            </a:cubicBezTo>
                            <a:cubicBezTo>
                              <a:pt x="240" y="711"/>
                              <a:pt x="389" y="896"/>
                              <a:pt x="507" y="894"/>
                            </a:cubicBezTo>
                            <a:cubicBezTo>
                              <a:pt x="625" y="892"/>
                              <a:pt x="823" y="801"/>
                              <a:pt x="864" y="706"/>
                            </a:cubicBezTo>
                            <a:cubicBezTo>
                              <a:pt x="905" y="611"/>
                              <a:pt x="751" y="437"/>
                              <a:pt x="751" y="324"/>
                            </a:cubicBezTo>
                            <a:cubicBezTo>
                              <a:pt x="751" y="211"/>
                              <a:pt x="821" y="60"/>
                              <a:pt x="864" y="30"/>
                            </a:cubicBezTo>
                            <a:cubicBezTo>
                              <a:pt x="907" y="0"/>
                              <a:pt x="967" y="110"/>
                              <a:pt x="1008" y="143"/>
                            </a:cubicBezTo>
                            <a:cubicBezTo>
                              <a:pt x="1049" y="176"/>
                              <a:pt x="1078" y="203"/>
                              <a:pt x="1108" y="230"/>
                            </a:cubicBezTo>
                          </a:path>
                        </a:pathLst>
                      </a:custGeom>
                      <a:noFill/>
                      <a:ln w="25400" cap="flat" cmpd="sng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40" name="Freeform 2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7" y="1963"/>
                        <a:ext cx="355" cy="226"/>
                      </a:xfrm>
                      <a:custGeom>
                        <a:avLst/>
                        <a:gdLst>
                          <a:gd name="T0" fmla="*/ 0 w 355"/>
                          <a:gd name="T1" fmla="*/ 226 h 226"/>
                          <a:gd name="T2" fmla="*/ 27 w 355"/>
                          <a:gd name="T3" fmla="*/ 154 h 226"/>
                          <a:gd name="T4" fmla="*/ 46 w 355"/>
                          <a:gd name="T5" fmla="*/ 97 h 226"/>
                          <a:gd name="T6" fmla="*/ 93 w 355"/>
                          <a:gd name="T7" fmla="*/ 31 h 226"/>
                          <a:gd name="T8" fmla="*/ 157 w 355"/>
                          <a:gd name="T9" fmla="*/ 1 h 226"/>
                          <a:gd name="T10" fmla="*/ 220 w 355"/>
                          <a:gd name="T11" fmla="*/ 24 h 226"/>
                          <a:gd name="T12" fmla="*/ 307 w 355"/>
                          <a:gd name="T13" fmla="*/ 79 h 226"/>
                          <a:gd name="T14" fmla="*/ 355 w 355"/>
                          <a:gd name="T15" fmla="*/ 114 h 22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355"/>
                          <a:gd name="T25" fmla="*/ 0 h 226"/>
                          <a:gd name="T26" fmla="*/ 355 w 355"/>
                          <a:gd name="T27" fmla="*/ 226 h 22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355" h="226">
                            <a:moveTo>
                              <a:pt x="0" y="226"/>
                            </a:moveTo>
                            <a:cubicBezTo>
                              <a:pt x="9" y="200"/>
                              <a:pt x="19" y="175"/>
                              <a:pt x="27" y="154"/>
                            </a:cubicBezTo>
                            <a:cubicBezTo>
                              <a:pt x="35" y="133"/>
                              <a:pt x="35" y="117"/>
                              <a:pt x="46" y="97"/>
                            </a:cubicBezTo>
                            <a:cubicBezTo>
                              <a:pt x="57" y="77"/>
                              <a:pt x="75" y="47"/>
                              <a:pt x="93" y="31"/>
                            </a:cubicBezTo>
                            <a:cubicBezTo>
                              <a:pt x="111" y="15"/>
                              <a:pt x="136" y="2"/>
                              <a:pt x="157" y="1"/>
                            </a:cubicBezTo>
                            <a:cubicBezTo>
                              <a:pt x="178" y="0"/>
                              <a:pt x="195" y="11"/>
                              <a:pt x="220" y="24"/>
                            </a:cubicBezTo>
                            <a:cubicBezTo>
                              <a:pt x="245" y="37"/>
                              <a:pt x="285" y="64"/>
                              <a:pt x="307" y="79"/>
                            </a:cubicBezTo>
                            <a:cubicBezTo>
                              <a:pt x="329" y="94"/>
                              <a:pt x="342" y="104"/>
                              <a:pt x="355" y="114"/>
                            </a:cubicBezTo>
                          </a:path>
                        </a:pathLst>
                      </a:custGeom>
                      <a:noFill/>
                      <a:ln w="44450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41" name="Freeform 2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5" y="1925"/>
                        <a:ext cx="376" cy="216"/>
                      </a:xfrm>
                      <a:custGeom>
                        <a:avLst/>
                        <a:gdLst>
                          <a:gd name="T0" fmla="*/ 0 w 376"/>
                          <a:gd name="T1" fmla="*/ 215 h 216"/>
                          <a:gd name="T2" fmla="*/ 66 w 376"/>
                          <a:gd name="T3" fmla="*/ 210 h 216"/>
                          <a:gd name="T4" fmla="*/ 166 w 376"/>
                          <a:gd name="T5" fmla="*/ 177 h 216"/>
                          <a:gd name="T6" fmla="*/ 255 w 376"/>
                          <a:gd name="T7" fmla="*/ 135 h 216"/>
                          <a:gd name="T8" fmla="*/ 336 w 376"/>
                          <a:gd name="T9" fmla="*/ 71 h 216"/>
                          <a:gd name="T10" fmla="*/ 376 w 376"/>
                          <a:gd name="T11" fmla="*/ 0 h 216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76"/>
                          <a:gd name="T19" fmla="*/ 0 h 216"/>
                          <a:gd name="T20" fmla="*/ 376 w 376"/>
                          <a:gd name="T21" fmla="*/ 216 h 21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76" h="216">
                            <a:moveTo>
                              <a:pt x="0" y="215"/>
                            </a:moveTo>
                            <a:cubicBezTo>
                              <a:pt x="19" y="215"/>
                              <a:pt x="38" y="216"/>
                              <a:pt x="66" y="210"/>
                            </a:cubicBezTo>
                            <a:cubicBezTo>
                              <a:pt x="94" y="204"/>
                              <a:pt x="134" y="190"/>
                              <a:pt x="166" y="177"/>
                            </a:cubicBezTo>
                            <a:cubicBezTo>
                              <a:pt x="198" y="164"/>
                              <a:pt x="227" y="153"/>
                              <a:pt x="255" y="135"/>
                            </a:cubicBezTo>
                            <a:cubicBezTo>
                              <a:pt x="283" y="117"/>
                              <a:pt x="316" y="94"/>
                              <a:pt x="336" y="71"/>
                            </a:cubicBezTo>
                            <a:cubicBezTo>
                              <a:pt x="356" y="48"/>
                              <a:pt x="366" y="24"/>
                              <a:pt x="376" y="0"/>
                            </a:cubicBezTo>
                          </a:path>
                        </a:pathLst>
                      </a:custGeom>
                      <a:noFill/>
                      <a:ln w="44450" cap="flat" cmpd="sng">
                        <a:solidFill>
                          <a:srgbClr val="80008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9838" name="Oval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66" y="2343"/>
                      <a:ext cx="56" cy="56"/>
                    </a:xfrm>
                    <a:prstGeom prst="ellipse">
                      <a:avLst/>
                    </a:prstGeom>
                    <a:noFill/>
                    <a:ln w="25400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835" name="Oval 264"/>
                  <p:cNvSpPr>
                    <a:spLocks noChangeArrowheads="1"/>
                  </p:cNvSpPr>
                  <p:nvPr/>
                </p:nvSpPr>
                <p:spPr bwMode="auto">
                  <a:xfrm>
                    <a:off x="1302" y="3318"/>
                    <a:ext cx="56" cy="56"/>
                  </a:xfrm>
                  <a:prstGeom prst="ellipse">
                    <a:avLst/>
                  </a:prstGeom>
                  <a:noFill/>
                  <a:ln w="25400" algn="ctr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36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390" y="3120"/>
                    <a:ext cx="56" cy="56"/>
                  </a:xfrm>
                  <a:prstGeom prst="ellipse">
                    <a:avLst/>
                  </a:prstGeom>
                  <a:noFill/>
                  <a:ln w="25400" algn="ctr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" name="Group 266"/>
                <p:cNvGrpSpPr>
                  <a:grpSpLocks/>
                </p:cNvGrpSpPr>
                <p:nvPr/>
              </p:nvGrpSpPr>
              <p:grpSpPr bwMode="auto">
                <a:xfrm rot="9306522">
                  <a:off x="136" y="1284"/>
                  <a:ext cx="1121" cy="1014"/>
                  <a:chOff x="390" y="2120"/>
                  <a:chExt cx="2132" cy="1928"/>
                </a:xfrm>
              </p:grpSpPr>
              <p:sp>
                <p:nvSpPr>
                  <p:cNvPr id="9815" name="Freeform 267"/>
                  <p:cNvSpPr>
                    <a:spLocks/>
                  </p:cNvSpPr>
                  <p:nvPr/>
                </p:nvSpPr>
                <p:spPr bwMode="auto">
                  <a:xfrm rot="-4660349">
                    <a:off x="275" y="2959"/>
                    <a:ext cx="927" cy="664"/>
                  </a:xfrm>
                  <a:custGeom>
                    <a:avLst/>
                    <a:gdLst>
                      <a:gd name="T0" fmla="*/ 0 w 927"/>
                      <a:gd name="T1" fmla="*/ 664 h 664"/>
                      <a:gd name="T2" fmla="*/ 156 w 927"/>
                      <a:gd name="T3" fmla="*/ 439 h 664"/>
                      <a:gd name="T4" fmla="*/ 293 w 927"/>
                      <a:gd name="T5" fmla="*/ 608 h 664"/>
                      <a:gd name="T6" fmla="*/ 469 w 927"/>
                      <a:gd name="T7" fmla="*/ 301 h 664"/>
                      <a:gd name="T8" fmla="*/ 725 w 927"/>
                      <a:gd name="T9" fmla="*/ 501 h 664"/>
                      <a:gd name="T10" fmla="*/ 907 w 927"/>
                      <a:gd name="T11" fmla="*/ 558 h 664"/>
                      <a:gd name="T12" fmla="*/ 844 w 927"/>
                      <a:gd name="T13" fmla="*/ 176 h 664"/>
                      <a:gd name="T14" fmla="*/ 556 w 927"/>
                      <a:gd name="T15" fmla="*/ 0 h 66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927"/>
                      <a:gd name="T25" fmla="*/ 0 h 664"/>
                      <a:gd name="T26" fmla="*/ 927 w 927"/>
                      <a:gd name="T27" fmla="*/ 664 h 66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927" h="664">
                        <a:moveTo>
                          <a:pt x="0" y="664"/>
                        </a:moveTo>
                        <a:cubicBezTo>
                          <a:pt x="36" y="555"/>
                          <a:pt x="107" y="448"/>
                          <a:pt x="156" y="439"/>
                        </a:cubicBezTo>
                        <a:cubicBezTo>
                          <a:pt x="205" y="430"/>
                          <a:pt x="241" y="631"/>
                          <a:pt x="293" y="608"/>
                        </a:cubicBezTo>
                        <a:cubicBezTo>
                          <a:pt x="345" y="585"/>
                          <a:pt x="397" y="319"/>
                          <a:pt x="469" y="301"/>
                        </a:cubicBezTo>
                        <a:cubicBezTo>
                          <a:pt x="541" y="283"/>
                          <a:pt x="652" y="458"/>
                          <a:pt x="725" y="501"/>
                        </a:cubicBezTo>
                        <a:cubicBezTo>
                          <a:pt x="798" y="544"/>
                          <a:pt x="887" y="612"/>
                          <a:pt x="907" y="558"/>
                        </a:cubicBezTo>
                        <a:cubicBezTo>
                          <a:pt x="927" y="504"/>
                          <a:pt x="902" y="269"/>
                          <a:pt x="844" y="176"/>
                        </a:cubicBezTo>
                        <a:cubicBezTo>
                          <a:pt x="786" y="83"/>
                          <a:pt x="616" y="37"/>
                          <a:pt x="556" y="0"/>
                        </a:cubicBezTo>
                      </a:path>
                    </a:pathLst>
                  </a:custGeom>
                  <a:noFill/>
                  <a:ln w="25400" cap="flat" cmpd="sng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16" name="Freeform 268"/>
                  <p:cNvSpPr>
                    <a:spLocks/>
                  </p:cNvSpPr>
                  <p:nvPr/>
                </p:nvSpPr>
                <p:spPr bwMode="auto">
                  <a:xfrm>
                    <a:off x="527" y="2865"/>
                    <a:ext cx="479" cy="141"/>
                  </a:xfrm>
                  <a:custGeom>
                    <a:avLst/>
                    <a:gdLst>
                      <a:gd name="T0" fmla="*/ 0 w 479"/>
                      <a:gd name="T1" fmla="*/ 141 h 141"/>
                      <a:gd name="T2" fmla="*/ 65 w 479"/>
                      <a:gd name="T3" fmla="*/ 69 h 141"/>
                      <a:gd name="T4" fmla="*/ 135 w 479"/>
                      <a:gd name="T5" fmla="*/ 23 h 141"/>
                      <a:gd name="T6" fmla="*/ 242 w 479"/>
                      <a:gd name="T7" fmla="*/ 3 h 141"/>
                      <a:gd name="T8" fmla="*/ 353 w 479"/>
                      <a:gd name="T9" fmla="*/ 6 h 141"/>
                      <a:gd name="T10" fmla="*/ 479 w 479"/>
                      <a:gd name="T11" fmla="*/ 23 h 14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79"/>
                      <a:gd name="T19" fmla="*/ 0 h 141"/>
                      <a:gd name="T20" fmla="*/ 479 w 479"/>
                      <a:gd name="T21" fmla="*/ 141 h 14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79" h="141">
                        <a:moveTo>
                          <a:pt x="0" y="141"/>
                        </a:moveTo>
                        <a:cubicBezTo>
                          <a:pt x="21" y="115"/>
                          <a:pt x="43" y="89"/>
                          <a:pt x="65" y="69"/>
                        </a:cubicBezTo>
                        <a:cubicBezTo>
                          <a:pt x="87" y="49"/>
                          <a:pt x="106" y="34"/>
                          <a:pt x="135" y="23"/>
                        </a:cubicBezTo>
                        <a:cubicBezTo>
                          <a:pt x="164" y="12"/>
                          <a:pt x="206" y="6"/>
                          <a:pt x="242" y="3"/>
                        </a:cubicBezTo>
                        <a:cubicBezTo>
                          <a:pt x="278" y="0"/>
                          <a:pt x="313" y="3"/>
                          <a:pt x="353" y="6"/>
                        </a:cubicBezTo>
                        <a:cubicBezTo>
                          <a:pt x="393" y="9"/>
                          <a:pt x="436" y="16"/>
                          <a:pt x="479" y="23"/>
                        </a:cubicBezTo>
                      </a:path>
                    </a:pathLst>
                  </a:custGeom>
                  <a:noFill/>
                  <a:ln w="44450" cap="flat" cmpd="sng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17" name="Freeform 269"/>
                  <p:cNvSpPr>
                    <a:spLocks/>
                  </p:cNvSpPr>
                  <p:nvPr/>
                </p:nvSpPr>
                <p:spPr bwMode="auto">
                  <a:xfrm>
                    <a:off x="708" y="2955"/>
                    <a:ext cx="352" cy="405"/>
                  </a:xfrm>
                  <a:custGeom>
                    <a:avLst/>
                    <a:gdLst>
                      <a:gd name="T0" fmla="*/ 352 w 352"/>
                      <a:gd name="T1" fmla="*/ 0 h 405"/>
                      <a:gd name="T2" fmla="*/ 310 w 352"/>
                      <a:gd name="T3" fmla="*/ 57 h 405"/>
                      <a:gd name="T4" fmla="*/ 244 w 352"/>
                      <a:gd name="T5" fmla="*/ 125 h 405"/>
                      <a:gd name="T6" fmla="*/ 136 w 352"/>
                      <a:gd name="T7" fmla="*/ 197 h 405"/>
                      <a:gd name="T8" fmla="*/ 46 w 352"/>
                      <a:gd name="T9" fmla="*/ 254 h 405"/>
                      <a:gd name="T10" fmla="*/ 5 w 352"/>
                      <a:gd name="T11" fmla="*/ 302 h 405"/>
                      <a:gd name="T12" fmla="*/ 14 w 352"/>
                      <a:gd name="T13" fmla="*/ 359 h 405"/>
                      <a:gd name="T14" fmla="*/ 68 w 352"/>
                      <a:gd name="T15" fmla="*/ 405 h 40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52"/>
                      <a:gd name="T25" fmla="*/ 0 h 405"/>
                      <a:gd name="T26" fmla="*/ 352 w 352"/>
                      <a:gd name="T27" fmla="*/ 405 h 40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52" h="405">
                        <a:moveTo>
                          <a:pt x="352" y="0"/>
                        </a:moveTo>
                        <a:cubicBezTo>
                          <a:pt x="340" y="18"/>
                          <a:pt x="328" y="36"/>
                          <a:pt x="310" y="57"/>
                        </a:cubicBezTo>
                        <a:cubicBezTo>
                          <a:pt x="292" y="78"/>
                          <a:pt x="273" y="102"/>
                          <a:pt x="244" y="125"/>
                        </a:cubicBezTo>
                        <a:cubicBezTo>
                          <a:pt x="215" y="148"/>
                          <a:pt x="169" y="176"/>
                          <a:pt x="136" y="197"/>
                        </a:cubicBezTo>
                        <a:cubicBezTo>
                          <a:pt x="103" y="218"/>
                          <a:pt x="68" y="236"/>
                          <a:pt x="46" y="254"/>
                        </a:cubicBezTo>
                        <a:cubicBezTo>
                          <a:pt x="24" y="272"/>
                          <a:pt x="10" y="285"/>
                          <a:pt x="5" y="302"/>
                        </a:cubicBezTo>
                        <a:cubicBezTo>
                          <a:pt x="0" y="319"/>
                          <a:pt x="4" y="342"/>
                          <a:pt x="14" y="359"/>
                        </a:cubicBezTo>
                        <a:cubicBezTo>
                          <a:pt x="24" y="376"/>
                          <a:pt x="46" y="390"/>
                          <a:pt x="68" y="405"/>
                        </a:cubicBezTo>
                      </a:path>
                    </a:pathLst>
                  </a:custGeom>
                  <a:noFill/>
                  <a:ln w="44450" cap="flat" cmpd="sng">
                    <a:solidFill>
                      <a:srgbClr val="00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7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1342" y="3366"/>
                    <a:ext cx="704" cy="682"/>
                    <a:chOff x="1093" y="2492"/>
                    <a:chExt cx="704" cy="682"/>
                  </a:xfrm>
                </p:grpSpPr>
                <p:sp>
                  <p:nvSpPr>
                    <p:cNvPr id="9827" name="Freeform 271"/>
                    <p:cNvSpPr>
                      <a:spLocks/>
                    </p:cNvSpPr>
                    <p:nvPr/>
                  </p:nvSpPr>
                  <p:spPr bwMode="auto">
                    <a:xfrm>
                      <a:off x="1093" y="2492"/>
                      <a:ext cx="704" cy="682"/>
                    </a:xfrm>
                    <a:custGeom>
                      <a:avLst/>
                      <a:gdLst>
                        <a:gd name="T0" fmla="*/ 9 w 704"/>
                        <a:gd name="T1" fmla="*/ 0 h 682"/>
                        <a:gd name="T2" fmla="*/ 109 w 704"/>
                        <a:gd name="T3" fmla="*/ 175 h 682"/>
                        <a:gd name="T4" fmla="*/ 3 w 704"/>
                        <a:gd name="T5" fmla="*/ 369 h 682"/>
                        <a:gd name="T6" fmla="*/ 91 w 704"/>
                        <a:gd name="T7" fmla="*/ 551 h 682"/>
                        <a:gd name="T8" fmla="*/ 253 w 704"/>
                        <a:gd name="T9" fmla="*/ 400 h 682"/>
                        <a:gd name="T10" fmla="*/ 228 w 704"/>
                        <a:gd name="T11" fmla="*/ 231 h 682"/>
                        <a:gd name="T12" fmla="*/ 347 w 704"/>
                        <a:gd name="T13" fmla="*/ 37 h 682"/>
                        <a:gd name="T14" fmla="*/ 529 w 704"/>
                        <a:gd name="T15" fmla="*/ 68 h 682"/>
                        <a:gd name="T16" fmla="*/ 610 w 704"/>
                        <a:gd name="T17" fmla="*/ 238 h 682"/>
                        <a:gd name="T18" fmla="*/ 541 w 704"/>
                        <a:gd name="T19" fmla="*/ 407 h 682"/>
                        <a:gd name="T20" fmla="*/ 704 w 704"/>
                        <a:gd name="T21" fmla="*/ 682 h 68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704"/>
                        <a:gd name="T34" fmla="*/ 0 h 682"/>
                        <a:gd name="T35" fmla="*/ 704 w 704"/>
                        <a:gd name="T36" fmla="*/ 682 h 682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704" h="682">
                          <a:moveTo>
                            <a:pt x="9" y="0"/>
                          </a:moveTo>
                          <a:cubicBezTo>
                            <a:pt x="59" y="57"/>
                            <a:pt x="110" y="114"/>
                            <a:pt x="109" y="175"/>
                          </a:cubicBezTo>
                          <a:cubicBezTo>
                            <a:pt x="108" y="236"/>
                            <a:pt x="6" y="306"/>
                            <a:pt x="3" y="369"/>
                          </a:cubicBezTo>
                          <a:cubicBezTo>
                            <a:pt x="0" y="432"/>
                            <a:pt x="49" y="546"/>
                            <a:pt x="91" y="551"/>
                          </a:cubicBezTo>
                          <a:cubicBezTo>
                            <a:pt x="133" y="556"/>
                            <a:pt x="230" y="453"/>
                            <a:pt x="253" y="400"/>
                          </a:cubicBezTo>
                          <a:cubicBezTo>
                            <a:pt x="276" y="347"/>
                            <a:pt x="212" y="291"/>
                            <a:pt x="228" y="231"/>
                          </a:cubicBezTo>
                          <a:cubicBezTo>
                            <a:pt x="244" y="171"/>
                            <a:pt x="297" y="64"/>
                            <a:pt x="347" y="37"/>
                          </a:cubicBezTo>
                          <a:cubicBezTo>
                            <a:pt x="397" y="10"/>
                            <a:pt x="485" y="35"/>
                            <a:pt x="529" y="68"/>
                          </a:cubicBezTo>
                          <a:cubicBezTo>
                            <a:pt x="573" y="101"/>
                            <a:pt x="608" y="182"/>
                            <a:pt x="610" y="238"/>
                          </a:cubicBezTo>
                          <a:cubicBezTo>
                            <a:pt x="612" y="294"/>
                            <a:pt x="525" y="333"/>
                            <a:pt x="541" y="407"/>
                          </a:cubicBezTo>
                          <a:cubicBezTo>
                            <a:pt x="557" y="481"/>
                            <a:pt x="630" y="581"/>
                            <a:pt x="704" y="682"/>
                          </a:cubicBezTo>
                        </a:path>
                      </a:pathLst>
                    </a:custGeom>
                    <a:noFill/>
                    <a:ln w="25400" cap="flat" cmpd="sng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28" name="Freeform 272"/>
                    <p:cNvSpPr>
                      <a:spLocks/>
                    </p:cNvSpPr>
                    <p:nvPr/>
                  </p:nvSpPr>
                  <p:spPr bwMode="auto">
                    <a:xfrm>
                      <a:off x="1123" y="2618"/>
                      <a:ext cx="243" cy="428"/>
                    </a:xfrm>
                    <a:custGeom>
                      <a:avLst/>
                      <a:gdLst>
                        <a:gd name="T0" fmla="*/ 0 w 243"/>
                        <a:gd name="T1" fmla="*/ 353 h 428"/>
                        <a:gd name="T2" fmla="*/ 25 w 243"/>
                        <a:gd name="T3" fmla="*/ 401 h 428"/>
                        <a:gd name="T4" fmla="*/ 61 w 243"/>
                        <a:gd name="T5" fmla="*/ 426 h 428"/>
                        <a:gd name="T6" fmla="*/ 132 w 243"/>
                        <a:gd name="T7" fmla="*/ 389 h 428"/>
                        <a:gd name="T8" fmla="*/ 225 w 243"/>
                        <a:gd name="T9" fmla="*/ 273 h 428"/>
                        <a:gd name="T10" fmla="*/ 199 w 243"/>
                        <a:gd name="T11" fmla="*/ 153 h 428"/>
                        <a:gd name="T12" fmla="*/ 195 w 243"/>
                        <a:gd name="T13" fmla="*/ 111 h 428"/>
                        <a:gd name="T14" fmla="*/ 243 w 243"/>
                        <a:gd name="T15" fmla="*/ 0 h 42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243"/>
                        <a:gd name="T25" fmla="*/ 0 h 428"/>
                        <a:gd name="T26" fmla="*/ 243 w 243"/>
                        <a:gd name="T27" fmla="*/ 428 h 42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243" h="428">
                          <a:moveTo>
                            <a:pt x="0" y="353"/>
                          </a:moveTo>
                          <a:cubicBezTo>
                            <a:pt x="7" y="371"/>
                            <a:pt x="15" y="389"/>
                            <a:pt x="25" y="401"/>
                          </a:cubicBezTo>
                          <a:cubicBezTo>
                            <a:pt x="35" y="413"/>
                            <a:pt x="43" y="428"/>
                            <a:pt x="61" y="426"/>
                          </a:cubicBezTo>
                          <a:cubicBezTo>
                            <a:pt x="79" y="424"/>
                            <a:pt x="105" y="415"/>
                            <a:pt x="132" y="389"/>
                          </a:cubicBezTo>
                          <a:cubicBezTo>
                            <a:pt x="159" y="363"/>
                            <a:pt x="214" y="312"/>
                            <a:pt x="225" y="273"/>
                          </a:cubicBezTo>
                          <a:cubicBezTo>
                            <a:pt x="236" y="234"/>
                            <a:pt x="204" y="180"/>
                            <a:pt x="199" y="153"/>
                          </a:cubicBezTo>
                          <a:cubicBezTo>
                            <a:pt x="194" y="126"/>
                            <a:pt x="188" y="136"/>
                            <a:pt x="195" y="111"/>
                          </a:cubicBezTo>
                          <a:cubicBezTo>
                            <a:pt x="202" y="86"/>
                            <a:pt x="222" y="43"/>
                            <a:pt x="243" y="0"/>
                          </a:cubicBezTo>
                        </a:path>
                      </a:pathLst>
                    </a:custGeom>
                    <a:noFill/>
                    <a:ln w="44450" cap="flat" cmpd="sng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29" name="Freeform 273"/>
                    <p:cNvSpPr>
                      <a:spLocks/>
                    </p:cNvSpPr>
                    <p:nvPr/>
                  </p:nvSpPr>
                  <p:spPr bwMode="auto">
                    <a:xfrm>
                      <a:off x="1463" y="2512"/>
                      <a:ext cx="244" cy="408"/>
                    </a:xfrm>
                    <a:custGeom>
                      <a:avLst/>
                      <a:gdLst>
                        <a:gd name="T0" fmla="*/ 0 w 244"/>
                        <a:gd name="T1" fmla="*/ 6 h 408"/>
                        <a:gd name="T2" fmla="*/ 81 w 244"/>
                        <a:gd name="T3" fmla="*/ 7 h 408"/>
                        <a:gd name="T4" fmla="*/ 156 w 244"/>
                        <a:gd name="T5" fmla="*/ 48 h 408"/>
                        <a:gd name="T6" fmla="*/ 206 w 244"/>
                        <a:gd name="T7" fmla="*/ 108 h 408"/>
                        <a:gd name="T8" fmla="*/ 239 w 244"/>
                        <a:gd name="T9" fmla="*/ 195 h 408"/>
                        <a:gd name="T10" fmla="*/ 237 w 244"/>
                        <a:gd name="T11" fmla="*/ 244 h 408"/>
                        <a:gd name="T12" fmla="*/ 197 w 244"/>
                        <a:gd name="T13" fmla="*/ 300 h 408"/>
                        <a:gd name="T14" fmla="*/ 168 w 244"/>
                        <a:gd name="T15" fmla="*/ 355 h 408"/>
                        <a:gd name="T16" fmla="*/ 180 w 244"/>
                        <a:gd name="T17" fmla="*/ 408 h 40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244"/>
                        <a:gd name="T28" fmla="*/ 0 h 408"/>
                        <a:gd name="T29" fmla="*/ 244 w 244"/>
                        <a:gd name="T30" fmla="*/ 408 h 40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244" h="408">
                          <a:moveTo>
                            <a:pt x="0" y="6"/>
                          </a:moveTo>
                          <a:cubicBezTo>
                            <a:pt x="27" y="3"/>
                            <a:pt x="55" y="0"/>
                            <a:pt x="81" y="7"/>
                          </a:cubicBezTo>
                          <a:cubicBezTo>
                            <a:pt x="107" y="14"/>
                            <a:pt x="135" y="31"/>
                            <a:pt x="156" y="48"/>
                          </a:cubicBezTo>
                          <a:cubicBezTo>
                            <a:pt x="177" y="65"/>
                            <a:pt x="192" y="83"/>
                            <a:pt x="206" y="108"/>
                          </a:cubicBezTo>
                          <a:cubicBezTo>
                            <a:pt x="220" y="133"/>
                            <a:pt x="234" y="172"/>
                            <a:pt x="239" y="195"/>
                          </a:cubicBezTo>
                          <a:cubicBezTo>
                            <a:pt x="244" y="218"/>
                            <a:pt x="244" y="226"/>
                            <a:pt x="237" y="244"/>
                          </a:cubicBezTo>
                          <a:cubicBezTo>
                            <a:pt x="230" y="262"/>
                            <a:pt x="208" y="282"/>
                            <a:pt x="197" y="300"/>
                          </a:cubicBezTo>
                          <a:cubicBezTo>
                            <a:pt x="186" y="318"/>
                            <a:pt x="171" y="337"/>
                            <a:pt x="168" y="355"/>
                          </a:cubicBezTo>
                          <a:cubicBezTo>
                            <a:pt x="165" y="373"/>
                            <a:pt x="172" y="390"/>
                            <a:pt x="180" y="408"/>
                          </a:cubicBezTo>
                        </a:path>
                      </a:pathLst>
                    </a:custGeom>
                    <a:noFill/>
                    <a:ln w="44450" cap="flat" cmpd="sng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" name="Group 274"/>
                  <p:cNvGrpSpPr>
                    <a:grpSpLocks/>
                  </p:cNvGrpSpPr>
                  <p:nvPr/>
                </p:nvGrpSpPr>
                <p:grpSpPr bwMode="auto">
                  <a:xfrm>
                    <a:off x="1365" y="2120"/>
                    <a:ext cx="1157" cy="944"/>
                    <a:chOff x="1365" y="2120"/>
                    <a:chExt cx="1157" cy="944"/>
                  </a:xfrm>
                </p:grpSpPr>
                <p:grpSp>
                  <p:nvGrpSpPr>
                    <p:cNvPr id="19" name="Group 2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65" y="2120"/>
                      <a:ext cx="1108" cy="944"/>
                      <a:chOff x="1116" y="1246"/>
                      <a:chExt cx="1108" cy="944"/>
                    </a:xfrm>
                  </p:grpSpPr>
                  <p:sp>
                    <p:nvSpPr>
                      <p:cNvPr id="9824" name="Freeform 2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6" y="1246"/>
                        <a:ext cx="1108" cy="944"/>
                      </a:xfrm>
                      <a:custGeom>
                        <a:avLst/>
                        <a:gdLst>
                          <a:gd name="T0" fmla="*/ 0 w 1108"/>
                          <a:gd name="T1" fmla="*/ 944 h 944"/>
                          <a:gd name="T2" fmla="*/ 156 w 1108"/>
                          <a:gd name="T3" fmla="*/ 719 h 944"/>
                          <a:gd name="T4" fmla="*/ 507 w 1108"/>
                          <a:gd name="T5" fmla="*/ 894 h 944"/>
                          <a:gd name="T6" fmla="*/ 864 w 1108"/>
                          <a:gd name="T7" fmla="*/ 706 h 944"/>
                          <a:gd name="T8" fmla="*/ 751 w 1108"/>
                          <a:gd name="T9" fmla="*/ 324 h 944"/>
                          <a:gd name="T10" fmla="*/ 864 w 1108"/>
                          <a:gd name="T11" fmla="*/ 30 h 944"/>
                          <a:gd name="T12" fmla="*/ 1008 w 1108"/>
                          <a:gd name="T13" fmla="*/ 143 h 944"/>
                          <a:gd name="T14" fmla="*/ 1108 w 1108"/>
                          <a:gd name="T15" fmla="*/ 230 h 944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1108"/>
                          <a:gd name="T25" fmla="*/ 0 h 944"/>
                          <a:gd name="T26" fmla="*/ 1108 w 1108"/>
                          <a:gd name="T27" fmla="*/ 944 h 944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1108" h="944">
                            <a:moveTo>
                              <a:pt x="0" y="944"/>
                            </a:moveTo>
                            <a:cubicBezTo>
                              <a:pt x="36" y="835"/>
                              <a:pt x="72" y="727"/>
                              <a:pt x="156" y="719"/>
                            </a:cubicBezTo>
                            <a:cubicBezTo>
                              <a:pt x="240" y="711"/>
                              <a:pt x="389" y="896"/>
                              <a:pt x="507" y="894"/>
                            </a:cubicBezTo>
                            <a:cubicBezTo>
                              <a:pt x="625" y="892"/>
                              <a:pt x="823" y="801"/>
                              <a:pt x="864" y="706"/>
                            </a:cubicBezTo>
                            <a:cubicBezTo>
                              <a:pt x="905" y="611"/>
                              <a:pt x="751" y="437"/>
                              <a:pt x="751" y="324"/>
                            </a:cubicBezTo>
                            <a:cubicBezTo>
                              <a:pt x="751" y="211"/>
                              <a:pt x="821" y="60"/>
                              <a:pt x="864" y="30"/>
                            </a:cubicBezTo>
                            <a:cubicBezTo>
                              <a:pt x="907" y="0"/>
                              <a:pt x="967" y="110"/>
                              <a:pt x="1008" y="143"/>
                            </a:cubicBezTo>
                            <a:cubicBezTo>
                              <a:pt x="1049" y="176"/>
                              <a:pt x="1078" y="203"/>
                              <a:pt x="1108" y="230"/>
                            </a:cubicBezTo>
                          </a:path>
                        </a:pathLst>
                      </a:custGeom>
                      <a:noFill/>
                      <a:ln w="25400" cap="flat" cmpd="sng">
                        <a:solidFill>
                          <a:schemeClr val="bg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25" name="Freeform 2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7" y="1963"/>
                        <a:ext cx="355" cy="226"/>
                      </a:xfrm>
                      <a:custGeom>
                        <a:avLst/>
                        <a:gdLst>
                          <a:gd name="T0" fmla="*/ 0 w 355"/>
                          <a:gd name="T1" fmla="*/ 226 h 226"/>
                          <a:gd name="T2" fmla="*/ 27 w 355"/>
                          <a:gd name="T3" fmla="*/ 154 h 226"/>
                          <a:gd name="T4" fmla="*/ 46 w 355"/>
                          <a:gd name="T5" fmla="*/ 97 h 226"/>
                          <a:gd name="T6" fmla="*/ 93 w 355"/>
                          <a:gd name="T7" fmla="*/ 31 h 226"/>
                          <a:gd name="T8" fmla="*/ 157 w 355"/>
                          <a:gd name="T9" fmla="*/ 1 h 226"/>
                          <a:gd name="T10" fmla="*/ 220 w 355"/>
                          <a:gd name="T11" fmla="*/ 24 h 226"/>
                          <a:gd name="T12" fmla="*/ 307 w 355"/>
                          <a:gd name="T13" fmla="*/ 79 h 226"/>
                          <a:gd name="T14" fmla="*/ 355 w 355"/>
                          <a:gd name="T15" fmla="*/ 114 h 22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355"/>
                          <a:gd name="T25" fmla="*/ 0 h 226"/>
                          <a:gd name="T26" fmla="*/ 355 w 355"/>
                          <a:gd name="T27" fmla="*/ 226 h 226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355" h="226">
                            <a:moveTo>
                              <a:pt x="0" y="226"/>
                            </a:moveTo>
                            <a:cubicBezTo>
                              <a:pt x="9" y="200"/>
                              <a:pt x="19" y="175"/>
                              <a:pt x="27" y="154"/>
                            </a:cubicBezTo>
                            <a:cubicBezTo>
                              <a:pt x="35" y="133"/>
                              <a:pt x="35" y="117"/>
                              <a:pt x="46" y="97"/>
                            </a:cubicBezTo>
                            <a:cubicBezTo>
                              <a:pt x="57" y="77"/>
                              <a:pt x="75" y="47"/>
                              <a:pt x="93" y="31"/>
                            </a:cubicBezTo>
                            <a:cubicBezTo>
                              <a:pt x="111" y="15"/>
                              <a:pt x="136" y="2"/>
                              <a:pt x="157" y="1"/>
                            </a:cubicBezTo>
                            <a:cubicBezTo>
                              <a:pt x="178" y="0"/>
                              <a:pt x="195" y="11"/>
                              <a:pt x="220" y="24"/>
                            </a:cubicBezTo>
                            <a:cubicBezTo>
                              <a:pt x="245" y="37"/>
                              <a:pt x="285" y="64"/>
                              <a:pt x="307" y="79"/>
                            </a:cubicBezTo>
                            <a:cubicBezTo>
                              <a:pt x="329" y="94"/>
                              <a:pt x="342" y="104"/>
                              <a:pt x="355" y="114"/>
                            </a:cubicBezTo>
                          </a:path>
                        </a:pathLst>
                      </a:custGeom>
                      <a:noFill/>
                      <a:ln w="44450" cap="flat" cmpd="sng">
                        <a:solidFill>
                          <a:srgbClr val="FF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826" name="Freeform 2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15" y="1925"/>
                        <a:ext cx="376" cy="216"/>
                      </a:xfrm>
                      <a:custGeom>
                        <a:avLst/>
                        <a:gdLst>
                          <a:gd name="T0" fmla="*/ 0 w 376"/>
                          <a:gd name="T1" fmla="*/ 215 h 216"/>
                          <a:gd name="T2" fmla="*/ 66 w 376"/>
                          <a:gd name="T3" fmla="*/ 210 h 216"/>
                          <a:gd name="T4" fmla="*/ 166 w 376"/>
                          <a:gd name="T5" fmla="*/ 177 h 216"/>
                          <a:gd name="T6" fmla="*/ 255 w 376"/>
                          <a:gd name="T7" fmla="*/ 135 h 216"/>
                          <a:gd name="T8" fmla="*/ 336 w 376"/>
                          <a:gd name="T9" fmla="*/ 71 h 216"/>
                          <a:gd name="T10" fmla="*/ 376 w 376"/>
                          <a:gd name="T11" fmla="*/ 0 h 216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376"/>
                          <a:gd name="T19" fmla="*/ 0 h 216"/>
                          <a:gd name="T20" fmla="*/ 376 w 376"/>
                          <a:gd name="T21" fmla="*/ 216 h 216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376" h="216">
                            <a:moveTo>
                              <a:pt x="0" y="215"/>
                            </a:moveTo>
                            <a:cubicBezTo>
                              <a:pt x="19" y="215"/>
                              <a:pt x="38" y="216"/>
                              <a:pt x="66" y="210"/>
                            </a:cubicBezTo>
                            <a:cubicBezTo>
                              <a:pt x="94" y="204"/>
                              <a:pt x="134" y="190"/>
                              <a:pt x="166" y="177"/>
                            </a:cubicBezTo>
                            <a:cubicBezTo>
                              <a:pt x="198" y="164"/>
                              <a:pt x="227" y="153"/>
                              <a:pt x="255" y="135"/>
                            </a:cubicBezTo>
                            <a:cubicBezTo>
                              <a:pt x="283" y="117"/>
                              <a:pt x="316" y="94"/>
                              <a:pt x="336" y="71"/>
                            </a:cubicBezTo>
                            <a:cubicBezTo>
                              <a:pt x="356" y="48"/>
                              <a:pt x="366" y="24"/>
                              <a:pt x="376" y="0"/>
                            </a:cubicBezTo>
                          </a:path>
                        </a:pathLst>
                      </a:custGeom>
                      <a:noFill/>
                      <a:ln w="44450" cap="flat" cmpd="sng">
                        <a:solidFill>
                          <a:srgbClr val="80008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9823" name="Oval 2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66" y="2343"/>
                      <a:ext cx="56" cy="56"/>
                    </a:xfrm>
                    <a:prstGeom prst="ellipse">
                      <a:avLst/>
                    </a:prstGeom>
                    <a:noFill/>
                    <a:ln w="25400" algn="ctr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820" name="Oval 280"/>
                  <p:cNvSpPr>
                    <a:spLocks noChangeArrowheads="1"/>
                  </p:cNvSpPr>
                  <p:nvPr/>
                </p:nvSpPr>
                <p:spPr bwMode="auto">
                  <a:xfrm>
                    <a:off x="1302" y="3318"/>
                    <a:ext cx="56" cy="56"/>
                  </a:xfrm>
                  <a:prstGeom prst="ellipse">
                    <a:avLst/>
                  </a:prstGeom>
                  <a:noFill/>
                  <a:ln w="25400" algn="ctr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821" name="Oval 281"/>
                  <p:cNvSpPr>
                    <a:spLocks noChangeArrowheads="1"/>
                  </p:cNvSpPr>
                  <p:nvPr/>
                </p:nvSpPr>
                <p:spPr bwMode="auto">
                  <a:xfrm>
                    <a:off x="390" y="3120"/>
                    <a:ext cx="56" cy="56"/>
                  </a:xfrm>
                  <a:prstGeom prst="ellipse">
                    <a:avLst/>
                  </a:prstGeom>
                  <a:noFill/>
                  <a:ln w="25400" algn="ctr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813" name="Line 282"/>
                <p:cNvSpPr>
                  <a:spLocks noChangeShapeType="1"/>
                </p:cNvSpPr>
                <p:nvPr/>
              </p:nvSpPr>
              <p:spPr bwMode="auto">
                <a:xfrm>
                  <a:off x="1999" y="2174"/>
                  <a:ext cx="773" cy="8"/>
                </a:xfrm>
                <a:prstGeom prst="line">
                  <a:avLst/>
                </a:prstGeom>
                <a:noFill/>
                <a:ln w="63500">
                  <a:solidFill>
                    <a:schemeClr val="bg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14" name="Text Box 283"/>
                <p:cNvSpPr txBox="1">
                  <a:spLocks noChangeArrowheads="1"/>
                </p:cNvSpPr>
                <p:nvPr/>
              </p:nvSpPr>
              <p:spPr bwMode="auto">
                <a:xfrm>
                  <a:off x="592" y="996"/>
                  <a:ext cx="773" cy="250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/>
                    <a:t>9 strands</a:t>
                  </a:r>
                </a:p>
              </p:txBody>
            </p:sp>
          </p:grpSp>
        </p:grpSp>
        <p:grpSp>
          <p:nvGrpSpPr>
            <p:cNvPr id="518" name="Group 517"/>
            <p:cNvGrpSpPr/>
            <p:nvPr/>
          </p:nvGrpSpPr>
          <p:grpSpPr>
            <a:xfrm>
              <a:off x="6348845" y="927624"/>
              <a:ext cx="7234355" cy="5930376"/>
              <a:chOff x="1776845" y="927624"/>
              <a:chExt cx="7234355" cy="5930376"/>
            </a:xfrm>
          </p:grpSpPr>
          <p:pic>
            <p:nvPicPr>
              <p:cNvPr id="519" name="Picture 6" descr="eppclosed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735044" y="4953866"/>
                <a:ext cx="486639" cy="1202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0" name="Picture 4" descr="epp_open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954050" y="4842163"/>
                <a:ext cx="965605" cy="1617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21" name="Curved Connector 520"/>
              <p:cNvCxnSpPr/>
              <p:nvPr/>
            </p:nvCxnSpPr>
            <p:spPr bwMode="auto">
              <a:xfrm rot="16200000" flipH="1">
                <a:off x="2743200" y="4031674"/>
                <a:ext cx="945572" cy="904009"/>
              </a:xfrm>
              <a:prstGeom prst="curvedConnector3">
                <a:avLst>
                  <a:gd name="adj1" fmla="val 50000"/>
                </a:avLst>
              </a:prstGeom>
              <a:noFill/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22" name="TextBox 521"/>
              <p:cNvSpPr txBox="1"/>
              <p:nvPr/>
            </p:nvSpPr>
            <p:spPr>
              <a:xfrm>
                <a:off x="3492782" y="6457890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grpSp>
            <p:nvGrpSpPr>
              <p:cNvPr id="523" name="Group 760"/>
              <p:cNvGrpSpPr/>
              <p:nvPr/>
            </p:nvGrpSpPr>
            <p:grpSpPr>
              <a:xfrm>
                <a:off x="4501530" y="927624"/>
                <a:ext cx="1579434" cy="3706721"/>
                <a:chOff x="4501530" y="927624"/>
                <a:chExt cx="1579434" cy="3706721"/>
              </a:xfrm>
            </p:grpSpPr>
            <p:pic>
              <p:nvPicPr>
                <p:cNvPr id="554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9800000">
                  <a:off x="4501530" y="927624"/>
                  <a:ext cx="1120734" cy="10882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5" name="Picture 4" descr="epp_open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115359" y="2618509"/>
                  <a:ext cx="965605" cy="16178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556" name="Curved Connector 555"/>
                <p:cNvCxnSpPr/>
                <p:nvPr/>
              </p:nvCxnSpPr>
              <p:spPr bwMode="auto">
                <a:xfrm rot="16200000" flipH="1">
                  <a:off x="4956464" y="1880754"/>
                  <a:ext cx="945572" cy="90401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557" name="TextBox 556"/>
                <p:cNvSpPr txBox="1"/>
                <p:nvPr/>
              </p:nvSpPr>
              <p:spPr>
                <a:xfrm>
                  <a:off x="5706045" y="4234235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</p:grpSp>
          <p:grpSp>
            <p:nvGrpSpPr>
              <p:cNvPr id="524" name="Group 761"/>
              <p:cNvGrpSpPr/>
              <p:nvPr/>
            </p:nvGrpSpPr>
            <p:grpSpPr>
              <a:xfrm>
                <a:off x="5935475" y="927624"/>
                <a:ext cx="1579434" cy="3706721"/>
                <a:chOff x="4501530" y="927624"/>
                <a:chExt cx="1579434" cy="3706721"/>
              </a:xfrm>
            </p:grpSpPr>
            <p:pic>
              <p:nvPicPr>
                <p:cNvPr id="550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</a:blip>
                <a:srcRect/>
                <a:stretch>
                  <a:fillRect/>
                </a:stretch>
              </p:blipFill>
              <p:spPr bwMode="auto">
                <a:xfrm rot="19800000">
                  <a:off x="4501530" y="927624"/>
                  <a:ext cx="1120734" cy="10882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51" name="Picture 4" descr="epp_open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prstClr val="black"/>
                    <a:srgbClr val="00FF00">
                      <a:tint val="45000"/>
                      <a:satMod val="400000"/>
                    </a:srgbClr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5115359" y="2618509"/>
                  <a:ext cx="965605" cy="16178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552" name="Curved Connector 551"/>
                <p:cNvCxnSpPr/>
                <p:nvPr/>
              </p:nvCxnSpPr>
              <p:spPr bwMode="auto">
                <a:xfrm rot="16200000" flipH="1">
                  <a:off x="4956464" y="1880754"/>
                  <a:ext cx="945572" cy="90401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553" name="TextBox 552"/>
                <p:cNvSpPr txBox="1"/>
                <p:nvPr/>
              </p:nvSpPr>
              <p:spPr>
                <a:xfrm>
                  <a:off x="5706045" y="4234235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</p:grpSp>
          <p:grpSp>
            <p:nvGrpSpPr>
              <p:cNvPr id="525" name="Group 766"/>
              <p:cNvGrpSpPr/>
              <p:nvPr/>
            </p:nvGrpSpPr>
            <p:grpSpPr>
              <a:xfrm>
                <a:off x="7431766" y="927624"/>
                <a:ext cx="1579434" cy="3706721"/>
                <a:chOff x="4501530" y="927624"/>
                <a:chExt cx="1579434" cy="3706721"/>
              </a:xfrm>
            </p:grpSpPr>
            <p:pic>
              <p:nvPicPr>
                <p:cNvPr id="546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19800000">
                  <a:off x="4501530" y="927624"/>
                  <a:ext cx="1120734" cy="10882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pic>
              <p:nvPicPr>
                <p:cNvPr id="547" name="Picture 4" descr="epp_open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5115359" y="2618509"/>
                  <a:ext cx="965605" cy="16178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cxnSp>
              <p:nvCxnSpPr>
                <p:cNvPr id="548" name="Curved Connector 547"/>
                <p:cNvCxnSpPr/>
                <p:nvPr/>
              </p:nvCxnSpPr>
              <p:spPr bwMode="auto">
                <a:xfrm rot="16200000" flipH="1">
                  <a:off x="4956464" y="1880754"/>
                  <a:ext cx="945572" cy="904010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</p:spPr>
            </p:cxnSp>
            <p:sp>
              <p:nvSpPr>
                <p:cNvPr id="549" name="TextBox 548"/>
                <p:cNvSpPr txBox="1"/>
                <p:nvPr/>
              </p:nvSpPr>
              <p:spPr>
                <a:xfrm>
                  <a:off x="5706045" y="4234235"/>
                  <a:ext cx="32733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4</a:t>
                  </a:r>
                  <a:endParaRPr lang="en-US" dirty="0"/>
                </a:p>
              </p:txBody>
            </p:sp>
          </p:grpSp>
          <p:sp>
            <p:nvSpPr>
              <p:cNvPr id="526" name="Oval 525"/>
              <p:cNvSpPr/>
              <p:nvPr/>
            </p:nvSpPr>
            <p:spPr bwMode="auto">
              <a:xfrm>
                <a:off x="4530437" y="1620982"/>
                <a:ext cx="155863" cy="114300"/>
              </a:xfrm>
              <a:prstGeom prst="ellipse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27" name="Oval 526"/>
              <p:cNvSpPr/>
              <p:nvPr/>
            </p:nvSpPr>
            <p:spPr bwMode="auto">
              <a:xfrm>
                <a:off x="5185064" y="1859973"/>
                <a:ext cx="155863" cy="114300"/>
              </a:xfrm>
              <a:prstGeom prst="ellipse">
                <a:avLst/>
              </a:prstGeom>
              <a:noFill/>
              <a:ln w="508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28" name="Oval 527"/>
              <p:cNvSpPr/>
              <p:nvPr/>
            </p:nvSpPr>
            <p:spPr bwMode="auto">
              <a:xfrm>
                <a:off x="6151418" y="987137"/>
                <a:ext cx="155863" cy="114300"/>
              </a:xfrm>
              <a:prstGeom prst="ellipse">
                <a:avLst/>
              </a:prstGeom>
              <a:noFill/>
              <a:ln w="50800" cap="flat" cmpd="sng" algn="ctr">
                <a:solidFill>
                  <a:srgbClr val="66CC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29" name="Oval 528"/>
              <p:cNvSpPr/>
              <p:nvPr/>
            </p:nvSpPr>
            <p:spPr bwMode="auto">
              <a:xfrm>
                <a:off x="6847610" y="1132610"/>
                <a:ext cx="155863" cy="114300"/>
              </a:xfrm>
              <a:prstGeom prst="ellipse">
                <a:avLst/>
              </a:prstGeom>
              <a:noFill/>
              <a:ln w="508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30" name="Oval 529"/>
              <p:cNvSpPr/>
              <p:nvPr/>
            </p:nvSpPr>
            <p:spPr bwMode="auto">
              <a:xfrm>
                <a:off x="7616538" y="987136"/>
                <a:ext cx="155863" cy="114300"/>
              </a:xfrm>
              <a:prstGeom prst="ellipse">
                <a:avLst/>
              </a:prstGeom>
              <a:noFill/>
              <a:ln w="508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31" name="Oval 530"/>
              <p:cNvSpPr/>
              <p:nvPr/>
            </p:nvSpPr>
            <p:spPr bwMode="auto">
              <a:xfrm>
                <a:off x="7450283" y="1631373"/>
                <a:ext cx="155863" cy="114300"/>
              </a:xfrm>
              <a:prstGeom prst="ellipse">
                <a:avLst/>
              </a:prstGeom>
              <a:noFill/>
              <a:ln w="50800" cap="flat" cmpd="sng" algn="ctr">
                <a:solidFill>
                  <a:srgbClr val="7030A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32" name="Oval 531"/>
              <p:cNvSpPr/>
              <p:nvPr/>
            </p:nvSpPr>
            <p:spPr bwMode="auto">
              <a:xfrm>
                <a:off x="3948545" y="2867892"/>
                <a:ext cx="561109" cy="562630"/>
              </a:xfrm>
              <a:prstGeom prst="ellipse">
                <a:avLst/>
              </a:prstGeom>
              <a:noFill/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33" name="Oval 532"/>
              <p:cNvSpPr/>
              <p:nvPr/>
            </p:nvSpPr>
            <p:spPr bwMode="auto">
              <a:xfrm>
                <a:off x="1776845" y="4873337"/>
                <a:ext cx="561109" cy="562630"/>
              </a:xfrm>
              <a:prstGeom prst="ellipse">
                <a:avLst/>
              </a:prstGeom>
              <a:noFill/>
              <a:ln w="508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endParaRPr>
              </a:p>
            </p:txBody>
          </p:sp>
          <p:pic>
            <p:nvPicPr>
              <p:cNvPr id="534" name="Picture 6" descr="eppclosed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202634" y="4943475"/>
                <a:ext cx="486639" cy="1202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5" name="Picture 6" descr="eppclosed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28662" y="4922693"/>
                <a:ext cx="486639" cy="1202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6" name="Picture 6" descr="eppclosed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054689" y="4943475"/>
                <a:ext cx="486639" cy="1202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7" name="Picture 6" descr="eppclosed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480717" y="4922693"/>
                <a:ext cx="486639" cy="1202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8" name="Picture 6" descr="eppclosed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09015" y="4974648"/>
                <a:ext cx="486639" cy="1202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9" name="Picture 6" descr="eppclosed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496052" y="5192857"/>
                <a:ext cx="486639" cy="1202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0" name="Picture 6" descr="eppclosed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963643" y="5192857"/>
                <a:ext cx="486639" cy="1202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1" name="Picture 6" descr="eppclosed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89671" y="5172075"/>
                <a:ext cx="486639" cy="1202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2" name="Picture 6" descr="eppclosed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815698" y="5192857"/>
                <a:ext cx="486639" cy="1202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" name="Picture 6" descr="eppclosed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241726" y="5172075"/>
                <a:ext cx="486639" cy="1202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4" name="TextBox 543"/>
              <p:cNvSpPr txBox="1"/>
              <p:nvPr/>
            </p:nvSpPr>
            <p:spPr>
              <a:xfrm>
                <a:off x="5284113" y="5522708"/>
                <a:ext cx="8386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5 - 16</a:t>
                </a:r>
                <a:endParaRPr lang="en-US" dirty="0"/>
              </a:p>
            </p:txBody>
          </p:sp>
          <p:pic>
            <p:nvPicPr>
              <p:cNvPr id="545" name="Picture 6" descr="eppclosed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038851" y="5203248"/>
                <a:ext cx="486639" cy="12026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60" name="Text Box 6"/>
            <p:cNvSpPr txBox="1">
              <a:spLocks noChangeArrowheads="1"/>
            </p:cNvSpPr>
            <p:nvPr/>
          </p:nvSpPr>
          <p:spPr bwMode="auto">
            <a:xfrm>
              <a:off x="3438526" y="2992852"/>
              <a:ext cx="495300" cy="396875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ym typeface="Symbol" pitchFamily="18" charset="2"/>
                </a:rPr>
                <a:t>T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46994E-6 L -0.50503 2.4699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45064</TotalTime>
  <Words>2030</Words>
  <Application>Microsoft Macintosh PowerPoint</Application>
  <PresentationFormat>On-screen Show (4:3)</PresentationFormat>
  <Paragraphs>490</Paragraphs>
  <Slides>38</Slides>
  <Notes>4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Default Design</vt:lpstr>
      <vt:lpstr>Equation</vt:lpstr>
      <vt:lpstr>Slide 1</vt:lpstr>
      <vt:lpstr>Lab Overview</vt:lpstr>
      <vt:lpstr>Outline</vt:lpstr>
      <vt:lpstr>Economics of CMOS vs. DNA </vt:lpstr>
      <vt:lpstr>Why? To Enable New Domains for Computation</vt:lpstr>
      <vt:lpstr>Slide 6</vt:lpstr>
      <vt:lpstr>DNA Scaffolds - Geometry</vt:lpstr>
      <vt:lpstr>DNA Motifs</vt:lpstr>
      <vt:lpstr>DNA Motifs</vt:lpstr>
      <vt:lpstr>DNA Motifs</vt:lpstr>
      <vt:lpstr>DNA Nano-grids</vt:lpstr>
      <vt:lpstr>Next-step: Add active, functional components</vt:lpstr>
      <vt:lpstr>Outline</vt:lpstr>
      <vt:lpstr>Operational Overview for RET Logic</vt:lpstr>
      <vt:lpstr>RET Circuit Theory</vt:lpstr>
      <vt:lpstr>RET-Logic: Resonance Energy Transfer</vt:lpstr>
      <vt:lpstr>Slide 17</vt:lpstr>
      <vt:lpstr>RET Circuit Theory</vt:lpstr>
      <vt:lpstr>Simple Application: Logic + Sensors</vt:lpstr>
      <vt:lpstr>Logic and Sensors</vt:lpstr>
      <vt:lpstr>Design Study: SOSA and New Constraints</vt:lpstr>
      <vt:lpstr>Self-Organizing Architectures</vt:lpstr>
      <vt:lpstr>Tangent: Interconnect, even if limited…</vt:lpstr>
      <vt:lpstr>Self-Organizing Architectures</vt:lpstr>
      <vt:lpstr>Strategy</vt:lpstr>
      <vt:lpstr>Major Design Challenges (w/ Self-assembly)</vt:lpstr>
      <vt:lpstr>Design Solution</vt:lpstr>
      <vt:lpstr>SOSA Configuration: RPF</vt:lpstr>
      <vt:lpstr>SOSA Configuration: EP</vt:lpstr>
      <vt:lpstr>SOSA Configuration: the ring</vt:lpstr>
      <vt:lpstr>SOSA Execution Model Overview</vt:lpstr>
      <vt:lpstr>Performance Comparison</vt:lpstr>
      <vt:lpstr>Performance Comparison</vt:lpstr>
      <vt:lpstr>Benchmark Highlights</vt:lpstr>
      <vt:lpstr>Highlight 1 of 2 – Matrix Multiply</vt:lpstr>
      <vt:lpstr>Highlight 2 of 2– Gaussian Filter</vt:lpstr>
      <vt:lpstr>Conclusions</vt:lpstr>
      <vt:lpstr>Students and Sponsors</vt:lpstr>
    </vt:vector>
  </TitlesOfParts>
  <Company>Duke University / Parabon Nanolabs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Nanotechnology: Computation, Sensing, and Systems</dc:title>
  <dc:subject>Briefing on Duke DNA Nanotechnology</dc:subject>
  <dc:creator>Chris Dwyer</dc:creator>
  <cp:lastModifiedBy>Information Services Department</cp:lastModifiedBy>
  <cp:revision>515</cp:revision>
  <dcterms:created xsi:type="dcterms:W3CDTF">2011-11-02T17:34:58Z</dcterms:created>
  <dcterms:modified xsi:type="dcterms:W3CDTF">2011-11-02T17:35:33Z</dcterms:modified>
</cp:coreProperties>
</file>