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charts/chart7.xml" ContentType="application/vnd.openxmlformats-officedocument.drawingml.chart+xml"/>
  <Override PartName="/ppt/tags/tag11.xml" ContentType="application/vnd.openxmlformats-officedocument.presentationml.tags+xml"/>
  <Override PartName="/ppt/tags/tag1.xml" ContentType="application/vnd.openxmlformats-officedocument.presentationml.tags+xml"/>
  <Override PartName="/ppt/diagrams/colors2.xml" ContentType="application/vnd.openxmlformats-officedocument.drawingml.diagramColors+xml"/>
  <Override PartName="/ppt/theme/themeOverride5.xml" ContentType="application/vnd.openxmlformats-officedocument.themeOverride+xml"/>
  <Default Extension="bin" ContentType="application/vnd.openxmlformats-officedocument.presentationml.printerSettings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18.xml" ContentType="application/vnd.openxmlformats-officedocument.presentationml.slide+xml"/>
  <Override PartName="/ppt/charts/chart11.xml" ContentType="application/vnd.openxmlformats-officedocument.drawingml.chart+xml"/>
  <Override PartName="/ppt/theme/themeOverride9.xml" ContentType="application/vnd.openxmlformats-officedocument.themeOverr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5.xml" ContentType="application/vnd.openxmlformats-officedocument.presentationml.tags+xml"/>
  <Override PartName="/ppt/slides/slide23.xml" ContentType="application/vnd.openxmlformats-officedocument.presentationml.slide+xml"/>
  <Override PartName="/ppt/theme/theme1.xml" ContentType="application/vnd.openxmlformats-officedocument.theme+xml"/>
  <Override PartName="/ppt/diagrams/drawing3.xml" ContentType="application/vnd.ms-office.drawingml.diagramDrawing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17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quickStyle1.xml" ContentType="application/vnd.openxmlformats-officedocument.drawingml.diagramStyle+xml"/>
  <Override PartName="/ppt/charts/chart15.xml" ContentType="application/vnd.openxmlformats-officedocument.drawingml.chart+xml"/>
  <Override PartName="/ppt/notesSlides/notesSlide22.xml" ContentType="application/vnd.openxmlformats-officedocument.presentationml.notesSlide+xml"/>
  <Override PartName="/ppt/tags/tag9.xml" ContentType="application/vnd.openxmlformats-officedocument.presentationml.tags+xml"/>
  <Override PartName="/ppt/slideLayouts/slideLayout5.xml" ContentType="application/vnd.openxmlformats-officedocument.presentationml.slideLayout+xml"/>
  <Override PartName="/ppt/slides/slide11.xml" ContentType="application/vnd.openxmlformats-officedocument.presentationml.slide+xml"/>
  <Default Extension="gif" ContentType="image/gif"/>
  <Override PartName="/ppt/slides/slide27.xml" ContentType="application/vnd.openxmlformats-officedocument.presentationml.slide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notesSlides/notesSlide8.xml" ContentType="application/vnd.openxmlformats-officedocument.presentationml.notesSlide+xml"/>
  <Override PartName="/ppt/theme/themeOverride4.xml" ContentType="application/vnd.openxmlformats-officedocument.themeOverride+xml"/>
  <Override PartName="/ppt/charts/chart19.xml" ContentType="application/vnd.openxmlformats-officedocument.drawingml.chart+xml"/>
  <Override PartName="/ppt/slideLayouts/slideLayout9.xml" ContentType="application/vnd.openxmlformats-officedocument.presentationml.slideLayout+xml"/>
  <Override PartName="/ppt/slides/slide15.xml" ContentType="application/vnd.openxmlformats-officedocument.presentationml.slide+xml"/>
  <Override PartName="/ppt/charts/chart8.xml" ContentType="application/vnd.openxmlformats-officedocument.drawingml.chart+xml"/>
  <Override PartName="/ppt/tags/tag12.xml" ContentType="application/vnd.openxmlformats-officedocument.presentationml.tags+xml"/>
  <Override PartName="/ppt/tags/tag2.xml" ContentType="application/vnd.openxmlformats-officedocument.presentationml.tags+xml"/>
  <Override PartName="/ppt/theme/themeOverride6.xml" ContentType="application/vnd.openxmlformats-officedocument.themeOverride+xml"/>
  <Override PartName="/ppt/diagrams/colors3.xml" ContentType="application/vnd.openxmlformats-officedocument.drawingml.diagramColors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notesSlides/notesSlide14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9.xml" ContentType="application/vnd.openxmlformats-officedocument.presentationml.slide+xml"/>
  <Override PartName="/ppt/charts/chart12.xml" ContentType="application/vnd.openxmlformats-officedocument.drawingml.chart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tags/tag6.xml" ContentType="application/vnd.openxmlformats-officedocument.presentationml.tags+xml"/>
  <Override PartName="/ppt/slides/slide24.xml" ContentType="application/vnd.openxmlformats-officedocument.presentationml.slide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Override10.xml" ContentType="application/vnd.openxmlformats-officedocument.themeOverride+xml"/>
  <Override PartName="/ppt/handoutMasters/handoutMaster1.xml" ContentType="application/vnd.openxmlformats-officedocument.presentationml.handoutMaster+xml"/>
  <Override PartName="/ppt/slideLayouts/slideLayout11.xml" ContentType="application/vnd.openxmlformats-officedocument.presentationml.slideLayout+xml"/>
  <Override PartName="/ppt/diagrams/layout2.xml" ContentType="application/vnd.openxmlformats-officedocument.drawingml.diagramLayout+xml"/>
  <Override PartName="/ppt/theme/themeOverride1.xml" ContentType="application/vnd.openxmlformats-officedocument.themeOverr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quickStyle2.xml" ContentType="application/vnd.openxmlformats-officedocument.drawingml.diagramStyle+xml"/>
  <Default Extension="jpeg" ContentType="image/jpeg"/>
  <Override PartName="/ppt/charts/chart16.xml" ContentType="application/vnd.openxmlformats-officedocument.drawingml.chart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Layouts/slideLayout6.xml" ContentType="application/vnd.openxmlformats-officedocument.presentationml.slideLayout+xml"/>
  <Override PartName="/ppt/charts/chart5.xml" ContentType="application/vnd.openxmlformats-officedocument.drawingml.chart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rels" ContentType="application/vnd.openxmlformats-package.relationships+xml"/>
  <Override PartName="/ppt/slides/slide16.xml" ContentType="application/vnd.openxmlformats-officedocument.presentationml.slide+xml"/>
  <Override PartName="/ppt/charts/chart9.xml" ContentType="application/vnd.openxmlformats-officedocument.drawingml.chart+xml"/>
  <Override PartName="/ppt/theme/themeOverride7.xml" ContentType="application/vnd.openxmlformats-officedocument.themeOverride+xml"/>
  <Override PartName="/ppt/tags/tag3.xml" ContentType="application/vnd.openxmlformats-officedocument.presentationml.tags+xml"/>
  <Override PartName="/ppt/slides/slide1.xml" ContentType="application/vnd.openxmlformats-officedocument.presentationml.slide+xml"/>
  <Override PartName="/ppt/tags/tag13.xml" ContentType="application/vnd.openxmlformats-officedocument.presentationml.tags+xml"/>
  <Override PartName="/ppt/slides/slide21.xml" ContentType="application/vnd.openxmlformats-officedocument.presentationml.slide+xml"/>
  <Override PartName="/ppt/diagrams/drawing1.xml" ContentType="application/vnd.ms-office.drawingml.diagramDrawing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3.xml" ContentType="application/vnd.openxmlformats-officedocument.drawingml.chart+xml"/>
  <Override PartName="/ppt/notesSlides/notesSlide20.xml" ContentType="application/vnd.openxmlformats-officedocument.presentationml.notes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charts/chart2.xml" ContentType="application/vnd.openxmlformats-officedocument.drawingml.chart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theme/themeOverride11.xml" ContentType="application/vnd.openxmlformats-officedocument.themeOverride+xml"/>
  <Override PartName="/ppt/theme/themeOverride2.xml" ContentType="application/vnd.openxmlformats-officedocument.themeOverride+xml"/>
  <Override PartName="/ppt/notesSlides/notesSlide19.xml" ContentType="application/vnd.openxmlformats-officedocument.presentationml.notesSlide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charts/chart17.xml" ContentType="application/vnd.openxmlformats-officedocument.drawingml.chart+xml"/>
  <Override PartName="/ppt/charts/chart20.xml" ContentType="application/vnd.openxmlformats-officedocument.drawingml.chart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diagrams/colors1.xml" ContentType="application/vnd.openxmlformats-officedocument.drawingml.diagramColors+xml"/>
  <Override PartName="/ppt/notesSlides/notesSlide10.xml" ContentType="application/vnd.openxmlformats-officedocument.presentationml.notesSlide+xml"/>
  <Override PartName="/ppt/slideLayouts/slideLayout7.xml" ContentType="application/vnd.openxmlformats-officedocument.presentationml.slideLayout+xml"/>
  <Override PartName="/ppt/charts/chart6.xml" ContentType="application/vnd.openxmlformats-officedocument.drawingml.chart+xml"/>
  <Override PartName="/ppt/tags/tag10.xml" ContentType="application/vnd.openxmlformats-officedocument.presentationml.tag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Slides/notesSlide1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7.xml" ContentType="application/vnd.openxmlformats-officedocument.presentationml.slide+xml"/>
  <Override PartName="/ppt/drawings/drawing1.xml" ContentType="application/vnd.openxmlformats-officedocument.drawingml.chartshapes+xml"/>
  <Override PartName="/ppt/charts/chart10.xml" ContentType="application/vnd.openxmlformats-officedocument.drawingml.chart+xml"/>
  <Override PartName="/ppt/theme/themeOverride8.xml" ContentType="application/vnd.openxmlformats-officedocument.themeOverrid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tags/tag14.xml" ContentType="application/vnd.openxmlformats-officedocument.presentationml.tags+xml"/>
  <Override PartName="/ppt/diagrams/drawing2.xml" ContentType="application/vnd.ms-office.drawingml.diagramDrawing+xml"/>
  <Override PartName="/ppt/notesSlides/notesSlide16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charts/chart14.xml" ContentType="application/vnd.openxmlformats-officedocument.drawingml.chart+xml"/>
  <Override PartName="/ppt/notesSlides/notesSlide21.xml" ContentType="application/vnd.openxmlformats-officedocument.presentationml.notesSlide+xml"/>
  <Override PartName="/ppt/tags/tag8.xml" ContentType="application/vnd.openxmlformats-officedocument.presentationml.tags+xml"/>
  <Override PartName="/ppt/slideLayouts/slideLayout4.xml" ContentType="application/vnd.openxmlformats-officedocument.presentationml.slideLayout+xml"/>
  <Override PartName="/ppt/slides/slide10.xml" ContentType="application/vnd.openxmlformats-officedocument.presentationml.slide+xml"/>
  <Override PartName="/ppt/slides/slide26.xml" ContentType="application/vnd.openxmlformats-officedocument.presentationml.slide+xml"/>
  <Override PartName="/ppt/charts/chart3.xml" ContentType="application/vnd.openxmlformats-officedocument.drawingml.chart+xml"/>
  <Override PartName="/ppt/slides/slide6.xml" ContentType="application/vnd.openxmlformats-officedocument.presentationml.slide+xml"/>
  <Override PartName="/ppt/theme/themeOverride12.xml" ContentType="application/vnd.openxmlformats-officedocument.themeOverride+xml"/>
  <Override PartName="/ppt/theme/themeOverride3.xml" ContentType="application/vnd.openxmlformats-officedocument.themeOverride+xml"/>
  <Default Extension="png" ContentType="image/png"/>
  <Override PartName="/ppt/charts/chart18.xml" ContentType="application/vnd.openxmlformats-officedocument.drawingml.chart+xml"/>
  <Override PartName="/ppt/charts/chart21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324" r:id="rId3"/>
    <p:sldId id="374" r:id="rId4"/>
    <p:sldId id="298" r:id="rId5"/>
    <p:sldId id="337" r:id="rId6"/>
    <p:sldId id="338" r:id="rId7"/>
    <p:sldId id="339" r:id="rId8"/>
    <p:sldId id="340" r:id="rId9"/>
    <p:sldId id="330" r:id="rId10"/>
    <p:sldId id="341" r:id="rId11"/>
    <p:sldId id="292" r:id="rId12"/>
    <p:sldId id="379" r:id="rId13"/>
    <p:sldId id="270" r:id="rId14"/>
    <p:sldId id="260" r:id="rId15"/>
    <p:sldId id="359" r:id="rId16"/>
    <p:sldId id="271" r:id="rId17"/>
    <p:sldId id="262" r:id="rId18"/>
    <p:sldId id="342" r:id="rId19"/>
    <p:sldId id="361" r:id="rId20"/>
    <p:sldId id="362" r:id="rId21"/>
    <p:sldId id="364" r:id="rId22"/>
    <p:sldId id="363" r:id="rId23"/>
    <p:sldId id="360" r:id="rId24"/>
    <p:sldId id="375" r:id="rId25"/>
    <p:sldId id="323" r:id="rId26"/>
    <p:sldId id="258" r:id="rId27"/>
    <p:sldId id="386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29855" autoAdjust="0"/>
    <p:restoredTop sz="94668" autoAdjust="0"/>
  </p:normalViewPr>
  <p:slideViewPr>
    <p:cSldViewPr>
      <p:cViewPr varScale="1">
        <p:scale>
          <a:sx n="156" d="100"/>
          <a:sy n="156" d="100"/>
        </p:scale>
        <p:origin x="-5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2748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mily%20Blem\My%20Documents\overall_scaling_graph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mily%20Blem\My%20Documents\overall_scaling_graph.xlsx" TargetMode="External"/><Relationship Id="rId2" Type="http://schemas.openxmlformats.org/officeDocument/2006/relationships/chartUserShapes" Target="../drawings/drawing1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mily%20Blem\Desktop\putty\tradeoffs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9.xml"/><Relationship Id="rId2" Type="http://schemas.openxmlformats.org/officeDocument/2006/relationships/oleObject" Target="file:///C:\Documents%20and%20Settings\Emily%20Blem\Desktop\putty\tradeoffs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mily%20Blem\Desktop\putty\tradeoffs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mily%20Blem\Desktop\putty\tradeoffs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mily%20Blem\Desktop\putty\tradeoffs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mily%20Blem\My%20Documents\overall_scaling_graph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mily%20Blem\My%20Documents\overall_scaling_graph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0.xml"/><Relationship Id="rId2" Type="http://schemas.openxmlformats.org/officeDocument/2006/relationships/oleObject" Target="file:///C:\Documents%20and%20Settings\Emily%20Blem\My%20Documents\overall_scaling_graph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1.xml"/><Relationship Id="rId2" Type="http://schemas.openxmlformats.org/officeDocument/2006/relationships/oleObject" Target="file:///C:\Documents%20and%20Settings\Emily%20Blem\My%20Documents\overall_scaling_grap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/C:\Documents%20and%20Settings\Emily%20Blem\My%20Documents\overall_scaling_graph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2.xml"/><Relationship Id="rId2" Type="http://schemas.openxmlformats.org/officeDocument/2006/relationships/oleObject" Target="file:///C:\Documents%20and%20Settings\Emily%20Blem\My%20Documents\overall_scaling_graph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mily%20Blem\My%20Documents\overall_scaling_grap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file:///C:\Documents%20and%20Settings\Emily%20Blem\My%20Documents\overall_scaling_grap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oleObject" Target="file:///C:\Documents%20and%20Settings\Emily%20Blem\My%20Documents\overall_scaling_grap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oleObject" Target="file:///C:\Documents%20and%20Settings\Emily%20Blem\My%20Documents\overall_scaling_graph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5.xml"/><Relationship Id="rId2" Type="http://schemas.openxmlformats.org/officeDocument/2006/relationships/oleObject" Target="file:///C:\Documents%20and%20Settings\Emily%20Blem\My%20Documents\overall_scaling_graph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6.xml"/><Relationship Id="rId2" Type="http://schemas.openxmlformats.org/officeDocument/2006/relationships/oleObject" Target="file:///C:\Documents%20and%20Settings\Emily%20Blem\My%20Documents\overall_scaling_graph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7.xml"/><Relationship Id="rId2" Type="http://schemas.openxmlformats.org/officeDocument/2006/relationships/oleObject" Target="file:///C:\Documents%20and%20Settings\Emily%20Blem\My%20Documents\overall_scaling_graph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8.xml"/><Relationship Id="rId2" Type="http://schemas.openxmlformats.org/officeDocument/2006/relationships/oleObject" Target="file:///C:\Documents%20and%20Settings\Emily%20Blem\My%20Documents\overall_scaling_grap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093922398851088"/>
          <c:y val="0.0514005540974045"/>
          <c:w val="0.859938716386871"/>
          <c:h val="0.798225065616798"/>
        </c:manualLayout>
      </c:layout>
      <c:lineChart>
        <c:grouping val="standard"/>
        <c:ser>
          <c:idx val="4"/>
          <c:order val="0"/>
          <c:tx>
            <c:v>Target</c:v>
          </c:tx>
          <c:spPr>
            <a:ln w="50800">
              <a:solidFill>
                <a:prstClr val="black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perf!$C$11:$C$16</c:f>
              <c:numCache>
                <c:formatCode>General</c:formatCode>
                <c:ptCount val="6"/>
                <c:pt idx="0">
                  <c:v>1.0</c:v>
                </c:pt>
                <c:pt idx="1">
                  <c:v>1.9</c:v>
                </c:pt>
                <c:pt idx="2">
                  <c:v>4.2</c:v>
                </c:pt>
                <c:pt idx="3">
                  <c:v>8.3</c:v>
                </c:pt>
                <c:pt idx="4">
                  <c:v>14.0</c:v>
                </c:pt>
                <c:pt idx="5">
                  <c:v>18.0</c:v>
                </c:pt>
              </c:numCache>
            </c:numRef>
          </c:val>
        </c:ser>
        <c:ser>
          <c:idx val="0"/>
          <c:order val="1"/>
          <c:tx>
            <c:v>Symmetric</c:v>
          </c:tx>
          <c:spPr>
            <a:ln w="50800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perf!$H$3:$H$8</c:f>
              <c:numCache>
                <c:formatCode>General</c:formatCode>
                <c:ptCount val="6"/>
                <c:pt idx="0">
                  <c:v>1.01</c:v>
                </c:pt>
                <c:pt idx="1">
                  <c:v>1.49</c:v>
                </c:pt>
                <c:pt idx="2">
                  <c:v>1.940000000000005</c:v>
                </c:pt>
                <c:pt idx="3">
                  <c:v>2.37</c:v>
                </c:pt>
                <c:pt idx="4">
                  <c:v>2.88</c:v>
                </c:pt>
                <c:pt idx="5">
                  <c:v>3.37</c:v>
                </c:pt>
              </c:numCache>
            </c:numRef>
          </c:val>
        </c:ser>
        <c:marker val="1"/>
        <c:axId val="498610760"/>
        <c:axId val="550081768"/>
      </c:lineChart>
      <c:catAx>
        <c:axId val="4986107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550081768"/>
        <c:crosses val="autoZero"/>
        <c:auto val="1"/>
        <c:lblAlgn val="ctr"/>
        <c:lblOffset val="100"/>
      </c:catAx>
      <c:valAx>
        <c:axId val="550081768"/>
        <c:scaling>
          <c:orientation val="minMax"/>
          <c:max val="20.0"/>
          <c:min val="0.0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Speedup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chemeClr val="tx1"/>
            </a:solidFill>
          </a:ln>
        </c:spPr>
        <c:crossAx val="498610760"/>
        <c:crosses val="autoZero"/>
        <c:crossBetween val="between"/>
        <c:majorUnit val="4.0"/>
      </c:valAx>
    </c:plotArea>
    <c:legend>
      <c:legendPos val="r"/>
      <c:layout>
        <c:manualLayout>
          <c:xMode val="edge"/>
          <c:yMode val="edge"/>
          <c:x val="0.0809633255302554"/>
          <c:y val="0.1279627773801"/>
          <c:w val="0.235840959069305"/>
          <c:h val="0.181090909090909"/>
        </c:manualLayout>
      </c:layout>
    </c:legend>
    <c:plotVisOnly val="1"/>
    <c:dispBlanksAs val="gap"/>
  </c:chart>
  <c:txPr>
    <a:bodyPr/>
    <a:lstStyle/>
    <a:p>
      <a:pPr>
        <a:defRPr sz="1800">
          <a:latin typeface="+mj-lt"/>
        </a:defRPr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093922398851088"/>
          <c:y val="0.0514005540974045"/>
          <c:w val="0.859938716386871"/>
          <c:h val="0.798225065616798"/>
        </c:manualLayout>
      </c:layout>
      <c:lineChart>
        <c:grouping val="standard"/>
        <c:ser>
          <c:idx val="4"/>
          <c:order val="0"/>
          <c:tx>
            <c:v>Target</c:v>
          </c:tx>
          <c:spPr>
            <a:ln w="50800">
              <a:solidFill>
                <a:prstClr val="black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perf!$C$11:$C$16</c:f>
              <c:numCache>
                <c:formatCode>General</c:formatCode>
                <c:ptCount val="6"/>
                <c:pt idx="0">
                  <c:v>1.0</c:v>
                </c:pt>
                <c:pt idx="1">
                  <c:v>1.9</c:v>
                </c:pt>
                <c:pt idx="2">
                  <c:v>4.2</c:v>
                </c:pt>
                <c:pt idx="3">
                  <c:v>8.3</c:v>
                </c:pt>
                <c:pt idx="4">
                  <c:v>14.0</c:v>
                </c:pt>
                <c:pt idx="5">
                  <c:v>18.0</c:v>
                </c:pt>
              </c:numCache>
            </c:numRef>
          </c:val>
        </c:ser>
        <c:ser>
          <c:idx val="1"/>
          <c:order val="1"/>
          <c:tx>
            <c:v>Composed</c:v>
          </c:tx>
          <c:spPr>
            <a:ln w="50800" cmpd="sng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perf!$K$3:$K$8</c:f>
              <c:numCache>
                <c:formatCode>General</c:formatCode>
                <c:ptCount val="6"/>
                <c:pt idx="0">
                  <c:v>0.760000000000003</c:v>
                </c:pt>
                <c:pt idx="1">
                  <c:v>1.37</c:v>
                </c:pt>
                <c:pt idx="2">
                  <c:v>2.21</c:v>
                </c:pt>
                <c:pt idx="3">
                  <c:v>2.76</c:v>
                </c:pt>
                <c:pt idx="4">
                  <c:v>3.24</c:v>
                </c:pt>
                <c:pt idx="5">
                  <c:v>3.72</c:v>
                </c:pt>
              </c:numCache>
            </c:numRef>
          </c:val>
        </c:ser>
        <c:marker val="1"/>
        <c:axId val="545067000"/>
        <c:axId val="544007832"/>
      </c:lineChart>
      <c:catAx>
        <c:axId val="5450670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544007832"/>
        <c:crosses val="autoZero"/>
        <c:auto val="1"/>
        <c:lblAlgn val="ctr"/>
        <c:lblOffset val="100"/>
      </c:catAx>
      <c:valAx>
        <c:axId val="544007832"/>
        <c:scaling>
          <c:orientation val="minMax"/>
          <c:max val="20.0"/>
          <c:min val="0.0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Speedup</a:t>
                </a:r>
              </a:p>
            </c:rich>
          </c:tx>
        </c:title>
        <c:numFmt formatCode="General" sourceLinked="1"/>
        <c:tickLblPos val="nextTo"/>
        <c:spPr>
          <a:ln>
            <a:solidFill>
              <a:schemeClr val="tx1"/>
            </a:solidFill>
          </a:ln>
        </c:spPr>
        <c:crossAx val="545067000"/>
        <c:crosses val="autoZero"/>
        <c:crossBetween val="between"/>
        <c:majorUnit val="4.0"/>
      </c:valAx>
    </c:plotArea>
    <c:legend>
      <c:legendPos val="r"/>
      <c:layout>
        <c:manualLayout>
          <c:xMode val="edge"/>
          <c:yMode val="edge"/>
          <c:x val="0.0746740207002427"/>
          <c:y val="0.1279627773801"/>
          <c:w val="0.235840959069305"/>
          <c:h val="0.178060606060606"/>
        </c:manualLayout>
      </c:layout>
    </c:legend>
    <c:plotVisOnly val="1"/>
    <c:dispBlanksAs val="gap"/>
  </c:chart>
  <c:txPr>
    <a:bodyPr/>
    <a:lstStyle/>
    <a:p>
      <a:pPr>
        <a:defRPr sz="1800">
          <a:latin typeface="+mj-lt"/>
        </a:defRPr>
      </a:pPr>
      <a:endParaRPr lang="en-US"/>
    </a:p>
  </c:txPr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/>
      <c:scatterChart>
        <c:scatterStyle val="lineMarker"/>
        <c:ser>
          <c:idx val="3"/>
          <c:order val="0"/>
          <c:tx>
            <c:v>Intel Nehalem</c:v>
          </c:tx>
          <c:spPr>
            <a:ln>
              <a:noFill/>
            </a:ln>
          </c:spPr>
          <c:marker>
            <c:symbol val="circle"/>
            <c:size val="10"/>
            <c:spPr>
              <a:ln>
                <a:solidFill>
                  <a:sysClr val="windowText" lastClr="000000"/>
                </a:solidFill>
              </a:ln>
            </c:spPr>
          </c:marker>
          <c:xVal>
            <c:numRef>
              <c:f>frontiers!$B$22:$B$23</c:f>
              <c:numCache>
                <c:formatCode>General</c:formatCode>
                <c:ptCount val="2"/>
                <c:pt idx="0">
                  <c:v>28.0</c:v>
                </c:pt>
                <c:pt idx="1">
                  <c:v>36.5</c:v>
                </c:pt>
              </c:numCache>
            </c:numRef>
          </c:xVal>
          <c:yVal>
            <c:numRef>
              <c:f>frontiers!$C$22:$C$23</c:f>
              <c:numCache>
                <c:formatCode>General</c:formatCode>
                <c:ptCount val="2"/>
                <c:pt idx="0">
                  <c:v>17.0</c:v>
                </c:pt>
                <c:pt idx="1">
                  <c:v>25.0</c:v>
                </c:pt>
              </c:numCache>
            </c:numRef>
          </c:yVal>
        </c:ser>
        <c:ser>
          <c:idx val="4"/>
          <c:order val="1"/>
          <c:tx>
            <c:v>AMD Shanghai</c:v>
          </c:tx>
          <c:spPr>
            <a:ln>
              <a:noFill/>
            </a:ln>
          </c:spPr>
          <c:marker>
            <c:symbol val="diamond"/>
            <c:size val="10"/>
            <c:spPr>
              <a:solidFill>
                <a:schemeClr val="accent6"/>
              </a:solidFill>
              <a:ln>
                <a:solidFill>
                  <a:sysClr val="windowText" lastClr="000000"/>
                </a:solidFill>
              </a:ln>
            </c:spPr>
          </c:marker>
          <c:xVal>
            <c:numRef>
              <c:f>frontiers!$B$24:$B$25</c:f>
              <c:numCache>
                <c:formatCode>General</c:formatCode>
                <c:ptCount val="2"/>
                <c:pt idx="0">
                  <c:v>19.0</c:v>
                </c:pt>
                <c:pt idx="1">
                  <c:v>23.0</c:v>
                </c:pt>
              </c:numCache>
            </c:numRef>
          </c:xVal>
          <c:yVal>
            <c:numRef>
              <c:f>frontiers!$C$24:$C$25</c:f>
              <c:numCache>
                <c:formatCode>General</c:formatCode>
                <c:ptCount val="2"/>
                <c:pt idx="0">
                  <c:v>15.0</c:v>
                </c:pt>
                <c:pt idx="1">
                  <c:v>26.0</c:v>
                </c:pt>
              </c:numCache>
            </c:numRef>
          </c:yVal>
        </c:ser>
        <c:ser>
          <c:idx val="2"/>
          <c:order val="2"/>
          <c:tx>
            <c:v>Intel Core</c:v>
          </c:tx>
          <c:spPr>
            <a:ln>
              <a:noFill/>
            </a:ln>
          </c:spPr>
          <c:marker>
            <c:symbol val="triangle"/>
            <c:size val="10"/>
            <c:spPr>
              <a:ln>
                <a:solidFill>
                  <a:sysClr val="windowText" lastClr="000000"/>
                </a:solidFill>
              </a:ln>
            </c:spPr>
          </c:marker>
          <c:xVal>
            <c:numRef>
              <c:f>frontiers!$B$7:$B$18</c:f>
              <c:numCache>
                <c:formatCode>General</c:formatCode>
                <c:ptCount val="12"/>
                <c:pt idx="0">
                  <c:v>10.0</c:v>
                </c:pt>
                <c:pt idx="1">
                  <c:v>22.0</c:v>
                </c:pt>
                <c:pt idx="2">
                  <c:v>20.0</c:v>
                </c:pt>
                <c:pt idx="3">
                  <c:v>19.0</c:v>
                </c:pt>
                <c:pt idx="4">
                  <c:v>24.0</c:v>
                </c:pt>
                <c:pt idx="5">
                  <c:v>22.0</c:v>
                </c:pt>
                <c:pt idx="6">
                  <c:v>16.0</c:v>
                </c:pt>
                <c:pt idx="7">
                  <c:v>28.0</c:v>
                </c:pt>
                <c:pt idx="8">
                  <c:v>16.0</c:v>
                </c:pt>
                <c:pt idx="9">
                  <c:v>28.0</c:v>
                </c:pt>
                <c:pt idx="10">
                  <c:v>25.0</c:v>
                </c:pt>
                <c:pt idx="11">
                  <c:v>24.0</c:v>
                </c:pt>
              </c:numCache>
            </c:numRef>
          </c:xVal>
          <c:yVal>
            <c:numRef>
              <c:f>frontiers!$C$7:$C$18</c:f>
              <c:numCache>
                <c:formatCode>General</c:formatCode>
                <c:ptCount val="12"/>
                <c:pt idx="0">
                  <c:v>7.0</c:v>
                </c:pt>
                <c:pt idx="1">
                  <c:v>11.0</c:v>
                </c:pt>
                <c:pt idx="2">
                  <c:v>12.0</c:v>
                </c:pt>
                <c:pt idx="3">
                  <c:v>14.0</c:v>
                </c:pt>
                <c:pt idx="4">
                  <c:v>12.5</c:v>
                </c:pt>
                <c:pt idx="5">
                  <c:v>17.0</c:v>
                </c:pt>
                <c:pt idx="6">
                  <c:v>17.0</c:v>
                </c:pt>
                <c:pt idx="7">
                  <c:v>26.0</c:v>
                </c:pt>
                <c:pt idx="8">
                  <c:v>25.0</c:v>
                </c:pt>
                <c:pt idx="9">
                  <c:v>24.0</c:v>
                </c:pt>
                <c:pt idx="10">
                  <c:v>25.0</c:v>
                </c:pt>
                <c:pt idx="11">
                  <c:v>25.5</c:v>
                </c:pt>
              </c:numCache>
            </c:numRef>
          </c:yVal>
        </c:ser>
        <c:ser>
          <c:idx val="0"/>
          <c:order val="3"/>
          <c:tx>
            <c:v>Intel Atom</c:v>
          </c:tx>
          <c:spPr>
            <a:ln>
              <a:noFill/>
            </a:ln>
          </c:spPr>
          <c:marker>
            <c:symbol val="square"/>
            <c:size val="10"/>
            <c:spPr>
              <a:solidFill>
                <a:schemeClr val="accent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frontiers!$B$4:$B$6</c:f>
              <c:numCache>
                <c:formatCode>General</c:formatCode>
                <c:ptCount val="3"/>
                <c:pt idx="0">
                  <c:v>3.0</c:v>
                </c:pt>
                <c:pt idx="1">
                  <c:v>5.0</c:v>
                </c:pt>
                <c:pt idx="2">
                  <c:v>5.0</c:v>
                </c:pt>
              </c:numCache>
            </c:numRef>
          </c:xVal>
          <c:yVal>
            <c:numRef>
              <c:f>frontiers!$C$4:$C$6</c:f>
              <c:numCache>
                <c:formatCode>General</c:formatCode>
                <c:ptCount val="3"/>
                <c:pt idx="0">
                  <c:v>1.0</c:v>
                </c:pt>
                <c:pt idx="1">
                  <c:v>4.0</c:v>
                </c:pt>
                <c:pt idx="2">
                  <c:v>5.0</c:v>
                </c:pt>
              </c:numCache>
            </c:numRef>
          </c:yVal>
        </c:ser>
        <c:ser>
          <c:idx val="1"/>
          <c:order val="4"/>
          <c:tx>
            <c:v>Pareto Frontier (45 nm)</c:v>
          </c:tx>
          <c:spPr>
            <a:ln w="508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frontiers!$E$4:$E$72</c:f>
              <c:numCache>
                <c:formatCode>General</c:formatCode>
                <c:ptCount val="69"/>
                <c:pt idx="0">
                  <c:v>2.5</c:v>
                </c:pt>
                <c:pt idx="1">
                  <c:v>3.0</c:v>
                </c:pt>
                <c:pt idx="2">
                  <c:v>3.5</c:v>
                </c:pt>
                <c:pt idx="3">
                  <c:v>4.0</c:v>
                </c:pt>
                <c:pt idx="4">
                  <c:v>4.5</c:v>
                </c:pt>
                <c:pt idx="5">
                  <c:v>5.0</c:v>
                </c:pt>
                <c:pt idx="6">
                  <c:v>5.5</c:v>
                </c:pt>
                <c:pt idx="7">
                  <c:v>6.0</c:v>
                </c:pt>
                <c:pt idx="8">
                  <c:v>6.5</c:v>
                </c:pt>
                <c:pt idx="9">
                  <c:v>7.0</c:v>
                </c:pt>
                <c:pt idx="10">
                  <c:v>7.5</c:v>
                </c:pt>
                <c:pt idx="11">
                  <c:v>8.0</c:v>
                </c:pt>
                <c:pt idx="12">
                  <c:v>8.5</c:v>
                </c:pt>
                <c:pt idx="13">
                  <c:v>9.0</c:v>
                </c:pt>
                <c:pt idx="14">
                  <c:v>9.5</c:v>
                </c:pt>
                <c:pt idx="15">
                  <c:v>10.0</c:v>
                </c:pt>
                <c:pt idx="16">
                  <c:v>10.5</c:v>
                </c:pt>
                <c:pt idx="17">
                  <c:v>11.0</c:v>
                </c:pt>
                <c:pt idx="18">
                  <c:v>11.5</c:v>
                </c:pt>
                <c:pt idx="19">
                  <c:v>12.0</c:v>
                </c:pt>
                <c:pt idx="20">
                  <c:v>12.5</c:v>
                </c:pt>
                <c:pt idx="21">
                  <c:v>13.0</c:v>
                </c:pt>
                <c:pt idx="22">
                  <c:v>13.5</c:v>
                </c:pt>
                <c:pt idx="23">
                  <c:v>14.0</c:v>
                </c:pt>
                <c:pt idx="24">
                  <c:v>14.5</c:v>
                </c:pt>
                <c:pt idx="25">
                  <c:v>15.0</c:v>
                </c:pt>
                <c:pt idx="26">
                  <c:v>15.5</c:v>
                </c:pt>
                <c:pt idx="27">
                  <c:v>16.0</c:v>
                </c:pt>
                <c:pt idx="28">
                  <c:v>16.5</c:v>
                </c:pt>
                <c:pt idx="29">
                  <c:v>17.0</c:v>
                </c:pt>
                <c:pt idx="30">
                  <c:v>17.5</c:v>
                </c:pt>
                <c:pt idx="31">
                  <c:v>18.0</c:v>
                </c:pt>
                <c:pt idx="32">
                  <c:v>18.5</c:v>
                </c:pt>
                <c:pt idx="33">
                  <c:v>19.0</c:v>
                </c:pt>
                <c:pt idx="34">
                  <c:v>19.5</c:v>
                </c:pt>
                <c:pt idx="35">
                  <c:v>20.0</c:v>
                </c:pt>
                <c:pt idx="36">
                  <c:v>20.5</c:v>
                </c:pt>
                <c:pt idx="37">
                  <c:v>21.0</c:v>
                </c:pt>
                <c:pt idx="38">
                  <c:v>21.5</c:v>
                </c:pt>
                <c:pt idx="39">
                  <c:v>22.0</c:v>
                </c:pt>
                <c:pt idx="40">
                  <c:v>22.5</c:v>
                </c:pt>
                <c:pt idx="41">
                  <c:v>23.0</c:v>
                </c:pt>
                <c:pt idx="42">
                  <c:v>23.5</c:v>
                </c:pt>
                <c:pt idx="43">
                  <c:v>24.0</c:v>
                </c:pt>
                <c:pt idx="44">
                  <c:v>24.5</c:v>
                </c:pt>
                <c:pt idx="45">
                  <c:v>25.0</c:v>
                </c:pt>
                <c:pt idx="46">
                  <c:v>25.5</c:v>
                </c:pt>
                <c:pt idx="47">
                  <c:v>26.0</c:v>
                </c:pt>
                <c:pt idx="48">
                  <c:v>26.5</c:v>
                </c:pt>
                <c:pt idx="49">
                  <c:v>27.0</c:v>
                </c:pt>
                <c:pt idx="50">
                  <c:v>27.5</c:v>
                </c:pt>
                <c:pt idx="51">
                  <c:v>28.0</c:v>
                </c:pt>
                <c:pt idx="52">
                  <c:v>28.5</c:v>
                </c:pt>
                <c:pt idx="53">
                  <c:v>29.0</c:v>
                </c:pt>
                <c:pt idx="54">
                  <c:v>29.5</c:v>
                </c:pt>
                <c:pt idx="55">
                  <c:v>30.0</c:v>
                </c:pt>
                <c:pt idx="56">
                  <c:v>30.5</c:v>
                </c:pt>
                <c:pt idx="57">
                  <c:v>31.0</c:v>
                </c:pt>
                <c:pt idx="58">
                  <c:v>31.5</c:v>
                </c:pt>
                <c:pt idx="59">
                  <c:v>32.0</c:v>
                </c:pt>
                <c:pt idx="60">
                  <c:v>32.5</c:v>
                </c:pt>
                <c:pt idx="61">
                  <c:v>33.0</c:v>
                </c:pt>
                <c:pt idx="62">
                  <c:v>33.5</c:v>
                </c:pt>
                <c:pt idx="63">
                  <c:v>34.0</c:v>
                </c:pt>
                <c:pt idx="64">
                  <c:v>34.5</c:v>
                </c:pt>
                <c:pt idx="65">
                  <c:v>35.0</c:v>
                </c:pt>
                <c:pt idx="66">
                  <c:v>35.5</c:v>
                </c:pt>
                <c:pt idx="67">
                  <c:v>36.0</c:v>
                </c:pt>
                <c:pt idx="68">
                  <c:v>36.5</c:v>
                </c:pt>
              </c:numCache>
            </c:numRef>
          </c:xVal>
          <c:yVal>
            <c:numRef>
              <c:f>frontiers!$F$4:$F$72</c:f>
              <c:numCache>
                <c:formatCode>General</c:formatCode>
                <c:ptCount val="69"/>
                <c:pt idx="0">
                  <c:v>0.9434</c:v>
                </c:pt>
                <c:pt idx="1">
                  <c:v>1.1411</c:v>
                </c:pt>
                <c:pt idx="2">
                  <c:v>1.340150000000013</c:v>
                </c:pt>
                <c:pt idx="3">
                  <c:v>1.5407</c:v>
                </c:pt>
                <c:pt idx="4">
                  <c:v>1.742899999999988</c:v>
                </c:pt>
                <c:pt idx="5">
                  <c:v>1.946899999999998</c:v>
                </c:pt>
                <c:pt idx="6">
                  <c:v>2.152849999999957</c:v>
                </c:pt>
                <c:pt idx="7">
                  <c:v>2.3609</c:v>
                </c:pt>
                <c:pt idx="8">
                  <c:v>2.5712</c:v>
                </c:pt>
                <c:pt idx="9">
                  <c:v>2.78390000000003</c:v>
                </c:pt>
                <c:pt idx="10">
                  <c:v>2.999149999999997</c:v>
                </c:pt>
                <c:pt idx="11">
                  <c:v>3.217100000000001</c:v>
                </c:pt>
                <c:pt idx="12">
                  <c:v>3.4379</c:v>
                </c:pt>
                <c:pt idx="13">
                  <c:v>3.6617</c:v>
                </c:pt>
                <c:pt idx="14">
                  <c:v>3.888649999999972</c:v>
                </c:pt>
                <c:pt idx="15">
                  <c:v>4.118899999999996</c:v>
                </c:pt>
                <c:pt idx="16">
                  <c:v>4.352600000000001</c:v>
                </c:pt>
                <c:pt idx="17">
                  <c:v>4.5899</c:v>
                </c:pt>
                <c:pt idx="18">
                  <c:v>4.83095</c:v>
                </c:pt>
                <c:pt idx="19">
                  <c:v>5.075900000000001</c:v>
                </c:pt>
                <c:pt idx="20">
                  <c:v>5.324899999999975</c:v>
                </c:pt>
                <c:pt idx="21">
                  <c:v>5.5781</c:v>
                </c:pt>
                <c:pt idx="22">
                  <c:v>5.83565</c:v>
                </c:pt>
                <c:pt idx="23">
                  <c:v>6.097700000000001</c:v>
                </c:pt>
                <c:pt idx="24">
                  <c:v>6.364399999999994</c:v>
                </c:pt>
                <c:pt idx="25">
                  <c:v>6.635899999999999</c:v>
                </c:pt>
                <c:pt idx="26">
                  <c:v>6.912350000000001</c:v>
                </c:pt>
                <c:pt idx="27">
                  <c:v>7.193899999999997</c:v>
                </c:pt>
                <c:pt idx="28">
                  <c:v>7.480700000000002</c:v>
                </c:pt>
                <c:pt idx="29">
                  <c:v>7.772900000000001</c:v>
                </c:pt>
                <c:pt idx="30">
                  <c:v>8.070650000000002</c:v>
                </c:pt>
                <c:pt idx="31">
                  <c:v>8.3741</c:v>
                </c:pt>
                <c:pt idx="32">
                  <c:v>8.683400000000002</c:v>
                </c:pt>
                <c:pt idx="33">
                  <c:v>8.998700000000001</c:v>
                </c:pt>
                <c:pt idx="34">
                  <c:v>9.320150000000001</c:v>
                </c:pt>
                <c:pt idx="35">
                  <c:v>9.647900000000002</c:v>
                </c:pt>
                <c:pt idx="36">
                  <c:v>9.982100000000002</c:v>
                </c:pt>
                <c:pt idx="37">
                  <c:v>10.3229</c:v>
                </c:pt>
                <c:pt idx="38">
                  <c:v>10.67045</c:v>
                </c:pt>
                <c:pt idx="39">
                  <c:v>11.0249</c:v>
                </c:pt>
                <c:pt idx="40">
                  <c:v>11.38640000000008</c:v>
                </c:pt>
                <c:pt idx="41">
                  <c:v>11.7551</c:v>
                </c:pt>
                <c:pt idx="42">
                  <c:v>12.13115</c:v>
                </c:pt>
                <c:pt idx="43">
                  <c:v>12.5147</c:v>
                </c:pt>
                <c:pt idx="44">
                  <c:v>12.9059</c:v>
                </c:pt>
                <c:pt idx="45">
                  <c:v>13.3049</c:v>
                </c:pt>
                <c:pt idx="46">
                  <c:v>13.71185</c:v>
                </c:pt>
                <c:pt idx="47">
                  <c:v>14.1269</c:v>
                </c:pt>
                <c:pt idx="48">
                  <c:v>14.5502</c:v>
                </c:pt>
                <c:pt idx="49">
                  <c:v>14.9819</c:v>
                </c:pt>
                <c:pt idx="50">
                  <c:v>15.42215</c:v>
                </c:pt>
                <c:pt idx="51">
                  <c:v>15.8711</c:v>
                </c:pt>
                <c:pt idx="52">
                  <c:v>16.3289</c:v>
                </c:pt>
                <c:pt idx="53">
                  <c:v>16.79569999999969</c:v>
                </c:pt>
                <c:pt idx="54">
                  <c:v>17.27164999999975</c:v>
                </c:pt>
                <c:pt idx="55">
                  <c:v>17.75689999999999</c:v>
                </c:pt>
                <c:pt idx="56">
                  <c:v>18.2516</c:v>
                </c:pt>
                <c:pt idx="57">
                  <c:v>18.7559</c:v>
                </c:pt>
                <c:pt idx="58">
                  <c:v>19.26994999999976</c:v>
                </c:pt>
                <c:pt idx="59">
                  <c:v>19.7939</c:v>
                </c:pt>
                <c:pt idx="60">
                  <c:v>20.32790000000004</c:v>
                </c:pt>
                <c:pt idx="61">
                  <c:v>20.8721</c:v>
                </c:pt>
                <c:pt idx="62">
                  <c:v>21.42664999999962</c:v>
                </c:pt>
                <c:pt idx="63">
                  <c:v>21.99169999999976</c:v>
                </c:pt>
                <c:pt idx="64">
                  <c:v>22.5674</c:v>
                </c:pt>
                <c:pt idx="65">
                  <c:v>23.15390000000014</c:v>
                </c:pt>
                <c:pt idx="66">
                  <c:v>23.75134999999979</c:v>
                </c:pt>
                <c:pt idx="67">
                  <c:v>24.35990000000004</c:v>
                </c:pt>
                <c:pt idx="68">
                  <c:v>24.97969999999975</c:v>
                </c:pt>
              </c:numCache>
            </c:numRef>
          </c:yVal>
        </c:ser>
        <c:axId val="552034440"/>
        <c:axId val="563902840"/>
      </c:scatterChart>
      <c:valAx>
        <c:axId val="5520344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SPECmark Score</a:t>
                </a:r>
              </a:p>
            </c:rich>
          </c:tx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563902840"/>
        <c:crosses val="autoZero"/>
        <c:crossBetween val="midCat"/>
      </c:valAx>
      <c:valAx>
        <c:axId val="56390284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Power (TDP, Watts)</a:t>
                </a:r>
              </a:p>
            </c:rich>
          </c:tx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552034440"/>
        <c:crosses val="autoZero"/>
        <c:crossBetween val="midCat"/>
      </c:valAx>
    </c:plotArea>
    <c:legend>
      <c:legendPos val="t"/>
      <c:legendEntry>
        <c:idx val="4"/>
        <c:delete val="1"/>
      </c:legendEntry>
      <c:layout>
        <c:manualLayout>
          <c:xMode val="edge"/>
          <c:yMode val="edge"/>
          <c:x val="0.0229875562429696"/>
          <c:y val="0.000313035870516187"/>
          <c:w val="0.977012482554462"/>
          <c:h val="0.130200249839119"/>
        </c:manualLayout>
      </c:layout>
    </c:legend>
    <c:plotVisOnly val="1"/>
    <c:dispBlanksAs val="gap"/>
  </c:chart>
  <c:txPr>
    <a:bodyPr/>
    <a:lstStyle/>
    <a:p>
      <a:pPr>
        <a:defRPr sz="1800">
          <a:latin typeface="+mj-lt"/>
        </a:defRPr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ser>
          <c:idx val="3"/>
          <c:order val="0"/>
          <c:tx>
            <c:v>Intel Nehalem</c:v>
          </c:tx>
          <c:spPr>
            <a:ln>
              <a:noFill/>
            </a:ln>
          </c:spPr>
          <c:marker>
            <c:symbol val="circle"/>
            <c:size val="10"/>
            <c:spPr>
              <a:ln>
                <a:solidFill>
                  <a:sysClr val="windowText" lastClr="000000"/>
                </a:solidFill>
              </a:ln>
            </c:spPr>
          </c:marker>
          <c:xVal>
            <c:numRef>
              <c:f>frontiers!$B$22:$B$23</c:f>
              <c:numCache>
                <c:formatCode>General</c:formatCode>
                <c:ptCount val="2"/>
                <c:pt idx="0">
                  <c:v>28.0</c:v>
                </c:pt>
                <c:pt idx="1">
                  <c:v>36.5</c:v>
                </c:pt>
              </c:numCache>
            </c:numRef>
          </c:xVal>
          <c:yVal>
            <c:numRef>
              <c:f>frontiers!$C$22:$C$23</c:f>
              <c:numCache>
                <c:formatCode>General</c:formatCode>
                <c:ptCount val="2"/>
                <c:pt idx="0">
                  <c:v>17.0</c:v>
                </c:pt>
                <c:pt idx="1">
                  <c:v>25.0</c:v>
                </c:pt>
              </c:numCache>
            </c:numRef>
          </c:yVal>
        </c:ser>
        <c:ser>
          <c:idx val="4"/>
          <c:order val="1"/>
          <c:tx>
            <c:v>AMD Shanghai</c:v>
          </c:tx>
          <c:spPr>
            <a:ln>
              <a:noFill/>
            </a:ln>
          </c:spPr>
          <c:marker>
            <c:symbol val="diamond"/>
            <c:size val="10"/>
            <c:spPr>
              <a:solidFill>
                <a:schemeClr val="accent6"/>
              </a:solidFill>
              <a:ln>
                <a:solidFill>
                  <a:sysClr val="windowText" lastClr="000000"/>
                </a:solidFill>
              </a:ln>
            </c:spPr>
          </c:marker>
          <c:xVal>
            <c:numRef>
              <c:f>frontiers!$B$24:$B$25</c:f>
              <c:numCache>
                <c:formatCode>General</c:formatCode>
                <c:ptCount val="2"/>
                <c:pt idx="0">
                  <c:v>19.0</c:v>
                </c:pt>
                <c:pt idx="1">
                  <c:v>23.0</c:v>
                </c:pt>
              </c:numCache>
            </c:numRef>
          </c:xVal>
          <c:yVal>
            <c:numRef>
              <c:f>frontiers!$C$24:$C$25</c:f>
              <c:numCache>
                <c:formatCode>General</c:formatCode>
                <c:ptCount val="2"/>
                <c:pt idx="0">
                  <c:v>15.0</c:v>
                </c:pt>
                <c:pt idx="1">
                  <c:v>26.0</c:v>
                </c:pt>
              </c:numCache>
            </c:numRef>
          </c:yVal>
        </c:ser>
        <c:ser>
          <c:idx val="2"/>
          <c:order val="2"/>
          <c:tx>
            <c:v>Intel Core</c:v>
          </c:tx>
          <c:spPr>
            <a:ln>
              <a:noFill/>
            </a:ln>
          </c:spPr>
          <c:marker>
            <c:symbol val="triangle"/>
            <c:size val="10"/>
            <c:spPr>
              <a:ln>
                <a:solidFill>
                  <a:sysClr val="windowText" lastClr="000000"/>
                </a:solidFill>
              </a:ln>
            </c:spPr>
          </c:marker>
          <c:xVal>
            <c:numRef>
              <c:f>frontiers!$B$7:$B$18</c:f>
              <c:numCache>
                <c:formatCode>General</c:formatCode>
                <c:ptCount val="12"/>
                <c:pt idx="0">
                  <c:v>10.0</c:v>
                </c:pt>
                <c:pt idx="1">
                  <c:v>22.0</c:v>
                </c:pt>
                <c:pt idx="2">
                  <c:v>20.0</c:v>
                </c:pt>
                <c:pt idx="3">
                  <c:v>19.0</c:v>
                </c:pt>
                <c:pt idx="4">
                  <c:v>24.0</c:v>
                </c:pt>
                <c:pt idx="5">
                  <c:v>22.0</c:v>
                </c:pt>
                <c:pt idx="6">
                  <c:v>16.0</c:v>
                </c:pt>
                <c:pt idx="7">
                  <c:v>28.0</c:v>
                </c:pt>
                <c:pt idx="8">
                  <c:v>16.0</c:v>
                </c:pt>
                <c:pt idx="9">
                  <c:v>28.0</c:v>
                </c:pt>
                <c:pt idx="10">
                  <c:v>25.0</c:v>
                </c:pt>
                <c:pt idx="11">
                  <c:v>24.0</c:v>
                </c:pt>
              </c:numCache>
            </c:numRef>
          </c:xVal>
          <c:yVal>
            <c:numRef>
              <c:f>frontiers!$C$7:$C$18</c:f>
              <c:numCache>
                <c:formatCode>General</c:formatCode>
                <c:ptCount val="12"/>
                <c:pt idx="0">
                  <c:v>7.0</c:v>
                </c:pt>
                <c:pt idx="1">
                  <c:v>11.0</c:v>
                </c:pt>
                <c:pt idx="2">
                  <c:v>12.0</c:v>
                </c:pt>
                <c:pt idx="3">
                  <c:v>14.0</c:v>
                </c:pt>
                <c:pt idx="4">
                  <c:v>12.5</c:v>
                </c:pt>
                <c:pt idx="5">
                  <c:v>17.0</c:v>
                </c:pt>
                <c:pt idx="6">
                  <c:v>17.0</c:v>
                </c:pt>
                <c:pt idx="7">
                  <c:v>26.0</c:v>
                </c:pt>
                <c:pt idx="8">
                  <c:v>25.0</c:v>
                </c:pt>
                <c:pt idx="9">
                  <c:v>24.0</c:v>
                </c:pt>
                <c:pt idx="10">
                  <c:v>25.0</c:v>
                </c:pt>
                <c:pt idx="11">
                  <c:v>25.5</c:v>
                </c:pt>
              </c:numCache>
            </c:numRef>
          </c:yVal>
        </c:ser>
        <c:ser>
          <c:idx val="0"/>
          <c:order val="3"/>
          <c:tx>
            <c:v>Intel Atom</c:v>
          </c:tx>
          <c:spPr>
            <a:ln>
              <a:noFill/>
            </a:ln>
          </c:spPr>
          <c:marker>
            <c:symbol val="square"/>
            <c:size val="10"/>
            <c:spPr>
              <a:solidFill>
                <a:schemeClr val="accent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frontiers!$B$4:$B$6</c:f>
              <c:numCache>
                <c:formatCode>General</c:formatCode>
                <c:ptCount val="3"/>
                <c:pt idx="0">
                  <c:v>3.0</c:v>
                </c:pt>
                <c:pt idx="1">
                  <c:v>5.0</c:v>
                </c:pt>
                <c:pt idx="2">
                  <c:v>5.0</c:v>
                </c:pt>
              </c:numCache>
            </c:numRef>
          </c:xVal>
          <c:yVal>
            <c:numRef>
              <c:f>frontiers!$C$4:$C$6</c:f>
              <c:numCache>
                <c:formatCode>General</c:formatCode>
                <c:ptCount val="3"/>
                <c:pt idx="0">
                  <c:v>1.0</c:v>
                </c:pt>
                <c:pt idx="1">
                  <c:v>4.0</c:v>
                </c:pt>
                <c:pt idx="2">
                  <c:v>5.0</c:v>
                </c:pt>
              </c:numCache>
            </c:numRef>
          </c:yVal>
        </c:ser>
        <c:axId val="552354488"/>
        <c:axId val="551901752"/>
      </c:scatterChart>
      <c:valAx>
        <c:axId val="5523544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SPECmark Score</a:t>
                </a:r>
              </a:p>
            </c:rich>
          </c:tx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551901752"/>
        <c:crosses val="autoZero"/>
        <c:crossBetween val="midCat"/>
      </c:valAx>
      <c:valAx>
        <c:axId val="55190175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Power (TDP, Watts)</a:t>
                </a:r>
              </a:p>
            </c:rich>
          </c:tx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552354488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0229875562429696"/>
          <c:y val="0.000313035870516187"/>
          <c:w val="0.977012482554462"/>
          <c:h val="0.130200249839119"/>
        </c:manualLayout>
      </c:layout>
    </c:legend>
    <c:plotVisOnly val="1"/>
    <c:dispBlanksAs val="gap"/>
  </c:chart>
  <c:txPr>
    <a:bodyPr/>
    <a:lstStyle/>
    <a:p>
      <a:pPr>
        <a:defRPr sz="1800">
          <a:latin typeface="+mj-lt"/>
        </a:defRPr>
      </a:pPr>
      <a:endParaRPr lang="en-US"/>
    </a:p>
  </c:txPr>
  <c:externalData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>
        <c:manualLayout>
          <c:layoutTarget val="inner"/>
          <c:xMode val="edge"/>
          <c:yMode val="edge"/>
          <c:x val="0.103722583590095"/>
          <c:y val="0.0842822251385243"/>
          <c:w val="0.827304347826087"/>
          <c:h val="0.803891440653253"/>
        </c:manualLayout>
      </c:layout>
      <c:scatterChart>
        <c:scatterStyle val="lineMarker"/>
        <c:ser>
          <c:idx val="5"/>
          <c:order val="0"/>
          <c:tx>
            <c:v>Pareto Frontier (32 nm)</c:v>
          </c:tx>
          <c:spPr>
            <a:ln w="50800">
              <a:solidFill>
                <a:schemeClr val="accent2"/>
              </a:solidFill>
            </a:ln>
          </c:spPr>
          <c:marker>
            <c:symbol val="none"/>
          </c:marker>
          <c:xVal>
            <c:numRef>
              <c:f>frontiers!$E$4:$E$72</c:f>
              <c:numCache>
                <c:formatCode>General</c:formatCode>
                <c:ptCount val="69"/>
                <c:pt idx="5">
                  <c:v>5.0</c:v>
                </c:pt>
                <c:pt idx="6">
                  <c:v>5.5</c:v>
                </c:pt>
                <c:pt idx="7">
                  <c:v>6.0</c:v>
                </c:pt>
                <c:pt idx="8">
                  <c:v>6.5</c:v>
                </c:pt>
                <c:pt idx="9">
                  <c:v>7.0</c:v>
                </c:pt>
                <c:pt idx="10">
                  <c:v>7.5</c:v>
                </c:pt>
                <c:pt idx="11">
                  <c:v>8.0</c:v>
                </c:pt>
                <c:pt idx="12">
                  <c:v>8.5</c:v>
                </c:pt>
                <c:pt idx="13">
                  <c:v>9.0</c:v>
                </c:pt>
                <c:pt idx="14">
                  <c:v>9.5</c:v>
                </c:pt>
                <c:pt idx="15">
                  <c:v>10.0</c:v>
                </c:pt>
                <c:pt idx="16">
                  <c:v>10.5</c:v>
                </c:pt>
                <c:pt idx="17">
                  <c:v>11.0</c:v>
                </c:pt>
                <c:pt idx="18">
                  <c:v>11.5</c:v>
                </c:pt>
                <c:pt idx="19">
                  <c:v>12.0</c:v>
                </c:pt>
                <c:pt idx="20">
                  <c:v>12.5</c:v>
                </c:pt>
                <c:pt idx="21">
                  <c:v>13.0</c:v>
                </c:pt>
                <c:pt idx="22">
                  <c:v>13.5</c:v>
                </c:pt>
                <c:pt idx="23">
                  <c:v>14.0</c:v>
                </c:pt>
                <c:pt idx="24">
                  <c:v>14.5</c:v>
                </c:pt>
                <c:pt idx="25">
                  <c:v>15.0</c:v>
                </c:pt>
                <c:pt idx="26">
                  <c:v>15.5</c:v>
                </c:pt>
                <c:pt idx="27">
                  <c:v>16.0</c:v>
                </c:pt>
                <c:pt idx="28">
                  <c:v>16.5</c:v>
                </c:pt>
                <c:pt idx="29">
                  <c:v>17.0</c:v>
                </c:pt>
                <c:pt idx="30">
                  <c:v>17.5</c:v>
                </c:pt>
                <c:pt idx="31">
                  <c:v>18.0</c:v>
                </c:pt>
                <c:pt idx="32">
                  <c:v>18.5</c:v>
                </c:pt>
                <c:pt idx="33">
                  <c:v>19.0</c:v>
                </c:pt>
                <c:pt idx="34">
                  <c:v>19.5</c:v>
                </c:pt>
                <c:pt idx="35">
                  <c:v>20.0</c:v>
                </c:pt>
                <c:pt idx="36">
                  <c:v>20.5</c:v>
                </c:pt>
                <c:pt idx="37">
                  <c:v>21.0</c:v>
                </c:pt>
                <c:pt idx="38">
                  <c:v>21.5</c:v>
                </c:pt>
                <c:pt idx="39">
                  <c:v>22.0</c:v>
                </c:pt>
                <c:pt idx="40">
                  <c:v>22.5</c:v>
                </c:pt>
                <c:pt idx="41">
                  <c:v>23.0</c:v>
                </c:pt>
                <c:pt idx="42">
                  <c:v>23.5</c:v>
                </c:pt>
                <c:pt idx="43">
                  <c:v>24.0</c:v>
                </c:pt>
                <c:pt idx="44">
                  <c:v>24.5</c:v>
                </c:pt>
                <c:pt idx="45">
                  <c:v>25.0</c:v>
                </c:pt>
                <c:pt idx="46">
                  <c:v>25.5</c:v>
                </c:pt>
                <c:pt idx="47">
                  <c:v>26.0</c:v>
                </c:pt>
                <c:pt idx="48">
                  <c:v>26.5</c:v>
                </c:pt>
                <c:pt idx="49">
                  <c:v>27.0</c:v>
                </c:pt>
                <c:pt idx="50">
                  <c:v>27.5</c:v>
                </c:pt>
                <c:pt idx="51">
                  <c:v>28.0</c:v>
                </c:pt>
                <c:pt idx="52">
                  <c:v>28.5</c:v>
                </c:pt>
                <c:pt idx="53">
                  <c:v>29.0</c:v>
                </c:pt>
                <c:pt idx="54">
                  <c:v>29.5</c:v>
                </c:pt>
                <c:pt idx="55">
                  <c:v>30.0</c:v>
                </c:pt>
                <c:pt idx="56">
                  <c:v>30.5</c:v>
                </c:pt>
                <c:pt idx="57">
                  <c:v>31.0</c:v>
                </c:pt>
                <c:pt idx="58">
                  <c:v>31.5</c:v>
                </c:pt>
                <c:pt idx="59">
                  <c:v>32.0</c:v>
                </c:pt>
                <c:pt idx="60">
                  <c:v>32.5</c:v>
                </c:pt>
                <c:pt idx="61">
                  <c:v>33.0</c:v>
                </c:pt>
                <c:pt idx="62">
                  <c:v>33.5</c:v>
                </c:pt>
                <c:pt idx="63">
                  <c:v>34.0</c:v>
                </c:pt>
                <c:pt idx="64">
                  <c:v>34.5</c:v>
                </c:pt>
                <c:pt idx="65">
                  <c:v>35.0</c:v>
                </c:pt>
                <c:pt idx="66">
                  <c:v>35.5</c:v>
                </c:pt>
                <c:pt idx="67">
                  <c:v>36.0</c:v>
                </c:pt>
                <c:pt idx="68">
                  <c:v>36.5</c:v>
                </c:pt>
              </c:numCache>
            </c:numRef>
          </c:xVal>
          <c:yVal>
            <c:numRef>
              <c:f>frontiers!$H$4:$H$72</c:f>
              <c:numCache>
                <c:formatCode>General</c:formatCode>
                <c:ptCount val="69"/>
                <c:pt idx="5">
                  <c:v>1.24539792</c:v>
                </c:pt>
                <c:pt idx="6">
                  <c:v>1.3769802715</c:v>
                </c:pt>
                <c:pt idx="7">
                  <c:v>1.509813751999999</c:v>
                </c:pt>
                <c:pt idx="8">
                  <c:v>1.643987500500001</c:v>
                </c:pt>
                <c:pt idx="9">
                  <c:v>1.779590655999997</c:v>
                </c:pt>
                <c:pt idx="10">
                  <c:v>1.9167123575</c:v>
                </c:pt>
                <c:pt idx="11">
                  <c:v>2.055441744</c:v>
                </c:pt>
                <c:pt idx="12">
                  <c:v>2.1958679545</c:v>
                </c:pt>
                <c:pt idx="13">
                  <c:v>2.338080127999999</c:v>
                </c:pt>
                <c:pt idx="14">
                  <c:v>2.482167403499999</c:v>
                </c:pt>
                <c:pt idx="15">
                  <c:v>2.62821892</c:v>
                </c:pt>
                <c:pt idx="16">
                  <c:v>2.7763238165</c:v>
                </c:pt>
                <c:pt idx="17">
                  <c:v>2.926571232</c:v>
                </c:pt>
                <c:pt idx="18">
                  <c:v>3.079050305499999</c:v>
                </c:pt>
                <c:pt idx="19">
                  <c:v>3.233850176</c:v>
                </c:pt>
                <c:pt idx="20">
                  <c:v>3.391059982499997</c:v>
                </c:pt>
                <c:pt idx="21">
                  <c:v>3.550768864</c:v>
                </c:pt>
                <c:pt idx="22">
                  <c:v>3.7130659595</c:v>
                </c:pt>
                <c:pt idx="23">
                  <c:v>3.878040407999998</c:v>
                </c:pt>
                <c:pt idx="24">
                  <c:v>4.045781348499994</c:v>
                </c:pt>
                <c:pt idx="25">
                  <c:v>4.21637792</c:v>
                </c:pt>
                <c:pt idx="26">
                  <c:v>4.389919261499994</c:v>
                </c:pt>
                <c:pt idx="27">
                  <c:v>4.566494511999994</c:v>
                </c:pt>
                <c:pt idx="28">
                  <c:v>4.7461928105</c:v>
                </c:pt>
                <c:pt idx="29">
                  <c:v>4.929103296000001</c:v>
                </c:pt>
                <c:pt idx="30">
                  <c:v>5.115315107499992</c:v>
                </c:pt>
                <c:pt idx="31">
                  <c:v>5.304917383999995</c:v>
                </c:pt>
                <c:pt idx="32">
                  <c:v>5.497999264500001</c:v>
                </c:pt>
                <c:pt idx="33">
                  <c:v>5.694649888000001</c:v>
                </c:pt>
                <c:pt idx="34">
                  <c:v>5.8949583935</c:v>
                </c:pt>
                <c:pt idx="35">
                  <c:v>6.099013920000001</c:v>
                </c:pt>
                <c:pt idx="36">
                  <c:v>6.306905606499994</c:v>
                </c:pt>
                <c:pt idx="37">
                  <c:v>6.518722592000001</c:v>
                </c:pt>
                <c:pt idx="38">
                  <c:v>6.7345540155</c:v>
                </c:pt>
                <c:pt idx="39">
                  <c:v>6.954489015999997</c:v>
                </c:pt>
                <c:pt idx="40">
                  <c:v>7.1786167325</c:v>
                </c:pt>
                <c:pt idx="41">
                  <c:v>7.407026304</c:v>
                </c:pt>
                <c:pt idx="42">
                  <c:v>7.639806869499994</c:v>
                </c:pt>
                <c:pt idx="43">
                  <c:v>7.877047567999994</c:v>
                </c:pt>
                <c:pt idx="44">
                  <c:v>8.118837538500004</c:v>
                </c:pt>
                <c:pt idx="45">
                  <c:v>8.36526592</c:v>
                </c:pt>
                <c:pt idx="46">
                  <c:v>8.6164218515</c:v>
                </c:pt>
                <c:pt idx="47">
                  <c:v>8.87239447200001</c:v>
                </c:pt>
                <c:pt idx="48">
                  <c:v>9.133272920499991</c:v>
                </c:pt>
                <c:pt idx="49">
                  <c:v>9.399146336000018</c:v>
                </c:pt>
                <c:pt idx="50">
                  <c:v>9.670103857500002</c:v>
                </c:pt>
                <c:pt idx="51">
                  <c:v>9.946234624</c:v>
                </c:pt>
                <c:pt idx="52">
                  <c:v>10.2276277745</c:v>
                </c:pt>
                <c:pt idx="53">
                  <c:v>10.514372448</c:v>
                </c:pt>
                <c:pt idx="54">
                  <c:v>10.8065577835</c:v>
                </c:pt>
                <c:pt idx="55">
                  <c:v>11.10427292</c:v>
                </c:pt>
                <c:pt idx="56">
                  <c:v>11.40760699650001</c:v>
                </c:pt>
                <c:pt idx="57">
                  <c:v>11.716649152</c:v>
                </c:pt>
                <c:pt idx="58">
                  <c:v>12.0314885255</c:v>
                </c:pt>
                <c:pt idx="59">
                  <c:v>12.35221425600002</c:v>
                </c:pt>
                <c:pt idx="60">
                  <c:v>12.67891548249999</c:v>
                </c:pt>
                <c:pt idx="61">
                  <c:v>13.011681344</c:v>
                </c:pt>
                <c:pt idx="62">
                  <c:v>13.35060097950002</c:v>
                </c:pt>
                <c:pt idx="63">
                  <c:v>13.695763528</c:v>
                </c:pt>
                <c:pt idx="64">
                  <c:v>14.0472581285</c:v>
                </c:pt>
                <c:pt idx="65">
                  <c:v>14.40517392</c:v>
                </c:pt>
                <c:pt idx="66">
                  <c:v>14.7696000415</c:v>
                </c:pt>
                <c:pt idx="67">
                  <c:v>15.140625632</c:v>
                </c:pt>
                <c:pt idx="68">
                  <c:v>15.5183398305</c:v>
                </c:pt>
              </c:numCache>
            </c:numRef>
          </c:yVal>
        </c:ser>
        <c:axId val="542706600"/>
        <c:axId val="644658040"/>
      </c:scatterChart>
      <c:valAx>
        <c:axId val="542706600"/>
        <c:scaling>
          <c:orientation val="minMax"/>
        </c:scaling>
        <c:delete val="1"/>
        <c:axPos val="b"/>
        <c:numFmt formatCode="General" sourceLinked="1"/>
        <c:tickLblPos val="none"/>
        <c:crossAx val="644658040"/>
        <c:crosses val="autoZero"/>
        <c:crossBetween val="midCat"/>
      </c:valAx>
      <c:valAx>
        <c:axId val="644658040"/>
        <c:scaling>
          <c:orientation val="minMax"/>
          <c:max val="30.0"/>
        </c:scaling>
        <c:delete val="1"/>
        <c:axPos val="l"/>
        <c:numFmt formatCode="General" sourceLinked="1"/>
        <c:tickLblPos val="none"/>
        <c:crossAx val="542706600"/>
        <c:crosses val="autoZero"/>
        <c:crossBetween val="midCat"/>
      </c:valAx>
    </c:plotArea>
    <c:plotVisOnly val="1"/>
    <c:dispBlanksAs val="gap"/>
  </c:chart>
  <c:txPr>
    <a:bodyPr/>
    <a:lstStyle/>
    <a:p>
      <a:pPr>
        <a:defRPr sz="1800">
          <a:latin typeface="+mj-lt"/>
        </a:defRPr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/>
      <c:scatterChart>
        <c:scatterStyle val="lineMarker"/>
        <c:ser>
          <c:idx val="1"/>
          <c:order val="0"/>
          <c:tx>
            <c:v>Pareto Frontier (45 nm)</c:v>
          </c:tx>
          <c:spPr>
            <a:ln w="508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frontiers!$E$4:$E$72</c:f>
              <c:numCache>
                <c:formatCode>General</c:formatCode>
                <c:ptCount val="69"/>
                <c:pt idx="5">
                  <c:v>5.0</c:v>
                </c:pt>
                <c:pt idx="6">
                  <c:v>5.5</c:v>
                </c:pt>
                <c:pt idx="7">
                  <c:v>6.0</c:v>
                </c:pt>
                <c:pt idx="8">
                  <c:v>6.5</c:v>
                </c:pt>
                <c:pt idx="9">
                  <c:v>7.0</c:v>
                </c:pt>
                <c:pt idx="10">
                  <c:v>7.5</c:v>
                </c:pt>
                <c:pt idx="11">
                  <c:v>8.0</c:v>
                </c:pt>
                <c:pt idx="12">
                  <c:v>8.5</c:v>
                </c:pt>
                <c:pt idx="13">
                  <c:v>9.0</c:v>
                </c:pt>
                <c:pt idx="14">
                  <c:v>9.5</c:v>
                </c:pt>
                <c:pt idx="15">
                  <c:v>10.0</c:v>
                </c:pt>
                <c:pt idx="16">
                  <c:v>10.5</c:v>
                </c:pt>
                <c:pt idx="17">
                  <c:v>11.0</c:v>
                </c:pt>
                <c:pt idx="18">
                  <c:v>11.5</c:v>
                </c:pt>
                <c:pt idx="19">
                  <c:v>12.0</c:v>
                </c:pt>
                <c:pt idx="20">
                  <c:v>12.5</c:v>
                </c:pt>
                <c:pt idx="21">
                  <c:v>13.0</c:v>
                </c:pt>
                <c:pt idx="22">
                  <c:v>13.5</c:v>
                </c:pt>
                <c:pt idx="23">
                  <c:v>14.0</c:v>
                </c:pt>
                <c:pt idx="24">
                  <c:v>14.5</c:v>
                </c:pt>
                <c:pt idx="25">
                  <c:v>15.0</c:v>
                </c:pt>
                <c:pt idx="26">
                  <c:v>15.5</c:v>
                </c:pt>
                <c:pt idx="27">
                  <c:v>16.0</c:v>
                </c:pt>
                <c:pt idx="28">
                  <c:v>16.5</c:v>
                </c:pt>
                <c:pt idx="29">
                  <c:v>17.0</c:v>
                </c:pt>
                <c:pt idx="30">
                  <c:v>17.5</c:v>
                </c:pt>
                <c:pt idx="31">
                  <c:v>18.0</c:v>
                </c:pt>
                <c:pt idx="32">
                  <c:v>18.5</c:v>
                </c:pt>
                <c:pt idx="33">
                  <c:v>19.0</c:v>
                </c:pt>
                <c:pt idx="34">
                  <c:v>19.5</c:v>
                </c:pt>
                <c:pt idx="35">
                  <c:v>20.0</c:v>
                </c:pt>
                <c:pt idx="36">
                  <c:v>20.5</c:v>
                </c:pt>
                <c:pt idx="37">
                  <c:v>21.0</c:v>
                </c:pt>
                <c:pt idx="38">
                  <c:v>21.5</c:v>
                </c:pt>
                <c:pt idx="39">
                  <c:v>22.0</c:v>
                </c:pt>
                <c:pt idx="40">
                  <c:v>22.5</c:v>
                </c:pt>
                <c:pt idx="41">
                  <c:v>23.0</c:v>
                </c:pt>
                <c:pt idx="42">
                  <c:v>23.5</c:v>
                </c:pt>
                <c:pt idx="43">
                  <c:v>24.0</c:v>
                </c:pt>
                <c:pt idx="44">
                  <c:v>24.5</c:v>
                </c:pt>
                <c:pt idx="45">
                  <c:v>25.0</c:v>
                </c:pt>
                <c:pt idx="46">
                  <c:v>25.5</c:v>
                </c:pt>
                <c:pt idx="47">
                  <c:v>26.0</c:v>
                </c:pt>
                <c:pt idx="48">
                  <c:v>26.5</c:v>
                </c:pt>
                <c:pt idx="49">
                  <c:v>27.0</c:v>
                </c:pt>
                <c:pt idx="50">
                  <c:v>27.5</c:v>
                </c:pt>
                <c:pt idx="51">
                  <c:v>28.0</c:v>
                </c:pt>
                <c:pt idx="52">
                  <c:v>28.5</c:v>
                </c:pt>
                <c:pt idx="53">
                  <c:v>29.0</c:v>
                </c:pt>
                <c:pt idx="54">
                  <c:v>29.5</c:v>
                </c:pt>
                <c:pt idx="55">
                  <c:v>30.0</c:v>
                </c:pt>
                <c:pt idx="56">
                  <c:v>30.5</c:v>
                </c:pt>
                <c:pt idx="57">
                  <c:v>31.0</c:v>
                </c:pt>
                <c:pt idx="58">
                  <c:v>31.5</c:v>
                </c:pt>
                <c:pt idx="59">
                  <c:v>32.0</c:v>
                </c:pt>
                <c:pt idx="60">
                  <c:v>32.5</c:v>
                </c:pt>
                <c:pt idx="61">
                  <c:v>33.0</c:v>
                </c:pt>
                <c:pt idx="62">
                  <c:v>33.5</c:v>
                </c:pt>
                <c:pt idx="63">
                  <c:v>34.0</c:v>
                </c:pt>
                <c:pt idx="64">
                  <c:v>34.5</c:v>
                </c:pt>
                <c:pt idx="65">
                  <c:v>35.0</c:v>
                </c:pt>
                <c:pt idx="66">
                  <c:v>35.5</c:v>
                </c:pt>
                <c:pt idx="67">
                  <c:v>36.0</c:v>
                </c:pt>
                <c:pt idx="68">
                  <c:v>36.5</c:v>
                </c:pt>
              </c:numCache>
            </c:numRef>
          </c:xVal>
          <c:yVal>
            <c:numRef>
              <c:f>frontiers!$F$4:$F$72</c:f>
              <c:numCache>
                <c:formatCode>General</c:formatCode>
                <c:ptCount val="69"/>
                <c:pt idx="5">
                  <c:v>1.9469</c:v>
                </c:pt>
                <c:pt idx="6">
                  <c:v>2.152849999999996</c:v>
                </c:pt>
                <c:pt idx="7">
                  <c:v>2.3609</c:v>
                </c:pt>
                <c:pt idx="8">
                  <c:v>2.5712</c:v>
                </c:pt>
                <c:pt idx="9">
                  <c:v>2.783900000000003</c:v>
                </c:pt>
                <c:pt idx="10">
                  <c:v>2.999149999999997</c:v>
                </c:pt>
                <c:pt idx="11">
                  <c:v>3.217100000000001</c:v>
                </c:pt>
                <c:pt idx="12">
                  <c:v>3.4379</c:v>
                </c:pt>
                <c:pt idx="13">
                  <c:v>3.6617</c:v>
                </c:pt>
                <c:pt idx="14">
                  <c:v>3.888649999999997</c:v>
                </c:pt>
                <c:pt idx="15">
                  <c:v>4.118899999999996</c:v>
                </c:pt>
                <c:pt idx="16">
                  <c:v>4.352600000000001</c:v>
                </c:pt>
                <c:pt idx="17">
                  <c:v>4.5899</c:v>
                </c:pt>
                <c:pt idx="18">
                  <c:v>4.83095</c:v>
                </c:pt>
                <c:pt idx="19">
                  <c:v>5.075900000000001</c:v>
                </c:pt>
                <c:pt idx="20">
                  <c:v>5.324899999999994</c:v>
                </c:pt>
                <c:pt idx="21">
                  <c:v>5.5781</c:v>
                </c:pt>
                <c:pt idx="22">
                  <c:v>5.83565</c:v>
                </c:pt>
                <c:pt idx="23">
                  <c:v>6.097700000000001</c:v>
                </c:pt>
                <c:pt idx="24">
                  <c:v>6.364399999999995</c:v>
                </c:pt>
                <c:pt idx="25">
                  <c:v>6.635899999999999</c:v>
                </c:pt>
                <c:pt idx="26">
                  <c:v>6.912350000000001</c:v>
                </c:pt>
                <c:pt idx="27">
                  <c:v>7.193899999999997</c:v>
                </c:pt>
                <c:pt idx="28">
                  <c:v>7.480700000000002</c:v>
                </c:pt>
                <c:pt idx="29">
                  <c:v>7.772900000000001</c:v>
                </c:pt>
                <c:pt idx="30">
                  <c:v>8.070650000000002</c:v>
                </c:pt>
                <c:pt idx="31">
                  <c:v>8.3741</c:v>
                </c:pt>
                <c:pt idx="32">
                  <c:v>8.683400000000002</c:v>
                </c:pt>
                <c:pt idx="33">
                  <c:v>8.998700000000001</c:v>
                </c:pt>
                <c:pt idx="34">
                  <c:v>9.320150000000001</c:v>
                </c:pt>
                <c:pt idx="35">
                  <c:v>9.647900000000002</c:v>
                </c:pt>
                <c:pt idx="36">
                  <c:v>9.982100000000002</c:v>
                </c:pt>
                <c:pt idx="37">
                  <c:v>10.3229</c:v>
                </c:pt>
                <c:pt idx="38">
                  <c:v>10.67045</c:v>
                </c:pt>
                <c:pt idx="39">
                  <c:v>11.0249</c:v>
                </c:pt>
                <c:pt idx="40">
                  <c:v>11.38640000000001</c:v>
                </c:pt>
                <c:pt idx="41">
                  <c:v>11.7551</c:v>
                </c:pt>
                <c:pt idx="42">
                  <c:v>12.13115</c:v>
                </c:pt>
                <c:pt idx="43">
                  <c:v>12.5147</c:v>
                </c:pt>
                <c:pt idx="44">
                  <c:v>12.9059</c:v>
                </c:pt>
                <c:pt idx="45">
                  <c:v>13.3049</c:v>
                </c:pt>
                <c:pt idx="46">
                  <c:v>13.71185</c:v>
                </c:pt>
                <c:pt idx="47">
                  <c:v>14.1269</c:v>
                </c:pt>
                <c:pt idx="48">
                  <c:v>14.5502</c:v>
                </c:pt>
                <c:pt idx="49">
                  <c:v>14.9819</c:v>
                </c:pt>
                <c:pt idx="50">
                  <c:v>15.42215</c:v>
                </c:pt>
                <c:pt idx="51">
                  <c:v>15.8711</c:v>
                </c:pt>
                <c:pt idx="52">
                  <c:v>16.3289</c:v>
                </c:pt>
                <c:pt idx="53">
                  <c:v>16.79569999999998</c:v>
                </c:pt>
                <c:pt idx="54">
                  <c:v>17.27164999999997</c:v>
                </c:pt>
                <c:pt idx="55">
                  <c:v>17.75689999999999</c:v>
                </c:pt>
                <c:pt idx="56">
                  <c:v>18.2516</c:v>
                </c:pt>
                <c:pt idx="57">
                  <c:v>18.7559</c:v>
                </c:pt>
                <c:pt idx="58">
                  <c:v>19.26994999999997</c:v>
                </c:pt>
                <c:pt idx="59">
                  <c:v>19.7939</c:v>
                </c:pt>
                <c:pt idx="60">
                  <c:v>20.32790000000002</c:v>
                </c:pt>
                <c:pt idx="61">
                  <c:v>20.8721</c:v>
                </c:pt>
                <c:pt idx="62">
                  <c:v>21.42664999999996</c:v>
                </c:pt>
                <c:pt idx="63">
                  <c:v>21.99169999999997</c:v>
                </c:pt>
                <c:pt idx="64">
                  <c:v>22.5674</c:v>
                </c:pt>
                <c:pt idx="65">
                  <c:v>23.15390000000002</c:v>
                </c:pt>
                <c:pt idx="66">
                  <c:v>23.75134999999997</c:v>
                </c:pt>
                <c:pt idx="67">
                  <c:v>24.35990000000002</c:v>
                </c:pt>
                <c:pt idx="68">
                  <c:v>24.97969999999997</c:v>
                </c:pt>
              </c:numCache>
            </c:numRef>
          </c:yVal>
        </c:ser>
        <c:axId val="552026136"/>
        <c:axId val="543349464"/>
      </c:scatterChart>
      <c:valAx>
        <c:axId val="5520261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SPECmark Score</a:t>
                </a:r>
              </a:p>
            </c:rich>
          </c:tx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543349464"/>
        <c:crosses val="autoZero"/>
        <c:crossBetween val="midCat"/>
      </c:valAx>
      <c:valAx>
        <c:axId val="54334946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Power (TDP, Watts)</a:t>
                </a:r>
              </a:p>
            </c:rich>
          </c:tx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552026136"/>
        <c:crosses val="autoZero"/>
        <c:crossBetween val="midCat"/>
      </c:valAx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0.0229875562429696"/>
          <c:y val="0.000313035870516187"/>
          <c:w val="0.977012482554462"/>
          <c:h val="0.130200249839119"/>
        </c:manualLayout>
      </c:layout>
    </c:legend>
    <c:plotVisOnly val="1"/>
    <c:dispBlanksAs val="gap"/>
  </c:chart>
  <c:txPr>
    <a:bodyPr/>
    <a:lstStyle/>
    <a:p>
      <a:pPr>
        <a:defRPr sz="1800">
          <a:latin typeface="+mj-lt"/>
        </a:defRPr>
      </a:pPr>
      <a:endParaRPr lang="en-U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>
        <c:manualLayout>
          <c:layoutTarget val="inner"/>
          <c:xMode val="edge"/>
          <c:yMode val="edge"/>
          <c:x val="0.115789979377578"/>
          <c:y val="0.0604500437445319"/>
          <c:w val="0.852134186351706"/>
          <c:h val="0.769525634295716"/>
        </c:manualLayout>
      </c:layout>
      <c:scatterChart>
        <c:scatterStyle val="lineMarker"/>
        <c:ser>
          <c:idx val="1"/>
          <c:order val="0"/>
          <c:tx>
            <c:v>Pareto Frontier (45 nm)</c:v>
          </c:tx>
          <c:spPr>
            <a:ln w="508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frontiers!$E$4:$E$72</c:f>
              <c:numCache>
                <c:formatCode>General</c:formatCode>
                <c:ptCount val="69"/>
                <c:pt idx="0">
                  <c:v>2.5</c:v>
                </c:pt>
                <c:pt idx="1">
                  <c:v>3.0</c:v>
                </c:pt>
                <c:pt idx="2">
                  <c:v>3.5</c:v>
                </c:pt>
                <c:pt idx="3">
                  <c:v>4.0</c:v>
                </c:pt>
                <c:pt idx="4">
                  <c:v>4.5</c:v>
                </c:pt>
                <c:pt idx="5">
                  <c:v>5.0</c:v>
                </c:pt>
                <c:pt idx="6">
                  <c:v>5.5</c:v>
                </c:pt>
                <c:pt idx="7">
                  <c:v>6.0</c:v>
                </c:pt>
                <c:pt idx="8">
                  <c:v>6.5</c:v>
                </c:pt>
                <c:pt idx="9">
                  <c:v>7.0</c:v>
                </c:pt>
                <c:pt idx="10">
                  <c:v>7.5</c:v>
                </c:pt>
                <c:pt idx="11">
                  <c:v>8.0</c:v>
                </c:pt>
                <c:pt idx="12">
                  <c:v>8.5</c:v>
                </c:pt>
                <c:pt idx="13">
                  <c:v>9.0</c:v>
                </c:pt>
                <c:pt idx="14">
                  <c:v>9.5</c:v>
                </c:pt>
                <c:pt idx="15">
                  <c:v>10.0</c:v>
                </c:pt>
                <c:pt idx="16">
                  <c:v>10.5</c:v>
                </c:pt>
                <c:pt idx="17">
                  <c:v>11.0</c:v>
                </c:pt>
                <c:pt idx="18">
                  <c:v>11.5</c:v>
                </c:pt>
                <c:pt idx="19">
                  <c:v>12.0</c:v>
                </c:pt>
                <c:pt idx="20">
                  <c:v>12.5</c:v>
                </c:pt>
                <c:pt idx="21">
                  <c:v>13.0</c:v>
                </c:pt>
                <c:pt idx="22">
                  <c:v>13.5</c:v>
                </c:pt>
                <c:pt idx="23">
                  <c:v>14.0</c:v>
                </c:pt>
                <c:pt idx="24">
                  <c:v>14.5</c:v>
                </c:pt>
                <c:pt idx="25">
                  <c:v>15.0</c:v>
                </c:pt>
                <c:pt idx="26">
                  <c:v>15.5</c:v>
                </c:pt>
                <c:pt idx="27">
                  <c:v>16.0</c:v>
                </c:pt>
                <c:pt idx="28">
                  <c:v>16.5</c:v>
                </c:pt>
                <c:pt idx="29">
                  <c:v>17.0</c:v>
                </c:pt>
                <c:pt idx="30">
                  <c:v>17.5</c:v>
                </c:pt>
                <c:pt idx="31">
                  <c:v>18.0</c:v>
                </c:pt>
                <c:pt idx="32">
                  <c:v>18.5</c:v>
                </c:pt>
                <c:pt idx="33">
                  <c:v>19.0</c:v>
                </c:pt>
                <c:pt idx="34">
                  <c:v>19.5</c:v>
                </c:pt>
                <c:pt idx="35">
                  <c:v>20.0</c:v>
                </c:pt>
                <c:pt idx="36">
                  <c:v>20.5</c:v>
                </c:pt>
                <c:pt idx="37">
                  <c:v>21.0</c:v>
                </c:pt>
                <c:pt idx="38">
                  <c:v>21.5</c:v>
                </c:pt>
                <c:pt idx="39">
                  <c:v>22.0</c:v>
                </c:pt>
                <c:pt idx="40">
                  <c:v>22.5</c:v>
                </c:pt>
                <c:pt idx="41">
                  <c:v>23.0</c:v>
                </c:pt>
                <c:pt idx="42">
                  <c:v>23.5</c:v>
                </c:pt>
                <c:pt idx="43">
                  <c:v>24.0</c:v>
                </c:pt>
                <c:pt idx="44">
                  <c:v>24.5</c:v>
                </c:pt>
                <c:pt idx="45">
                  <c:v>25.0</c:v>
                </c:pt>
                <c:pt idx="46">
                  <c:v>25.5</c:v>
                </c:pt>
                <c:pt idx="47">
                  <c:v>26.0</c:v>
                </c:pt>
                <c:pt idx="48">
                  <c:v>26.5</c:v>
                </c:pt>
                <c:pt idx="49">
                  <c:v>27.0</c:v>
                </c:pt>
                <c:pt idx="50">
                  <c:v>27.5</c:v>
                </c:pt>
                <c:pt idx="51">
                  <c:v>28.0</c:v>
                </c:pt>
                <c:pt idx="52">
                  <c:v>28.5</c:v>
                </c:pt>
                <c:pt idx="53">
                  <c:v>29.0</c:v>
                </c:pt>
                <c:pt idx="54">
                  <c:v>29.5</c:v>
                </c:pt>
                <c:pt idx="55">
                  <c:v>30.0</c:v>
                </c:pt>
                <c:pt idx="56">
                  <c:v>30.5</c:v>
                </c:pt>
                <c:pt idx="57">
                  <c:v>31.0</c:v>
                </c:pt>
                <c:pt idx="58">
                  <c:v>31.5</c:v>
                </c:pt>
                <c:pt idx="59">
                  <c:v>32.0</c:v>
                </c:pt>
                <c:pt idx="60">
                  <c:v>32.5</c:v>
                </c:pt>
                <c:pt idx="61">
                  <c:v>33.0</c:v>
                </c:pt>
                <c:pt idx="62">
                  <c:v>33.5</c:v>
                </c:pt>
                <c:pt idx="63">
                  <c:v>34.0</c:v>
                </c:pt>
                <c:pt idx="64">
                  <c:v>34.5</c:v>
                </c:pt>
                <c:pt idx="65">
                  <c:v>35.0</c:v>
                </c:pt>
                <c:pt idx="66">
                  <c:v>35.5</c:v>
                </c:pt>
                <c:pt idx="67">
                  <c:v>36.0</c:v>
                </c:pt>
                <c:pt idx="68">
                  <c:v>36.5</c:v>
                </c:pt>
              </c:numCache>
            </c:numRef>
          </c:xVal>
          <c:yVal>
            <c:numRef>
              <c:f>frontiers!$F$4:$F$72</c:f>
              <c:numCache>
                <c:formatCode>General</c:formatCode>
                <c:ptCount val="69"/>
                <c:pt idx="0">
                  <c:v>0.9434</c:v>
                </c:pt>
                <c:pt idx="1">
                  <c:v>1.1411</c:v>
                </c:pt>
                <c:pt idx="2">
                  <c:v>1.340150000000013</c:v>
                </c:pt>
                <c:pt idx="3">
                  <c:v>1.5407</c:v>
                </c:pt>
                <c:pt idx="4">
                  <c:v>1.742899999999987</c:v>
                </c:pt>
                <c:pt idx="5">
                  <c:v>1.946899999999999</c:v>
                </c:pt>
                <c:pt idx="6">
                  <c:v>2.152849999999957</c:v>
                </c:pt>
                <c:pt idx="7">
                  <c:v>2.3609</c:v>
                </c:pt>
                <c:pt idx="8">
                  <c:v>2.5712</c:v>
                </c:pt>
                <c:pt idx="9">
                  <c:v>2.78390000000003</c:v>
                </c:pt>
                <c:pt idx="10">
                  <c:v>2.999149999999997</c:v>
                </c:pt>
                <c:pt idx="11">
                  <c:v>3.217100000000001</c:v>
                </c:pt>
                <c:pt idx="12">
                  <c:v>3.4379</c:v>
                </c:pt>
                <c:pt idx="13">
                  <c:v>3.6617</c:v>
                </c:pt>
                <c:pt idx="14">
                  <c:v>3.888649999999972</c:v>
                </c:pt>
                <c:pt idx="15">
                  <c:v>4.118899999999996</c:v>
                </c:pt>
                <c:pt idx="16">
                  <c:v>4.352600000000001</c:v>
                </c:pt>
                <c:pt idx="17">
                  <c:v>4.5899</c:v>
                </c:pt>
                <c:pt idx="18">
                  <c:v>4.83095</c:v>
                </c:pt>
                <c:pt idx="19">
                  <c:v>5.075900000000001</c:v>
                </c:pt>
                <c:pt idx="20">
                  <c:v>5.324899999999975</c:v>
                </c:pt>
                <c:pt idx="21">
                  <c:v>5.5781</c:v>
                </c:pt>
                <c:pt idx="22">
                  <c:v>5.83565</c:v>
                </c:pt>
                <c:pt idx="23">
                  <c:v>6.097700000000001</c:v>
                </c:pt>
                <c:pt idx="24">
                  <c:v>6.364399999999994</c:v>
                </c:pt>
                <c:pt idx="25">
                  <c:v>6.635899999999999</c:v>
                </c:pt>
                <c:pt idx="26">
                  <c:v>6.912350000000001</c:v>
                </c:pt>
                <c:pt idx="27">
                  <c:v>7.193899999999997</c:v>
                </c:pt>
                <c:pt idx="28">
                  <c:v>7.480700000000002</c:v>
                </c:pt>
                <c:pt idx="29">
                  <c:v>7.772900000000001</c:v>
                </c:pt>
                <c:pt idx="30">
                  <c:v>8.070650000000002</c:v>
                </c:pt>
                <c:pt idx="31">
                  <c:v>8.3741</c:v>
                </c:pt>
                <c:pt idx="32">
                  <c:v>8.683400000000002</c:v>
                </c:pt>
                <c:pt idx="33">
                  <c:v>8.998700000000001</c:v>
                </c:pt>
                <c:pt idx="34">
                  <c:v>9.320150000000001</c:v>
                </c:pt>
                <c:pt idx="35">
                  <c:v>9.647900000000002</c:v>
                </c:pt>
                <c:pt idx="36">
                  <c:v>9.982100000000002</c:v>
                </c:pt>
                <c:pt idx="37">
                  <c:v>10.3229</c:v>
                </c:pt>
                <c:pt idx="38">
                  <c:v>10.67045</c:v>
                </c:pt>
                <c:pt idx="39">
                  <c:v>11.0249</c:v>
                </c:pt>
                <c:pt idx="40">
                  <c:v>11.38640000000008</c:v>
                </c:pt>
                <c:pt idx="41">
                  <c:v>11.7551</c:v>
                </c:pt>
                <c:pt idx="42">
                  <c:v>12.13115</c:v>
                </c:pt>
                <c:pt idx="43">
                  <c:v>12.5147</c:v>
                </c:pt>
                <c:pt idx="44">
                  <c:v>12.9059</c:v>
                </c:pt>
                <c:pt idx="45">
                  <c:v>13.3049</c:v>
                </c:pt>
                <c:pt idx="46">
                  <c:v>13.71185</c:v>
                </c:pt>
                <c:pt idx="47">
                  <c:v>14.1269</c:v>
                </c:pt>
                <c:pt idx="48">
                  <c:v>14.5502</c:v>
                </c:pt>
                <c:pt idx="49">
                  <c:v>14.9819</c:v>
                </c:pt>
                <c:pt idx="50">
                  <c:v>15.42215</c:v>
                </c:pt>
                <c:pt idx="51">
                  <c:v>15.8711</c:v>
                </c:pt>
                <c:pt idx="52">
                  <c:v>16.3289</c:v>
                </c:pt>
                <c:pt idx="53">
                  <c:v>16.79569999999969</c:v>
                </c:pt>
                <c:pt idx="54">
                  <c:v>17.27164999999975</c:v>
                </c:pt>
                <c:pt idx="55">
                  <c:v>17.75689999999999</c:v>
                </c:pt>
                <c:pt idx="56">
                  <c:v>18.2516</c:v>
                </c:pt>
                <c:pt idx="57">
                  <c:v>18.7559</c:v>
                </c:pt>
                <c:pt idx="58">
                  <c:v>19.26994999999976</c:v>
                </c:pt>
                <c:pt idx="59">
                  <c:v>19.7939</c:v>
                </c:pt>
                <c:pt idx="60">
                  <c:v>20.32790000000004</c:v>
                </c:pt>
                <c:pt idx="61">
                  <c:v>20.8721</c:v>
                </c:pt>
                <c:pt idx="62">
                  <c:v>21.42664999999962</c:v>
                </c:pt>
                <c:pt idx="63">
                  <c:v>21.99169999999976</c:v>
                </c:pt>
                <c:pt idx="64">
                  <c:v>22.5674</c:v>
                </c:pt>
                <c:pt idx="65">
                  <c:v>23.15390000000014</c:v>
                </c:pt>
                <c:pt idx="66">
                  <c:v>23.75134999999979</c:v>
                </c:pt>
                <c:pt idx="67">
                  <c:v>24.35990000000004</c:v>
                </c:pt>
                <c:pt idx="68">
                  <c:v>24.97969999999975</c:v>
                </c:pt>
              </c:numCache>
            </c:numRef>
          </c:yVal>
        </c:ser>
        <c:axId val="545949688"/>
        <c:axId val="644090344"/>
      </c:scatterChart>
      <c:valAx>
        <c:axId val="545949688"/>
        <c:scaling>
          <c:orientation val="minMax"/>
        </c:scaling>
        <c:axPos val="b"/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pPr>
            <a:endParaRPr lang="en-US"/>
          </a:p>
        </c:txPr>
        <c:crossAx val="644090344"/>
        <c:crosses val="autoZero"/>
        <c:crossBetween val="midCat"/>
      </c:valAx>
      <c:valAx>
        <c:axId val="644090344"/>
        <c:scaling>
          <c:orientation val="minMax"/>
        </c:scaling>
        <c:axPos val="l"/>
        <c:majorGridlines/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pPr>
            <a:endParaRPr lang="en-US"/>
          </a:p>
        </c:txPr>
        <c:crossAx val="545949688"/>
        <c:crosses val="autoZero"/>
        <c:crossBetween val="midCat"/>
      </c:valAx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0.0229875562429696"/>
          <c:y val="0.000313035870516187"/>
          <c:w val="0.977012482554462"/>
          <c:h val="0.130200249839119"/>
        </c:manualLayout>
      </c:layout>
    </c:legend>
    <c:plotVisOnly val="1"/>
    <c:dispBlanksAs val="gap"/>
  </c:chart>
  <c:txPr>
    <a:bodyPr/>
    <a:lstStyle/>
    <a:p>
      <a:pPr>
        <a:defRPr sz="1800">
          <a:latin typeface="+mj-lt"/>
        </a:defRPr>
      </a:pPr>
      <a:endParaRPr lang="en-US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11372440944882"/>
          <c:y val="0.0332658938466025"/>
          <c:w val="0.855720034995627"/>
          <c:h val="0.851156605424322"/>
        </c:manualLayout>
      </c:layout>
      <c:barChart>
        <c:barDir val="col"/>
        <c:grouping val="clustered"/>
        <c:ser>
          <c:idx val="0"/>
          <c:order val="0"/>
          <c:tx>
            <c:v>ITRS</c:v>
          </c:tx>
          <c:spPr>
            <a:solidFill>
              <a:schemeClr val="tx2"/>
            </a:solidFill>
            <a:ln w="38100">
              <a:solidFill>
                <a:schemeClr val="tx1"/>
              </a:solidFill>
            </a:ln>
          </c:spPr>
          <c:cat>
            <c:strRef>
              <c:f>(dark!$D$4,dark!$D$5,dark!$D$6,dark!$D$9,dark!$D$12,dark!$D$16)</c:f>
              <c:strCache>
                <c:ptCount val="6"/>
                <c:pt idx="0">
                  <c:v>blacksholes</c:v>
                </c:pt>
                <c:pt idx="1">
                  <c:v>bodytrack</c:v>
                </c:pt>
                <c:pt idx="2">
                  <c:v>canneal</c:v>
                </c:pt>
                <c:pt idx="3">
                  <c:v>ferret</c:v>
                </c:pt>
                <c:pt idx="4">
                  <c:v>streamcluster</c:v>
                </c:pt>
                <c:pt idx="5">
                  <c:v>GM</c:v>
                </c:pt>
              </c:strCache>
            </c:strRef>
          </c:cat>
          <c:val>
            <c:numRef>
              <c:f>(dark!$E$4,dark!$E$5,dark!$E$6,dark!$E$9,dark!$E$12,dark!$E$16)</c:f>
              <c:numCache>
                <c:formatCode>General</c:formatCode>
                <c:ptCount val="6"/>
                <c:pt idx="0">
                  <c:v>0.16</c:v>
                </c:pt>
                <c:pt idx="1">
                  <c:v>0.5</c:v>
                </c:pt>
                <c:pt idx="2">
                  <c:v>0.25</c:v>
                </c:pt>
                <c:pt idx="3">
                  <c:v>0.380000000000001</c:v>
                </c:pt>
                <c:pt idx="4">
                  <c:v>0.02</c:v>
                </c:pt>
                <c:pt idx="5">
                  <c:v>0.174848862012098</c:v>
                </c:pt>
              </c:numCache>
            </c:numRef>
          </c:val>
        </c:ser>
        <c:ser>
          <c:idx val="1"/>
          <c:order val="1"/>
          <c:tx>
            <c:v>Conservative</c:v>
          </c:tx>
          <c:spPr>
            <a:ln w="38100">
              <a:solidFill>
                <a:prstClr val="black"/>
              </a:solidFill>
            </a:ln>
          </c:spPr>
          <c:cat>
            <c:strRef>
              <c:f>(dark!$D$4,dark!$D$5,dark!$D$6,dark!$D$9,dark!$D$12,dark!$D$16)</c:f>
              <c:strCache>
                <c:ptCount val="6"/>
                <c:pt idx="0">
                  <c:v>blacksholes</c:v>
                </c:pt>
                <c:pt idx="1">
                  <c:v>bodytrack</c:v>
                </c:pt>
                <c:pt idx="2">
                  <c:v>canneal</c:v>
                </c:pt>
                <c:pt idx="3">
                  <c:v>ferret</c:v>
                </c:pt>
                <c:pt idx="4">
                  <c:v>streamcluster</c:v>
                </c:pt>
                <c:pt idx="5">
                  <c:v>GM</c:v>
                </c:pt>
              </c:strCache>
            </c:strRef>
          </c:cat>
          <c:val>
            <c:numRef>
              <c:f>(dark!$G$4,dark!$G$5,dark!$G$6,dark!$G$9,dark!$G$12,dark!$G$16)</c:f>
              <c:numCache>
                <c:formatCode>General</c:formatCode>
                <c:ptCount val="6"/>
                <c:pt idx="0">
                  <c:v>0.25</c:v>
                </c:pt>
                <c:pt idx="1">
                  <c:v>0.48</c:v>
                </c:pt>
                <c:pt idx="2">
                  <c:v>0.34</c:v>
                </c:pt>
                <c:pt idx="3">
                  <c:v>0.37</c:v>
                </c:pt>
                <c:pt idx="4">
                  <c:v>0.11</c:v>
                </c:pt>
                <c:pt idx="5">
                  <c:v>0.255891827709411</c:v>
                </c:pt>
              </c:numCache>
            </c:numRef>
          </c:val>
        </c:ser>
        <c:overlap val="-15"/>
        <c:axId val="544883448"/>
        <c:axId val="546221864"/>
      </c:barChart>
      <c:catAx>
        <c:axId val="544883448"/>
        <c:scaling>
          <c:orientation val="minMax"/>
        </c:scaling>
        <c:axPos val="b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546221864"/>
        <c:crosses val="autoZero"/>
        <c:auto val="1"/>
        <c:lblAlgn val="ctr"/>
        <c:lblOffset val="100"/>
      </c:catAx>
      <c:valAx>
        <c:axId val="546221864"/>
        <c:scaling>
          <c:orientation val="minMax"/>
          <c:max val="1.0"/>
          <c:min val="0.0"/>
        </c:scaling>
        <c:axPos val="l"/>
        <c:majorGridlines>
          <c:spPr>
            <a:ln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Percentage Dark Silicon</a:t>
                </a:r>
              </a:p>
            </c:rich>
          </c:tx>
        </c:title>
        <c:numFmt formatCode="0%" sourceLinked="0"/>
        <c:tickLblPos val="nextTo"/>
        <c:spPr>
          <a:ln>
            <a:solidFill>
              <a:schemeClr val="tx1"/>
            </a:solidFill>
          </a:ln>
        </c:spPr>
        <c:crossAx val="544883448"/>
        <c:crosses val="autoZero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.358876571349636"/>
          <c:y val="0.05"/>
          <c:w val="0.296866625224481"/>
          <c:h val="0.0727801837270342"/>
        </c:manualLayout>
      </c:layout>
    </c:legend>
    <c:plotVisOnly val="1"/>
  </c:chart>
  <c:spPr>
    <a:ln>
      <a:noFill/>
    </a:ln>
  </c:spPr>
  <c:txPr>
    <a:bodyPr/>
    <a:lstStyle/>
    <a:p>
      <a:pPr>
        <a:defRPr sz="1800">
          <a:latin typeface="+mj-lt"/>
        </a:defRPr>
      </a:pPr>
      <a:endParaRPr lang="en-US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110875451466003"/>
          <c:y val="0.0285710324941777"/>
          <c:w val="0.863517290601833"/>
          <c:h val="0.825187960375921"/>
        </c:manualLayout>
      </c:layout>
      <c:barChart>
        <c:barDir val="col"/>
        <c:grouping val="clustered"/>
        <c:ser>
          <c:idx val="0"/>
          <c:order val="0"/>
          <c:tx>
            <c:v>ITRS</c:v>
          </c:tx>
          <c:spPr>
            <a:solidFill>
              <a:srgbClr val="696464"/>
            </a:solidFill>
            <a:ln w="38100">
              <a:solidFill>
                <a:prstClr val="black"/>
              </a:solidFill>
            </a:ln>
          </c:spPr>
          <c:cat>
            <c:strRef>
              <c:f>(dark!$D$4,dark!$D$5,dark!$D$6,dark!$D$9,dark!$D$12,dark!$D$16)</c:f>
              <c:strCache>
                <c:ptCount val="6"/>
                <c:pt idx="0">
                  <c:v>blacksholes</c:v>
                </c:pt>
                <c:pt idx="1">
                  <c:v>bodytrack</c:v>
                </c:pt>
                <c:pt idx="2">
                  <c:v>canneal</c:v>
                </c:pt>
                <c:pt idx="3">
                  <c:v>ferret</c:v>
                </c:pt>
                <c:pt idx="4">
                  <c:v>streamcluster</c:v>
                </c:pt>
                <c:pt idx="5">
                  <c:v>GM</c:v>
                </c:pt>
              </c:strCache>
            </c:strRef>
          </c:cat>
          <c:val>
            <c:numRef>
              <c:f>(dark!$F$4,dark!$F$5,dark!$F$6,dark!$F$9,dark!$F$12,dark!$F$16)</c:f>
              <c:numCache>
                <c:formatCode>General</c:formatCode>
                <c:ptCount val="6"/>
                <c:pt idx="0">
                  <c:v>0.660000000000002</c:v>
                </c:pt>
                <c:pt idx="1">
                  <c:v>0.750000000000001</c:v>
                </c:pt>
                <c:pt idx="2">
                  <c:v>0.720000000000001</c:v>
                </c:pt>
                <c:pt idx="3">
                  <c:v>0.730000000000001</c:v>
                </c:pt>
                <c:pt idx="4">
                  <c:v>0.46</c:v>
                </c:pt>
                <c:pt idx="5">
                  <c:v>0.514291462076862</c:v>
                </c:pt>
              </c:numCache>
            </c:numRef>
          </c:val>
        </c:ser>
        <c:ser>
          <c:idx val="1"/>
          <c:order val="1"/>
          <c:tx>
            <c:v>Conservative</c:v>
          </c:tx>
          <c:spPr>
            <a:ln w="38100">
              <a:solidFill>
                <a:prstClr val="black"/>
              </a:solidFill>
            </a:ln>
          </c:spPr>
          <c:cat>
            <c:strRef>
              <c:f>(dark!$D$4,dark!$D$5,dark!$D$6,dark!$D$9,dark!$D$12,dark!$D$16)</c:f>
              <c:strCache>
                <c:ptCount val="6"/>
                <c:pt idx="0">
                  <c:v>blacksholes</c:v>
                </c:pt>
                <c:pt idx="1">
                  <c:v>bodytrack</c:v>
                </c:pt>
                <c:pt idx="2">
                  <c:v>canneal</c:v>
                </c:pt>
                <c:pt idx="3">
                  <c:v>ferret</c:v>
                </c:pt>
                <c:pt idx="4">
                  <c:v>streamcluster</c:v>
                </c:pt>
                <c:pt idx="5">
                  <c:v>GM</c:v>
                </c:pt>
              </c:strCache>
            </c:strRef>
          </c:cat>
          <c:val>
            <c:numRef>
              <c:f>(dark!$H$4,dark!$H$5,dark!$H$6,dark!$H$9,dark!$H$12,dark!$H$16)</c:f>
              <c:numCache>
                <c:formatCode>General</c:formatCode>
                <c:ptCount val="6"/>
                <c:pt idx="0">
                  <c:v>0.81</c:v>
                </c:pt>
                <c:pt idx="1">
                  <c:v>0.850000000000001</c:v>
                </c:pt>
                <c:pt idx="2">
                  <c:v>0.81</c:v>
                </c:pt>
                <c:pt idx="3">
                  <c:v>0.850000000000001</c:v>
                </c:pt>
                <c:pt idx="4">
                  <c:v>0.770000000000001</c:v>
                </c:pt>
                <c:pt idx="5">
                  <c:v>0.710152104505515</c:v>
                </c:pt>
              </c:numCache>
            </c:numRef>
          </c:val>
        </c:ser>
        <c:overlap val="-15"/>
        <c:axId val="643970760"/>
        <c:axId val="644566440"/>
      </c:barChart>
      <c:catAx>
        <c:axId val="643970760"/>
        <c:scaling>
          <c:orientation val="minMax"/>
        </c:scaling>
        <c:axPos val="b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644566440"/>
        <c:crosses val="autoZero"/>
        <c:auto val="1"/>
        <c:lblAlgn val="ctr"/>
        <c:lblOffset val="100"/>
      </c:catAx>
      <c:valAx>
        <c:axId val="644566440"/>
        <c:scaling>
          <c:orientation val="minMax"/>
          <c:max val="1.0"/>
          <c:min val="0.0"/>
        </c:scaling>
        <c:axPos val="l"/>
        <c:majorGridlines>
          <c:spPr>
            <a:ln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Percentage Dark Silicon</a:t>
                </a:r>
              </a:p>
            </c:rich>
          </c:tx>
        </c:title>
        <c:numFmt formatCode="0%" sourceLinked="0"/>
        <c:tickLblPos val="nextTo"/>
        <c:spPr>
          <a:ln>
            <a:solidFill>
              <a:schemeClr val="tx1"/>
            </a:solidFill>
          </a:ln>
        </c:spPr>
        <c:crossAx val="643970760"/>
        <c:crosses val="autoZero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.357414583045542"/>
          <c:y val="0.0503181356362713"/>
          <c:w val="0.296866625224481"/>
          <c:h val="0.061504380614395"/>
        </c:manualLayout>
      </c:layout>
    </c:legend>
    <c:plotVisOnly val="1"/>
  </c:chart>
  <c:spPr>
    <a:solidFill>
      <a:prstClr val="white"/>
    </a:solidFill>
    <a:ln>
      <a:noFill/>
    </a:ln>
  </c:spPr>
  <c:txPr>
    <a:bodyPr/>
    <a:lstStyle/>
    <a:p>
      <a:pPr>
        <a:defRPr sz="1800">
          <a:latin typeface="+mj-lt"/>
        </a:defRPr>
      </a:pPr>
      <a:endParaRPr lang="en-US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02506443451326"/>
          <c:y val="0.161615654897977"/>
          <c:w val="0.851354661748362"/>
          <c:h val="0.688009906019816"/>
        </c:manualLayout>
      </c:layout>
      <c:lineChart>
        <c:grouping val="standard"/>
        <c:ser>
          <c:idx val="2"/>
          <c:order val="0"/>
          <c:tx>
            <c:v>ITRS: All Topologies</c:v>
          </c:tx>
          <c:spPr>
            <a:ln>
              <a:noFill/>
            </a:ln>
          </c:spPr>
          <c:marker>
            <c:symbol val="x"/>
            <c:size val="10"/>
            <c:spPr>
              <a:ln w="28575">
                <a:solidFill>
                  <a:srgbClr val="A81404"/>
                </a:solidFill>
              </a:ln>
            </c:spPr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perf!$F$3:$F$8</c:f>
              <c:numCache>
                <c:formatCode>General</c:formatCode>
                <c:ptCount val="6"/>
                <c:pt idx="0">
                  <c:v>1.01</c:v>
                </c:pt>
                <c:pt idx="1">
                  <c:v>1.57</c:v>
                </c:pt>
                <c:pt idx="2">
                  <c:v>3.08</c:v>
                </c:pt>
                <c:pt idx="3">
                  <c:v>4.41</c:v>
                </c:pt>
                <c:pt idx="4">
                  <c:v>6.149999999999999</c:v>
                </c:pt>
                <c:pt idx="5">
                  <c:v>7.92</c:v>
                </c:pt>
              </c:numCache>
            </c:numRef>
          </c:val>
        </c:ser>
        <c:ser>
          <c:idx val="0"/>
          <c:order val="1"/>
          <c:tx>
            <c:strRef>
              <c:f>perf!$B$1:$B$2</c:f>
              <c:strCache>
                <c:ptCount val="1"/>
                <c:pt idx="0">
                  <c:v>ITRS: Symmetric</c:v>
                </c:pt>
              </c:strCache>
            </c:strRef>
          </c:tx>
          <c:spPr>
            <a:ln w="50800">
              <a:solidFill>
                <a:srgbClr val="A81404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perf!$B$3:$B$8</c:f>
              <c:numCache>
                <c:formatCode>General</c:formatCode>
                <c:ptCount val="6"/>
                <c:pt idx="0">
                  <c:v>1.01</c:v>
                </c:pt>
                <c:pt idx="1">
                  <c:v>1.52</c:v>
                </c:pt>
                <c:pt idx="2">
                  <c:v>2.849999999999999</c:v>
                </c:pt>
                <c:pt idx="3">
                  <c:v>4.119999999999997</c:v>
                </c:pt>
                <c:pt idx="4">
                  <c:v>5.8</c:v>
                </c:pt>
                <c:pt idx="5">
                  <c:v>7.7</c:v>
                </c:pt>
              </c:numCache>
            </c:numRef>
          </c:val>
        </c:ser>
        <c:ser>
          <c:idx val="3"/>
          <c:order val="2"/>
          <c:tx>
            <c:v>Conservative: All Topologies</c:v>
          </c:tx>
          <c:spPr>
            <a:ln>
              <a:noFill/>
            </a:ln>
          </c:spPr>
          <c:marker>
            <c:symbol val="x"/>
            <c:size val="10"/>
            <c:spPr>
              <a:ln w="28575">
                <a:solidFill>
                  <a:schemeClr val="accent4"/>
                </a:solidFill>
              </a:ln>
            </c:spPr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perf!$L$3:$L$8</c:f>
              <c:numCache>
                <c:formatCode>General</c:formatCode>
                <c:ptCount val="6"/>
                <c:pt idx="0">
                  <c:v>1.01</c:v>
                </c:pt>
                <c:pt idx="1">
                  <c:v>1.56</c:v>
                </c:pt>
                <c:pt idx="2">
                  <c:v>2.21</c:v>
                </c:pt>
                <c:pt idx="3">
                  <c:v>2.76</c:v>
                </c:pt>
                <c:pt idx="4">
                  <c:v>3.24</c:v>
                </c:pt>
                <c:pt idx="5">
                  <c:v>3.72</c:v>
                </c:pt>
              </c:numCache>
            </c:numRef>
          </c:val>
        </c:ser>
        <c:ser>
          <c:idx val="1"/>
          <c:order val="3"/>
          <c:tx>
            <c:strRef>
              <c:f>perf!$H$1:$H$2</c:f>
              <c:strCache>
                <c:ptCount val="1"/>
                <c:pt idx="0">
                  <c:v>Conservative: Symmetric</c:v>
                </c:pt>
              </c:strCache>
            </c:strRef>
          </c:tx>
          <c:spPr>
            <a:ln w="50800">
              <a:solidFill>
                <a:srgbClr val="05436A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perf!$H$3:$H$8</c:f>
              <c:numCache>
                <c:formatCode>General</c:formatCode>
                <c:ptCount val="6"/>
                <c:pt idx="0">
                  <c:v>1.01</c:v>
                </c:pt>
                <c:pt idx="1">
                  <c:v>1.49</c:v>
                </c:pt>
                <c:pt idx="2">
                  <c:v>1.940000000000006</c:v>
                </c:pt>
                <c:pt idx="3">
                  <c:v>2.37</c:v>
                </c:pt>
                <c:pt idx="4">
                  <c:v>2.88</c:v>
                </c:pt>
                <c:pt idx="5">
                  <c:v>3.37</c:v>
                </c:pt>
              </c:numCache>
            </c:numRef>
          </c:val>
        </c:ser>
        <c:ser>
          <c:idx val="4"/>
          <c:order val="4"/>
          <c:tx>
            <c:v>Unicore Trend (600nm to 90 nm)</c:v>
          </c:tx>
          <c:spPr>
            <a:ln w="508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perf!$C$11:$C$16</c:f>
              <c:numCache>
                <c:formatCode>General</c:formatCode>
                <c:ptCount val="6"/>
                <c:pt idx="0">
                  <c:v>1.0</c:v>
                </c:pt>
                <c:pt idx="1">
                  <c:v>1.9</c:v>
                </c:pt>
                <c:pt idx="2">
                  <c:v>4.2</c:v>
                </c:pt>
                <c:pt idx="3">
                  <c:v>8.3</c:v>
                </c:pt>
                <c:pt idx="4">
                  <c:v>14.0</c:v>
                </c:pt>
                <c:pt idx="5">
                  <c:v>18.0</c:v>
                </c:pt>
              </c:numCache>
            </c:numRef>
          </c:val>
        </c:ser>
        <c:marker val="1"/>
        <c:axId val="544572264"/>
        <c:axId val="644706776"/>
      </c:lineChart>
      <c:catAx>
        <c:axId val="5445722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644706776"/>
        <c:crosses val="autoZero"/>
        <c:auto val="1"/>
        <c:lblAlgn val="ctr"/>
        <c:lblOffset val="100"/>
      </c:catAx>
      <c:valAx>
        <c:axId val="644706776"/>
        <c:scaling>
          <c:orientation val="minMax"/>
          <c:max val="20.0"/>
          <c:min val="0.0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Speedup</a:t>
                </a:r>
              </a:p>
            </c:rich>
          </c:tx>
        </c:title>
        <c:numFmt formatCode="General" sourceLinked="1"/>
        <c:tickLblPos val="nextTo"/>
        <c:spPr>
          <a:ln>
            <a:solidFill>
              <a:schemeClr val="tx1"/>
            </a:solidFill>
          </a:ln>
        </c:spPr>
        <c:crossAx val="544572264"/>
        <c:crosses val="autoZero"/>
        <c:crossBetween val="between"/>
        <c:majorUnit val="4.0"/>
      </c:valAx>
    </c:plotArea>
    <c:legend>
      <c:legendPos val="r"/>
      <c:legendEntry>
        <c:idx val="4"/>
        <c:delete val="1"/>
      </c:legendEntry>
      <c:layout>
        <c:manualLayout>
          <c:xMode val="edge"/>
          <c:yMode val="edge"/>
          <c:x val="0.0913800032808399"/>
          <c:y val="0.00181419862839726"/>
          <c:w val="0.875422408136484"/>
          <c:h val="0.144241808483617"/>
        </c:manualLayout>
      </c:layout>
    </c:legend>
    <c:plotVisOnly val="1"/>
    <c:dispBlanksAs val="gap"/>
  </c:chart>
  <c:txPr>
    <a:bodyPr/>
    <a:lstStyle/>
    <a:p>
      <a:pPr>
        <a:defRPr sz="1800">
          <a:latin typeface="+mj-lt"/>
        </a:defRPr>
      </a:pPr>
      <a:endParaRPr lang="en-US"/>
    </a:p>
  </c:txPr>
  <c:externalData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02506443451326"/>
          <c:y val="0.161615654897977"/>
          <c:w val="0.851354661748362"/>
          <c:h val="0.688009906019816"/>
        </c:manualLayout>
      </c:layout>
      <c:lineChart>
        <c:grouping val="standard"/>
        <c:ser>
          <c:idx val="1"/>
          <c:order val="0"/>
          <c:tx>
            <c:strRef>
              <c:f>perf!$H$1:$H$2</c:f>
              <c:strCache>
                <c:ptCount val="1"/>
                <c:pt idx="0">
                  <c:v>Conservative: Symmetric</c:v>
                </c:pt>
              </c:strCache>
            </c:strRef>
          </c:tx>
          <c:spPr>
            <a:ln w="50800">
              <a:solidFill>
                <a:srgbClr val="05436A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perf!$H$3:$H$8</c:f>
              <c:numCache>
                <c:formatCode>General</c:formatCode>
                <c:ptCount val="6"/>
                <c:pt idx="0">
                  <c:v>1.01</c:v>
                </c:pt>
                <c:pt idx="1">
                  <c:v>1.49</c:v>
                </c:pt>
                <c:pt idx="2">
                  <c:v>1.940000000000006</c:v>
                </c:pt>
                <c:pt idx="3">
                  <c:v>2.37</c:v>
                </c:pt>
                <c:pt idx="4">
                  <c:v>2.88</c:v>
                </c:pt>
                <c:pt idx="5">
                  <c:v>3.37</c:v>
                </c:pt>
              </c:numCache>
            </c:numRef>
          </c:val>
        </c:ser>
        <c:ser>
          <c:idx val="4"/>
          <c:order val="1"/>
          <c:tx>
            <c:v>Unicore Trend (600nm to 90 nm)</c:v>
          </c:tx>
          <c:spPr>
            <a:ln w="508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perf!$C$11:$C$16</c:f>
              <c:numCache>
                <c:formatCode>General</c:formatCode>
                <c:ptCount val="6"/>
                <c:pt idx="0">
                  <c:v>1.0</c:v>
                </c:pt>
                <c:pt idx="1">
                  <c:v>1.9</c:v>
                </c:pt>
                <c:pt idx="2">
                  <c:v>4.2</c:v>
                </c:pt>
                <c:pt idx="3">
                  <c:v>8.3</c:v>
                </c:pt>
                <c:pt idx="4">
                  <c:v>14.0</c:v>
                </c:pt>
                <c:pt idx="5">
                  <c:v>18.0</c:v>
                </c:pt>
              </c:numCache>
            </c:numRef>
          </c:val>
        </c:ser>
        <c:marker val="1"/>
        <c:axId val="654317224"/>
        <c:axId val="488100856"/>
      </c:lineChart>
      <c:catAx>
        <c:axId val="6543172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488100856"/>
        <c:crosses val="autoZero"/>
        <c:auto val="1"/>
        <c:lblAlgn val="ctr"/>
        <c:lblOffset val="100"/>
      </c:catAx>
      <c:valAx>
        <c:axId val="488100856"/>
        <c:scaling>
          <c:orientation val="minMax"/>
          <c:max val="20.0"/>
          <c:min val="0.0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Speedup</a:t>
                </a:r>
              </a:p>
            </c:rich>
          </c:tx>
        </c:title>
        <c:numFmt formatCode="General" sourceLinked="1"/>
        <c:tickLblPos val="nextTo"/>
        <c:spPr>
          <a:ln>
            <a:solidFill>
              <a:schemeClr val="tx1"/>
            </a:solidFill>
          </a:ln>
        </c:spPr>
        <c:crossAx val="654317224"/>
        <c:crosses val="autoZero"/>
        <c:crossBetween val="between"/>
        <c:majorUnit val="4.0"/>
      </c:valAx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.509782781058614"/>
          <c:y val="0.0663303276606553"/>
          <c:w val="0.437922408136485"/>
          <c:h val="0.0824138514943696"/>
        </c:manualLayout>
      </c:layout>
    </c:legend>
    <c:plotVisOnly val="1"/>
    <c:dispBlanksAs val="gap"/>
  </c:chart>
  <c:txPr>
    <a:bodyPr/>
    <a:lstStyle/>
    <a:p>
      <a:pPr>
        <a:defRPr sz="1800">
          <a:latin typeface="+mj-lt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69216560194128"/>
          <c:y val="0.0514005540974045"/>
          <c:w val="0.825347645223597"/>
          <c:h val="0.798225065616798"/>
        </c:manualLayout>
      </c:layout>
      <c:lineChart>
        <c:grouping val="standard"/>
        <c:ser>
          <c:idx val="4"/>
          <c:order val="0"/>
          <c:tx>
            <c:v>Target</c:v>
          </c:tx>
          <c:spPr>
            <a:ln w="50800">
              <a:solidFill>
                <a:prstClr val="black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perf!$C$11:$C$16</c:f>
              <c:numCache>
                <c:formatCode>General</c:formatCode>
                <c:ptCount val="6"/>
                <c:pt idx="0">
                  <c:v>1.0</c:v>
                </c:pt>
                <c:pt idx="1">
                  <c:v>1.9</c:v>
                </c:pt>
                <c:pt idx="2">
                  <c:v>4.2</c:v>
                </c:pt>
                <c:pt idx="3">
                  <c:v>8.3</c:v>
                </c:pt>
                <c:pt idx="4">
                  <c:v>14.0</c:v>
                </c:pt>
                <c:pt idx="5">
                  <c:v>18.0</c:v>
                </c:pt>
              </c:numCache>
            </c:numRef>
          </c:val>
        </c:ser>
        <c:ser>
          <c:idx val="0"/>
          <c:order val="1"/>
          <c:tx>
            <c:v>Symmetric</c:v>
          </c:tx>
          <c:spPr>
            <a:ln w="50800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perf!$H$3:$H$8</c:f>
              <c:numCache>
                <c:formatCode>General</c:formatCode>
                <c:ptCount val="6"/>
                <c:pt idx="0">
                  <c:v>1.01</c:v>
                </c:pt>
                <c:pt idx="1">
                  <c:v>1.49</c:v>
                </c:pt>
                <c:pt idx="2">
                  <c:v>1.940000000000005</c:v>
                </c:pt>
                <c:pt idx="3">
                  <c:v>2.37</c:v>
                </c:pt>
                <c:pt idx="4">
                  <c:v>2.88</c:v>
                </c:pt>
                <c:pt idx="5">
                  <c:v>3.37</c:v>
                </c:pt>
              </c:numCache>
            </c:numRef>
          </c:val>
        </c:ser>
        <c:ser>
          <c:idx val="2"/>
          <c:order val="2"/>
          <c:tx>
            <c:v>Asymmetric</c:v>
          </c:tx>
          <c:spPr>
            <a:ln w="50800">
              <a:solidFill>
                <a:schemeClr val="accent5"/>
              </a:solidFill>
              <a:prstDash val="sysDot"/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perf!$I$3:$I$8</c:f>
              <c:numCache>
                <c:formatCode>General</c:formatCode>
                <c:ptCount val="6"/>
                <c:pt idx="0">
                  <c:v>1.01</c:v>
                </c:pt>
                <c:pt idx="1">
                  <c:v>1.53</c:v>
                </c:pt>
                <c:pt idx="2">
                  <c:v>2.04</c:v>
                </c:pt>
                <c:pt idx="3">
                  <c:v>2.51</c:v>
                </c:pt>
                <c:pt idx="4">
                  <c:v>3.02</c:v>
                </c:pt>
                <c:pt idx="5">
                  <c:v>3.52</c:v>
                </c:pt>
              </c:numCache>
            </c:numRef>
          </c:val>
        </c:ser>
        <c:marker val="1"/>
        <c:axId val="498611224"/>
        <c:axId val="542122632"/>
      </c:lineChart>
      <c:catAx>
        <c:axId val="4986112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542122632"/>
        <c:crosses val="autoZero"/>
        <c:auto val="1"/>
        <c:lblAlgn val="ctr"/>
        <c:lblOffset val="100"/>
      </c:catAx>
      <c:valAx>
        <c:axId val="542122632"/>
        <c:scaling>
          <c:orientation val="minMax"/>
          <c:max val="20.0"/>
          <c:min val="0.0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Speedup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chemeClr val="tx1"/>
            </a:solidFill>
          </a:ln>
        </c:spPr>
        <c:crossAx val="498611224"/>
        <c:crosses val="autoZero"/>
        <c:crossBetween val="between"/>
        <c:majorUnit val="4.0"/>
      </c:valAx>
    </c:plotArea>
    <c:legend>
      <c:legendPos val="r"/>
      <c:layout>
        <c:manualLayout>
          <c:xMode val="edge"/>
          <c:yMode val="edge"/>
          <c:x val="0.168362974024799"/>
          <c:y val="0.0552355046528275"/>
          <c:w val="0.408796860298123"/>
          <c:h val="0.253818181818183"/>
        </c:manualLayout>
      </c:layout>
    </c:legend>
    <c:plotVisOnly val="1"/>
    <c:dispBlanksAs val="gap"/>
  </c:chart>
  <c:txPr>
    <a:bodyPr/>
    <a:lstStyle/>
    <a:p>
      <a:pPr>
        <a:defRPr sz="1800">
          <a:latin typeface="+mj-lt"/>
        </a:defRPr>
      </a:pPr>
      <a:endParaRPr lang="en-US"/>
    </a:p>
  </c:txPr>
  <c:externalData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02506443451326"/>
          <c:y val="0.161615654897977"/>
          <c:w val="0.851354661748362"/>
          <c:h val="0.688009906019816"/>
        </c:manualLayout>
      </c:layout>
      <c:lineChart>
        <c:grouping val="standard"/>
        <c:ser>
          <c:idx val="3"/>
          <c:order val="0"/>
          <c:tx>
            <c:v>Conservative: All Topologies</c:v>
          </c:tx>
          <c:spPr>
            <a:ln>
              <a:noFill/>
            </a:ln>
          </c:spPr>
          <c:marker>
            <c:symbol val="x"/>
            <c:size val="10"/>
            <c:spPr>
              <a:ln w="28575">
                <a:solidFill>
                  <a:schemeClr val="accent4"/>
                </a:solidFill>
              </a:ln>
            </c:spPr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perf!$L$3:$L$8</c:f>
              <c:numCache>
                <c:formatCode>General</c:formatCode>
                <c:ptCount val="6"/>
                <c:pt idx="0">
                  <c:v>1.01</c:v>
                </c:pt>
                <c:pt idx="1">
                  <c:v>1.56</c:v>
                </c:pt>
                <c:pt idx="2">
                  <c:v>2.21</c:v>
                </c:pt>
                <c:pt idx="3">
                  <c:v>2.76</c:v>
                </c:pt>
                <c:pt idx="4">
                  <c:v>3.24</c:v>
                </c:pt>
                <c:pt idx="5">
                  <c:v>3.72</c:v>
                </c:pt>
              </c:numCache>
            </c:numRef>
          </c:val>
        </c:ser>
        <c:ser>
          <c:idx val="1"/>
          <c:order val="1"/>
          <c:tx>
            <c:strRef>
              <c:f>perf!$H$1:$H$2</c:f>
              <c:strCache>
                <c:ptCount val="1"/>
                <c:pt idx="0">
                  <c:v>Conservative: Symmetric</c:v>
                </c:pt>
              </c:strCache>
            </c:strRef>
          </c:tx>
          <c:spPr>
            <a:ln w="50800">
              <a:solidFill>
                <a:srgbClr val="05436A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perf!$H$3:$H$8</c:f>
              <c:numCache>
                <c:formatCode>General</c:formatCode>
                <c:ptCount val="6"/>
                <c:pt idx="0">
                  <c:v>1.01</c:v>
                </c:pt>
                <c:pt idx="1">
                  <c:v>1.49</c:v>
                </c:pt>
                <c:pt idx="2">
                  <c:v>1.940000000000006</c:v>
                </c:pt>
                <c:pt idx="3">
                  <c:v>2.37</c:v>
                </c:pt>
                <c:pt idx="4">
                  <c:v>2.88</c:v>
                </c:pt>
                <c:pt idx="5">
                  <c:v>3.37</c:v>
                </c:pt>
              </c:numCache>
            </c:numRef>
          </c:val>
        </c:ser>
        <c:ser>
          <c:idx val="4"/>
          <c:order val="2"/>
          <c:tx>
            <c:v>Unicore Trend (600nm to 90 nm)</c:v>
          </c:tx>
          <c:spPr>
            <a:ln w="508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perf!$C$11:$C$16</c:f>
              <c:numCache>
                <c:formatCode>General</c:formatCode>
                <c:ptCount val="6"/>
                <c:pt idx="0">
                  <c:v>1.0</c:v>
                </c:pt>
                <c:pt idx="1">
                  <c:v>1.9</c:v>
                </c:pt>
                <c:pt idx="2">
                  <c:v>4.2</c:v>
                </c:pt>
                <c:pt idx="3">
                  <c:v>8.3</c:v>
                </c:pt>
                <c:pt idx="4">
                  <c:v>14.0</c:v>
                </c:pt>
                <c:pt idx="5">
                  <c:v>18.0</c:v>
                </c:pt>
              </c:numCache>
            </c:numRef>
          </c:val>
        </c:ser>
        <c:marker val="1"/>
        <c:axId val="655123416"/>
        <c:axId val="563404040"/>
      </c:lineChart>
      <c:catAx>
        <c:axId val="6551234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563404040"/>
        <c:crosses val="autoZero"/>
        <c:auto val="1"/>
        <c:lblAlgn val="ctr"/>
        <c:lblOffset val="100"/>
      </c:catAx>
      <c:valAx>
        <c:axId val="563404040"/>
        <c:scaling>
          <c:orientation val="minMax"/>
          <c:max val="20.0"/>
          <c:min val="0.0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Speedup</a:t>
                </a:r>
              </a:p>
            </c:rich>
          </c:tx>
        </c:title>
        <c:numFmt formatCode="General" sourceLinked="1"/>
        <c:tickLblPos val="nextTo"/>
        <c:spPr>
          <a:ln>
            <a:solidFill>
              <a:schemeClr val="tx1"/>
            </a:solidFill>
          </a:ln>
        </c:spPr>
        <c:crossAx val="655123416"/>
        <c:crosses val="autoZero"/>
        <c:crossBetween val="between"/>
        <c:majorUnit val="4.0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0722827810586183"/>
          <c:y val="0.0663303276606553"/>
          <c:w val="0.875422408136484"/>
          <c:h val="0.0824138514943696"/>
        </c:manualLayout>
      </c:layout>
    </c:legend>
    <c:plotVisOnly val="1"/>
    <c:dispBlanksAs val="gap"/>
  </c:chart>
  <c:txPr>
    <a:bodyPr/>
    <a:lstStyle/>
    <a:p>
      <a:pPr>
        <a:defRPr sz="1800">
          <a:latin typeface="+mj-lt"/>
        </a:defRPr>
      </a:pPr>
      <a:endParaRPr lang="en-US"/>
    </a:p>
  </c:txPr>
  <c:externalData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102506443451326"/>
          <c:y val="0.161615654897977"/>
          <c:w val="0.851354661748362"/>
          <c:h val="0.688009906019816"/>
        </c:manualLayout>
      </c:layout>
      <c:lineChart>
        <c:grouping val="standard"/>
        <c:ser>
          <c:idx val="2"/>
          <c:order val="0"/>
          <c:tx>
            <c:v>ITRS: All Topologies</c:v>
          </c:tx>
          <c:spPr>
            <a:ln>
              <a:noFill/>
            </a:ln>
          </c:spPr>
          <c:marker>
            <c:symbol val="x"/>
            <c:size val="10"/>
            <c:spPr>
              <a:ln w="28575">
                <a:solidFill>
                  <a:srgbClr val="A81404"/>
                </a:solidFill>
              </a:ln>
            </c:spPr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perf!$F$3:$F$8</c:f>
              <c:numCache>
                <c:formatCode>General</c:formatCode>
                <c:ptCount val="6"/>
                <c:pt idx="0">
                  <c:v>1.01</c:v>
                </c:pt>
                <c:pt idx="1">
                  <c:v>1.57</c:v>
                </c:pt>
                <c:pt idx="2">
                  <c:v>3.08</c:v>
                </c:pt>
                <c:pt idx="3">
                  <c:v>4.41</c:v>
                </c:pt>
                <c:pt idx="4">
                  <c:v>6.149999999999999</c:v>
                </c:pt>
                <c:pt idx="5">
                  <c:v>7.92</c:v>
                </c:pt>
              </c:numCache>
            </c:numRef>
          </c:val>
        </c:ser>
        <c:ser>
          <c:idx val="0"/>
          <c:order val="1"/>
          <c:tx>
            <c:strRef>
              <c:f>perf!$B$1:$B$2</c:f>
              <c:strCache>
                <c:ptCount val="1"/>
                <c:pt idx="0">
                  <c:v>ITRS: Symmetric</c:v>
                </c:pt>
              </c:strCache>
            </c:strRef>
          </c:tx>
          <c:spPr>
            <a:ln w="50800">
              <a:solidFill>
                <a:srgbClr val="A81404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perf!$B$3:$B$8</c:f>
              <c:numCache>
                <c:formatCode>General</c:formatCode>
                <c:ptCount val="6"/>
                <c:pt idx="0">
                  <c:v>1.01</c:v>
                </c:pt>
                <c:pt idx="1">
                  <c:v>1.52</c:v>
                </c:pt>
                <c:pt idx="2">
                  <c:v>2.849999999999999</c:v>
                </c:pt>
                <c:pt idx="3">
                  <c:v>4.119999999999997</c:v>
                </c:pt>
                <c:pt idx="4">
                  <c:v>5.8</c:v>
                </c:pt>
                <c:pt idx="5">
                  <c:v>7.7</c:v>
                </c:pt>
              </c:numCache>
            </c:numRef>
          </c:val>
        </c:ser>
        <c:ser>
          <c:idx val="3"/>
          <c:order val="2"/>
          <c:tx>
            <c:v>Conservative: All Topologies</c:v>
          </c:tx>
          <c:spPr>
            <a:ln>
              <a:noFill/>
            </a:ln>
          </c:spPr>
          <c:marker>
            <c:symbol val="x"/>
            <c:size val="10"/>
            <c:spPr>
              <a:ln w="28575">
                <a:solidFill>
                  <a:schemeClr val="accent4"/>
                </a:solidFill>
              </a:ln>
            </c:spPr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perf!$L$3:$L$8</c:f>
              <c:numCache>
                <c:formatCode>General</c:formatCode>
                <c:ptCount val="6"/>
                <c:pt idx="0">
                  <c:v>1.01</c:v>
                </c:pt>
                <c:pt idx="1">
                  <c:v>1.56</c:v>
                </c:pt>
                <c:pt idx="2">
                  <c:v>2.21</c:v>
                </c:pt>
                <c:pt idx="3">
                  <c:v>2.76</c:v>
                </c:pt>
                <c:pt idx="4">
                  <c:v>3.24</c:v>
                </c:pt>
                <c:pt idx="5">
                  <c:v>3.72</c:v>
                </c:pt>
              </c:numCache>
            </c:numRef>
          </c:val>
        </c:ser>
        <c:ser>
          <c:idx val="1"/>
          <c:order val="3"/>
          <c:tx>
            <c:strRef>
              <c:f>perf!$H$1:$H$2</c:f>
              <c:strCache>
                <c:ptCount val="1"/>
                <c:pt idx="0">
                  <c:v>Conservative: Symmetric</c:v>
                </c:pt>
              </c:strCache>
            </c:strRef>
          </c:tx>
          <c:spPr>
            <a:ln w="50800">
              <a:solidFill>
                <a:srgbClr val="05436A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perf!$H$3:$H$8</c:f>
              <c:numCache>
                <c:formatCode>General</c:formatCode>
                <c:ptCount val="6"/>
                <c:pt idx="0">
                  <c:v>1.01</c:v>
                </c:pt>
                <c:pt idx="1">
                  <c:v>1.49</c:v>
                </c:pt>
                <c:pt idx="2">
                  <c:v>1.940000000000006</c:v>
                </c:pt>
                <c:pt idx="3">
                  <c:v>2.37</c:v>
                </c:pt>
                <c:pt idx="4">
                  <c:v>2.88</c:v>
                </c:pt>
                <c:pt idx="5">
                  <c:v>3.37</c:v>
                </c:pt>
              </c:numCache>
            </c:numRef>
          </c:val>
        </c:ser>
        <c:ser>
          <c:idx val="5"/>
          <c:order val="4"/>
          <c:tx>
            <c:v>ITRS: 99% Parallel</c:v>
          </c:tx>
          <c:spPr>
            <a:ln w="50800">
              <a:solidFill>
                <a:schemeClr val="accent1"/>
              </a:solidFill>
              <a:prstDash val="sysDot"/>
            </a:ln>
          </c:spPr>
          <c:marker>
            <c:symbol val="none"/>
          </c:marker>
          <c:val>
            <c:numRef>
              <c:f>perf!$G$3:$G$8</c:f>
              <c:numCache>
                <c:formatCode>General</c:formatCode>
                <c:ptCount val="6"/>
                <c:pt idx="0">
                  <c:v>0.858737237746029</c:v>
                </c:pt>
                <c:pt idx="1">
                  <c:v>1.842296212030435</c:v>
                </c:pt>
                <c:pt idx="2">
                  <c:v>4.438818805220919</c:v>
                </c:pt>
                <c:pt idx="3">
                  <c:v>7.113335615381725</c:v>
                </c:pt>
                <c:pt idx="4">
                  <c:v>10.91633050706712</c:v>
                </c:pt>
                <c:pt idx="5">
                  <c:v>16.0473159596307</c:v>
                </c:pt>
              </c:numCache>
            </c:numRef>
          </c:val>
        </c:ser>
        <c:ser>
          <c:idx val="6"/>
          <c:order val="5"/>
          <c:tx>
            <c:v>Conservative: 99% parallel</c:v>
          </c:tx>
          <c:spPr>
            <a:ln w="50800">
              <a:solidFill>
                <a:schemeClr val="accent4"/>
              </a:solidFill>
              <a:prstDash val="sysDot"/>
            </a:ln>
          </c:spPr>
          <c:marker>
            <c:symbol val="none"/>
          </c:marker>
          <c:val>
            <c:numRef>
              <c:f>perf!$M$3:$M$8</c:f>
              <c:numCache>
                <c:formatCode>General</c:formatCode>
                <c:ptCount val="6"/>
                <c:pt idx="0">
                  <c:v>0.858737237746029</c:v>
                </c:pt>
                <c:pt idx="1">
                  <c:v>1.824061048738837</c:v>
                </c:pt>
                <c:pt idx="2">
                  <c:v>2.772020731623768</c:v>
                </c:pt>
                <c:pt idx="3">
                  <c:v>3.628499854865085</c:v>
                </c:pt>
                <c:pt idx="4">
                  <c:v>4.644529308649194</c:v>
                </c:pt>
                <c:pt idx="5">
                  <c:v>5.818090058641204</c:v>
                </c:pt>
              </c:numCache>
            </c:numRef>
          </c:val>
        </c:ser>
        <c:ser>
          <c:idx val="4"/>
          <c:order val="6"/>
          <c:tx>
            <c:v>Unicore Trend (600nm to 90 nm)</c:v>
          </c:tx>
          <c:spPr>
            <a:ln w="508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perf!$C$11:$C$16</c:f>
              <c:numCache>
                <c:formatCode>General</c:formatCode>
                <c:ptCount val="6"/>
                <c:pt idx="0">
                  <c:v>1.0</c:v>
                </c:pt>
                <c:pt idx="1">
                  <c:v>1.9</c:v>
                </c:pt>
                <c:pt idx="2">
                  <c:v>4.2</c:v>
                </c:pt>
                <c:pt idx="3">
                  <c:v>8.3</c:v>
                </c:pt>
                <c:pt idx="4">
                  <c:v>14.0</c:v>
                </c:pt>
                <c:pt idx="5">
                  <c:v>18.0</c:v>
                </c:pt>
              </c:numCache>
            </c:numRef>
          </c:val>
        </c:ser>
        <c:marker val="1"/>
        <c:axId val="550053960"/>
        <c:axId val="546255608"/>
      </c:lineChart>
      <c:catAx>
        <c:axId val="5500539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546255608"/>
        <c:crosses val="autoZero"/>
        <c:auto val="1"/>
        <c:lblAlgn val="ctr"/>
        <c:lblOffset val="100"/>
      </c:catAx>
      <c:valAx>
        <c:axId val="546255608"/>
        <c:scaling>
          <c:orientation val="minMax"/>
          <c:max val="20.0"/>
          <c:min val="0.0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Speedup</a:t>
                </a:r>
              </a:p>
            </c:rich>
          </c:tx>
        </c:title>
        <c:numFmt formatCode="General" sourceLinked="1"/>
        <c:tickLblPos val="nextTo"/>
        <c:spPr>
          <a:ln>
            <a:solidFill>
              <a:schemeClr val="tx1"/>
            </a:solidFill>
          </a:ln>
        </c:spPr>
        <c:crossAx val="550053960"/>
        <c:crosses val="autoZero"/>
        <c:crossBetween val="between"/>
        <c:majorUnit val="4.0"/>
      </c:valAx>
    </c:plotArea>
    <c:legend>
      <c:legendPos val="r"/>
      <c:legendEntry>
        <c:idx val="5"/>
        <c:delete val="1"/>
      </c:legendEntry>
      <c:legendEntry>
        <c:idx val="6"/>
        <c:delete val="1"/>
      </c:legendEntry>
      <c:legendEntry>
        <c:idx val="4"/>
        <c:delete val="1"/>
      </c:legendEntry>
      <c:layout>
        <c:manualLayout>
          <c:xMode val="edge"/>
          <c:yMode val="edge"/>
          <c:x val="0.0913800032808399"/>
          <c:y val="0.00181419862839726"/>
          <c:w val="0.875422408136484"/>
          <c:h val="0.144241808483617"/>
        </c:manualLayout>
      </c:layout>
    </c:legend>
    <c:plotVisOnly val="1"/>
    <c:dispBlanksAs val="gap"/>
  </c:chart>
  <c:txPr>
    <a:bodyPr/>
    <a:lstStyle/>
    <a:p>
      <a:pPr>
        <a:defRPr sz="1800">
          <a:latin typeface="+mj-lt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69216560194128"/>
          <c:y val="0.0514005540974045"/>
          <c:w val="0.825347645223597"/>
          <c:h val="0.798225065616798"/>
        </c:manualLayout>
      </c:layout>
      <c:lineChart>
        <c:grouping val="standard"/>
        <c:ser>
          <c:idx val="4"/>
          <c:order val="0"/>
          <c:tx>
            <c:v>Target</c:v>
          </c:tx>
          <c:spPr>
            <a:ln w="50800">
              <a:solidFill>
                <a:prstClr val="black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perf!$C$11:$C$16</c:f>
              <c:numCache>
                <c:formatCode>General</c:formatCode>
                <c:ptCount val="6"/>
                <c:pt idx="0">
                  <c:v>1.0</c:v>
                </c:pt>
                <c:pt idx="1">
                  <c:v>1.9</c:v>
                </c:pt>
                <c:pt idx="2">
                  <c:v>4.2</c:v>
                </c:pt>
                <c:pt idx="3">
                  <c:v>8.3</c:v>
                </c:pt>
                <c:pt idx="4">
                  <c:v>14.0</c:v>
                </c:pt>
                <c:pt idx="5">
                  <c:v>18.0</c:v>
                </c:pt>
              </c:numCache>
            </c:numRef>
          </c:val>
        </c:ser>
        <c:ser>
          <c:idx val="0"/>
          <c:order val="1"/>
          <c:tx>
            <c:v>Symmetric</c:v>
          </c:tx>
          <c:spPr>
            <a:ln w="50800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perf!$H$3:$H$8</c:f>
              <c:numCache>
                <c:formatCode>General</c:formatCode>
                <c:ptCount val="6"/>
                <c:pt idx="0">
                  <c:v>1.01</c:v>
                </c:pt>
                <c:pt idx="1">
                  <c:v>1.49</c:v>
                </c:pt>
                <c:pt idx="2">
                  <c:v>1.940000000000005</c:v>
                </c:pt>
                <c:pt idx="3">
                  <c:v>2.37</c:v>
                </c:pt>
                <c:pt idx="4">
                  <c:v>2.88</c:v>
                </c:pt>
                <c:pt idx="5">
                  <c:v>3.37</c:v>
                </c:pt>
              </c:numCache>
            </c:numRef>
          </c:val>
        </c:ser>
        <c:marker val="1"/>
        <c:axId val="542519800"/>
        <c:axId val="644543176"/>
      </c:lineChart>
      <c:catAx>
        <c:axId val="5425198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644543176"/>
        <c:crosses val="autoZero"/>
        <c:auto val="1"/>
        <c:lblAlgn val="ctr"/>
        <c:lblOffset val="100"/>
      </c:catAx>
      <c:valAx>
        <c:axId val="644543176"/>
        <c:scaling>
          <c:orientation val="minMax"/>
          <c:max val="20.0"/>
          <c:min val="0.0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Speedup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chemeClr val="tx1"/>
            </a:solidFill>
          </a:ln>
        </c:spPr>
        <c:crossAx val="542519800"/>
        <c:crosses val="autoZero"/>
        <c:crossBetween val="between"/>
        <c:majorUnit val="4.0"/>
      </c:valAx>
    </c:plotArea>
    <c:legend>
      <c:legendPos val="r"/>
      <c:layout>
        <c:manualLayout>
          <c:xMode val="edge"/>
          <c:yMode val="edge"/>
          <c:x val="0.168362974024799"/>
          <c:y val="0.0552355046528275"/>
          <c:w val="0.408796860298123"/>
          <c:h val="0.162909090909092"/>
        </c:manualLayout>
      </c:layout>
    </c:legend>
    <c:plotVisOnly val="1"/>
    <c:dispBlanksAs val="gap"/>
  </c:chart>
  <c:spPr>
    <a:solidFill>
      <a:sysClr val="window" lastClr="FFFFFF"/>
    </a:solidFill>
  </c:spPr>
  <c:txPr>
    <a:bodyPr/>
    <a:lstStyle/>
    <a:p>
      <a:pPr>
        <a:defRPr sz="1800">
          <a:latin typeface="+mj-lt"/>
        </a:defRPr>
      </a:pPr>
      <a:endParaRPr lang="en-US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69216560194128"/>
          <c:y val="0.0514005540974045"/>
          <c:w val="0.825347645223597"/>
          <c:h val="0.798225065616798"/>
        </c:manualLayout>
      </c:layout>
      <c:lineChart>
        <c:grouping val="standard"/>
        <c:ser>
          <c:idx val="4"/>
          <c:order val="0"/>
          <c:tx>
            <c:v>Target</c:v>
          </c:tx>
          <c:spPr>
            <a:ln w="50800">
              <a:solidFill>
                <a:prstClr val="black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perf!$C$11:$C$16</c:f>
              <c:numCache>
                <c:formatCode>General</c:formatCode>
                <c:ptCount val="6"/>
                <c:pt idx="0">
                  <c:v>1.0</c:v>
                </c:pt>
                <c:pt idx="1">
                  <c:v>1.9</c:v>
                </c:pt>
                <c:pt idx="2">
                  <c:v>4.2</c:v>
                </c:pt>
                <c:pt idx="3">
                  <c:v>8.3</c:v>
                </c:pt>
                <c:pt idx="4">
                  <c:v>14.0</c:v>
                </c:pt>
                <c:pt idx="5">
                  <c:v>18.0</c:v>
                </c:pt>
              </c:numCache>
            </c:numRef>
          </c:val>
        </c:ser>
        <c:ser>
          <c:idx val="0"/>
          <c:order val="1"/>
          <c:tx>
            <c:v>Symmetric</c:v>
          </c:tx>
          <c:spPr>
            <a:ln w="50800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perf!$H$3:$H$8</c:f>
              <c:numCache>
                <c:formatCode>General</c:formatCode>
                <c:ptCount val="6"/>
                <c:pt idx="0">
                  <c:v>1.01</c:v>
                </c:pt>
                <c:pt idx="1">
                  <c:v>1.49</c:v>
                </c:pt>
                <c:pt idx="2">
                  <c:v>1.940000000000005</c:v>
                </c:pt>
                <c:pt idx="3">
                  <c:v>2.37</c:v>
                </c:pt>
                <c:pt idx="4">
                  <c:v>2.88</c:v>
                </c:pt>
                <c:pt idx="5">
                  <c:v>3.37</c:v>
                </c:pt>
              </c:numCache>
            </c:numRef>
          </c:val>
        </c:ser>
        <c:ser>
          <c:idx val="2"/>
          <c:order val="2"/>
          <c:tx>
            <c:v>Asymmetric</c:v>
          </c:tx>
          <c:spPr>
            <a:ln w="50800">
              <a:solidFill>
                <a:schemeClr val="accent5"/>
              </a:solidFill>
              <a:prstDash val="sysDot"/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perf!$I$3:$I$8</c:f>
              <c:numCache>
                <c:formatCode>General</c:formatCode>
                <c:ptCount val="6"/>
                <c:pt idx="0">
                  <c:v>1.01</c:v>
                </c:pt>
                <c:pt idx="1">
                  <c:v>1.53</c:v>
                </c:pt>
                <c:pt idx="2">
                  <c:v>2.04</c:v>
                </c:pt>
                <c:pt idx="3">
                  <c:v>2.51</c:v>
                </c:pt>
                <c:pt idx="4">
                  <c:v>3.02</c:v>
                </c:pt>
                <c:pt idx="5">
                  <c:v>3.52</c:v>
                </c:pt>
              </c:numCache>
            </c:numRef>
          </c:val>
        </c:ser>
        <c:ser>
          <c:idx val="3"/>
          <c:order val="3"/>
          <c:tx>
            <c:v>Dynamic</c:v>
          </c:tx>
          <c:spPr>
            <a:ln w="50800">
              <a:solidFill>
                <a:srgbClr val="BB7354"/>
              </a:solidFill>
              <a:prstDash val="dash"/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perf!$J$3:$J$8</c:f>
              <c:numCache>
                <c:formatCode>General</c:formatCode>
                <c:ptCount val="6"/>
                <c:pt idx="0">
                  <c:v>0.850000000000001</c:v>
                </c:pt>
                <c:pt idx="1">
                  <c:v>1.56</c:v>
                </c:pt>
                <c:pt idx="2">
                  <c:v>2.06</c:v>
                </c:pt>
                <c:pt idx="3">
                  <c:v>2.51</c:v>
                </c:pt>
                <c:pt idx="4">
                  <c:v>3.01</c:v>
                </c:pt>
                <c:pt idx="5">
                  <c:v>3.51</c:v>
                </c:pt>
              </c:numCache>
            </c:numRef>
          </c:val>
        </c:ser>
        <c:marker val="1"/>
        <c:axId val="543600152"/>
        <c:axId val="644553912"/>
      </c:lineChart>
      <c:catAx>
        <c:axId val="5436001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644553912"/>
        <c:crosses val="autoZero"/>
        <c:auto val="1"/>
        <c:lblAlgn val="ctr"/>
        <c:lblOffset val="100"/>
      </c:catAx>
      <c:valAx>
        <c:axId val="644553912"/>
        <c:scaling>
          <c:orientation val="minMax"/>
          <c:max val="20.0"/>
          <c:min val="0.0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Speedup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chemeClr val="tx1"/>
            </a:solidFill>
          </a:ln>
        </c:spPr>
        <c:crossAx val="543600152"/>
        <c:crosses val="autoZero"/>
        <c:crossBetween val="between"/>
        <c:majorUnit val="4.0"/>
      </c:valAx>
    </c:plotArea>
    <c:legend>
      <c:legendPos val="r"/>
      <c:layout>
        <c:manualLayout>
          <c:xMode val="edge"/>
          <c:yMode val="edge"/>
          <c:x val="0.168362974024799"/>
          <c:y val="0.0552355046528275"/>
          <c:w val="0.408796860298123"/>
          <c:h val="0.344727272727273"/>
        </c:manualLayout>
      </c:layout>
    </c:legend>
    <c:plotVisOnly val="1"/>
    <c:dispBlanksAs val="gap"/>
  </c:chart>
  <c:txPr>
    <a:bodyPr/>
    <a:lstStyle/>
    <a:p>
      <a:pPr>
        <a:defRPr sz="1800">
          <a:latin typeface="+mj-lt"/>
        </a:defRPr>
      </a:pPr>
      <a:endParaRPr lang="en-US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69216560194128"/>
          <c:y val="0.0514005540974045"/>
          <c:w val="0.825347645223597"/>
          <c:h val="0.798225065616798"/>
        </c:manualLayout>
      </c:layout>
      <c:lineChart>
        <c:grouping val="standard"/>
        <c:ser>
          <c:idx val="4"/>
          <c:order val="0"/>
          <c:tx>
            <c:v>Target</c:v>
          </c:tx>
          <c:spPr>
            <a:ln w="50800">
              <a:solidFill>
                <a:prstClr val="black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perf!$C$11:$C$16</c:f>
              <c:numCache>
                <c:formatCode>General</c:formatCode>
                <c:ptCount val="6"/>
                <c:pt idx="0">
                  <c:v>1.0</c:v>
                </c:pt>
                <c:pt idx="1">
                  <c:v>1.9</c:v>
                </c:pt>
                <c:pt idx="2">
                  <c:v>4.2</c:v>
                </c:pt>
                <c:pt idx="3">
                  <c:v>8.3</c:v>
                </c:pt>
                <c:pt idx="4">
                  <c:v>14.0</c:v>
                </c:pt>
                <c:pt idx="5">
                  <c:v>18.0</c:v>
                </c:pt>
              </c:numCache>
            </c:numRef>
          </c:val>
        </c:ser>
        <c:ser>
          <c:idx val="0"/>
          <c:order val="1"/>
          <c:tx>
            <c:v>Symmetric</c:v>
          </c:tx>
          <c:spPr>
            <a:ln w="50800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perf!$H$3:$H$8</c:f>
              <c:numCache>
                <c:formatCode>General</c:formatCode>
                <c:ptCount val="6"/>
                <c:pt idx="0">
                  <c:v>1.01</c:v>
                </c:pt>
                <c:pt idx="1">
                  <c:v>1.49</c:v>
                </c:pt>
                <c:pt idx="2">
                  <c:v>1.940000000000005</c:v>
                </c:pt>
                <c:pt idx="3">
                  <c:v>2.37</c:v>
                </c:pt>
                <c:pt idx="4">
                  <c:v>2.88</c:v>
                </c:pt>
                <c:pt idx="5">
                  <c:v>3.37</c:v>
                </c:pt>
              </c:numCache>
            </c:numRef>
          </c:val>
        </c:ser>
        <c:ser>
          <c:idx val="2"/>
          <c:order val="2"/>
          <c:tx>
            <c:v>Asymmetric</c:v>
          </c:tx>
          <c:spPr>
            <a:ln w="50800">
              <a:solidFill>
                <a:schemeClr val="accent5"/>
              </a:solidFill>
              <a:prstDash val="sysDot"/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perf!$I$3:$I$8</c:f>
              <c:numCache>
                <c:formatCode>General</c:formatCode>
                <c:ptCount val="6"/>
                <c:pt idx="0">
                  <c:v>1.01</c:v>
                </c:pt>
                <c:pt idx="1">
                  <c:v>1.53</c:v>
                </c:pt>
                <c:pt idx="2">
                  <c:v>2.04</c:v>
                </c:pt>
                <c:pt idx="3">
                  <c:v>2.51</c:v>
                </c:pt>
                <c:pt idx="4">
                  <c:v>3.02</c:v>
                </c:pt>
                <c:pt idx="5">
                  <c:v>3.52</c:v>
                </c:pt>
              </c:numCache>
            </c:numRef>
          </c:val>
        </c:ser>
        <c:marker val="1"/>
        <c:axId val="548614056"/>
        <c:axId val="644708360"/>
      </c:lineChart>
      <c:catAx>
        <c:axId val="54861405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644708360"/>
        <c:crosses val="autoZero"/>
        <c:auto val="1"/>
        <c:lblAlgn val="ctr"/>
        <c:lblOffset val="100"/>
      </c:catAx>
      <c:valAx>
        <c:axId val="644708360"/>
        <c:scaling>
          <c:orientation val="minMax"/>
          <c:max val="20.0"/>
          <c:min val="0.0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Speedup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chemeClr val="tx1"/>
            </a:solidFill>
          </a:ln>
        </c:spPr>
        <c:crossAx val="548614056"/>
        <c:crosses val="autoZero"/>
        <c:crossBetween val="between"/>
        <c:majorUnit val="4.0"/>
      </c:valAx>
    </c:plotArea>
    <c:legend>
      <c:legendPos val="r"/>
      <c:layout>
        <c:manualLayout>
          <c:xMode val="edge"/>
          <c:yMode val="edge"/>
          <c:x val="0.168362974024799"/>
          <c:y val="0.0552355046528275"/>
          <c:w val="0.408796860298123"/>
          <c:h val="0.253818181818183"/>
        </c:manualLayout>
      </c:layout>
    </c:legend>
    <c:plotVisOnly val="1"/>
    <c:dispBlanksAs val="gap"/>
  </c:chart>
  <c:spPr>
    <a:solidFill>
      <a:sysClr val="window" lastClr="FFFFFF"/>
    </a:solidFill>
  </c:spPr>
  <c:txPr>
    <a:bodyPr/>
    <a:lstStyle/>
    <a:p>
      <a:pPr>
        <a:defRPr sz="1800">
          <a:latin typeface="+mj-lt"/>
        </a:defRPr>
      </a:pPr>
      <a:endParaRPr lang="en-US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69216560194128"/>
          <c:y val="0.0514005540974045"/>
          <c:w val="0.825347645223596"/>
          <c:h val="0.798225065616798"/>
        </c:manualLayout>
      </c:layout>
      <c:lineChart>
        <c:grouping val="standard"/>
        <c:ser>
          <c:idx val="4"/>
          <c:order val="0"/>
          <c:tx>
            <c:v>Target</c:v>
          </c:tx>
          <c:spPr>
            <a:ln w="50800">
              <a:solidFill>
                <a:prstClr val="black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perf!$C$11:$C$16</c:f>
              <c:numCache>
                <c:formatCode>General</c:formatCode>
                <c:ptCount val="6"/>
                <c:pt idx="0">
                  <c:v>1.0</c:v>
                </c:pt>
                <c:pt idx="1">
                  <c:v>1.9</c:v>
                </c:pt>
                <c:pt idx="2">
                  <c:v>4.2</c:v>
                </c:pt>
                <c:pt idx="3">
                  <c:v>8.3</c:v>
                </c:pt>
                <c:pt idx="4">
                  <c:v>14.0</c:v>
                </c:pt>
                <c:pt idx="5">
                  <c:v>18.0</c:v>
                </c:pt>
              </c:numCache>
            </c:numRef>
          </c:val>
        </c:ser>
        <c:ser>
          <c:idx val="0"/>
          <c:order val="1"/>
          <c:tx>
            <c:v>Symmetric</c:v>
          </c:tx>
          <c:spPr>
            <a:ln w="50800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perf!$H$3:$H$8</c:f>
              <c:numCache>
                <c:formatCode>General</c:formatCode>
                <c:ptCount val="6"/>
                <c:pt idx="0">
                  <c:v>1.01</c:v>
                </c:pt>
                <c:pt idx="1">
                  <c:v>1.49</c:v>
                </c:pt>
                <c:pt idx="2">
                  <c:v>1.940000000000005</c:v>
                </c:pt>
                <c:pt idx="3">
                  <c:v>2.37</c:v>
                </c:pt>
                <c:pt idx="4">
                  <c:v>2.88</c:v>
                </c:pt>
                <c:pt idx="5">
                  <c:v>3.37</c:v>
                </c:pt>
              </c:numCache>
            </c:numRef>
          </c:val>
        </c:ser>
        <c:ser>
          <c:idx val="2"/>
          <c:order val="2"/>
          <c:tx>
            <c:v>Asymmetric</c:v>
          </c:tx>
          <c:spPr>
            <a:ln w="50800">
              <a:solidFill>
                <a:schemeClr val="accent5"/>
              </a:solidFill>
              <a:prstDash val="sysDot"/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perf!$I$3:$I$8</c:f>
              <c:numCache>
                <c:formatCode>General</c:formatCode>
                <c:ptCount val="6"/>
                <c:pt idx="0">
                  <c:v>1.01</c:v>
                </c:pt>
                <c:pt idx="1">
                  <c:v>1.53</c:v>
                </c:pt>
                <c:pt idx="2">
                  <c:v>2.04</c:v>
                </c:pt>
                <c:pt idx="3">
                  <c:v>2.51</c:v>
                </c:pt>
                <c:pt idx="4">
                  <c:v>3.02</c:v>
                </c:pt>
                <c:pt idx="5">
                  <c:v>3.52</c:v>
                </c:pt>
              </c:numCache>
            </c:numRef>
          </c:val>
        </c:ser>
        <c:ser>
          <c:idx val="3"/>
          <c:order val="3"/>
          <c:tx>
            <c:v>Dynamic</c:v>
          </c:tx>
          <c:spPr>
            <a:ln w="50800">
              <a:solidFill>
                <a:srgbClr val="BB7354"/>
              </a:solidFill>
              <a:prstDash val="dash"/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perf!$J$3:$J$8</c:f>
              <c:numCache>
                <c:formatCode>General</c:formatCode>
                <c:ptCount val="6"/>
                <c:pt idx="0">
                  <c:v>0.850000000000001</c:v>
                </c:pt>
                <c:pt idx="1">
                  <c:v>1.56</c:v>
                </c:pt>
                <c:pt idx="2">
                  <c:v>2.06</c:v>
                </c:pt>
                <c:pt idx="3">
                  <c:v>2.51</c:v>
                </c:pt>
                <c:pt idx="4">
                  <c:v>3.01</c:v>
                </c:pt>
                <c:pt idx="5">
                  <c:v>3.51</c:v>
                </c:pt>
              </c:numCache>
            </c:numRef>
          </c:val>
        </c:ser>
        <c:ser>
          <c:idx val="1"/>
          <c:order val="4"/>
          <c:tx>
            <c:v>Composed</c:v>
          </c:tx>
          <c:spPr>
            <a:ln w="50800" cmpd="dbl">
              <a:solidFill>
                <a:srgbClr val="BB7354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perf!$K$3:$K$8</c:f>
              <c:numCache>
                <c:formatCode>General</c:formatCode>
                <c:ptCount val="6"/>
                <c:pt idx="0">
                  <c:v>0.760000000000003</c:v>
                </c:pt>
                <c:pt idx="1">
                  <c:v>1.37</c:v>
                </c:pt>
                <c:pt idx="2">
                  <c:v>2.21</c:v>
                </c:pt>
                <c:pt idx="3">
                  <c:v>2.76</c:v>
                </c:pt>
                <c:pt idx="4">
                  <c:v>3.24</c:v>
                </c:pt>
                <c:pt idx="5">
                  <c:v>3.72</c:v>
                </c:pt>
              </c:numCache>
            </c:numRef>
          </c:val>
        </c:ser>
        <c:marker val="1"/>
        <c:axId val="542478232"/>
        <c:axId val="542476712"/>
      </c:lineChart>
      <c:catAx>
        <c:axId val="5424782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542476712"/>
        <c:crosses val="autoZero"/>
        <c:auto val="1"/>
        <c:lblAlgn val="ctr"/>
        <c:lblOffset val="100"/>
      </c:catAx>
      <c:valAx>
        <c:axId val="542476712"/>
        <c:scaling>
          <c:orientation val="minMax"/>
          <c:max val="20.0"/>
          <c:min val="0.0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Speedup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chemeClr val="tx1"/>
            </a:solidFill>
          </a:ln>
        </c:spPr>
        <c:crossAx val="542478232"/>
        <c:crosses val="autoZero"/>
        <c:crossBetween val="between"/>
        <c:majorUnit val="4.0"/>
      </c:valAx>
    </c:plotArea>
    <c:legend>
      <c:legendPos val="r"/>
      <c:layout>
        <c:manualLayout>
          <c:xMode val="edge"/>
          <c:yMode val="edge"/>
          <c:x val="0.168362974024799"/>
          <c:y val="0.0552355046528275"/>
          <c:w val="0.408796860298123"/>
          <c:h val="0.417454545454547"/>
        </c:manualLayout>
      </c:layout>
    </c:legend>
    <c:plotVisOnly val="1"/>
    <c:dispBlanksAs val="gap"/>
  </c:chart>
  <c:txPr>
    <a:bodyPr/>
    <a:lstStyle/>
    <a:p>
      <a:pPr>
        <a:defRPr sz="1800">
          <a:latin typeface="+mj-lt"/>
        </a:defRPr>
      </a:pPr>
      <a:endParaRPr lang="en-US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69216560194128"/>
          <c:y val="0.0514005540974045"/>
          <c:w val="0.825347645223597"/>
          <c:h val="0.798225065616798"/>
        </c:manualLayout>
      </c:layout>
      <c:lineChart>
        <c:grouping val="standard"/>
        <c:ser>
          <c:idx val="4"/>
          <c:order val="0"/>
          <c:tx>
            <c:v>Target</c:v>
          </c:tx>
          <c:spPr>
            <a:ln w="50800">
              <a:solidFill>
                <a:prstClr val="black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perf!$C$11:$C$16</c:f>
              <c:numCache>
                <c:formatCode>General</c:formatCode>
                <c:ptCount val="6"/>
                <c:pt idx="0">
                  <c:v>1.0</c:v>
                </c:pt>
                <c:pt idx="1">
                  <c:v>1.9</c:v>
                </c:pt>
                <c:pt idx="2">
                  <c:v>4.2</c:v>
                </c:pt>
                <c:pt idx="3">
                  <c:v>8.3</c:v>
                </c:pt>
                <c:pt idx="4">
                  <c:v>14.0</c:v>
                </c:pt>
                <c:pt idx="5">
                  <c:v>18.0</c:v>
                </c:pt>
              </c:numCache>
            </c:numRef>
          </c:val>
        </c:ser>
        <c:ser>
          <c:idx val="0"/>
          <c:order val="1"/>
          <c:tx>
            <c:v>Symmetric</c:v>
          </c:tx>
          <c:spPr>
            <a:ln w="50800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perf!$H$3:$H$8</c:f>
              <c:numCache>
                <c:formatCode>General</c:formatCode>
                <c:ptCount val="6"/>
                <c:pt idx="0">
                  <c:v>1.01</c:v>
                </c:pt>
                <c:pt idx="1">
                  <c:v>1.49</c:v>
                </c:pt>
                <c:pt idx="2">
                  <c:v>1.940000000000005</c:v>
                </c:pt>
                <c:pt idx="3">
                  <c:v>2.37</c:v>
                </c:pt>
                <c:pt idx="4">
                  <c:v>2.88</c:v>
                </c:pt>
                <c:pt idx="5">
                  <c:v>3.37</c:v>
                </c:pt>
              </c:numCache>
            </c:numRef>
          </c:val>
        </c:ser>
        <c:ser>
          <c:idx val="2"/>
          <c:order val="2"/>
          <c:tx>
            <c:v>Asymmetric</c:v>
          </c:tx>
          <c:spPr>
            <a:ln w="50800">
              <a:solidFill>
                <a:schemeClr val="accent5"/>
              </a:solidFill>
              <a:prstDash val="sysDot"/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perf!$I$3:$I$8</c:f>
              <c:numCache>
                <c:formatCode>General</c:formatCode>
                <c:ptCount val="6"/>
                <c:pt idx="0">
                  <c:v>1.01</c:v>
                </c:pt>
                <c:pt idx="1">
                  <c:v>1.53</c:v>
                </c:pt>
                <c:pt idx="2">
                  <c:v>2.04</c:v>
                </c:pt>
                <c:pt idx="3">
                  <c:v>2.51</c:v>
                </c:pt>
                <c:pt idx="4">
                  <c:v>3.02</c:v>
                </c:pt>
                <c:pt idx="5">
                  <c:v>3.52</c:v>
                </c:pt>
              </c:numCache>
            </c:numRef>
          </c:val>
        </c:ser>
        <c:ser>
          <c:idx val="3"/>
          <c:order val="3"/>
          <c:tx>
            <c:v>Dynamic</c:v>
          </c:tx>
          <c:spPr>
            <a:ln w="50800">
              <a:solidFill>
                <a:srgbClr val="BB7354"/>
              </a:solidFill>
              <a:prstDash val="dash"/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perf!$J$3:$J$8</c:f>
              <c:numCache>
                <c:formatCode>General</c:formatCode>
                <c:ptCount val="6"/>
                <c:pt idx="0">
                  <c:v>0.850000000000001</c:v>
                </c:pt>
                <c:pt idx="1">
                  <c:v>1.56</c:v>
                </c:pt>
                <c:pt idx="2">
                  <c:v>2.06</c:v>
                </c:pt>
                <c:pt idx="3">
                  <c:v>2.51</c:v>
                </c:pt>
                <c:pt idx="4">
                  <c:v>3.01</c:v>
                </c:pt>
                <c:pt idx="5">
                  <c:v>3.51</c:v>
                </c:pt>
              </c:numCache>
            </c:numRef>
          </c:val>
        </c:ser>
        <c:marker val="1"/>
        <c:axId val="542143240"/>
        <c:axId val="546045176"/>
      </c:lineChart>
      <c:catAx>
        <c:axId val="5421432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546045176"/>
        <c:crosses val="autoZero"/>
        <c:auto val="1"/>
        <c:lblAlgn val="ctr"/>
        <c:lblOffset val="100"/>
      </c:catAx>
      <c:valAx>
        <c:axId val="546045176"/>
        <c:scaling>
          <c:orientation val="minMax"/>
          <c:max val="20.0"/>
          <c:min val="0.0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Speedup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chemeClr val="tx1"/>
            </a:solidFill>
          </a:ln>
        </c:spPr>
        <c:crossAx val="542143240"/>
        <c:crosses val="autoZero"/>
        <c:crossBetween val="between"/>
        <c:majorUnit val="4.0"/>
      </c:valAx>
    </c:plotArea>
    <c:legend>
      <c:legendPos val="r"/>
      <c:layout>
        <c:manualLayout>
          <c:xMode val="edge"/>
          <c:yMode val="edge"/>
          <c:x val="0.168362974024799"/>
          <c:y val="0.0552355046528275"/>
          <c:w val="0.408796860298123"/>
          <c:h val="0.344727272727273"/>
        </c:manualLayout>
      </c:layout>
    </c:legend>
    <c:plotVisOnly val="1"/>
    <c:dispBlanksAs val="gap"/>
  </c:chart>
  <c:spPr>
    <a:solidFill>
      <a:sysClr val="window" lastClr="FFFFFF"/>
    </a:solidFill>
  </c:spPr>
  <c:txPr>
    <a:bodyPr/>
    <a:lstStyle/>
    <a:p>
      <a:pPr>
        <a:defRPr sz="1800">
          <a:latin typeface="+mj-lt"/>
        </a:defRPr>
      </a:pPr>
      <a:endParaRPr lang="en-US"/>
    </a:p>
  </c:txPr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69216560194128"/>
          <c:y val="0.0514005540974045"/>
          <c:w val="0.825347645223596"/>
          <c:h val="0.798225065616798"/>
        </c:manualLayout>
      </c:layout>
      <c:lineChart>
        <c:grouping val="standard"/>
        <c:ser>
          <c:idx val="4"/>
          <c:order val="0"/>
          <c:tx>
            <c:v>Target</c:v>
          </c:tx>
          <c:spPr>
            <a:ln w="50800">
              <a:solidFill>
                <a:prstClr val="black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perf!$C$11:$C$16</c:f>
              <c:numCache>
                <c:formatCode>General</c:formatCode>
                <c:ptCount val="6"/>
                <c:pt idx="0">
                  <c:v>1.0</c:v>
                </c:pt>
                <c:pt idx="1">
                  <c:v>1.9</c:v>
                </c:pt>
                <c:pt idx="2">
                  <c:v>4.2</c:v>
                </c:pt>
                <c:pt idx="3">
                  <c:v>8.3</c:v>
                </c:pt>
                <c:pt idx="4">
                  <c:v>14.0</c:v>
                </c:pt>
                <c:pt idx="5">
                  <c:v>18.0</c:v>
                </c:pt>
              </c:numCache>
            </c:numRef>
          </c:val>
        </c:ser>
        <c:ser>
          <c:idx val="0"/>
          <c:order val="1"/>
          <c:tx>
            <c:v>Symmetric</c:v>
          </c:tx>
          <c:spPr>
            <a:ln w="50800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perf!$H$3:$H$8</c:f>
              <c:numCache>
                <c:formatCode>General</c:formatCode>
                <c:ptCount val="6"/>
                <c:pt idx="0">
                  <c:v>1.01</c:v>
                </c:pt>
                <c:pt idx="1">
                  <c:v>1.49</c:v>
                </c:pt>
                <c:pt idx="2">
                  <c:v>1.940000000000005</c:v>
                </c:pt>
                <c:pt idx="3">
                  <c:v>2.37</c:v>
                </c:pt>
                <c:pt idx="4">
                  <c:v>2.88</c:v>
                </c:pt>
                <c:pt idx="5">
                  <c:v>3.37</c:v>
                </c:pt>
              </c:numCache>
            </c:numRef>
          </c:val>
        </c:ser>
        <c:ser>
          <c:idx val="2"/>
          <c:order val="2"/>
          <c:tx>
            <c:v>Asymmetric</c:v>
          </c:tx>
          <c:spPr>
            <a:ln w="50800">
              <a:solidFill>
                <a:schemeClr val="accent5"/>
              </a:solidFill>
              <a:prstDash val="sysDot"/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perf!$I$3:$I$8</c:f>
              <c:numCache>
                <c:formatCode>General</c:formatCode>
                <c:ptCount val="6"/>
                <c:pt idx="0">
                  <c:v>1.01</c:v>
                </c:pt>
                <c:pt idx="1">
                  <c:v>1.53</c:v>
                </c:pt>
                <c:pt idx="2">
                  <c:v>2.04</c:v>
                </c:pt>
                <c:pt idx="3">
                  <c:v>2.51</c:v>
                </c:pt>
                <c:pt idx="4">
                  <c:v>3.02</c:v>
                </c:pt>
                <c:pt idx="5">
                  <c:v>3.52</c:v>
                </c:pt>
              </c:numCache>
            </c:numRef>
          </c:val>
        </c:ser>
        <c:ser>
          <c:idx val="3"/>
          <c:order val="3"/>
          <c:tx>
            <c:v>Dynamic</c:v>
          </c:tx>
          <c:spPr>
            <a:ln w="50800">
              <a:solidFill>
                <a:srgbClr val="BB7354"/>
              </a:solidFill>
              <a:prstDash val="dash"/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perf!$J$3:$J$8</c:f>
              <c:numCache>
                <c:formatCode>General</c:formatCode>
                <c:ptCount val="6"/>
                <c:pt idx="0">
                  <c:v>0.850000000000001</c:v>
                </c:pt>
                <c:pt idx="1">
                  <c:v>1.56</c:v>
                </c:pt>
                <c:pt idx="2">
                  <c:v>2.06</c:v>
                </c:pt>
                <c:pt idx="3">
                  <c:v>2.51</c:v>
                </c:pt>
                <c:pt idx="4">
                  <c:v>3.01</c:v>
                </c:pt>
                <c:pt idx="5">
                  <c:v>3.51</c:v>
                </c:pt>
              </c:numCache>
            </c:numRef>
          </c:val>
        </c:ser>
        <c:ser>
          <c:idx val="1"/>
          <c:order val="4"/>
          <c:tx>
            <c:v>Composed</c:v>
          </c:tx>
          <c:spPr>
            <a:ln w="50800" cmpd="dbl">
              <a:solidFill>
                <a:srgbClr val="BB7354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perf!$K$3:$K$8</c:f>
              <c:numCache>
                <c:formatCode>General</c:formatCode>
                <c:ptCount val="6"/>
                <c:pt idx="0">
                  <c:v>0.760000000000003</c:v>
                </c:pt>
                <c:pt idx="1">
                  <c:v>1.37</c:v>
                </c:pt>
                <c:pt idx="2">
                  <c:v>2.21</c:v>
                </c:pt>
                <c:pt idx="3">
                  <c:v>2.76</c:v>
                </c:pt>
                <c:pt idx="4">
                  <c:v>3.24</c:v>
                </c:pt>
                <c:pt idx="5">
                  <c:v>3.72</c:v>
                </c:pt>
              </c:numCache>
            </c:numRef>
          </c:val>
        </c:ser>
        <c:ser>
          <c:idx val="5"/>
          <c:order val="5"/>
          <c:tx>
            <c:v>GPU</c:v>
          </c:tx>
          <c:spPr>
            <a:ln>
              <a:solidFill>
                <a:srgbClr val="BB7354"/>
              </a:solidFill>
              <a:prstDash val="lgDash"/>
            </a:ln>
          </c:spPr>
          <c:marker>
            <c:symbol val="none"/>
          </c:marker>
          <c:val>
            <c:numRef>
              <c:f>perf!$D$20:$D$25</c:f>
              <c:numCache>
                <c:formatCode>General</c:formatCode>
                <c:ptCount val="6"/>
                <c:pt idx="0">
                  <c:v>1.33</c:v>
                </c:pt>
                <c:pt idx="1">
                  <c:v>1.55</c:v>
                </c:pt>
                <c:pt idx="2">
                  <c:v>1.8</c:v>
                </c:pt>
                <c:pt idx="3">
                  <c:v>2.0</c:v>
                </c:pt>
                <c:pt idx="4">
                  <c:v>2.23</c:v>
                </c:pt>
                <c:pt idx="5">
                  <c:v>2.41</c:v>
                </c:pt>
              </c:numCache>
            </c:numRef>
          </c:val>
        </c:ser>
        <c:marker val="1"/>
        <c:axId val="545013992"/>
        <c:axId val="551835576"/>
      </c:lineChart>
      <c:catAx>
        <c:axId val="5450139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551835576"/>
        <c:crosses val="autoZero"/>
        <c:auto val="1"/>
        <c:lblAlgn val="ctr"/>
        <c:lblOffset val="100"/>
      </c:catAx>
      <c:valAx>
        <c:axId val="551835576"/>
        <c:scaling>
          <c:orientation val="minMax"/>
          <c:max val="20.0"/>
          <c:min val="0.0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Speedup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chemeClr val="tx1"/>
            </a:solidFill>
          </a:ln>
        </c:spPr>
        <c:crossAx val="545013992"/>
        <c:crosses val="autoZero"/>
        <c:crossBetween val="between"/>
        <c:majorUnit val="4.0"/>
      </c:valAx>
    </c:plotArea>
    <c:legend>
      <c:legendPos val="r"/>
      <c:layout>
        <c:manualLayout>
          <c:xMode val="edge"/>
          <c:yMode val="edge"/>
          <c:x val="0.168362974024799"/>
          <c:y val="0.0552355046528275"/>
          <c:w val="0.408796860298123"/>
          <c:h val="0.502303149606295"/>
        </c:manualLayout>
      </c:layout>
    </c:legend>
    <c:plotVisOnly val="1"/>
    <c:dispBlanksAs val="gap"/>
  </c:chart>
  <c:txPr>
    <a:bodyPr/>
    <a:lstStyle/>
    <a:p>
      <a:pPr>
        <a:defRPr sz="1800">
          <a:latin typeface="+mj-lt"/>
        </a:defRPr>
      </a:pPr>
      <a:endParaRPr lang="en-US"/>
    </a:p>
  </c:txPr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69216560194128"/>
          <c:y val="0.0514005540974045"/>
          <c:w val="0.825347645223597"/>
          <c:h val="0.798225065616798"/>
        </c:manualLayout>
      </c:layout>
      <c:lineChart>
        <c:grouping val="standard"/>
        <c:ser>
          <c:idx val="4"/>
          <c:order val="0"/>
          <c:tx>
            <c:v>Target</c:v>
          </c:tx>
          <c:spPr>
            <a:ln w="50800">
              <a:solidFill>
                <a:prstClr val="black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perf!$C$11:$C$16</c:f>
              <c:numCache>
                <c:formatCode>General</c:formatCode>
                <c:ptCount val="6"/>
                <c:pt idx="0">
                  <c:v>1.0</c:v>
                </c:pt>
                <c:pt idx="1">
                  <c:v>1.9</c:v>
                </c:pt>
                <c:pt idx="2">
                  <c:v>4.2</c:v>
                </c:pt>
                <c:pt idx="3">
                  <c:v>8.3</c:v>
                </c:pt>
                <c:pt idx="4">
                  <c:v>14.0</c:v>
                </c:pt>
                <c:pt idx="5">
                  <c:v>18.0</c:v>
                </c:pt>
              </c:numCache>
            </c:numRef>
          </c:val>
        </c:ser>
        <c:ser>
          <c:idx val="0"/>
          <c:order val="1"/>
          <c:tx>
            <c:v>Symmetric</c:v>
          </c:tx>
          <c:spPr>
            <a:ln w="50800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perf!$H$3:$H$8</c:f>
              <c:numCache>
                <c:formatCode>General</c:formatCode>
                <c:ptCount val="6"/>
                <c:pt idx="0">
                  <c:v>1.01</c:v>
                </c:pt>
                <c:pt idx="1">
                  <c:v>1.49</c:v>
                </c:pt>
                <c:pt idx="2">
                  <c:v>1.940000000000005</c:v>
                </c:pt>
                <c:pt idx="3">
                  <c:v>2.37</c:v>
                </c:pt>
                <c:pt idx="4">
                  <c:v>2.88</c:v>
                </c:pt>
                <c:pt idx="5">
                  <c:v>3.37</c:v>
                </c:pt>
              </c:numCache>
            </c:numRef>
          </c:val>
        </c:ser>
        <c:ser>
          <c:idx val="2"/>
          <c:order val="2"/>
          <c:tx>
            <c:v>Asymmetric</c:v>
          </c:tx>
          <c:spPr>
            <a:ln w="50800">
              <a:solidFill>
                <a:schemeClr val="accent5"/>
              </a:solidFill>
              <a:prstDash val="sysDot"/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perf!$I$3:$I$8</c:f>
              <c:numCache>
                <c:formatCode>General</c:formatCode>
                <c:ptCount val="6"/>
                <c:pt idx="0">
                  <c:v>1.01</c:v>
                </c:pt>
                <c:pt idx="1">
                  <c:v>1.53</c:v>
                </c:pt>
                <c:pt idx="2">
                  <c:v>2.04</c:v>
                </c:pt>
                <c:pt idx="3">
                  <c:v>2.51</c:v>
                </c:pt>
                <c:pt idx="4">
                  <c:v>3.02</c:v>
                </c:pt>
                <c:pt idx="5">
                  <c:v>3.52</c:v>
                </c:pt>
              </c:numCache>
            </c:numRef>
          </c:val>
        </c:ser>
        <c:ser>
          <c:idx val="3"/>
          <c:order val="3"/>
          <c:tx>
            <c:v>Dynamic</c:v>
          </c:tx>
          <c:spPr>
            <a:ln w="50800">
              <a:solidFill>
                <a:srgbClr val="BB7354"/>
              </a:solidFill>
              <a:prstDash val="dash"/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perf!$J$3:$J$8</c:f>
              <c:numCache>
                <c:formatCode>General</c:formatCode>
                <c:ptCount val="6"/>
                <c:pt idx="0">
                  <c:v>0.850000000000001</c:v>
                </c:pt>
                <c:pt idx="1">
                  <c:v>1.56</c:v>
                </c:pt>
                <c:pt idx="2">
                  <c:v>2.06</c:v>
                </c:pt>
                <c:pt idx="3">
                  <c:v>2.51</c:v>
                </c:pt>
                <c:pt idx="4">
                  <c:v>3.01</c:v>
                </c:pt>
                <c:pt idx="5">
                  <c:v>3.51</c:v>
                </c:pt>
              </c:numCache>
            </c:numRef>
          </c:val>
        </c:ser>
        <c:ser>
          <c:idx val="1"/>
          <c:order val="4"/>
          <c:tx>
            <c:v>Composed</c:v>
          </c:tx>
          <c:spPr>
            <a:ln w="50800" cmpd="dbl">
              <a:solidFill>
                <a:srgbClr val="BB7354"/>
              </a:solidFill>
            </a:ln>
          </c:spPr>
          <c:marker>
            <c:symbol val="none"/>
          </c:marker>
          <c:cat>
            <c:numRef>
              <c:f>perf!$A$11:$A$16</c:f>
              <c:numCache>
                <c:formatCode>General</c:formatCode>
                <c:ptCount val="6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  <c:pt idx="4">
                  <c:v>8.0</c:v>
                </c:pt>
                <c:pt idx="5">
                  <c:v>10.0</c:v>
                </c:pt>
              </c:numCache>
            </c:numRef>
          </c:cat>
          <c:val>
            <c:numRef>
              <c:f>perf!$K$3:$K$8</c:f>
              <c:numCache>
                <c:formatCode>General</c:formatCode>
                <c:ptCount val="6"/>
                <c:pt idx="0">
                  <c:v>0.760000000000003</c:v>
                </c:pt>
                <c:pt idx="1">
                  <c:v>1.37</c:v>
                </c:pt>
                <c:pt idx="2">
                  <c:v>2.21</c:v>
                </c:pt>
                <c:pt idx="3">
                  <c:v>2.76</c:v>
                </c:pt>
                <c:pt idx="4">
                  <c:v>3.24</c:v>
                </c:pt>
                <c:pt idx="5">
                  <c:v>3.72</c:v>
                </c:pt>
              </c:numCache>
            </c:numRef>
          </c:val>
        </c:ser>
        <c:marker val="1"/>
        <c:axId val="545326808"/>
        <c:axId val="644058584"/>
      </c:lineChart>
      <c:catAx>
        <c:axId val="5453268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ysClr val="windowText" lastClr="000000"/>
            </a:solidFill>
          </a:ln>
        </c:spPr>
        <c:crossAx val="644058584"/>
        <c:crosses val="autoZero"/>
        <c:auto val="1"/>
        <c:lblAlgn val="ctr"/>
        <c:lblOffset val="100"/>
      </c:catAx>
      <c:valAx>
        <c:axId val="644058584"/>
        <c:scaling>
          <c:orientation val="minMax"/>
          <c:max val="20.0"/>
          <c:min val="0.0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Speedup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chemeClr val="tx1"/>
            </a:solidFill>
          </a:ln>
        </c:spPr>
        <c:crossAx val="545326808"/>
        <c:crosses val="autoZero"/>
        <c:crossBetween val="between"/>
        <c:majorUnit val="4.0"/>
      </c:valAx>
      <c:spPr>
        <a:noFill/>
      </c:spPr>
    </c:plotArea>
    <c:legend>
      <c:legendPos val="r"/>
      <c:layout>
        <c:manualLayout>
          <c:xMode val="edge"/>
          <c:yMode val="edge"/>
          <c:x val="0.168362974024799"/>
          <c:y val="0.0552355046528275"/>
          <c:w val="0.408796860298123"/>
          <c:h val="0.417454545454547"/>
        </c:manualLayout>
      </c:layout>
    </c:legend>
    <c:plotVisOnly val="1"/>
    <c:dispBlanksAs val="gap"/>
  </c:chart>
  <c:spPr>
    <a:solidFill>
      <a:sysClr val="window" lastClr="FFFFFF"/>
    </a:solidFill>
  </c:spPr>
  <c:txPr>
    <a:bodyPr/>
    <a:lstStyle/>
    <a:p>
      <a:pPr>
        <a:defRPr sz="1800">
          <a:latin typeface="+mj-lt"/>
        </a:defRPr>
      </a:pPr>
      <a:endParaRPr lang="en-US"/>
    </a:p>
  </c:txPr>
  <c:externalData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D61081-7159-4DA7-B81A-9956E3B30B6A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0914B6-D4F7-4541-BF4F-F430392BBDC2}">
      <dgm:prSet phldrT="[Text]"/>
      <dgm:spPr/>
      <dgm:t>
        <a:bodyPr/>
        <a:lstStyle/>
        <a:p>
          <a:r>
            <a:rPr lang="en-US" sz="2500" dirty="0" smtClean="0">
              <a:latin typeface="+mj-lt"/>
            </a:rPr>
            <a:t>Devices</a:t>
          </a:r>
          <a:endParaRPr lang="en-US" sz="2500" dirty="0">
            <a:latin typeface="+mj-lt"/>
          </a:endParaRPr>
        </a:p>
      </dgm:t>
    </dgm:pt>
    <dgm:pt modelId="{7E49E6B2-CEBA-4A4B-9BFE-B80220223A0F}" type="parTrans" cxnId="{EE99CA97-F957-4F6D-BDA1-19B2D3A13E0A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B95C72F8-99A9-493C-958C-A94A14E0E585}" type="sibTrans" cxnId="{EE99CA97-F957-4F6D-BDA1-19B2D3A13E0A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70661A12-6C43-44CA-AD3D-BEEB0592F213}">
      <dgm:prSet phldrT="[Text]" custT="1"/>
      <dgm:spPr/>
      <dgm:t>
        <a:bodyPr/>
        <a:lstStyle/>
        <a:p>
          <a:r>
            <a:rPr lang="en-US" sz="2200" dirty="0" smtClean="0">
              <a:latin typeface="+mj-lt"/>
            </a:rPr>
            <a:t>Find the best case technology scaling</a:t>
          </a:r>
          <a:endParaRPr lang="en-US" sz="2200" dirty="0">
            <a:latin typeface="+mj-lt"/>
          </a:endParaRPr>
        </a:p>
      </dgm:t>
    </dgm:pt>
    <dgm:pt modelId="{BD94B0BA-1C27-4659-A06E-7D006351D61F}" type="parTrans" cxnId="{D46CB9C1-C492-4A78-88EB-A65C10F34B1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1F278B8D-70C0-4A4F-B096-07711BF32409}" type="sibTrans" cxnId="{D46CB9C1-C492-4A78-88EB-A65C10F34B1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EF7C6FDF-6331-48A6-84F8-E31B3C206CEA}">
      <dgm:prSet phldrT="[Text]"/>
      <dgm:spPr/>
      <dgm:t>
        <a:bodyPr/>
        <a:lstStyle/>
        <a:p>
          <a:r>
            <a:rPr lang="en-US" sz="2500" dirty="0" smtClean="0">
              <a:latin typeface="+mj-lt"/>
            </a:rPr>
            <a:t>Cores</a:t>
          </a:r>
          <a:endParaRPr lang="en-US" sz="2500" dirty="0">
            <a:latin typeface="+mj-lt"/>
          </a:endParaRPr>
        </a:p>
      </dgm:t>
    </dgm:pt>
    <dgm:pt modelId="{D6BE007A-1CFE-4CA8-A315-3ECBAAB999EA}" type="parTrans" cxnId="{0693C898-381A-449B-8FF1-76CFDE3FAB4F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92227F91-C823-4E23-B68C-50FB8A70C3D2}" type="sibTrans" cxnId="{0693C898-381A-449B-8FF1-76CFDE3FAB4F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2E01C28F-0C78-4A07-BAB5-F3EBFFDF9047}">
      <dgm:prSet phldrT="[Text]" custT="1"/>
      <dgm:spPr/>
      <dgm:t>
        <a:bodyPr/>
        <a:lstStyle/>
        <a:p>
          <a:r>
            <a:rPr lang="en-US" sz="2200" dirty="0" smtClean="0">
              <a:latin typeface="+mj-lt"/>
            </a:rPr>
            <a:t>Find the best cores</a:t>
          </a:r>
          <a:endParaRPr lang="en-US" sz="2200" dirty="0">
            <a:latin typeface="+mj-lt"/>
          </a:endParaRPr>
        </a:p>
      </dgm:t>
    </dgm:pt>
    <dgm:pt modelId="{625510C7-E3AD-49DA-80BD-602439DC3463}" type="parTrans" cxnId="{D8265B0F-B82D-406A-A2E4-443D40E1B39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A4B086EA-3CD7-4713-BE96-A60FBADB3550}" type="sibTrans" cxnId="{D8265B0F-B82D-406A-A2E4-443D40E1B39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E86F309C-12AE-4951-923B-B756F44EE79F}">
      <dgm:prSet phldrT="[Text]"/>
      <dgm:spPr/>
      <dgm:t>
        <a:bodyPr/>
        <a:lstStyle/>
        <a:p>
          <a:r>
            <a:rPr lang="en-US" sz="2500" dirty="0" err="1" smtClean="0">
              <a:latin typeface="+mj-lt"/>
            </a:rPr>
            <a:t>Multicores</a:t>
          </a:r>
          <a:endParaRPr lang="en-US" sz="2500" dirty="0">
            <a:latin typeface="+mj-lt"/>
          </a:endParaRPr>
        </a:p>
      </dgm:t>
    </dgm:pt>
    <dgm:pt modelId="{785347F3-EED1-4864-A2B6-C3BF676BDFA0}" type="parTrans" cxnId="{C4ED4B7E-5F43-4A9B-8D0D-E40CD8316F7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A4639324-276C-4C48-AE45-44CEC9BACA16}" type="sibTrans" cxnId="{C4ED4B7E-5F43-4A9B-8D0D-E40CD8316F7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505F4E5B-B732-496F-BF17-75D521CDFBC3}">
      <dgm:prSet phldrT="[Text]" custT="1"/>
      <dgm:spPr/>
      <dgm:t>
        <a:bodyPr/>
        <a:lstStyle/>
        <a:p>
          <a:r>
            <a:rPr lang="en-US" sz="2200" dirty="0" smtClean="0">
              <a:latin typeface="+mj-lt"/>
            </a:rPr>
            <a:t>Find the best </a:t>
          </a:r>
          <a:r>
            <a:rPr lang="en-US" sz="2200" dirty="0" err="1" smtClean="0">
              <a:latin typeface="+mj-lt"/>
            </a:rPr>
            <a:t>multicore</a:t>
          </a:r>
          <a:r>
            <a:rPr lang="en-US" sz="2200" dirty="0" smtClean="0">
              <a:latin typeface="+mj-lt"/>
            </a:rPr>
            <a:t> organization</a:t>
          </a:r>
          <a:endParaRPr lang="en-US" sz="2200" dirty="0">
            <a:latin typeface="+mj-lt"/>
          </a:endParaRPr>
        </a:p>
      </dgm:t>
    </dgm:pt>
    <dgm:pt modelId="{FD7CC1F1-A9F3-416F-8548-B410F9243CF9}" type="parTrans" cxnId="{AD768470-19AE-48F8-AD66-030840980356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4C61BF7D-C2CF-46F0-B8C1-E8F459A77889}" type="sibTrans" cxnId="{AD768470-19AE-48F8-AD66-030840980356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612BD726-46F8-48CA-A489-3B45AEA5BEA4}">
      <dgm:prSet phldrT="[Text]"/>
      <dgm:spPr/>
      <dgm:t>
        <a:bodyPr/>
        <a:lstStyle/>
        <a:p>
          <a:r>
            <a:rPr lang="en-US" sz="2500" dirty="0" smtClean="0">
              <a:latin typeface="+mj-lt"/>
            </a:rPr>
            <a:t>Projections</a:t>
          </a:r>
          <a:endParaRPr lang="en-US" sz="2500" dirty="0">
            <a:latin typeface="+mj-lt"/>
          </a:endParaRPr>
        </a:p>
      </dgm:t>
    </dgm:pt>
    <dgm:pt modelId="{3851D668-779C-4A5C-A807-1AC851CAD82C}" type="parTrans" cxnId="{38B57308-B55E-4B42-BE54-1C149C99B23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24BACCCD-1E8D-47F6-BE52-826BE4CA317F}" type="sibTrans" cxnId="{38B57308-B55E-4B42-BE54-1C149C99B23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89099EE8-7E2D-47FB-8B73-9A47D578E160}">
      <dgm:prSet phldrT="[Text]" custT="1"/>
      <dgm:spPr/>
      <dgm:t>
        <a:bodyPr/>
        <a:lstStyle/>
        <a:p>
          <a:r>
            <a:rPr lang="en-US" sz="2200" dirty="0" smtClean="0">
              <a:latin typeface="+mj-lt"/>
            </a:rPr>
            <a:t>Predict best case </a:t>
          </a:r>
          <a:r>
            <a:rPr lang="en-US" sz="2200" dirty="0" err="1" smtClean="0">
              <a:latin typeface="+mj-lt"/>
            </a:rPr>
            <a:t>multicore</a:t>
          </a:r>
          <a:r>
            <a:rPr lang="en-US" sz="2200" dirty="0" smtClean="0">
              <a:latin typeface="+mj-lt"/>
            </a:rPr>
            <a:t> performance for each technology generation</a:t>
          </a:r>
          <a:endParaRPr lang="en-US" sz="2200" dirty="0">
            <a:latin typeface="+mj-lt"/>
          </a:endParaRPr>
        </a:p>
      </dgm:t>
    </dgm:pt>
    <dgm:pt modelId="{70C4C9A0-1E78-4F8B-A5A1-EA37765DCB7C}" type="parTrans" cxnId="{D3AA5DDC-C53F-4F25-9A68-B5FF0D0C518D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B4907E53-9A14-4B3A-806B-B7654B64BFB1}" type="sibTrans" cxnId="{D3AA5DDC-C53F-4F25-9A68-B5FF0D0C518D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1A786556-71DB-4E9F-BEE5-DE55A3D10187}" type="pres">
      <dgm:prSet presAssocID="{F3D61081-7159-4DA7-B81A-9956E3B30B6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CFA3A38-7BE3-4052-BE39-D67AD8B3D6A3}" type="pres">
      <dgm:prSet presAssocID="{7E0914B6-D4F7-4541-BF4F-F430392BBDC2}" presName="comp" presStyleCnt="0"/>
      <dgm:spPr/>
    </dgm:pt>
    <dgm:pt modelId="{04A04947-7BDE-4726-9074-A8234B2AC86E}" type="pres">
      <dgm:prSet presAssocID="{7E0914B6-D4F7-4541-BF4F-F430392BBDC2}" presName="box" presStyleLbl="node1" presStyleIdx="0" presStyleCnt="4"/>
      <dgm:spPr/>
      <dgm:t>
        <a:bodyPr/>
        <a:lstStyle/>
        <a:p>
          <a:endParaRPr lang="en-US"/>
        </a:p>
      </dgm:t>
    </dgm:pt>
    <dgm:pt modelId="{2CA893F3-EC49-4F00-8BA0-152C86A944F2}" type="pres">
      <dgm:prSet presAssocID="{7E0914B6-D4F7-4541-BF4F-F430392BBDC2}" presName="img" presStyleLbl="fgImgPlace1" presStyleIdx="0" presStyleCnt="4"/>
      <dgm:spPr/>
    </dgm:pt>
    <dgm:pt modelId="{993869CF-B081-47A2-A60C-89D3D682C6F4}" type="pres">
      <dgm:prSet presAssocID="{7E0914B6-D4F7-4541-BF4F-F430392BBDC2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F1DD43-D53A-4939-B3BA-0DE65085CD38}" type="pres">
      <dgm:prSet presAssocID="{B95C72F8-99A9-493C-958C-A94A14E0E585}" presName="spacer" presStyleCnt="0"/>
      <dgm:spPr/>
    </dgm:pt>
    <dgm:pt modelId="{7544778D-4651-4425-B97A-91D94388D78F}" type="pres">
      <dgm:prSet presAssocID="{EF7C6FDF-6331-48A6-84F8-E31B3C206CEA}" presName="comp" presStyleCnt="0"/>
      <dgm:spPr/>
    </dgm:pt>
    <dgm:pt modelId="{90C5F16C-C756-4E3A-96FB-2696FE22AE17}" type="pres">
      <dgm:prSet presAssocID="{EF7C6FDF-6331-48A6-84F8-E31B3C206CEA}" presName="box" presStyleLbl="node1" presStyleIdx="1" presStyleCnt="4"/>
      <dgm:spPr/>
      <dgm:t>
        <a:bodyPr/>
        <a:lstStyle/>
        <a:p>
          <a:endParaRPr lang="en-US"/>
        </a:p>
      </dgm:t>
    </dgm:pt>
    <dgm:pt modelId="{D5CEDCF7-5BEA-429E-829C-3306DCB454B5}" type="pres">
      <dgm:prSet presAssocID="{EF7C6FDF-6331-48A6-84F8-E31B3C206CEA}" presName="img" presStyleLbl="fgImgPlace1" presStyleIdx="1" presStyleCnt="4"/>
      <dgm:spPr/>
    </dgm:pt>
    <dgm:pt modelId="{8BECE5DD-B1AB-416C-8D62-E94A72141EFA}" type="pres">
      <dgm:prSet presAssocID="{EF7C6FDF-6331-48A6-84F8-E31B3C206CEA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63B318-3340-4CB4-9F54-C4BFD2D2EB83}" type="pres">
      <dgm:prSet presAssocID="{92227F91-C823-4E23-B68C-50FB8A70C3D2}" presName="spacer" presStyleCnt="0"/>
      <dgm:spPr/>
    </dgm:pt>
    <dgm:pt modelId="{5583A89B-68C4-4C40-BC4C-B3E86D1B4828}" type="pres">
      <dgm:prSet presAssocID="{E86F309C-12AE-4951-923B-B756F44EE79F}" presName="comp" presStyleCnt="0"/>
      <dgm:spPr/>
    </dgm:pt>
    <dgm:pt modelId="{17277600-3A54-4E28-AE22-43F8475A918E}" type="pres">
      <dgm:prSet presAssocID="{E86F309C-12AE-4951-923B-B756F44EE79F}" presName="box" presStyleLbl="node1" presStyleIdx="2" presStyleCnt="4"/>
      <dgm:spPr/>
      <dgm:t>
        <a:bodyPr/>
        <a:lstStyle/>
        <a:p>
          <a:endParaRPr lang="en-US"/>
        </a:p>
      </dgm:t>
    </dgm:pt>
    <dgm:pt modelId="{9F8DEFD7-E95E-4FB4-8ED1-52B5A072947B}" type="pres">
      <dgm:prSet presAssocID="{E86F309C-12AE-4951-923B-B756F44EE79F}" presName="img" presStyleLbl="fgImgPlace1" presStyleIdx="2" presStyleCnt="4"/>
      <dgm:spPr/>
    </dgm:pt>
    <dgm:pt modelId="{D286673D-EA46-4136-AF3A-4D160B5DB118}" type="pres">
      <dgm:prSet presAssocID="{E86F309C-12AE-4951-923B-B756F44EE79F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E60C4D-ED40-46DC-BED0-61612EA1DEDE}" type="pres">
      <dgm:prSet presAssocID="{A4639324-276C-4C48-AE45-44CEC9BACA16}" presName="spacer" presStyleCnt="0"/>
      <dgm:spPr/>
    </dgm:pt>
    <dgm:pt modelId="{74B3D1AA-1B49-485A-AC56-C60444420A2C}" type="pres">
      <dgm:prSet presAssocID="{612BD726-46F8-48CA-A489-3B45AEA5BEA4}" presName="comp" presStyleCnt="0"/>
      <dgm:spPr/>
    </dgm:pt>
    <dgm:pt modelId="{5758EAFE-9D23-452F-800B-5D1601B5F3A1}" type="pres">
      <dgm:prSet presAssocID="{612BD726-46F8-48CA-A489-3B45AEA5BEA4}" presName="box" presStyleLbl="node1" presStyleIdx="3" presStyleCnt="4"/>
      <dgm:spPr/>
      <dgm:t>
        <a:bodyPr/>
        <a:lstStyle/>
        <a:p>
          <a:endParaRPr lang="en-US"/>
        </a:p>
      </dgm:t>
    </dgm:pt>
    <dgm:pt modelId="{BC20D9B4-951C-4116-A862-E487564D3B52}" type="pres">
      <dgm:prSet presAssocID="{612BD726-46F8-48CA-A489-3B45AEA5BEA4}" presName="img" presStyleLbl="fgImgPlace1" presStyleIdx="3" presStyleCnt="4"/>
      <dgm:spPr/>
    </dgm:pt>
    <dgm:pt modelId="{B091B8BD-72D6-4362-8314-7A40CFB4362A}" type="pres">
      <dgm:prSet presAssocID="{612BD726-46F8-48CA-A489-3B45AEA5BEA4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99CA97-F957-4F6D-BDA1-19B2D3A13E0A}" srcId="{F3D61081-7159-4DA7-B81A-9956E3B30B6A}" destId="{7E0914B6-D4F7-4541-BF4F-F430392BBDC2}" srcOrd="0" destOrd="0" parTransId="{7E49E6B2-CEBA-4A4B-9BFE-B80220223A0F}" sibTransId="{B95C72F8-99A9-493C-958C-A94A14E0E585}"/>
    <dgm:cxn modelId="{7C1F57C4-AF3D-455C-817A-6829829F7523}" type="presOf" srcId="{EF7C6FDF-6331-48A6-84F8-E31B3C206CEA}" destId="{90C5F16C-C756-4E3A-96FB-2696FE22AE17}" srcOrd="0" destOrd="0" presId="urn:microsoft.com/office/officeart/2005/8/layout/vList4"/>
    <dgm:cxn modelId="{D3AA5DDC-C53F-4F25-9A68-B5FF0D0C518D}" srcId="{612BD726-46F8-48CA-A489-3B45AEA5BEA4}" destId="{89099EE8-7E2D-47FB-8B73-9A47D578E160}" srcOrd="0" destOrd="0" parTransId="{70C4C9A0-1E78-4F8B-A5A1-EA37765DCB7C}" sibTransId="{B4907E53-9A14-4B3A-806B-B7654B64BFB1}"/>
    <dgm:cxn modelId="{6290050F-2F20-496E-8784-5715EAE32FAB}" type="presOf" srcId="{7E0914B6-D4F7-4541-BF4F-F430392BBDC2}" destId="{04A04947-7BDE-4726-9074-A8234B2AC86E}" srcOrd="0" destOrd="0" presId="urn:microsoft.com/office/officeart/2005/8/layout/vList4"/>
    <dgm:cxn modelId="{2FF38BA9-7623-4FAE-A7CE-F86290D5AE59}" type="presOf" srcId="{2E01C28F-0C78-4A07-BAB5-F3EBFFDF9047}" destId="{90C5F16C-C756-4E3A-96FB-2696FE22AE17}" srcOrd="0" destOrd="1" presId="urn:microsoft.com/office/officeart/2005/8/layout/vList4"/>
    <dgm:cxn modelId="{056A5D50-1D3F-4EDF-8F7F-864D9A4470FF}" type="presOf" srcId="{70661A12-6C43-44CA-AD3D-BEEB0592F213}" destId="{993869CF-B081-47A2-A60C-89D3D682C6F4}" srcOrd="1" destOrd="1" presId="urn:microsoft.com/office/officeart/2005/8/layout/vList4"/>
    <dgm:cxn modelId="{237EDF4A-AC13-48E7-B3BB-5ADD97E2321C}" type="presOf" srcId="{EF7C6FDF-6331-48A6-84F8-E31B3C206CEA}" destId="{8BECE5DD-B1AB-416C-8D62-E94A72141EFA}" srcOrd="1" destOrd="0" presId="urn:microsoft.com/office/officeart/2005/8/layout/vList4"/>
    <dgm:cxn modelId="{E20E89B7-7F6D-45AF-87E3-942250AFD570}" type="presOf" srcId="{612BD726-46F8-48CA-A489-3B45AEA5BEA4}" destId="{5758EAFE-9D23-452F-800B-5D1601B5F3A1}" srcOrd="0" destOrd="0" presId="urn:microsoft.com/office/officeart/2005/8/layout/vList4"/>
    <dgm:cxn modelId="{97763421-3064-48D3-8520-2685E06B0237}" type="presOf" srcId="{505F4E5B-B732-496F-BF17-75D521CDFBC3}" destId="{17277600-3A54-4E28-AE22-43F8475A918E}" srcOrd="0" destOrd="1" presId="urn:microsoft.com/office/officeart/2005/8/layout/vList4"/>
    <dgm:cxn modelId="{AD768470-19AE-48F8-AD66-030840980356}" srcId="{E86F309C-12AE-4951-923B-B756F44EE79F}" destId="{505F4E5B-B732-496F-BF17-75D521CDFBC3}" srcOrd="0" destOrd="0" parTransId="{FD7CC1F1-A9F3-416F-8548-B410F9243CF9}" sibTransId="{4C61BF7D-C2CF-46F0-B8C1-E8F459A77889}"/>
    <dgm:cxn modelId="{AE960B76-D2F5-4AE5-9618-19D8F5A9FFB2}" type="presOf" srcId="{F3D61081-7159-4DA7-B81A-9956E3B30B6A}" destId="{1A786556-71DB-4E9F-BEE5-DE55A3D10187}" srcOrd="0" destOrd="0" presId="urn:microsoft.com/office/officeart/2005/8/layout/vList4"/>
    <dgm:cxn modelId="{0693C898-381A-449B-8FF1-76CFDE3FAB4F}" srcId="{F3D61081-7159-4DA7-B81A-9956E3B30B6A}" destId="{EF7C6FDF-6331-48A6-84F8-E31B3C206CEA}" srcOrd="1" destOrd="0" parTransId="{D6BE007A-1CFE-4CA8-A315-3ECBAAB999EA}" sibTransId="{92227F91-C823-4E23-B68C-50FB8A70C3D2}"/>
    <dgm:cxn modelId="{73EF9A2C-3144-451E-B9D9-BD8FBD07CBF0}" type="presOf" srcId="{612BD726-46F8-48CA-A489-3B45AEA5BEA4}" destId="{B091B8BD-72D6-4362-8314-7A40CFB4362A}" srcOrd="1" destOrd="0" presId="urn:microsoft.com/office/officeart/2005/8/layout/vList4"/>
    <dgm:cxn modelId="{A03491EF-A88D-468A-B988-AEFC8D4B19E9}" type="presOf" srcId="{E86F309C-12AE-4951-923B-B756F44EE79F}" destId="{D286673D-EA46-4136-AF3A-4D160B5DB118}" srcOrd="1" destOrd="0" presId="urn:microsoft.com/office/officeart/2005/8/layout/vList4"/>
    <dgm:cxn modelId="{3CCB5E2B-E29A-4A6A-8562-03FA8D060950}" type="presOf" srcId="{E86F309C-12AE-4951-923B-B756F44EE79F}" destId="{17277600-3A54-4E28-AE22-43F8475A918E}" srcOrd="0" destOrd="0" presId="urn:microsoft.com/office/officeart/2005/8/layout/vList4"/>
    <dgm:cxn modelId="{EAF656FF-6413-469D-9259-F41469049513}" type="presOf" srcId="{505F4E5B-B732-496F-BF17-75D521CDFBC3}" destId="{D286673D-EA46-4136-AF3A-4D160B5DB118}" srcOrd="1" destOrd="1" presId="urn:microsoft.com/office/officeart/2005/8/layout/vList4"/>
    <dgm:cxn modelId="{E00D6571-9756-4420-87B1-83F62CF426D7}" type="presOf" srcId="{89099EE8-7E2D-47FB-8B73-9A47D578E160}" destId="{5758EAFE-9D23-452F-800B-5D1601B5F3A1}" srcOrd="0" destOrd="1" presId="urn:microsoft.com/office/officeart/2005/8/layout/vList4"/>
    <dgm:cxn modelId="{D8265B0F-B82D-406A-A2E4-443D40E1B399}" srcId="{EF7C6FDF-6331-48A6-84F8-E31B3C206CEA}" destId="{2E01C28F-0C78-4A07-BAB5-F3EBFFDF9047}" srcOrd="0" destOrd="0" parTransId="{625510C7-E3AD-49DA-80BD-602439DC3463}" sibTransId="{A4B086EA-3CD7-4713-BE96-A60FBADB3550}"/>
    <dgm:cxn modelId="{905F2D6E-54C3-4BAB-8E23-E1C7CAD97100}" type="presOf" srcId="{70661A12-6C43-44CA-AD3D-BEEB0592F213}" destId="{04A04947-7BDE-4726-9074-A8234B2AC86E}" srcOrd="0" destOrd="1" presId="urn:microsoft.com/office/officeart/2005/8/layout/vList4"/>
    <dgm:cxn modelId="{38B57308-B55E-4B42-BE54-1C149C99B234}" srcId="{F3D61081-7159-4DA7-B81A-9956E3B30B6A}" destId="{612BD726-46F8-48CA-A489-3B45AEA5BEA4}" srcOrd="3" destOrd="0" parTransId="{3851D668-779C-4A5C-A807-1AC851CAD82C}" sibTransId="{24BACCCD-1E8D-47F6-BE52-826BE4CA317F}"/>
    <dgm:cxn modelId="{E78EB364-9616-439E-A692-F687AADF3FFB}" type="presOf" srcId="{7E0914B6-D4F7-4541-BF4F-F430392BBDC2}" destId="{993869CF-B081-47A2-A60C-89D3D682C6F4}" srcOrd="1" destOrd="0" presId="urn:microsoft.com/office/officeart/2005/8/layout/vList4"/>
    <dgm:cxn modelId="{27C137DD-0C64-4E11-BF76-CD75AF2012F0}" type="presOf" srcId="{2E01C28F-0C78-4A07-BAB5-F3EBFFDF9047}" destId="{8BECE5DD-B1AB-416C-8D62-E94A72141EFA}" srcOrd="1" destOrd="1" presId="urn:microsoft.com/office/officeart/2005/8/layout/vList4"/>
    <dgm:cxn modelId="{C4ED4B7E-5F43-4A9B-8D0D-E40CD8316F79}" srcId="{F3D61081-7159-4DA7-B81A-9956E3B30B6A}" destId="{E86F309C-12AE-4951-923B-B756F44EE79F}" srcOrd="2" destOrd="0" parTransId="{785347F3-EED1-4864-A2B6-C3BF676BDFA0}" sibTransId="{A4639324-276C-4C48-AE45-44CEC9BACA16}"/>
    <dgm:cxn modelId="{B4037218-2B8F-4938-B4D4-402113B37893}" type="presOf" srcId="{89099EE8-7E2D-47FB-8B73-9A47D578E160}" destId="{B091B8BD-72D6-4362-8314-7A40CFB4362A}" srcOrd="1" destOrd="1" presId="urn:microsoft.com/office/officeart/2005/8/layout/vList4"/>
    <dgm:cxn modelId="{D46CB9C1-C492-4A78-88EB-A65C10F34B14}" srcId="{7E0914B6-D4F7-4541-BF4F-F430392BBDC2}" destId="{70661A12-6C43-44CA-AD3D-BEEB0592F213}" srcOrd="0" destOrd="0" parTransId="{BD94B0BA-1C27-4659-A06E-7D006351D61F}" sibTransId="{1F278B8D-70C0-4A4F-B096-07711BF32409}"/>
    <dgm:cxn modelId="{50178BAF-49F7-4BCF-BB84-D5715FB72FE0}" type="presParOf" srcId="{1A786556-71DB-4E9F-BEE5-DE55A3D10187}" destId="{4CFA3A38-7BE3-4052-BE39-D67AD8B3D6A3}" srcOrd="0" destOrd="0" presId="urn:microsoft.com/office/officeart/2005/8/layout/vList4"/>
    <dgm:cxn modelId="{E168035A-7601-41CF-B41E-2FA80806F4D1}" type="presParOf" srcId="{4CFA3A38-7BE3-4052-BE39-D67AD8B3D6A3}" destId="{04A04947-7BDE-4726-9074-A8234B2AC86E}" srcOrd="0" destOrd="0" presId="urn:microsoft.com/office/officeart/2005/8/layout/vList4"/>
    <dgm:cxn modelId="{8AA9CD74-2886-45D2-A93C-297AC3DC94AF}" type="presParOf" srcId="{4CFA3A38-7BE3-4052-BE39-D67AD8B3D6A3}" destId="{2CA893F3-EC49-4F00-8BA0-152C86A944F2}" srcOrd="1" destOrd="0" presId="urn:microsoft.com/office/officeart/2005/8/layout/vList4"/>
    <dgm:cxn modelId="{ED718432-75DB-4200-9EC2-0742C6365A8D}" type="presParOf" srcId="{4CFA3A38-7BE3-4052-BE39-D67AD8B3D6A3}" destId="{993869CF-B081-47A2-A60C-89D3D682C6F4}" srcOrd="2" destOrd="0" presId="urn:microsoft.com/office/officeart/2005/8/layout/vList4"/>
    <dgm:cxn modelId="{69E0637B-1F53-4744-82F4-E15A00769E9C}" type="presParOf" srcId="{1A786556-71DB-4E9F-BEE5-DE55A3D10187}" destId="{95F1DD43-D53A-4939-B3BA-0DE65085CD38}" srcOrd="1" destOrd="0" presId="urn:microsoft.com/office/officeart/2005/8/layout/vList4"/>
    <dgm:cxn modelId="{014DD449-6581-4183-9A96-674D84DB775B}" type="presParOf" srcId="{1A786556-71DB-4E9F-BEE5-DE55A3D10187}" destId="{7544778D-4651-4425-B97A-91D94388D78F}" srcOrd="2" destOrd="0" presId="urn:microsoft.com/office/officeart/2005/8/layout/vList4"/>
    <dgm:cxn modelId="{9F9A89B6-6020-4F20-8588-E1588EE28449}" type="presParOf" srcId="{7544778D-4651-4425-B97A-91D94388D78F}" destId="{90C5F16C-C756-4E3A-96FB-2696FE22AE17}" srcOrd="0" destOrd="0" presId="urn:microsoft.com/office/officeart/2005/8/layout/vList4"/>
    <dgm:cxn modelId="{1249C5C4-79D2-4266-9CE7-C51E7A50D47D}" type="presParOf" srcId="{7544778D-4651-4425-B97A-91D94388D78F}" destId="{D5CEDCF7-5BEA-429E-829C-3306DCB454B5}" srcOrd="1" destOrd="0" presId="urn:microsoft.com/office/officeart/2005/8/layout/vList4"/>
    <dgm:cxn modelId="{1081C2BF-6995-4244-B542-261CB7EE9AD4}" type="presParOf" srcId="{7544778D-4651-4425-B97A-91D94388D78F}" destId="{8BECE5DD-B1AB-416C-8D62-E94A72141EFA}" srcOrd="2" destOrd="0" presId="urn:microsoft.com/office/officeart/2005/8/layout/vList4"/>
    <dgm:cxn modelId="{0C1B11C7-6D38-4F83-8796-B76A0F0D09C9}" type="presParOf" srcId="{1A786556-71DB-4E9F-BEE5-DE55A3D10187}" destId="{5763B318-3340-4CB4-9F54-C4BFD2D2EB83}" srcOrd="3" destOrd="0" presId="urn:microsoft.com/office/officeart/2005/8/layout/vList4"/>
    <dgm:cxn modelId="{DB6FE3B9-A68C-449A-935E-C200165689FA}" type="presParOf" srcId="{1A786556-71DB-4E9F-BEE5-DE55A3D10187}" destId="{5583A89B-68C4-4C40-BC4C-B3E86D1B4828}" srcOrd="4" destOrd="0" presId="urn:microsoft.com/office/officeart/2005/8/layout/vList4"/>
    <dgm:cxn modelId="{DF5C627F-63B0-48EC-B3A5-F3F38F49A4D2}" type="presParOf" srcId="{5583A89B-68C4-4C40-BC4C-B3E86D1B4828}" destId="{17277600-3A54-4E28-AE22-43F8475A918E}" srcOrd="0" destOrd="0" presId="urn:microsoft.com/office/officeart/2005/8/layout/vList4"/>
    <dgm:cxn modelId="{DADA5515-C4FF-4EC8-9F6D-BE58F11A7D31}" type="presParOf" srcId="{5583A89B-68C4-4C40-BC4C-B3E86D1B4828}" destId="{9F8DEFD7-E95E-4FB4-8ED1-52B5A072947B}" srcOrd="1" destOrd="0" presId="urn:microsoft.com/office/officeart/2005/8/layout/vList4"/>
    <dgm:cxn modelId="{7EB3F59D-D32B-4E53-8B2E-5F4A33C8BDAD}" type="presParOf" srcId="{5583A89B-68C4-4C40-BC4C-B3E86D1B4828}" destId="{D286673D-EA46-4136-AF3A-4D160B5DB118}" srcOrd="2" destOrd="0" presId="urn:microsoft.com/office/officeart/2005/8/layout/vList4"/>
    <dgm:cxn modelId="{5992BFB1-B1BC-4369-B6A6-2EF654FF037D}" type="presParOf" srcId="{1A786556-71DB-4E9F-BEE5-DE55A3D10187}" destId="{A0E60C4D-ED40-46DC-BED0-61612EA1DEDE}" srcOrd="5" destOrd="0" presId="urn:microsoft.com/office/officeart/2005/8/layout/vList4"/>
    <dgm:cxn modelId="{A2C5589D-E6DF-43EA-910B-B520B2BCD82F}" type="presParOf" srcId="{1A786556-71DB-4E9F-BEE5-DE55A3D10187}" destId="{74B3D1AA-1B49-485A-AC56-C60444420A2C}" srcOrd="6" destOrd="0" presId="urn:microsoft.com/office/officeart/2005/8/layout/vList4"/>
    <dgm:cxn modelId="{C2325BED-32F1-40E3-9E1C-5AB93964B14B}" type="presParOf" srcId="{74B3D1AA-1B49-485A-AC56-C60444420A2C}" destId="{5758EAFE-9D23-452F-800B-5D1601B5F3A1}" srcOrd="0" destOrd="0" presId="urn:microsoft.com/office/officeart/2005/8/layout/vList4"/>
    <dgm:cxn modelId="{2D2FB5E2-4E44-413B-9CA1-D98B98220D91}" type="presParOf" srcId="{74B3D1AA-1B49-485A-AC56-C60444420A2C}" destId="{BC20D9B4-951C-4116-A862-E487564D3B52}" srcOrd="1" destOrd="0" presId="urn:microsoft.com/office/officeart/2005/8/layout/vList4"/>
    <dgm:cxn modelId="{1CF15D1A-B432-4FE7-9B30-E37CFE4B6669}" type="presParOf" srcId="{74B3D1AA-1B49-485A-AC56-C60444420A2C}" destId="{B091B8BD-72D6-4362-8314-7A40CFB4362A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D61081-7159-4DA7-B81A-9956E3B30B6A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0914B6-D4F7-4541-BF4F-F430392BBDC2}">
      <dgm:prSet phldrT="[Text]"/>
      <dgm:spPr/>
      <dgm:t>
        <a:bodyPr/>
        <a:lstStyle/>
        <a:p>
          <a:r>
            <a:rPr lang="en-US" sz="2500" dirty="0" smtClean="0">
              <a:latin typeface="+mj-lt"/>
            </a:rPr>
            <a:t>Devices</a:t>
          </a:r>
          <a:endParaRPr lang="en-US" sz="2500" dirty="0">
            <a:latin typeface="+mj-lt"/>
          </a:endParaRPr>
        </a:p>
      </dgm:t>
    </dgm:pt>
    <dgm:pt modelId="{7E49E6B2-CEBA-4A4B-9BFE-B80220223A0F}" type="parTrans" cxnId="{EE99CA97-F957-4F6D-BDA1-19B2D3A13E0A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B95C72F8-99A9-493C-958C-A94A14E0E585}" type="sibTrans" cxnId="{EE99CA97-F957-4F6D-BDA1-19B2D3A13E0A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70661A12-6C43-44CA-AD3D-BEEB0592F213}">
      <dgm:prSet phldrT="[Text]" custT="1"/>
      <dgm:spPr/>
      <dgm:t>
        <a:bodyPr/>
        <a:lstStyle/>
        <a:p>
          <a:r>
            <a:rPr lang="en-US" sz="2200" dirty="0" smtClean="0">
              <a:latin typeface="+mj-lt"/>
            </a:rPr>
            <a:t>Find the best case technology scaling</a:t>
          </a:r>
          <a:endParaRPr lang="en-US" sz="2200" dirty="0">
            <a:latin typeface="+mj-lt"/>
          </a:endParaRPr>
        </a:p>
      </dgm:t>
    </dgm:pt>
    <dgm:pt modelId="{BD94B0BA-1C27-4659-A06E-7D006351D61F}" type="parTrans" cxnId="{D46CB9C1-C492-4A78-88EB-A65C10F34B1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1F278B8D-70C0-4A4F-B096-07711BF32409}" type="sibTrans" cxnId="{D46CB9C1-C492-4A78-88EB-A65C10F34B1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EF7C6FDF-6331-48A6-84F8-E31B3C206CEA}">
      <dgm:prSet phldrT="[Text]"/>
      <dgm:spPr/>
      <dgm:t>
        <a:bodyPr/>
        <a:lstStyle/>
        <a:p>
          <a:r>
            <a:rPr lang="en-US" sz="2500" dirty="0" smtClean="0">
              <a:latin typeface="+mj-lt"/>
            </a:rPr>
            <a:t>Cores</a:t>
          </a:r>
          <a:endParaRPr lang="en-US" sz="2500" dirty="0">
            <a:latin typeface="+mj-lt"/>
          </a:endParaRPr>
        </a:p>
      </dgm:t>
    </dgm:pt>
    <dgm:pt modelId="{D6BE007A-1CFE-4CA8-A315-3ECBAAB999EA}" type="parTrans" cxnId="{0693C898-381A-449B-8FF1-76CFDE3FAB4F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92227F91-C823-4E23-B68C-50FB8A70C3D2}" type="sibTrans" cxnId="{0693C898-381A-449B-8FF1-76CFDE3FAB4F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2E01C28F-0C78-4A07-BAB5-F3EBFFDF9047}">
      <dgm:prSet phldrT="[Text]" custT="1"/>
      <dgm:spPr/>
      <dgm:t>
        <a:bodyPr/>
        <a:lstStyle/>
        <a:p>
          <a:r>
            <a:rPr lang="en-US" sz="2200" dirty="0" smtClean="0">
              <a:latin typeface="+mj-lt"/>
            </a:rPr>
            <a:t>Find the best cores</a:t>
          </a:r>
          <a:endParaRPr lang="en-US" sz="2200" dirty="0">
            <a:latin typeface="+mj-lt"/>
          </a:endParaRPr>
        </a:p>
      </dgm:t>
    </dgm:pt>
    <dgm:pt modelId="{625510C7-E3AD-49DA-80BD-602439DC3463}" type="parTrans" cxnId="{D8265B0F-B82D-406A-A2E4-443D40E1B39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A4B086EA-3CD7-4713-BE96-A60FBADB3550}" type="sibTrans" cxnId="{D8265B0F-B82D-406A-A2E4-443D40E1B39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E86F309C-12AE-4951-923B-B756F44EE79F}">
      <dgm:prSet phldrT="[Text]"/>
      <dgm:spPr/>
      <dgm:t>
        <a:bodyPr/>
        <a:lstStyle/>
        <a:p>
          <a:r>
            <a:rPr lang="en-US" sz="2500" dirty="0" err="1" smtClean="0">
              <a:latin typeface="+mj-lt"/>
            </a:rPr>
            <a:t>Multicores</a:t>
          </a:r>
          <a:endParaRPr lang="en-US" sz="2500" dirty="0">
            <a:latin typeface="+mj-lt"/>
          </a:endParaRPr>
        </a:p>
      </dgm:t>
    </dgm:pt>
    <dgm:pt modelId="{785347F3-EED1-4864-A2B6-C3BF676BDFA0}" type="parTrans" cxnId="{C4ED4B7E-5F43-4A9B-8D0D-E40CD8316F7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A4639324-276C-4C48-AE45-44CEC9BACA16}" type="sibTrans" cxnId="{C4ED4B7E-5F43-4A9B-8D0D-E40CD8316F7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505F4E5B-B732-496F-BF17-75D521CDFBC3}">
      <dgm:prSet phldrT="[Text]" custT="1"/>
      <dgm:spPr/>
      <dgm:t>
        <a:bodyPr/>
        <a:lstStyle/>
        <a:p>
          <a:r>
            <a:rPr lang="en-US" sz="2200" dirty="0" smtClean="0">
              <a:latin typeface="+mj-lt"/>
            </a:rPr>
            <a:t>Find the best </a:t>
          </a:r>
          <a:r>
            <a:rPr lang="en-US" sz="2200" dirty="0" err="1" smtClean="0">
              <a:latin typeface="+mj-lt"/>
            </a:rPr>
            <a:t>multicore</a:t>
          </a:r>
          <a:r>
            <a:rPr lang="en-US" sz="2200" dirty="0" smtClean="0">
              <a:latin typeface="+mj-lt"/>
            </a:rPr>
            <a:t> organization</a:t>
          </a:r>
          <a:endParaRPr lang="en-US" sz="2200" dirty="0">
            <a:latin typeface="+mj-lt"/>
          </a:endParaRPr>
        </a:p>
      </dgm:t>
    </dgm:pt>
    <dgm:pt modelId="{FD7CC1F1-A9F3-416F-8548-B410F9243CF9}" type="parTrans" cxnId="{AD768470-19AE-48F8-AD66-030840980356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4C61BF7D-C2CF-46F0-B8C1-E8F459A77889}" type="sibTrans" cxnId="{AD768470-19AE-48F8-AD66-030840980356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612BD726-46F8-48CA-A489-3B45AEA5BEA4}">
      <dgm:prSet phldrT="[Text]"/>
      <dgm:spPr/>
      <dgm:t>
        <a:bodyPr/>
        <a:lstStyle/>
        <a:p>
          <a:r>
            <a:rPr lang="en-US" sz="2500" dirty="0" smtClean="0">
              <a:latin typeface="+mj-lt"/>
            </a:rPr>
            <a:t>Projections</a:t>
          </a:r>
          <a:endParaRPr lang="en-US" sz="2500" dirty="0">
            <a:latin typeface="+mj-lt"/>
          </a:endParaRPr>
        </a:p>
      </dgm:t>
    </dgm:pt>
    <dgm:pt modelId="{3851D668-779C-4A5C-A807-1AC851CAD82C}" type="parTrans" cxnId="{38B57308-B55E-4B42-BE54-1C149C99B23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24BACCCD-1E8D-47F6-BE52-826BE4CA317F}" type="sibTrans" cxnId="{38B57308-B55E-4B42-BE54-1C149C99B23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89099EE8-7E2D-47FB-8B73-9A47D578E160}">
      <dgm:prSet phldrT="[Text]" custT="1"/>
      <dgm:spPr/>
      <dgm:t>
        <a:bodyPr/>
        <a:lstStyle/>
        <a:p>
          <a:r>
            <a:rPr lang="en-US" sz="2200" dirty="0" smtClean="0">
              <a:latin typeface="+mj-lt"/>
            </a:rPr>
            <a:t>Predict best case </a:t>
          </a:r>
          <a:r>
            <a:rPr lang="en-US" sz="2200" dirty="0" err="1" smtClean="0">
              <a:latin typeface="+mj-lt"/>
            </a:rPr>
            <a:t>multicore</a:t>
          </a:r>
          <a:r>
            <a:rPr lang="en-US" sz="2200" dirty="0" smtClean="0">
              <a:latin typeface="+mj-lt"/>
            </a:rPr>
            <a:t> performance for each technology generation</a:t>
          </a:r>
          <a:endParaRPr lang="en-US" sz="2200" dirty="0">
            <a:latin typeface="+mj-lt"/>
          </a:endParaRPr>
        </a:p>
      </dgm:t>
    </dgm:pt>
    <dgm:pt modelId="{70C4C9A0-1E78-4F8B-A5A1-EA37765DCB7C}" type="parTrans" cxnId="{D3AA5DDC-C53F-4F25-9A68-B5FF0D0C518D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B4907E53-9A14-4B3A-806B-B7654B64BFB1}" type="sibTrans" cxnId="{D3AA5DDC-C53F-4F25-9A68-B5FF0D0C518D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1A786556-71DB-4E9F-BEE5-DE55A3D10187}" type="pres">
      <dgm:prSet presAssocID="{F3D61081-7159-4DA7-B81A-9956E3B30B6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CFA3A38-7BE3-4052-BE39-D67AD8B3D6A3}" type="pres">
      <dgm:prSet presAssocID="{7E0914B6-D4F7-4541-BF4F-F430392BBDC2}" presName="comp" presStyleCnt="0"/>
      <dgm:spPr/>
    </dgm:pt>
    <dgm:pt modelId="{04A04947-7BDE-4726-9074-A8234B2AC86E}" type="pres">
      <dgm:prSet presAssocID="{7E0914B6-D4F7-4541-BF4F-F430392BBDC2}" presName="box" presStyleLbl="node1" presStyleIdx="0" presStyleCnt="4"/>
      <dgm:spPr/>
      <dgm:t>
        <a:bodyPr/>
        <a:lstStyle/>
        <a:p>
          <a:endParaRPr lang="en-US"/>
        </a:p>
      </dgm:t>
    </dgm:pt>
    <dgm:pt modelId="{2CA893F3-EC49-4F00-8BA0-152C86A944F2}" type="pres">
      <dgm:prSet presAssocID="{7E0914B6-D4F7-4541-BF4F-F430392BBDC2}" presName="img" presStyleLbl="fgImgPlace1" presStyleIdx="0" presStyleCnt="4"/>
      <dgm:spPr/>
    </dgm:pt>
    <dgm:pt modelId="{993869CF-B081-47A2-A60C-89D3D682C6F4}" type="pres">
      <dgm:prSet presAssocID="{7E0914B6-D4F7-4541-BF4F-F430392BBDC2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F1DD43-D53A-4939-B3BA-0DE65085CD38}" type="pres">
      <dgm:prSet presAssocID="{B95C72F8-99A9-493C-958C-A94A14E0E585}" presName="spacer" presStyleCnt="0"/>
      <dgm:spPr/>
    </dgm:pt>
    <dgm:pt modelId="{7544778D-4651-4425-B97A-91D94388D78F}" type="pres">
      <dgm:prSet presAssocID="{EF7C6FDF-6331-48A6-84F8-E31B3C206CEA}" presName="comp" presStyleCnt="0"/>
      <dgm:spPr/>
    </dgm:pt>
    <dgm:pt modelId="{90C5F16C-C756-4E3A-96FB-2696FE22AE17}" type="pres">
      <dgm:prSet presAssocID="{EF7C6FDF-6331-48A6-84F8-E31B3C206CEA}" presName="box" presStyleLbl="node1" presStyleIdx="1" presStyleCnt="4"/>
      <dgm:spPr/>
      <dgm:t>
        <a:bodyPr/>
        <a:lstStyle/>
        <a:p>
          <a:endParaRPr lang="en-US"/>
        </a:p>
      </dgm:t>
    </dgm:pt>
    <dgm:pt modelId="{D5CEDCF7-5BEA-429E-829C-3306DCB454B5}" type="pres">
      <dgm:prSet presAssocID="{EF7C6FDF-6331-48A6-84F8-E31B3C206CEA}" presName="img" presStyleLbl="fgImgPlace1" presStyleIdx="1" presStyleCnt="4"/>
      <dgm:spPr/>
    </dgm:pt>
    <dgm:pt modelId="{8BECE5DD-B1AB-416C-8D62-E94A72141EFA}" type="pres">
      <dgm:prSet presAssocID="{EF7C6FDF-6331-48A6-84F8-E31B3C206CEA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63B318-3340-4CB4-9F54-C4BFD2D2EB83}" type="pres">
      <dgm:prSet presAssocID="{92227F91-C823-4E23-B68C-50FB8A70C3D2}" presName="spacer" presStyleCnt="0"/>
      <dgm:spPr/>
    </dgm:pt>
    <dgm:pt modelId="{5583A89B-68C4-4C40-BC4C-B3E86D1B4828}" type="pres">
      <dgm:prSet presAssocID="{E86F309C-12AE-4951-923B-B756F44EE79F}" presName="comp" presStyleCnt="0"/>
      <dgm:spPr/>
    </dgm:pt>
    <dgm:pt modelId="{17277600-3A54-4E28-AE22-43F8475A918E}" type="pres">
      <dgm:prSet presAssocID="{E86F309C-12AE-4951-923B-B756F44EE79F}" presName="box" presStyleLbl="node1" presStyleIdx="2" presStyleCnt="4"/>
      <dgm:spPr/>
      <dgm:t>
        <a:bodyPr/>
        <a:lstStyle/>
        <a:p>
          <a:endParaRPr lang="en-US"/>
        </a:p>
      </dgm:t>
    </dgm:pt>
    <dgm:pt modelId="{9F8DEFD7-E95E-4FB4-8ED1-52B5A072947B}" type="pres">
      <dgm:prSet presAssocID="{E86F309C-12AE-4951-923B-B756F44EE79F}" presName="img" presStyleLbl="fgImgPlace1" presStyleIdx="2" presStyleCnt="4"/>
      <dgm:spPr/>
    </dgm:pt>
    <dgm:pt modelId="{D286673D-EA46-4136-AF3A-4D160B5DB118}" type="pres">
      <dgm:prSet presAssocID="{E86F309C-12AE-4951-923B-B756F44EE79F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E60C4D-ED40-46DC-BED0-61612EA1DEDE}" type="pres">
      <dgm:prSet presAssocID="{A4639324-276C-4C48-AE45-44CEC9BACA16}" presName="spacer" presStyleCnt="0"/>
      <dgm:spPr/>
    </dgm:pt>
    <dgm:pt modelId="{74B3D1AA-1B49-485A-AC56-C60444420A2C}" type="pres">
      <dgm:prSet presAssocID="{612BD726-46F8-48CA-A489-3B45AEA5BEA4}" presName="comp" presStyleCnt="0"/>
      <dgm:spPr/>
    </dgm:pt>
    <dgm:pt modelId="{5758EAFE-9D23-452F-800B-5D1601B5F3A1}" type="pres">
      <dgm:prSet presAssocID="{612BD726-46F8-48CA-A489-3B45AEA5BEA4}" presName="box" presStyleLbl="node1" presStyleIdx="3" presStyleCnt="4"/>
      <dgm:spPr/>
      <dgm:t>
        <a:bodyPr/>
        <a:lstStyle/>
        <a:p>
          <a:endParaRPr lang="en-US"/>
        </a:p>
      </dgm:t>
    </dgm:pt>
    <dgm:pt modelId="{BC20D9B4-951C-4116-A862-E487564D3B52}" type="pres">
      <dgm:prSet presAssocID="{612BD726-46F8-48CA-A489-3B45AEA5BEA4}" presName="img" presStyleLbl="fgImgPlace1" presStyleIdx="3" presStyleCnt="4"/>
      <dgm:spPr/>
    </dgm:pt>
    <dgm:pt modelId="{B091B8BD-72D6-4362-8314-7A40CFB4362A}" type="pres">
      <dgm:prSet presAssocID="{612BD726-46F8-48CA-A489-3B45AEA5BEA4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99CA97-F957-4F6D-BDA1-19B2D3A13E0A}" srcId="{F3D61081-7159-4DA7-B81A-9956E3B30B6A}" destId="{7E0914B6-D4F7-4541-BF4F-F430392BBDC2}" srcOrd="0" destOrd="0" parTransId="{7E49E6B2-CEBA-4A4B-9BFE-B80220223A0F}" sibTransId="{B95C72F8-99A9-493C-958C-A94A14E0E585}"/>
    <dgm:cxn modelId="{D3AA5DDC-C53F-4F25-9A68-B5FF0D0C518D}" srcId="{612BD726-46F8-48CA-A489-3B45AEA5BEA4}" destId="{89099EE8-7E2D-47FB-8B73-9A47D578E160}" srcOrd="0" destOrd="0" parTransId="{70C4C9A0-1E78-4F8B-A5A1-EA37765DCB7C}" sibTransId="{B4907E53-9A14-4B3A-806B-B7654B64BFB1}"/>
    <dgm:cxn modelId="{9A356A25-137F-49C6-A52D-18D707D4F373}" type="presOf" srcId="{EF7C6FDF-6331-48A6-84F8-E31B3C206CEA}" destId="{8BECE5DD-B1AB-416C-8D62-E94A72141EFA}" srcOrd="1" destOrd="0" presId="urn:microsoft.com/office/officeart/2005/8/layout/vList4"/>
    <dgm:cxn modelId="{AD768470-19AE-48F8-AD66-030840980356}" srcId="{E86F309C-12AE-4951-923B-B756F44EE79F}" destId="{505F4E5B-B732-496F-BF17-75D521CDFBC3}" srcOrd="0" destOrd="0" parTransId="{FD7CC1F1-A9F3-416F-8548-B410F9243CF9}" sibTransId="{4C61BF7D-C2CF-46F0-B8C1-E8F459A77889}"/>
    <dgm:cxn modelId="{925BB412-2029-47ED-AE3B-1B74AF34D68B}" type="presOf" srcId="{E86F309C-12AE-4951-923B-B756F44EE79F}" destId="{D286673D-EA46-4136-AF3A-4D160B5DB118}" srcOrd="1" destOrd="0" presId="urn:microsoft.com/office/officeart/2005/8/layout/vList4"/>
    <dgm:cxn modelId="{57700A1F-26E2-4C71-836B-6B18D594B3BB}" type="presOf" srcId="{E86F309C-12AE-4951-923B-B756F44EE79F}" destId="{17277600-3A54-4E28-AE22-43F8475A918E}" srcOrd="0" destOrd="0" presId="urn:microsoft.com/office/officeart/2005/8/layout/vList4"/>
    <dgm:cxn modelId="{0693C898-381A-449B-8FF1-76CFDE3FAB4F}" srcId="{F3D61081-7159-4DA7-B81A-9956E3B30B6A}" destId="{EF7C6FDF-6331-48A6-84F8-E31B3C206CEA}" srcOrd="1" destOrd="0" parTransId="{D6BE007A-1CFE-4CA8-A315-3ECBAAB999EA}" sibTransId="{92227F91-C823-4E23-B68C-50FB8A70C3D2}"/>
    <dgm:cxn modelId="{310EB031-079D-44F7-98EF-5E7CDAFAE83B}" type="presOf" srcId="{505F4E5B-B732-496F-BF17-75D521CDFBC3}" destId="{17277600-3A54-4E28-AE22-43F8475A918E}" srcOrd="0" destOrd="1" presId="urn:microsoft.com/office/officeart/2005/8/layout/vList4"/>
    <dgm:cxn modelId="{6F0601D8-8593-499F-92DA-FDC0D99B8B34}" type="presOf" srcId="{612BD726-46F8-48CA-A489-3B45AEA5BEA4}" destId="{5758EAFE-9D23-452F-800B-5D1601B5F3A1}" srcOrd="0" destOrd="0" presId="urn:microsoft.com/office/officeart/2005/8/layout/vList4"/>
    <dgm:cxn modelId="{D380075C-BACE-4B6A-8841-8622DF5F02CE}" type="presOf" srcId="{612BD726-46F8-48CA-A489-3B45AEA5BEA4}" destId="{B091B8BD-72D6-4362-8314-7A40CFB4362A}" srcOrd="1" destOrd="0" presId="urn:microsoft.com/office/officeart/2005/8/layout/vList4"/>
    <dgm:cxn modelId="{0352262C-0C99-48A6-9EA3-5634816EE2C6}" type="presOf" srcId="{505F4E5B-B732-496F-BF17-75D521CDFBC3}" destId="{D286673D-EA46-4136-AF3A-4D160B5DB118}" srcOrd="1" destOrd="1" presId="urn:microsoft.com/office/officeart/2005/8/layout/vList4"/>
    <dgm:cxn modelId="{AF1F6083-9303-4730-B41F-1875C0656A2D}" type="presOf" srcId="{89099EE8-7E2D-47FB-8B73-9A47D578E160}" destId="{B091B8BD-72D6-4362-8314-7A40CFB4362A}" srcOrd="1" destOrd="1" presId="urn:microsoft.com/office/officeart/2005/8/layout/vList4"/>
    <dgm:cxn modelId="{D8265B0F-B82D-406A-A2E4-443D40E1B399}" srcId="{EF7C6FDF-6331-48A6-84F8-E31B3C206CEA}" destId="{2E01C28F-0C78-4A07-BAB5-F3EBFFDF9047}" srcOrd="0" destOrd="0" parTransId="{625510C7-E3AD-49DA-80BD-602439DC3463}" sibTransId="{A4B086EA-3CD7-4713-BE96-A60FBADB3550}"/>
    <dgm:cxn modelId="{38B57308-B55E-4B42-BE54-1C149C99B234}" srcId="{F3D61081-7159-4DA7-B81A-9956E3B30B6A}" destId="{612BD726-46F8-48CA-A489-3B45AEA5BEA4}" srcOrd="3" destOrd="0" parTransId="{3851D668-779C-4A5C-A807-1AC851CAD82C}" sibTransId="{24BACCCD-1E8D-47F6-BE52-826BE4CA317F}"/>
    <dgm:cxn modelId="{4C8301D7-76D1-42AA-AB15-3451B2F52D2D}" type="presOf" srcId="{70661A12-6C43-44CA-AD3D-BEEB0592F213}" destId="{993869CF-B081-47A2-A60C-89D3D682C6F4}" srcOrd="1" destOrd="1" presId="urn:microsoft.com/office/officeart/2005/8/layout/vList4"/>
    <dgm:cxn modelId="{04D106A1-1DA3-4983-B32A-62C1F8E7D08A}" type="presOf" srcId="{2E01C28F-0C78-4A07-BAB5-F3EBFFDF9047}" destId="{8BECE5DD-B1AB-416C-8D62-E94A72141EFA}" srcOrd="1" destOrd="1" presId="urn:microsoft.com/office/officeart/2005/8/layout/vList4"/>
    <dgm:cxn modelId="{3894BB5F-80E0-4089-82FC-97A0E0F13493}" type="presOf" srcId="{7E0914B6-D4F7-4541-BF4F-F430392BBDC2}" destId="{993869CF-B081-47A2-A60C-89D3D682C6F4}" srcOrd="1" destOrd="0" presId="urn:microsoft.com/office/officeart/2005/8/layout/vList4"/>
    <dgm:cxn modelId="{914A910F-0A32-4C9A-9B7A-025B0FAEAF0A}" type="presOf" srcId="{70661A12-6C43-44CA-AD3D-BEEB0592F213}" destId="{04A04947-7BDE-4726-9074-A8234B2AC86E}" srcOrd="0" destOrd="1" presId="urn:microsoft.com/office/officeart/2005/8/layout/vList4"/>
    <dgm:cxn modelId="{0C3F4331-14E5-4688-96F8-E2052EB66168}" type="presOf" srcId="{EF7C6FDF-6331-48A6-84F8-E31B3C206CEA}" destId="{90C5F16C-C756-4E3A-96FB-2696FE22AE17}" srcOrd="0" destOrd="0" presId="urn:microsoft.com/office/officeart/2005/8/layout/vList4"/>
    <dgm:cxn modelId="{871BD630-D6EB-4992-B0B6-91A402F78DC5}" type="presOf" srcId="{2E01C28F-0C78-4A07-BAB5-F3EBFFDF9047}" destId="{90C5F16C-C756-4E3A-96FB-2696FE22AE17}" srcOrd="0" destOrd="1" presId="urn:microsoft.com/office/officeart/2005/8/layout/vList4"/>
    <dgm:cxn modelId="{1648D4A4-3F3C-4471-AD3F-638FE2923C07}" type="presOf" srcId="{7E0914B6-D4F7-4541-BF4F-F430392BBDC2}" destId="{04A04947-7BDE-4726-9074-A8234B2AC86E}" srcOrd="0" destOrd="0" presId="urn:microsoft.com/office/officeart/2005/8/layout/vList4"/>
    <dgm:cxn modelId="{C4ED4B7E-5F43-4A9B-8D0D-E40CD8316F79}" srcId="{F3D61081-7159-4DA7-B81A-9956E3B30B6A}" destId="{E86F309C-12AE-4951-923B-B756F44EE79F}" srcOrd="2" destOrd="0" parTransId="{785347F3-EED1-4864-A2B6-C3BF676BDFA0}" sibTransId="{A4639324-276C-4C48-AE45-44CEC9BACA16}"/>
    <dgm:cxn modelId="{6216A07B-8AAF-4080-BC9A-886313AEDE3D}" type="presOf" srcId="{F3D61081-7159-4DA7-B81A-9956E3B30B6A}" destId="{1A786556-71DB-4E9F-BEE5-DE55A3D10187}" srcOrd="0" destOrd="0" presId="urn:microsoft.com/office/officeart/2005/8/layout/vList4"/>
    <dgm:cxn modelId="{D6FC35F1-2B0E-47E8-B633-1FF10B4E52FF}" type="presOf" srcId="{89099EE8-7E2D-47FB-8B73-9A47D578E160}" destId="{5758EAFE-9D23-452F-800B-5D1601B5F3A1}" srcOrd="0" destOrd="1" presId="urn:microsoft.com/office/officeart/2005/8/layout/vList4"/>
    <dgm:cxn modelId="{D46CB9C1-C492-4A78-88EB-A65C10F34B14}" srcId="{7E0914B6-D4F7-4541-BF4F-F430392BBDC2}" destId="{70661A12-6C43-44CA-AD3D-BEEB0592F213}" srcOrd="0" destOrd="0" parTransId="{BD94B0BA-1C27-4659-A06E-7D006351D61F}" sibTransId="{1F278B8D-70C0-4A4F-B096-07711BF32409}"/>
    <dgm:cxn modelId="{25069830-D4B7-4A56-9FAD-3B87892FDC67}" type="presParOf" srcId="{1A786556-71DB-4E9F-BEE5-DE55A3D10187}" destId="{4CFA3A38-7BE3-4052-BE39-D67AD8B3D6A3}" srcOrd="0" destOrd="0" presId="urn:microsoft.com/office/officeart/2005/8/layout/vList4"/>
    <dgm:cxn modelId="{08603985-F5AC-4183-9C4A-80A23C9B960D}" type="presParOf" srcId="{4CFA3A38-7BE3-4052-BE39-D67AD8B3D6A3}" destId="{04A04947-7BDE-4726-9074-A8234B2AC86E}" srcOrd="0" destOrd="0" presId="urn:microsoft.com/office/officeart/2005/8/layout/vList4"/>
    <dgm:cxn modelId="{F2E89F38-08CF-4E1F-8F50-35C322EB19B2}" type="presParOf" srcId="{4CFA3A38-7BE3-4052-BE39-D67AD8B3D6A3}" destId="{2CA893F3-EC49-4F00-8BA0-152C86A944F2}" srcOrd="1" destOrd="0" presId="urn:microsoft.com/office/officeart/2005/8/layout/vList4"/>
    <dgm:cxn modelId="{41E6EE3F-6227-4925-84A3-00320167B1B1}" type="presParOf" srcId="{4CFA3A38-7BE3-4052-BE39-D67AD8B3D6A3}" destId="{993869CF-B081-47A2-A60C-89D3D682C6F4}" srcOrd="2" destOrd="0" presId="urn:microsoft.com/office/officeart/2005/8/layout/vList4"/>
    <dgm:cxn modelId="{0C97F856-905C-4AC4-91DE-DBF5A09C9143}" type="presParOf" srcId="{1A786556-71DB-4E9F-BEE5-DE55A3D10187}" destId="{95F1DD43-D53A-4939-B3BA-0DE65085CD38}" srcOrd="1" destOrd="0" presId="urn:microsoft.com/office/officeart/2005/8/layout/vList4"/>
    <dgm:cxn modelId="{CBAF7BFF-53FA-4F59-9AE0-B3E203F680C3}" type="presParOf" srcId="{1A786556-71DB-4E9F-BEE5-DE55A3D10187}" destId="{7544778D-4651-4425-B97A-91D94388D78F}" srcOrd="2" destOrd="0" presId="urn:microsoft.com/office/officeart/2005/8/layout/vList4"/>
    <dgm:cxn modelId="{A4083B96-902D-4898-8516-820157F4B13A}" type="presParOf" srcId="{7544778D-4651-4425-B97A-91D94388D78F}" destId="{90C5F16C-C756-4E3A-96FB-2696FE22AE17}" srcOrd="0" destOrd="0" presId="urn:microsoft.com/office/officeart/2005/8/layout/vList4"/>
    <dgm:cxn modelId="{A3855D69-15AB-4898-A899-6A53288BF11B}" type="presParOf" srcId="{7544778D-4651-4425-B97A-91D94388D78F}" destId="{D5CEDCF7-5BEA-429E-829C-3306DCB454B5}" srcOrd="1" destOrd="0" presId="urn:microsoft.com/office/officeart/2005/8/layout/vList4"/>
    <dgm:cxn modelId="{70536D52-018C-4277-BC8F-4C441963FC50}" type="presParOf" srcId="{7544778D-4651-4425-B97A-91D94388D78F}" destId="{8BECE5DD-B1AB-416C-8D62-E94A72141EFA}" srcOrd="2" destOrd="0" presId="urn:microsoft.com/office/officeart/2005/8/layout/vList4"/>
    <dgm:cxn modelId="{9E54B529-5B91-4F71-B03E-2F2E2874C3BA}" type="presParOf" srcId="{1A786556-71DB-4E9F-BEE5-DE55A3D10187}" destId="{5763B318-3340-4CB4-9F54-C4BFD2D2EB83}" srcOrd="3" destOrd="0" presId="urn:microsoft.com/office/officeart/2005/8/layout/vList4"/>
    <dgm:cxn modelId="{B66B8197-2092-4A63-A66C-0A1F5BA9AABB}" type="presParOf" srcId="{1A786556-71DB-4E9F-BEE5-DE55A3D10187}" destId="{5583A89B-68C4-4C40-BC4C-B3E86D1B4828}" srcOrd="4" destOrd="0" presId="urn:microsoft.com/office/officeart/2005/8/layout/vList4"/>
    <dgm:cxn modelId="{78BCB70D-C1FC-4F74-A114-3470C955E8CB}" type="presParOf" srcId="{5583A89B-68C4-4C40-BC4C-B3E86D1B4828}" destId="{17277600-3A54-4E28-AE22-43F8475A918E}" srcOrd="0" destOrd="0" presId="urn:microsoft.com/office/officeart/2005/8/layout/vList4"/>
    <dgm:cxn modelId="{44578E1C-C2F0-4477-81D6-6EF9FBCFA427}" type="presParOf" srcId="{5583A89B-68C4-4C40-BC4C-B3E86D1B4828}" destId="{9F8DEFD7-E95E-4FB4-8ED1-52B5A072947B}" srcOrd="1" destOrd="0" presId="urn:microsoft.com/office/officeart/2005/8/layout/vList4"/>
    <dgm:cxn modelId="{CAB76D4E-5E5C-4032-AECC-E20DBDE8D6F7}" type="presParOf" srcId="{5583A89B-68C4-4C40-BC4C-B3E86D1B4828}" destId="{D286673D-EA46-4136-AF3A-4D160B5DB118}" srcOrd="2" destOrd="0" presId="urn:microsoft.com/office/officeart/2005/8/layout/vList4"/>
    <dgm:cxn modelId="{39E11578-7A8F-47AF-B98F-698C07EAC537}" type="presParOf" srcId="{1A786556-71DB-4E9F-BEE5-DE55A3D10187}" destId="{A0E60C4D-ED40-46DC-BED0-61612EA1DEDE}" srcOrd="5" destOrd="0" presId="urn:microsoft.com/office/officeart/2005/8/layout/vList4"/>
    <dgm:cxn modelId="{6F301966-BEBA-4D23-9793-F479A03AB91E}" type="presParOf" srcId="{1A786556-71DB-4E9F-BEE5-DE55A3D10187}" destId="{74B3D1AA-1B49-485A-AC56-C60444420A2C}" srcOrd="6" destOrd="0" presId="urn:microsoft.com/office/officeart/2005/8/layout/vList4"/>
    <dgm:cxn modelId="{78610D86-EB42-429B-B380-1C5133476149}" type="presParOf" srcId="{74B3D1AA-1B49-485A-AC56-C60444420A2C}" destId="{5758EAFE-9D23-452F-800B-5D1601B5F3A1}" srcOrd="0" destOrd="0" presId="urn:microsoft.com/office/officeart/2005/8/layout/vList4"/>
    <dgm:cxn modelId="{89AA1BFC-8CE8-4711-B191-ABEC68BBBC8B}" type="presParOf" srcId="{74B3D1AA-1B49-485A-AC56-C60444420A2C}" destId="{BC20D9B4-951C-4116-A862-E487564D3B52}" srcOrd="1" destOrd="0" presId="urn:microsoft.com/office/officeart/2005/8/layout/vList4"/>
    <dgm:cxn modelId="{4D7A34A2-DAB5-4C6D-8F3F-48891AB3CD25}" type="presParOf" srcId="{74B3D1AA-1B49-485A-AC56-C60444420A2C}" destId="{B091B8BD-72D6-4362-8314-7A40CFB4362A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D61081-7159-4DA7-B81A-9956E3B30B6A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0914B6-D4F7-4541-BF4F-F430392BBDC2}">
      <dgm:prSet phldrT="[Text]"/>
      <dgm:spPr/>
      <dgm:t>
        <a:bodyPr/>
        <a:lstStyle/>
        <a:p>
          <a:r>
            <a:rPr lang="en-US" sz="2500" dirty="0" smtClean="0">
              <a:latin typeface="+mj-lt"/>
            </a:rPr>
            <a:t>Devices</a:t>
          </a:r>
          <a:endParaRPr lang="en-US" sz="2500" dirty="0">
            <a:latin typeface="+mj-lt"/>
          </a:endParaRPr>
        </a:p>
      </dgm:t>
    </dgm:pt>
    <dgm:pt modelId="{7E49E6B2-CEBA-4A4B-9BFE-B80220223A0F}" type="parTrans" cxnId="{EE99CA97-F957-4F6D-BDA1-19B2D3A13E0A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B95C72F8-99A9-493C-958C-A94A14E0E585}" type="sibTrans" cxnId="{EE99CA97-F957-4F6D-BDA1-19B2D3A13E0A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70661A12-6C43-44CA-AD3D-BEEB0592F213}">
      <dgm:prSet phldrT="[Text]" custT="1"/>
      <dgm:spPr/>
      <dgm:t>
        <a:bodyPr/>
        <a:lstStyle/>
        <a:p>
          <a:r>
            <a:rPr lang="en-US" sz="2200" dirty="0" smtClean="0">
              <a:latin typeface="+mj-lt"/>
            </a:rPr>
            <a:t>Find the best case technology scaling</a:t>
          </a:r>
          <a:endParaRPr lang="en-US" sz="2200" dirty="0">
            <a:latin typeface="+mj-lt"/>
          </a:endParaRPr>
        </a:p>
      </dgm:t>
    </dgm:pt>
    <dgm:pt modelId="{BD94B0BA-1C27-4659-A06E-7D006351D61F}" type="parTrans" cxnId="{D46CB9C1-C492-4A78-88EB-A65C10F34B1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1F278B8D-70C0-4A4F-B096-07711BF32409}" type="sibTrans" cxnId="{D46CB9C1-C492-4A78-88EB-A65C10F34B1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EF7C6FDF-6331-48A6-84F8-E31B3C206CEA}">
      <dgm:prSet phldrT="[Text]"/>
      <dgm:spPr/>
      <dgm:t>
        <a:bodyPr/>
        <a:lstStyle/>
        <a:p>
          <a:r>
            <a:rPr lang="en-US" sz="2500" dirty="0" smtClean="0">
              <a:latin typeface="+mj-lt"/>
            </a:rPr>
            <a:t>Cores</a:t>
          </a:r>
          <a:endParaRPr lang="en-US" sz="2500" dirty="0">
            <a:latin typeface="+mj-lt"/>
          </a:endParaRPr>
        </a:p>
      </dgm:t>
    </dgm:pt>
    <dgm:pt modelId="{D6BE007A-1CFE-4CA8-A315-3ECBAAB999EA}" type="parTrans" cxnId="{0693C898-381A-449B-8FF1-76CFDE3FAB4F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92227F91-C823-4E23-B68C-50FB8A70C3D2}" type="sibTrans" cxnId="{0693C898-381A-449B-8FF1-76CFDE3FAB4F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2E01C28F-0C78-4A07-BAB5-F3EBFFDF9047}">
      <dgm:prSet phldrT="[Text]" custT="1"/>
      <dgm:spPr/>
      <dgm:t>
        <a:bodyPr/>
        <a:lstStyle/>
        <a:p>
          <a:r>
            <a:rPr lang="en-US" sz="2200" dirty="0" smtClean="0">
              <a:latin typeface="+mj-lt"/>
            </a:rPr>
            <a:t>Find the best cores</a:t>
          </a:r>
          <a:endParaRPr lang="en-US" sz="2200" dirty="0">
            <a:latin typeface="+mj-lt"/>
          </a:endParaRPr>
        </a:p>
      </dgm:t>
    </dgm:pt>
    <dgm:pt modelId="{625510C7-E3AD-49DA-80BD-602439DC3463}" type="parTrans" cxnId="{D8265B0F-B82D-406A-A2E4-443D40E1B39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A4B086EA-3CD7-4713-BE96-A60FBADB3550}" type="sibTrans" cxnId="{D8265B0F-B82D-406A-A2E4-443D40E1B39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E86F309C-12AE-4951-923B-B756F44EE79F}">
      <dgm:prSet phldrT="[Text]"/>
      <dgm:spPr/>
      <dgm:t>
        <a:bodyPr/>
        <a:lstStyle/>
        <a:p>
          <a:r>
            <a:rPr lang="en-US" sz="2500" dirty="0" err="1" smtClean="0">
              <a:latin typeface="+mj-lt"/>
            </a:rPr>
            <a:t>Multicores</a:t>
          </a:r>
          <a:endParaRPr lang="en-US" sz="2500" dirty="0">
            <a:latin typeface="+mj-lt"/>
          </a:endParaRPr>
        </a:p>
      </dgm:t>
    </dgm:pt>
    <dgm:pt modelId="{785347F3-EED1-4864-A2B6-C3BF676BDFA0}" type="parTrans" cxnId="{C4ED4B7E-5F43-4A9B-8D0D-E40CD8316F7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A4639324-276C-4C48-AE45-44CEC9BACA16}" type="sibTrans" cxnId="{C4ED4B7E-5F43-4A9B-8D0D-E40CD8316F7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505F4E5B-B732-496F-BF17-75D521CDFBC3}">
      <dgm:prSet phldrT="[Text]" custT="1"/>
      <dgm:spPr/>
      <dgm:t>
        <a:bodyPr/>
        <a:lstStyle/>
        <a:p>
          <a:r>
            <a:rPr lang="en-US" sz="2200" dirty="0" smtClean="0">
              <a:latin typeface="+mj-lt"/>
            </a:rPr>
            <a:t>Find the best </a:t>
          </a:r>
          <a:r>
            <a:rPr lang="en-US" sz="2200" dirty="0" err="1" smtClean="0">
              <a:latin typeface="+mj-lt"/>
            </a:rPr>
            <a:t>multicore</a:t>
          </a:r>
          <a:r>
            <a:rPr lang="en-US" sz="2200" dirty="0" smtClean="0">
              <a:latin typeface="+mj-lt"/>
            </a:rPr>
            <a:t> organization</a:t>
          </a:r>
          <a:endParaRPr lang="en-US" sz="2200" dirty="0">
            <a:latin typeface="+mj-lt"/>
          </a:endParaRPr>
        </a:p>
      </dgm:t>
    </dgm:pt>
    <dgm:pt modelId="{FD7CC1F1-A9F3-416F-8548-B410F9243CF9}" type="parTrans" cxnId="{AD768470-19AE-48F8-AD66-030840980356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4C61BF7D-C2CF-46F0-B8C1-E8F459A77889}" type="sibTrans" cxnId="{AD768470-19AE-48F8-AD66-030840980356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612BD726-46F8-48CA-A489-3B45AEA5BEA4}">
      <dgm:prSet phldrT="[Text]"/>
      <dgm:spPr/>
      <dgm:t>
        <a:bodyPr/>
        <a:lstStyle/>
        <a:p>
          <a:r>
            <a:rPr lang="en-US" sz="2500" dirty="0" smtClean="0">
              <a:latin typeface="+mj-lt"/>
            </a:rPr>
            <a:t>Projections</a:t>
          </a:r>
          <a:endParaRPr lang="en-US" sz="2500" dirty="0">
            <a:latin typeface="+mj-lt"/>
          </a:endParaRPr>
        </a:p>
      </dgm:t>
    </dgm:pt>
    <dgm:pt modelId="{3851D668-779C-4A5C-A807-1AC851CAD82C}" type="parTrans" cxnId="{38B57308-B55E-4B42-BE54-1C149C99B23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24BACCCD-1E8D-47F6-BE52-826BE4CA317F}" type="sibTrans" cxnId="{38B57308-B55E-4B42-BE54-1C149C99B234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89099EE8-7E2D-47FB-8B73-9A47D578E160}">
      <dgm:prSet phldrT="[Text]" custT="1"/>
      <dgm:spPr/>
      <dgm:t>
        <a:bodyPr/>
        <a:lstStyle/>
        <a:p>
          <a:r>
            <a:rPr lang="en-US" sz="2200" dirty="0" smtClean="0">
              <a:latin typeface="+mj-lt"/>
            </a:rPr>
            <a:t>Predict best case </a:t>
          </a:r>
          <a:r>
            <a:rPr lang="en-US" sz="2200" dirty="0" err="1" smtClean="0">
              <a:latin typeface="+mj-lt"/>
            </a:rPr>
            <a:t>multicore</a:t>
          </a:r>
          <a:r>
            <a:rPr lang="en-US" sz="2200" dirty="0" smtClean="0">
              <a:latin typeface="+mj-lt"/>
            </a:rPr>
            <a:t> performance for each technology generation</a:t>
          </a:r>
          <a:endParaRPr lang="en-US" sz="2200" dirty="0">
            <a:latin typeface="+mj-lt"/>
          </a:endParaRPr>
        </a:p>
      </dgm:t>
    </dgm:pt>
    <dgm:pt modelId="{70C4C9A0-1E78-4F8B-A5A1-EA37765DCB7C}" type="parTrans" cxnId="{D3AA5DDC-C53F-4F25-9A68-B5FF0D0C518D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B4907E53-9A14-4B3A-806B-B7654B64BFB1}" type="sibTrans" cxnId="{D3AA5DDC-C53F-4F25-9A68-B5FF0D0C518D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1A786556-71DB-4E9F-BEE5-DE55A3D10187}" type="pres">
      <dgm:prSet presAssocID="{F3D61081-7159-4DA7-B81A-9956E3B30B6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CFA3A38-7BE3-4052-BE39-D67AD8B3D6A3}" type="pres">
      <dgm:prSet presAssocID="{7E0914B6-D4F7-4541-BF4F-F430392BBDC2}" presName="comp" presStyleCnt="0"/>
      <dgm:spPr/>
    </dgm:pt>
    <dgm:pt modelId="{04A04947-7BDE-4726-9074-A8234B2AC86E}" type="pres">
      <dgm:prSet presAssocID="{7E0914B6-D4F7-4541-BF4F-F430392BBDC2}" presName="box" presStyleLbl="node1" presStyleIdx="0" presStyleCnt="4"/>
      <dgm:spPr/>
      <dgm:t>
        <a:bodyPr/>
        <a:lstStyle/>
        <a:p>
          <a:endParaRPr lang="en-US"/>
        </a:p>
      </dgm:t>
    </dgm:pt>
    <dgm:pt modelId="{2CA893F3-EC49-4F00-8BA0-152C86A944F2}" type="pres">
      <dgm:prSet presAssocID="{7E0914B6-D4F7-4541-BF4F-F430392BBDC2}" presName="img" presStyleLbl="fgImgPlace1" presStyleIdx="0" presStyleCnt="4"/>
      <dgm:spPr/>
    </dgm:pt>
    <dgm:pt modelId="{993869CF-B081-47A2-A60C-89D3D682C6F4}" type="pres">
      <dgm:prSet presAssocID="{7E0914B6-D4F7-4541-BF4F-F430392BBDC2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F1DD43-D53A-4939-B3BA-0DE65085CD38}" type="pres">
      <dgm:prSet presAssocID="{B95C72F8-99A9-493C-958C-A94A14E0E585}" presName="spacer" presStyleCnt="0"/>
      <dgm:spPr/>
    </dgm:pt>
    <dgm:pt modelId="{7544778D-4651-4425-B97A-91D94388D78F}" type="pres">
      <dgm:prSet presAssocID="{EF7C6FDF-6331-48A6-84F8-E31B3C206CEA}" presName="comp" presStyleCnt="0"/>
      <dgm:spPr/>
    </dgm:pt>
    <dgm:pt modelId="{90C5F16C-C756-4E3A-96FB-2696FE22AE17}" type="pres">
      <dgm:prSet presAssocID="{EF7C6FDF-6331-48A6-84F8-E31B3C206CEA}" presName="box" presStyleLbl="node1" presStyleIdx="1" presStyleCnt="4"/>
      <dgm:spPr/>
      <dgm:t>
        <a:bodyPr/>
        <a:lstStyle/>
        <a:p>
          <a:endParaRPr lang="en-US"/>
        </a:p>
      </dgm:t>
    </dgm:pt>
    <dgm:pt modelId="{D5CEDCF7-5BEA-429E-829C-3306DCB454B5}" type="pres">
      <dgm:prSet presAssocID="{EF7C6FDF-6331-48A6-84F8-E31B3C206CEA}" presName="img" presStyleLbl="fgImgPlace1" presStyleIdx="1" presStyleCnt="4"/>
      <dgm:spPr/>
    </dgm:pt>
    <dgm:pt modelId="{8BECE5DD-B1AB-416C-8D62-E94A72141EFA}" type="pres">
      <dgm:prSet presAssocID="{EF7C6FDF-6331-48A6-84F8-E31B3C206CEA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63B318-3340-4CB4-9F54-C4BFD2D2EB83}" type="pres">
      <dgm:prSet presAssocID="{92227F91-C823-4E23-B68C-50FB8A70C3D2}" presName="spacer" presStyleCnt="0"/>
      <dgm:spPr/>
    </dgm:pt>
    <dgm:pt modelId="{5583A89B-68C4-4C40-BC4C-B3E86D1B4828}" type="pres">
      <dgm:prSet presAssocID="{E86F309C-12AE-4951-923B-B756F44EE79F}" presName="comp" presStyleCnt="0"/>
      <dgm:spPr/>
    </dgm:pt>
    <dgm:pt modelId="{17277600-3A54-4E28-AE22-43F8475A918E}" type="pres">
      <dgm:prSet presAssocID="{E86F309C-12AE-4951-923B-B756F44EE79F}" presName="box" presStyleLbl="node1" presStyleIdx="2" presStyleCnt="4"/>
      <dgm:spPr/>
      <dgm:t>
        <a:bodyPr/>
        <a:lstStyle/>
        <a:p>
          <a:endParaRPr lang="en-US"/>
        </a:p>
      </dgm:t>
    </dgm:pt>
    <dgm:pt modelId="{9F8DEFD7-E95E-4FB4-8ED1-52B5A072947B}" type="pres">
      <dgm:prSet presAssocID="{E86F309C-12AE-4951-923B-B756F44EE79F}" presName="img" presStyleLbl="fgImgPlace1" presStyleIdx="2" presStyleCnt="4"/>
      <dgm:spPr/>
    </dgm:pt>
    <dgm:pt modelId="{D286673D-EA46-4136-AF3A-4D160B5DB118}" type="pres">
      <dgm:prSet presAssocID="{E86F309C-12AE-4951-923B-B756F44EE79F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E60C4D-ED40-46DC-BED0-61612EA1DEDE}" type="pres">
      <dgm:prSet presAssocID="{A4639324-276C-4C48-AE45-44CEC9BACA16}" presName="spacer" presStyleCnt="0"/>
      <dgm:spPr/>
    </dgm:pt>
    <dgm:pt modelId="{74B3D1AA-1B49-485A-AC56-C60444420A2C}" type="pres">
      <dgm:prSet presAssocID="{612BD726-46F8-48CA-A489-3B45AEA5BEA4}" presName="comp" presStyleCnt="0"/>
      <dgm:spPr/>
    </dgm:pt>
    <dgm:pt modelId="{5758EAFE-9D23-452F-800B-5D1601B5F3A1}" type="pres">
      <dgm:prSet presAssocID="{612BD726-46F8-48CA-A489-3B45AEA5BEA4}" presName="box" presStyleLbl="node1" presStyleIdx="3" presStyleCnt="4"/>
      <dgm:spPr/>
      <dgm:t>
        <a:bodyPr/>
        <a:lstStyle/>
        <a:p>
          <a:endParaRPr lang="en-US"/>
        </a:p>
      </dgm:t>
    </dgm:pt>
    <dgm:pt modelId="{BC20D9B4-951C-4116-A862-E487564D3B52}" type="pres">
      <dgm:prSet presAssocID="{612BD726-46F8-48CA-A489-3B45AEA5BEA4}" presName="img" presStyleLbl="fgImgPlace1" presStyleIdx="3" presStyleCnt="4"/>
      <dgm:spPr/>
    </dgm:pt>
    <dgm:pt modelId="{B091B8BD-72D6-4362-8314-7A40CFB4362A}" type="pres">
      <dgm:prSet presAssocID="{612BD726-46F8-48CA-A489-3B45AEA5BEA4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99CA97-F957-4F6D-BDA1-19B2D3A13E0A}" srcId="{F3D61081-7159-4DA7-B81A-9956E3B30B6A}" destId="{7E0914B6-D4F7-4541-BF4F-F430392BBDC2}" srcOrd="0" destOrd="0" parTransId="{7E49E6B2-CEBA-4A4B-9BFE-B80220223A0F}" sibTransId="{B95C72F8-99A9-493C-958C-A94A14E0E585}"/>
    <dgm:cxn modelId="{7E1DEBED-3C10-4370-BA4A-CA52B28DBD32}" type="presOf" srcId="{E86F309C-12AE-4951-923B-B756F44EE79F}" destId="{17277600-3A54-4E28-AE22-43F8475A918E}" srcOrd="0" destOrd="0" presId="urn:microsoft.com/office/officeart/2005/8/layout/vList4"/>
    <dgm:cxn modelId="{D3AA5DDC-C53F-4F25-9A68-B5FF0D0C518D}" srcId="{612BD726-46F8-48CA-A489-3B45AEA5BEA4}" destId="{89099EE8-7E2D-47FB-8B73-9A47D578E160}" srcOrd="0" destOrd="0" parTransId="{70C4C9A0-1E78-4F8B-A5A1-EA37765DCB7C}" sibTransId="{B4907E53-9A14-4B3A-806B-B7654B64BFB1}"/>
    <dgm:cxn modelId="{A115200C-D108-4F4E-8DBC-7C7CCA6C68A3}" type="presOf" srcId="{EF7C6FDF-6331-48A6-84F8-E31B3C206CEA}" destId="{90C5F16C-C756-4E3A-96FB-2696FE22AE17}" srcOrd="0" destOrd="0" presId="urn:microsoft.com/office/officeart/2005/8/layout/vList4"/>
    <dgm:cxn modelId="{0B4B4909-C675-4E0B-A57D-8EE78B8459C1}" type="presOf" srcId="{EF7C6FDF-6331-48A6-84F8-E31B3C206CEA}" destId="{8BECE5DD-B1AB-416C-8D62-E94A72141EFA}" srcOrd="1" destOrd="0" presId="urn:microsoft.com/office/officeart/2005/8/layout/vList4"/>
    <dgm:cxn modelId="{AD768470-19AE-48F8-AD66-030840980356}" srcId="{E86F309C-12AE-4951-923B-B756F44EE79F}" destId="{505F4E5B-B732-496F-BF17-75D521CDFBC3}" srcOrd="0" destOrd="0" parTransId="{FD7CC1F1-A9F3-416F-8548-B410F9243CF9}" sibTransId="{4C61BF7D-C2CF-46F0-B8C1-E8F459A77889}"/>
    <dgm:cxn modelId="{6D17D0F2-8586-40EA-8978-255181C3BF4F}" type="presOf" srcId="{505F4E5B-B732-496F-BF17-75D521CDFBC3}" destId="{17277600-3A54-4E28-AE22-43F8475A918E}" srcOrd="0" destOrd="1" presId="urn:microsoft.com/office/officeart/2005/8/layout/vList4"/>
    <dgm:cxn modelId="{0693C898-381A-449B-8FF1-76CFDE3FAB4F}" srcId="{F3D61081-7159-4DA7-B81A-9956E3B30B6A}" destId="{EF7C6FDF-6331-48A6-84F8-E31B3C206CEA}" srcOrd="1" destOrd="0" parTransId="{D6BE007A-1CFE-4CA8-A315-3ECBAAB999EA}" sibTransId="{92227F91-C823-4E23-B68C-50FB8A70C3D2}"/>
    <dgm:cxn modelId="{E005671A-B842-4B94-B5BC-0E1D48770F28}" type="presOf" srcId="{E86F309C-12AE-4951-923B-B756F44EE79F}" destId="{D286673D-EA46-4136-AF3A-4D160B5DB118}" srcOrd="1" destOrd="0" presId="urn:microsoft.com/office/officeart/2005/8/layout/vList4"/>
    <dgm:cxn modelId="{EA8B6E32-E443-40AC-8AEB-B9CBE2694807}" type="presOf" srcId="{2E01C28F-0C78-4A07-BAB5-F3EBFFDF9047}" destId="{8BECE5DD-B1AB-416C-8D62-E94A72141EFA}" srcOrd="1" destOrd="1" presId="urn:microsoft.com/office/officeart/2005/8/layout/vList4"/>
    <dgm:cxn modelId="{BB9102D9-B372-40FE-9585-DE816B9DBFE0}" type="presOf" srcId="{70661A12-6C43-44CA-AD3D-BEEB0592F213}" destId="{04A04947-7BDE-4726-9074-A8234B2AC86E}" srcOrd="0" destOrd="1" presId="urn:microsoft.com/office/officeart/2005/8/layout/vList4"/>
    <dgm:cxn modelId="{4883AC4D-7CEE-495C-BF1A-BEBAFE9F8781}" type="presOf" srcId="{89099EE8-7E2D-47FB-8B73-9A47D578E160}" destId="{B091B8BD-72D6-4362-8314-7A40CFB4362A}" srcOrd="1" destOrd="1" presId="urn:microsoft.com/office/officeart/2005/8/layout/vList4"/>
    <dgm:cxn modelId="{9520C584-8610-4E9C-8F77-19CB63A45E3A}" type="presOf" srcId="{7E0914B6-D4F7-4541-BF4F-F430392BBDC2}" destId="{04A04947-7BDE-4726-9074-A8234B2AC86E}" srcOrd="0" destOrd="0" presId="urn:microsoft.com/office/officeart/2005/8/layout/vList4"/>
    <dgm:cxn modelId="{D8265B0F-B82D-406A-A2E4-443D40E1B399}" srcId="{EF7C6FDF-6331-48A6-84F8-E31B3C206CEA}" destId="{2E01C28F-0C78-4A07-BAB5-F3EBFFDF9047}" srcOrd="0" destOrd="0" parTransId="{625510C7-E3AD-49DA-80BD-602439DC3463}" sibTransId="{A4B086EA-3CD7-4713-BE96-A60FBADB3550}"/>
    <dgm:cxn modelId="{38B57308-B55E-4B42-BE54-1C149C99B234}" srcId="{F3D61081-7159-4DA7-B81A-9956E3B30B6A}" destId="{612BD726-46F8-48CA-A489-3B45AEA5BEA4}" srcOrd="3" destOrd="0" parTransId="{3851D668-779C-4A5C-A807-1AC851CAD82C}" sibTransId="{24BACCCD-1E8D-47F6-BE52-826BE4CA317F}"/>
    <dgm:cxn modelId="{A299F5B7-3EAC-4037-BD51-86DCB5557842}" type="presOf" srcId="{505F4E5B-B732-496F-BF17-75D521CDFBC3}" destId="{D286673D-EA46-4136-AF3A-4D160B5DB118}" srcOrd="1" destOrd="1" presId="urn:microsoft.com/office/officeart/2005/8/layout/vList4"/>
    <dgm:cxn modelId="{12392B06-B10C-4A44-AA3C-E5E7CD975DAF}" type="presOf" srcId="{89099EE8-7E2D-47FB-8B73-9A47D578E160}" destId="{5758EAFE-9D23-452F-800B-5D1601B5F3A1}" srcOrd="0" destOrd="1" presId="urn:microsoft.com/office/officeart/2005/8/layout/vList4"/>
    <dgm:cxn modelId="{6D3A25BF-6B8F-4668-832E-5A91C16C4BCB}" type="presOf" srcId="{612BD726-46F8-48CA-A489-3B45AEA5BEA4}" destId="{5758EAFE-9D23-452F-800B-5D1601B5F3A1}" srcOrd="0" destOrd="0" presId="urn:microsoft.com/office/officeart/2005/8/layout/vList4"/>
    <dgm:cxn modelId="{46CDA397-E1D0-493F-8047-6F40EC39F0A3}" type="presOf" srcId="{2E01C28F-0C78-4A07-BAB5-F3EBFFDF9047}" destId="{90C5F16C-C756-4E3A-96FB-2696FE22AE17}" srcOrd="0" destOrd="1" presId="urn:microsoft.com/office/officeart/2005/8/layout/vList4"/>
    <dgm:cxn modelId="{C283EF86-709E-4ABF-B23A-92901BA90059}" type="presOf" srcId="{612BD726-46F8-48CA-A489-3B45AEA5BEA4}" destId="{B091B8BD-72D6-4362-8314-7A40CFB4362A}" srcOrd="1" destOrd="0" presId="urn:microsoft.com/office/officeart/2005/8/layout/vList4"/>
    <dgm:cxn modelId="{17D9D8C9-E433-4C0F-A2C0-94307A429D4E}" type="presOf" srcId="{70661A12-6C43-44CA-AD3D-BEEB0592F213}" destId="{993869CF-B081-47A2-A60C-89D3D682C6F4}" srcOrd="1" destOrd="1" presId="urn:microsoft.com/office/officeart/2005/8/layout/vList4"/>
    <dgm:cxn modelId="{C4ED4B7E-5F43-4A9B-8D0D-E40CD8316F79}" srcId="{F3D61081-7159-4DA7-B81A-9956E3B30B6A}" destId="{E86F309C-12AE-4951-923B-B756F44EE79F}" srcOrd="2" destOrd="0" parTransId="{785347F3-EED1-4864-A2B6-C3BF676BDFA0}" sibTransId="{A4639324-276C-4C48-AE45-44CEC9BACA16}"/>
    <dgm:cxn modelId="{BE00ED51-9CE0-4167-80A0-1E98EE799301}" type="presOf" srcId="{7E0914B6-D4F7-4541-BF4F-F430392BBDC2}" destId="{993869CF-B081-47A2-A60C-89D3D682C6F4}" srcOrd="1" destOrd="0" presId="urn:microsoft.com/office/officeart/2005/8/layout/vList4"/>
    <dgm:cxn modelId="{C747B299-CBBC-46A2-80DC-762B9AB1E31E}" type="presOf" srcId="{F3D61081-7159-4DA7-B81A-9956E3B30B6A}" destId="{1A786556-71DB-4E9F-BEE5-DE55A3D10187}" srcOrd="0" destOrd="0" presId="urn:microsoft.com/office/officeart/2005/8/layout/vList4"/>
    <dgm:cxn modelId="{D46CB9C1-C492-4A78-88EB-A65C10F34B14}" srcId="{7E0914B6-D4F7-4541-BF4F-F430392BBDC2}" destId="{70661A12-6C43-44CA-AD3D-BEEB0592F213}" srcOrd="0" destOrd="0" parTransId="{BD94B0BA-1C27-4659-A06E-7D006351D61F}" sibTransId="{1F278B8D-70C0-4A4F-B096-07711BF32409}"/>
    <dgm:cxn modelId="{4FF7D83F-6F6C-4E82-AE14-8FD1F97E28FB}" type="presParOf" srcId="{1A786556-71DB-4E9F-BEE5-DE55A3D10187}" destId="{4CFA3A38-7BE3-4052-BE39-D67AD8B3D6A3}" srcOrd="0" destOrd="0" presId="urn:microsoft.com/office/officeart/2005/8/layout/vList4"/>
    <dgm:cxn modelId="{E9A7B335-C2A9-4006-9912-1376BA667BCC}" type="presParOf" srcId="{4CFA3A38-7BE3-4052-BE39-D67AD8B3D6A3}" destId="{04A04947-7BDE-4726-9074-A8234B2AC86E}" srcOrd="0" destOrd="0" presId="urn:microsoft.com/office/officeart/2005/8/layout/vList4"/>
    <dgm:cxn modelId="{D540BAA6-5A05-4AD2-9107-C3CE566B584A}" type="presParOf" srcId="{4CFA3A38-7BE3-4052-BE39-D67AD8B3D6A3}" destId="{2CA893F3-EC49-4F00-8BA0-152C86A944F2}" srcOrd="1" destOrd="0" presId="urn:microsoft.com/office/officeart/2005/8/layout/vList4"/>
    <dgm:cxn modelId="{450394B6-8B93-47F6-BA03-E9CED21DA464}" type="presParOf" srcId="{4CFA3A38-7BE3-4052-BE39-D67AD8B3D6A3}" destId="{993869CF-B081-47A2-A60C-89D3D682C6F4}" srcOrd="2" destOrd="0" presId="urn:microsoft.com/office/officeart/2005/8/layout/vList4"/>
    <dgm:cxn modelId="{AAC37573-DE63-48D4-B7EF-918DAC2AF538}" type="presParOf" srcId="{1A786556-71DB-4E9F-BEE5-DE55A3D10187}" destId="{95F1DD43-D53A-4939-B3BA-0DE65085CD38}" srcOrd="1" destOrd="0" presId="urn:microsoft.com/office/officeart/2005/8/layout/vList4"/>
    <dgm:cxn modelId="{D596063F-C996-4515-B8C6-9A01A626F02E}" type="presParOf" srcId="{1A786556-71DB-4E9F-BEE5-DE55A3D10187}" destId="{7544778D-4651-4425-B97A-91D94388D78F}" srcOrd="2" destOrd="0" presId="urn:microsoft.com/office/officeart/2005/8/layout/vList4"/>
    <dgm:cxn modelId="{D8658B38-6E69-4A13-9F8D-A0FC19951DEB}" type="presParOf" srcId="{7544778D-4651-4425-B97A-91D94388D78F}" destId="{90C5F16C-C756-4E3A-96FB-2696FE22AE17}" srcOrd="0" destOrd="0" presId="urn:microsoft.com/office/officeart/2005/8/layout/vList4"/>
    <dgm:cxn modelId="{82E25B09-A034-4C86-AA10-C9402D490DAC}" type="presParOf" srcId="{7544778D-4651-4425-B97A-91D94388D78F}" destId="{D5CEDCF7-5BEA-429E-829C-3306DCB454B5}" srcOrd="1" destOrd="0" presId="urn:microsoft.com/office/officeart/2005/8/layout/vList4"/>
    <dgm:cxn modelId="{74979730-63AD-4EB4-A7DF-F64DD283CE5A}" type="presParOf" srcId="{7544778D-4651-4425-B97A-91D94388D78F}" destId="{8BECE5DD-B1AB-416C-8D62-E94A72141EFA}" srcOrd="2" destOrd="0" presId="urn:microsoft.com/office/officeart/2005/8/layout/vList4"/>
    <dgm:cxn modelId="{8B00D22C-A21C-474E-88C9-3B3093B3F8A9}" type="presParOf" srcId="{1A786556-71DB-4E9F-BEE5-DE55A3D10187}" destId="{5763B318-3340-4CB4-9F54-C4BFD2D2EB83}" srcOrd="3" destOrd="0" presId="urn:microsoft.com/office/officeart/2005/8/layout/vList4"/>
    <dgm:cxn modelId="{A5924291-4456-4B9E-A819-0AB4B5583488}" type="presParOf" srcId="{1A786556-71DB-4E9F-BEE5-DE55A3D10187}" destId="{5583A89B-68C4-4C40-BC4C-B3E86D1B4828}" srcOrd="4" destOrd="0" presId="urn:microsoft.com/office/officeart/2005/8/layout/vList4"/>
    <dgm:cxn modelId="{0C2DFEE5-C4C2-4B27-8814-23309D8B6107}" type="presParOf" srcId="{5583A89B-68C4-4C40-BC4C-B3E86D1B4828}" destId="{17277600-3A54-4E28-AE22-43F8475A918E}" srcOrd="0" destOrd="0" presId="urn:microsoft.com/office/officeart/2005/8/layout/vList4"/>
    <dgm:cxn modelId="{F2587FD8-C9A4-43D3-8558-A62F8A1221C9}" type="presParOf" srcId="{5583A89B-68C4-4C40-BC4C-B3E86D1B4828}" destId="{9F8DEFD7-E95E-4FB4-8ED1-52B5A072947B}" srcOrd="1" destOrd="0" presId="urn:microsoft.com/office/officeart/2005/8/layout/vList4"/>
    <dgm:cxn modelId="{1AB8A311-9153-431A-903C-D371B8436682}" type="presParOf" srcId="{5583A89B-68C4-4C40-BC4C-B3E86D1B4828}" destId="{D286673D-EA46-4136-AF3A-4D160B5DB118}" srcOrd="2" destOrd="0" presId="urn:microsoft.com/office/officeart/2005/8/layout/vList4"/>
    <dgm:cxn modelId="{89F2CCA7-258A-4D12-8620-2C2DD6A8754C}" type="presParOf" srcId="{1A786556-71DB-4E9F-BEE5-DE55A3D10187}" destId="{A0E60C4D-ED40-46DC-BED0-61612EA1DEDE}" srcOrd="5" destOrd="0" presId="urn:microsoft.com/office/officeart/2005/8/layout/vList4"/>
    <dgm:cxn modelId="{8EF319AF-06FC-4A77-B3A8-A722C860AF1E}" type="presParOf" srcId="{1A786556-71DB-4E9F-BEE5-DE55A3D10187}" destId="{74B3D1AA-1B49-485A-AC56-C60444420A2C}" srcOrd="6" destOrd="0" presId="urn:microsoft.com/office/officeart/2005/8/layout/vList4"/>
    <dgm:cxn modelId="{6851B074-2828-4E40-B6A7-25E943665BEB}" type="presParOf" srcId="{74B3D1AA-1B49-485A-AC56-C60444420A2C}" destId="{5758EAFE-9D23-452F-800B-5D1601B5F3A1}" srcOrd="0" destOrd="0" presId="urn:microsoft.com/office/officeart/2005/8/layout/vList4"/>
    <dgm:cxn modelId="{CF8893EA-6D0F-46EF-923C-6C74A3278657}" type="presParOf" srcId="{74B3D1AA-1B49-485A-AC56-C60444420A2C}" destId="{BC20D9B4-951C-4116-A862-E487564D3B52}" srcOrd="1" destOrd="0" presId="urn:microsoft.com/office/officeart/2005/8/layout/vList4"/>
    <dgm:cxn modelId="{2B67D791-D824-402B-B7A7-8B84617CAF26}" type="presParOf" srcId="{74B3D1AA-1B49-485A-AC56-C60444420A2C}" destId="{B091B8BD-72D6-4362-8314-7A40CFB4362A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0.14151</cdr:x>
      <cdr:y>0.21818</cdr:y>
    </cdr:from>
    <cdr:to>
      <cdr:x>0.33019</cdr:x>
      <cdr:y>0.32727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43000" y="914400"/>
          <a:ext cx="1524000" cy="4572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>
              <a:latin typeface="+mj-lt"/>
            </a:rPr>
            <a:t>Composed</a:t>
          </a:r>
          <a:endParaRPr lang="en-US" sz="1800" dirty="0">
            <a:latin typeface="+mj-lt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1C3144-C351-476D-BCD4-0DD33DA3E93E}" type="datetimeFigureOut">
              <a:rPr lang="en-US" smtClean="0"/>
              <a:pPr/>
              <a:t>11/2/11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A9800-D3D6-42CC-A503-493377703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590B5-16B2-48AD-AB41-31FC58AB18AC}" type="datetimeFigureOut">
              <a:rPr lang="en-US" smtClean="0"/>
              <a:pPr/>
              <a:t>11/2/11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BF0ABB-8FD2-4ADA-A652-226EF58FD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PAUSES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Using this process, we cover the key levels of the design scaling process to get a complete </a:t>
            </a:r>
            <a:r>
              <a:rPr lang="en-US" baseline="0" dirty="0" err="1" smtClean="0"/>
              <a:t>picutre</a:t>
            </a:r>
            <a:r>
              <a:rPr lang="en-US" baseline="0" dirty="0" smtClean="0"/>
              <a:t> of the future of </a:t>
            </a:r>
            <a:r>
              <a:rPr lang="en-US" baseline="0" dirty="0" err="1" smtClean="0"/>
              <a:t>multicore</a:t>
            </a:r>
            <a:r>
              <a:rPr lang="en-US" baseline="0" dirty="0" smtClean="0"/>
              <a:t> scaling.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D22DF-3D43-4812-BF79-5BEB1D1B60F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93374-50D0-064D-83E2-DDF89626418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1766775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F0ABB-8FD2-4ADA-A652-226EF58FDBE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/>
          <a:p>
            <a:fld id="{61894FC9-ECE8-47A0-B8B5-1697EFD0059C}" type="datetime1">
              <a:rPr lang="en-US" smtClean="0"/>
              <a:pPr/>
              <a:t>11/2/11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lIns="0" tIns="0" rIns="0" bIns="0">
            <a:noAutofit/>
          </a:bodyPr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fld id="{EA7B2DB3-31AA-4E5B-A120-BD13F16F8A2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/>
          <a:p>
            <a:fld id="{D1C5DF4A-A44B-4D48-9370-02DA521A7DD2}" type="datetime1">
              <a:rPr lang="en-US" smtClean="0"/>
              <a:pPr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/>
          <a:p>
            <a:fld id="{DDDCDDFF-9354-4300-B9F4-8FF2E45C5473}" type="datetime1">
              <a:rPr lang="en-US" smtClean="0"/>
              <a:pPr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/>
          <a:p>
            <a:fld id="{7C934229-D02F-4831-90BE-E33590DE921A}" type="datetime1">
              <a:rPr lang="en-US" smtClean="0"/>
              <a:pPr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/>
          <a:p>
            <a:fld id="{B00B3BE5-6FF3-4744-841C-E63D765C4EFE}" type="datetime1">
              <a:rPr lang="en-US" smtClean="0"/>
              <a:pPr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A7B2DB3-31AA-4E5B-A120-BD13F16F8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/>
          <a:p>
            <a:fld id="{C03F0AE5-D6F9-49AD-8B13-2A5F9E2EF93B}" type="datetime1">
              <a:rPr lang="en-US" smtClean="0"/>
              <a:pPr/>
              <a:t>11/2/11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/>
          <a:p>
            <a:fld id="{12E305AA-AF36-471F-BD94-D852EDE61399}" type="datetime1">
              <a:rPr lang="en-US" smtClean="0"/>
              <a:pPr/>
              <a:t>11/2/11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/>
          <a:p>
            <a:fld id="{DCED3FDC-A9A7-4B63-B0D2-31F82C74A90B}" type="datetime1">
              <a:rPr lang="en-US" smtClean="0"/>
              <a:pPr/>
              <a:t>11/2/11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/>
          <a:p>
            <a:fld id="{5330CBBC-56F9-4B21-BF74-DEEA776AC335}" type="datetime1">
              <a:rPr lang="en-US" smtClean="0"/>
              <a:pPr/>
              <a:t>11/2/11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/>
          <a:p>
            <a:fld id="{394012A5-1856-4816-8684-E1D951302484}" type="datetime1">
              <a:rPr lang="en-US" smtClean="0"/>
              <a:pPr/>
              <a:t>11/2/11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/>
          <a:p>
            <a:fld id="{618DEB37-66A5-45FE-9864-C767BEAC21CE}" type="datetime1">
              <a:rPr lang="en-US" smtClean="0"/>
              <a:pPr/>
              <a:t>11/2/11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A7B2DB3-31AA-4E5B-A120-BD13F16F8A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858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534400" y="62484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A7B2DB3-31AA-4E5B-A120-BD13F16F8A2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latinLnBrk="0" hangingPunct="1">
        <a:spcBef>
          <a:spcPct val="0"/>
        </a:spcBef>
        <a:buNone/>
        <a:defRPr kumimoji="0"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j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diagramData" Target="../diagrams/data1.xml"/><Relationship Id="rId5" Type="http://schemas.openxmlformats.org/officeDocument/2006/relationships/diagramLayout" Target="../diagrams/layout1.xml"/><Relationship Id="rId6" Type="http://schemas.openxmlformats.org/officeDocument/2006/relationships/diagramQuickStyle" Target="../diagrams/quickStyle1.xml"/><Relationship Id="rId7" Type="http://schemas.openxmlformats.org/officeDocument/2006/relationships/diagramColors" Target="../diagrams/colors1.xml"/><Relationship Id="rId8" Type="http://schemas.microsoft.com/office/2007/relationships/diagramDrawing" Target="../diagrams/drawing1.xml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chart" Target="../charts/chart11.xml"/><Relationship Id="rId5" Type="http://schemas.openxmlformats.org/officeDocument/2006/relationships/image" Target="../media/image3.jpeg"/><Relationship Id="rId6" Type="http://schemas.openxmlformats.org/officeDocument/2006/relationships/image" Target="../media/image4.jpeg"/><Relationship Id="rId7" Type="http://schemas.openxmlformats.org/officeDocument/2006/relationships/chart" Target="../charts/chart12.xml"/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chart" Target="../charts/chart13.xml"/><Relationship Id="rId5" Type="http://schemas.openxmlformats.org/officeDocument/2006/relationships/chart" Target="../charts/chart14.xml"/><Relationship Id="rId6" Type="http://schemas.openxmlformats.org/officeDocument/2006/relationships/image" Target="../media/image5.jpeg"/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4" Type="http://schemas.openxmlformats.org/officeDocument/2006/relationships/diagramData" Target="../diagrams/data2.xml"/><Relationship Id="rId5" Type="http://schemas.openxmlformats.org/officeDocument/2006/relationships/diagramLayout" Target="../diagrams/layout2.xml"/><Relationship Id="rId6" Type="http://schemas.openxmlformats.org/officeDocument/2006/relationships/diagramQuickStyle" Target="../diagrams/quickStyle2.xml"/><Relationship Id="rId7" Type="http://schemas.openxmlformats.org/officeDocument/2006/relationships/diagramColors" Target="../diagrams/colors2.xml"/><Relationship Id="rId8" Type="http://schemas.microsoft.com/office/2007/relationships/diagramDrawing" Target="../diagrams/drawing2.xml"/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9" Type="http://schemas.openxmlformats.org/officeDocument/2006/relationships/image" Target="../media/image12.jpeg"/><Relationship Id="rId10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Relationship Id="rId3" Type="http://schemas.openxmlformats.org/officeDocument/2006/relationships/chart" Target="../charts/char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4" Type="http://schemas.openxmlformats.org/officeDocument/2006/relationships/diagramData" Target="../diagrams/data3.xml"/><Relationship Id="rId5" Type="http://schemas.openxmlformats.org/officeDocument/2006/relationships/diagramLayout" Target="../diagrams/layout3.xml"/><Relationship Id="rId6" Type="http://schemas.openxmlformats.org/officeDocument/2006/relationships/diagramQuickStyle" Target="../diagrams/quickStyle3.xml"/><Relationship Id="rId7" Type="http://schemas.openxmlformats.org/officeDocument/2006/relationships/diagramColors" Target="../diagrams/colors3.xml"/><Relationship Id="rId8" Type="http://schemas.microsoft.com/office/2007/relationships/diagramDrawing" Target="../diagrams/drawing3.xml"/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4" Type="http://schemas.openxmlformats.org/officeDocument/2006/relationships/chart" Target="../charts/chart16.xml"/><Relationship Id="rId5" Type="http://schemas.openxmlformats.org/officeDocument/2006/relationships/chart" Target="../charts/chart17.xml"/><Relationship Id="rId1" Type="http://schemas.openxmlformats.org/officeDocument/2006/relationships/tags" Target="../tags/tag14.x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4" Type="http://schemas.openxmlformats.org/officeDocument/2006/relationships/chart" Target="../charts/chart19.xml"/><Relationship Id="rId5" Type="http://schemas.openxmlformats.org/officeDocument/2006/relationships/chart" Target="../charts/chart20.xml"/><Relationship Id="rId6" Type="http://schemas.openxmlformats.org/officeDocument/2006/relationships/chart" Target="../charts/chart2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chart" Target="../charts/chart1.xml"/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chart" Target="../charts/chart2.xml"/><Relationship Id="rId5" Type="http://schemas.openxmlformats.org/officeDocument/2006/relationships/chart" Target="../charts/chart3.xml"/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chart" Target="../charts/chart4.xml"/><Relationship Id="rId5" Type="http://schemas.openxmlformats.org/officeDocument/2006/relationships/chart" Target="../charts/chart5.xml"/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chart" Target="../charts/chart6.xml"/><Relationship Id="rId5" Type="http://schemas.openxmlformats.org/officeDocument/2006/relationships/chart" Target="../charts/chart7.xml"/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image" Target="../media/image2.jpeg"/><Relationship Id="rId5" Type="http://schemas.openxmlformats.org/officeDocument/2006/relationships/chart" Target="../charts/chart8.xml"/><Relationship Id="rId6" Type="http://schemas.openxmlformats.org/officeDocument/2006/relationships/chart" Target="../charts/chart9.xml"/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chart" Target="../charts/chart10.xml"/><Relationship Id="rId1" Type="http://schemas.openxmlformats.org/officeDocument/2006/relationships/tags" Target="../tags/tag7.x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200400"/>
            <a:ext cx="6781800" cy="2514600"/>
          </a:xfrm>
        </p:spPr>
        <p:txBody>
          <a:bodyPr>
            <a:noAutofit/>
          </a:bodyPr>
          <a:lstStyle/>
          <a:p>
            <a:r>
              <a:rPr lang="en-US" sz="2800" b="1" dirty="0" err="1" smtClean="0"/>
              <a:t>Karu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Sankaralingam</a:t>
            </a:r>
            <a:endParaRPr lang="en-US" sz="2800" b="1" dirty="0" smtClean="0"/>
          </a:p>
          <a:p>
            <a:r>
              <a:rPr lang="en-US" sz="2800" dirty="0" smtClean="0"/>
              <a:t>University of Wisconsin-Madison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Collaborators: </a:t>
            </a:r>
            <a:r>
              <a:rPr lang="en-US" sz="2800" dirty="0" err="1" smtClean="0"/>
              <a:t>Hadi</a:t>
            </a:r>
            <a:r>
              <a:rPr lang="en-US" sz="2800" dirty="0" smtClean="0"/>
              <a:t> </a:t>
            </a:r>
            <a:r>
              <a:rPr lang="en-US" sz="2800" dirty="0" err="1" smtClean="0"/>
              <a:t>Esmaeilzadeh</a:t>
            </a:r>
            <a:r>
              <a:rPr lang="en-US" sz="2800" dirty="0" smtClean="0"/>
              <a:t>, Emily </a:t>
            </a:r>
            <a:r>
              <a:rPr lang="en-US" sz="2800" dirty="0" err="1" smtClean="0"/>
              <a:t>Blem</a:t>
            </a:r>
            <a:r>
              <a:rPr lang="en-US" sz="2800" dirty="0" smtClean="0"/>
              <a:t>, Renee St. </a:t>
            </a:r>
            <a:r>
              <a:rPr lang="en-US" sz="2800" dirty="0" err="1" smtClean="0"/>
              <a:t>Amant</a:t>
            </a:r>
            <a:r>
              <a:rPr lang="en-US" sz="2800" dirty="0" smtClean="0"/>
              <a:t>, and Doug Burger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smtClean="0"/>
              <a:t>The Dark Silicon Implications for Microprocessors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Diminishing Returns?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3962400"/>
            <a:ext cx="7772400" cy="2209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Transistor area is still scaling</a:t>
            </a:r>
          </a:p>
          <a:p>
            <a:r>
              <a:rPr lang="en-US" sz="2800" dirty="0" smtClean="0"/>
              <a:t>Voltage and capacitance scaling have slowed</a:t>
            </a:r>
          </a:p>
          <a:p>
            <a:r>
              <a:rPr lang="en-US" sz="2800" dirty="0" smtClean="0"/>
              <a:t>Result: designs are power, not area, limited</a:t>
            </a:r>
          </a:p>
        </p:txBody>
      </p:sp>
      <p:grpSp>
        <p:nvGrpSpPr>
          <p:cNvPr id="8" name="Group 527"/>
          <p:cNvGrpSpPr/>
          <p:nvPr/>
        </p:nvGrpSpPr>
        <p:grpSpPr>
          <a:xfrm>
            <a:off x="685800" y="2057400"/>
            <a:ext cx="1295400" cy="1180991"/>
            <a:chOff x="3276600" y="3505200"/>
            <a:chExt cx="685800" cy="609600"/>
          </a:xfrm>
          <a:solidFill>
            <a:schemeClr val="accent4">
              <a:lumMod val="60000"/>
              <a:lumOff val="40000"/>
            </a:schemeClr>
          </a:solidFill>
          <a:effectLst/>
        </p:grpSpPr>
        <p:sp>
          <p:nvSpPr>
            <p:cNvPr id="9" name="Rectangle 8"/>
            <p:cNvSpPr/>
            <p:nvPr/>
          </p:nvSpPr>
          <p:spPr>
            <a:xfrm>
              <a:off x="3276600" y="3505200"/>
              <a:ext cx="685800" cy="60960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352800" y="3581400"/>
              <a:ext cx="152400" cy="15240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581400" y="3581400"/>
              <a:ext cx="152400" cy="15240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810000" y="3581400"/>
              <a:ext cx="76200" cy="45720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352800" y="3886200"/>
              <a:ext cx="381000" cy="152400"/>
            </a:xfrm>
            <a:prstGeom prst="rect">
              <a:avLst/>
            </a:prstGeom>
            <a:grpFill/>
            <a:ln w="19050">
              <a:solidFill>
                <a:schemeClr val="accent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14" name="Straight Connector 13"/>
            <p:cNvCxnSpPr>
              <a:stCxn id="10" idx="2"/>
            </p:cNvCxnSpPr>
            <p:nvPr/>
          </p:nvCxnSpPr>
          <p:spPr>
            <a:xfrm rot="5400000">
              <a:off x="3352800" y="3810000"/>
              <a:ext cx="152400" cy="0"/>
            </a:xfrm>
            <a:prstGeom prst="line">
              <a:avLst/>
            </a:prstGeom>
            <a:grpFill/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3581400" y="3810000"/>
              <a:ext cx="152400" cy="0"/>
            </a:xfrm>
            <a:prstGeom prst="line">
              <a:avLst/>
            </a:prstGeom>
            <a:grpFill/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3505200" y="3657600"/>
              <a:ext cx="76200" cy="0"/>
            </a:xfrm>
            <a:prstGeom prst="line">
              <a:avLst/>
            </a:prstGeom>
            <a:grpFill/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3505200" y="3581400"/>
              <a:ext cx="76200" cy="0"/>
            </a:xfrm>
            <a:prstGeom prst="line">
              <a:avLst/>
            </a:prstGeom>
            <a:grpFill/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3505200" y="3733800"/>
              <a:ext cx="76200" cy="0"/>
            </a:xfrm>
            <a:prstGeom prst="line">
              <a:avLst/>
            </a:prstGeom>
            <a:grpFill/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0800000">
              <a:off x="3733799" y="3962400"/>
              <a:ext cx="76200" cy="0"/>
            </a:xfrm>
            <a:prstGeom prst="line">
              <a:avLst/>
            </a:prstGeom>
            <a:grpFill/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0800000">
              <a:off x="3733801" y="3657600"/>
              <a:ext cx="76200" cy="0"/>
            </a:xfrm>
            <a:prstGeom prst="line">
              <a:avLst/>
            </a:prstGeom>
            <a:grpFill/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525" descr=" 126"/>
          <p:cNvGrpSpPr/>
          <p:nvPr/>
        </p:nvGrpSpPr>
        <p:grpSpPr>
          <a:xfrm>
            <a:off x="2362200" y="2057400"/>
            <a:ext cx="1341120" cy="1219200"/>
            <a:chOff x="-609600" y="1524000"/>
            <a:chExt cx="3352800" cy="3048000"/>
          </a:xfrm>
          <a:solidFill>
            <a:srgbClr val="92D050"/>
          </a:solidFill>
          <a:effectLst/>
        </p:grpSpPr>
        <p:sp>
          <p:nvSpPr>
            <p:cNvPr id="22" name="Rectangle 21"/>
            <p:cNvSpPr/>
            <p:nvPr/>
          </p:nvSpPr>
          <p:spPr>
            <a:xfrm>
              <a:off x="-609600" y="1524000"/>
              <a:ext cx="3352800" cy="3048000"/>
            </a:xfrm>
            <a:prstGeom prst="rect">
              <a:avLst/>
            </a:prstGeom>
            <a:grpFill/>
            <a:ln w="19050">
              <a:solidFill>
                <a:srgbClr val="0070C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grpSp>
          <p:nvGrpSpPr>
            <p:cNvPr id="23" name="Group 499"/>
            <p:cNvGrpSpPr/>
            <p:nvPr/>
          </p:nvGrpSpPr>
          <p:grpSpPr>
            <a:xfrm>
              <a:off x="-533400" y="3124200"/>
              <a:ext cx="3200400" cy="1371600"/>
              <a:chOff x="3276600" y="3505200"/>
              <a:chExt cx="685800" cy="609600"/>
            </a:xfrm>
            <a:grpFill/>
          </p:grpSpPr>
          <p:sp>
            <p:nvSpPr>
              <p:cNvPr id="37" name="Rectangle 36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rgbClr val="0070C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rgbClr val="0070C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rgbClr val="0070C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rgbClr val="0070C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rgbClr val="0070C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42" name="Straight Connector 41"/>
              <p:cNvCxnSpPr>
                <a:stCxn id="38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512"/>
            <p:cNvGrpSpPr/>
            <p:nvPr/>
          </p:nvGrpSpPr>
          <p:grpSpPr>
            <a:xfrm>
              <a:off x="-533400" y="1600200"/>
              <a:ext cx="3200400" cy="1371600"/>
              <a:chOff x="3276600" y="3505200"/>
              <a:chExt cx="685800" cy="609600"/>
            </a:xfrm>
            <a:grpFill/>
          </p:grpSpPr>
          <p:sp>
            <p:nvSpPr>
              <p:cNvPr id="25" name="Rectangle 24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rgbClr val="0070C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rgbClr val="0070C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rgbClr val="0070C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rgbClr val="0070C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rgbClr val="0070C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30" name="Straight Connector 29"/>
              <p:cNvCxnSpPr>
                <a:stCxn id="26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9" name="Group 497" descr=" 13"/>
          <p:cNvGrpSpPr/>
          <p:nvPr/>
        </p:nvGrpSpPr>
        <p:grpSpPr>
          <a:xfrm>
            <a:off x="3962400" y="2057400"/>
            <a:ext cx="1371600" cy="1246909"/>
            <a:chOff x="-685800" y="1600200"/>
            <a:chExt cx="3352800" cy="3048000"/>
          </a:xfrm>
          <a:solidFill>
            <a:srgbClr val="FFFF00"/>
          </a:solidFill>
          <a:effectLst/>
        </p:grpSpPr>
        <p:sp>
          <p:nvSpPr>
            <p:cNvPr id="50" name="Rectangle 49"/>
            <p:cNvSpPr/>
            <p:nvPr/>
          </p:nvSpPr>
          <p:spPr>
            <a:xfrm>
              <a:off x="-685800" y="1600200"/>
              <a:ext cx="3352800" cy="3048000"/>
            </a:xfrm>
            <a:prstGeom prst="rect">
              <a:avLst/>
            </a:prstGeom>
            <a:grpFill/>
            <a:ln w="19050">
              <a:solidFill>
                <a:srgbClr val="92D05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grpSp>
          <p:nvGrpSpPr>
            <p:cNvPr id="51" name="Group 445"/>
            <p:cNvGrpSpPr/>
            <p:nvPr/>
          </p:nvGrpSpPr>
          <p:grpSpPr>
            <a:xfrm>
              <a:off x="-609600" y="3200400"/>
              <a:ext cx="1524000" cy="1354667"/>
              <a:chOff x="3276600" y="3505200"/>
              <a:chExt cx="685800" cy="609600"/>
            </a:xfrm>
            <a:grpFill/>
          </p:grpSpPr>
          <p:sp>
            <p:nvSpPr>
              <p:cNvPr id="91" name="Rectangle 90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96" name="Straight Connector 95"/>
              <p:cNvCxnSpPr>
                <a:stCxn id="92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458"/>
            <p:cNvGrpSpPr/>
            <p:nvPr/>
          </p:nvGrpSpPr>
          <p:grpSpPr>
            <a:xfrm>
              <a:off x="1066800" y="3200400"/>
              <a:ext cx="1524000" cy="1354667"/>
              <a:chOff x="3276600" y="3505200"/>
              <a:chExt cx="685800" cy="609600"/>
            </a:xfrm>
            <a:grpFill/>
          </p:grpSpPr>
          <p:sp>
            <p:nvSpPr>
              <p:cNvPr id="79" name="Rectangle 78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84" name="Straight Connector 83"/>
              <p:cNvCxnSpPr>
                <a:stCxn id="80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471"/>
            <p:cNvGrpSpPr/>
            <p:nvPr/>
          </p:nvGrpSpPr>
          <p:grpSpPr>
            <a:xfrm>
              <a:off x="-609600" y="1752600"/>
              <a:ext cx="1524000" cy="1354667"/>
              <a:chOff x="3276600" y="3505200"/>
              <a:chExt cx="685800" cy="609600"/>
            </a:xfrm>
            <a:grpFill/>
          </p:grpSpPr>
          <p:sp>
            <p:nvSpPr>
              <p:cNvPr id="67" name="Rectangle 66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72" name="Straight Connector 71"/>
              <p:cNvCxnSpPr>
                <a:stCxn id="68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484"/>
            <p:cNvGrpSpPr/>
            <p:nvPr/>
          </p:nvGrpSpPr>
          <p:grpSpPr>
            <a:xfrm>
              <a:off x="1066800" y="1752600"/>
              <a:ext cx="1524000" cy="1354667"/>
              <a:chOff x="3276600" y="3505200"/>
              <a:chExt cx="685800" cy="609600"/>
            </a:xfrm>
            <a:grpFill/>
          </p:grpSpPr>
          <p:sp>
            <p:nvSpPr>
              <p:cNvPr id="55" name="Rectangle 54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rgbClr val="92D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60" name="Straight Connector 59"/>
              <p:cNvCxnSpPr>
                <a:stCxn id="56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rgbClr val="92D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4" name="Rectangle 103" descr=" 286"/>
          <p:cNvSpPr/>
          <p:nvPr/>
        </p:nvSpPr>
        <p:spPr>
          <a:xfrm>
            <a:off x="7162800" y="2057401"/>
            <a:ext cx="1341119" cy="1219199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05" name="Rectangle 104" descr=" 132"/>
          <p:cNvSpPr/>
          <p:nvPr/>
        </p:nvSpPr>
        <p:spPr>
          <a:xfrm>
            <a:off x="8199119" y="3002280"/>
            <a:ext cx="274320" cy="24384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06" name="Rectangle 105" descr=" 133"/>
          <p:cNvSpPr/>
          <p:nvPr/>
        </p:nvSpPr>
        <p:spPr>
          <a:xfrm>
            <a:off x="8229599" y="3032760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07" name="Rectangle 106" descr=" 134"/>
          <p:cNvSpPr/>
          <p:nvPr/>
        </p:nvSpPr>
        <p:spPr>
          <a:xfrm>
            <a:off x="8321039" y="3032760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08" name="Rectangle 107" descr=" 135"/>
          <p:cNvSpPr/>
          <p:nvPr/>
        </p:nvSpPr>
        <p:spPr>
          <a:xfrm>
            <a:off x="8412479" y="3032760"/>
            <a:ext cx="30480" cy="18288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09" name="Rectangle 108" descr=" 136"/>
          <p:cNvSpPr/>
          <p:nvPr/>
        </p:nvSpPr>
        <p:spPr>
          <a:xfrm>
            <a:off x="8229599" y="3154680"/>
            <a:ext cx="15240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110" name="Straight Connector 109" descr=" 137"/>
          <p:cNvCxnSpPr>
            <a:stCxn id="106" idx="2"/>
          </p:cNvCxnSpPr>
          <p:nvPr/>
        </p:nvCxnSpPr>
        <p:spPr>
          <a:xfrm rot="5400000">
            <a:off x="8229599" y="3124200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 descr=" 138"/>
          <p:cNvCxnSpPr/>
          <p:nvPr/>
        </p:nvCxnSpPr>
        <p:spPr>
          <a:xfrm rot="5400000">
            <a:off x="8321039" y="3124200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 descr=" 139"/>
          <p:cNvCxnSpPr/>
          <p:nvPr/>
        </p:nvCxnSpPr>
        <p:spPr>
          <a:xfrm rot="10800000">
            <a:off x="8290559" y="306324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 descr=" 140"/>
          <p:cNvCxnSpPr/>
          <p:nvPr/>
        </p:nvCxnSpPr>
        <p:spPr>
          <a:xfrm rot="10800000">
            <a:off x="8290559" y="303276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 descr=" 141"/>
          <p:cNvCxnSpPr/>
          <p:nvPr/>
        </p:nvCxnSpPr>
        <p:spPr>
          <a:xfrm rot="10800000">
            <a:off x="8290559" y="309372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 descr=" 142"/>
          <p:cNvCxnSpPr/>
          <p:nvPr/>
        </p:nvCxnSpPr>
        <p:spPr>
          <a:xfrm rot="10800000">
            <a:off x="8381999" y="318516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 descr=" 143"/>
          <p:cNvCxnSpPr/>
          <p:nvPr/>
        </p:nvCxnSpPr>
        <p:spPr>
          <a:xfrm rot="10800000">
            <a:off x="8381999" y="306324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 descr=" 145"/>
          <p:cNvSpPr/>
          <p:nvPr/>
        </p:nvSpPr>
        <p:spPr>
          <a:xfrm>
            <a:off x="8199119" y="2697480"/>
            <a:ext cx="274320" cy="24384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18" name="Rectangle 117" descr=" 146"/>
          <p:cNvSpPr/>
          <p:nvPr/>
        </p:nvSpPr>
        <p:spPr>
          <a:xfrm>
            <a:off x="8229599" y="2727960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19" name="Rectangle 118" descr=" 147"/>
          <p:cNvSpPr/>
          <p:nvPr/>
        </p:nvSpPr>
        <p:spPr>
          <a:xfrm>
            <a:off x="8321039" y="2727960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20" name="Rectangle 119" descr=" 148"/>
          <p:cNvSpPr/>
          <p:nvPr/>
        </p:nvSpPr>
        <p:spPr>
          <a:xfrm>
            <a:off x="8412479" y="2727960"/>
            <a:ext cx="30480" cy="18288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21" name="Rectangle 120" descr=" 149"/>
          <p:cNvSpPr/>
          <p:nvPr/>
        </p:nvSpPr>
        <p:spPr>
          <a:xfrm>
            <a:off x="8229599" y="2849880"/>
            <a:ext cx="15240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122" name="Straight Connector 121" descr=" 150"/>
          <p:cNvCxnSpPr>
            <a:stCxn id="118" idx="2"/>
          </p:cNvCxnSpPr>
          <p:nvPr/>
        </p:nvCxnSpPr>
        <p:spPr>
          <a:xfrm rot="5400000">
            <a:off x="8229599" y="2819400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 descr=" 151"/>
          <p:cNvCxnSpPr/>
          <p:nvPr/>
        </p:nvCxnSpPr>
        <p:spPr>
          <a:xfrm rot="5400000">
            <a:off x="8321039" y="2819400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 descr=" 152"/>
          <p:cNvCxnSpPr/>
          <p:nvPr/>
        </p:nvCxnSpPr>
        <p:spPr>
          <a:xfrm rot="10800000">
            <a:off x="8290559" y="275844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 descr=" 153"/>
          <p:cNvCxnSpPr/>
          <p:nvPr/>
        </p:nvCxnSpPr>
        <p:spPr>
          <a:xfrm rot="10800000">
            <a:off x="8290559" y="272796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 descr=" 154"/>
          <p:cNvCxnSpPr/>
          <p:nvPr/>
        </p:nvCxnSpPr>
        <p:spPr>
          <a:xfrm rot="10800000">
            <a:off x="8290559" y="278892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 descr=" 155"/>
          <p:cNvCxnSpPr/>
          <p:nvPr/>
        </p:nvCxnSpPr>
        <p:spPr>
          <a:xfrm rot="10800000">
            <a:off x="8381999" y="288036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 descr=" 156"/>
          <p:cNvCxnSpPr/>
          <p:nvPr/>
        </p:nvCxnSpPr>
        <p:spPr>
          <a:xfrm rot="10800000">
            <a:off x="8381999" y="275844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128" descr=" 158"/>
          <p:cNvSpPr/>
          <p:nvPr/>
        </p:nvSpPr>
        <p:spPr>
          <a:xfrm>
            <a:off x="8199119" y="2392681"/>
            <a:ext cx="274320" cy="24384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30" name="Rectangle 129" descr=" 159"/>
          <p:cNvSpPr/>
          <p:nvPr/>
        </p:nvSpPr>
        <p:spPr>
          <a:xfrm>
            <a:off x="8229599" y="2423161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31" name="Rectangle 130" descr=" 160"/>
          <p:cNvSpPr/>
          <p:nvPr/>
        </p:nvSpPr>
        <p:spPr>
          <a:xfrm>
            <a:off x="8321039" y="2423161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32" name="Rectangle 131" descr=" 161"/>
          <p:cNvSpPr/>
          <p:nvPr/>
        </p:nvSpPr>
        <p:spPr>
          <a:xfrm>
            <a:off x="8412479" y="2423161"/>
            <a:ext cx="30480" cy="18288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33" name="Rectangle 132" descr=" 162"/>
          <p:cNvSpPr/>
          <p:nvPr/>
        </p:nvSpPr>
        <p:spPr>
          <a:xfrm>
            <a:off x="8229599" y="2545081"/>
            <a:ext cx="15240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134" name="Straight Connector 133" descr=" 163"/>
          <p:cNvCxnSpPr>
            <a:stCxn id="130" idx="2"/>
          </p:cNvCxnSpPr>
          <p:nvPr/>
        </p:nvCxnSpPr>
        <p:spPr>
          <a:xfrm rot="5400000">
            <a:off x="8229599" y="2514601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 descr=" 164"/>
          <p:cNvCxnSpPr/>
          <p:nvPr/>
        </p:nvCxnSpPr>
        <p:spPr>
          <a:xfrm rot="5400000">
            <a:off x="8321039" y="2514601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 descr=" 165"/>
          <p:cNvCxnSpPr/>
          <p:nvPr/>
        </p:nvCxnSpPr>
        <p:spPr>
          <a:xfrm rot="10800000">
            <a:off x="8290559" y="245364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 descr=" 166"/>
          <p:cNvCxnSpPr/>
          <p:nvPr/>
        </p:nvCxnSpPr>
        <p:spPr>
          <a:xfrm rot="10800000">
            <a:off x="8290559" y="242316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 descr=" 167"/>
          <p:cNvCxnSpPr/>
          <p:nvPr/>
        </p:nvCxnSpPr>
        <p:spPr>
          <a:xfrm rot="10800000">
            <a:off x="8290559" y="248412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 descr=" 168"/>
          <p:cNvCxnSpPr/>
          <p:nvPr/>
        </p:nvCxnSpPr>
        <p:spPr>
          <a:xfrm rot="10800000">
            <a:off x="8381999" y="257556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 descr=" 169"/>
          <p:cNvCxnSpPr/>
          <p:nvPr/>
        </p:nvCxnSpPr>
        <p:spPr>
          <a:xfrm rot="10800000">
            <a:off x="8381999" y="245364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Rectangle 140" descr=" 171"/>
          <p:cNvSpPr/>
          <p:nvPr/>
        </p:nvSpPr>
        <p:spPr>
          <a:xfrm>
            <a:off x="8199119" y="2087881"/>
            <a:ext cx="274320" cy="24384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42" name="Rectangle 141" descr=" 172"/>
          <p:cNvSpPr/>
          <p:nvPr/>
        </p:nvSpPr>
        <p:spPr>
          <a:xfrm>
            <a:off x="8229599" y="2118361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43" name="Rectangle 142" descr=" 173"/>
          <p:cNvSpPr/>
          <p:nvPr/>
        </p:nvSpPr>
        <p:spPr>
          <a:xfrm>
            <a:off x="8321039" y="2118361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44" name="Rectangle 143" descr=" 174"/>
          <p:cNvSpPr/>
          <p:nvPr/>
        </p:nvSpPr>
        <p:spPr>
          <a:xfrm>
            <a:off x="8412479" y="2118361"/>
            <a:ext cx="30480" cy="18288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45" name="Rectangle 144" descr=" 175"/>
          <p:cNvSpPr/>
          <p:nvPr/>
        </p:nvSpPr>
        <p:spPr>
          <a:xfrm>
            <a:off x="8229599" y="2240281"/>
            <a:ext cx="15240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146" name="Straight Connector 145" descr=" 176"/>
          <p:cNvCxnSpPr>
            <a:stCxn id="142" idx="2"/>
          </p:cNvCxnSpPr>
          <p:nvPr/>
        </p:nvCxnSpPr>
        <p:spPr>
          <a:xfrm rot="5400000">
            <a:off x="8229599" y="2209801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 descr=" 177"/>
          <p:cNvCxnSpPr/>
          <p:nvPr/>
        </p:nvCxnSpPr>
        <p:spPr>
          <a:xfrm rot="5400000">
            <a:off x="8321039" y="2209801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 descr=" 178"/>
          <p:cNvCxnSpPr/>
          <p:nvPr/>
        </p:nvCxnSpPr>
        <p:spPr>
          <a:xfrm rot="10800000">
            <a:off x="8290559" y="214884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 descr=" 179"/>
          <p:cNvCxnSpPr/>
          <p:nvPr/>
        </p:nvCxnSpPr>
        <p:spPr>
          <a:xfrm rot="10800000">
            <a:off x="8290559" y="211836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 descr=" 180"/>
          <p:cNvCxnSpPr/>
          <p:nvPr/>
        </p:nvCxnSpPr>
        <p:spPr>
          <a:xfrm rot="10800000">
            <a:off x="8290559" y="217932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 descr=" 181"/>
          <p:cNvCxnSpPr/>
          <p:nvPr/>
        </p:nvCxnSpPr>
        <p:spPr>
          <a:xfrm rot="10800000">
            <a:off x="8381999" y="227076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 descr=" 182"/>
          <p:cNvCxnSpPr/>
          <p:nvPr/>
        </p:nvCxnSpPr>
        <p:spPr>
          <a:xfrm rot="10800000">
            <a:off x="8381999" y="214884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Rectangle 152" descr=" 184"/>
          <p:cNvSpPr/>
          <p:nvPr/>
        </p:nvSpPr>
        <p:spPr>
          <a:xfrm>
            <a:off x="7863839" y="2087881"/>
            <a:ext cx="274320" cy="24384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54" name="Rectangle 153" descr=" 185"/>
          <p:cNvSpPr/>
          <p:nvPr/>
        </p:nvSpPr>
        <p:spPr>
          <a:xfrm>
            <a:off x="7894319" y="2118361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55" name="Rectangle 154" descr=" 186"/>
          <p:cNvSpPr/>
          <p:nvPr/>
        </p:nvSpPr>
        <p:spPr>
          <a:xfrm>
            <a:off x="7985759" y="2118361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56" name="Rectangle 155" descr=" 187"/>
          <p:cNvSpPr/>
          <p:nvPr/>
        </p:nvSpPr>
        <p:spPr>
          <a:xfrm>
            <a:off x="8077199" y="2118361"/>
            <a:ext cx="30480" cy="18288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57" name="Rectangle 156" descr=" 188"/>
          <p:cNvSpPr/>
          <p:nvPr/>
        </p:nvSpPr>
        <p:spPr>
          <a:xfrm>
            <a:off x="7894319" y="2240281"/>
            <a:ext cx="15240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158" name="Straight Connector 157" descr=" 189"/>
          <p:cNvCxnSpPr>
            <a:stCxn id="154" idx="2"/>
          </p:cNvCxnSpPr>
          <p:nvPr/>
        </p:nvCxnSpPr>
        <p:spPr>
          <a:xfrm rot="5400000">
            <a:off x="7894319" y="2209801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 descr=" 190"/>
          <p:cNvCxnSpPr/>
          <p:nvPr/>
        </p:nvCxnSpPr>
        <p:spPr>
          <a:xfrm rot="5400000">
            <a:off x="7985759" y="2209801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 descr=" 191"/>
          <p:cNvCxnSpPr/>
          <p:nvPr/>
        </p:nvCxnSpPr>
        <p:spPr>
          <a:xfrm rot="10800000">
            <a:off x="7955279" y="214884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 descr=" 192"/>
          <p:cNvCxnSpPr/>
          <p:nvPr/>
        </p:nvCxnSpPr>
        <p:spPr>
          <a:xfrm rot="10800000">
            <a:off x="7955279" y="211836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 descr=" 193"/>
          <p:cNvCxnSpPr/>
          <p:nvPr/>
        </p:nvCxnSpPr>
        <p:spPr>
          <a:xfrm rot="10800000">
            <a:off x="7955279" y="217932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 descr=" 194"/>
          <p:cNvCxnSpPr/>
          <p:nvPr/>
        </p:nvCxnSpPr>
        <p:spPr>
          <a:xfrm rot="10800000">
            <a:off x="8046719" y="227076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 descr=" 195"/>
          <p:cNvCxnSpPr/>
          <p:nvPr/>
        </p:nvCxnSpPr>
        <p:spPr>
          <a:xfrm rot="10800000">
            <a:off x="8046720" y="214884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Rectangle 164" descr=" 197"/>
          <p:cNvSpPr/>
          <p:nvPr/>
        </p:nvSpPr>
        <p:spPr>
          <a:xfrm>
            <a:off x="7528560" y="2087881"/>
            <a:ext cx="274320" cy="24384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66" name="Rectangle 165" descr=" 198"/>
          <p:cNvSpPr/>
          <p:nvPr/>
        </p:nvSpPr>
        <p:spPr>
          <a:xfrm>
            <a:off x="7559040" y="2118361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67" name="Rectangle 166" descr=" 199"/>
          <p:cNvSpPr/>
          <p:nvPr/>
        </p:nvSpPr>
        <p:spPr>
          <a:xfrm>
            <a:off x="7650480" y="2118361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68" name="Rectangle 167" descr=" 200"/>
          <p:cNvSpPr/>
          <p:nvPr/>
        </p:nvSpPr>
        <p:spPr>
          <a:xfrm>
            <a:off x="7741920" y="2118361"/>
            <a:ext cx="30480" cy="18288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69" name="Rectangle 168" descr=" 201"/>
          <p:cNvSpPr/>
          <p:nvPr/>
        </p:nvSpPr>
        <p:spPr>
          <a:xfrm>
            <a:off x="7559040" y="2240281"/>
            <a:ext cx="15240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170" name="Straight Connector 169" descr=" 202"/>
          <p:cNvCxnSpPr>
            <a:stCxn id="166" idx="2"/>
          </p:cNvCxnSpPr>
          <p:nvPr/>
        </p:nvCxnSpPr>
        <p:spPr>
          <a:xfrm rot="5400000">
            <a:off x="7559040" y="2209801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 descr=" 203"/>
          <p:cNvCxnSpPr/>
          <p:nvPr/>
        </p:nvCxnSpPr>
        <p:spPr>
          <a:xfrm rot="5400000">
            <a:off x="7650480" y="2209801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 descr=" 204"/>
          <p:cNvCxnSpPr/>
          <p:nvPr/>
        </p:nvCxnSpPr>
        <p:spPr>
          <a:xfrm rot="10800000">
            <a:off x="7620000" y="214884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 descr=" 205"/>
          <p:cNvCxnSpPr/>
          <p:nvPr/>
        </p:nvCxnSpPr>
        <p:spPr>
          <a:xfrm rot="10800000">
            <a:off x="7620000" y="211836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 descr=" 206"/>
          <p:cNvCxnSpPr/>
          <p:nvPr/>
        </p:nvCxnSpPr>
        <p:spPr>
          <a:xfrm rot="10800000">
            <a:off x="7620000" y="217932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 descr=" 207"/>
          <p:cNvCxnSpPr/>
          <p:nvPr/>
        </p:nvCxnSpPr>
        <p:spPr>
          <a:xfrm rot="10800000">
            <a:off x="7711439" y="227076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 descr=" 208"/>
          <p:cNvCxnSpPr/>
          <p:nvPr/>
        </p:nvCxnSpPr>
        <p:spPr>
          <a:xfrm rot="10800000">
            <a:off x="7711440" y="214884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ectangle 176" descr=" 210"/>
          <p:cNvSpPr/>
          <p:nvPr/>
        </p:nvSpPr>
        <p:spPr>
          <a:xfrm>
            <a:off x="7193280" y="2087881"/>
            <a:ext cx="274320" cy="24384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78" name="Rectangle 177" descr=" 211"/>
          <p:cNvSpPr/>
          <p:nvPr/>
        </p:nvSpPr>
        <p:spPr>
          <a:xfrm>
            <a:off x="7223760" y="2118361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79" name="Rectangle 178" descr=" 212"/>
          <p:cNvSpPr/>
          <p:nvPr/>
        </p:nvSpPr>
        <p:spPr>
          <a:xfrm>
            <a:off x="7315200" y="2118361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80" name="Rectangle 179" descr=" 213"/>
          <p:cNvSpPr/>
          <p:nvPr/>
        </p:nvSpPr>
        <p:spPr>
          <a:xfrm>
            <a:off x="7406640" y="2118361"/>
            <a:ext cx="30480" cy="18288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81" name="Rectangle 180" descr=" 214"/>
          <p:cNvSpPr/>
          <p:nvPr/>
        </p:nvSpPr>
        <p:spPr>
          <a:xfrm>
            <a:off x="7223760" y="2240281"/>
            <a:ext cx="15240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182" name="Straight Connector 181" descr=" 215"/>
          <p:cNvCxnSpPr>
            <a:stCxn id="178" idx="2"/>
          </p:cNvCxnSpPr>
          <p:nvPr/>
        </p:nvCxnSpPr>
        <p:spPr>
          <a:xfrm rot="5400000">
            <a:off x="7223760" y="2209801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 descr=" 216"/>
          <p:cNvCxnSpPr/>
          <p:nvPr/>
        </p:nvCxnSpPr>
        <p:spPr>
          <a:xfrm rot="5400000">
            <a:off x="7315200" y="2209801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 descr=" 217"/>
          <p:cNvCxnSpPr/>
          <p:nvPr/>
        </p:nvCxnSpPr>
        <p:spPr>
          <a:xfrm rot="10800000">
            <a:off x="7284720" y="214884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 descr=" 218"/>
          <p:cNvCxnSpPr/>
          <p:nvPr/>
        </p:nvCxnSpPr>
        <p:spPr>
          <a:xfrm rot="10800000">
            <a:off x="7284720" y="211836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 descr=" 219"/>
          <p:cNvCxnSpPr/>
          <p:nvPr/>
        </p:nvCxnSpPr>
        <p:spPr>
          <a:xfrm rot="10800000">
            <a:off x="7284720" y="217932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 descr=" 220"/>
          <p:cNvCxnSpPr/>
          <p:nvPr/>
        </p:nvCxnSpPr>
        <p:spPr>
          <a:xfrm rot="10800000">
            <a:off x="7376159" y="227076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 descr=" 221"/>
          <p:cNvCxnSpPr/>
          <p:nvPr/>
        </p:nvCxnSpPr>
        <p:spPr>
          <a:xfrm rot="10800000">
            <a:off x="7376160" y="214884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Rectangle 188" descr=" 112"/>
          <p:cNvSpPr/>
          <p:nvPr/>
        </p:nvSpPr>
        <p:spPr>
          <a:xfrm>
            <a:off x="7193280" y="2392681"/>
            <a:ext cx="274320" cy="24384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90" name="Rectangle 189" descr=" 113"/>
          <p:cNvSpPr/>
          <p:nvPr/>
        </p:nvSpPr>
        <p:spPr>
          <a:xfrm>
            <a:off x="7223760" y="2423161"/>
            <a:ext cx="6096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91" name="Rectangle 190" descr=" 114"/>
          <p:cNvSpPr/>
          <p:nvPr/>
        </p:nvSpPr>
        <p:spPr>
          <a:xfrm>
            <a:off x="7315200" y="2423161"/>
            <a:ext cx="6096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92" name="Rectangle 191" descr=" 115"/>
          <p:cNvSpPr/>
          <p:nvPr/>
        </p:nvSpPr>
        <p:spPr>
          <a:xfrm>
            <a:off x="7406640" y="2423161"/>
            <a:ext cx="30480" cy="18288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93" name="Rectangle 192" descr=" 116"/>
          <p:cNvSpPr/>
          <p:nvPr/>
        </p:nvSpPr>
        <p:spPr>
          <a:xfrm>
            <a:off x="7223760" y="2545081"/>
            <a:ext cx="15240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194" name="Straight Connector 193" descr=" 117"/>
          <p:cNvCxnSpPr>
            <a:stCxn id="190" idx="2"/>
          </p:cNvCxnSpPr>
          <p:nvPr/>
        </p:nvCxnSpPr>
        <p:spPr>
          <a:xfrm rot="5400000">
            <a:off x="7223760" y="2514601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 descr=" 118"/>
          <p:cNvCxnSpPr/>
          <p:nvPr/>
        </p:nvCxnSpPr>
        <p:spPr>
          <a:xfrm rot="5400000">
            <a:off x="7315200" y="2514601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 descr=" 119"/>
          <p:cNvCxnSpPr/>
          <p:nvPr/>
        </p:nvCxnSpPr>
        <p:spPr>
          <a:xfrm rot="10800000">
            <a:off x="7284720" y="245364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 descr=" 120"/>
          <p:cNvCxnSpPr/>
          <p:nvPr/>
        </p:nvCxnSpPr>
        <p:spPr>
          <a:xfrm rot="10800000">
            <a:off x="7284720" y="242316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 descr=" 121"/>
          <p:cNvCxnSpPr/>
          <p:nvPr/>
        </p:nvCxnSpPr>
        <p:spPr>
          <a:xfrm rot="10800000">
            <a:off x="7284720" y="248412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 descr=" 122"/>
          <p:cNvCxnSpPr/>
          <p:nvPr/>
        </p:nvCxnSpPr>
        <p:spPr>
          <a:xfrm rot="10800000">
            <a:off x="7376159" y="257556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 descr=" 123"/>
          <p:cNvCxnSpPr/>
          <p:nvPr/>
        </p:nvCxnSpPr>
        <p:spPr>
          <a:xfrm rot="10800000">
            <a:off x="7376160" y="245364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Rectangle 200" descr=" 100"/>
          <p:cNvSpPr/>
          <p:nvPr/>
        </p:nvSpPr>
        <p:spPr>
          <a:xfrm>
            <a:off x="7528560" y="2392681"/>
            <a:ext cx="274320" cy="24384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02" name="Rectangle 201" descr=" 101"/>
          <p:cNvSpPr/>
          <p:nvPr/>
        </p:nvSpPr>
        <p:spPr>
          <a:xfrm>
            <a:off x="7559040" y="2423161"/>
            <a:ext cx="6096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03" name="Rectangle 202" descr=" 102"/>
          <p:cNvSpPr/>
          <p:nvPr/>
        </p:nvSpPr>
        <p:spPr>
          <a:xfrm>
            <a:off x="7650480" y="2423161"/>
            <a:ext cx="6096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04" name="Rectangle 203" descr=" 103"/>
          <p:cNvSpPr/>
          <p:nvPr/>
        </p:nvSpPr>
        <p:spPr>
          <a:xfrm>
            <a:off x="7741920" y="2423161"/>
            <a:ext cx="30480" cy="18288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05" name="Rectangle 204" descr=" 104"/>
          <p:cNvSpPr/>
          <p:nvPr/>
        </p:nvSpPr>
        <p:spPr>
          <a:xfrm>
            <a:off x="7559040" y="2545081"/>
            <a:ext cx="15240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206" name="Straight Connector 205" descr=" 105"/>
          <p:cNvCxnSpPr>
            <a:stCxn id="202" idx="2"/>
          </p:cNvCxnSpPr>
          <p:nvPr/>
        </p:nvCxnSpPr>
        <p:spPr>
          <a:xfrm rot="5400000">
            <a:off x="7559040" y="2514601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 descr=" 106"/>
          <p:cNvCxnSpPr/>
          <p:nvPr/>
        </p:nvCxnSpPr>
        <p:spPr>
          <a:xfrm rot="5400000">
            <a:off x="7650480" y="2514601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 descr=" 107"/>
          <p:cNvCxnSpPr/>
          <p:nvPr/>
        </p:nvCxnSpPr>
        <p:spPr>
          <a:xfrm rot="10800000">
            <a:off x="7620000" y="245364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 descr=" 108"/>
          <p:cNvCxnSpPr/>
          <p:nvPr/>
        </p:nvCxnSpPr>
        <p:spPr>
          <a:xfrm rot="10800000">
            <a:off x="7620000" y="242316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 descr=" 109"/>
          <p:cNvCxnSpPr/>
          <p:nvPr/>
        </p:nvCxnSpPr>
        <p:spPr>
          <a:xfrm rot="10800000">
            <a:off x="7620000" y="248412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 descr=" 110"/>
          <p:cNvCxnSpPr/>
          <p:nvPr/>
        </p:nvCxnSpPr>
        <p:spPr>
          <a:xfrm rot="10800000">
            <a:off x="7711439" y="257556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 descr=" 111"/>
          <p:cNvCxnSpPr/>
          <p:nvPr/>
        </p:nvCxnSpPr>
        <p:spPr>
          <a:xfrm rot="10800000">
            <a:off x="7711440" y="245364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Rectangle 212" descr=" 64"/>
          <p:cNvSpPr/>
          <p:nvPr/>
        </p:nvSpPr>
        <p:spPr>
          <a:xfrm>
            <a:off x="7863839" y="2392681"/>
            <a:ext cx="274320" cy="24384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14" name="Rectangle 213" descr=" 65"/>
          <p:cNvSpPr/>
          <p:nvPr/>
        </p:nvSpPr>
        <p:spPr>
          <a:xfrm>
            <a:off x="7894319" y="2423161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15" name="Rectangle 214" descr=" 66"/>
          <p:cNvSpPr/>
          <p:nvPr/>
        </p:nvSpPr>
        <p:spPr>
          <a:xfrm>
            <a:off x="7985759" y="2423161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16" name="Rectangle 215" descr=" 67"/>
          <p:cNvSpPr/>
          <p:nvPr/>
        </p:nvSpPr>
        <p:spPr>
          <a:xfrm>
            <a:off x="8077199" y="2423161"/>
            <a:ext cx="30480" cy="18288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17" name="Rectangle 216" descr=" 68"/>
          <p:cNvSpPr/>
          <p:nvPr/>
        </p:nvSpPr>
        <p:spPr>
          <a:xfrm>
            <a:off x="7894319" y="2545081"/>
            <a:ext cx="15240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218" name="Straight Connector 217" descr=" 69"/>
          <p:cNvCxnSpPr>
            <a:stCxn id="214" idx="2"/>
          </p:cNvCxnSpPr>
          <p:nvPr/>
        </p:nvCxnSpPr>
        <p:spPr>
          <a:xfrm rot="5400000">
            <a:off x="7894319" y="2514601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 descr=" 70"/>
          <p:cNvCxnSpPr/>
          <p:nvPr/>
        </p:nvCxnSpPr>
        <p:spPr>
          <a:xfrm rot="5400000">
            <a:off x="7985759" y="2514601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 descr=" 71"/>
          <p:cNvCxnSpPr/>
          <p:nvPr/>
        </p:nvCxnSpPr>
        <p:spPr>
          <a:xfrm rot="10800000">
            <a:off x="7955279" y="245364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 descr=" 72"/>
          <p:cNvCxnSpPr/>
          <p:nvPr/>
        </p:nvCxnSpPr>
        <p:spPr>
          <a:xfrm rot="10800000">
            <a:off x="7955279" y="242316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 descr=" 73"/>
          <p:cNvCxnSpPr/>
          <p:nvPr/>
        </p:nvCxnSpPr>
        <p:spPr>
          <a:xfrm rot="10800000">
            <a:off x="7955279" y="248412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 descr=" 74"/>
          <p:cNvCxnSpPr/>
          <p:nvPr/>
        </p:nvCxnSpPr>
        <p:spPr>
          <a:xfrm rot="10800000">
            <a:off x="8046719" y="257556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 descr=" 75"/>
          <p:cNvCxnSpPr/>
          <p:nvPr/>
        </p:nvCxnSpPr>
        <p:spPr>
          <a:xfrm rot="10800000">
            <a:off x="8046720" y="2453641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" name="Rectangle 224" descr=" 52"/>
          <p:cNvSpPr/>
          <p:nvPr/>
        </p:nvSpPr>
        <p:spPr>
          <a:xfrm>
            <a:off x="7863839" y="2697480"/>
            <a:ext cx="274320" cy="24384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26" name="Rectangle 225" descr=" 53"/>
          <p:cNvSpPr/>
          <p:nvPr/>
        </p:nvSpPr>
        <p:spPr>
          <a:xfrm>
            <a:off x="7894319" y="2727960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27" name="Rectangle 226" descr=" 54"/>
          <p:cNvSpPr/>
          <p:nvPr/>
        </p:nvSpPr>
        <p:spPr>
          <a:xfrm>
            <a:off x="7985759" y="2727960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28" name="Rectangle 227" descr=" 55"/>
          <p:cNvSpPr/>
          <p:nvPr/>
        </p:nvSpPr>
        <p:spPr>
          <a:xfrm>
            <a:off x="8077199" y="2727960"/>
            <a:ext cx="30480" cy="18288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29" name="Rectangle 228" descr=" 56"/>
          <p:cNvSpPr/>
          <p:nvPr/>
        </p:nvSpPr>
        <p:spPr>
          <a:xfrm>
            <a:off x="7894319" y="2849880"/>
            <a:ext cx="15240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230" name="Straight Connector 229" descr=" 57"/>
          <p:cNvCxnSpPr>
            <a:stCxn id="226" idx="2"/>
          </p:cNvCxnSpPr>
          <p:nvPr/>
        </p:nvCxnSpPr>
        <p:spPr>
          <a:xfrm rot="5400000">
            <a:off x="7894319" y="2819400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 descr=" 58"/>
          <p:cNvCxnSpPr/>
          <p:nvPr/>
        </p:nvCxnSpPr>
        <p:spPr>
          <a:xfrm rot="5400000">
            <a:off x="7985759" y="2819400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 descr=" 59"/>
          <p:cNvCxnSpPr/>
          <p:nvPr/>
        </p:nvCxnSpPr>
        <p:spPr>
          <a:xfrm rot="10800000">
            <a:off x="7955279" y="275844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 descr=" 60"/>
          <p:cNvCxnSpPr/>
          <p:nvPr/>
        </p:nvCxnSpPr>
        <p:spPr>
          <a:xfrm rot="10800000">
            <a:off x="7955279" y="272796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 descr=" 61"/>
          <p:cNvCxnSpPr/>
          <p:nvPr/>
        </p:nvCxnSpPr>
        <p:spPr>
          <a:xfrm rot="10800000">
            <a:off x="7955279" y="278892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 descr=" 62"/>
          <p:cNvCxnSpPr/>
          <p:nvPr/>
        </p:nvCxnSpPr>
        <p:spPr>
          <a:xfrm rot="10800000">
            <a:off x="8046719" y="288036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 descr=" 63"/>
          <p:cNvCxnSpPr/>
          <p:nvPr/>
        </p:nvCxnSpPr>
        <p:spPr>
          <a:xfrm rot="10800000">
            <a:off x="8046720" y="275844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7" name="Rectangle 236" descr=" 40"/>
          <p:cNvSpPr/>
          <p:nvPr/>
        </p:nvSpPr>
        <p:spPr>
          <a:xfrm>
            <a:off x="7863839" y="3002280"/>
            <a:ext cx="274320" cy="24384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38" name="Rectangle 237" descr=" 41"/>
          <p:cNvSpPr/>
          <p:nvPr/>
        </p:nvSpPr>
        <p:spPr>
          <a:xfrm>
            <a:off x="7894319" y="3032760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39" name="Rectangle 238" descr=" 42"/>
          <p:cNvSpPr/>
          <p:nvPr/>
        </p:nvSpPr>
        <p:spPr>
          <a:xfrm>
            <a:off x="7985759" y="3032760"/>
            <a:ext cx="6096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40" name="Rectangle 239" descr=" 43"/>
          <p:cNvSpPr/>
          <p:nvPr/>
        </p:nvSpPr>
        <p:spPr>
          <a:xfrm>
            <a:off x="8077199" y="3032760"/>
            <a:ext cx="30480" cy="18288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41" name="Rectangle 240" descr=" 44"/>
          <p:cNvSpPr/>
          <p:nvPr/>
        </p:nvSpPr>
        <p:spPr>
          <a:xfrm>
            <a:off x="7894319" y="3154680"/>
            <a:ext cx="152400" cy="60960"/>
          </a:xfrm>
          <a:prstGeom prst="rect">
            <a:avLst/>
          </a:prstGeom>
          <a:solidFill>
            <a:srgbClr val="FFFF00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242" name="Straight Connector 241" descr=" 45"/>
          <p:cNvCxnSpPr>
            <a:stCxn id="238" idx="2"/>
          </p:cNvCxnSpPr>
          <p:nvPr/>
        </p:nvCxnSpPr>
        <p:spPr>
          <a:xfrm rot="5400000">
            <a:off x="7894319" y="3124200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 descr=" 46"/>
          <p:cNvCxnSpPr/>
          <p:nvPr/>
        </p:nvCxnSpPr>
        <p:spPr>
          <a:xfrm rot="5400000">
            <a:off x="7985759" y="3124200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 descr=" 47"/>
          <p:cNvCxnSpPr/>
          <p:nvPr/>
        </p:nvCxnSpPr>
        <p:spPr>
          <a:xfrm rot="10800000">
            <a:off x="7955279" y="306324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 descr=" 48"/>
          <p:cNvCxnSpPr/>
          <p:nvPr/>
        </p:nvCxnSpPr>
        <p:spPr>
          <a:xfrm rot="10800000">
            <a:off x="7955279" y="303276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 descr=" 49"/>
          <p:cNvCxnSpPr/>
          <p:nvPr/>
        </p:nvCxnSpPr>
        <p:spPr>
          <a:xfrm rot="10800000">
            <a:off x="7955279" y="309372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 descr=" 50"/>
          <p:cNvCxnSpPr/>
          <p:nvPr/>
        </p:nvCxnSpPr>
        <p:spPr>
          <a:xfrm rot="10800000">
            <a:off x="8046719" y="318516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 descr=" 51"/>
          <p:cNvCxnSpPr/>
          <p:nvPr/>
        </p:nvCxnSpPr>
        <p:spPr>
          <a:xfrm rot="10800000">
            <a:off x="8046720" y="306324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Rectangle 248" descr=" 88"/>
          <p:cNvSpPr/>
          <p:nvPr/>
        </p:nvSpPr>
        <p:spPr>
          <a:xfrm>
            <a:off x="7193280" y="2697480"/>
            <a:ext cx="274320" cy="24384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50" name="Rectangle 249" descr=" 89"/>
          <p:cNvSpPr/>
          <p:nvPr/>
        </p:nvSpPr>
        <p:spPr>
          <a:xfrm>
            <a:off x="7223760" y="2727960"/>
            <a:ext cx="6096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51" name="Rectangle 250" descr=" 90"/>
          <p:cNvSpPr/>
          <p:nvPr/>
        </p:nvSpPr>
        <p:spPr>
          <a:xfrm>
            <a:off x="7315200" y="2727960"/>
            <a:ext cx="6096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52" name="Rectangle 251" descr=" 91"/>
          <p:cNvSpPr/>
          <p:nvPr/>
        </p:nvSpPr>
        <p:spPr>
          <a:xfrm>
            <a:off x="7406640" y="2727960"/>
            <a:ext cx="30480" cy="18288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53" name="Rectangle 252" descr=" 92"/>
          <p:cNvSpPr/>
          <p:nvPr/>
        </p:nvSpPr>
        <p:spPr>
          <a:xfrm>
            <a:off x="7223760" y="2849880"/>
            <a:ext cx="15240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254" name="Straight Connector 253" descr=" 93"/>
          <p:cNvCxnSpPr>
            <a:stCxn id="250" idx="2"/>
          </p:cNvCxnSpPr>
          <p:nvPr/>
        </p:nvCxnSpPr>
        <p:spPr>
          <a:xfrm rot="5400000">
            <a:off x="7223760" y="2819400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 descr=" 94"/>
          <p:cNvCxnSpPr/>
          <p:nvPr/>
        </p:nvCxnSpPr>
        <p:spPr>
          <a:xfrm rot="5400000">
            <a:off x="7315200" y="2819400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 descr=" 95"/>
          <p:cNvCxnSpPr/>
          <p:nvPr/>
        </p:nvCxnSpPr>
        <p:spPr>
          <a:xfrm rot="10800000">
            <a:off x="7284720" y="275844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 descr=" 96"/>
          <p:cNvCxnSpPr/>
          <p:nvPr/>
        </p:nvCxnSpPr>
        <p:spPr>
          <a:xfrm rot="10800000">
            <a:off x="7284720" y="272796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 descr=" 97"/>
          <p:cNvCxnSpPr/>
          <p:nvPr/>
        </p:nvCxnSpPr>
        <p:spPr>
          <a:xfrm rot="10800000">
            <a:off x="7284720" y="278892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 descr=" 98"/>
          <p:cNvCxnSpPr/>
          <p:nvPr/>
        </p:nvCxnSpPr>
        <p:spPr>
          <a:xfrm rot="10800000">
            <a:off x="7376159" y="288036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 descr=" 99"/>
          <p:cNvCxnSpPr/>
          <p:nvPr/>
        </p:nvCxnSpPr>
        <p:spPr>
          <a:xfrm rot="10800000">
            <a:off x="7376160" y="275844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Rectangle 260" descr=" 76"/>
          <p:cNvSpPr/>
          <p:nvPr/>
        </p:nvSpPr>
        <p:spPr>
          <a:xfrm>
            <a:off x="7528560" y="2697480"/>
            <a:ext cx="274320" cy="24384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2" name="Rectangle 261" descr=" 77"/>
          <p:cNvSpPr/>
          <p:nvPr/>
        </p:nvSpPr>
        <p:spPr>
          <a:xfrm>
            <a:off x="7559040" y="2727960"/>
            <a:ext cx="6096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3" name="Rectangle 262" descr=" 78"/>
          <p:cNvSpPr/>
          <p:nvPr/>
        </p:nvSpPr>
        <p:spPr>
          <a:xfrm>
            <a:off x="7650480" y="2727960"/>
            <a:ext cx="6096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4" name="Rectangle 263" descr=" 79"/>
          <p:cNvSpPr/>
          <p:nvPr/>
        </p:nvSpPr>
        <p:spPr>
          <a:xfrm>
            <a:off x="7741920" y="2727960"/>
            <a:ext cx="30480" cy="18288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5" name="Rectangle 264" descr=" 80"/>
          <p:cNvSpPr/>
          <p:nvPr/>
        </p:nvSpPr>
        <p:spPr>
          <a:xfrm>
            <a:off x="7559040" y="2849880"/>
            <a:ext cx="15240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266" name="Straight Connector 265" descr=" 81"/>
          <p:cNvCxnSpPr>
            <a:stCxn id="262" idx="2"/>
          </p:cNvCxnSpPr>
          <p:nvPr/>
        </p:nvCxnSpPr>
        <p:spPr>
          <a:xfrm rot="5400000">
            <a:off x="7559040" y="2819400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 descr=" 82"/>
          <p:cNvCxnSpPr/>
          <p:nvPr/>
        </p:nvCxnSpPr>
        <p:spPr>
          <a:xfrm rot="5400000">
            <a:off x="7650480" y="2819400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 descr=" 83"/>
          <p:cNvCxnSpPr/>
          <p:nvPr/>
        </p:nvCxnSpPr>
        <p:spPr>
          <a:xfrm rot="10800000">
            <a:off x="7620000" y="275844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 descr=" 84"/>
          <p:cNvCxnSpPr/>
          <p:nvPr/>
        </p:nvCxnSpPr>
        <p:spPr>
          <a:xfrm rot="10800000">
            <a:off x="7620000" y="272796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 descr=" 85"/>
          <p:cNvCxnSpPr/>
          <p:nvPr/>
        </p:nvCxnSpPr>
        <p:spPr>
          <a:xfrm rot="10800000">
            <a:off x="7620000" y="278892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 descr=" 86"/>
          <p:cNvCxnSpPr/>
          <p:nvPr/>
        </p:nvCxnSpPr>
        <p:spPr>
          <a:xfrm rot="10800000">
            <a:off x="7711439" y="288036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 descr=" 87"/>
          <p:cNvCxnSpPr/>
          <p:nvPr/>
        </p:nvCxnSpPr>
        <p:spPr>
          <a:xfrm rot="10800000">
            <a:off x="7711440" y="275844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Rectangle 272" descr=" 28"/>
          <p:cNvSpPr/>
          <p:nvPr/>
        </p:nvSpPr>
        <p:spPr>
          <a:xfrm>
            <a:off x="7528560" y="3002280"/>
            <a:ext cx="274320" cy="24384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74" name="Rectangle 273" descr=" 29"/>
          <p:cNvSpPr/>
          <p:nvPr/>
        </p:nvSpPr>
        <p:spPr>
          <a:xfrm>
            <a:off x="7559040" y="3032760"/>
            <a:ext cx="6096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75" name="Rectangle 274" descr=" 30"/>
          <p:cNvSpPr/>
          <p:nvPr/>
        </p:nvSpPr>
        <p:spPr>
          <a:xfrm>
            <a:off x="7650480" y="3032760"/>
            <a:ext cx="6096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76" name="Rectangle 275" descr=" 31"/>
          <p:cNvSpPr/>
          <p:nvPr/>
        </p:nvSpPr>
        <p:spPr>
          <a:xfrm>
            <a:off x="7741920" y="3032760"/>
            <a:ext cx="30480" cy="18288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77" name="Rectangle 276" descr=" 32"/>
          <p:cNvSpPr/>
          <p:nvPr/>
        </p:nvSpPr>
        <p:spPr>
          <a:xfrm>
            <a:off x="7559040" y="3154680"/>
            <a:ext cx="15240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278" name="Straight Connector 277" descr=" 33"/>
          <p:cNvCxnSpPr>
            <a:stCxn id="274" idx="2"/>
          </p:cNvCxnSpPr>
          <p:nvPr/>
        </p:nvCxnSpPr>
        <p:spPr>
          <a:xfrm rot="5400000">
            <a:off x="7559040" y="3124200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 descr=" 34"/>
          <p:cNvCxnSpPr/>
          <p:nvPr/>
        </p:nvCxnSpPr>
        <p:spPr>
          <a:xfrm rot="5400000">
            <a:off x="7650480" y="3124200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 descr=" 35"/>
          <p:cNvCxnSpPr/>
          <p:nvPr/>
        </p:nvCxnSpPr>
        <p:spPr>
          <a:xfrm rot="10800000">
            <a:off x="7620000" y="306324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 descr=" 36"/>
          <p:cNvCxnSpPr/>
          <p:nvPr/>
        </p:nvCxnSpPr>
        <p:spPr>
          <a:xfrm rot="10800000">
            <a:off x="7620000" y="303276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 descr=" 37"/>
          <p:cNvCxnSpPr/>
          <p:nvPr/>
        </p:nvCxnSpPr>
        <p:spPr>
          <a:xfrm rot="10800000">
            <a:off x="7620000" y="309372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 descr=" 38"/>
          <p:cNvCxnSpPr/>
          <p:nvPr/>
        </p:nvCxnSpPr>
        <p:spPr>
          <a:xfrm rot="10800000">
            <a:off x="7711439" y="318516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 descr=" 39"/>
          <p:cNvCxnSpPr/>
          <p:nvPr/>
        </p:nvCxnSpPr>
        <p:spPr>
          <a:xfrm rot="10800000">
            <a:off x="7711440" y="306324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Rectangle 284" descr=" 16"/>
          <p:cNvSpPr/>
          <p:nvPr/>
        </p:nvSpPr>
        <p:spPr>
          <a:xfrm>
            <a:off x="7193280" y="3002280"/>
            <a:ext cx="274320" cy="24384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86" name="Rectangle 285" descr=" 17"/>
          <p:cNvSpPr/>
          <p:nvPr/>
        </p:nvSpPr>
        <p:spPr>
          <a:xfrm>
            <a:off x="7223760" y="3032760"/>
            <a:ext cx="6096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87" name="Rectangle 286" descr=" 18"/>
          <p:cNvSpPr/>
          <p:nvPr/>
        </p:nvSpPr>
        <p:spPr>
          <a:xfrm>
            <a:off x="7315200" y="3032760"/>
            <a:ext cx="6096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88" name="Rectangle 287" descr=" 19"/>
          <p:cNvSpPr/>
          <p:nvPr/>
        </p:nvSpPr>
        <p:spPr>
          <a:xfrm>
            <a:off x="7406640" y="3032760"/>
            <a:ext cx="30480" cy="18288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89" name="Rectangle 288" descr=" 20"/>
          <p:cNvSpPr/>
          <p:nvPr/>
        </p:nvSpPr>
        <p:spPr>
          <a:xfrm>
            <a:off x="7223760" y="3154680"/>
            <a:ext cx="152400" cy="60960"/>
          </a:xfrm>
          <a:prstGeom prst="rect">
            <a:avLst/>
          </a:prstGeom>
          <a:solidFill>
            <a:schemeClr val="tx1"/>
          </a:solidFill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290" name="Straight Connector 289" descr=" 21"/>
          <p:cNvCxnSpPr>
            <a:stCxn id="286" idx="2"/>
          </p:cNvCxnSpPr>
          <p:nvPr/>
        </p:nvCxnSpPr>
        <p:spPr>
          <a:xfrm rot="5400000">
            <a:off x="7223760" y="3124200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 descr=" 22"/>
          <p:cNvCxnSpPr/>
          <p:nvPr/>
        </p:nvCxnSpPr>
        <p:spPr>
          <a:xfrm rot="5400000">
            <a:off x="7315200" y="3124200"/>
            <a:ext cx="6096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 descr=" 23"/>
          <p:cNvCxnSpPr/>
          <p:nvPr/>
        </p:nvCxnSpPr>
        <p:spPr>
          <a:xfrm rot="10800000">
            <a:off x="7284720" y="306324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 descr=" 24"/>
          <p:cNvCxnSpPr/>
          <p:nvPr/>
        </p:nvCxnSpPr>
        <p:spPr>
          <a:xfrm rot="10800000">
            <a:off x="7284720" y="303276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 descr=" 25"/>
          <p:cNvCxnSpPr/>
          <p:nvPr/>
        </p:nvCxnSpPr>
        <p:spPr>
          <a:xfrm rot="10800000">
            <a:off x="7284720" y="309372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 descr=" 26"/>
          <p:cNvCxnSpPr/>
          <p:nvPr/>
        </p:nvCxnSpPr>
        <p:spPr>
          <a:xfrm rot="10800000">
            <a:off x="7376159" y="318516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 descr=" 27"/>
          <p:cNvCxnSpPr/>
          <p:nvPr/>
        </p:nvCxnSpPr>
        <p:spPr>
          <a:xfrm rot="10800000">
            <a:off x="7376160" y="3063240"/>
            <a:ext cx="30480" cy="0"/>
          </a:xfrm>
          <a:prstGeom prst="line">
            <a:avLst/>
          </a:prstGeom>
          <a:solidFill>
            <a:schemeClr val="accent5"/>
          </a:solidFill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Rectangle 297"/>
          <p:cNvSpPr/>
          <p:nvPr/>
        </p:nvSpPr>
        <p:spPr>
          <a:xfrm>
            <a:off x="5562600" y="2098964"/>
            <a:ext cx="1295400" cy="1177636"/>
          </a:xfrm>
          <a:prstGeom prst="rect">
            <a:avLst/>
          </a:prstGeom>
          <a:solidFill>
            <a:srgbClr val="FFFF00"/>
          </a:solidFill>
          <a:ln w="19050"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grpSp>
        <p:nvGrpSpPr>
          <p:cNvPr id="299" name="Group 339"/>
          <p:cNvGrpSpPr/>
          <p:nvPr/>
        </p:nvGrpSpPr>
        <p:grpSpPr>
          <a:xfrm>
            <a:off x="5592041" y="2128405"/>
            <a:ext cx="264968" cy="529936"/>
            <a:chOff x="3276600" y="3505200"/>
            <a:chExt cx="685800" cy="609600"/>
          </a:xfrm>
          <a:solidFill>
            <a:srgbClr val="FFFF00"/>
          </a:solidFill>
        </p:grpSpPr>
        <p:sp>
          <p:nvSpPr>
            <p:cNvPr id="391" name="Rectangle 390"/>
            <p:cNvSpPr/>
            <p:nvPr/>
          </p:nvSpPr>
          <p:spPr>
            <a:xfrm>
              <a:off x="3276600" y="3505200"/>
              <a:ext cx="685800" cy="6096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92" name="Rectangle 391"/>
            <p:cNvSpPr/>
            <p:nvPr/>
          </p:nvSpPr>
          <p:spPr>
            <a:xfrm>
              <a:off x="3352800" y="3581400"/>
              <a:ext cx="1524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93" name="Rectangle 392"/>
            <p:cNvSpPr/>
            <p:nvPr/>
          </p:nvSpPr>
          <p:spPr>
            <a:xfrm>
              <a:off x="3581400" y="3581400"/>
              <a:ext cx="1524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94" name="Rectangle 393"/>
            <p:cNvSpPr/>
            <p:nvPr/>
          </p:nvSpPr>
          <p:spPr>
            <a:xfrm>
              <a:off x="3810000" y="3581400"/>
              <a:ext cx="76200" cy="4572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95" name="Rectangle 394"/>
            <p:cNvSpPr/>
            <p:nvPr/>
          </p:nvSpPr>
          <p:spPr>
            <a:xfrm>
              <a:off x="3352800" y="3886200"/>
              <a:ext cx="3810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396" name="Straight Connector 395"/>
            <p:cNvCxnSpPr>
              <a:stCxn id="392" idx="2"/>
            </p:cNvCxnSpPr>
            <p:nvPr/>
          </p:nvCxnSpPr>
          <p:spPr>
            <a:xfrm rot="5400000">
              <a:off x="3352800" y="3810000"/>
              <a:ext cx="1524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7" name="Straight Connector 396"/>
            <p:cNvCxnSpPr/>
            <p:nvPr/>
          </p:nvCxnSpPr>
          <p:spPr>
            <a:xfrm rot="5400000">
              <a:off x="3581400" y="3810000"/>
              <a:ext cx="1524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Straight Connector 397"/>
            <p:cNvCxnSpPr/>
            <p:nvPr/>
          </p:nvCxnSpPr>
          <p:spPr>
            <a:xfrm rot="10800000">
              <a:off x="3505200" y="36576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Straight Connector 398"/>
            <p:cNvCxnSpPr/>
            <p:nvPr/>
          </p:nvCxnSpPr>
          <p:spPr>
            <a:xfrm rot="10800000">
              <a:off x="3505200" y="35814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Straight Connector 399"/>
            <p:cNvCxnSpPr/>
            <p:nvPr/>
          </p:nvCxnSpPr>
          <p:spPr>
            <a:xfrm rot="10800000">
              <a:off x="3505200" y="37338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Straight Connector 400"/>
            <p:cNvCxnSpPr/>
            <p:nvPr/>
          </p:nvCxnSpPr>
          <p:spPr>
            <a:xfrm rot="10800000">
              <a:off x="3733799" y="39624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Straight Connector 401"/>
            <p:cNvCxnSpPr/>
            <p:nvPr/>
          </p:nvCxnSpPr>
          <p:spPr>
            <a:xfrm rot="10800000">
              <a:off x="3733801" y="36576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0" name="Group 352"/>
          <p:cNvGrpSpPr/>
          <p:nvPr/>
        </p:nvGrpSpPr>
        <p:grpSpPr>
          <a:xfrm>
            <a:off x="5915891" y="2128405"/>
            <a:ext cx="264968" cy="529936"/>
            <a:chOff x="3276600" y="3505200"/>
            <a:chExt cx="685800" cy="609600"/>
          </a:xfrm>
          <a:solidFill>
            <a:srgbClr val="FFFF00"/>
          </a:solidFill>
        </p:grpSpPr>
        <p:sp>
          <p:nvSpPr>
            <p:cNvPr id="379" name="Rectangle 378"/>
            <p:cNvSpPr/>
            <p:nvPr/>
          </p:nvSpPr>
          <p:spPr>
            <a:xfrm>
              <a:off x="3276600" y="3505200"/>
              <a:ext cx="685800" cy="6096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3352800" y="3581400"/>
              <a:ext cx="1524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3581400" y="3581400"/>
              <a:ext cx="1524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3810000" y="3581400"/>
              <a:ext cx="76200" cy="4572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83" name="Rectangle 382"/>
            <p:cNvSpPr/>
            <p:nvPr/>
          </p:nvSpPr>
          <p:spPr>
            <a:xfrm>
              <a:off x="3352800" y="3886200"/>
              <a:ext cx="3810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384" name="Straight Connector 383"/>
            <p:cNvCxnSpPr>
              <a:stCxn id="380" idx="2"/>
            </p:cNvCxnSpPr>
            <p:nvPr/>
          </p:nvCxnSpPr>
          <p:spPr>
            <a:xfrm rot="5400000">
              <a:off x="3352800" y="3810000"/>
              <a:ext cx="1524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Straight Connector 384"/>
            <p:cNvCxnSpPr/>
            <p:nvPr/>
          </p:nvCxnSpPr>
          <p:spPr>
            <a:xfrm rot="5400000">
              <a:off x="3581400" y="3810000"/>
              <a:ext cx="1524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Straight Connector 385"/>
            <p:cNvCxnSpPr/>
            <p:nvPr/>
          </p:nvCxnSpPr>
          <p:spPr>
            <a:xfrm rot="10800000">
              <a:off x="3505200" y="36576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Straight Connector 386"/>
            <p:cNvCxnSpPr/>
            <p:nvPr/>
          </p:nvCxnSpPr>
          <p:spPr>
            <a:xfrm rot="10800000">
              <a:off x="3505200" y="35814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Straight Connector 387"/>
            <p:cNvCxnSpPr/>
            <p:nvPr/>
          </p:nvCxnSpPr>
          <p:spPr>
            <a:xfrm rot="10800000">
              <a:off x="3505200" y="37338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Straight Connector 388"/>
            <p:cNvCxnSpPr/>
            <p:nvPr/>
          </p:nvCxnSpPr>
          <p:spPr>
            <a:xfrm rot="10800000">
              <a:off x="3733799" y="39624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Straight Connector 389"/>
            <p:cNvCxnSpPr/>
            <p:nvPr/>
          </p:nvCxnSpPr>
          <p:spPr>
            <a:xfrm rot="10800000">
              <a:off x="3733801" y="36576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1" name="Group 365"/>
          <p:cNvGrpSpPr/>
          <p:nvPr/>
        </p:nvGrpSpPr>
        <p:grpSpPr>
          <a:xfrm>
            <a:off x="6239741" y="2128405"/>
            <a:ext cx="264968" cy="529936"/>
            <a:chOff x="3276600" y="3505200"/>
            <a:chExt cx="685800" cy="609600"/>
          </a:xfrm>
          <a:solidFill>
            <a:srgbClr val="FFFF00"/>
          </a:solidFill>
        </p:grpSpPr>
        <p:sp>
          <p:nvSpPr>
            <p:cNvPr id="367" name="Rectangle 366"/>
            <p:cNvSpPr/>
            <p:nvPr/>
          </p:nvSpPr>
          <p:spPr>
            <a:xfrm>
              <a:off x="3276600" y="3505200"/>
              <a:ext cx="685800" cy="6096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68" name="Rectangle 367"/>
            <p:cNvSpPr/>
            <p:nvPr/>
          </p:nvSpPr>
          <p:spPr>
            <a:xfrm>
              <a:off x="3352800" y="3581400"/>
              <a:ext cx="1524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69" name="Rectangle 368"/>
            <p:cNvSpPr/>
            <p:nvPr/>
          </p:nvSpPr>
          <p:spPr>
            <a:xfrm>
              <a:off x="3581400" y="3581400"/>
              <a:ext cx="1524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70" name="Rectangle 369"/>
            <p:cNvSpPr/>
            <p:nvPr/>
          </p:nvSpPr>
          <p:spPr>
            <a:xfrm>
              <a:off x="3810000" y="3581400"/>
              <a:ext cx="76200" cy="4572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71" name="Rectangle 370"/>
            <p:cNvSpPr/>
            <p:nvPr/>
          </p:nvSpPr>
          <p:spPr>
            <a:xfrm>
              <a:off x="3352800" y="3886200"/>
              <a:ext cx="3810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372" name="Straight Connector 371"/>
            <p:cNvCxnSpPr>
              <a:stCxn id="368" idx="2"/>
            </p:cNvCxnSpPr>
            <p:nvPr/>
          </p:nvCxnSpPr>
          <p:spPr>
            <a:xfrm rot="5400000">
              <a:off x="3352800" y="3810000"/>
              <a:ext cx="1524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Straight Connector 372"/>
            <p:cNvCxnSpPr/>
            <p:nvPr/>
          </p:nvCxnSpPr>
          <p:spPr>
            <a:xfrm rot="5400000">
              <a:off x="3581400" y="3810000"/>
              <a:ext cx="1524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Straight Connector 373"/>
            <p:cNvCxnSpPr/>
            <p:nvPr/>
          </p:nvCxnSpPr>
          <p:spPr>
            <a:xfrm rot="10800000">
              <a:off x="3505200" y="36576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Connector 374"/>
            <p:cNvCxnSpPr/>
            <p:nvPr/>
          </p:nvCxnSpPr>
          <p:spPr>
            <a:xfrm rot="10800000">
              <a:off x="3505200" y="35814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Straight Connector 375"/>
            <p:cNvCxnSpPr/>
            <p:nvPr/>
          </p:nvCxnSpPr>
          <p:spPr>
            <a:xfrm rot="10800000">
              <a:off x="3505200" y="37338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Straight Connector 376"/>
            <p:cNvCxnSpPr/>
            <p:nvPr/>
          </p:nvCxnSpPr>
          <p:spPr>
            <a:xfrm rot="10800000">
              <a:off x="3733799" y="39624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Connector 377"/>
            <p:cNvCxnSpPr/>
            <p:nvPr/>
          </p:nvCxnSpPr>
          <p:spPr>
            <a:xfrm rot="10800000">
              <a:off x="3733801" y="36576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2" name="Group 378"/>
          <p:cNvGrpSpPr/>
          <p:nvPr/>
        </p:nvGrpSpPr>
        <p:grpSpPr>
          <a:xfrm>
            <a:off x="6563591" y="2128405"/>
            <a:ext cx="264968" cy="529936"/>
            <a:chOff x="3276600" y="3505200"/>
            <a:chExt cx="685800" cy="609600"/>
          </a:xfrm>
          <a:solidFill>
            <a:srgbClr val="FFFF00"/>
          </a:solidFill>
        </p:grpSpPr>
        <p:sp>
          <p:nvSpPr>
            <p:cNvPr id="355" name="Rectangle 354"/>
            <p:cNvSpPr/>
            <p:nvPr/>
          </p:nvSpPr>
          <p:spPr>
            <a:xfrm>
              <a:off x="3276600" y="3505200"/>
              <a:ext cx="685800" cy="6096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56" name="Rectangle 355"/>
            <p:cNvSpPr/>
            <p:nvPr/>
          </p:nvSpPr>
          <p:spPr>
            <a:xfrm>
              <a:off x="3352800" y="3581400"/>
              <a:ext cx="1524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57" name="Rectangle 356"/>
            <p:cNvSpPr/>
            <p:nvPr/>
          </p:nvSpPr>
          <p:spPr>
            <a:xfrm>
              <a:off x="3581400" y="3581400"/>
              <a:ext cx="1524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58" name="Rectangle 357"/>
            <p:cNvSpPr/>
            <p:nvPr/>
          </p:nvSpPr>
          <p:spPr>
            <a:xfrm>
              <a:off x="3810000" y="3581400"/>
              <a:ext cx="76200" cy="4572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59" name="Rectangle 358"/>
            <p:cNvSpPr/>
            <p:nvPr/>
          </p:nvSpPr>
          <p:spPr>
            <a:xfrm>
              <a:off x="3352800" y="3886200"/>
              <a:ext cx="3810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360" name="Straight Connector 359"/>
            <p:cNvCxnSpPr>
              <a:stCxn id="356" idx="2"/>
            </p:cNvCxnSpPr>
            <p:nvPr/>
          </p:nvCxnSpPr>
          <p:spPr>
            <a:xfrm rot="5400000">
              <a:off x="3352800" y="3810000"/>
              <a:ext cx="1524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Straight Connector 360"/>
            <p:cNvCxnSpPr/>
            <p:nvPr/>
          </p:nvCxnSpPr>
          <p:spPr>
            <a:xfrm rot="5400000">
              <a:off x="3581400" y="3810000"/>
              <a:ext cx="1524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Straight Connector 361"/>
            <p:cNvCxnSpPr/>
            <p:nvPr/>
          </p:nvCxnSpPr>
          <p:spPr>
            <a:xfrm rot="10800000">
              <a:off x="3505200" y="36576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Straight Connector 362"/>
            <p:cNvCxnSpPr/>
            <p:nvPr/>
          </p:nvCxnSpPr>
          <p:spPr>
            <a:xfrm rot="10800000">
              <a:off x="3505200" y="35814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Straight Connector 363"/>
            <p:cNvCxnSpPr/>
            <p:nvPr/>
          </p:nvCxnSpPr>
          <p:spPr>
            <a:xfrm rot="10800000">
              <a:off x="3505200" y="37338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Straight Connector 364"/>
            <p:cNvCxnSpPr/>
            <p:nvPr/>
          </p:nvCxnSpPr>
          <p:spPr>
            <a:xfrm rot="10800000">
              <a:off x="3733799" y="39624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Straight Connector 365"/>
            <p:cNvCxnSpPr/>
            <p:nvPr/>
          </p:nvCxnSpPr>
          <p:spPr>
            <a:xfrm rot="10800000">
              <a:off x="3733801" y="36576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3" name="Group 391"/>
          <p:cNvGrpSpPr/>
          <p:nvPr/>
        </p:nvGrpSpPr>
        <p:grpSpPr>
          <a:xfrm>
            <a:off x="5592041" y="2717223"/>
            <a:ext cx="264968" cy="529936"/>
            <a:chOff x="3276600" y="3505200"/>
            <a:chExt cx="685800" cy="609600"/>
          </a:xfrm>
          <a:solidFill>
            <a:schemeClr val="tx1"/>
          </a:solidFill>
        </p:grpSpPr>
        <p:sp>
          <p:nvSpPr>
            <p:cNvPr id="343" name="Rectangle 342"/>
            <p:cNvSpPr/>
            <p:nvPr/>
          </p:nvSpPr>
          <p:spPr>
            <a:xfrm>
              <a:off x="3276600" y="3505200"/>
              <a:ext cx="685800" cy="6096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44" name="Rectangle 343"/>
            <p:cNvSpPr/>
            <p:nvPr/>
          </p:nvSpPr>
          <p:spPr>
            <a:xfrm>
              <a:off x="3352800" y="3581400"/>
              <a:ext cx="1524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45" name="Rectangle 344"/>
            <p:cNvSpPr/>
            <p:nvPr/>
          </p:nvSpPr>
          <p:spPr>
            <a:xfrm>
              <a:off x="3581400" y="3581400"/>
              <a:ext cx="1524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46" name="Rectangle 345"/>
            <p:cNvSpPr/>
            <p:nvPr/>
          </p:nvSpPr>
          <p:spPr>
            <a:xfrm>
              <a:off x="3810000" y="3581400"/>
              <a:ext cx="76200" cy="4572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47" name="Rectangle 346"/>
            <p:cNvSpPr/>
            <p:nvPr/>
          </p:nvSpPr>
          <p:spPr>
            <a:xfrm>
              <a:off x="3352800" y="3886200"/>
              <a:ext cx="3810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348" name="Straight Connector 347"/>
            <p:cNvCxnSpPr>
              <a:stCxn id="344" idx="2"/>
            </p:cNvCxnSpPr>
            <p:nvPr/>
          </p:nvCxnSpPr>
          <p:spPr>
            <a:xfrm rot="5400000">
              <a:off x="3352800" y="3810000"/>
              <a:ext cx="1524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9" name="Straight Connector 348"/>
            <p:cNvCxnSpPr/>
            <p:nvPr/>
          </p:nvCxnSpPr>
          <p:spPr>
            <a:xfrm rot="5400000">
              <a:off x="3581400" y="3810000"/>
              <a:ext cx="1524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0" name="Straight Connector 349"/>
            <p:cNvCxnSpPr/>
            <p:nvPr/>
          </p:nvCxnSpPr>
          <p:spPr>
            <a:xfrm rot="10800000">
              <a:off x="3505200" y="36576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Straight Connector 350"/>
            <p:cNvCxnSpPr/>
            <p:nvPr/>
          </p:nvCxnSpPr>
          <p:spPr>
            <a:xfrm rot="10800000">
              <a:off x="3505200" y="35814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Straight Connector 351"/>
            <p:cNvCxnSpPr/>
            <p:nvPr/>
          </p:nvCxnSpPr>
          <p:spPr>
            <a:xfrm rot="10800000">
              <a:off x="3505200" y="37338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Straight Connector 352"/>
            <p:cNvCxnSpPr/>
            <p:nvPr/>
          </p:nvCxnSpPr>
          <p:spPr>
            <a:xfrm rot="10800000">
              <a:off x="3733799" y="39624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Straight Connector 353"/>
            <p:cNvCxnSpPr/>
            <p:nvPr/>
          </p:nvCxnSpPr>
          <p:spPr>
            <a:xfrm rot="10800000">
              <a:off x="3733801" y="36576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4" name="Group 404"/>
          <p:cNvGrpSpPr/>
          <p:nvPr/>
        </p:nvGrpSpPr>
        <p:grpSpPr>
          <a:xfrm>
            <a:off x="5915891" y="2717223"/>
            <a:ext cx="264968" cy="529936"/>
            <a:chOff x="3276600" y="3505200"/>
            <a:chExt cx="685800" cy="609600"/>
          </a:xfrm>
          <a:solidFill>
            <a:schemeClr val="tx1"/>
          </a:solidFill>
        </p:grpSpPr>
        <p:sp>
          <p:nvSpPr>
            <p:cNvPr id="331" name="Rectangle 330"/>
            <p:cNvSpPr/>
            <p:nvPr/>
          </p:nvSpPr>
          <p:spPr>
            <a:xfrm>
              <a:off x="3276600" y="3505200"/>
              <a:ext cx="685800" cy="6096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32" name="Rectangle 331"/>
            <p:cNvSpPr/>
            <p:nvPr/>
          </p:nvSpPr>
          <p:spPr>
            <a:xfrm>
              <a:off x="3352800" y="3581400"/>
              <a:ext cx="1524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33" name="Rectangle 332"/>
            <p:cNvSpPr/>
            <p:nvPr/>
          </p:nvSpPr>
          <p:spPr>
            <a:xfrm>
              <a:off x="3581400" y="3581400"/>
              <a:ext cx="1524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34" name="Rectangle 333"/>
            <p:cNvSpPr/>
            <p:nvPr/>
          </p:nvSpPr>
          <p:spPr>
            <a:xfrm>
              <a:off x="3810000" y="3581400"/>
              <a:ext cx="76200" cy="4572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35" name="Rectangle 334"/>
            <p:cNvSpPr/>
            <p:nvPr/>
          </p:nvSpPr>
          <p:spPr>
            <a:xfrm>
              <a:off x="3352800" y="3886200"/>
              <a:ext cx="3810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336" name="Straight Connector 335"/>
            <p:cNvCxnSpPr>
              <a:stCxn id="332" idx="2"/>
            </p:cNvCxnSpPr>
            <p:nvPr/>
          </p:nvCxnSpPr>
          <p:spPr>
            <a:xfrm rot="5400000">
              <a:off x="3352800" y="3810000"/>
              <a:ext cx="1524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Straight Connector 336"/>
            <p:cNvCxnSpPr/>
            <p:nvPr/>
          </p:nvCxnSpPr>
          <p:spPr>
            <a:xfrm rot="5400000">
              <a:off x="3581400" y="3810000"/>
              <a:ext cx="1524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Straight Connector 337"/>
            <p:cNvCxnSpPr/>
            <p:nvPr/>
          </p:nvCxnSpPr>
          <p:spPr>
            <a:xfrm rot="10800000">
              <a:off x="3505200" y="36576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Straight Connector 338"/>
            <p:cNvCxnSpPr/>
            <p:nvPr/>
          </p:nvCxnSpPr>
          <p:spPr>
            <a:xfrm rot="10800000">
              <a:off x="3505200" y="35814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Straight Connector 339"/>
            <p:cNvCxnSpPr/>
            <p:nvPr/>
          </p:nvCxnSpPr>
          <p:spPr>
            <a:xfrm rot="10800000">
              <a:off x="3505200" y="37338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Straight Connector 340"/>
            <p:cNvCxnSpPr/>
            <p:nvPr/>
          </p:nvCxnSpPr>
          <p:spPr>
            <a:xfrm rot="10800000">
              <a:off x="3733799" y="39624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Straight Connector 341"/>
            <p:cNvCxnSpPr/>
            <p:nvPr/>
          </p:nvCxnSpPr>
          <p:spPr>
            <a:xfrm rot="10800000">
              <a:off x="3733801" y="36576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5" name="Group 417"/>
          <p:cNvGrpSpPr/>
          <p:nvPr/>
        </p:nvGrpSpPr>
        <p:grpSpPr>
          <a:xfrm>
            <a:off x="6239741" y="2717223"/>
            <a:ext cx="264968" cy="529936"/>
            <a:chOff x="3276600" y="3505200"/>
            <a:chExt cx="685800" cy="609600"/>
          </a:xfrm>
          <a:solidFill>
            <a:srgbClr val="FFFF00"/>
          </a:solidFill>
        </p:grpSpPr>
        <p:sp>
          <p:nvSpPr>
            <p:cNvPr id="319" name="Rectangle 318"/>
            <p:cNvSpPr/>
            <p:nvPr/>
          </p:nvSpPr>
          <p:spPr>
            <a:xfrm>
              <a:off x="3276600" y="3505200"/>
              <a:ext cx="685800" cy="6096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20" name="Rectangle 319"/>
            <p:cNvSpPr/>
            <p:nvPr/>
          </p:nvSpPr>
          <p:spPr>
            <a:xfrm>
              <a:off x="3352800" y="3581400"/>
              <a:ext cx="1524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21" name="Rectangle 320"/>
            <p:cNvSpPr/>
            <p:nvPr/>
          </p:nvSpPr>
          <p:spPr>
            <a:xfrm>
              <a:off x="3581400" y="3581400"/>
              <a:ext cx="1524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22" name="Rectangle 321"/>
            <p:cNvSpPr/>
            <p:nvPr/>
          </p:nvSpPr>
          <p:spPr>
            <a:xfrm>
              <a:off x="3810000" y="3581400"/>
              <a:ext cx="76200" cy="4572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23" name="Rectangle 322"/>
            <p:cNvSpPr/>
            <p:nvPr/>
          </p:nvSpPr>
          <p:spPr>
            <a:xfrm>
              <a:off x="3352800" y="3886200"/>
              <a:ext cx="3810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324" name="Straight Connector 323"/>
            <p:cNvCxnSpPr>
              <a:stCxn id="320" idx="2"/>
            </p:cNvCxnSpPr>
            <p:nvPr/>
          </p:nvCxnSpPr>
          <p:spPr>
            <a:xfrm rot="5400000">
              <a:off x="3352800" y="3810000"/>
              <a:ext cx="1524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Straight Connector 324"/>
            <p:cNvCxnSpPr/>
            <p:nvPr/>
          </p:nvCxnSpPr>
          <p:spPr>
            <a:xfrm rot="5400000">
              <a:off x="3581400" y="3810000"/>
              <a:ext cx="1524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Straight Connector 325"/>
            <p:cNvCxnSpPr/>
            <p:nvPr/>
          </p:nvCxnSpPr>
          <p:spPr>
            <a:xfrm rot="10800000">
              <a:off x="3505200" y="36576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7" name="Straight Connector 326"/>
            <p:cNvCxnSpPr/>
            <p:nvPr/>
          </p:nvCxnSpPr>
          <p:spPr>
            <a:xfrm rot="10800000">
              <a:off x="3505200" y="35814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Straight Connector 327"/>
            <p:cNvCxnSpPr/>
            <p:nvPr/>
          </p:nvCxnSpPr>
          <p:spPr>
            <a:xfrm rot="10800000">
              <a:off x="3505200" y="37338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Straight Connector 328"/>
            <p:cNvCxnSpPr/>
            <p:nvPr/>
          </p:nvCxnSpPr>
          <p:spPr>
            <a:xfrm rot="10800000">
              <a:off x="3733799" y="39624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Straight Connector 329"/>
            <p:cNvCxnSpPr/>
            <p:nvPr/>
          </p:nvCxnSpPr>
          <p:spPr>
            <a:xfrm rot="10800000">
              <a:off x="3733801" y="36576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6" name="Group 430"/>
          <p:cNvGrpSpPr/>
          <p:nvPr/>
        </p:nvGrpSpPr>
        <p:grpSpPr>
          <a:xfrm>
            <a:off x="6563591" y="2717223"/>
            <a:ext cx="264968" cy="529936"/>
            <a:chOff x="3276600" y="3505200"/>
            <a:chExt cx="685800" cy="609600"/>
          </a:xfrm>
          <a:solidFill>
            <a:srgbClr val="FFFF00"/>
          </a:solidFill>
        </p:grpSpPr>
        <p:sp>
          <p:nvSpPr>
            <p:cNvPr id="307" name="Rectangle 306"/>
            <p:cNvSpPr/>
            <p:nvPr/>
          </p:nvSpPr>
          <p:spPr>
            <a:xfrm>
              <a:off x="3276600" y="3505200"/>
              <a:ext cx="685800" cy="6096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08" name="Rectangle 307"/>
            <p:cNvSpPr/>
            <p:nvPr/>
          </p:nvSpPr>
          <p:spPr>
            <a:xfrm>
              <a:off x="3352800" y="3581400"/>
              <a:ext cx="1524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09" name="Rectangle 308"/>
            <p:cNvSpPr/>
            <p:nvPr/>
          </p:nvSpPr>
          <p:spPr>
            <a:xfrm>
              <a:off x="3581400" y="3581400"/>
              <a:ext cx="1524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10" name="Rectangle 309"/>
            <p:cNvSpPr/>
            <p:nvPr/>
          </p:nvSpPr>
          <p:spPr>
            <a:xfrm>
              <a:off x="3810000" y="3581400"/>
              <a:ext cx="76200" cy="4572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11" name="Rectangle 310"/>
            <p:cNvSpPr/>
            <p:nvPr/>
          </p:nvSpPr>
          <p:spPr>
            <a:xfrm>
              <a:off x="3352800" y="3886200"/>
              <a:ext cx="381000" cy="152400"/>
            </a:xfrm>
            <a:prstGeom prst="rect">
              <a:avLst/>
            </a:prstGeom>
            <a:grpFill/>
            <a:ln w="19050"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312" name="Straight Connector 311"/>
            <p:cNvCxnSpPr>
              <a:stCxn id="308" idx="2"/>
            </p:cNvCxnSpPr>
            <p:nvPr/>
          </p:nvCxnSpPr>
          <p:spPr>
            <a:xfrm rot="5400000">
              <a:off x="3352800" y="3810000"/>
              <a:ext cx="1524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Straight Connector 312"/>
            <p:cNvCxnSpPr/>
            <p:nvPr/>
          </p:nvCxnSpPr>
          <p:spPr>
            <a:xfrm rot="5400000">
              <a:off x="3581400" y="3810000"/>
              <a:ext cx="1524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Straight Connector 313"/>
            <p:cNvCxnSpPr/>
            <p:nvPr/>
          </p:nvCxnSpPr>
          <p:spPr>
            <a:xfrm rot="10800000">
              <a:off x="3505200" y="36576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Straight Connector 314"/>
            <p:cNvCxnSpPr/>
            <p:nvPr/>
          </p:nvCxnSpPr>
          <p:spPr>
            <a:xfrm rot="10800000">
              <a:off x="3505200" y="35814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Straight Connector 315"/>
            <p:cNvCxnSpPr/>
            <p:nvPr/>
          </p:nvCxnSpPr>
          <p:spPr>
            <a:xfrm rot="10800000">
              <a:off x="3505200" y="37338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Straight Connector 316"/>
            <p:cNvCxnSpPr/>
            <p:nvPr/>
          </p:nvCxnSpPr>
          <p:spPr>
            <a:xfrm rot="10800000">
              <a:off x="3733799" y="39624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Straight Connector 317"/>
            <p:cNvCxnSpPr/>
            <p:nvPr/>
          </p:nvCxnSpPr>
          <p:spPr>
            <a:xfrm rot="10800000">
              <a:off x="3733801" y="3657600"/>
              <a:ext cx="76200" cy="0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Diagram 39"/>
          <p:cNvGraphicFramePr/>
          <p:nvPr/>
        </p:nvGraphicFramePr>
        <p:xfrm>
          <a:off x="762000" y="1524000"/>
          <a:ext cx="7543800" cy="50292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4" name="Group 11"/>
          <p:cNvGrpSpPr/>
          <p:nvPr/>
        </p:nvGrpSpPr>
        <p:grpSpPr>
          <a:xfrm>
            <a:off x="1333500" y="4419600"/>
            <a:ext cx="457200" cy="457200"/>
            <a:chOff x="7848600" y="533400"/>
            <a:chExt cx="457200" cy="457200"/>
          </a:xfrm>
          <a:noFill/>
        </p:grpSpPr>
        <p:sp>
          <p:nvSpPr>
            <p:cNvPr id="13" name="Freeform 12"/>
            <p:cNvSpPr/>
            <p:nvPr/>
          </p:nvSpPr>
          <p:spPr>
            <a:xfrm>
              <a:off x="8013700" y="5334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8166100" y="5588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7848600" y="5334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</p:grpSp>
      <p:grpSp>
        <p:nvGrpSpPr>
          <p:cNvPr id="12" name="Group 20"/>
          <p:cNvGrpSpPr/>
          <p:nvPr/>
        </p:nvGrpSpPr>
        <p:grpSpPr>
          <a:xfrm>
            <a:off x="1304925" y="3200400"/>
            <a:ext cx="514350" cy="457200"/>
            <a:chOff x="609600" y="2057400"/>
            <a:chExt cx="685800" cy="609600"/>
          </a:xfrm>
          <a:solidFill>
            <a:schemeClr val="accent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7" name="Rectangle 3"/>
            <p:cNvSpPr/>
            <p:nvPr/>
          </p:nvSpPr>
          <p:spPr>
            <a:xfrm>
              <a:off x="609600" y="2057400"/>
              <a:ext cx="685800" cy="609600"/>
            </a:xfrm>
            <a:prstGeom prst="rect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8" name="Rectangle 7"/>
            <p:cNvSpPr/>
            <p:nvPr/>
          </p:nvSpPr>
          <p:spPr>
            <a:xfrm>
              <a:off x="685800" y="2133600"/>
              <a:ext cx="152400" cy="152400"/>
            </a:xfrm>
            <a:prstGeom prst="rect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9" name="Rectangle 8"/>
            <p:cNvSpPr/>
            <p:nvPr/>
          </p:nvSpPr>
          <p:spPr>
            <a:xfrm>
              <a:off x="914400" y="2133600"/>
              <a:ext cx="152400" cy="152400"/>
            </a:xfrm>
            <a:prstGeom prst="rect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0" name="Rectangle 9"/>
            <p:cNvSpPr/>
            <p:nvPr/>
          </p:nvSpPr>
          <p:spPr>
            <a:xfrm>
              <a:off x="1143000" y="2133600"/>
              <a:ext cx="76200" cy="457200"/>
            </a:xfrm>
            <a:prstGeom prst="rect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1" name="Rectangle 10"/>
            <p:cNvSpPr/>
            <p:nvPr/>
          </p:nvSpPr>
          <p:spPr>
            <a:xfrm>
              <a:off x="685800" y="2438400"/>
              <a:ext cx="381000" cy="152400"/>
            </a:xfrm>
            <a:prstGeom prst="rect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22" name="Straight Connector 12"/>
            <p:cNvCxnSpPr/>
            <p:nvPr/>
          </p:nvCxnSpPr>
          <p:spPr>
            <a:xfrm rot="5400000">
              <a:off x="685800" y="2362200"/>
              <a:ext cx="1524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13"/>
            <p:cNvCxnSpPr/>
            <p:nvPr/>
          </p:nvCxnSpPr>
          <p:spPr>
            <a:xfrm rot="5400000">
              <a:off x="914400" y="2362200"/>
              <a:ext cx="1524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14"/>
            <p:cNvCxnSpPr/>
            <p:nvPr/>
          </p:nvCxnSpPr>
          <p:spPr>
            <a:xfrm rot="10800000">
              <a:off x="838200" y="2209800"/>
              <a:ext cx="762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16"/>
            <p:cNvCxnSpPr/>
            <p:nvPr/>
          </p:nvCxnSpPr>
          <p:spPr>
            <a:xfrm rot="10800000">
              <a:off x="838200" y="2133600"/>
              <a:ext cx="762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17"/>
            <p:cNvCxnSpPr/>
            <p:nvPr/>
          </p:nvCxnSpPr>
          <p:spPr>
            <a:xfrm rot="10800000">
              <a:off x="838200" y="2286000"/>
              <a:ext cx="762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18"/>
            <p:cNvCxnSpPr/>
            <p:nvPr/>
          </p:nvCxnSpPr>
          <p:spPr>
            <a:xfrm rot="10800000">
              <a:off x="1066799" y="2514600"/>
              <a:ext cx="762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19"/>
            <p:cNvCxnSpPr/>
            <p:nvPr/>
          </p:nvCxnSpPr>
          <p:spPr>
            <a:xfrm rot="10800000">
              <a:off x="1066801" y="2209800"/>
              <a:ext cx="762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780"/>
          <p:cNvGrpSpPr/>
          <p:nvPr/>
        </p:nvGrpSpPr>
        <p:grpSpPr>
          <a:xfrm>
            <a:off x="1371600" y="1676400"/>
            <a:ext cx="381000" cy="762000"/>
            <a:chOff x="304800" y="2971800"/>
            <a:chExt cx="685800" cy="1371600"/>
          </a:xfrm>
          <a:solidFill>
            <a:schemeClr val="accent5"/>
          </a:solidFill>
        </p:grpSpPr>
        <p:cxnSp>
          <p:nvCxnSpPr>
            <p:cNvPr id="30" name="Straight Connector 29"/>
            <p:cNvCxnSpPr/>
            <p:nvPr/>
          </p:nvCxnSpPr>
          <p:spPr>
            <a:xfrm rot="5400000">
              <a:off x="381000" y="3657600"/>
              <a:ext cx="4572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762000" y="4114800"/>
              <a:ext cx="4572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381000" y="3657600"/>
              <a:ext cx="6096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0800000">
              <a:off x="685800" y="3429000"/>
              <a:ext cx="3048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0800000">
              <a:off x="685800" y="3886200"/>
              <a:ext cx="3048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0800000">
              <a:off x="304800" y="3657600"/>
              <a:ext cx="3048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762000" y="3200400"/>
              <a:ext cx="4572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82" name="Group 81"/>
          <p:cNvGrpSpPr/>
          <p:nvPr/>
        </p:nvGrpSpPr>
        <p:grpSpPr>
          <a:xfrm>
            <a:off x="914400" y="5715000"/>
            <a:ext cx="1295400" cy="533400"/>
            <a:chOff x="1219200" y="5715000"/>
            <a:chExt cx="1295400" cy="533400"/>
          </a:xfrm>
        </p:grpSpPr>
        <p:grpSp>
          <p:nvGrpSpPr>
            <p:cNvPr id="42" name="Group 780"/>
            <p:cNvGrpSpPr/>
            <p:nvPr/>
          </p:nvGrpSpPr>
          <p:grpSpPr>
            <a:xfrm>
              <a:off x="1219200" y="5715000"/>
              <a:ext cx="266700" cy="533400"/>
              <a:chOff x="304800" y="2971800"/>
              <a:chExt cx="685800" cy="1371600"/>
            </a:xfrm>
            <a:solidFill>
              <a:schemeClr val="accent5"/>
            </a:solidFill>
          </p:grpSpPr>
          <p:cxnSp>
            <p:nvCxnSpPr>
              <p:cNvPr id="43" name="Straight Connector 42"/>
              <p:cNvCxnSpPr/>
              <p:nvPr/>
            </p:nvCxnSpPr>
            <p:spPr>
              <a:xfrm rot="5400000">
                <a:off x="381000" y="3657600"/>
                <a:ext cx="4572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5400000">
                <a:off x="762000" y="4114800"/>
                <a:ext cx="4572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rot="5400000">
                <a:off x="381000" y="3657600"/>
                <a:ext cx="6096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10800000">
                <a:off x="685800" y="3429000"/>
                <a:ext cx="3048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10800000">
                <a:off x="685800" y="3886200"/>
                <a:ext cx="3048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0800000">
                <a:off x="304800" y="3657600"/>
                <a:ext cx="3048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rot="5400000">
                <a:off x="762000" y="3200400"/>
                <a:ext cx="4572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20"/>
            <p:cNvGrpSpPr/>
            <p:nvPr/>
          </p:nvGrpSpPr>
          <p:grpSpPr>
            <a:xfrm>
              <a:off x="1676400" y="5829300"/>
              <a:ext cx="342900" cy="304800"/>
              <a:chOff x="609600" y="2057400"/>
              <a:chExt cx="685800" cy="609600"/>
            </a:xfrm>
            <a:solidFill>
              <a:schemeClr val="accent5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1" name="Rectangle 3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2" name="Rectangle 7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3" name="Rectangle 8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4" name="Rectangle 9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5" name="Rectangle 10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56" name="Straight Connector 12"/>
              <p:cNvCxnSpPr/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13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14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16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17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18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19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Group 11"/>
            <p:cNvGrpSpPr/>
            <p:nvPr/>
          </p:nvGrpSpPr>
          <p:grpSpPr>
            <a:xfrm>
              <a:off x="2209800" y="5829300"/>
              <a:ext cx="304800" cy="304800"/>
              <a:chOff x="7848600" y="533400"/>
              <a:chExt cx="457200" cy="457200"/>
            </a:xfrm>
            <a:noFill/>
          </p:grpSpPr>
          <p:sp>
            <p:nvSpPr>
              <p:cNvPr id="65" name="Freeform 64"/>
              <p:cNvSpPr/>
              <p:nvPr/>
            </p:nvSpPr>
            <p:spPr>
              <a:xfrm>
                <a:off x="8013700" y="533400"/>
                <a:ext cx="139700" cy="431800"/>
              </a:xfrm>
              <a:custGeom>
                <a:avLst/>
                <a:gdLst>
                  <a:gd name="connsiteX0" fmla="*/ 0 w 139700"/>
                  <a:gd name="connsiteY0" fmla="*/ 0 h 431800"/>
                  <a:gd name="connsiteX1" fmla="*/ 127000 w 139700"/>
                  <a:gd name="connsiteY1" fmla="*/ 127000 h 431800"/>
                  <a:gd name="connsiteX2" fmla="*/ 12700 w 139700"/>
                  <a:gd name="connsiteY2" fmla="*/ 279400 h 431800"/>
                  <a:gd name="connsiteX3" fmla="*/ 139700 w 139700"/>
                  <a:gd name="connsiteY3" fmla="*/ 431800 h 431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9700" h="431800">
                    <a:moveTo>
                      <a:pt x="0" y="0"/>
                    </a:moveTo>
                    <a:cubicBezTo>
                      <a:pt x="62441" y="40216"/>
                      <a:pt x="124883" y="80433"/>
                      <a:pt x="127000" y="127000"/>
                    </a:cubicBezTo>
                    <a:cubicBezTo>
                      <a:pt x="129117" y="173567"/>
                      <a:pt x="10583" y="228600"/>
                      <a:pt x="12700" y="279400"/>
                    </a:cubicBezTo>
                    <a:cubicBezTo>
                      <a:pt x="14817" y="330200"/>
                      <a:pt x="77258" y="381000"/>
                      <a:pt x="139700" y="431800"/>
                    </a:cubicBezTo>
                  </a:path>
                </a:pathLst>
              </a:cu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6" name="Freeform 65"/>
              <p:cNvSpPr/>
              <p:nvPr/>
            </p:nvSpPr>
            <p:spPr>
              <a:xfrm>
                <a:off x="8166100" y="558800"/>
                <a:ext cx="139700" cy="431800"/>
              </a:xfrm>
              <a:custGeom>
                <a:avLst/>
                <a:gdLst>
                  <a:gd name="connsiteX0" fmla="*/ 0 w 139700"/>
                  <a:gd name="connsiteY0" fmla="*/ 0 h 431800"/>
                  <a:gd name="connsiteX1" fmla="*/ 127000 w 139700"/>
                  <a:gd name="connsiteY1" fmla="*/ 127000 h 431800"/>
                  <a:gd name="connsiteX2" fmla="*/ 12700 w 139700"/>
                  <a:gd name="connsiteY2" fmla="*/ 279400 h 431800"/>
                  <a:gd name="connsiteX3" fmla="*/ 139700 w 139700"/>
                  <a:gd name="connsiteY3" fmla="*/ 431800 h 431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9700" h="431800">
                    <a:moveTo>
                      <a:pt x="0" y="0"/>
                    </a:moveTo>
                    <a:cubicBezTo>
                      <a:pt x="62441" y="40216"/>
                      <a:pt x="124883" y="80433"/>
                      <a:pt x="127000" y="127000"/>
                    </a:cubicBezTo>
                    <a:cubicBezTo>
                      <a:pt x="129117" y="173567"/>
                      <a:pt x="10583" y="228600"/>
                      <a:pt x="12700" y="279400"/>
                    </a:cubicBezTo>
                    <a:cubicBezTo>
                      <a:pt x="14817" y="330200"/>
                      <a:pt x="77258" y="381000"/>
                      <a:pt x="139700" y="431800"/>
                    </a:cubicBezTo>
                  </a:path>
                </a:pathLst>
              </a:cu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7" name="Freeform 66"/>
              <p:cNvSpPr/>
              <p:nvPr/>
            </p:nvSpPr>
            <p:spPr>
              <a:xfrm>
                <a:off x="7848600" y="533400"/>
                <a:ext cx="139700" cy="431800"/>
              </a:xfrm>
              <a:custGeom>
                <a:avLst/>
                <a:gdLst>
                  <a:gd name="connsiteX0" fmla="*/ 0 w 139700"/>
                  <a:gd name="connsiteY0" fmla="*/ 0 h 431800"/>
                  <a:gd name="connsiteX1" fmla="*/ 127000 w 139700"/>
                  <a:gd name="connsiteY1" fmla="*/ 127000 h 431800"/>
                  <a:gd name="connsiteX2" fmla="*/ 12700 w 139700"/>
                  <a:gd name="connsiteY2" fmla="*/ 279400 h 431800"/>
                  <a:gd name="connsiteX3" fmla="*/ 139700 w 139700"/>
                  <a:gd name="connsiteY3" fmla="*/ 431800 h 431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9700" h="431800">
                    <a:moveTo>
                      <a:pt x="0" y="0"/>
                    </a:moveTo>
                    <a:cubicBezTo>
                      <a:pt x="62441" y="40216"/>
                      <a:pt x="124883" y="80433"/>
                      <a:pt x="127000" y="127000"/>
                    </a:cubicBezTo>
                    <a:cubicBezTo>
                      <a:pt x="129117" y="173567"/>
                      <a:pt x="10583" y="228600"/>
                      <a:pt x="12700" y="279400"/>
                    </a:cubicBezTo>
                    <a:cubicBezTo>
                      <a:pt x="14817" y="330200"/>
                      <a:pt x="77258" y="381000"/>
                      <a:pt x="139700" y="431800"/>
                    </a:cubicBezTo>
                  </a:path>
                </a:pathLst>
              </a:cu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</p:grpSp>
        <p:grpSp>
          <p:nvGrpSpPr>
            <p:cNvPr id="74" name="Group 73"/>
            <p:cNvGrpSpPr/>
            <p:nvPr/>
          </p:nvGrpSpPr>
          <p:grpSpPr>
            <a:xfrm>
              <a:off x="1524000" y="5867400"/>
              <a:ext cx="114300" cy="228600"/>
              <a:chOff x="2971800" y="228600"/>
              <a:chExt cx="152400" cy="304800"/>
            </a:xfrm>
          </p:grpSpPr>
          <p:cxnSp>
            <p:nvCxnSpPr>
              <p:cNvPr id="71" name="Straight Connector 70"/>
              <p:cNvCxnSpPr/>
              <p:nvPr/>
            </p:nvCxnSpPr>
            <p:spPr>
              <a:xfrm rot="16200000" flipH="1">
                <a:off x="2895600" y="304800"/>
                <a:ext cx="304800" cy="1524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rot="5400000">
                <a:off x="2895600" y="304800"/>
                <a:ext cx="304800" cy="1524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77"/>
            <p:cNvGrpSpPr/>
            <p:nvPr/>
          </p:nvGrpSpPr>
          <p:grpSpPr>
            <a:xfrm>
              <a:off x="2057400" y="5867400"/>
              <a:ext cx="114300" cy="228600"/>
              <a:chOff x="2971800" y="228600"/>
              <a:chExt cx="152400" cy="304800"/>
            </a:xfrm>
          </p:grpSpPr>
          <p:cxnSp>
            <p:nvCxnSpPr>
              <p:cNvPr id="79" name="Straight Connector 78"/>
              <p:cNvCxnSpPr/>
              <p:nvPr/>
            </p:nvCxnSpPr>
            <p:spPr>
              <a:xfrm rot="16200000" flipH="1">
                <a:off x="2895600" y="304800"/>
                <a:ext cx="304800" cy="1524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rot="5400000">
                <a:off x="2895600" y="304800"/>
                <a:ext cx="304800" cy="1524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graphicEl>
                                              <a:dgm id="{2CA893F3-EC49-4F00-8BA0-152C86A944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graphicEl>
                                              <a:dgm id="{04A04947-7BDE-4726-9074-A8234B2AC8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graphicEl>
                                              <a:dgm id="{D5CEDCF7-5BEA-429E-829C-3306DCB454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graphicEl>
                                              <a:dgm id="{90C5F16C-C756-4E3A-96FB-2696FE22AE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graphicEl>
                                              <a:dgm id="{9F8DEFD7-E95E-4FB4-8ED1-52B5A07294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graphicEl>
                                              <a:dgm id="{17277600-3A54-4E28-AE22-43F8475A91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graphicEl>
                                              <a:dgm id="{BC20D9B4-951C-4116-A862-E487564D3B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graphicEl>
                                              <a:dgm id="{5758EAFE-9D23-452F-800B-5D1601B5F3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0" grpId="0" uiExpand="1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" name="Table 62"/>
          <p:cNvGraphicFramePr>
            <a:graphicFrameLocks noGrp="1"/>
          </p:cNvGraphicFramePr>
          <p:nvPr/>
        </p:nvGraphicFramePr>
        <p:xfrm>
          <a:off x="1828800" y="2286000"/>
          <a:ext cx="5410200" cy="3844373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676400"/>
                <a:gridCol w="1930400"/>
                <a:gridCol w="1803400"/>
              </a:tblGrid>
              <a:tr h="564840">
                <a:tc>
                  <a:txBody>
                    <a:bodyPr/>
                    <a:lstStyle/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Conservative</a:t>
                      </a:r>
                      <a:endParaRPr lang="en-US" sz="22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Optimistic</a:t>
                      </a:r>
                      <a:endParaRPr lang="en-US" sz="22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53120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latin typeface="+mj-lt"/>
                        </a:rPr>
                        <a:t>Area</a:t>
                      </a:r>
                      <a:endParaRPr lang="en-US" sz="2200" dirty="0">
                        <a:latin typeface="+mj-lt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32x</a:t>
                      </a:r>
                      <a:endParaRPr lang="en-US" sz="2200" dirty="0">
                        <a:latin typeface="+mj-lt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32x</a:t>
                      </a:r>
                      <a:endParaRPr lang="en-US" sz="2200" dirty="0">
                        <a:latin typeface="+mj-lt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53120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latin typeface="+mj-lt"/>
                        </a:rPr>
                        <a:t>Power</a:t>
                      </a:r>
                      <a:endParaRPr lang="en-US" sz="2200" dirty="0">
                        <a:latin typeface="+mj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4.5x</a:t>
                      </a:r>
                      <a:endParaRPr lang="en-US" sz="2200" dirty="0">
                        <a:latin typeface="+mj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8.3x</a:t>
                      </a:r>
                      <a:endParaRPr lang="en-US" sz="2200" dirty="0">
                        <a:latin typeface="+mj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53120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>
                          <a:latin typeface="+mj-lt"/>
                        </a:rPr>
                        <a:t>Frequency</a:t>
                      </a:r>
                      <a:endParaRPr lang="en-US" sz="2200" dirty="0">
                        <a:latin typeface="+mj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1.3x</a:t>
                      </a:r>
                      <a:endParaRPr lang="en-US" sz="2200" dirty="0">
                        <a:latin typeface="+mj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3.9x</a:t>
                      </a:r>
                      <a:endParaRPr lang="en-US" sz="2200" dirty="0">
                        <a:latin typeface="+mj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20173"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[</a:t>
                      </a:r>
                      <a:r>
                        <a:rPr lang="en-US" sz="2200" dirty="0" err="1" smtClean="0">
                          <a:latin typeface="+mj-lt"/>
                        </a:rPr>
                        <a:t>Borkar</a:t>
                      </a:r>
                      <a:r>
                        <a:rPr lang="en-US" sz="2200" dirty="0" smtClean="0">
                          <a:latin typeface="+mj-lt"/>
                        </a:rPr>
                        <a:t> 2007]</a:t>
                      </a:r>
                      <a:endParaRPr lang="en-US" sz="22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j-lt"/>
                        </a:rPr>
                        <a:t>[ITRS 2010]</a:t>
                      </a:r>
                      <a:endParaRPr lang="en-US" sz="22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Device Scaling Projections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12</a:t>
            </a:fld>
            <a:endParaRPr lang="en-US"/>
          </a:p>
        </p:txBody>
      </p:sp>
      <p:cxnSp>
        <p:nvCxnSpPr>
          <p:cNvPr id="78" name="Straight Arrow Connector 77"/>
          <p:cNvCxnSpPr/>
          <p:nvPr/>
        </p:nvCxnSpPr>
        <p:spPr>
          <a:xfrm rot="5400000">
            <a:off x="4724400" y="4152107"/>
            <a:ext cx="229394" cy="794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rot="16200000" flipV="1">
            <a:off x="4724797" y="4990704"/>
            <a:ext cx="228600" cy="794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5400000">
            <a:off x="6591300" y="4152107"/>
            <a:ext cx="229394" cy="794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rot="5400000">
            <a:off x="4724400" y="3238501"/>
            <a:ext cx="229394" cy="794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 rot="5400000">
            <a:off x="6591300" y="3238501"/>
            <a:ext cx="229394" cy="794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rot="16200000" flipV="1">
            <a:off x="6591697" y="4990704"/>
            <a:ext cx="228600" cy="794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533400" y="16764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From 45 nm to 8 nm: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1190625" y="1724025"/>
            <a:ext cx="7162800" cy="4019550"/>
            <a:chOff x="1190625" y="1724025"/>
            <a:chExt cx="7162800" cy="4019550"/>
          </a:xfrm>
        </p:grpSpPr>
        <p:sp>
          <p:nvSpPr>
            <p:cNvPr id="30" name="Freeform 29"/>
            <p:cNvSpPr/>
            <p:nvPr/>
          </p:nvSpPr>
          <p:spPr>
            <a:xfrm>
              <a:off x="1190625" y="1724025"/>
              <a:ext cx="7162800" cy="4019550"/>
            </a:xfrm>
            <a:custGeom>
              <a:avLst/>
              <a:gdLst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714625 w 7162800"/>
                <a:gd name="connsiteY44" fmla="*/ 3209925 h 4019550"/>
                <a:gd name="connsiteX45" fmla="*/ 2743200 w 7162800"/>
                <a:gd name="connsiteY45" fmla="*/ 3200400 h 4019550"/>
                <a:gd name="connsiteX46" fmla="*/ 2809875 w 7162800"/>
                <a:gd name="connsiteY46" fmla="*/ 3152775 h 4019550"/>
                <a:gd name="connsiteX47" fmla="*/ 2895600 w 7162800"/>
                <a:gd name="connsiteY47" fmla="*/ 3124200 h 4019550"/>
                <a:gd name="connsiteX48" fmla="*/ 2933700 w 7162800"/>
                <a:gd name="connsiteY48" fmla="*/ 3114675 h 4019550"/>
                <a:gd name="connsiteX49" fmla="*/ 2971800 w 7162800"/>
                <a:gd name="connsiteY49" fmla="*/ 309562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829050 w 7162800"/>
                <a:gd name="connsiteY65" fmla="*/ 2676525 h 4019550"/>
                <a:gd name="connsiteX66" fmla="*/ 3971925 w 7162800"/>
                <a:gd name="connsiteY66" fmla="*/ 2581275 h 4019550"/>
                <a:gd name="connsiteX67" fmla="*/ 4029075 w 7162800"/>
                <a:gd name="connsiteY67" fmla="*/ 2543175 h 4019550"/>
                <a:gd name="connsiteX68" fmla="*/ 4057650 w 7162800"/>
                <a:gd name="connsiteY68" fmla="*/ 2533650 h 4019550"/>
                <a:gd name="connsiteX69" fmla="*/ 4114800 w 7162800"/>
                <a:gd name="connsiteY69" fmla="*/ 2495550 h 4019550"/>
                <a:gd name="connsiteX70" fmla="*/ 4143375 w 7162800"/>
                <a:gd name="connsiteY70" fmla="*/ 2476500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714625 w 7162800"/>
                <a:gd name="connsiteY44" fmla="*/ 3209925 h 4019550"/>
                <a:gd name="connsiteX45" fmla="*/ 2743200 w 7162800"/>
                <a:gd name="connsiteY45" fmla="*/ 3200400 h 4019550"/>
                <a:gd name="connsiteX46" fmla="*/ 2847975 w 7162800"/>
                <a:gd name="connsiteY46" fmla="*/ 3152775 h 4019550"/>
                <a:gd name="connsiteX47" fmla="*/ 2895600 w 7162800"/>
                <a:gd name="connsiteY47" fmla="*/ 3124200 h 4019550"/>
                <a:gd name="connsiteX48" fmla="*/ 2933700 w 7162800"/>
                <a:gd name="connsiteY48" fmla="*/ 3114675 h 4019550"/>
                <a:gd name="connsiteX49" fmla="*/ 2971800 w 7162800"/>
                <a:gd name="connsiteY49" fmla="*/ 309562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829050 w 7162800"/>
                <a:gd name="connsiteY65" fmla="*/ 2676525 h 4019550"/>
                <a:gd name="connsiteX66" fmla="*/ 3971925 w 7162800"/>
                <a:gd name="connsiteY66" fmla="*/ 2581275 h 4019550"/>
                <a:gd name="connsiteX67" fmla="*/ 4029075 w 7162800"/>
                <a:gd name="connsiteY67" fmla="*/ 2543175 h 4019550"/>
                <a:gd name="connsiteX68" fmla="*/ 4057650 w 7162800"/>
                <a:gd name="connsiteY68" fmla="*/ 2533650 h 4019550"/>
                <a:gd name="connsiteX69" fmla="*/ 4114800 w 7162800"/>
                <a:gd name="connsiteY69" fmla="*/ 2495550 h 4019550"/>
                <a:gd name="connsiteX70" fmla="*/ 4143375 w 7162800"/>
                <a:gd name="connsiteY70" fmla="*/ 2476500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714625 w 7162800"/>
                <a:gd name="connsiteY44" fmla="*/ 3209925 h 4019550"/>
                <a:gd name="connsiteX45" fmla="*/ 2743200 w 7162800"/>
                <a:gd name="connsiteY45" fmla="*/ 3200400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71800 w 7162800"/>
                <a:gd name="connsiteY49" fmla="*/ 309562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829050 w 7162800"/>
                <a:gd name="connsiteY65" fmla="*/ 2676525 h 4019550"/>
                <a:gd name="connsiteX66" fmla="*/ 3971925 w 7162800"/>
                <a:gd name="connsiteY66" fmla="*/ 2581275 h 4019550"/>
                <a:gd name="connsiteX67" fmla="*/ 4029075 w 7162800"/>
                <a:gd name="connsiteY67" fmla="*/ 2543175 h 4019550"/>
                <a:gd name="connsiteX68" fmla="*/ 4057650 w 7162800"/>
                <a:gd name="connsiteY68" fmla="*/ 2533650 h 4019550"/>
                <a:gd name="connsiteX69" fmla="*/ 4114800 w 7162800"/>
                <a:gd name="connsiteY69" fmla="*/ 2495550 h 4019550"/>
                <a:gd name="connsiteX70" fmla="*/ 4143375 w 7162800"/>
                <a:gd name="connsiteY70" fmla="*/ 2476500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714625 w 7162800"/>
                <a:gd name="connsiteY44" fmla="*/ 3209925 h 4019550"/>
                <a:gd name="connsiteX45" fmla="*/ 2743200 w 7162800"/>
                <a:gd name="connsiteY45" fmla="*/ 3200400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829050 w 7162800"/>
                <a:gd name="connsiteY65" fmla="*/ 2676525 h 4019550"/>
                <a:gd name="connsiteX66" fmla="*/ 3971925 w 7162800"/>
                <a:gd name="connsiteY66" fmla="*/ 2581275 h 4019550"/>
                <a:gd name="connsiteX67" fmla="*/ 4029075 w 7162800"/>
                <a:gd name="connsiteY67" fmla="*/ 2543175 h 4019550"/>
                <a:gd name="connsiteX68" fmla="*/ 4057650 w 7162800"/>
                <a:gd name="connsiteY68" fmla="*/ 2533650 h 4019550"/>
                <a:gd name="connsiteX69" fmla="*/ 4114800 w 7162800"/>
                <a:gd name="connsiteY69" fmla="*/ 2495550 h 4019550"/>
                <a:gd name="connsiteX70" fmla="*/ 4143375 w 7162800"/>
                <a:gd name="connsiteY70" fmla="*/ 2476500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714625 w 7162800"/>
                <a:gd name="connsiteY44" fmla="*/ 3209925 h 4019550"/>
                <a:gd name="connsiteX45" fmla="*/ 2743200 w 7162800"/>
                <a:gd name="connsiteY45" fmla="*/ 3200400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829050 w 7162800"/>
                <a:gd name="connsiteY65" fmla="*/ 2676525 h 4019550"/>
                <a:gd name="connsiteX66" fmla="*/ 3971925 w 7162800"/>
                <a:gd name="connsiteY66" fmla="*/ 2581275 h 4019550"/>
                <a:gd name="connsiteX67" fmla="*/ 4029075 w 7162800"/>
                <a:gd name="connsiteY67" fmla="*/ 2543175 h 4019550"/>
                <a:gd name="connsiteX68" fmla="*/ 4057650 w 7162800"/>
                <a:gd name="connsiteY68" fmla="*/ 2533650 h 4019550"/>
                <a:gd name="connsiteX69" fmla="*/ 4114800 w 7162800"/>
                <a:gd name="connsiteY69" fmla="*/ 2495550 h 4019550"/>
                <a:gd name="connsiteX70" fmla="*/ 4143375 w 7162800"/>
                <a:gd name="connsiteY70" fmla="*/ 2476500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714625 w 7162800"/>
                <a:gd name="connsiteY44" fmla="*/ 3209925 h 4019550"/>
                <a:gd name="connsiteX45" fmla="*/ 2695575 w 7162800"/>
                <a:gd name="connsiteY45" fmla="*/ 31527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829050 w 7162800"/>
                <a:gd name="connsiteY65" fmla="*/ 2676525 h 4019550"/>
                <a:gd name="connsiteX66" fmla="*/ 3971925 w 7162800"/>
                <a:gd name="connsiteY66" fmla="*/ 2581275 h 4019550"/>
                <a:gd name="connsiteX67" fmla="*/ 4029075 w 7162800"/>
                <a:gd name="connsiteY67" fmla="*/ 2543175 h 4019550"/>
                <a:gd name="connsiteX68" fmla="*/ 4057650 w 7162800"/>
                <a:gd name="connsiteY68" fmla="*/ 2533650 h 4019550"/>
                <a:gd name="connsiteX69" fmla="*/ 4114800 w 7162800"/>
                <a:gd name="connsiteY69" fmla="*/ 2495550 h 4019550"/>
                <a:gd name="connsiteX70" fmla="*/ 4143375 w 7162800"/>
                <a:gd name="connsiteY70" fmla="*/ 2476500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714625 w 7162800"/>
                <a:gd name="connsiteY44" fmla="*/ 320992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829050 w 7162800"/>
                <a:gd name="connsiteY65" fmla="*/ 2676525 h 4019550"/>
                <a:gd name="connsiteX66" fmla="*/ 3971925 w 7162800"/>
                <a:gd name="connsiteY66" fmla="*/ 2581275 h 4019550"/>
                <a:gd name="connsiteX67" fmla="*/ 4029075 w 7162800"/>
                <a:gd name="connsiteY67" fmla="*/ 2543175 h 4019550"/>
                <a:gd name="connsiteX68" fmla="*/ 4057650 w 7162800"/>
                <a:gd name="connsiteY68" fmla="*/ 2533650 h 4019550"/>
                <a:gd name="connsiteX69" fmla="*/ 4114800 w 7162800"/>
                <a:gd name="connsiteY69" fmla="*/ 2495550 h 4019550"/>
                <a:gd name="connsiteX70" fmla="*/ 4143375 w 7162800"/>
                <a:gd name="connsiteY70" fmla="*/ 2476500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714625 w 7162800"/>
                <a:gd name="connsiteY44" fmla="*/ 320992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829050 w 7162800"/>
                <a:gd name="connsiteY65" fmla="*/ 2676525 h 4019550"/>
                <a:gd name="connsiteX66" fmla="*/ 3971925 w 7162800"/>
                <a:gd name="connsiteY66" fmla="*/ 2581275 h 4019550"/>
                <a:gd name="connsiteX67" fmla="*/ 4029075 w 7162800"/>
                <a:gd name="connsiteY67" fmla="*/ 2543175 h 4019550"/>
                <a:gd name="connsiteX68" fmla="*/ 4057650 w 7162800"/>
                <a:gd name="connsiteY68" fmla="*/ 2533650 h 4019550"/>
                <a:gd name="connsiteX69" fmla="*/ 4114800 w 7162800"/>
                <a:gd name="connsiteY69" fmla="*/ 2495550 h 4019550"/>
                <a:gd name="connsiteX70" fmla="*/ 4143375 w 7162800"/>
                <a:gd name="connsiteY70" fmla="*/ 2476500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829050 w 7162800"/>
                <a:gd name="connsiteY65" fmla="*/ 2676525 h 4019550"/>
                <a:gd name="connsiteX66" fmla="*/ 3971925 w 7162800"/>
                <a:gd name="connsiteY66" fmla="*/ 2581275 h 4019550"/>
                <a:gd name="connsiteX67" fmla="*/ 4029075 w 7162800"/>
                <a:gd name="connsiteY67" fmla="*/ 2543175 h 4019550"/>
                <a:gd name="connsiteX68" fmla="*/ 4057650 w 7162800"/>
                <a:gd name="connsiteY68" fmla="*/ 2533650 h 4019550"/>
                <a:gd name="connsiteX69" fmla="*/ 4114800 w 7162800"/>
                <a:gd name="connsiteY69" fmla="*/ 2495550 h 4019550"/>
                <a:gd name="connsiteX70" fmla="*/ 4143375 w 7162800"/>
                <a:gd name="connsiteY70" fmla="*/ 2476500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829050 w 7162800"/>
                <a:gd name="connsiteY65" fmla="*/ 2676525 h 4019550"/>
                <a:gd name="connsiteX66" fmla="*/ 3971925 w 7162800"/>
                <a:gd name="connsiteY66" fmla="*/ 2581275 h 4019550"/>
                <a:gd name="connsiteX67" fmla="*/ 4029075 w 7162800"/>
                <a:gd name="connsiteY67" fmla="*/ 2543175 h 4019550"/>
                <a:gd name="connsiteX68" fmla="*/ 4057650 w 7162800"/>
                <a:gd name="connsiteY68" fmla="*/ 2533650 h 4019550"/>
                <a:gd name="connsiteX69" fmla="*/ 4114800 w 7162800"/>
                <a:gd name="connsiteY69" fmla="*/ 2495550 h 4019550"/>
                <a:gd name="connsiteX70" fmla="*/ 4143375 w 7162800"/>
                <a:gd name="connsiteY70" fmla="*/ 2543175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829050 w 7162800"/>
                <a:gd name="connsiteY65" fmla="*/ 2676525 h 4019550"/>
                <a:gd name="connsiteX66" fmla="*/ 3971925 w 7162800"/>
                <a:gd name="connsiteY66" fmla="*/ 2581275 h 4019550"/>
                <a:gd name="connsiteX67" fmla="*/ 4029075 w 7162800"/>
                <a:gd name="connsiteY67" fmla="*/ 2543175 h 4019550"/>
                <a:gd name="connsiteX68" fmla="*/ 4067175 w 7162800"/>
                <a:gd name="connsiteY68" fmla="*/ 2543175 h 4019550"/>
                <a:gd name="connsiteX69" fmla="*/ 4114800 w 7162800"/>
                <a:gd name="connsiteY69" fmla="*/ 2495550 h 4019550"/>
                <a:gd name="connsiteX70" fmla="*/ 4143375 w 7162800"/>
                <a:gd name="connsiteY70" fmla="*/ 2543175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829050 w 7162800"/>
                <a:gd name="connsiteY65" fmla="*/ 2676525 h 4019550"/>
                <a:gd name="connsiteX66" fmla="*/ 3971925 w 7162800"/>
                <a:gd name="connsiteY66" fmla="*/ 2581275 h 4019550"/>
                <a:gd name="connsiteX67" fmla="*/ 4029075 w 7162800"/>
                <a:gd name="connsiteY67" fmla="*/ 2543175 h 4019550"/>
                <a:gd name="connsiteX68" fmla="*/ 4067175 w 7162800"/>
                <a:gd name="connsiteY68" fmla="*/ 25431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829050 w 7162800"/>
                <a:gd name="connsiteY65" fmla="*/ 2676525 h 4019550"/>
                <a:gd name="connsiteX66" fmla="*/ 3971925 w 7162800"/>
                <a:gd name="connsiteY66" fmla="*/ 2581275 h 4019550"/>
                <a:gd name="connsiteX67" fmla="*/ 4067175 w 7162800"/>
                <a:gd name="connsiteY67" fmla="*/ 2543175 h 4019550"/>
                <a:gd name="connsiteX68" fmla="*/ 4067175 w 7162800"/>
                <a:gd name="connsiteY68" fmla="*/ 25431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829050 w 7162800"/>
                <a:gd name="connsiteY65" fmla="*/ 2676525 h 4019550"/>
                <a:gd name="connsiteX66" fmla="*/ 3971925 w 7162800"/>
                <a:gd name="connsiteY66" fmla="*/ 2581275 h 4019550"/>
                <a:gd name="connsiteX67" fmla="*/ 4067175 w 7162800"/>
                <a:gd name="connsiteY67" fmla="*/ 25431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829050 w 7162800"/>
                <a:gd name="connsiteY65" fmla="*/ 2676525 h 4019550"/>
                <a:gd name="connsiteX66" fmla="*/ 3971925 w 7162800"/>
                <a:gd name="connsiteY66" fmla="*/ 25812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829050 w 7162800"/>
                <a:gd name="connsiteY65" fmla="*/ 267652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762375 w 7162800"/>
                <a:gd name="connsiteY65" fmla="*/ 26955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800475 w 7162800"/>
                <a:gd name="connsiteY64" fmla="*/ 2686050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771900 w 7162800"/>
                <a:gd name="connsiteY63" fmla="*/ 2705100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62250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171950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19575 w 7162800"/>
                <a:gd name="connsiteY71" fmla="*/ 2466975 h 4019550"/>
                <a:gd name="connsiteX72" fmla="*/ 4238625 w 7162800"/>
                <a:gd name="connsiteY72" fmla="*/ 2428875 h 4019550"/>
                <a:gd name="connsiteX73" fmla="*/ 4295775 w 7162800"/>
                <a:gd name="connsiteY73" fmla="*/ 2400300 h 4019550"/>
                <a:gd name="connsiteX74" fmla="*/ 4352925 w 7162800"/>
                <a:gd name="connsiteY74" fmla="*/ 2371725 h 4019550"/>
                <a:gd name="connsiteX75" fmla="*/ 4381500 w 7162800"/>
                <a:gd name="connsiteY75" fmla="*/ 2352675 h 4019550"/>
                <a:gd name="connsiteX76" fmla="*/ 4438650 w 7162800"/>
                <a:gd name="connsiteY76" fmla="*/ 2333625 h 4019550"/>
                <a:gd name="connsiteX77" fmla="*/ 4505325 w 7162800"/>
                <a:gd name="connsiteY77" fmla="*/ 2295525 h 4019550"/>
                <a:gd name="connsiteX78" fmla="*/ 4533900 w 7162800"/>
                <a:gd name="connsiteY78" fmla="*/ 2286000 h 4019550"/>
                <a:gd name="connsiteX79" fmla="*/ 4600575 w 7162800"/>
                <a:gd name="connsiteY79" fmla="*/ 2247900 h 4019550"/>
                <a:gd name="connsiteX80" fmla="*/ 4629150 w 7162800"/>
                <a:gd name="connsiteY80" fmla="*/ 2238375 h 4019550"/>
                <a:gd name="connsiteX81" fmla="*/ 4686300 w 7162800"/>
                <a:gd name="connsiteY81" fmla="*/ 2209800 h 4019550"/>
                <a:gd name="connsiteX82" fmla="*/ 4743450 w 7162800"/>
                <a:gd name="connsiteY82" fmla="*/ 2181225 h 4019550"/>
                <a:gd name="connsiteX83" fmla="*/ 4772025 w 7162800"/>
                <a:gd name="connsiteY83" fmla="*/ 2162175 h 4019550"/>
                <a:gd name="connsiteX84" fmla="*/ 4800600 w 7162800"/>
                <a:gd name="connsiteY84" fmla="*/ 2152650 h 4019550"/>
                <a:gd name="connsiteX85" fmla="*/ 4848225 w 7162800"/>
                <a:gd name="connsiteY85" fmla="*/ 2095500 h 4019550"/>
                <a:gd name="connsiteX86" fmla="*/ 4905375 w 7162800"/>
                <a:gd name="connsiteY86" fmla="*/ 2066925 h 4019550"/>
                <a:gd name="connsiteX87" fmla="*/ 4943475 w 7162800"/>
                <a:gd name="connsiteY87" fmla="*/ 2047875 h 4019550"/>
                <a:gd name="connsiteX88" fmla="*/ 5000625 w 7162800"/>
                <a:gd name="connsiteY88" fmla="*/ 2009775 h 4019550"/>
                <a:gd name="connsiteX89" fmla="*/ 5038725 w 7162800"/>
                <a:gd name="connsiteY89" fmla="*/ 1990725 h 4019550"/>
                <a:gd name="connsiteX90" fmla="*/ 5114925 w 7162800"/>
                <a:gd name="connsiteY90" fmla="*/ 1952625 h 4019550"/>
                <a:gd name="connsiteX91" fmla="*/ 5172075 w 7162800"/>
                <a:gd name="connsiteY91" fmla="*/ 1914525 h 4019550"/>
                <a:gd name="connsiteX92" fmla="*/ 5200650 w 7162800"/>
                <a:gd name="connsiteY92" fmla="*/ 1895475 h 4019550"/>
                <a:gd name="connsiteX93" fmla="*/ 5229225 w 7162800"/>
                <a:gd name="connsiteY93" fmla="*/ 1885950 h 4019550"/>
                <a:gd name="connsiteX94" fmla="*/ 5248275 w 7162800"/>
                <a:gd name="connsiteY94" fmla="*/ 1857375 h 4019550"/>
                <a:gd name="connsiteX95" fmla="*/ 5276850 w 7162800"/>
                <a:gd name="connsiteY95" fmla="*/ 1838325 h 4019550"/>
                <a:gd name="connsiteX96" fmla="*/ 5343525 w 7162800"/>
                <a:gd name="connsiteY96" fmla="*/ 1743075 h 4019550"/>
                <a:gd name="connsiteX97" fmla="*/ 5372100 w 7162800"/>
                <a:gd name="connsiteY97" fmla="*/ 1733550 h 4019550"/>
                <a:gd name="connsiteX98" fmla="*/ 5391150 w 7162800"/>
                <a:gd name="connsiteY98" fmla="*/ 1704975 h 4019550"/>
                <a:gd name="connsiteX99" fmla="*/ 5419725 w 7162800"/>
                <a:gd name="connsiteY99" fmla="*/ 1695450 h 4019550"/>
                <a:gd name="connsiteX100" fmla="*/ 5448300 w 7162800"/>
                <a:gd name="connsiteY100" fmla="*/ 1676400 h 4019550"/>
                <a:gd name="connsiteX101" fmla="*/ 5476875 w 7162800"/>
                <a:gd name="connsiteY101" fmla="*/ 1647825 h 4019550"/>
                <a:gd name="connsiteX102" fmla="*/ 5495925 w 7162800"/>
                <a:gd name="connsiteY102" fmla="*/ 1619250 h 4019550"/>
                <a:gd name="connsiteX103" fmla="*/ 5534025 w 7162800"/>
                <a:gd name="connsiteY103" fmla="*/ 1600200 h 4019550"/>
                <a:gd name="connsiteX104" fmla="*/ 5591175 w 7162800"/>
                <a:gd name="connsiteY104" fmla="*/ 1562100 h 4019550"/>
                <a:gd name="connsiteX105" fmla="*/ 5657850 w 7162800"/>
                <a:gd name="connsiteY105" fmla="*/ 1514475 h 4019550"/>
                <a:gd name="connsiteX106" fmla="*/ 5686425 w 7162800"/>
                <a:gd name="connsiteY106" fmla="*/ 1485900 h 4019550"/>
                <a:gd name="connsiteX107" fmla="*/ 5753100 w 7162800"/>
                <a:gd name="connsiteY107" fmla="*/ 1457325 h 4019550"/>
                <a:gd name="connsiteX108" fmla="*/ 5819775 w 7162800"/>
                <a:gd name="connsiteY108" fmla="*/ 1419225 h 4019550"/>
                <a:gd name="connsiteX109" fmla="*/ 5886450 w 7162800"/>
                <a:gd name="connsiteY109" fmla="*/ 1371600 h 4019550"/>
                <a:gd name="connsiteX110" fmla="*/ 5981700 w 7162800"/>
                <a:gd name="connsiteY110" fmla="*/ 1304925 h 4019550"/>
                <a:gd name="connsiteX111" fmla="*/ 5991225 w 7162800"/>
                <a:gd name="connsiteY111" fmla="*/ 1276350 h 4019550"/>
                <a:gd name="connsiteX112" fmla="*/ 6019800 w 7162800"/>
                <a:gd name="connsiteY112" fmla="*/ 1266825 h 4019550"/>
                <a:gd name="connsiteX113" fmla="*/ 6076950 w 7162800"/>
                <a:gd name="connsiteY113" fmla="*/ 1228725 h 4019550"/>
                <a:gd name="connsiteX114" fmla="*/ 6115050 w 7162800"/>
                <a:gd name="connsiteY114" fmla="*/ 1209675 h 4019550"/>
                <a:gd name="connsiteX115" fmla="*/ 6153150 w 7162800"/>
                <a:gd name="connsiteY115" fmla="*/ 1181100 h 4019550"/>
                <a:gd name="connsiteX116" fmla="*/ 6181725 w 7162800"/>
                <a:gd name="connsiteY116" fmla="*/ 1162050 h 4019550"/>
                <a:gd name="connsiteX117" fmla="*/ 6200775 w 7162800"/>
                <a:gd name="connsiteY117" fmla="*/ 1133475 h 4019550"/>
                <a:gd name="connsiteX118" fmla="*/ 6257925 w 7162800"/>
                <a:gd name="connsiteY118" fmla="*/ 1085850 h 4019550"/>
                <a:gd name="connsiteX119" fmla="*/ 6276975 w 7162800"/>
                <a:gd name="connsiteY119" fmla="*/ 1047750 h 4019550"/>
                <a:gd name="connsiteX120" fmla="*/ 6324600 w 7162800"/>
                <a:gd name="connsiteY120" fmla="*/ 981075 h 4019550"/>
                <a:gd name="connsiteX121" fmla="*/ 6353175 w 7162800"/>
                <a:gd name="connsiteY121" fmla="*/ 914400 h 4019550"/>
                <a:gd name="connsiteX122" fmla="*/ 6381750 w 7162800"/>
                <a:gd name="connsiteY122" fmla="*/ 895350 h 4019550"/>
                <a:gd name="connsiteX123" fmla="*/ 6391275 w 7162800"/>
                <a:gd name="connsiteY123" fmla="*/ 828675 h 4019550"/>
                <a:gd name="connsiteX124" fmla="*/ 6448425 w 7162800"/>
                <a:gd name="connsiteY124" fmla="*/ 771525 h 4019550"/>
                <a:gd name="connsiteX125" fmla="*/ 6477000 w 7162800"/>
                <a:gd name="connsiteY125" fmla="*/ 742950 h 4019550"/>
                <a:gd name="connsiteX126" fmla="*/ 6505575 w 7162800"/>
                <a:gd name="connsiteY126" fmla="*/ 714375 h 4019550"/>
                <a:gd name="connsiteX127" fmla="*/ 6543675 w 7162800"/>
                <a:gd name="connsiteY127" fmla="*/ 685800 h 4019550"/>
                <a:gd name="connsiteX128" fmla="*/ 6600825 w 7162800"/>
                <a:gd name="connsiteY128" fmla="*/ 647700 h 4019550"/>
                <a:gd name="connsiteX129" fmla="*/ 6657975 w 7162800"/>
                <a:gd name="connsiteY129" fmla="*/ 590550 h 4019550"/>
                <a:gd name="connsiteX130" fmla="*/ 6724650 w 7162800"/>
                <a:gd name="connsiteY130" fmla="*/ 552450 h 4019550"/>
                <a:gd name="connsiteX131" fmla="*/ 6791325 w 7162800"/>
                <a:gd name="connsiteY131" fmla="*/ 504825 h 4019550"/>
                <a:gd name="connsiteX132" fmla="*/ 6829425 w 7162800"/>
                <a:gd name="connsiteY132" fmla="*/ 485775 h 4019550"/>
                <a:gd name="connsiteX133" fmla="*/ 6858000 w 7162800"/>
                <a:gd name="connsiteY133" fmla="*/ 466725 h 4019550"/>
                <a:gd name="connsiteX134" fmla="*/ 6905625 w 7162800"/>
                <a:gd name="connsiteY134" fmla="*/ 381000 h 4019550"/>
                <a:gd name="connsiteX135" fmla="*/ 6934200 w 7162800"/>
                <a:gd name="connsiteY135" fmla="*/ 361950 h 4019550"/>
                <a:gd name="connsiteX136" fmla="*/ 6943725 w 7162800"/>
                <a:gd name="connsiteY136" fmla="*/ 333375 h 4019550"/>
                <a:gd name="connsiteX137" fmla="*/ 6962775 w 7162800"/>
                <a:gd name="connsiteY137" fmla="*/ 304800 h 4019550"/>
                <a:gd name="connsiteX138" fmla="*/ 7010400 w 7162800"/>
                <a:gd name="connsiteY138" fmla="*/ 228600 h 4019550"/>
                <a:gd name="connsiteX139" fmla="*/ 7029450 w 7162800"/>
                <a:gd name="connsiteY139" fmla="*/ 200025 h 4019550"/>
                <a:gd name="connsiteX140" fmla="*/ 7067550 w 7162800"/>
                <a:gd name="connsiteY140" fmla="*/ 133350 h 4019550"/>
                <a:gd name="connsiteX141" fmla="*/ 7096125 w 7162800"/>
                <a:gd name="connsiteY141" fmla="*/ 114300 h 4019550"/>
                <a:gd name="connsiteX142" fmla="*/ 7143750 w 7162800"/>
                <a:gd name="connsiteY142" fmla="*/ 28575 h 4019550"/>
                <a:gd name="connsiteX143" fmla="*/ 7162800 w 7162800"/>
                <a:gd name="connsiteY143" fmla="*/ 0 h 4019550"/>
                <a:gd name="connsiteX144" fmla="*/ 0 w 7162800"/>
                <a:gd name="connsiteY144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195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238625 w 7162800"/>
                <a:gd name="connsiteY73" fmla="*/ 2428875 h 4019550"/>
                <a:gd name="connsiteX74" fmla="*/ 4295775 w 7162800"/>
                <a:gd name="connsiteY74" fmla="*/ 2400300 h 4019550"/>
                <a:gd name="connsiteX75" fmla="*/ 4352925 w 7162800"/>
                <a:gd name="connsiteY75" fmla="*/ 2371725 h 4019550"/>
                <a:gd name="connsiteX76" fmla="*/ 4381500 w 7162800"/>
                <a:gd name="connsiteY76" fmla="*/ 2352675 h 4019550"/>
                <a:gd name="connsiteX77" fmla="*/ 4438650 w 7162800"/>
                <a:gd name="connsiteY77" fmla="*/ 2333625 h 4019550"/>
                <a:gd name="connsiteX78" fmla="*/ 4505325 w 7162800"/>
                <a:gd name="connsiteY78" fmla="*/ 2295525 h 4019550"/>
                <a:gd name="connsiteX79" fmla="*/ 4533900 w 7162800"/>
                <a:gd name="connsiteY79" fmla="*/ 2286000 h 4019550"/>
                <a:gd name="connsiteX80" fmla="*/ 4600575 w 7162800"/>
                <a:gd name="connsiteY80" fmla="*/ 2247900 h 4019550"/>
                <a:gd name="connsiteX81" fmla="*/ 4629150 w 7162800"/>
                <a:gd name="connsiteY81" fmla="*/ 2238375 h 4019550"/>
                <a:gd name="connsiteX82" fmla="*/ 4686300 w 7162800"/>
                <a:gd name="connsiteY82" fmla="*/ 2209800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848225 w 7162800"/>
                <a:gd name="connsiteY86" fmla="*/ 2095500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43525 w 7162800"/>
                <a:gd name="connsiteY97" fmla="*/ 1743075 h 4019550"/>
                <a:gd name="connsiteX98" fmla="*/ 5372100 w 7162800"/>
                <a:gd name="connsiteY98" fmla="*/ 1733550 h 4019550"/>
                <a:gd name="connsiteX99" fmla="*/ 5391150 w 7162800"/>
                <a:gd name="connsiteY99" fmla="*/ 1704975 h 4019550"/>
                <a:gd name="connsiteX100" fmla="*/ 5419725 w 7162800"/>
                <a:gd name="connsiteY100" fmla="*/ 1695450 h 4019550"/>
                <a:gd name="connsiteX101" fmla="*/ 5448300 w 7162800"/>
                <a:gd name="connsiteY101" fmla="*/ 1676400 h 4019550"/>
                <a:gd name="connsiteX102" fmla="*/ 5476875 w 7162800"/>
                <a:gd name="connsiteY102" fmla="*/ 1647825 h 4019550"/>
                <a:gd name="connsiteX103" fmla="*/ 5495925 w 7162800"/>
                <a:gd name="connsiteY103" fmla="*/ 1619250 h 4019550"/>
                <a:gd name="connsiteX104" fmla="*/ 5534025 w 7162800"/>
                <a:gd name="connsiteY104" fmla="*/ 1600200 h 4019550"/>
                <a:gd name="connsiteX105" fmla="*/ 5591175 w 7162800"/>
                <a:gd name="connsiteY105" fmla="*/ 1562100 h 4019550"/>
                <a:gd name="connsiteX106" fmla="*/ 5657850 w 7162800"/>
                <a:gd name="connsiteY106" fmla="*/ 1514475 h 4019550"/>
                <a:gd name="connsiteX107" fmla="*/ 5686425 w 7162800"/>
                <a:gd name="connsiteY107" fmla="*/ 1485900 h 4019550"/>
                <a:gd name="connsiteX108" fmla="*/ 5753100 w 7162800"/>
                <a:gd name="connsiteY108" fmla="*/ 1457325 h 4019550"/>
                <a:gd name="connsiteX109" fmla="*/ 5819775 w 7162800"/>
                <a:gd name="connsiteY109" fmla="*/ 1419225 h 4019550"/>
                <a:gd name="connsiteX110" fmla="*/ 5886450 w 7162800"/>
                <a:gd name="connsiteY110" fmla="*/ 1371600 h 4019550"/>
                <a:gd name="connsiteX111" fmla="*/ 5981700 w 7162800"/>
                <a:gd name="connsiteY111" fmla="*/ 1304925 h 4019550"/>
                <a:gd name="connsiteX112" fmla="*/ 5991225 w 7162800"/>
                <a:gd name="connsiteY112" fmla="*/ 1276350 h 4019550"/>
                <a:gd name="connsiteX113" fmla="*/ 6019800 w 7162800"/>
                <a:gd name="connsiteY113" fmla="*/ 1266825 h 4019550"/>
                <a:gd name="connsiteX114" fmla="*/ 6076950 w 7162800"/>
                <a:gd name="connsiteY114" fmla="*/ 1228725 h 4019550"/>
                <a:gd name="connsiteX115" fmla="*/ 6115050 w 7162800"/>
                <a:gd name="connsiteY115" fmla="*/ 1209675 h 4019550"/>
                <a:gd name="connsiteX116" fmla="*/ 6153150 w 7162800"/>
                <a:gd name="connsiteY116" fmla="*/ 1181100 h 4019550"/>
                <a:gd name="connsiteX117" fmla="*/ 6181725 w 7162800"/>
                <a:gd name="connsiteY117" fmla="*/ 1162050 h 4019550"/>
                <a:gd name="connsiteX118" fmla="*/ 6200775 w 7162800"/>
                <a:gd name="connsiteY118" fmla="*/ 1133475 h 4019550"/>
                <a:gd name="connsiteX119" fmla="*/ 6257925 w 7162800"/>
                <a:gd name="connsiteY119" fmla="*/ 1085850 h 4019550"/>
                <a:gd name="connsiteX120" fmla="*/ 6276975 w 7162800"/>
                <a:gd name="connsiteY120" fmla="*/ 1047750 h 4019550"/>
                <a:gd name="connsiteX121" fmla="*/ 6324600 w 7162800"/>
                <a:gd name="connsiteY121" fmla="*/ 981075 h 4019550"/>
                <a:gd name="connsiteX122" fmla="*/ 6353175 w 7162800"/>
                <a:gd name="connsiteY122" fmla="*/ 914400 h 4019550"/>
                <a:gd name="connsiteX123" fmla="*/ 6381750 w 7162800"/>
                <a:gd name="connsiteY123" fmla="*/ 895350 h 4019550"/>
                <a:gd name="connsiteX124" fmla="*/ 6391275 w 7162800"/>
                <a:gd name="connsiteY124" fmla="*/ 828675 h 4019550"/>
                <a:gd name="connsiteX125" fmla="*/ 6448425 w 7162800"/>
                <a:gd name="connsiteY125" fmla="*/ 771525 h 4019550"/>
                <a:gd name="connsiteX126" fmla="*/ 6477000 w 7162800"/>
                <a:gd name="connsiteY126" fmla="*/ 742950 h 4019550"/>
                <a:gd name="connsiteX127" fmla="*/ 6505575 w 7162800"/>
                <a:gd name="connsiteY127" fmla="*/ 714375 h 4019550"/>
                <a:gd name="connsiteX128" fmla="*/ 6543675 w 7162800"/>
                <a:gd name="connsiteY128" fmla="*/ 685800 h 4019550"/>
                <a:gd name="connsiteX129" fmla="*/ 6600825 w 7162800"/>
                <a:gd name="connsiteY129" fmla="*/ 647700 h 4019550"/>
                <a:gd name="connsiteX130" fmla="*/ 6657975 w 7162800"/>
                <a:gd name="connsiteY130" fmla="*/ 590550 h 4019550"/>
                <a:gd name="connsiteX131" fmla="*/ 6724650 w 7162800"/>
                <a:gd name="connsiteY131" fmla="*/ 552450 h 4019550"/>
                <a:gd name="connsiteX132" fmla="*/ 6791325 w 7162800"/>
                <a:gd name="connsiteY132" fmla="*/ 504825 h 4019550"/>
                <a:gd name="connsiteX133" fmla="*/ 6829425 w 7162800"/>
                <a:gd name="connsiteY133" fmla="*/ 485775 h 4019550"/>
                <a:gd name="connsiteX134" fmla="*/ 6858000 w 7162800"/>
                <a:gd name="connsiteY134" fmla="*/ 466725 h 4019550"/>
                <a:gd name="connsiteX135" fmla="*/ 6905625 w 7162800"/>
                <a:gd name="connsiteY135" fmla="*/ 381000 h 4019550"/>
                <a:gd name="connsiteX136" fmla="*/ 6934200 w 7162800"/>
                <a:gd name="connsiteY136" fmla="*/ 361950 h 4019550"/>
                <a:gd name="connsiteX137" fmla="*/ 6943725 w 7162800"/>
                <a:gd name="connsiteY137" fmla="*/ 333375 h 4019550"/>
                <a:gd name="connsiteX138" fmla="*/ 6962775 w 7162800"/>
                <a:gd name="connsiteY138" fmla="*/ 304800 h 4019550"/>
                <a:gd name="connsiteX139" fmla="*/ 7010400 w 7162800"/>
                <a:gd name="connsiteY139" fmla="*/ 228600 h 4019550"/>
                <a:gd name="connsiteX140" fmla="*/ 7029450 w 7162800"/>
                <a:gd name="connsiteY140" fmla="*/ 200025 h 4019550"/>
                <a:gd name="connsiteX141" fmla="*/ 7067550 w 7162800"/>
                <a:gd name="connsiteY141" fmla="*/ 133350 h 4019550"/>
                <a:gd name="connsiteX142" fmla="*/ 7096125 w 7162800"/>
                <a:gd name="connsiteY142" fmla="*/ 114300 h 4019550"/>
                <a:gd name="connsiteX143" fmla="*/ 7143750 w 7162800"/>
                <a:gd name="connsiteY143" fmla="*/ 28575 h 4019550"/>
                <a:gd name="connsiteX144" fmla="*/ 7162800 w 7162800"/>
                <a:gd name="connsiteY144" fmla="*/ 0 h 4019550"/>
                <a:gd name="connsiteX145" fmla="*/ 0 w 7162800"/>
                <a:gd name="connsiteY145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195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238625 w 7162800"/>
                <a:gd name="connsiteY73" fmla="*/ 2428875 h 4019550"/>
                <a:gd name="connsiteX74" fmla="*/ 4295775 w 7162800"/>
                <a:gd name="connsiteY74" fmla="*/ 2400300 h 4019550"/>
                <a:gd name="connsiteX75" fmla="*/ 4352925 w 7162800"/>
                <a:gd name="connsiteY75" fmla="*/ 2371725 h 4019550"/>
                <a:gd name="connsiteX76" fmla="*/ 4381500 w 7162800"/>
                <a:gd name="connsiteY76" fmla="*/ 2352675 h 4019550"/>
                <a:gd name="connsiteX77" fmla="*/ 4438650 w 7162800"/>
                <a:gd name="connsiteY77" fmla="*/ 2333625 h 4019550"/>
                <a:gd name="connsiteX78" fmla="*/ 4505325 w 7162800"/>
                <a:gd name="connsiteY78" fmla="*/ 2295525 h 4019550"/>
                <a:gd name="connsiteX79" fmla="*/ 4533900 w 7162800"/>
                <a:gd name="connsiteY79" fmla="*/ 2286000 h 4019550"/>
                <a:gd name="connsiteX80" fmla="*/ 4600575 w 7162800"/>
                <a:gd name="connsiteY80" fmla="*/ 2247900 h 4019550"/>
                <a:gd name="connsiteX81" fmla="*/ 4629150 w 7162800"/>
                <a:gd name="connsiteY81" fmla="*/ 2238375 h 4019550"/>
                <a:gd name="connsiteX82" fmla="*/ 4686300 w 7162800"/>
                <a:gd name="connsiteY82" fmla="*/ 2209800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848225 w 7162800"/>
                <a:gd name="connsiteY86" fmla="*/ 2095500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43525 w 7162800"/>
                <a:gd name="connsiteY97" fmla="*/ 1743075 h 4019550"/>
                <a:gd name="connsiteX98" fmla="*/ 5372100 w 7162800"/>
                <a:gd name="connsiteY98" fmla="*/ 1733550 h 4019550"/>
                <a:gd name="connsiteX99" fmla="*/ 5391150 w 7162800"/>
                <a:gd name="connsiteY99" fmla="*/ 1704975 h 4019550"/>
                <a:gd name="connsiteX100" fmla="*/ 5419725 w 7162800"/>
                <a:gd name="connsiteY100" fmla="*/ 1695450 h 4019550"/>
                <a:gd name="connsiteX101" fmla="*/ 5448300 w 7162800"/>
                <a:gd name="connsiteY101" fmla="*/ 1676400 h 4019550"/>
                <a:gd name="connsiteX102" fmla="*/ 5476875 w 7162800"/>
                <a:gd name="connsiteY102" fmla="*/ 1647825 h 4019550"/>
                <a:gd name="connsiteX103" fmla="*/ 5495925 w 7162800"/>
                <a:gd name="connsiteY103" fmla="*/ 1619250 h 4019550"/>
                <a:gd name="connsiteX104" fmla="*/ 5534025 w 7162800"/>
                <a:gd name="connsiteY104" fmla="*/ 1600200 h 4019550"/>
                <a:gd name="connsiteX105" fmla="*/ 5591175 w 7162800"/>
                <a:gd name="connsiteY105" fmla="*/ 1562100 h 4019550"/>
                <a:gd name="connsiteX106" fmla="*/ 5657850 w 7162800"/>
                <a:gd name="connsiteY106" fmla="*/ 1514475 h 4019550"/>
                <a:gd name="connsiteX107" fmla="*/ 5686425 w 7162800"/>
                <a:gd name="connsiteY107" fmla="*/ 1485900 h 4019550"/>
                <a:gd name="connsiteX108" fmla="*/ 5753100 w 7162800"/>
                <a:gd name="connsiteY108" fmla="*/ 1457325 h 4019550"/>
                <a:gd name="connsiteX109" fmla="*/ 5819775 w 7162800"/>
                <a:gd name="connsiteY109" fmla="*/ 1419225 h 4019550"/>
                <a:gd name="connsiteX110" fmla="*/ 5886450 w 7162800"/>
                <a:gd name="connsiteY110" fmla="*/ 1371600 h 4019550"/>
                <a:gd name="connsiteX111" fmla="*/ 5981700 w 7162800"/>
                <a:gd name="connsiteY111" fmla="*/ 1304925 h 4019550"/>
                <a:gd name="connsiteX112" fmla="*/ 5991225 w 7162800"/>
                <a:gd name="connsiteY112" fmla="*/ 1276350 h 4019550"/>
                <a:gd name="connsiteX113" fmla="*/ 6019800 w 7162800"/>
                <a:gd name="connsiteY113" fmla="*/ 1266825 h 4019550"/>
                <a:gd name="connsiteX114" fmla="*/ 6076950 w 7162800"/>
                <a:gd name="connsiteY114" fmla="*/ 1228725 h 4019550"/>
                <a:gd name="connsiteX115" fmla="*/ 6115050 w 7162800"/>
                <a:gd name="connsiteY115" fmla="*/ 1209675 h 4019550"/>
                <a:gd name="connsiteX116" fmla="*/ 6153150 w 7162800"/>
                <a:gd name="connsiteY116" fmla="*/ 1181100 h 4019550"/>
                <a:gd name="connsiteX117" fmla="*/ 6181725 w 7162800"/>
                <a:gd name="connsiteY117" fmla="*/ 1162050 h 4019550"/>
                <a:gd name="connsiteX118" fmla="*/ 6200775 w 7162800"/>
                <a:gd name="connsiteY118" fmla="*/ 1133475 h 4019550"/>
                <a:gd name="connsiteX119" fmla="*/ 6257925 w 7162800"/>
                <a:gd name="connsiteY119" fmla="*/ 1085850 h 4019550"/>
                <a:gd name="connsiteX120" fmla="*/ 6276975 w 7162800"/>
                <a:gd name="connsiteY120" fmla="*/ 1047750 h 4019550"/>
                <a:gd name="connsiteX121" fmla="*/ 6324600 w 7162800"/>
                <a:gd name="connsiteY121" fmla="*/ 981075 h 4019550"/>
                <a:gd name="connsiteX122" fmla="*/ 6353175 w 7162800"/>
                <a:gd name="connsiteY122" fmla="*/ 914400 h 4019550"/>
                <a:gd name="connsiteX123" fmla="*/ 6381750 w 7162800"/>
                <a:gd name="connsiteY123" fmla="*/ 895350 h 4019550"/>
                <a:gd name="connsiteX124" fmla="*/ 6391275 w 7162800"/>
                <a:gd name="connsiteY124" fmla="*/ 828675 h 4019550"/>
                <a:gd name="connsiteX125" fmla="*/ 6448425 w 7162800"/>
                <a:gd name="connsiteY125" fmla="*/ 771525 h 4019550"/>
                <a:gd name="connsiteX126" fmla="*/ 6477000 w 7162800"/>
                <a:gd name="connsiteY126" fmla="*/ 742950 h 4019550"/>
                <a:gd name="connsiteX127" fmla="*/ 6505575 w 7162800"/>
                <a:gd name="connsiteY127" fmla="*/ 714375 h 4019550"/>
                <a:gd name="connsiteX128" fmla="*/ 6543675 w 7162800"/>
                <a:gd name="connsiteY128" fmla="*/ 685800 h 4019550"/>
                <a:gd name="connsiteX129" fmla="*/ 6600825 w 7162800"/>
                <a:gd name="connsiteY129" fmla="*/ 647700 h 4019550"/>
                <a:gd name="connsiteX130" fmla="*/ 6657975 w 7162800"/>
                <a:gd name="connsiteY130" fmla="*/ 590550 h 4019550"/>
                <a:gd name="connsiteX131" fmla="*/ 6724650 w 7162800"/>
                <a:gd name="connsiteY131" fmla="*/ 552450 h 4019550"/>
                <a:gd name="connsiteX132" fmla="*/ 6791325 w 7162800"/>
                <a:gd name="connsiteY132" fmla="*/ 504825 h 4019550"/>
                <a:gd name="connsiteX133" fmla="*/ 6829425 w 7162800"/>
                <a:gd name="connsiteY133" fmla="*/ 485775 h 4019550"/>
                <a:gd name="connsiteX134" fmla="*/ 6858000 w 7162800"/>
                <a:gd name="connsiteY134" fmla="*/ 466725 h 4019550"/>
                <a:gd name="connsiteX135" fmla="*/ 6905625 w 7162800"/>
                <a:gd name="connsiteY135" fmla="*/ 381000 h 4019550"/>
                <a:gd name="connsiteX136" fmla="*/ 6934200 w 7162800"/>
                <a:gd name="connsiteY136" fmla="*/ 361950 h 4019550"/>
                <a:gd name="connsiteX137" fmla="*/ 6943725 w 7162800"/>
                <a:gd name="connsiteY137" fmla="*/ 333375 h 4019550"/>
                <a:gd name="connsiteX138" fmla="*/ 6962775 w 7162800"/>
                <a:gd name="connsiteY138" fmla="*/ 304800 h 4019550"/>
                <a:gd name="connsiteX139" fmla="*/ 7010400 w 7162800"/>
                <a:gd name="connsiteY139" fmla="*/ 228600 h 4019550"/>
                <a:gd name="connsiteX140" fmla="*/ 7029450 w 7162800"/>
                <a:gd name="connsiteY140" fmla="*/ 200025 h 4019550"/>
                <a:gd name="connsiteX141" fmla="*/ 7067550 w 7162800"/>
                <a:gd name="connsiteY141" fmla="*/ 133350 h 4019550"/>
                <a:gd name="connsiteX142" fmla="*/ 7096125 w 7162800"/>
                <a:gd name="connsiteY142" fmla="*/ 114300 h 4019550"/>
                <a:gd name="connsiteX143" fmla="*/ 7143750 w 7162800"/>
                <a:gd name="connsiteY143" fmla="*/ 28575 h 4019550"/>
                <a:gd name="connsiteX144" fmla="*/ 7162800 w 7162800"/>
                <a:gd name="connsiteY144" fmla="*/ 0 h 4019550"/>
                <a:gd name="connsiteX145" fmla="*/ 0 w 7162800"/>
                <a:gd name="connsiteY145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195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295775 w 7162800"/>
                <a:gd name="connsiteY74" fmla="*/ 2400300 h 4019550"/>
                <a:gd name="connsiteX75" fmla="*/ 4352925 w 7162800"/>
                <a:gd name="connsiteY75" fmla="*/ 2371725 h 4019550"/>
                <a:gd name="connsiteX76" fmla="*/ 4381500 w 7162800"/>
                <a:gd name="connsiteY76" fmla="*/ 2352675 h 4019550"/>
                <a:gd name="connsiteX77" fmla="*/ 4438650 w 7162800"/>
                <a:gd name="connsiteY77" fmla="*/ 2333625 h 4019550"/>
                <a:gd name="connsiteX78" fmla="*/ 4505325 w 7162800"/>
                <a:gd name="connsiteY78" fmla="*/ 2295525 h 4019550"/>
                <a:gd name="connsiteX79" fmla="*/ 4533900 w 7162800"/>
                <a:gd name="connsiteY79" fmla="*/ 2286000 h 4019550"/>
                <a:gd name="connsiteX80" fmla="*/ 4600575 w 7162800"/>
                <a:gd name="connsiteY80" fmla="*/ 2247900 h 4019550"/>
                <a:gd name="connsiteX81" fmla="*/ 4629150 w 7162800"/>
                <a:gd name="connsiteY81" fmla="*/ 2238375 h 4019550"/>
                <a:gd name="connsiteX82" fmla="*/ 4686300 w 7162800"/>
                <a:gd name="connsiteY82" fmla="*/ 2209800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848225 w 7162800"/>
                <a:gd name="connsiteY86" fmla="*/ 2095500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43525 w 7162800"/>
                <a:gd name="connsiteY97" fmla="*/ 1743075 h 4019550"/>
                <a:gd name="connsiteX98" fmla="*/ 5372100 w 7162800"/>
                <a:gd name="connsiteY98" fmla="*/ 1733550 h 4019550"/>
                <a:gd name="connsiteX99" fmla="*/ 5391150 w 7162800"/>
                <a:gd name="connsiteY99" fmla="*/ 1704975 h 4019550"/>
                <a:gd name="connsiteX100" fmla="*/ 5419725 w 7162800"/>
                <a:gd name="connsiteY100" fmla="*/ 1695450 h 4019550"/>
                <a:gd name="connsiteX101" fmla="*/ 5448300 w 7162800"/>
                <a:gd name="connsiteY101" fmla="*/ 1676400 h 4019550"/>
                <a:gd name="connsiteX102" fmla="*/ 5476875 w 7162800"/>
                <a:gd name="connsiteY102" fmla="*/ 1647825 h 4019550"/>
                <a:gd name="connsiteX103" fmla="*/ 5495925 w 7162800"/>
                <a:gd name="connsiteY103" fmla="*/ 1619250 h 4019550"/>
                <a:gd name="connsiteX104" fmla="*/ 5534025 w 7162800"/>
                <a:gd name="connsiteY104" fmla="*/ 1600200 h 4019550"/>
                <a:gd name="connsiteX105" fmla="*/ 5591175 w 7162800"/>
                <a:gd name="connsiteY105" fmla="*/ 1562100 h 4019550"/>
                <a:gd name="connsiteX106" fmla="*/ 5657850 w 7162800"/>
                <a:gd name="connsiteY106" fmla="*/ 1514475 h 4019550"/>
                <a:gd name="connsiteX107" fmla="*/ 5686425 w 7162800"/>
                <a:gd name="connsiteY107" fmla="*/ 1485900 h 4019550"/>
                <a:gd name="connsiteX108" fmla="*/ 5753100 w 7162800"/>
                <a:gd name="connsiteY108" fmla="*/ 1457325 h 4019550"/>
                <a:gd name="connsiteX109" fmla="*/ 5819775 w 7162800"/>
                <a:gd name="connsiteY109" fmla="*/ 1419225 h 4019550"/>
                <a:gd name="connsiteX110" fmla="*/ 5886450 w 7162800"/>
                <a:gd name="connsiteY110" fmla="*/ 1371600 h 4019550"/>
                <a:gd name="connsiteX111" fmla="*/ 5981700 w 7162800"/>
                <a:gd name="connsiteY111" fmla="*/ 1304925 h 4019550"/>
                <a:gd name="connsiteX112" fmla="*/ 5991225 w 7162800"/>
                <a:gd name="connsiteY112" fmla="*/ 1276350 h 4019550"/>
                <a:gd name="connsiteX113" fmla="*/ 6019800 w 7162800"/>
                <a:gd name="connsiteY113" fmla="*/ 1266825 h 4019550"/>
                <a:gd name="connsiteX114" fmla="*/ 6076950 w 7162800"/>
                <a:gd name="connsiteY114" fmla="*/ 1228725 h 4019550"/>
                <a:gd name="connsiteX115" fmla="*/ 6115050 w 7162800"/>
                <a:gd name="connsiteY115" fmla="*/ 1209675 h 4019550"/>
                <a:gd name="connsiteX116" fmla="*/ 6153150 w 7162800"/>
                <a:gd name="connsiteY116" fmla="*/ 1181100 h 4019550"/>
                <a:gd name="connsiteX117" fmla="*/ 6181725 w 7162800"/>
                <a:gd name="connsiteY117" fmla="*/ 1162050 h 4019550"/>
                <a:gd name="connsiteX118" fmla="*/ 6200775 w 7162800"/>
                <a:gd name="connsiteY118" fmla="*/ 1133475 h 4019550"/>
                <a:gd name="connsiteX119" fmla="*/ 6257925 w 7162800"/>
                <a:gd name="connsiteY119" fmla="*/ 1085850 h 4019550"/>
                <a:gd name="connsiteX120" fmla="*/ 6276975 w 7162800"/>
                <a:gd name="connsiteY120" fmla="*/ 1047750 h 4019550"/>
                <a:gd name="connsiteX121" fmla="*/ 6324600 w 7162800"/>
                <a:gd name="connsiteY121" fmla="*/ 981075 h 4019550"/>
                <a:gd name="connsiteX122" fmla="*/ 6353175 w 7162800"/>
                <a:gd name="connsiteY122" fmla="*/ 914400 h 4019550"/>
                <a:gd name="connsiteX123" fmla="*/ 6381750 w 7162800"/>
                <a:gd name="connsiteY123" fmla="*/ 895350 h 4019550"/>
                <a:gd name="connsiteX124" fmla="*/ 6391275 w 7162800"/>
                <a:gd name="connsiteY124" fmla="*/ 828675 h 4019550"/>
                <a:gd name="connsiteX125" fmla="*/ 6448425 w 7162800"/>
                <a:gd name="connsiteY125" fmla="*/ 771525 h 4019550"/>
                <a:gd name="connsiteX126" fmla="*/ 6477000 w 7162800"/>
                <a:gd name="connsiteY126" fmla="*/ 742950 h 4019550"/>
                <a:gd name="connsiteX127" fmla="*/ 6505575 w 7162800"/>
                <a:gd name="connsiteY127" fmla="*/ 714375 h 4019550"/>
                <a:gd name="connsiteX128" fmla="*/ 6543675 w 7162800"/>
                <a:gd name="connsiteY128" fmla="*/ 685800 h 4019550"/>
                <a:gd name="connsiteX129" fmla="*/ 6600825 w 7162800"/>
                <a:gd name="connsiteY129" fmla="*/ 647700 h 4019550"/>
                <a:gd name="connsiteX130" fmla="*/ 6657975 w 7162800"/>
                <a:gd name="connsiteY130" fmla="*/ 590550 h 4019550"/>
                <a:gd name="connsiteX131" fmla="*/ 6724650 w 7162800"/>
                <a:gd name="connsiteY131" fmla="*/ 552450 h 4019550"/>
                <a:gd name="connsiteX132" fmla="*/ 6791325 w 7162800"/>
                <a:gd name="connsiteY132" fmla="*/ 504825 h 4019550"/>
                <a:gd name="connsiteX133" fmla="*/ 6829425 w 7162800"/>
                <a:gd name="connsiteY133" fmla="*/ 485775 h 4019550"/>
                <a:gd name="connsiteX134" fmla="*/ 6858000 w 7162800"/>
                <a:gd name="connsiteY134" fmla="*/ 466725 h 4019550"/>
                <a:gd name="connsiteX135" fmla="*/ 6905625 w 7162800"/>
                <a:gd name="connsiteY135" fmla="*/ 381000 h 4019550"/>
                <a:gd name="connsiteX136" fmla="*/ 6934200 w 7162800"/>
                <a:gd name="connsiteY136" fmla="*/ 361950 h 4019550"/>
                <a:gd name="connsiteX137" fmla="*/ 6943725 w 7162800"/>
                <a:gd name="connsiteY137" fmla="*/ 333375 h 4019550"/>
                <a:gd name="connsiteX138" fmla="*/ 6962775 w 7162800"/>
                <a:gd name="connsiteY138" fmla="*/ 304800 h 4019550"/>
                <a:gd name="connsiteX139" fmla="*/ 7010400 w 7162800"/>
                <a:gd name="connsiteY139" fmla="*/ 228600 h 4019550"/>
                <a:gd name="connsiteX140" fmla="*/ 7029450 w 7162800"/>
                <a:gd name="connsiteY140" fmla="*/ 200025 h 4019550"/>
                <a:gd name="connsiteX141" fmla="*/ 7067550 w 7162800"/>
                <a:gd name="connsiteY141" fmla="*/ 133350 h 4019550"/>
                <a:gd name="connsiteX142" fmla="*/ 7096125 w 7162800"/>
                <a:gd name="connsiteY142" fmla="*/ 114300 h 4019550"/>
                <a:gd name="connsiteX143" fmla="*/ 7143750 w 7162800"/>
                <a:gd name="connsiteY143" fmla="*/ 28575 h 4019550"/>
                <a:gd name="connsiteX144" fmla="*/ 7162800 w 7162800"/>
                <a:gd name="connsiteY144" fmla="*/ 0 h 4019550"/>
                <a:gd name="connsiteX145" fmla="*/ 0 w 7162800"/>
                <a:gd name="connsiteY145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295775 w 7162800"/>
                <a:gd name="connsiteY74" fmla="*/ 2400300 h 4019550"/>
                <a:gd name="connsiteX75" fmla="*/ 4352925 w 7162800"/>
                <a:gd name="connsiteY75" fmla="*/ 2371725 h 4019550"/>
                <a:gd name="connsiteX76" fmla="*/ 4381500 w 7162800"/>
                <a:gd name="connsiteY76" fmla="*/ 2352675 h 4019550"/>
                <a:gd name="connsiteX77" fmla="*/ 4438650 w 7162800"/>
                <a:gd name="connsiteY77" fmla="*/ 2333625 h 4019550"/>
                <a:gd name="connsiteX78" fmla="*/ 4505325 w 7162800"/>
                <a:gd name="connsiteY78" fmla="*/ 2295525 h 4019550"/>
                <a:gd name="connsiteX79" fmla="*/ 4533900 w 7162800"/>
                <a:gd name="connsiteY79" fmla="*/ 2286000 h 4019550"/>
                <a:gd name="connsiteX80" fmla="*/ 4600575 w 7162800"/>
                <a:gd name="connsiteY80" fmla="*/ 2247900 h 4019550"/>
                <a:gd name="connsiteX81" fmla="*/ 4629150 w 7162800"/>
                <a:gd name="connsiteY81" fmla="*/ 2238375 h 4019550"/>
                <a:gd name="connsiteX82" fmla="*/ 4686300 w 7162800"/>
                <a:gd name="connsiteY82" fmla="*/ 2209800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848225 w 7162800"/>
                <a:gd name="connsiteY86" fmla="*/ 2095500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43525 w 7162800"/>
                <a:gd name="connsiteY97" fmla="*/ 1743075 h 4019550"/>
                <a:gd name="connsiteX98" fmla="*/ 5372100 w 7162800"/>
                <a:gd name="connsiteY98" fmla="*/ 1733550 h 4019550"/>
                <a:gd name="connsiteX99" fmla="*/ 5391150 w 7162800"/>
                <a:gd name="connsiteY99" fmla="*/ 1704975 h 4019550"/>
                <a:gd name="connsiteX100" fmla="*/ 5419725 w 7162800"/>
                <a:gd name="connsiteY100" fmla="*/ 1695450 h 4019550"/>
                <a:gd name="connsiteX101" fmla="*/ 5448300 w 7162800"/>
                <a:gd name="connsiteY101" fmla="*/ 1676400 h 4019550"/>
                <a:gd name="connsiteX102" fmla="*/ 5476875 w 7162800"/>
                <a:gd name="connsiteY102" fmla="*/ 1647825 h 4019550"/>
                <a:gd name="connsiteX103" fmla="*/ 5495925 w 7162800"/>
                <a:gd name="connsiteY103" fmla="*/ 1619250 h 4019550"/>
                <a:gd name="connsiteX104" fmla="*/ 5534025 w 7162800"/>
                <a:gd name="connsiteY104" fmla="*/ 1600200 h 4019550"/>
                <a:gd name="connsiteX105" fmla="*/ 5591175 w 7162800"/>
                <a:gd name="connsiteY105" fmla="*/ 1562100 h 4019550"/>
                <a:gd name="connsiteX106" fmla="*/ 5657850 w 7162800"/>
                <a:gd name="connsiteY106" fmla="*/ 1514475 h 4019550"/>
                <a:gd name="connsiteX107" fmla="*/ 5686425 w 7162800"/>
                <a:gd name="connsiteY107" fmla="*/ 1485900 h 4019550"/>
                <a:gd name="connsiteX108" fmla="*/ 5753100 w 7162800"/>
                <a:gd name="connsiteY108" fmla="*/ 1457325 h 4019550"/>
                <a:gd name="connsiteX109" fmla="*/ 5819775 w 7162800"/>
                <a:gd name="connsiteY109" fmla="*/ 1419225 h 4019550"/>
                <a:gd name="connsiteX110" fmla="*/ 5886450 w 7162800"/>
                <a:gd name="connsiteY110" fmla="*/ 1371600 h 4019550"/>
                <a:gd name="connsiteX111" fmla="*/ 5981700 w 7162800"/>
                <a:gd name="connsiteY111" fmla="*/ 1304925 h 4019550"/>
                <a:gd name="connsiteX112" fmla="*/ 5991225 w 7162800"/>
                <a:gd name="connsiteY112" fmla="*/ 1276350 h 4019550"/>
                <a:gd name="connsiteX113" fmla="*/ 6019800 w 7162800"/>
                <a:gd name="connsiteY113" fmla="*/ 1266825 h 4019550"/>
                <a:gd name="connsiteX114" fmla="*/ 6076950 w 7162800"/>
                <a:gd name="connsiteY114" fmla="*/ 1228725 h 4019550"/>
                <a:gd name="connsiteX115" fmla="*/ 6115050 w 7162800"/>
                <a:gd name="connsiteY115" fmla="*/ 1209675 h 4019550"/>
                <a:gd name="connsiteX116" fmla="*/ 6153150 w 7162800"/>
                <a:gd name="connsiteY116" fmla="*/ 1181100 h 4019550"/>
                <a:gd name="connsiteX117" fmla="*/ 6181725 w 7162800"/>
                <a:gd name="connsiteY117" fmla="*/ 1162050 h 4019550"/>
                <a:gd name="connsiteX118" fmla="*/ 6200775 w 7162800"/>
                <a:gd name="connsiteY118" fmla="*/ 1133475 h 4019550"/>
                <a:gd name="connsiteX119" fmla="*/ 6257925 w 7162800"/>
                <a:gd name="connsiteY119" fmla="*/ 1085850 h 4019550"/>
                <a:gd name="connsiteX120" fmla="*/ 6276975 w 7162800"/>
                <a:gd name="connsiteY120" fmla="*/ 1047750 h 4019550"/>
                <a:gd name="connsiteX121" fmla="*/ 6324600 w 7162800"/>
                <a:gd name="connsiteY121" fmla="*/ 981075 h 4019550"/>
                <a:gd name="connsiteX122" fmla="*/ 6353175 w 7162800"/>
                <a:gd name="connsiteY122" fmla="*/ 914400 h 4019550"/>
                <a:gd name="connsiteX123" fmla="*/ 6381750 w 7162800"/>
                <a:gd name="connsiteY123" fmla="*/ 895350 h 4019550"/>
                <a:gd name="connsiteX124" fmla="*/ 6391275 w 7162800"/>
                <a:gd name="connsiteY124" fmla="*/ 828675 h 4019550"/>
                <a:gd name="connsiteX125" fmla="*/ 6448425 w 7162800"/>
                <a:gd name="connsiteY125" fmla="*/ 771525 h 4019550"/>
                <a:gd name="connsiteX126" fmla="*/ 6477000 w 7162800"/>
                <a:gd name="connsiteY126" fmla="*/ 742950 h 4019550"/>
                <a:gd name="connsiteX127" fmla="*/ 6505575 w 7162800"/>
                <a:gd name="connsiteY127" fmla="*/ 714375 h 4019550"/>
                <a:gd name="connsiteX128" fmla="*/ 6543675 w 7162800"/>
                <a:gd name="connsiteY128" fmla="*/ 685800 h 4019550"/>
                <a:gd name="connsiteX129" fmla="*/ 6600825 w 7162800"/>
                <a:gd name="connsiteY129" fmla="*/ 647700 h 4019550"/>
                <a:gd name="connsiteX130" fmla="*/ 6657975 w 7162800"/>
                <a:gd name="connsiteY130" fmla="*/ 590550 h 4019550"/>
                <a:gd name="connsiteX131" fmla="*/ 6724650 w 7162800"/>
                <a:gd name="connsiteY131" fmla="*/ 552450 h 4019550"/>
                <a:gd name="connsiteX132" fmla="*/ 6791325 w 7162800"/>
                <a:gd name="connsiteY132" fmla="*/ 504825 h 4019550"/>
                <a:gd name="connsiteX133" fmla="*/ 6829425 w 7162800"/>
                <a:gd name="connsiteY133" fmla="*/ 485775 h 4019550"/>
                <a:gd name="connsiteX134" fmla="*/ 6858000 w 7162800"/>
                <a:gd name="connsiteY134" fmla="*/ 466725 h 4019550"/>
                <a:gd name="connsiteX135" fmla="*/ 6905625 w 7162800"/>
                <a:gd name="connsiteY135" fmla="*/ 381000 h 4019550"/>
                <a:gd name="connsiteX136" fmla="*/ 6934200 w 7162800"/>
                <a:gd name="connsiteY136" fmla="*/ 361950 h 4019550"/>
                <a:gd name="connsiteX137" fmla="*/ 6943725 w 7162800"/>
                <a:gd name="connsiteY137" fmla="*/ 333375 h 4019550"/>
                <a:gd name="connsiteX138" fmla="*/ 6962775 w 7162800"/>
                <a:gd name="connsiteY138" fmla="*/ 304800 h 4019550"/>
                <a:gd name="connsiteX139" fmla="*/ 7010400 w 7162800"/>
                <a:gd name="connsiteY139" fmla="*/ 228600 h 4019550"/>
                <a:gd name="connsiteX140" fmla="*/ 7029450 w 7162800"/>
                <a:gd name="connsiteY140" fmla="*/ 200025 h 4019550"/>
                <a:gd name="connsiteX141" fmla="*/ 7067550 w 7162800"/>
                <a:gd name="connsiteY141" fmla="*/ 133350 h 4019550"/>
                <a:gd name="connsiteX142" fmla="*/ 7096125 w 7162800"/>
                <a:gd name="connsiteY142" fmla="*/ 114300 h 4019550"/>
                <a:gd name="connsiteX143" fmla="*/ 7143750 w 7162800"/>
                <a:gd name="connsiteY143" fmla="*/ 28575 h 4019550"/>
                <a:gd name="connsiteX144" fmla="*/ 7162800 w 7162800"/>
                <a:gd name="connsiteY144" fmla="*/ 0 h 4019550"/>
                <a:gd name="connsiteX145" fmla="*/ 0 w 7162800"/>
                <a:gd name="connsiteY145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52925 w 7162800"/>
                <a:gd name="connsiteY75" fmla="*/ 2371725 h 4019550"/>
                <a:gd name="connsiteX76" fmla="*/ 4381500 w 7162800"/>
                <a:gd name="connsiteY76" fmla="*/ 2352675 h 4019550"/>
                <a:gd name="connsiteX77" fmla="*/ 4438650 w 7162800"/>
                <a:gd name="connsiteY77" fmla="*/ 2333625 h 4019550"/>
                <a:gd name="connsiteX78" fmla="*/ 4505325 w 7162800"/>
                <a:gd name="connsiteY78" fmla="*/ 2295525 h 4019550"/>
                <a:gd name="connsiteX79" fmla="*/ 4533900 w 7162800"/>
                <a:gd name="connsiteY79" fmla="*/ 2286000 h 4019550"/>
                <a:gd name="connsiteX80" fmla="*/ 4600575 w 7162800"/>
                <a:gd name="connsiteY80" fmla="*/ 2247900 h 4019550"/>
                <a:gd name="connsiteX81" fmla="*/ 4629150 w 7162800"/>
                <a:gd name="connsiteY81" fmla="*/ 2238375 h 4019550"/>
                <a:gd name="connsiteX82" fmla="*/ 4686300 w 7162800"/>
                <a:gd name="connsiteY82" fmla="*/ 2209800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848225 w 7162800"/>
                <a:gd name="connsiteY86" fmla="*/ 2095500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43525 w 7162800"/>
                <a:gd name="connsiteY97" fmla="*/ 1743075 h 4019550"/>
                <a:gd name="connsiteX98" fmla="*/ 5372100 w 7162800"/>
                <a:gd name="connsiteY98" fmla="*/ 1733550 h 4019550"/>
                <a:gd name="connsiteX99" fmla="*/ 5391150 w 7162800"/>
                <a:gd name="connsiteY99" fmla="*/ 1704975 h 4019550"/>
                <a:gd name="connsiteX100" fmla="*/ 5419725 w 7162800"/>
                <a:gd name="connsiteY100" fmla="*/ 1695450 h 4019550"/>
                <a:gd name="connsiteX101" fmla="*/ 5448300 w 7162800"/>
                <a:gd name="connsiteY101" fmla="*/ 1676400 h 4019550"/>
                <a:gd name="connsiteX102" fmla="*/ 5476875 w 7162800"/>
                <a:gd name="connsiteY102" fmla="*/ 1647825 h 4019550"/>
                <a:gd name="connsiteX103" fmla="*/ 5495925 w 7162800"/>
                <a:gd name="connsiteY103" fmla="*/ 1619250 h 4019550"/>
                <a:gd name="connsiteX104" fmla="*/ 5534025 w 7162800"/>
                <a:gd name="connsiteY104" fmla="*/ 1600200 h 4019550"/>
                <a:gd name="connsiteX105" fmla="*/ 5591175 w 7162800"/>
                <a:gd name="connsiteY105" fmla="*/ 1562100 h 4019550"/>
                <a:gd name="connsiteX106" fmla="*/ 5657850 w 7162800"/>
                <a:gd name="connsiteY106" fmla="*/ 1514475 h 4019550"/>
                <a:gd name="connsiteX107" fmla="*/ 5686425 w 7162800"/>
                <a:gd name="connsiteY107" fmla="*/ 1485900 h 4019550"/>
                <a:gd name="connsiteX108" fmla="*/ 5753100 w 7162800"/>
                <a:gd name="connsiteY108" fmla="*/ 1457325 h 4019550"/>
                <a:gd name="connsiteX109" fmla="*/ 5819775 w 7162800"/>
                <a:gd name="connsiteY109" fmla="*/ 1419225 h 4019550"/>
                <a:gd name="connsiteX110" fmla="*/ 5886450 w 7162800"/>
                <a:gd name="connsiteY110" fmla="*/ 1371600 h 4019550"/>
                <a:gd name="connsiteX111" fmla="*/ 5981700 w 7162800"/>
                <a:gd name="connsiteY111" fmla="*/ 1304925 h 4019550"/>
                <a:gd name="connsiteX112" fmla="*/ 5991225 w 7162800"/>
                <a:gd name="connsiteY112" fmla="*/ 1276350 h 4019550"/>
                <a:gd name="connsiteX113" fmla="*/ 6019800 w 7162800"/>
                <a:gd name="connsiteY113" fmla="*/ 1266825 h 4019550"/>
                <a:gd name="connsiteX114" fmla="*/ 6076950 w 7162800"/>
                <a:gd name="connsiteY114" fmla="*/ 1228725 h 4019550"/>
                <a:gd name="connsiteX115" fmla="*/ 6115050 w 7162800"/>
                <a:gd name="connsiteY115" fmla="*/ 1209675 h 4019550"/>
                <a:gd name="connsiteX116" fmla="*/ 6153150 w 7162800"/>
                <a:gd name="connsiteY116" fmla="*/ 1181100 h 4019550"/>
                <a:gd name="connsiteX117" fmla="*/ 6181725 w 7162800"/>
                <a:gd name="connsiteY117" fmla="*/ 1162050 h 4019550"/>
                <a:gd name="connsiteX118" fmla="*/ 6200775 w 7162800"/>
                <a:gd name="connsiteY118" fmla="*/ 1133475 h 4019550"/>
                <a:gd name="connsiteX119" fmla="*/ 6257925 w 7162800"/>
                <a:gd name="connsiteY119" fmla="*/ 1085850 h 4019550"/>
                <a:gd name="connsiteX120" fmla="*/ 6276975 w 7162800"/>
                <a:gd name="connsiteY120" fmla="*/ 1047750 h 4019550"/>
                <a:gd name="connsiteX121" fmla="*/ 6324600 w 7162800"/>
                <a:gd name="connsiteY121" fmla="*/ 981075 h 4019550"/>
                <a:gd name="connsiteX122" fmla="*/ 6353175 w 7162800"/>
                <a:gd name="connsiteY122" fmla="*/ 914400 h 4019550"/>
                <a:gd name="connsiteX123" fmla="*/ 6381750 w 7162800"/>
                <a:gd name="connsiteY123" fmla="*/ 895350 h 4019550"/>
                <a:gd name="connsiteX124" fmla="*/ 6391275 w 7162800"/>
                <a:gd name="connsiteY124" fmla="*/ 828675 h 4019550"/>
                <a:gd name="connsiteX125" fmla="*/ 6448425 w 7162800"/>
                <a:gd name="connsiteY125" fmla="*/ 771525 h 4019550"/>
                <a:gd name="connsiteX126" fmla="*/ 6477000 w 7162800"/>
                <a:gd name="connsiteY126" fmla="*/ 742950 h 4019550"/>
                <a:gd name="connsiteX127" fmla="*/ 6505575 w 7162800"/>
                <a:gd name="connsiteY127" fmla="*/ 714375 h 4019550"/>
                <a:gd name="connsiteX128" fmla="*/ 6543675 w 7162800"/>
                <a:gd name="connsiteY128" fmla="*/ 685800 h 4019550"/>
                <a:gd name="connsiteX129" fmla="*/ 6600825 w 7162800"/>
                <a:gd name="connsiteY129" fmla="*/ 647700 h 4019550"/>
                <a:gd name="connsiteX130" fmla="*/ 6657975 w 7162800"/>
                <a:gd name="connsiteY130" fmla="*/ 590550 h 4019550"/>
                <a:gd name="connsiteX131" fmla="*/ 6724650 w 7162800"/>
                <a:gd name="connsiteY131" fmla="*/ 552450 h 4019550"/>
                <a:gd name="connsiteX132" fmla="*/ 6791325 w 7162800"/>
                <a:gd name="connsiteY132" fmla="*/ 504825 h 4019550"/>
                <a:gd name="connsiteX133" fmla="*/ 6829425 w 7162800"/>
                <a:gd name="connsiteY133" fmla="*/ 485775 h 4019550"/>
                <a:gd name="connsiteX134" fmla="*/ 6858000 w 7162800"/>
                <a:gd name="connsiteY134" fmla="*/ 466725 h 4019550"/>
                <a:gd name="connsiteX135" fmla="*/ 6905625 w 7162800"/>
                <a:gd name="connsiteY135" fmla="*/ 381000 h 4019550"/>
                <a:gd name="connsiteX136" fmla="*/ 6934200 w 7162800"/>
                <a:gd name="connsiteY136" fmla="*/ 361950 h 4019550"/>
                <a:gd name="connsiteX137" fmla="*/ 6943725 w 7162800"/>
                <a:gd name="connsiteY137" fmla="*/ 333375 h 4019550"/>
                <a:gd name="connsiteX138" fmla="*/ 6962775 w 7162800"/>
                <a:gd name="connsiteY138" fmla="*/ 304800 h 4019550"/>
                <a:gd name="connsiteX139" fmla="*/ 7010400 w 7162800"/>
                <a:gd name="connsiteY139" fmla="*/ 228600 h 4019550"/>
                <a:gd name="connsiteX140" fmla="*/ 7029450 w 7162800"/>
                <a:gd name="connsiteY140" fmla="*/ 200025 h 4019550"/>
                <a:gd name="connsiteX141" fmla="*/ 7067550 w 7162800"/>
                <a:gd name="connsiteY141" fmla="*/ 133350 h 4019550"/>
                <a:gd name="connsiteX142" fmla="*/ 7096125 w 7162800"/>
                <a:gd name="connsiteY142" fmla="*/ 114300 h 4019550"/>
                <a:gd name="connsiteX143" fmla="*/ 7143750 w 7162800"/>
                <a:gd name="connsiteY143" fmla="*/ 28575 h 4019550"/>
                <a:gd name="connsiteX144" fmla="*/ 7162800 w 7162800"/>
                <a:gd name="connsiteY144" fmla="*/ 0 h 4019550"/>
                <a:gd name="connsiteX145" fmla="*/ 0 w 7162800"/>
                <a:gd name="connsiteY145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52925 w 7162800"/>
                <a:gd name="connsiteY75" fmla="*/ 2371725 h 4019550"/>
                <a:gd name="connsiteX76" fmla="*/ 4448175 w 7162800"/>
                <a:gd name="connsiteY76" fmla="*/ 2390775 h 4019550"/>
                <a:gd name="connsiteX77" fmla="*/ 4438650 w 7162800"/>
                <a:gd name="connsiteY77" fmla="*/ 2333625 h 4019550"/>
                <a:gd name="connsiteX78" fmla="*/ 4505325 w 7162800"/>
                <a:gd name="connsiteY78" fmla="*/ 2295525 h 4019550"/>
                <a:gd name="connsiteX79" fmla="*/ 4533900 w 7162800"/>
                <a:gd name="connsiteY79" fmla="*/ 2286000 h 4019550"/>
                <a:gd name="connsiteX80" fmla="*/ 4600575 w 7162800"/>
                <a:gd name="connsiteY80" fmla="*/ 2247900 h 4019550"/>
                <a:gd name="connsiteX81" fmla="*/ 4629150 w 7162800"/>
                <a:gd name="connsiteY81" fmla="*/ 2238375 h 4019550"/>
                <a:gd name="connsiteX82" fmla="*/ 4686300 w 7162800"/>
                <a:gd name="connsiteY82" fmla="*/ 2209800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848225 w 7162800"/>
                <a:gd name="connsiteY86" fmla="*/ 2095500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43525 w 7162800"/>
                <a:gd name="connsiteY97" fmla="*/ 1743075 h 4019550"/>
                <a:gd name="connsiteX98" fmla="*/ 5372100 w 7162800"/>
                <a:gd name="connsiteY98" fmla="*/ 1733550 h 4019550"/>
                <a:gd name="connsiteX99" fmla="*/ 5391150 w 7162800"/>
                <a:gd name="connsiteY99" fmla="*/ 1704975 h 4019550"/>
                <a:gd name="connsiteX100" fmla="*/ 5419725 w 7162800"/>
                <a:gd name="connsiteY100" fmla="*/ 1695450 h 4019550"/>
                <a:gd name="connsiteX101" fmla="*/ 5448300 w 7162800"/>
                <a:gd name="connsiteY101" fmla="*/ 1676400 h 4019550"/>
                <a:gd name="connsiteX102" fmla="*/ 5476875 w 7162800"/>
                <a:gd name="connsiteY102" fmla="*/ 1647825 h 4019550"/>
                <a:gd name="connsiteX103" fmla="*/ 5495925 w 7162800"/>
                <a:gd name="connsiteY103" fmla="*/ 1619250 h 4019550"/>
                <a:gd name="connsiteX104" fmla="*/ 5534025 w 7162800"/>
                <a:gd name="connsiteY104" fmla="*/ 1600200 h 4019550"/>
                <a:gd name="connsiteX105" fmla="*/ 5591175 w 7162800"/>
                <a:gd name="connsiteY105" fmla="*/ 1562100 h 4019550"/>
                <a:gd name="connsiteX106" fmla="*/ 5657850 w 7162800"/>
                <a:gd name="connsiteY106" fmla="*/ 1514475 h 4019550"/>
                <a:gd name="connsiteX107" fmla="*/ 5686425 w 7162800"/>
                <a:gd name="connsiteY107" fmla="*/ 1485900 h 4019550"/>
                <a:gd name="connsiteX108" fmla="*/ 5753100 w 7162800"/>
                <a:gd name="connsiteY108" fmla="*/ 1457325 h 4019550"/>
                <a:gd name="connsiteX109" fmla="*/ 5819775 w 7162800"/>
                <a:gd name="connsiteY109" fmla="*/ 1419225 h 4019550"/>
                <a:gd name="connsiteX110" fmla="*/ 5886450 w 7162800"/>
                <a:gd name="connsiteY110" fmla="*/ 1371600 h 4019550"/>
                <a:gd name="connsiteX111" fmla="*/ 5981700 w 7162800"/>
                <a:gd name="connsiteY111" fmla="*/ 1304925 h 4019550"/>
                <a:gd name="connsiteX112" fmla="*/ 5991225 w 7162800"/>
                <a:gd name="connsiteY112" fmla="*/ 1276350 h 4019550"/>
                <a:gd name="connsiteX113" fmla="*/ 6019800 w 7162800"/>
                <a:gd name="connsiteY113" fmla="*/ 1266825 h 4019550"/>
                <a:gd name="connsiteX114" fmla="*/ 6076950 w 7162800"/>
                <a:gd name="connsiteY114" fmla="*/ 1228725 h 4019550"/>
                <a:gd name="connsiteX115" fmla="*/ 6115050 w 7162800"/>
                <a:gd name="connsiteY115" fmla="*/ 1209675 h 4019550"/>
                <a:gd name="connsiteX116" fmla="*/ 6153150 w 7162800"/>
                <a:gd name="connsiteY116" fmla="*/ 1181100 h 4019550"/>
                <a:gd name="connsiteX117" fmla="*/ 6181725 w 7162800"/>
                <a:gd name="connsiteY117" fmla="*/ 1162050 h 4019550"/>
                <a:gd name="connsiteX118" fmla="*/ 6200775 w 7162800"/>
                <a:gd name="connsiteY118" fmla="*/ 1133475 h 4019550"/>
                <a:gd name="connsiteX119" fmla="*/ 6257925 w 7162800"/>
                <a:gd name="connsiteY119" fmla="*/ 1085850 h 4019550"/>
                <a:gd name="connsiteX120" fmla="*/ 6276975 w 7162800"/>
                <a:gd name="connsiteY120" fmla="*/ 1047750 h 4019550"/>
                <a:gd name="connsiteX121" fmla="*/ 6324600 w 7162800"/>
                <a:gd name="connsiteY121" fmla="*/ 981075 h 4019550"/>
                <a:gd name="connsiteX122" fmla="*/ 6353175 w 7162800"/>
                <a:gd name="connsiteY122" fmla="*/ 914400 h 4019550"/>
                <a:gd name="connsiteX123" fmla="*/ 6381750 w 7162800"/>
                <a:gd name="connsiteY123" fmla="*/ 895350 h 4019550"/>
                <a:gd name="connsiteX124" fmla="*/ 6391275 w 7162800"/>
                <a:gd name="connsiteY124" fmla="*/ 828675 h 4019550"/>
                <a:gd name="connsiteX125" fmla="*/ 6448425 w 7162800"/>
                <a:gd name="connsiteY125" fmla="*/ 771525 h 4019550"/>
                <a:gd name="connsiteX126" fmla="*/ 6477000 w 7162800"/>
                <a:gd name="connsiteY126" fmla="*/ 742950 h 4019550"/>
                <a:gd name="connsiteX127" fmla="*/ 6505575 w 7162800"/>
                <a:gd name="connsiteY127" fmla="*/ 714375 h 4019550"/>
                <a:gd name="connsiteX128" fmla="*/ 6543675 w 7162800"/>
                <a:gd name="connsiteY128" fmla="*/ 685800 h 4019550"/>
                <a:gd name="connsiteX129" fmla="*/ 6600825 w 7162800"/>
                <a:gd name="connsiteY129" fmla="*/ 647700 h 4019550"/>
                <a:gd name="connsiteX130" fmla="*/ 6657975 w 7162800"/>
                <a:gd name="connsiteY130" fmla="*/ 590550 h 4019550"/>
                <a:gd name="connsiteX131" fmla="*/ 6724650 w 7162800"/>
                <a:gd name="connsiteY131" fmla="*/ 552450 h 4019550"/>
                <a:gd name="connsiteX132" fmla="*/ 6791325 w 7162800"/>
                <a:gd name="connsiteY132" fmla="*/ 504825 h 4019550"/>
                <a:gd name="connsiteX133" fmla="*/ 6829425 w 7162800"/>
                <a:gd name="connsiteY133" fmla="*/ 485775 h 4019550"/>
                <a:gd name="connsiteX134" fmla="*/ 6858000 w 7162800"/>
                <a:gd name="connsiteY134" fmla="*/ 466725 h 4019550"/>
                <a:gd name="connsiteX135" fmla="*/ 6905625 w 7162800"/>
                <a:gd name="connsiteY135" fmla="*/ 381000 h 4019550"/>
                <a:gd name="connsiteX136" fmla="*/ 6934200 w 7162800"/>
                <a:gd name="connsiteY136" fmla="*/ 361950 h 4019550"/>
                <a:gd name="connsiteX137" fmla="*/ 6943725 w 7162800"/>
                <a:gd name="connsiteY137" fmla="*/ 333375 h 4019550"/>
                <a:gd name="connsiteX138" fmla="*/ 6962775 w 7162800"/>
                <a:gd name="connsiteY138" fmla="*/ 304800 h 4019550"/>
                <a:gd name="connsiteX139" fmla="*/ 7010400 w 7162800"/>
                <a:gd name="connsiteY139" fmla="*/ 228600 h 4019550"/>
                <a:gd name="connsiteX140" fmla="*/ 7029450 w 7162800"/>
                <a:gd name="connsiteY140" fmla="*/ 200025 h 4019550"/>
                <a:gd name="connsiteX141" fmla="*/ 7067550 w 7162800"/>
                <a:gd name="connsiteY141" fmla="*/ 133350 h 4019550"/>
                <a:gd name="connsiteX142" fmla="*/ 7096125 w 7162800"/>
                <a:gd name="connsiteY142" fmla="*/ 114300 h 4019550"/>
                <a:gd name="connsiteX143" fmla="*/ 7143750 w 7162800"/>
                <a:gd name="connsiteY143" fmla="*/ 28575 h 4019550"/>
                <a:gd name="connsiteX144" fmla="*/ 7162800 w 7162800"/>
                <a:gd name="connsiteY144" fmla="*/ 0 h 4019550"/>
                <a:gd name="connsiteX145" fmla="*/ 0 w 7162800"/>
                <a:gd name="connsiteY145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438650 w 7162800"/>
                <a:gd name="connsiteY77" fmla="*/ 2333625 h 4019550"/>
                <a:gd name="connsiteX78" fmla="*/ 4505325 w 7162800"/>
                <a:gd name="connsiteY78" fmla="*/ 2295525 h 4019550"/>
                <a:gd name="connsiteX79" fmla="*/ 4533900 w 7162800"/>
                <a:gd name="connsiteY79" fmla="*/ 2286000 h 4019550"/>
                <a:gd name="connsiteX80" fmla="*/ 4600575 w 7162800"/>
                <a:gd name="connsiteY80" fmla="*/ 2247900 h 4019550"/>
                <a:gd name="connsiteX81" fmla="*/ 4629150 w 7162800"/>
                <a:gd name="connsiteY81" fmla="*/ 2238375 h 4019550"/>
                <a:gd name="connsiteX82" fmla="*/ 4686300 w 7162800"/>
                <a:gd name="connsiteY82" fmla="*/ 2209800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848225 w 7162800"/>
                <a:gd name="connsiteY86" fmla="*/ 2095500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43525 w 7162800"/>
                <a:gd name="connsiteY97" fmla="*/ 1743075 h 4019550"/>
                <a:gd name="connsiteX98" fmla="*/ 5372100 w 7162800"/>
                <a:gd name="connsiteY98" fmla="*/ 1733550 h 4019550"/>
                <a:gd name="connsiteX99" fmla="*/ 5391150 w 7162800"/>
                <a:gd name="connsiteY99" fmla="*/ 1704975 h 4019550"/>
                <a:gd name="connsiteX100" fmla="*/ 5419725 w 7162800"/>
                <a:gd name="connsiteY100" fmla="*/ 1695450 h 4019550"/>
                <a:gd name="connsiteX101" fmla="*/ 5448300 w 7162800"/>
                <a:gd name="connsiteY101" fmla="*/ 1676400 h 4019550"/>
                <a:gd name="connsiteX102" fmla="*/ 5476875 w 7162800"/>
                <a:gd name="connsiteY102" fmla="*/ 1647825 h 4019550"/>
                <a:gd name="connsiteX103" fmla="*/ 5495925 w 7162800"/>
                <a:gd name="connsiteY103" fmla="*/ 1619250 h 4019550"/>
                <a:gd name="connsiteX104" fmla="*/ 5534025 w 7162800"/>
                <a:gd name="connsiteY104" fmla="*/ 1600200 h 4019550"/>
                <a:gd name="connsiteX105" fmla="*/ 5591175 w 7162800"/>
                <a:gd name="connsiteY105" fmla="*/ 1562100 h 4019550"/>
                <a:gd name="connsiteX106" fmla="*/ 5657850 w 7162800"/>
                <a:gd name="connsiteY106" fmla="*/ 1514475 h 4019550"/>
                <a:gd name="connsiteX107" fmla="*/ 5686425 w 7162800"/>
                <a:gd name="connsiteY107" fmla="*/ 1485900 h 4019550"/>
                <a:gd name="connsiteX108" fmla="*/ 5753100 w 7162800"/>
                <a:gd name="connsiteY108" fmla="*/ 1457325 h 4019550"/>
                <a:gd name="connsiteX109" fmla="*/ 5819775 w 7162800"/>
                <a:gd name="connsiteY109" fmla="*/ 1419225 h 4019550"/>
                <a:gd name="connsiteX110" fmla="*/ 5886450 w 7162800"/>
                <a:gd name="connsiteY110" fmla="*/ 1371600 h 4019550"/>
                <a:gd name="connsiteX111" fmla="*/ 5981700 w 7162800"/>
                <a:gd name="connsiteY111" fmla="*/ 1304925 h 4019550"/>
                <a:gd name="connsiteX112" fmla="*/ 5991225 w 7162800"/>
                <a:gd name="connsiteY112" fmla="*/ 1276350 h 4019550"/>
                <a:gd name="connsiteX113" fmla="*/ 6019800 w 7162800"/>
                <a:gd name="connsiteY113" fmla="*/ 1266825 h 4019550"/>
                <a:gd name="connsiteX114" fmla="*/ 6076950 w 7162800"/>
                <a:gd name="connsiteY114" fmla="*/ 1228725 h 4019550"/>
                <a:gd name="connsiteX115" fmla="*/ 6115050 w 7162800"/>
                <a:gd name="connsiteY115" fmla="*/ 1209675 h 4019550"/>
                <a:gd name="connsiteX116" fmla="*/ 6153150 w 7162800"/>
                <a:gd name="connsiteY116" fmla="*/ 1181100 h 4019550"/>
                <a:gd name="connsiteX117" fmla="*/ 6181725 w 7162800"/>
                <a:gd name="connsiteY117" fmla="*/ 1162050 h 4019550"/>
                <a:gd name="connsiteX118" fmla="*/ 6200775 w 7162800"/>
                <a:gd name="connsiteY118" fmla="*/ 1133475 h 4019550"/>
                <a:gd name="connsiteX119" fmla="*/ 6257925 w 7162800"/>
                <a:gd name="connsiteY119" fmla="*/ 1085850 h 4019550"/>
                <a:gd name="connsiteX120" fmla="*/ 6276975 w 7162800"/>
                <a:gd name="connsiteY120" fmla="*/ 1047750 h 4019550"/>
                <a:gd name="connsiteX121" fmla="*/ 6324600 w 7162800"/>
                <a:gd name="connsiteY121" fmla="*/ 981075 h 4019550"/>
                <a:gd name="connsiteX122" fmla="*/ 6353175 w 7162800"/>
                <a:gd name="connsiteY122" fmla="*/ 914400 h 4019550"/>
                <a:gd name="connsiteX123" fmla="*/ 6381750 w 7162800"/>
                <a:gd name="connsiteY123" fmla="*/ 895350 h 4019550"/>
                <a:gd name="connsiteX124" fmla="*/ 6391275 w 7162800"/>
                <a:gd name="connsiteY124" fmla="*/ 828675 h 4019550"/>
                <a:gd name="connsiteX125" fmla="*/ 6448425 w 7162800"/>
                <a:gd name="connsiteY125" fmla="*/ 771525 h 4019550"/>
                <a:gd name="connsiteX126" fmla="*/ 6477000 w 7162800"/>
                <a:gd name="connsiteY126" fmla="*/ 742950 h 4019550"/>
                <a:gd name="connsiteX127" fmla="*/ 6505575 w 7162800"/>
                <a:gd name="connsiteY127" fmla="*/ 714375 h 4019550"/>
                <a:gd name="connsiteX128" fmla="*/ 6543675 w 7162800"/>
                <a:gd name="connsiteY128" fmla="*/ 685800 h 4019550"/>
                <a:gd name="connsiteX129" fmla="*/ 6600825 w 7162800"/>
                <a:gd name="connsiteY129" fmla="*/ 647700 h 4019550"/>
                <a:gd name="connsiteX130" fmla="*/ 6657975 w 7162800"/>
                <a:gd name="connsiteY130" fmla="*/ 590550 h 4019550"/>
                <a:gd name="connsiteX131" fmla="*/ 6724650 w 7162800"/>
                <a:gd name="connsiteY131" fmla="*/ 552450 h 4019550"/>
                <a:gd name="connsiteX132" fmla="*/ 6791325 w 7162800"/>
                <a:gd name="connsiteY132" fmla="*/ 504825 h 4019550"/>
                <a:gd name="connsiteX133" fmla="*/ 6829425 w 7162800"/>
                <a:gd name="connsiteY133" fmla="*/ 485775 h 4019550"/>
                <a:gd name="connsiteX134" fmla="*/ 6858000 w 7162800"/>
                <a:gd name="connsiteY134" fmla="*/ 466725 h 4019550"/>
                <a:gd name="connsiteX135" fmla="*/ 6905625 w 7162800"/>
                <a:gd name="connsiteY135" fmla="*/ 381000 h 4019550"/>
                <a:gd name="connsiteX136" fmla="*/ 6934200 w 7162800"/>
                <a:gd name="connsiteY136" fmla="*/ 361950 h 4019550"/>
                <a:gd name="connsiteX137" fmla="*/ 6943725 w 7162800"/>
                <a:gd name="connsiteY137" fmla="*/ 333375 h 4019550"/>
                <a:gd name="connsiteX138" fmla="*/ 6962775 w 7162800"/>
                <a:gd name="connsiteY138" fmla="*/ 304800 h 4019550"/>
                <a:gd name="connsiteX139" fmla="*/ 7010400 w 7162800"/>
                <a:gd name="connsiteY139" fmla="*/ 228600 h 4019550"/>
                <a:gd name="connsiteX140" fmla="*/ 7029450 w 7162800"/>
                <a:gd name="connsiteY140" fmla="*/ 200025 h 4019550"/>
                <a:gd name="connsiteX141" fmla="*/ 7067550 w 7162800"/>
                <a:gd name="connsiteY141" fmla="*/ 133350 h 4019550"/>
                <a:gd name="connsiteX142" fmla="*/ 7096125 w 7162800"/>
                <a:gd name="connsiteY142" fmla="*/ 114300 h 4019550"/>
                <a:gd name="connsiteX143" fmla="*/ 7143750 w 7162800"/>
                <a:gd name="connsiteY143" fmla="*/ 28575 h 4019550"/>
                <a:gd name="connsiteX144" fmla="*/ 7162800 w 7162800"/>
                <a:gd name="connsiteY144" fmla="*/ 0 h 4019550"/>
                <a:gd name="connsiteX145" fmla="*/ 0 w 7162800"/>
                <a:gd name="connsiteY145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05325 w 7162800"/>
                <a:gd name="connsiteY78" fmla="*/ 2295525 h 4019550"/>
                <a:gd name="connsiteX79" fmla="*/ 4533900 w 7162800"/>
                <a:gd name="connsiteY79" fmla="*/ 2286000 h 4019550"/>
                <a:gd name="connsiteX80" fmla="*/ 4600575 w 7162800"/>
                <a:gd name="connsiteY80" fmla="*/ 2247900 h 4019550"/>
                <a:gd name="connsiteX81" fmla="*/ 4629150 w 7162800"/>
                <a:gd name="connsiteY81" fmla="*/ 2238375 h 4019550"/>
                <a:gd name="connsiteX82" fmla="*/ 4686300 w 7162800"/>
                <a:gd name="connsiteY82" fmla="*/ 2209800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848225 w 7162800"/>
                <a:gd name="connsiteY86" fmla="*/ 2095500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43525 w 7162800"/>
                <a:gd name="connsiteY97" fmla="*/ 1743075 h 4019550"/>
                <a:gd name="connsiteX98" fmla="*/ 5372100 w 7162800"/>
                <a:gd name="connsiteY98" fmla="*/ 1733550 h 4019550"/>
                <a:gd name="connsiteX99" fmla="*/ 5391150 w 7162800"/>
                <a:gd name="connsiteY99" fmla="*/ 1704975 h 4019550"/>
                <a:gd name="connsiteX100" fmla="*/ 5419725 w 7162800"/>
                <a:gd name="connsiteY100" fmla="*/ 1695450 h 4019550"/>
                <a:gd name="connsiteX101" fmla="*/ 5448300 w 7162800"/>
                <a:gd name="connsiteY101" fmla="*/ 1676400 h 4019550"/>
                <a:gd name="connsiteX102" fmla="*/ 5476875 w 7162800"/>
                <a:gd name="connsiteY102" fmla="*/ 1647825 h 4019550"/>
                <a:gd name="connsiteX103" fmla="*/ 5495925 w 7162800"/>
                <a:gd name="connsiteY103" fmla="*/ 1619250 h 4019550"/>
                <a:gd name="connsiteX104" fmla="*/ 5534025 w 7162800"/>
                <a:gd name="connsiteY104" fmla="*/ 1600200 h 4019550"/>
                <a:gd name="connsiteX105" fmla="*/ 5591175 w 7162800"/>
                <a:gd name="connsiteY105" fmla="*/ 1562100 h 4019550"/>
                <a:gd name="connsiteX106" fmla="*/ 5657850 w 7162800"/>
                <a:gd name="connsiteY106" fmla="*/ 1514475 h 4019550"/>
                <a:gd name="connsiteX107" fmla="*/ 5686425 w 7162800"/>
                <a:gd name="connsiteY107" fmla="*/ 1485900 h 4019550"/>
                <a:gd name="connsiteX108" fmla="*/ 5753100 w 7162800"/>
                <a:gd name="connsiteY108" fmla="*/ 1457325 h 4019550"/>
                <a:gd name="connsiteX109" fmla="*/ 5819775 w 7162800"/>
                <a:gd name="connsiteY109" fmla="*/ 1419225 h 4019550"/>
                <a:gd name="connsiteX110" fmla="*/ 5886450 w 7162800"/>
                <a:gd name="connsiteY110" fmla="*/ 1371600 h 4019550"/>
                <a:gd name="connsiteX111" fmla="*/ 5981700 w 7162800"/>
                <a:gd name="connsiteY111" fmla="*/ 1304925 h 4019550"/>
                <a:gd name="connsiteX112" fmla="*/ 5991225 w 7162800"/>
                <a:gd name="connsiteY112" fmla="*/ 1276350 h 4019550"/>
                <a:gd name="connsiteX113" fmla="*/ 6019800 w 7162800"/>
                <a:gd name="connsiteY113" fmla="*/ 1266825 h 4019550"/>
                <a:gd name="connsiteX114" fmla="*/ 6076950 w 7162800"/>
                <a:gd name="connsiteY114" fmla="*/ 1228725 h 4019550"/>
                <a:gd name="connsiteX115" fmla="*/ 6115050 w 7162800"/>
                <a:gd name="connsiteY115" fmla="*/ 1209675 h 4019550"/>
                <a:gd name="connsiteX116" fmla="*/ 6153150 w 7162800"/>
                <a:gd name="connsiteY116" fmla="*/ 1181100 h 4019550"/>
                <a:gd name="connsiteX117" fmla="*/ 6181725 w 7162800"/>
                <a:gd name="connsiteY117" fmla="*/ 1162050 h 4019550"/>
                <a:gd name="connsiteX118" fmla="*/ 6200775 w 7162800"/>
                <a:gd name="connsiteY118" fmla="*/ 1133475 h 4019550"/>
                <a:gd name="connsiteX119" fmla="*/ 6257925 w 7162800"/>
                <a:gd name="connsiteY119" fmla="*/ 1085850 h 4019550"/>
                <a:gd name="connsiteX120" fmla="*/ 6276975 w 7162800"/>
                <a:gd name="connsiteY120" fmla="*/ 1047750 h 4019550"/>
                <a:gd name="connsiteX121" fmla="*/ 6324600 w 7162800"/>
                <a:gd name="connsiteY121" fmla="*/ 981075 h 4019550"/>
                <a:gd name="connsiteX122" fmla="*/ 6353175 w 7162800"/>
                <a:gd name="connsiteY122" fmla="*/ 914400 h 4019550"/>
                <a:gd name="connsiteX123" fmla="*/ 6381750 w 7162800"/>
                <a:gd name="connsiteY123" fmla="*/ 895350 h 4019550"/>
                <a:gd name="connsiteX124" fmla="*/ 6391275 w 7162800"/>
                <a:gd name="connsiteY124" fmla="*/ 828675 h 4019550"/>
                <a:gd name="connsiteX125" fmla="*/ 6448425 w 7162800"/>
                <a:gd name="connsiteY125" fmla="*/ 771525 h 4019550"/>
                <a:gd name="connsiteX126" fmla="*/ 6477000 w 7162800"/>
                <a:gd name="connsiteY126" fmla="*/ 742950 h 4019550"/>
                <a:gd name="connsiteX127" fmla="*/ 6505575 w 7162800"/>
                <a:gd name="connsiteY127" fmla="*/ 714375 h 4019550"/>
                <a:gd name="connsiteX128" fmla="*/ 6543675 w 7162800"/>
                <a:gd name="connsiteY128" fmla="*/ 685800 h 4019550"/>
                <a:gd name="connsiteX129" fmla="*/ 6600825 w 7162800"/>
                <a:gd name="connsiteY129" fmla="*/ 647700 h 4019550"/>
                <a:gd name="connsiteX130" fmla="*/ 6657975 w 7162800"/>
                <a:gd name="connsiteY130" fmla="*/ 590550 h 4019550"/>
                <a:gd name="connsiteX131" fmla="*/ 6724650 w 7162800"/>
                <a:gd name="connsiteY131" fmla="*/ 552450 h 4019550"/>
                <a:gd name="connsiteX132" fmla="*/ 6791325 w 7162800"/>
                <a:gd name="connsiteY132" fmla="*/ 504825 h 4019550"/>
                <a:gd name="connsiteX133" fmla="*/ 6829425 w 7162800"/>
                <a:gd name="connsiteY133" fmla="*/ 485775 h 4019550"/>
                <a:gd name="connsiteX134" fmla="*/ 6858000 w 7162800"/>
                <a:gd name="connsiteY134" fmla="*/ 466725 h 4019550"/>
                <a:gd name="connsiteX135" fmla="*/ 6905625 w 7162800"/>
                <a:gd name="connsiteY135" fmla="*/ 381000 h 4019550"/>
                <a:gd name="connsiteX136" fmla="*/ 6934200 w 7162800"/>
                <a:gd name="connsiteY136" fmla="*/ 361950 h 4019550"/>
                <a:gd name="connsiteX137" fmla="*/ 6943725 w 7162800"/>
                <a:gd name="connsiteY137" fmla="*/ 333375 h 4019550"/>
                <a:gd name="connsiteX138" fmla="*/ 6962775 w 7162800"/>
                <a:gd name="connsiteY138" fmla="*/ 304800 h 4019550"/>
                <a:gd name="connsiteX139" fmla="*/ 7010400 w 7162800"/>
                <a:gd name="connsiteY139" fmla="*/ 228600 h 4019550"/>
                <a:gd name="connsiteX140" fmla="*/ 7029450 w 7162800"/>
                <a:gd name="connsiteY140" fmla="*/ 200025 h 4019550"/>
                <a:gd name="connsiteX141" fmla="*/ 7067550 w 7162800"/>
                <a:gd name="connsiteY141" fmla="*/ 133350 h 4019550"/>
                <a:gd name="connsiteX142" fmla="*/ 7096125 w 7162800"/>
                <a:gd name="connsiteY142" fmla="*/ 114300 h 4019550"/>
                <a:gd name="connsiteX143" fmla="*/ 7143750 w 7162800"/>
                <a:gd name="connsiteY143" fmla="*/ 28575 h 4019550"/>
                <a:gd name="connsiteX144" fmla="*/ 7162800 w 7162800"/>
                <a:gd name="connsiteY144" fmla="*/ 0 h 4019550"/>
                <a:gd name="connsiteX145" fmla="*/ 0 w 7162800"/>
                <a:gd name="connsiteY145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33900 w 7162800"/>
                <a:gd name="connsiteY79" fmla="*/ 2286000 h 4019550"/>
                <a:gd name="connsiteX80" fmla="*/ 4600575 w 7162800"/>
                <a:gd name="connsiteY80" fmla="*/ 2247900 h 4019550"/>
                <a:gd name="connsiteX81" fmla="*/ 4629150 w 7162800"/>
                <a:gd name="connsiteY81" fmla="*/ 2238375 h 4019550"/>
                <a:gd name="connsiteX82" fmla="*/ 4686300 w 7162800"/>
                <a:gd name="connsiteY82" fmla="*/ 2209800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848225 w 7162800"/>
                <a:gd name="connsiteY86" fmla="*/ 2095500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43525 w 7162800"/>
                <a:gd name="connsiteY97" fmla="*/ 1743075 h 4019550"/>
                <a:gd name="connsiteX98" fmla="*/ 5372100 w 7162800"/>
                <a:gd name="connsiteY98" fmla="*/ 1733550 h 4019550"/>
                <a:gd name="connsiteX99" fmla="*/ 5391150 w 7162800"/>
                <a:gd name="connsiteY99" fmla="*/ 1704975 h 4019550"/>
                <a:gd name="connsiteX100" fmla="*/ 5419725 w 7162800"/>
                <a:gd name="connsiteY100" fmla="*/ 1695450 h 4019550"/>
                <a:gd name="connsiteX101" fmla="*/ 5448300 w 7162800"/>
                <a:gd name="connsiteY101" fmla="*/ 1676400 h 4019550"/>
                <a:gd name="connsiteX102" fmla="*/ 5476875 w 7162800"/>
                <a:gd name="connsiteY102" fmla="*/ 1647825 h 4019550"/>
                <a:gd name="connsiteX103" fmla="*/ 5495925 w 7162800"/>
                <a:gd name="connsiteY103" fmla="*/ 1619250 h 4019550"/>
                <a:gd name="connsiteX104" fmla="*/ 5534025 w 7162800"/>
                <a:gd name="connsiteY104" fmla="*/ 1600200 h 4019550"/>
                <a:gd name="connsiteX105" fmla="*/ 5591175 w 7162800"/>
                <a:gd name="connsiteY105" fmla="*/ 1562100 h 4019550"/>
                <a:gd name="connsiteX106" fmla="*/ 5657850 w 7162800"/>
                <a:gd name="connsiteY106" fmla="*/ 1514475 h 4019550"/>
                <a:gd name="connsiteX107" fmla="*/ 5686425 w 7162800"/>
                <a:gd name="connsiteY107" fmla="*/ 1485900 h 4019550"/>
                <a:gd name="connsiteX108" fmla="*/ 5753100 w 7162800"/>
                <a:gd name="connsiteY108" fmla="*/ 1457325 h 4019550"/>
                <a:gd name="connsiteX109" fmla="*/ 5819775 w 7162800"/>
                <a:gd name="connsiteY109" fmla="*/ 1419225 h 4019550"/>
                <a:gd name="connsiteX110" fmla="*/ 5886450 w 7162800"/>
                <a:gd name="connsiteY110" fmla="*/ 1371600 h 4019550"/>
                <a:gd name="connsiteX111" fmla="*/ 5981700 w 7162800"/>
                <a:gd name="connsiteY111" fmla="*/ 1304925 h 4019550"/>
                <a:gd name="connsiteX112" fmla="*/ 5991225 w 7162800"/>
                <a:gd name="connsiteY112" fmla="*/ 1276350 h 4019550"/>
                <a:gd name="connsiteX113" fmla="*/ 6019800 w 7162800"/>
                <a:gd name="connsiteY113" fmla="*/ 1266825 h 4019550"/>
                <a:gd name="connsiteX114" fmla="*/ 6076950 w 7162800"/>
                <a:gd name="connsiteY114" fmla="*/ 1228725 h 4019550"/>
                <a:gd name="connsiteX115" fmla="*/ 6115050 w 7162800"/>
                <a:gd name="connsiteY115" fmla="*/ 1209675 h 4019550"/>
                <a:gd name="connsiteX116" fmla="*/ 6153150 w 7162800"/>
                <a:gd name="connsiteY116" fmla="*/ 1181100 h 4019550"/>
                <a:gd name="connsiteX117" fmla="*/ 6181725 w 7162800"/>
                <a:gd name="connsiteY117" fmla="*/ 1162050 h 4019550"/>
                <a:gd name="connsiteX118" fmla="*/ 6200775 w 7162800"/>
                <a:gd name="connsiteY118" fmla="*/ 1133475 h 4019550"/>
                <a:gd name="connsiteX119" fmla="*/ 6257925 w 7162800"/>
                <a:gd name="connsiteY119" fmla="*/ 1085850 h 4019550"/>
                <a:gd name="connsiteX120" fmla="*/ 6276975 w 7162800"/>
                <a:gd name="connsiteY120" fmla="*/ 1047750 h 4019550"/>
                <a:gd name="connsiteX121" fmla="*/ 6324600 w 7162800"/>
                <a:gd name="connsiteY121" fmla="*/ 981075 h 4019550"/>
                <a:gd name="connsiteX122" fmla="*/ 6353175 w 7162800"/>
                <a:gd name="connsiteY122" fmla="*/ 914400 h 4019550"/>
                <a:gd name="connsiteX123" fmla="*/ 6381750 w 7162800"/>
                <a:gd name="connsiteY123" fmla="*/ 895350 h 4019550"/>
                <a:gd name="connsiteX124" fmla="*/ 6391275 w 7162800"/>
                <a:gd name="connsiteY124" fmla="*/ 828675 h 4019550"/>
                <a:gd name="connsiteX125" fmla="*/ 6448425 w 7162800"/>
                <a:gd name="connsiteY125" fmla="*/ 771525 h 4019550"/>
                <a:gd name="connsiteX126" fmla="*/ 6477000 w 7162800"/>
                <a:gd name="connsiteY126" fmla="*/ 742950 h 4019550"/>
                <a:gd name="connsiteX127" fmla="*/ 6505575 w 7162800"/>
                <a:gd name="connsiteY127" fmla="*/ 714375 h 4019550"/>
                <a:gd name="connsiteX128" fmla="*/ 6543675 w 7162800"/>
                <a:gd name="connsiteY128" fmla="*/ 685800 h 4019550"/>
                <a:gd name="connsiteX129" fmla="*/ 6600825 w 7162800"/>
                <a:gd name="connsiteY129" fmla="*/ 647700 h 4019550"/>
                <a:gd name="connsiteX130" fmla="*/ 6657975 w 7162800"/>
                <a:gd name="connsiteY130" fmla="*/ 590550 h 4019550"/>
                <a:gd name="connsiteX131" fmla="*/ 6724650 w 7162800"/>
                <a:gd name="connsiteY131" fmla="*/ 552450 h 4019550"/>
                <a:gd name="connsiteX132" fmla="*/ 6791325 w 7162800"/>
                <a:gd name="connsiteY132" fmla="*/ 504825 h 4019550"/>
                <a:gd name="connsiteX133" fmla="*/ 6829425 w 7162800"/>
                <a:gd name="connsiteY133" fmla="*/ 485775 h 4019550"/>
                <a:gd name="connsiteX134" fmla="*/ 6858000 w 7162800"/>
                <a:gd name="connsiteY134" fmla="*/ 466725 h 4019550"/>
                <a:gd name="connsiteX135" fmla="*/ 6905625 w 7162800"/>
                <a:gd name="connsiteY135" fmla="*/ 381000 h 4019550"/>
                <a:gd name="connsiteX136" fmla="*/ 6934200 w 7162800"/>
                <a:gd name="connsiteY136" fmla="*/ 361950 h 4019550"/>
                <a:gd name="connsiteX137" fmla="*/ 6943725 w 7162800"/>
                <a:gd name="connsiteY137" fmla="*/ 333375 h 4019550"/>
                <a:gd name="connsiteX138" fmla="*/ 6962775 w 7162800"/>
                <a:gd name="connsiteY138" fmla="*/ 304800 h 4019550"/>
                <a:gd name="connsiteX139" fmla="*/ 7010400 w 7162800"/>
                <a:gd name="connsiteY139" fmla="*/ 228600 h 4019550"/>
                <a:gd name="connsiteX140" fmla="*/ 7029450 w 7162800"/>
                <a:gd name="connsiteY140" fmla="*/ 200025 h 4019550"/>
                <a:gd name="connsiteX141" fmla="*/ 7067550 w 7162800"/>
                <a:gd name="connsiteY141" fmla="*/ 133350 h 4019550"/>
                <a:gd name="connsiteX142" fmla="*/ 7096125 w 7162800"/>
                <a:gd name="connsiteY142" fmla="*/ 114300 h 4019550"/>
                <a:gd name="connsiteX143" fmla="*/ 7143750 w 7162800"/>
                <a:gd name="connsiteY143" fmla="*/ 28575 h 4019550"/>
                <a:gd name="connsiteX144" fmla="*/ 7162800 w 7162800"/>
                <a:gd name="connsiteY144" fmla="*/ 0 h 4019550"/>
                <a:gd name="connsiteX145" fmla="*/ 0 w 7162800"/>
                <a:gd name="connsiteY145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33900 w 7162800"/>
                <a:gd name="connsiteY79" fmla="*/ 2286000 h 4019550"/>
                <a:gd name="connsiteX80" fmla="*/ 4600575 w 7162800"/>
                <a:gd name="connsiteY80" fmla="*/ 2314575 h 4019550"/>
                <a:gd name="connsiteX81" fmla="*/ 4629150 w 7162800"/>
                <a:gd name="connsiteY81" fmla="*/ 2238375 h 4019550"/>
                <a:gd name="connsiteX82" fmla="*/ 4686300 w 7162800"/>
                <a:gd name="connsiteY82" fmla="*/ 2209800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848225 w 7162800"/>
                <a:gd name="connsiteY86" fmla="*/ 2095500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43525 w 7162800"/>
                <a:gd name="connsiteY97" fmla="*/ 1743075 h 4019550"/>
                <a:gd name="connsiteX98" fmla="*/ 5372100 w 7162800"/>
                <a:gd name="connsiteY98" fmla="*/ 1733550 h 4019550"/>
                <a:gd name="connsiteX99" fmla="*/ 5391150 w 7162800"/>
                <a:gd name="connsiteY99" fmla="*/ 1704975 h 4019550"/>
                <a:gd name="connsiteX100" fmla="*/ 5419725 w 7162800"/>
                <a:gd name="connsiteY100" fmla="*/ 1695450 h 4019550"/>
                <a:gd name="connsiteX101" fmla="*/ 5448300 w 7162800"/>
                <a:gd name="connsiteY101" fmla="*/ 1676400 h 4019550"/>
                <a:gd name="connsiteX102" fmla="*/ 5476875 w 7162800"/>
                <a:gd name="connsiteY102" fmla="*/ 1647825 h 4019550"/>
                <a:gd name="connsiteX103" fmla="*/ 5495925 w 7162800"/>
                <a:gd name="connsiteY103" fmla="*/ 1619250 h 4019550"/>
                <a:gd name="connsiteX104" fmla="*/ 5534025 w 7162800"/>
                <a:gd name="connsiteY104" fmla="*/ 1600200 h 4019550"/>
                <a:gd name="connsiteX105" fmla="*/ 5591175 w 7162800"/>
                <a:gd name="connsiteY105" fmla="*/ 1562100 h 4019550"/>
                <a:gd name="connsiteX106" fmla="*/ 5657850 w 7162800"/>
                <a:gd name="connsiteY106" fmla="*/ 1514475 h 4019550"/>
                <a:gd name="connsiteX107" fmla="*/ 5686425 w 7162800"/>
                <a:gd name="connsiteY107" fmla="*/ 1485900 h 4019550"/>
                <a:gd name="connsiteX108" fmla="*/ 5753100 w 7162800"/>
                <a:gd name="connsiteY108" fmla="*/ 1457325 h 4019550"/>
                <a:gd name="connsiteX109" fmla="*/ 5819775 w 7162800"/>
                <a:gd name="connsiteY109" fmla="*/ 1419225 h 4019550"/>
                <a:gd name="connsiteX110" fmla="*/ 5886450 w 7162800"/>
                <a:gd name="connsiteY110" fmla="*/ 1371600 h 4019550"/>
                <a:gd name="connsiteX111" fmla="*/ 5981700 w 7162800"/>
                <a:gd name="connsiteY111" fmla="*/ 1304925 h 4019550"/>
                <a:gd name="connsiteX112" fmla="*/ 5991225 w 7162800"/>
                <a:gd name="connsiteY112" fmla="*/ 1276350 h 4019550"/>
                <a:gd name="connsiteX113" fmla="*/ 6019800 w 7162800"/>
                <a:gd name="connsiteY113" fmla="*/ 1266825 h 4019550"/>
                <a:gd name="connsiteX114" fmla="*/ 6076950 w 7162800"/>
                <a:gd name="connsiteY114" fmla="*/ 1228725 h 4019550"/>
                <a:gd name="connsiteX115" fmla="*/ 6115050 w 7162800"/>
                <a:gd name="connsiteY115" fmla="*/ 1209675 h 4019550"/>
                <a:gd name="connsiteX116" fmla="*/ 6153150 w 7162800"/>
                <a:gd name="connsiteY116" fmla="*/ 1181100 h 4019550"/>
                <a:gd name="connsiteX117" fmla="*/ 6181725 w 7162800"/>
                <a:gd name="connsiteY117" fmla="*/ 1162050 h 4019550"/>
                <a:gd name="connsiteX118" fmla="*/ 6200775 w 7162800"/>
                <a:gd name="connsiteY118" fmla="*/ 1133475 h 4019550"/>
                <a:gd name="connsiteX119" fmla="*/ 6257925 w 7162800"/>
                <a:gd name="connsiteY119" fmla="*/ 1085850 h 4019550"/>
                <a:gd name="connsiteX120" fmla="*/ 6276975 w 7162800"/>
                <a:gd name="connsiteY120" fmla="*/ 1047750 h 4019550"/>
                <a:gd name="connsiteX121" fmla="*/ 6324600 w 7162800"/>
                <a:gd name="connsiteY121" fmla="*/ 981075 h 4019550"/>
                <a:gd name="connsiteX122" fmla="*/ 6353175 w 7162800"/>
                <a:gd name="connsiteY122" fmla="*/ 914400 h 4019550"/>
                <a:gd name="connsiteX123" fmla="*/ 6381750 w 7162800"/>
                <a:gd name="connsiteY123" fmla="*/ 895350 h 4019550"/>
                <a:gd name="connsiteX124" fmla="*/ 6391275 w 7162800"/>
                <a:gd name="connsiteY124" fmla="*/ 828675 h 4019550"/>
                <a:gd name="connsiteX125" fmla="*/ 6448425 w 7162800"/>
                <a:gd name="connsiteY125" fmla="*/ 771525 h 4019550"/>
                <a:gd name="connsiteX126" fmla="*/ 6477000 w 7162800"/>
                <a:gd name="connsiteY126" fmla="*/ 742950 h 4019550"/>
                <a:gd name="connsiteX127" fmla="*/ 6505575 w 7162800"/>
                <a:gd name="connsiteY127" fmla="*/ 714375 h 4019550"/>
                <a:gd name="connsiteX128" fmla="*/ 6543675 w 7162800"/>
                <a:gd name="connsiteY128" fmla="*/ 685800 h 4019550"/>
                <a:gd name="connsiteX129" fmla="*/ 6600825 w 7162800"/>
                <a:gd name="connsiteY129" fmla="*/ 647700 h 4019550"/>
                <a:gd name="connsiteX130" fmla="*/ 6657975 w 7162800"/>
                <a:gd name="connsiteY130" fmla="*/ 590550 h 4019550"/>
                <a:gd name="connsiteX131" fmla="*/ 6724650 w 7162800"/>
                <a:gd name="connsiteY131" fmla="*/ 552450 h 4019550"/>
                <a:gd name="connsiteX132" fmla="*/ 6791325 w 7162800"/>
                <a:gd name="connsiteY132" fmla="*/ 504825 h 4019550"/>
                <a:gd name="connsiteX133" fmla="*/ 6829425 w 7162800"/>
                <a:gd name="connsiteY133" fmla="*/ 485775 h 4019550"/>
                <a:gd name="connsiteX134" fmla="*/ 6858000 w 7162800"/>
                <a:gd name="connsiteY134" fmla="*/ 466725 h 4019550"/>
                <a:gd name="connsiteX135" fmla="*/ 6905625 w 7162800"/>
                <a:gd name="connsiteY135" fmla="*/ 381000 h 4019550"/>
                <a:gd name="connsiteX136" fmla="*/ 6934200 w 7162800"/>
                <a:gd name="connsiteY136" fmla="*/ 361950 h 4019550"/>
                <a:gd name="connsiteX137" fmla="*/ 6943725 w 7162800"/>
                <a:gd name="connsiteY137" fmla="*/ 333375 h 4019550"/>
                <a:gd name="connsiteX138" fmla="*/ 6962775 w 7162800"/>
                <a:gd name="connsiteY138" fmla="*/ 304800 h 4019550"/>
                <a:gd name="connsiteX139" fmla="*/ 7010400 w 7162800"/>
                <a:gd name="connsiteY139" fmla="*/ 228600 h 4019550"/>
                <a:gd name="connsiteX140" fmla="*/ 7029450 w 7162800"/>
                <a:gd name="connsiteY140" fmla="*/ 200025 h 4019550"/>
                <a:gd name="connsiteX141" fmla="*/ 7067550 w 7162800"/>
                <a:gd name="connsiteY141" fmla="*/ 133350 h 4019550"/>
                <a:gd name="connsiteX142" fmla="*/ 7096125 w 7162800"/>
                <a:gd name="connsiteY142" fmla="*/ 114300 h 4019550"/>
                <a:gd name="connsiteX143" fmla="*/ 7143750 w 7162800"/>
                <a:gd name="connsiteY143" fmla="*/ 28575 h 4019550"/>
                <a:gd name="connsiteX144" fmla="*/ 7162800 w 7162800"/>
                <a:gd name="connsiteY144" fmla="*/ 0 h 4019550"/>
                <a:gd name="connsiteX145" fmla="*/ 0 w 7162800"/>
                <a:gd name="connsiteY145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29150 w 7162800"/>
                <a:gd name="connsiteY81" fmla="*/ 2238375 h 4019550"/>
                <a:gd name="connsiteX82" fmla="*/ 4686300 w 7162800"/>
                <a:gd name="connsiteY82" fmla="*/ 2209800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848225 w 7162800"/>
                <a:gd name="connsiteY86" fmla="*/ 2095500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43525 w 7162800"/>
                <a:gd name="connsiteY97" fmla="*/ 1743075 h 4019550"/>
                <a:gd name="connsiteX98" fmla="*/ 5372100 w 7162800"/>
                <a:gd name="connsiteY98" fmla="*/ 1733550 h 4019550"/>
                <a:gd name="connsiteX99" fmla="*/ 5391150 w 7162800"/>
                <a:gd name="connsiteY99" fmla="*/ 1704975 h 4019550"/>
                <a:gd name="connsiteX100" fmla="*/ 5419725 w 7162800"/>
                <a:gd name="connsiteY100" fmla="*/ 1695450 h 4019550"/>
                <a:gd name="connsiteX101" fmla="*/ 5448300 w 7162800"/>
                <a:gd name="connsiteY101" fmla="*/ 1676400 h 4019550"/>
                <a:gd name="connsiteX102" fmla="*/ 5476875 w 7162800"/>
                <a:gd name="connsiteY102" fmla="*/ 1647825 h 4019550"/>
                <a:gd name="connsiteX103" fmla="*/ 5495925 w 7162800"/>
                <a:gd name="connsiteY103" fmla="*/ 1619250 h 4019550"/>
                <a:gd name="connsiteX104" fmla="*/ 5534025 w 7162800"/>
                <a:gd name="connsiteY104" fmla="*/ 1600200 h 4019550"/>
                <a:gd name="connsiteX105" fmla="*/ 5591175 w 7162800"/>
                <a:gd name="connsiteY105" fmla="*/ 1562100 h 4019550"/>
                <a:gd name="connsiteX106" fmla="*/ 5657850 w 7162800"/>
                <a:gd name="connsiteY106" fmla="*/ 1514475 h 4019550"/>
                <a:gd name="connsiteX107" fmla="*/ 5686425 w 7162800"/>
                <a:gd name="connsiteY107" fmla="*/ 1485900 h 4019550"/>
                <a:gd name="connsiteX108" fmla="*/ 5753100 w 7162800"/>
                <a:gd name="connsiteY108" fmla="*/ 1457325 h 4019550"/>
                <a:gd name="connsiteX109" fmla="*/ 5819775 w 7162800"/>
                <a:gd name="connsiteY109" fmla="*/ 1419225 h 4019550"/>
                <a:gd name="connsiteX110" fmla="*/ 5886450 w 7162800"/>
                <a:gd name="connsiteY110" fmla="*/ 1371600 h 4019550"/>
                <a:gd name="connsiteX111" fmla="*/ 5981700 w 7162800"/>
                <a:gd name="connsiteY111" fmla="*/ 1304925 h 4019550"/>
                <a:gd name="connsiteX112" fmla="*/ 5991225 w 7162800"/>
                <a:gd name="connsiteY112" fmla="*/ 1276350 h 4019550"/>
                <a:gd name="connsiteX113" fmla="*/ 6019800 w 7162800"/>
                <a:gd name="connsiteY113" fmla="*/ 1266825 h 4019550"/>
                <a:gd name="connsiteX114" fmla="*/ 6076950 w 7162800"/>
                <a:gd name="connsiteY114" fmla="*/ 1228725 h 4019550"/>
                <a:gd name="connsiteX115" fmla="*/ 6115050 w 7162800"/>
                <a:gd name="connsiteY115" fmla="*/ 1209675 h 4019550"/>
                <a:gd name="connsiteX116" fmla="*/ 6153150 w 7162800"/>
                <a:gd name="connsiteY116" fmla="*/ 1181100 h 4019550"/>
                <a:gd name="connsiteX117" fmla="*/ 6181725 w 7162800"/>
                <a:gd name="connsiteY117" fmla="*/ 1162050 h 4019550"/>
                <a:gd name="connsiteX118" fmla="*/ 6200775 w 7162800"/>
                <a:gd name="connsiteY118" fmla="*/ 1133475 h 4019550"/>
                <a:gd name="connsiteX119" fmla="*/ 6257925 w 7162800"/>
                <a:gd name="connsiteY119" fmla="*/ 1085850 h 4019550"/>
                <a:gd name="connsiteX120" fmla="*/ 6276975 w 7162800"/>
                <a:gd name="connsiteY120" fmla="*/ 1047750 h 4019550"/>
                <a:gd name="connsiteX121" fmla="*/ 6324600 w 7162800"/>
                <a:gd name="connsiteY121" fmla="*/ 981075 h 4019550"/>
                <a:gd name="connsiteX122" fmla="*/ 6353175 w 7162800"/>
                <a:gd name="connsiteY122" fmla="*/ 914400 h 4019550"/>
                <a:gd name="connsiteX123" fmla="*/ 6381750 w 7162800"/>
                <a:gd name="connsiteY123" fmla="*/ 895350 h 4019550"/>
                <a:gd name="connsiteX124" fmla="*/ 6391275 w 7162800"/>
                <a:gd name="connsiteY124" fmla="*/ 828675 h 4019550"/>
                <a:gd name="connsiteX125" fmla="*/ 6448425 w 7162800"/>
                <a:gd name="connsiteY125" fmla="*/ 771525 h 4019550"/>
                <a:gd name="connsiteX126" fmla="*/ 6477000 w 7162800"/>
                <a:gd name="connsiteY126" fmla="*/ 742950 h 4019550"/>
                <a:gd name="connsiteX127" fmla="*/ 6505575 w 7162800"/>
                <a:gd name="connsiteY127" fmla="*/ 714375 h 4019550"/>
                <a:gd name="connsiteX128" fmla="*/ 6543675 w 7162800"/>
                <a:gd name="connsiteY128" fmla="*/ 685800 h 4019550"/>
                <a:gd name="connsiteX129" fmla="*/ 6600825 w 7162800"/>
                <a:gd name="connsiteY129" fmla="*/ 647700 h 4019550"/>
                <a:gd name="connsiteX130" fmla="*/ 6657975 w 7162800"/>
                <a:gd name="connsiteY130" fmla="*/ 590550 h 4019550"/>
                <a:gd name="connsiteX131" fmla="*/ 6724650 w 7162800"/>
                <a:gd name="connsiteY131" fmla="*/ 552450 h 4019550"/>
                <a:gd name="connsiteX132" fmla="*/ 6791325 w 7162800"/>
                <a:gd name="connsiteY132" fmla="*/ 504825 h 4019550"/>
                <a:gd name="connsiteX133" fmla="*/ 6829425 w 7162800"/>
                <a:gd name="connsiteY133" fmla="*/ 485775 h 4019550"/>
                <a:gd name="connsiteX134" fmla="*/ 6858000 w 7162800"/>
                <a:gd name="connsiteY134" fmla="*/ 466725 h 4019550"/>
                <a:gd name="connsiteX135" fmla="*/ 6905625 w 7162800"/>
                <a:gd name="connsiteY135" fmla="*/ 381000 h 4019550"/>
                <a:gd name="connsiteX136" fmla="*/ 6934200 w 7162800"/>
                <a:gd name="connsiteY136" fmla="*/ 361950 h 4019550"/>
                <a:gd name="connsiteX137" fmla="*/ 6943725 w 7162800"/>
                <a:gd name="connsiteY137" fmla="*/ 333375 h 4019550"/>
                <a:gd name="connsiteX138" fmla="*/ 6962775 w 7162800"/>
                <a:gd name="connsiteY138" fmla="*/ 304800 h 4019550"/>
                <a:gd name="connsiteX139" fmla="*/ 7010400 w 7162800"/>
                <a:gd name="connsiteY139" fmla="*/ 228600 h 4019550"/>
                <a:gd name="connsiteX140" fmla="*/ 7029450 w 7162800"/>
                <a:gd name="connsiteY140" fmla="*/ 200025 h 4019550"/>
                <a:gd name="connsiteX141" fmla="*/ 7067550 w 7162800"/>
                <a:gd name="connsiteY141" fmla="*/ 133350 h 4019550"/>
                <a:gd name="connsiteX142" fmla="*/ 7096125 w 7162800"/>
                <a:gd name="connsiteY142" fmla="*/ 114300 h 4019550"/>
                <a:gd name="connsiteX143" fmla="*/ 7143750 w 7162800"/>
                <a:gd name="connsiteY143" fmla="*/ 28575 h 4019550"/>
                <a:gd name="connsiteX144" fmla="*/ 7162800 w 7162800"/>
                <a:gd name="connsiteY144" fmla="*/ 0 h 4019550"/>
                <a:gd name="connsiteX145" fmla="*/ 0 w 7162800"/>
                <a:gd name="connsiteY145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686300 w 7162800"/>
                <a:gd name="connsiteY82" fmla="*/ 2209800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848225 w 7162800"/>
                <a:gd name="connsiteY86" fmla="*/ 2095500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43525 w 7162800"/>
                <a:gd name="connsiteY97" fmla="*/ 1743075 h 4019550"/>
                <a:gd name="connsiteX98" fmla="*/ 5372100 w 7162800"/>
                <a:gd name="connsiteY98" fmla="*/ 1733550 h 4019550"/>
                <a:gd name="connsiteX99" fmla="*/ 5391150 w 7162800"/>
                <a:gd name="connsiteY99" fmla="*/ 1704975 h 4019550"/>
                <a:gd name="connsiteX100" fmla="*/ 5419725 w 7162800"/>
                <a:gd name="connsiteY100" fmla="*/ 1695450 h 4019550"/>
                <a:gd name="connsiteX101" fmla="*/ 5448300 w 7162800"/>
                <a:gd name="connsiteY101" fmla="*/ 1676400 h 4019550"/>
                <a:gd name="connsiteX102" fmla="*/ 5476875 w 7162800"/>
                <a:gd name="connsiteY102" fmla="*/ 1647825 h 4019550"/>
                <a:gd name="connsiteX103" fmla="*/ 5495925 w 7162800"/>
                <a:gd name="connsiteY103" fmla="*/ 1619250 h 4019550"/>
                <a:gd name="connsiteX104" fmla="*/ 5534025 w 7162800"/>
                <a:gd name="connsiteY104" fmla="*/ 1600200 h 4019550"/>
                <a:gd name="connsiteX105" fmla="*/ 5591175 w 7162800"/>
                <a:gd name="connsiteY105" fmla="*/ 1562100 h 4019550"/>
                <a:gd name="connsiteX106" fmla="*/ 5657850 w 7162800"/>
                <a:gd name="connsiteY106" fmla="*/ 1514475 h 4019550"/>
                <a:gd name="connsiteX107" fmla="*/ 5686425 w 7162800"/>
                <a:gd name="connsiteY107" fmla="*/ 1485900 h 4019550"/>
                <a:gd name="connsiteX108" fmla="*/ 5753100 w 7162800"/>
                <a:gd name="connsiteY108" fmla="*/ 1457325 h 4019550"/>
                <a:gd name="connsiteX109" fmla="*/ 5819775 w 7162800"/>
                <a:gd name="connsiteY109" fmla="*/ 1419225 h 4019550"/>
                <a:gd name="connsiteX110" fmla="*/ 5886450 w 7162800"/>
                <a:gd name="connsiteY110" fmla="*/ 1371600 h 4019550"/>
                <a:gd name="connsiteX111" fmla="*/ 5981700 w 7162800"/>
                <a:gd name="connsiteY111" fmla="*/ 1304925 h 4019550"/>
                <a:gd name="connsiteX112" fmla="*/ 5991225 w 7162800"/>
                <a:gd name="connsiteY112" fmla="*/ 1276350 h 4019550"/>
                <a:gd name="connsiteX113" fmla="*/ 6019800 w 7162800"/>
                <a:gd name="connsiteY113" fmla="*/ 1266825 h 4019550"/>
                <a:gd name="connsiteX114" fmla="*/ 6076950 w 7162800"/>
                <a:gd name="connsiteY114" fmla="*/ 1228725 h 4019550"/>
                <a:gd name="connsiteX115" fmla="*/ 6115050 w 7162800"/>
                <a:gd name="connsiteY115" fmla="*/ 1209675 h 4019550"/>
                <a:gd name="connsiteX116" fmla="*/ 6153150 w 7162800"/>
                <a:gd name="connsiteY116" fmla="*/ 1181100 h 4019550"/>
                <a:gd name="connsiteX117" fmla="*/ 6181725 w 7162800"/>
                <a:gd name="connsiteY117" fmla="*/ 1162050 h 4019550"/>
                <a:gd name="connsiteX118" fmla="*/ 6200775 w 7162800"/>
                <a:gd name="connsiteY118" fmla="*/ 1133475 h 4019550"/>
                <a:gd name="connsiteX119" fmla="*/ 6257925 w 7162800"/>
                <a:gd name="connsiteY119" fmla="*/ 1085850 h 4019550"/>
                <a:gd name="connsiteX120" fmla="*/ 6276975 w 7162800"/>
                <a:gd name="connsiteY120" fmla="*/ 1047750 h 4019550"/>
                <a:gd name="connsiteX121" fmla="*/ 6324600 w 7162800"/>
                <a:gd name="connsiteY121" fmla="*/ 981075 h 4019550"/>
                <a:gd name="connsiteX122" fmla="*/ 6353175 w 7162800"/>
                <a:gd name="connsiteY122" fmla="*/ 914400 h 4019550"/>
                <a:gd name="connsiteX123" fmla="*/ 6381750 w 7162800"/>
                <a:gd name="connsiteY123" fmla="*/ 895350 h 4019550"/>
                <a:gd name="connsiteX124" fmla="*/ 6391275 w 7162800"/>
                <a:gd name="connsiteY124" fmla="*/ 828675 h 4019550"/>
                <a:gd name="connsiteX125" fmla="*/ 6448425 w 7162800"/>
                <a:gd name="connsiteY125" fmla="*/ 771525 h 4019550"/>
                <a:gd name="connsiteX126" fmla="*/ 6477000 w 7162800"/>
                <a:gd name="connsiteY126" fmla="*/ 742950 h 4019550"/>
                <a:gd name="connsiteX127" fmla="*/ 6505575 w 7162800"/>
                <a:gd name="connsiteY127" fmla="*/ 714375 h 4019550"/>
                <a:gd name="connsiteX128" fmla="*/ 6543675 w 7162800"/>
                <a:gd name="connsiteY128" fmla="*/ 685800 h 4019550"/>
                <a:gd name="connsiteX129" fmla="*/ 6600825 w 7162800"/>
                <a:gd name="connsiteY129" fmla="*/ 647700 h 4019550"/>
                <a:gd name="connsiteX130" fmla="*/ 6657975 w 7162800"/>
                <a:gd name="connsiteY130" fmla="*/ 590550 h 4019550"/>
                <a:gd name="connsiteX131" fmla="*/ 6724650 w 7162800"/>
                <a:gd name="connsiteY131" fmla="*/ 552450 h 4019550"/>
                <a:gd name="connsiteX132" fmla="*/ 6791325 w 7162800"/>
                <a:gd name="connsiteY132" fmla="*/ 504825 h 4019550"/>
                <a:gd name="connsiteX133" fmla="*/ 6829425 w 7162800"/>
                <a:gd name="connsiteY133" fmla="*/ 485775 h 4019550"/>
                <a:gd name="connsiteX134" fmla="*/ 6858000 w 7162800"/>
                <a:gd name="connsiteY134" fmla="*/ 466725 h 4019550"/>
                <a:gd name="connsiteX135" fmla="*/ 6905625 w 7162800"/>
                <a:gd name="connsiteY135" fmla="*/ 381000 h 4019550"/>
                <a:gd name="connsiteX136" fmla="*/ 6934200 w 7162800"/>
                <a:gd name="connsiteY136" fmla="*/ 361950 h 4019550"/>
                <a:gd name="connsiteX137" fmla="*/ 6943725 w 7162800"/>
                <a:gd name="connsiteY137" fmla="*/ 333375 h 4019550"/>
                <a:gd name="connsiteX138" fmla="*/ 6962775 w 7162800"/>
                <a:gd name="connsiteY138" fmla="*/ 304800 h 4019550"/>
                <a:gd name="connsiteX139" fmla="*/ 7010400 w 7162800"/>
                <a:gd name="connsiteY139" fmla="*/ 228600 h 4019550"/>
                <a:gd name="connsiteX140" fmla="*/ 7029450 w 7162800"/>
                <a:gd name="connsiteY140" fmla="*/ 200025 h 4019550"/>
                <a:gd name="connsiteX141" fmla="*/ 7067550 w 7162800"/>
                <a:gd name="connsiteY141" fmla="*/ 133350 h 4019550"/>
                <a:gd name="connsiteX142" fmla="*/ 7096125 w 7162800"/>
                <a:gd name="connsiteY142" fmla="*/ 114300 h 4019550"/>
                <a:gd name="connsiteX143" fmla="*/ 7143750 w 7162800"/>
                <a:gd name="connsiteY143" fmla="*/ 28575 h 4019550"/>
                <a:gd name="connsiteX144" fmla="*/ 7162800 w 7162800"/>
                <a:gd name="connsiteY144" fmla="*/ 0 h 4019550"/>
                <a:gd name="connsiteX145" fmla="*/ 0 w 7162800"/>
                <a:gd name="connsiteY145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848225 w 7162800"/>
                <a:gd name="connsiteY86" fmla="*/ 2095500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43525 w 7162800"/>
                <a:gd name="connsiteY97" fmla="*/ 1743075 h 4019550"/>
                <a:gd name="connsiteX98" fmla="*/ 5372100 w 7162800"/>
                <a:gd name="connsiteY98" fmla="*/ 1733550 h 4019550"/>
                <a:gd name="connsiteX99" fmla="*/ 5391150 w 7162800"/>
                <a:gd name="connsiteY99" fmla="*/ 1704975 h 4019550"/>
                <a:gd name="connsiteX100" fmla="*/ 5419725 w 7162800"/>
                <a:gd name="connsiteY100" fmla="*/ 1695450 h 4019550"/>
                <a:gd name="connsiteX101" fmla="*/ 5448300 w 7162800"/>
                <a:gd name="connsiteY101" fmla="*/ 1676400 h 4019550"/>
                <a:gd name="connsiteX102" fmla="*/ 5476875 w 7162800"/>
                <a:gd name="connsiteY102" fmla="*/ 1647825 h 4019550"/>
                <a:gd name="connsiteX103" fmla="*/ 5495925 w 7162800"/>
                <a:gd name="connsiteY103" fmla="*/ 1619250 h 4019550"/>
                <a:gd name="connsiteX104" fmla="*/ 5534025 w 7162800"/>
                <a:gd name="connsiteY104" fmla="*/ 1600200 h 4019550"/>
                <a:gd name="connsiteX105" fmla="*/ 5591175 w 7162800"/>
                <a:gd name="connsiteY105" fmla="*/ 1562100 h 4019550"/>
                <a:gd name="connsiteX106" fmla="*/ 5657850 w 7162800"/>
                <a:gd name="connsiteY106" fmla="*/ 1514475 h 4019550"/>
                <a:gd name="connsiteX107" fmla="*/ 5686425 w 7162800"/>
                <a:gd name="connsiteY107" fmla="*/ 1485900 h 4019550"/>
                <a:gd name="connsiteX108" fmla="*/ 5753100 w 7162800"/>
                <a:gd name="connsiteY108" fmla="*/ 1457325 h 4019550"/>
                <a:gd name="connsiteX109" fmla="*/ 5819775 w 7162800"/>
                <a:gd name="connsiteY109" fmla="*/ 1419225 h 4019550"/>
                <a:gd name="connsiteX110" fmla="*/ 5886450 w 7162800"/>
                <a:gd name="connsiteY110" fmla="*/ 1371600 h 4019550"/>
                <a:gd name="connsiteX111" fmla="*/ 5981700 w 7162800"/>
                <a:gd name="connsiteY111" fmla="*/ 1304925 h 4019550"/>
                <a:gd name="connsiteX112" fmla="*/ 5991225 w 7162800"/>
                <a:gd name="connsiteY112" fmla="*/ 1276350 h 4019550"/>
                <a:gd name="connsiteX113" fmla="*/ 6019800 w 7162800"/>
                <a:gd name="connsiteY113" fmla="*/ 1266825 h 4019550"/>
                <a:gd name="connsiteX114" fmla="*/ 6076950 w 7162800"/>
                <a:gd name="connsiteY114" fmla="*/ 1228725 h 4019550"/>
                <a:gd name="connsiteX115" fmla="*/ 6115050 w 7162800"/>
                <a:gd name="connsiteY115" fmla="*/ 1209675 h 4019550"/>
                <a:gd name="connsiteX116" fmla="*/ 6153150 w 7162800"/>
                <a:gd name="connsiteY116" fmla="*/ 1181100 h 4019550"/>
                <a:gd name="connsiteX117" fmla="*/ 6181725 w 7162800"/>
                <a:gd name="connsiteY117" fmla="*/ 1162050 h 4019550"/>
                <a:gd name="connsiteX118" fmla="*/ 6200775 w 7162800"/>
                <a:gd name="connsiteY118" fmla="*/ 1133475 h 4019550"/>
                <a:gd name="connsiteX119" fmla="*/ 6257925 w 7162800"/>
                <a:gd name="connsiteY119" fmla="*/ 1085850 h 4019550"/>
                <a:gd name="connsiteX120" fmla="*/ 6276975 w 7162800"/>
                <a:gd name="connsiteY120" fmla="*/ 1047750 h 4019550"/>
                <a:gd name="connsiteX121" fmla="*/ 6324600 w 7162800"/>
                <a:gd name="connsiteY121" fmla="*/ 981075 h 4019550"/>
                <a:gd name="connsiteX122" fmla="*/ 6353175 w 7162800"/>
                <a:gd name="connsiteY122" fmla="*/ 914400 h 4019550"/>
                <a:gd name="connsiteX123" fmla="*/ 6381750 w 7162800"/>
                <a:gd name="connsiteY123" fmla="*/ 895350 h 4019550"/>
                <a:gd name="connsiteX124" fmla="*/ 6391275 w 7162800"/>
                <a:gd name="connsiteY124" fmla="*/ 828675 h 4019550"/>
                <a:gd name="connsiteX125" fmla="*/ 6448425 w 7162800"/>
                <a:gd name="connsiteY125" fmla="*/ 771525 h 4019550"/>
                <a:gd name="connsiteX126" fmla="*/ 6477000 w 7162800"/>
                <a:gd name="connsiteY126" fmla="*/ 742950 h 4019550"/>
                <a:gd name="connsiteX127" fmla="*/ 6505575 w 7162800"/>
                <a:gd name="connsiteY127" fmla="*/ 714375 h 4019550"/>
                <a:gd name="connsiteX128" fmla="*/ 6543675 w 7162800"/>
                <a:gd name="connsiteY128" fmla="*/ 685800 h 4019550"/>
                <a:gd name="connsiteX129" fmla="*/ 6600825 w 7162800"/>
                <a:gd name="connsiteY129" fmla="*/ 647700 h 4019550"/>
                <a:gd name="connsiteX130" fmla="*/ 6657975 w 7162800"/>
                <a:gd name="connsiteY130" fmla="*/ 590550 h 4019550"/>
                <a:gd name="connsiteX131" fmla="*/ 6724650 w 7162800"/>
                <a:gd name="connsiteY131" fmla="*/ 552450 h 4019550"/>
                <a:gd name="connsiteX132" fmla="*/ 6791325 w 7162800"/>
                <a:gd name="connsiteY132" fmla="*/ 504825 h 4019550"/>
                <a:gd name="connsiteX133" fmla="*/ 6829425 w 7162800"/>
                <a:gd name="connsiteY133" fmla="*/ 485775 h 4019550"/>
                <a:gd name="connsiteX134" fmla="*/ 6858000 w 7162800"/>
                <a:gd name="connsiteY134" fmla="*/ 466725 h 4019550"/>
                <a:gd name="connsiteX135" fmla="*/ 6905625 w 7162800"/>
                <a:gd name="connsiteY135" fmla="*/ 381000 h 4019550"/>
                <a:gd name="connsiteX136" fmla="*/ 6934200 w 7162800"/>
                <a:gd name="connsiteY136" fmla="*/ 361950 h 4019550"/>
                <a:gd name="connsiteX137" fmla="*/ 6943725 w 7162800"/>
                <a:gd name="connsiteY137" fmla="*/ 333375 h 4019550"/>
                <a:gd name="connsiteX138" fmla="*/ 6962775 w 7162800"/>
                <a:gd name="connsiteY138" fmla="*/ 304800 h 4019550"/>
                <a:gd name="connsiteX139" fmla="*/ 7010400 w 7162800"/>
                <a:gd name="connsiteY139" fmla="*/ 228600 h 4019550"/>
                <a:gd name="connsiteX140" fmla="*/ 7029450 w 7162800"/>
                <a:gd name="connsiteY140" fmla="*/ 200025 h 4019550"/>
                <a:gd name="connsiteX141" fmla="*/ 7067550 w 7162800"/>
                <a:gd name="connsiteY141" fmla="*/ 133350 h 4019550"/>
                <a:gd name="connsiteX142" fmla="*/ 7096125 w 7162800"/>
                <a:gd name="connsiteY142" fmla="*/ 114300 h 4019550"/>
                <a:gd name="connsiteX143" fmla="*/ 7143750 w 7162800"/>
                <a:gd name="connsiteY143" fmla="*/ 28575 h 4019550"/>
                <a:gd name="connsiteX144" fmla="*/ 7162800 w 7162800"/>
                <a:gd name="connsiteY144" fmla="*/ 0 h 4019550"/>
                <a:gd name="connsiteX145" fmla="*/ 0 w 7162800"/>
                <a:gd name="connsiteY145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43525 w 7162800"/>
                <a:gd name="connsiteY97" fmla="*/ 1743075 h 4019550"/>
                <a:gd name="connsiteX98" fmla="*/ 5372100 w 7162800"/>
                <a:gd name="connsiteY98" fmla="*/ 1733550 h 4019550"/>
                <a:gd name="connsiteX99" fmla="*/ 5391150 w 7162800"/>
                <a:gd name="connsiteY99" fmla="*/ 1704975 h 4019550"/>
                <a:gd name="connsiteX100" fmla="*/ 5419725 w 7162800"/>
                <a:gd name="connsiteY100" fmla="*/ 1695450 h 4019550"/>
                <a:gd name="connsiteX101" fmla="*/ 5448300 w 7162800"/>
                <a:gd name="connsiteY101" fmla="*/ 1676400 h 4019550"/>
                <a:gd name="connsiteX102" fmla="*/ 5476875 w 7162800"/>
                <a:gd name="connsiteY102" fmla="*/ 1647825 h 4019550"/>
                <a:gd name="connsiteX103" fmla="*/ 5495925 w 7162800"/>
                <a:gd name="connsiteY103" fmla="*/ 1619250 h 4019550"/>
                <a:gd name="connsiteX104" fmla="*/ 5534025 w 7162800"/>
                <a:gd name="connsiteY104" fmla="*/ 1600200 h 4019550"/>
                <a:gd name="connsiteX105" fmla="*/ 5591175 w 7162800"/>
                <a:gd name="connsiteY105" fmla="*/ 1562100 h 4019550"/>
                <a:gd name="connsiteX106" fmla="*/ 5657850 w 7162800"/>
                <a:gd name="connsiteY106" fmla="*/ 1514475 h 4019550"/>
                <a:gd name="connsiteX107" fmla="*/ 5686425 w 7162800"/>
                <a:gd name="connsiteY107" fmla="*/ 1485900 h 4019550"/>
                <a:gd name="connsiteX108" fmla="*/ 5753100 w 7162800"/>
                <a:gd name="connsiteY108" fmla="*/ 1457325 h 4019550"/>
                <a:gd name="connsiteX109" fmla="*/ 5819775 w 7162800"/>
                <a:gd name="connsiteY109" fmla="*/ 1419225 h 4019550"/>
                <a:gd name="connsiteX110" fmla="*/ 5886450 w 7162800"/>
                <a:gd name="connsiteY110" fmla="*/ 1371600 h 4019550"/>
                <a:gd name="connsiteX111" fmla="*/ 5981700 w 7162800"/>
                <a:gd name="connsiteY111" fmla="*/ 1304925 h 4019550"/>
                <a:gd name="connsiteX112" fmla="*/ 5991225 w 7162800"/>
                <a:gd name="connsiteY112" fmla="*/ 1276350 h 4019550"/>
                <a:gd name="connsiteX113" fmla="*/ 6019800 w 7162800"/>
                <a:gd name="connsiteY113" fmla="*/ 1266825 h 4019550"/>
                <a:gd name="connsiteX114" fmla="*/ 6076950 w 7162800"/>
                <a:gd name="connsiteY114" fmla="*/ 1228725 h 4019550"/>
                <a:gd name="connsiteX115" fmla="*/ 6115050 w 7162800"/>
                <a:gd name="connsiteY115" fmla="*/ 1209675 h 4019550"/>
                <a:gd name="connsiteX116" fmla="*/ 6153150 w 7162800"/>
                <a:gd name="connsiteY116" fmla="*/ 1181100 h 4019550"/>
                <a:gd name="connsiteX117" fmla="*/ 6181725 w 7162800"/>
                <a:gd name="connsiteY117" fmla="*/ 1162050 h 4019550"/>
                <a:gd name="connsiteX118" fmla="*/ 6200775 w 7162800"/>
                <a:gd name="connsiteY118" fmla="*/ 1133475 h 4019550"/>
                <a:gd name="connsiteX119" fmla="*/ 6257925 w 7162800"/>
                <a:gd name="connsiteY119" fmla="*/ 1085850 h 4019550"/>
                <a:gd name="connsiteX120" fmla="*/ 6276975 w 7162800"/>
                <a:gd name="connsiteY120" fmla="*/ 1047750 h 4019550"/>
                <a:gd name="connsiteX121" fmla="*/ 6324600 w 7162800"/>
                <a:gd name="connsiteY121" fmla="*/ 981075 h 4019550"/>
                <a:gd name="connsiteX122" fmla="*/ 6353175 w 7162800"/>
                <a:gd name="connsiteY122" fmla="*/ 914400 h 4019550"/>
                <a:gd name="connsiteX123" fmla="*/ 6381750 w 7162800"/>
                <a:gd name="connsiteY123" fmla="*/ 895350 h 4019550"/>
                <a:gd name="connsiteX124" fmla="*/ 6391275 w 7162800"/>
                <a:gd name="connsiteY124" fmla="*/ 828675 h 4019550"/>
                <a:gd name="connsiteX125" fmla="*/ 6448425 w 7162800"/>
                <a:gd name="connsiteY125" fmla="*/ 771525 h 4019550"/>
                <a:gd name="connsiteX126" fmla="*/ 6477000 w 7162800"/>
                <a:gd name="connsiteY126" fmla="*/ 742950 h 4019550"/>
                <a:gd name="connsiteX127" fmla="*/ 6505575 w 7162800"/>
                <a:gd name="connsiteY127" fmla="*/ 714375 h 4019550"/>
                <a:gd name="connsiteX128" fmla="*/ 6543675 w 7162800"/>
                <a:gd name="connsiteY128" fmla="*/ 685800 h 4019550"/>
                <a:gd name="connsiteX129" fmla="*/ 6600825 w 7162800"/>
                <a:gd name="connsiteY129" fmla="*/ 647700 h 4019550"/>
                <a:gd name="connsiteX130" fmla="*/ 6657975 w 7162800"/>
                <a:gd name="connsiteY130" fmla="*/ 590550 h 4019550"/>
                <a:gd name="connsiteX131" fmla="*/ 6724650 w 7162800"/>
                <a:gd name="connsiteY131" fmla="*/ 552450 h 4019550"/>
                <a:gd name="connsiteX132" fmla="*/ 6791325 w 7162800"/>
                <a:gd name="connsiteY132" fmla="*/ 504825 h 4019550"/>
                <a:gd name="connsiteX133" fmla="*/ 6829425 w 7162800"/>
                <a:gd name="connsiteY133" fmla="*/ 485775 h 4019550"/>
                <a:gd name="connsiteX134" fmla="*/ 6858000 w 7162800"/>
                <a:gd name="connsiteY134" fmla="*/ 466725 h 4019550"/>
                <a:gd name="connsiteX135" fmla="*/ 6905625 w 7162800"/>
                <a:gd name="connsiteY135" fmla="*/ 381000 h 4019550"/>
                <a:gd name="connsiteX136" fmla="*/ 6934200 w 7162800"/>
                <a:gd name="connsiteY136" fmla="*/ 361950 h 4019550"/>
                <a:gd name="connsiteX137" fmla="*/ 6943725 w 7162800"/>
                <a:gd name="connsiteY137" fmla="*/ 333375 h 4019550"/>
                <a:gd name="connsiteX138" fmla="*/ 6962775 w 7162800"/>
                <a:gd name="connsiteY138" fmla="*/ 304800 h 4019550"/>
                <a:gd name="connsiteX139" fmla="*/ 7010400 w 7162800"/>
                <a:gd name="connsiteY139" fmla="*/ 228600 h 4019550"/>
                <a:gd name="connsiteX140" fmla="*/ 7029450 w 7162800"/>
                <a:gd name="connsiteY140" fmla="*/ 200025 h 4019550"/>
                <a:gd name="connsiteX141" fmla="*/ 7067550 w 7162800"/>
                <a:gd name="connsiteY141" fmla="*/ 133350 h 4019550"/>
                <a:gd name="connsiteX142" fmla="*/ 7096125 w 7162800"/>
                <a:gd name="connsiteY142" fmla="*/ 114300 h 4019550"/>
                <a:gd name="connsiteX143" fmla="*/ 7143750 w 7162800"/>
                <a:gd name="connsiteY143" fmla="*/ 28575 h 4019550"/>
                <a:gd name="connsiteX144" fmla="*/ 7162800 w 7162800"/>
                <a:gd name="connsiteY144" fmla="*/ 0 h 4019550"/>
                <a:gd name="connsiteX145" fmla="*/ 0 w 7162800"/>
                <a:gd name="connsiteY145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72100 w 7162800"/>
                <a:gd name="connsiteY98" fmla="*/ 1733550 h 4019550"/>
                <a:gd name="connsiteX99" fmla="*/ 5391150 w 7162800"/>
                <a:gd name="connsiteY99" fmla="*/ 1704975 h 4019550"/>
                <a:gd name="connsiteX100" fmla="*/ 5419725 w 7162800"/>
                <a:gd name="connsiteY100" fmla="*/ 1695450 h 4019550"/>
                <a:gd name="connsiteX101" fmla="*/ 5448300 w 7162800"/>
                <a:gd name="connsiteY101" fmla="*/ 1676400 h 4019550"/>
                <a:gd name="connsiteX102" fmla="*/ 5476875 w 7162800"/>
                <a:gd name="connsiteY102" fmla="*/ 1647825 h 4019550"/>
                <a:gd name="connsiteX103" fmla="*/ 5495925 w 7162800"/>
                <a:gd name="connsiteY103" fmla="*/ 1619250 h 4019550"/>
                <a:gd name="connsiteX104" fmla="*/ 5534025 w 7162800"/>
                <a:gd name="connsiteY104" fmla="*/ 1600200 h 4019550"/>
                <a:gd name="connsiteX105" fmla="*/ 5591175 w 7162800"/>
                <a:gd name="connsiteY105" fmla="*/ 1562100 h 4019550"/>
                <a:gd name="connsiteX106" fmla="*/ 5657850 w 7162800"/>
                <a:gd name="connsiteY106" fmla="*/ 1514475 h 4019550"/>
                <a:gd name="connsiteX107" fmla="*/ 5686425 w 7162800"/>
                <a:gd name="connsiteY107" fmla="*/ 1485900 h 4019550"/>
                <a:gd name="connsiteX108" fmla="*/ 5753100 w 7162800"/>
                <a:gd name="connsiteY108" fmla="*/ 1457325 h 4019550"/>
                <a:gd name="connsiteX109" fmla="*/ 5819775 w 7162800"/>
                <a:gd name="connsiteY109" fmla="*/ 1419225 h 4019550"/>
                <a:gd name="connsiteX110" fmla="*/ 5886450 w 7162800"/>
                <a:gd name="connsiteY110" fmla="*/ 1371600 h 4019550"/>
                <a:gd name="connsiteX111" fmla="*/ 5981700 w 7162800"/>
                <a:gd name="connsiteY111" fmla="*/ 1304925 h 4019550"/>
                <a:gd name="connsiteX112" fmla="*/ 5991225 w 7162800"/>
                <a:gd name="connsiteY112" fmla="*/ 1276350 h 4019550"/>
                <a:gd name="connsiteX113" fmla="*/ 6019800 w 7162800"/>
                <a:gd name="connsiteY113" fmla="*/ 1266825 h 4019550"/>
                <a:gd name="connsiteX114" fmla="*/ 6076950 w 7162800"/>
                <a:gd name="connsiteY114" fmla="*/ 1228725 h 4019550"/>
                <a:gd name="connsiteX115" fmla="*/ 6115050 w 7162800"/>
                <a:gd name="connsiteY115" fmla="*/ 1209675 h 4019550"/>
                <a:gd name="connsiteX116" fmla="*/ 6153150 w 7162800"/>
                <a:gd name="connsiteY116" fmla="*/ 1181100 h 4019550"/>
                <a:gd name="connsiteX117" fmla="*/ 6181725 w 7162800"/>
                <a:gd name="connsiteY117" fmla="*/ 1162050 h 4019550"/>
                <a:gd name="connsiteX118" fmla="*/ 6200775 w 7162800"/>
                <a:gd name="connsiteY118" fmla="*/ 1133475 h 4019550"/>
                <a:gd name="connsiteX119" fmla="*/ 6257925 w 7162800"/>
                <a:gd name="connsiteY119" fmla="*/ 1085850 h 4019550"/>
                <a:gd name="connsiteX120" fmla="*/ 6276975 w 7162800"/>
                <a:gd name="connsiteY120" fmla="*/ 1047750 h 4019550"/>
                <a:gd name="connsiteX121" fmla="*/ 6324600 w 7162800"/>
                <a:gd name="connsiteY121" fmla="*/ 981075 h 4019550"/>
                <a:gd name="connsiteX122" fmla="*/ 6353175 w 7162800"/>
                <a:gd name="connsiteY122" fmla="*/ 914400 h 4019550"/>
                <a:gd name="connsiteX123" fmla="*/ 6381750 w 7162800"/>
                <a:gd name="connsiteY123" fmla="*/ 895350 h 4019550"/>
                <a:gd name="connsiteX124" fmla="*/ 6391275 w 7162800"/>
                <a:gd name="connsiteY124" fmla="*/ 828675 h 4019550"/>
                <a:gd name="connsiteX125" fmla="*/ 6448425 w 7162800"/>
                <a:gd name="connsiteY125" fmla="*/ 771525 h 4019550"/>
                <a:gd name="connsiteX126" fmla="*/ 6477000 w 7162800"/>
                <a:gd name="connsiteY126" fmla="*/ 742950 h 4019550"/>
                <a:gd name="connsiteX127" fmla="*/ 6505575 w 7162800"/>
                <a:gd name="connsiteY127" fmla="*/ 714375 h 4019550"/>
                <a:gd name="connsiteX128" fmla="*/ 6543675 w 7162800"/>
                <a:gd name="connsiteY128" fmla="*/ 685800 h 4019550"/>
                <a:gd name="connsiteX129" fmla="*/ 6600825 w 7162800"/>
                <a:gd name="connsiteY129" fmla="*/ 647700 h 4019550"/>
                <a:gd name="connsiteX130" fmla="*/ 6657975 w 7162800"/>
                <a:gd name="connsiteY130" fmla="*/ 590550 h 4019550"/>
                <a:gd name="connsiteX131" fmla="*/ 6724650 w 7162800"/>
                <a:gd name="connsiteY131" fmla="*/ 552450 h 4019550"/>
                <a:gd name="connsiteX132" fmla="*/ 6791325 w 7162800"/>
                <a:gd name="connsiteY132" fmla="*/ 504825 h 4019550"/>
                <a:gd name="connsiteX133" fmla="*/ 6829425 w 7162800"/>
                <a:gd name="connsiteY133" fmla="*/ 485775 h 4019550"/>
                <a:gd name="connsiteX134" fmla="*/ 6858000 w 7162800"/>
                <a:gd name="connsiteY134" fmla="*/ 466725 h 4019550"/>
                <a:gd name="connsiteX135" fmla="*/ 6905625 w 7162800"/>
                <a:gd name="connsiteY135" fmla="*/ 381000 h 4019550"/>
                <a:gd name="connsiteX136" fmla="*/ 6934200 w 7162800"/>
                <a:gd name="connsiteY136" fmla="*/ 361950 h 4019550"/>
                <a:gd name="connsiteX137" fmla="*/ 6943725 w 7162800"/>
                <a:gd name="connsiteY137" fmla="*/ 333375 h 4019550"/>
                <a:gd name="connsiteX138" fmla="*/ 6962775 w 7162800"/>
                <a:gd name="connsiteY138" fmla="*/ 304800 h 4019550"/>
                <a:gd name="connsiteX139" fmla="*/ 7010400 w 7162800"/>
                <a:gd name="connsiteY139" fmla="*/ 228600 h 4019550"/>
                <a:gd name="connsiteX140" fmla="*/ 7029450 w 7162800"/>
                <a:gd name="connsiteY140" fmla="*/ 200025 h 4019550"/>
                <a:gd name="connsiteX141" fmla="*/ 7067550 w 7162800"/>
                <a:gd name="connsiteY141" fmla="*/ 133350 h 4019550"/>
                <a:gd name="connsiteX142" fmla="*/ 7096125 w 7162800"/>
                <a:gd name="connsiteY142" fmla="*/ 114300 h 4019550"/>
                <a:gd name="connsiteX143" fmla="*/ 7143750 w 7162800"/>
                <a:gd name="connsiteY143" fmla="*/ 28575 h 4019550"/>
                <a:gd name="connsiteX144" fmla="*/ 7162800 w 7162800"/>
                <a:gd name="connsiteY144" fmla="*/ 0 h 4019550"/>
                <a:gd name="connsiteX145" fmla="*/ 0 w 7162800"/>
                <a:gd name="connsiteY145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438775 w 7162800"/>
                <a:gd name="connsiteY98" fmla="*/ 1781175 h 4019550"/>
                <a:gd name="connsiteX99" fmla="*/ 5391150 w 7162800"/>
                <a:gd name="connsiteY99" fmla="*/ 1704975 h 4019550"/>
                <a:gd name="connsiteX100" fmla="*/ 5419725 w 7162800"/>
                <a:gd name="connsiteY100" fmla="*/ 1695450 h 4019550"/>
                <a:gd name="connsiteX101" fmla="*/ 5448300 w 7162800"/>
                <a:gd name="connsiteY101" fmla="*/ 1676400 h 4019550"/>
                <a:gd name="connsiteX102" fmla="*/ 5476875 w 7162800"/>
                <a:gd name="connsiteY102" fmla="*/ 1647825 h 4019550"/>
                <a:gd name="connsiteX103" fmla="*/ 5495925 w 7162800"/>
                <a:gd name="connsiteY103" fmla="*/ 1619250 h 4019550"/>
                <a:gd name="connsiteX104" fmla="*/ 5534025 w 7162800"/>
                <a:gd name="connsiteY104" fmla="*/ 1600200 h 4019550"/>
                <a:gd name="connsiteX105" fmla="*/ 5591175 w 7162800"/>
                <a:gd name="connsiteY105" fmla="*/ 1562100 h 4019550"/>
                <a:gd name="connsiteX106" fmla="*/ 5657850 w 7162800"/>
                <a:gd name="connsiteY106" fmla="*/ 1514475 h 4019550"/>
                <a:gd name="connsiteX107" fmla="*/ 5686425 w 7162800"/>
                <a:gd name="connsiteY107" fmla="*/ 1485900 h 4019550"/>
                <a:gd name="connsiteX108" fmla="*/ 5753100 w 7162800"/>
                <a:gd name="connsiteY108" fmla="*/ 1457325 h 4019550"/>
                <a:gd name="connsiteX109" fmla="*/ 5819775 w 7162800"/>
                <a:gd name="connsiteY109" fmla="*/ 1419225 h 4019550"/>
                <a:gd name="connsiteX110" fmla="*/ 5886450 w 7162800"/>
                <a:gd name="connsiteY110" fmla="*/ 1371600 h 4019550"/>
                <a:gd name="connsiteX111" fmla="*/ 5981700 w 7162800"/>
                <a:gd name="connsiteY111" fmla="*/ 1304925 h 4019550"/>
                <a:gd name="connsiteX112" fmla="*/ 5991225 w 7162800"/>
                <a:gd name="connsiteY112" fmla="*/ 1276350 h 4019550"/>
                <a:gd name="connsiteX113" fmla="*/ 6019800 w 7162800"/>
                <a:gd name="connsiteY113" fmla="*/ 1266825 h 4019550"/>
                <a:gd name="connsiteX114" fmla="*/ 6076950 w 7162800"/>
                <a:gd name="connsiteY114" fmla="*/ 1228725 h 4019550"/>
                <a:gd name="connsiteX115" fmla="*/ 6115050 w 7162800"/>
                <a:gd name="connsiteY115" fmla="*/ 1209675 h 4019550"/>
                <a:gd name="connsiteX116" fmla="*/ 6153150 w 7162800"/>
                <a:gd name="connsiteY116" fmla="*/ 1181100 h 4019550"/>
                <a:gd name="connsiteX117" fmla="*/ 6181725 w 7162800"/>
                <a:gd name="connsiteY117" fmla="*/ 1162050 h 4019550"/>
                <a:gd name="connsiteX118" fmla="*/ 6200775 w 7162800"/>
                <a:gd name="connsiteY118" fmla="*/ 1133475 h 4019550"/>
                <a:gd name="connsiteX119" fmla="*/ 6257925 w 7162800"/>
                <a:gd name="connsiteY119" fmla="*/ 1085850 h 4019550"/>
                <a:gd name="connsiteX120" fmla="*/ 6276975 w 7162800"/>
                <a:gd name="connsiteY120" fmla="*/ 1047750 h 4019550"/>
                <a:gd name="connsiteX121" fmla="*/ 6324600 w 7162800"/>
                <a:gd name="connsiteY121" fmla="*/ 981075 h 4019550"/>
                <a:gd name="connsiteX122" fmla="*/ 6353175 w 7162800"/>
                <a:gd name="connsiteY122" fmla="*/ 914400 h 4019550"/>
                <a:gd name="connsiteX123" fmla="*/ 6381750 w 7162800"/>
                <a:gd name="connsiteY123" fmla="*/ 895350 h 4019550"/>
                <a:gd name="connsiteX124" fmla="*/ 6391275 w 7162800"/>
                <a:gd name="connsiteY124" fmla="*/ 828675 h 4019550"/>
                <a:gd name="connsiteX125" fmla="*/ 6448425 w 7162800"/>
                <a:gd name="connsiteY125" fmla="*/ 771525 h 4019550"/>
                <a:gd name="connsiteX126" fmla="*/ 6477000 w 7162800"/>
                <a:gd name="connsiteY126" fmla="*/ 742950 h 4019550"/>
                <a:gd name="connsiteX127" fmla="*/ 6505575 w 7162800"/>
                <a:gd name="connsiteY127" fmla="*/ 714375 h 4019550"/>
                <a:gd name="connsiteX128" fmla="*/ 6543675 w 7162800"/>
                <a:gd name="connsiteY128" fmla="*/ 685800 h 4019550"/>
                <a:gd name="connsiteX129" fmla="*/ 6600825 w 7162800"/>
                <a:gd name="connsiteY129" fmla="*/ 647700 h 4019550"/>
                <a:gd name="connsiteX130" fmla="*/ 6657975 w 7162800"/>
                <a:gd name="connsiteY130" fmla="*/ 590550 h 4019550"/>
                <a:gd name="connsiteX131" fmla="*/ 6724650 w 7162800"/>
                <a:gd name="connsiteY131" fmla="*/ 552450 h 4019550"/>
                <a:gd name="connsiteX132" fmla="*/ 6791325 w 7162800"/>
                <a:gd name="connsiteY132" fmla="*/ 504825 h 4019550"/>
                <a:gd name="connsiteX133" fmla="*/ 6829425 w 7162800"/>
                <a:gd name="connsiteY133" fmla="*/ 485775 h 4019550"/>
                <a:gd name="connsiteX134" fmla="*/ 6858000 w 7162800"/>
                <a:gd name="connsiteY134" fmla="*/ 466725 h 4019550"/>
                <a:gd name="connsiteX135" fmla="*/ 6905625 w 7162800"/>
                <a:gd name="connsiteY135" fmla="*/ 381000 h 4019550"/>
                <a:gd name="connsiteX136" fmla="*/ 6934200 w 7162800"/>
                <a:gd name="connsiteY136" fmla="*/ 361950 h 4019550"/>
                <a:gd name="connsiteX137" fmla="*/ 6943725 w 7162800"/>
                <a:gd name="connsiteY137" fmla="*/ 333375 h 4019550"/>
                <a:gd name="connsiteX138" fmla="*/ 6962775 w 7162800"/>
                <a:gd name="connsiteY138" fmla="*/ 304800 h 4019550"/>
                <a:gd name="connsiteX139" fmla="*/ 7010400 w 7162800"/>
                <a:gd name="connsiteY139" fmla="*/ 228600 h 4019550"/>
                <a:gd name="connsiteX140" fmla="*/ 7029450 w 7162800"/>
                <a:gd name="connsiteY140" fmla="*/ 200025 h 4019550"/>
                <a:gd name="connsiteX141" fmla="*/ 7067550 w 7162800"/>
                <a:gd name="connsiteY141" fmla="*/ 133350 h 4019550"/>
                <a:gd name="connsiteX142" fmla="*/ 7096125 w 7162800"/>
                <a:gd name="connsiteY142" fmla="*/ 114300 h 4019550"/>
                <a:gd name="connsiteX143" fmla="*/ 7143750 w 7162800"/>
                <a:gd name="connsiteY143" fmla="*/ 28575 h 4019550"/>
                <a:gd name="connsiteX144" fmla="*/ 7162800 w 7162800"/>
                <a:gd name="connsiteY144" fmla="*/ 0 h 4019550"/>
                <a:gd name="connsiteX145" fmla="*/ 0 w 7162800"/>
                <a:gd name="connsiteY145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4387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391150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448300 w 7162800"/>
                <a:gd name="connsiteY102" fmla="*/ 1676400 h 4019550"/>
                <a:gd name="connsiteX103" fmla="*/ 5476875 w 7162800"/>
                <a:gd name="connsiteY103" fmla="*/ 1647825 h 4019550"/>
                <a:gd name="connsiteX104" fmla="*/ 5495925 w 7162800"/>
                <a:gd name="connsiteY104" fmla="*/ 1619250 h 4019550"/>
                <a:gd name="connsiteX105" fmla="*/ 5534025 w 7162800"/>
                <a:gd name="connsiteY105" fmla="*/ 1600200 h 4019550"/>
                <a:gd name="connsiteX106" fmla="*/ 5591175 w 7162800"/>
                <a:gd name="connsiteY106" fmla="*/ 1562100 h 4019550"/>
                <a:gd name="connsiteX107" fmla="*/ 5657850 w 7162800"/>
                <a:gd name="connsiteY107" fmla="*/ 1514475 h 4019550"/>
                <a:gd name="connsiteX108" fmla="*/ 5686425 w 7162800"/>
                <a:gd name="connsiteY108" fmla="*/ 1485900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14400 h 4019550"/>
                <a:gd name="connsiteX124" fmla="*/ 6381750 w 7162800"/>
                <a:gd name="connsiteY124" fmla="*/ 895350 h 4019550"/>
                <a:gd name="connsiteX125" fmla="*/ 6391275 w 7162800"/>
                <a:gd name="connsiteY125" fmla="*/ 828675 h 4019550"/>
                <a:gd name="connsiteX126" fmla="*/ 6448425 w 7162800"/>
                <a:gd name="connsiteY126" fmla="*/ 77152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391150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448300 w 7162800"/>
                <a:gd name="connsiteY102" fmla="*/ 1676400 h 4019550"/>
                <a:gd name="connsiteX103" fmla="*/ 5476875 w 7162800"/>
                <a:gd name="connsiteY103" fmla="*/ 1647825 h 4019550"/>
                <a:gd name="connsiteX104" fmla="*/ 5495925 w 7162800"/>
                <a:gd name="connsiteY104" fmla="*/ 1619250 h 4019550"/>
                <a:gd name="connsiteX105" fmla="*/ 5534025 w 7162800"/>
                <a:gd name="connsiteY105" fmla="*/ 1600200 h 4019550"/>
                <a:gd name="connsiteX106" fmla="*/ 5591175 w 7162800"/>
                <a:gd name="connsiteY106" fmla="*/ 1562100 h 4019550"/>
                <a:gd name="connsiteX107" fmla="*/ 5657850 w 7162800"/>
                <a:gd name="connsiteY107" fmla="*/ 1514475 h 4019550"/>
                <a:gd name="connsiteX108" fmla="*/ 5686425 w 7162800"/>
                <a:gd name="connsiteY108" fmla="*/ 1485900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14400 h 4019550"/>
                <a:gd name="connsiteX124" fmla="*/ 6381750 w 7162800"/>
                <a:gd name="connsiteY124" fmla="*/ 895350 h 4019550"/>
                <a:gd name="connsiteX125" fmla="*/ 6391275 w 7162800"/>
                <a:gd name="connsiteY125" fmla="*/ 828675 h 4019550"/>
                <a:gd name="connsiteX126" fmla="*/ 6448425 w 7162800"/>
                <a:gd name="connsiteY126" fmla="*/ 77152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448300 w 7162800"/>
                <a:gd name="connsiteY102" fmla="*/ 1676400 h 4019550"/>
                <a:gd name="connsiteX103" fmla="*/ 5476875 w 7162800"/>
                <a:gd name="connsiteY103" fmla="*/ 1647825 h 4019550"/>
                <a:gd name="connsiteX104" fmla="*/ 5495925 w 7162800"/>
                <a:gd name="connsiteY104" fmla="*/ 1619250 h 4019550"/>
                <a:gd name="connsiteX105" fmla="*/ 5534025 w 7162800"/>
                <a:gd name="connsiteY105" fmla="*/ 1600200 h 4019550"/>
                <a:gd name="connsiteX106" fmla="*/ 5591175 w 7162800"/>
                <a:gd name="connsiteY106" fmla="*/ 1562100 h 4019550"/>
                <a:gd name="connsiteX107" fmla="*/ 5657850 w 7162800"/>
                <a:gd name="connsiteY107" fmla="*/ 1514475 h 4019550"/>
                <a:gd name="connsiteX108" fmla="*/ 5686425 w 7162800"/>
                <a:gd name="connsiteY108" fmla="*/ 1485900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14400 h 4019550"/>
                <a:gd name="connsiteX124" fmla="*/ 6381750 w 7162800"/>
                <a:gd name="connsiteY124" fmla="*/ 895350 h 4019550"/>
                <a:gd name="connsiteX125" fmla="*/ 6391275 w 7162800"/>
                <a:gd name="connsiteY125" fmla="*/ 828675 h 4019550"/>
                <a:gd name="connsiteX126" fmla="*/ 6448425 w 7162800"/>
                <a:gd name="connsiteY126" fmla="*/ 77152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76875 w 7162800"/>
                <a:gd name="connsiteY103" fmla="*/ 1647825 h 4019550"/>
                <a:gd name="connsiteX104" fmla="*/ 5495925 w 7162800"/>
                <a:gd name="connsiteY104" fmla="*/ 1619250 h 4019550"/>
                <a:gd name="connsiteX105" fmla="*/ 5534025 w 7162800"/>
                <a:gd name="connsiteY105" fmla="*/ 1600200 h 4019550"/>
                <a:gd name="connsiteX106" fmla="*/ 5591175 w 7162800"/>
                <a:gd name="connsiteY106" fmla="*/ 1562100 h 4019550"/>
                <a:gd name="connsiteX107" fmla="*/ 5657850 w 7162800"/>
                <a:gd name="connsiteY107" fmla="*/ 1514475 h 4019550"/>
                <a:gd name="connsiteX108" fmla="*/ 5686425 w 7162800"/>
                <a:gd name="connsiteY108" fmla="*/ 1485900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14400 h 4019550"/>
                <a:gd name="connsiteX124" fmla="*/ 6381750 w 7162800"/>
                <a:gd name="connsiteY124" fmla="*/ 895350 h 4019550"/>
                <a:gd name="connsiteX125" fmla="*/ 6391275 w 7162800"/>
                <a:gd name="connsiteY125" fmla="*/ 828675 h 4019550"/>
                <a:gd name="connsiteX126" fmla="*/ 6448425 w 7162800"/>
                <a:gd name="connsiteY126" fmla="*/ 77152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76875 w 7162800"/>
                <a:gd name="connsiteY103" fmla="*/ 1647825 h 4019550"/>
                <a:gd name="connsiteX104" fmla="*/ 5514975 w 7162800"/>
                <a:gd name="connsiteY104" fmla="*/ 1628775 h 4019550"/>
                <a:gd name="connsiteX105" fmla="*/ 5534025 w 7162800"/>
                <a:gd name="connsiteY105" fmla="*/ 1600200 h 4019550"/>
                <a:gd name="connsiteX106" fmla="*/ 5591175 w 7162800"/>
                <a:gd name="connsiteY106" fmla="*/ 1562100 h 4019550"/>
                <a:gd name="connsiteX107" fmla="*/ 5657850 w 7162800"/>
                <a:gd name="connsiteY107" fmla="*/ 1514475 h 4019550"/>
                <a:gd name="connsiteX108" fmla="*/ 5686425 w 7162800"/>
                <a:gd name="connsiteY108" fmla="*/ 1485900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14400 h 4019550"/>
                <a:gd name="connsiteX124" fmla="*/ 6381750 w 7162800"/>
                <a:gd name="connsiteY124" fmla="*/ 895350 h 4019550"/>
                <a:gd name="connsiteX125" fmla="*/ 6391275 w 7162800"/>
                <a:gd name="connsiteY125" fmla="*/ 828675 h 4019550"/>
                <a:gd name="connsiteX126" fmla="*/ 6448425 w 7162800"/>
                <a:gd name="connsiteY126" fmla="*/ 77152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534025 w 7162800"/>
                <a:gd name="connsiteY105" fmla="*/ 1600200 h 4019550"/>
                <a:gd name="connsiteX106" fmla="*/ 5591175 w 7162800"/>
                <a:gd name="connsiteY106" fmla="*/ 1562100 h 4019550"/>
                <a:gd name="connsiteX107" fmla="*/ 5657850 w 7162800"/>
                <a:gd name="connsiteY107" fmla="*/ 1514475 h 4019550"/>
                <a:gd name="connsiteX108" fmla="*/ 5686425 w 7162800"/>
                <a:gd name="connsiteY108" fmla="*/ 1485900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14400 h 4019550"/>
                <a:gd name="connsiteX124" fmla="*/ 6381750 w 7162800"/>
                <a:gd name="connsiteY124" fmla="*/ 895350 h 4019550"/>
                <a:gd name="connsiteX125" fmla="*/ 6391275 w 7162800"/>
                <a:gd name="connsiteY125" fmla="*/ 828675 h 4019550"/>
                <a:gd name="connsiteX126" fmla="*/ 6448425 w 7162800"/>
                <a:gd name="connsiteY126" fmla="*/ 77152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591175 w 7162800"/>
                <a:gd name="connsiteY105" fmla="*/ 1552575 h 4019550"/>
                <a:gd name="connsiteX106" fmla="*/ 5591175 w 7162800"/>
                <a:gd name="connsiteY106" fmla="*/ 1562100 h 4019550"/>
                <a:gd name="connsiteX107" fmla="*/ 5657850 w 7162800"/>
                <a:gd name="connsiteY107" fmla="*/ 1514475 h 4019550"/>
                <a:gd name="connsiteX108" fmla="*/ 5686425 w 7162800"/>
                <a:gd name="connsiteY108" fmla="*/ 1485900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14400 h 4019550"/>
                <a:gd name="connsiteX124" fmla="*/ 6381750 w 7162800"/>
                <a:gd name="connsiteY124" fmla="*/ 895350 h 4019550"/>
                <a:gd name="connsiteX125" fmla="*/ 6391275 w 7162800"/>
                <a:gd name="connsiteY125" fmla="*/ 828675 h 4019550"/>
                <a:gd name="connsiteX126" fmla="*/ 6448425 w 7162800"/>
                <a:gd name="connsiteY126" fmla="*/ 77152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591175 w 7162800"/>
                <a:gd name="connsiteY105" fmla="*/ 1552575 h 4019550"/>
                <a:gd name="connsiteX106" fmla="*/ 5591175 w 7162800"/>
                <a:gd name="connsiteY106" fmla="*/ 1562100 h 4019550"/>
                <a:gd name="connsiteX107" fmla="*/ 5657850 w 7162800"/>
                <a:gd name="connsiteY107" fmla="*/ 1514475 h 4019550"/>
                <a:gd name="connsiteX108" fmla="*/ 5667375 w 7162800"/>
                <a:gd name="connsiteY108" fmla="*/ 1552575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14400 h 4019550"/>
                <a:gd name="connsiteX124" fmla="*/ 6381750 w 7162800"/>
                <a:gd name="connsiteY124" fmla="*/ 895350 h 4019550"/>
                <a:gd name="connsiteX125" fmla="*/ 6391275 w 7162800"/>
                <a:gd name="connsiteY125" fmla="*/ 828675 h 4019550"/>
                <a:gd name="connsiteX126" fmla="*/ 6448425 w 7162800"/>
                <a:gd name="connsiteY126" fmla="*/ 77152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591175 w 7162800"/>
                <a:gd name="connsiteY105" fmla="*/ 1552575 h 4019550"/>
                <a:gd name="connsiteX106" fmla="*/ 5591175 w 7162800"/>
                <a:gd name="connsiteY106" fmla="*/ 1628775 h 4019550"/>
                <a:gd name="connsiteX107" fmla="*/ 5657850 w 7162800"/>
                <a:gd name="connsiteY107" fmla="*/ 1514475 h 4019550"/>
                <a:gd name="connsiteX108" fmla="*/ 5667375 w 7162800"/>
                <a:gd name="connsiteY108" fmla="*/ 1552575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14400 h 4019550"/>
                <a:gd name="connsiteX124" fmla="*/ 6381750 w 7162800"/>
                <a:gd name="connsiteY124" fmla="*/ 895350 h 4019550"/>
                <a:gd name="connsiteX125" fmla="*/ 6391275 w 7162800"/>
                <a:gd name="connsiteY125" fmla="*/ 828675 h 4019550"/>
                <a:gd name="connsiteX126" fmla="*/ 6448425 w 7162800"/>
                <a:gd name="connsiteY126" fmla="*/ 77152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591175 w 7162800"/>
                <a:gd name="connsiteY105" fmla="*/ 1552575 h 4019550"/>
                <a:gd name="connsiteX106" fmla="*/ 5591175 w 7162800"/>
                <a:gd name="connsiteY106" fmla="*/ 1628775 h 4019550"/>
                <a:gd name="connsiteX107" fmla="*/ 5667375 w 7162800"/>
                <a:gd name="connsiteY107" fmla="*/ 1552575 h 4019550"/>
                <a:gd name="connsiteX108" fmla="*/ 5667375 w 7162800"/>
                <a:gd name="connsiteY108" fmla="*/ 1552575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14400 h 4019550"/>
                <a:gd name="connsiteX124" fmla="*/ 6381750 w 7162800"/>
                <a:gd name="connsiteY124" fmla="*/ 895350 h 4019550"/>
                <a:gd name="connsiteX125" fmla="*/ 6391275 w 7162800"/>
                <a:gd name="connsiteY125" fmla="*/ 828675 h 4019550"/>
                <a:gd name="connsiteX126" fmla="*/ 6448425 w 7162800"/>
                <a:gd name="connsiteY126" fmla="*/ 77152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514975 w 7162800"/>
                <a:gd name="connsiteY105" fmla="*/ 1628775 h 4019550"/>
                <a:gd name="connsiteX106" fmla="*/ 5591175 w 7162800"/>
                <a:gd name="connsiteY106" fmla="*/ 1628775 h 4019550"/>
                <a:gd name="connsiteX107" fmla="*/ 5667375 w 7162800"/>
                <a:gd name="connsiteY107" fmla="*/ 1552575 h 4019550"/>
                <a:gd name="connsiteX108" fmla="*/ 5667375 w 7162800"/>
                <a:gd name="connsiteY108" fmla="*/ 1552575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14400 h 4019550"/>
                <a:gd name="connsiteX124" fmla="*/ 6381750 w 7162800"/>
                <a:gd name="connsiteY124" fmla="*/ 895350 h 4019550"/>
                <a:gd name="connsiteX125" fmla="*/ 6391275 w 7162800"/>
                <a:gd name="connsiteY125" fmla="*/ 828675 h 4019550"/>
                <a:gd name="connsiteX126" fmla="*/ 6448425 w 7162800"/>
                <a:gd name="connsiteY126" fmla="*/ 77152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514975 w 7162800"/>
                <a:gd name="connsiteY105" fmla="*/ 1628775 h 4019550"/>
                <a:gd name="connsiteX106" fmla="*/ 5591175 w 7162800"/>
                <a:gd name="connsiteY106" fmla="*/ 1628775 h 4019550"/>
                <a:gd name="connsiteX107" fmla="*/ 5667375 w 7162800"/>
                <a:gd name="connsiteY107" fmla="*/ 1552575 h 4019550"/>
                <a:gd name="connsiteX108" fmla="*/ 5667375 w 7162800"/>
                <a:gd name="connsiteY108" fmla="*/ 1552575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14400 h 4019550"/>
                <a:gd name="connsiteX124" fmla="*/ 6381750 w 7162800"/>
                <a:gd name="connsiteY124" fmla="*/ 895350 h 4019550"/>
                <a:gd name="connsiteX125" fmla="*/ 6391275 w 7162800"/>
                <a:gd name="connsiteY125" fmla="*/ 828675 h 4019550"/>
                <a:gd name="connsiteX126" fmla="*/ 6448425 w 7162800"/>
                <a:gd name="connsiteY126" fmla="*/ 77152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514975 w 7162800"/>
                <a:gd name="connsiteY105" fmla="*/ 1628775 h 4019550"/>
                <a:gd name="connsiteX106" fmla="*/ 5591175 w 7162800"/>
                <a:gd name="connsiteY106" fmla="*/ 1628775 h 4019550"/>
                <a:gd name="connsiteX107" fmla="*/ 5667375 w 7162800"/>
                <a:gd name="connsiteY107" fmla="*/ 1552575 h 4019550"/>
                <a:gd name="connsiteX108" fmla="*/ 5667375 w 7162800"/>
                <a:gd name="connsiteY108" fmla="*/ 1552575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42975 h 4019550"/>
                <a:gd name="connsiteX124" fmla="*/ 6381750 w 7162800"/>
                <a:gd name="connsiteY124" fmla="*/ 895350 h 4019550"/>
                <a:gd name="connsiteX125" fmla="*/ 6391275 w 7162800"/>
                <a:gd name="connsiteY125" fmla="*/ 828675 h 4019550"/>
                <a:gd name="connsiteX126" fmla="*/ 6448425 w 7162800"/>
                <a:gd name="connsiteY126" fmla="*/ 77152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514975 w 7162800"/>
                <a:gd name="connsiteY105" fmla="*/ 1628775 h 4019550"/>
                <a:gd name="connsiteX106" fmla="*/ 5591175 w 7162800"/>
                <a:gd name="connsiteY106" fmla="*/ 1628775 h 4019550"/>
                <a:gd name="connsiteX107" fmla="*/ 5667375 w 7162800"/>
                <a:gd name="connsiteY107" fmla="*/ 1552575 h 4019550"/>
                <a:gd name="connsiteX108" fmla="*/ 5667375 w 7162800"/>
                <a:gd name="connsiteY108" fmla="*/ 1552575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42975 h 4019550"/>
                <a:gd name="connsiteX124" fmla="*/ 6429375 w 7162800"/>
                <a:gd name="connsiteY124" fmla="*/ 942975 h 4019550"/>
                <a:gd name="connsiteX125" fmla="*/ 6391275 w 7162800"/>
                <a:gd name="connsiteY125" fmla="*/ 828675 h 4019550"/>
                <a:gd name="connsiteX126" fmla="*/ 6448425 w 7162800"/>
                <a:gd name="connsiteY126" fmla="*/ 77152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514975 w 7162800"/>
                <a:gd name="connsiteY105" fmla="*/ 1628775 h 4019550"/>
                <a:gd name="connsiteX106" fmla="*/ 5591175 w 7162800"/>
                <a:gd name="connsiteY106" fmla="*/ 1628775 h 4019550"/>
                <a:gd name="connsiteX107" fmla="*/ 5667375 w 7162800"/>
                <a:gd name="connsiteY107" fmla="*/ 1552575 h 4019550"/>
                <a:gd name="connsiteX108" fmla="*/ 5667375 w 7162800"/>
                <a:gd name="connsiteY108" fmla="*/ 1552575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42975 h 4019550"/>
                <a:gd name="connsiteX124" fmla="*/ 6429375 w 7162800"/>
                <a:gd name="connsiteY124" fmla="*/ 942975 h 4019550"/>
                <a:gd name="connsiteX125" fmla="*/ 6391275 w 7162800"/>
                <a:gd name="connsiteY125" fmla="*/ 828675 h 4019550"/>
                <a:gd name="connsiteX126" fmla="*/ 6448425 w 7162800"/>
                <a:gd name="connsiteY126" fmla="*/ 77152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514975 w 7162800"/>
                <a:gd name="connsiteY105" fmla="*/ 1628775 h 4019550"/>
                <a:gd name="connsiteX106" fmla="*/ 5591175 w 7162800"/>
                <a:gd name="connsiteY106" fmla="*/ 1628775 h 4019550"/>
                <a:gd name="connsiteX107" fmla="*/ 5667375 w 7162800"/>
                <a:gd name="connsiteY107" fmla="*/ 1552575 h 4019550"/>
                <a:gd name="connsiteX108" fmla="*/ 5667375 w 7162800"/>
                <a:gd name="connsiteY108" fmla="*/ 1552575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42975 h 4019550"/>
                <a:gd name="connsiteX124" fmla="*/ 6429375 w 7162800"/>
                <a:gd name="connsiteY124" fmla="*/ 942975 h 4019550"/>
                <a:gd name="connsiteX125" fmla="*/ 6429375 w 7162800"/>
                <a:gd name="connsiteY125" fmla="*/ 942975 h 4019550"/>
                <a:gd name="connsiteX126" fmla="*/ 6448425 w 7162800"/>
                <a:gd name="connsiteY126" fmla="*/ 77152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514975 w 7162800"/>
                <a:gd name="connsiteY105" fmla="*/ 1628775 h 4019550"/>
                <a:gd name="connsiteX106" fmla="*/ 5591175 w 7162800"/>
                <a:gd name="connsiteY106" fmla="*/ 1628775 h 4019550"/>
                <a:gd name="connsiteX107" fmla="*/ 5667375 w 7162800"/>
                <a:gd name="connsiteY107" fmla="*/ 1552575 h 4019550"/>
                <a:gd name="connsiteX108" fmla="*/ 5667375 w 7162800"/>
                <a:gd name="connsiteY108" fmla="*/ 1552575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42975 h 4019550"/>
                <a:gd name="connsiteX124" fmla="*/ 6429375 w 7162800"/>
                <a:gd name="connsiteY124" fmla="*/ 942975 h 4019550"/>
                <a:gd name="connsiteX125" fmla="*/ 6429375 w 7162800"/>
                <a:gd name="connsiteY125" fmla="*/ 942975 h 4019550"/>
                <a:gd name="connsiteX126" fmla="*/ 6505575 w 7162800"/>
                <a:gd name="connsiteY126" fmla="*/ 790575 h 4019550"/>
                <a:gd name="connsiteX127" fmla="*/ 6477000 w 7162800"/>
                <a:gd name="connsiteY127" fmla="*/ 742950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514975 w 7162800"/>
                <a:gd name="connsiteY105" fmla="*/ 1628775 h 4019550"/>
                <a:gd name="connsiteX106" fmla="*/ 5591175 w 7162800"/>
                <a:gd name="connsiteY106" fmla="*/ 1628775 h 4019550"/>
                <a:gd name="connsiteX107" fmla="*/ 5667375 w 7162800"/>
                <a:gd name="connsiteY107" fmla="*/ 1552575 h 4019550"/>
                <a:gd name="connsiteX108" fmla="*/ 5667375 w 7162800"/>
                <a:gd name="connsiteY108" fmla="*/ 1552575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42975 h 4019550"/>
                <a:gd name="connsiteX124" fmla="*/ 6429375 w 7162800"/>
                <a:gd name="connsiteY124" fmla="*/ 942975 h 4019550"/>
                <a:gd name="connsiteX125" fmla="*/ 6429375 w 7162800"/>
                <a:gd name="connsiteY125" fmla="*/ 942975 h 4019550"/>
                <a:gd name="connsiteX126" fmla="*/ 6505575 w 7162800"/>
                <a:gd name="connsiteY126" fmla="*/ 790575 h 4019550"/>
                <a:gd name="connsiteX127" fmla="*/ 6581775 w 7162800"/>
                <a:gd name="connsiteY127" fmla="*/ 866775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514975 w 7162800"/>
                <a:gd name="connsiteY105" fmla="*/ 1628775 h 4019550"/>
                <a:gd name="connsiteX106" fmla="*/ 5591175 w 7162800"/>
                <a:gd name="connsiteY106" fmla="*/ 1628775 h 4019550"/>
                <a:gd name="connsiteX107" fmla="*/ 5667375 w 7162800"/>
                <a:gd name="connsiteY107" fmla="*/ 1552575 h 4019550"/>
                <a:gd name="connsiteX108" fmla="*/ 5667375 w 7162800"/>
                <a:gd name="connsiteY108" fmla="*/ 1552575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42975 h 4019550"/>
                <a:gd name="connsiteX124" fmla="*/ 6429375 w 7162800"/>
                <a:gd name="connsiteY124" fmla="*/ 942975 h 4019550"/>
                <a:gd name="connsiteX125" fmla="*/ 6429375 w 7162800"/>
                <a:gd name="connsiteY125" fmla="*/ 942975 h 4019550"/>
                <a:gd name="connsiteX126" fmla="*/ 6505575 w 7162800"/>
                <a:gd name="connsiteY126" fmla="*/ 866775 h 4019550"/>
                <a:gd name="connsiteX127" fmla="*/ 6581775 w 7162800"/>
                <a:gd name="connsiteY127" fmla="*/ 866775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514975 w 7162800"/>
                <a:gd name="connsiteY105" fmla="*/ 1628775 h 4019550"/>
                <a:gd name="connsiteX106" fmla="*/ 5591175 w 7162800"/>
                <a:gd name="connsiteY106" fmla="*/ 1628775 h 4019550"/>
                <a:gd name="connsiteX107" fmla="*/ 5667375 w 7162800"/>
                <a:gd name="connsiteY107" fmla="*/ 1552575 h 4019550"/>
                <a:gd name="connsiteX108" fmla="*/ 5667375 w 7162800"/>
                <a:gd name="connsiteY108" fmla="*/ 1552575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42975 h 4019550"/>
                <a:gd name="connsiteX124" fmla="*/ 6429375 w 7162800"/>
                <a:gd name="connsiteY124" fmla="*/ 942975 h 4019550"/>
                <a:gd name="connsiteX125" fmla="*/ 6429375 w 7162800"/>
                <a:gd name="connsiteY125" fmla="*/ 942975 h 4019550"/>
                <a:gd name="connsiteX126" fmla="*/ 6505575 w 7162800"/>
                <a:gd name="connsiteY126" fmla="*/ 866775 h 4019550"/>
                <a:gd name="connsiteX127" fmla="*/ 6581775 w 7162800"/>
                <a:gd name="connsiteY127" fmla="*/ 866775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438775 w 7162800"/>
                <a:gd name="connsiteY105" fmla="*/ 1704975 h 4019550"/>
                <a:gd name="connsiteX106" fmla="*/ 5591175 w 7162800"/>
                <a:gd name="connsiteY106" fmla="*/ 1628775 h 4019550"/>
                <a:gd name="connsiteX107" fmla="*/ 5667375 w 7162800"/>
                <a:gd name="connsiteY107" fmla="*/ 1552575 h 4019550"/>
                <a:gd name="connsiteX108" fmla="*/ 5667375 w 7162800"/>
                <a:gd name="connsiteY108" fmla="*/ 1552575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42975 h 4019550"/>
                <a:gd name="connsiteX124" fmla="*/ 6429375 w 7162800"/>
                <a:gd name="connsiteY124" fmla="*/ 942975 h 4019550"/>
                <a:gd name="connsiteX125" fmla="*/ 6429375 w 7162800"/>
                <a:gd name="connsiteY125" fmla="*/ 942975 h 4019550"/>
                <a:gd name="connsiteX126" fmla="*/ 6505575 w 7162800"/>
                <a:gd name="connsiteY126" fmla="*/ 866775 h 4019550"/>
                <a:gd name="connsiteX127" fmla="*/ 6581775 w 7162800"/>
                <a:gd name="connsiteY127" fmla="*/ 866775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  <a:gd name="connsiteX0" fmla="*/ 0 w 7162800"/>
                <a:gd name="connsiteY0" fmla="*/ 19050 h 4019550"/>
                <a:gd name="connsiteX1" fmla="*/ 19050 w 7162800"/>
                <a:gd name="connsiteY1" fmla="*/ 4019550 h 4019550"/>
                <a:gd name="connsiteX2" fmla="*/ 19050 w 7162800"/>
                <a:gd name="connsiteY2" fmla="*/ 4019550 h 4019550"/>
                <a:gd name="connsiteX3" fmla="*/ 285750 w 7162800"/>
                <a:gd name="connsiteY3" fmla="*/ 4010025 h 4019550"/>
                <a:gd name="connsiteX4" fmla="*/ 342900 w 7162800"/>
                <a:gd name="connsiteY4" fmla="*/ 4000500 h 4019550"/>
                <a:gd name="connsiteX5" fmla="*/ 466725 w 7162800"/>
                <a:gd name="connsiteY5" fmla="*/ 3981450 h 4019550"/>
                <a:gd name="connsiteX6" fmla="*/ 514350 w 7162800"/>
                <a:gd name="connsiteY6" fmla="*/ 3971925 h 4019550"/>
                <a:gd name="connsiteX7" fmla="*/ 542925 w 7162800"/>
                <a:gd name="connsiteY7" fmla="*/ 3962400 h 4019550"/>
                <a:gd name="connsiteX8" fmla="*/ 657225 w 7162800"/>
                <a:gd name="connsiteY8" fmla="*/ 3933825 h 4019550"/>
                <a:gd name="connsiteX9" fmla="*/ 685800 w 7162800"/>
                <a:gd name="connsiteY9" fmla="*/ 3924300 h 4019550"/>
                <a:gd name="connsiteX10" fmla="*/ 733425 w 7162800"/>
                <a:gd name="connsiteY10" fmla="*/ 3914775 h 4019550"/>
                <a:gd name="connsiteX11" fmla="*/ 762000 w 7162800"/>
                <a:gd name="connsiteY11" fmla="*/ 3905250 h 4019550"/>
                <a:gd name="connsiteX12" fmla="*/ 857250 w 7162800"/>
                <a:gd name="connsiteY12" fmla="*/ 3886200 h 4019550"/>
                <a:gd name="connsiteX13" fmla="*/ 885825 w 7162800"/>
                <a:gd name="connsiteY13" fmla="*/ 3876675 h 4019550"/>
                <a:gd name="connsiteX14" fmla="*/ 981075 w 7162800"/>
                <a:gd name="connsiteY14" fmla="*/ 3857625 h 4019550"/>
                <a:gd name="connsiteX15" fmla="*/ 1028700 w 7162800"/>
                <a:gd name="connsiteY15" fmla="*/ 3848100 h 4019550"/>
                <a:gd name="connsiteX16" fmla="*/ 1076325 w 7162800"/>
                <a:gd name="connsiteY16" fmla="*/ 3838575 h 4019550"/>
                <a:gd name="connsiteX17" fmla="*/ 1190625 w 7162800"/>
                <a:gd name="connsiteY17" fmla="*/ 3819525 h 4019550"/>
                <a:gd name="connsiteX18" fmla="*/ 1266825 w 7162800"/>
                <a:gd name="connsiteY18" fmla="*/ 3800475 h 4019550"/>
                <a:gd name="connsiteX19" fmla="*/ 1304925 w 7162800"/>
                <a:gd name="connsiteY19" fmla="*/ 3790950 h 4019550"/>
                <a:gd name="connsiteX20" fmla="*/ 1362075 w 7162800"/>
                <a:gd name="connsiteY20" fmla="*/ 3771900 h 4019550"/>
                <a:gd name="connsiteX21" fmla="*/ 1428750 w 7162800"/>
                <a:gd name="connsiteY21" fmla="*/ 3752850 h 4019550"/>
                <a:gd name="connsiteX22" fmla="*/ 1485900 w 7162800"/>
                <a:gd name="connsiteY22" fmla="*/ 3724275 h 4019550"/>
                <a:gd name="connsiteX23" fmla="*/ 1600200 w 7162800"/>
                <a:gd name="connsiteY23" fmla="*/ 3667125 h 4019550"/>
                <a:gd name="connsiteX24" fmla="*/ 1685925 w 7162800"/>
                <a:gd name="connsiteY24" fmla="*/ 3638550 h 4019550"/>
                <a:gd name="connsiteX25" fmla="*/ 1714500 w 7162800"/>
                <a:gd name="connsiteY25" fmla="*/ 3629025 h 4019550"/>
                <a:gd name="connsiteX26" fmla="*/ 1762125 w 7162800"/>
                <a:gd name="connsiteY26" fmla="*/ 3609975 h 4019550"/>
                <a:gd name="connsiteX27" fmla="*/ 1800225 w 7162800"/>
                <a:gd name="connsiteY27" fmla="*/ 3600450 h 4019550"/>
                <a:gd name="connsiteX28" fmla="*/ 1828800 w 7162800"/>
                <a:gd name="connsiteY28" fmla="*/ 3590925 h 4019550"/>
                <a:gd name="connsiteX29" fmla="*/ 1857375 w 7162800"/>
                <a:gd name="connsiteY29" fmla="*/ 3571875 h 4019550"/>
                <a:gd name="connsiteX30" fmla="*/ 1914525 w 7162800"/>
                <a:gd name="connsiteY30" fmla="*/ 3552825 h 4019550"/>
                <a:gd name="connsiteX31" fmla="*/ 1943100 w 7162800"/>
                <a:gd name="connsiteY31" fmla="*/ 3533775 h 4019550"/>
                <a:gd name="connsiteX32" fmla="*/ 2047875 w 7162800"/>
                <a:gd name="connsiteY32" fmla="*/ 3505200 h 4019550"/>
                <a:gd name="connsiteX33" fmla="*/ 2124075 w 7162800"/>
                <a:gd name="connsiteY33" fmla="*/ 3476625 h 4019550"/>
                <a:gd name="connsiteX34" fmla="*/ 2181225 w 7162800"/>
                <a:gd name="connsiteY34" fmla="*/ 3457575 h 4019550"/>
                <a:gd name="connsiteX35" fmla="*/ 2238375 w 7162800"/>
                <a:gd name="connsiteY35" fmla="*/ 3438525 h 4019550"/>
                <a:gd name="connsiteX36" fmla="*/ 2276475 w 7162800"/>
                <a:gd name="connsiteY36" fmla="*/ 3429000 h 4019550"/>
                <a:gd name="connsiteX37" fmla="*/ 2324100 w 7162800"/>
                <a:gd name="connsiteY37" fmla="*/ 3419475 h 4019550"/>
                <a:gd name="connsiteX38" fmla="*/ 2381250 w 7162800"/>
                <a:gd name="connsiteY38" fmla="*/ 3400425 h 4019550"/>
                <a:gd name="connsiteX39" fmla="*/ 2438400 w 7162800"/>
                <a:gd name="connsiteY39" fmla="*/ 3371850 h 4019550"/>
                <a:gd name="connsiteX40" fmla="*/ 2466975 w 7162800"/>
                <a:gd name="connsiteY40" fmla="*/ 3352800 h 4019550"/>
                <a:gd name="connsiteX41" fmla="*/ 2505075 w 7162800"/>
                <a:gd name="connsiteY41" fmla="*/ 3333750 h 4019550"/>
                <a:gd name="connsiteX42" fmla="*/ 2590800 w 7162800"/>
                <a:gd name="connsiteY42" fmla="*/ 3286125 h 4019550"/>
                <a:gd name="connsiteX43" fmla="*/ 2647950 w 7162800"/>
                <a:gd name="connsiteY43" fmla="*/ 3248025 h 4019550"/>
                <a:gd name="connsiteX44" fmla="*/ 2695575 w 7162800"/>
                <a:gd name="connsiteY44" fmla="*/ 3228975 h 4019550"/>
                <a:gd name="connsiteX45" fmla="*/ 2771775 w 7162800"/>
                <a:gd name="connsiteY45" fmla="*/ 3228975 h 4019550"/>
                <a:gd name="connsiteX46" fmla="*/ 2847975 w 7162800"/>
                <a:gd name="connsiteY46" fmla="*/ 3152775 h 4019550"/>
                <a:gd name="connsiteX47" fmla="*/ 2924175 w 7162800"/>
                <a:gd name="connsiteY47" fmla="*/ 3152775 h 4019550"/>
                <a:gd name="connsiteX48" fmla="*/ 2933700 w 7162800"/>
                <a:gd name="connsiteY48" fmla="*/ 3114675 h 4019550"/>
                <a:gd name="connsiteX49" fmla="*/ 2924175 w 7162800"/>
                <a:gd name="connsiteY49" fmla="*/ 3152775 h 4019550"/>
                <a:gd name="connsiteX50" fmla="*/ 3038475 w 7162800"/>
                <a:gd name="connsiteY50" fmla="*/ 3076575 h 4019550"/>
                <a:gd name="connsiteX51" fmla="*/ 3095625 w 7162800"/>
                <a:gd name="connsiteY51" fmla="*/ 3057525 h 4019550"/>
                <a:gd name="connsiteX52" fmla="*/ 3124200 w 7162800"/>
                <a:gd name="connsiteY52" fmla="*/ 3048000 h 4019550"/>
                <a:gd name="connsiteX53" fmla="*/ 3152775 w 7162800"/>
                <a:gd name="connsiteY53" fmla="*/ 3038475 h 4019550"/>
                <a:gd name="connsiteX54" fmla="*/ 3190875 w 7162800"/>
                <a:gd name="connsiteY54" fmla="*/ 3028950 h 4019550"/>
                <a:gd name="connsiteX55" fmla="*/ 3248025 w 7162800"/>
                <a:gd name="connsiteY55" fmla="*/ 3009900 h 4019550"/>
                <a:gd name="connsiteX56" fmla="*/ 3305175 w 7162800"/>
                <a:gd name="connsiteY56" fmla="*/ 2990850 h 4019550"/>
                <a:gd name="connsiteX57" fmla="*/ 3333750 w 7162800"/>
                <a:gd name="connsiteY57" fmla="*/ 2981325 h 4019550"/>
                <a:gd name="connsiteX58" fmla="*/ 3362325 w 7162800"/>
                <a:gd name="connsiteY58" fmla="*/ 2971800 h 4019550"/>
                <a:gd name="connsiteX59" fmla="*/ 3400425 w 7162800"/>
                <a:gd name="connsiteY59" fmla="*/ 2952750 h 4019550"/>
                <a:gd name="connsiteX60" fmla="*/ 3457575 w 7162800"/>
                <a:gd name="connsiteY60" fmla="*/ 2914650 h 4019550"/>
                <a:gd name="connsiteX61" fmla="*/ 3514725 w 7162800"/>
                <a:gd name="connsiteY61" fmla="*/ 2876550 h 4019550"/>
                <a:gd name="connsiteX62" fmla="*/ 3686175 w 7162800"/>
                <a:gd name="connsiteY62" fmla="*/ 2771775 h 4019550"/>
                <a:gd name="connsiteX63" fmla="*/ 3914775 w 7162800"/>
                <a:gd name="connsiteY63" fmla="*/ 2695575 h 4019550"/>
                <a:gd name="connsiteX64" fmla="*/ 3762375 w 7162800"/>
                <a:gd name="connsiteY64" fmla="*/ 2771775 h 4019550"/>
                <a:gd name="connsiteX65" fmla="*/ 3762375 w 7162800"/>
                <a:gd name="connsiteY65" fmla="*/ 2771775 h 4019550"/>
                <a:gd name="connsiteX66" fmla="*/ 3914775 w 7162800"/>
                <a:gd name="connsiteY66" fmla="*/ 2695575 h 4019550"/>
                <a:gd name="connsiteX67" fmla="*/ 3990975 w 7162800"/>
                <a:gd name="connsiteY67" fmla="*/ 2619375 h 4019550"/>
                <a:gd name="connsiteX68" fmla="*/ 4067175 w 7162800"/>
                <a:gd name="connsiteY68" fmla="*/ 2619375 h 4019550"/>
                <a:gd name="connsiteX69" fmla="*/ 4143375 w 7162800"/>
                <a:gd name="connsiteY69" fmla="*/ 2543175 h 4019550"/>
                <a:gd name="connsiteX70" fmla="*/ 4143375 w 7162800"/>
                <a:gd name="connsiteY70" fmla="*/ 2543175 h 4019550"/>
                <a:gd name="connsiteX71" fmla="*/ 4295775 w 7162800"/>
                <a:gd name="connsiteY71" fmla="*/ 2466975 h 4019550"/>
                <a:gd name="connsiteX72" fmla="*/ 4371975 w 7162800"/>
                <a:gd name="connsiteY72" fmla="*/ 2390775 h 4019550"/>
                <a:gd name="connsiteX73" fmla="*/ 4371975 w 7162800"/>
                <a:gd name="connsiteY73" fmla="*/ 2390775 h 4019550"/>
                <a:gd name="connsiteX74" fmla="*/ 4371975 w 7162800"/>
                <a:gd name="connsiteY74" fmla="*/ 2390775 h 4019550"/>
                <a:gd name="connsiteX75" fmla="*/ 4371975 w 7162800"/>
                <a:gd name="connsiteY75" fmla="*/ 2390775 h 4019550"/>
                <a:gd name="connsiteX76" fmla="*/ 4448175 w 7162800"/>
                <a:gd name="connsiteY76" fmla="*/ 2390775 h 4019550"/>
                <a:gd name="connsiteX77" fmla="*/ 4524375 w 7162800"/>
                <a:gd name="connsiteY77" fmla="*/ 2314575 h 4019550"/>
                <a:gd name="connsiteX78" fmla="*/ 4524375 w 7162800"/>
                <a:gd name="connsiteY78" fmla="*/ 2314575 h 4019550"/>
                <a:gd name="connsiteX79" fmla="*/ 4524375 w 7162800"/>
                <a:gd name="connsiteY79" fmla="*/ 2314575 h 4019550"/>
                <a:gd name="connsiteX80" fmla="*/ 4600575 w 7162800"/>
                <a:gd name="connsiteY80" fmla="*/ 2314575 h 4019550"/>
                <a:gd name="connsiteX81" fmla="*/ 4676775 w 7162800"/>
                <a:gd name="connsiteY81" fmla="*/ 2238375 h 4019550"/>
                <a:gd name="connsiteX82" fmla="*/ 4752975 w 7162800"/>
                <a:gd name="connsiteY82" fmla="*/ 2162175 h 4019550"/>
                <a:gd name="connsiteX83" fmla="*/ 4743450 w 7162800"/>
                <a:gd name="connsiteY83" fmla="*/ 2181225 h 4019550"/>
                <a:gd name="connsiteX84" fmla="*/ 4772025 w 7162800"/>
                <a:gd name="connsiteY84" fmla="*/ 2162175 h 4019550"/>
                <a:gd name="connsiteX85" fmla="*/ 4800600 w 7162800"/>
                <a:gd name="connsiteY85" fmla="*/ 2152650 h 4019550"/>
                <a:gd name="connsiteX86" fmla="*/ 4905375 w 7162800"/>
                <a:gd name="connsiteY86" fmla="*/ 2085975 h 4019550"/>
                <a:gd name="connsiteX87" fmla="*/ 4905375 w 7162800"/>
                <a:gd name="connsiteY87" fmla="*/ 2066925 h 4019550"/>
                <a:gd name="connsiteX88" fmla="*/ 4943475 w 7162800"/>
                <a:gd name="connsiteY88" fmla="*/ 2047875 h 4019550"/>
                <a:gd name="connsiteX89" fmla="*/ 5000625 w 7162800"/>
                <a:gd name="connsiteY89" fmla="*/ 2009775 h 4019550"/>
                <a:gd name="connsiteX90" fmla="*/ 5038725 w 7162800"/>
                <a:gd name="connsiteY90" fmla="*/ 1990725 h 4019550"/>
                <a:gd name="connsiteX91" fmla="*/ 5114925 w 7162800"/>
                <a:gd name="connsiteY91" fmla="*/ 1952625 h 4019550"/>
                <a:gd name="connsiteX92" fmla="*/ 5172075 w 7162800"/>
                <a:gd name="connsiteY92" fmla="*/ 1914525 h 4019550"/>
                <a:gd name="connsiteX93" fmla="*/ 5200650 w 7162800"/>
                <a:gd name="connsiteY93" fmla="*/ 1895475 h 4019550"/>
                <a:gd name="connsiteX94" fmla="*/ 5229225 w 7162800"/>
                <a:gd name="connsiteY94" fmla="*/ 1885950 h 4019550"/>
                <a:gd name="connsiteX95" fmla="*/ 5248275 w 7162800"/>
                <a:gd name="connsiteY95" fmla="*/ 1857375 h 4019550"/>
                <a:gd name="connsiteX96" fmla="*/ 5276850 w 7162800"/>
                <a:gd name="connsiteY96" fmla="*/ 1838325 h 4019550"/>
                <a:gd name="connsiteX97" fmla="*/ 5362575 w 7162800"/>
                <a:gd name="connsiteY97" fmla="*/ 1781175 h 4019550"/>
                <a:gd name="connsiteX98" fmla="*/ 5362575 w 7162800"/>
                <a:gd name="connsiteY98" fmla="*/ 1781175 h 4019550"/>
                <a:gd name="connsiteX99" fmla="*/ 5362575 w 7162800"/>
                <a:gd name="connsiteY99" fmla="*/ 1781175 h 4019550"/>
                <a:gd name="connsiteX100" fmla="*/ 5438775 w 7162800"/>
                <a:gd name="connsiteY100" fmla="*/ 1704975 h 4019550"/>
                <a:gd name="connsiteX101" fmla="*/ 5419725 w 7162800"/>
                <a:gd name="connsiteY101" fmla="*/ 1695450 h 4019550"/>
                <a:gd name="connsiteX102" fmla="*/ 5514975 w 7162800"/>
                <a:gd name="connsiteY102" fmla="*/ 1628775 h 4019550"/>
                <a:gd name="connsiteX103" fmla="*/ 5438775 w 7162800"/>
                <a:gd name="connsiteY103" fmla="*/ 1704975 h 4019550"/>
                <a:gd name="connsiteX104" fmla="*/ 5514975 w 7162800"/>
                <a:gd name="connsiteY104" fmla="*/ 1628775 h 4019550"/>
                <a:gd name="connsiteX105" fmla="*/ 5438775 w 7162800"/>
                <a:gd name="connsiteY105" fmla="*/ 1704975 h 4019550"/>
                <a:gd name="connsiteX106" fmla="*/ 5591175 w 7162800"/>
                <a:gd name="connsiteY106" fmla="*/ 1628775 h 4019550"/>
                <a:gd name="connsiteX107" fmla="*/ 5667375 w 7162800"/>
                <a:gd name="connsiteY107" fmla="*/ 1552575 h 4019550"/>
                <a:gd name="connsiteX108" fmla="*/ 5667375 w 7162800"/>
                <a:gd name="connsiteY108" fmla="*/ 1552575 h 4019550"/>
                <a:gd name="connsiteX109" fmla="*/ 5753100 w 7162800"/>
                <a:gd name="connsiteY109" fmla="*/ 1457325 h 4019550"/>
                <a:gd name="connsiteX110" fmla="*/ 5819775 w 7162800"/>
                <a:gd name="connsiteY110" fmla="*/ 1419225 h 4019550"/>
                <a:gd name="connsiteX111" fmla="*/ 5886450 w 7162800"/>
                <a:gd name="connsiteY111" fmla="*/ 1371600 h 4019550"/>
                <a:gd name="connsiteX112" fmla="*/ 5981700 w 7162800"/>
                <a:gd name="connsiteY112" fmla="*/ 1304925 h 4019550"/>
                <a:gd name="connsiteX113" fmla="*/ 5991225 w 7162800"/>
                <a:gd name="connsiteY113" fmla="*/ 1276350 h 4019550"/>
                <a:gd name="connsiteX114" fmla="*/ 6019800 w 7162800"/>
                <a:gd name="connsiteY114" fmla="*/ 1266825 h 4019550"/>
                <a:gd name="connsiteX115" fmla="*/ 6076950 w 7162800"/>
                <a:gd name="connsiteY115" fmla="*/ 1228725 h 4019550"/>
                <a:gd name="connsiteX116" fmla="*/ 6115050 w 7162800"/>
                <a:gd name="connsiteY116" fmla="*/ 1209675 h 4019550"/>
                <a:gd name="connsiteX117" fmla="*/ 6153150 w 7162800"/>
                <a:gd name="connsiteY117" fmla="*/ 1181100 h 4019550"/>
                <a:gd name="connsiteX118" fmla="*/ 6181725 w 7162800"/>
                <a:gd name="connsiteY118" fmla="*/ 1162050 h 4019550"/>
                <a:gd name="connsiteX119" fmla="*/ 6200775 w 7162800"/>
                <a:gd name="connsiteY119" fmla="*/ 1133475 h 4019550"/>
                <a:gd name="connsiteX120" fmla="*/ 6257925 w 7162800"/>
                <a:gd name="connsiteY120" fmla="*/ 1085850 h 4019550"/>
                <a:gd name="connsiteX121" fmla="*/ 6276975 w 7162800"/>
                <a:gd name="connsiteY121" fmla="*/ 1047750 h 4019550"/>
                <a:gd name="connsiteX122" fmla="*/ 6324600 w 7162800"/>
                <a:gd name="connsiteY122" fmla="*/ 981075 h 4019550"/>
                <a:gd name="connsiteX123" fmla="*/ 6353175 w 7162800"/>
                <a:gd name="connsiteY123" fmla="*/ 942975 h 4019550"/>
                <a:gd name="connsiteX124" fmla="*/ 6429375 w 7162800"/>
                <a:gd name="connsiteY124" fmla="*/ 942975 h 4019550"/>
                <a:gd name="connsiteX125" fmla="*/ 6429375 w 7162800"/>
                <a:gd name="connsiteY125" fmla="*/ 942975 h 4019550"/>
                <a:gd name="connsiteX126" fmla="*/ 6505575 w 7162800"/>
                <a:gd name="connsiteY126" fmla="*/ 866775 h 4019550"/>
                <a:gd name="connsiteX127" fmla="*/ 6581775 w 7162800"/>
                <a:gd name="connsiteY127" fmla="*/ 866775 h 4019550"/>
                <a:gd name="connsiteX128" fmla="*/ 6505575 w 7162800"/>
                <a:gd name="connsiteY128" fmla="*/ 714375 h 4019550"/>
                <a:gd name="connsiteX129" fmla="*/ 6543675 w 7162800"/>
                <a:gd name="connsiteY129" fmla="*/ 685800 h 4019550"/>
                <a:gd name="connsiteX130" fmla="*/ 6600825 w 7162800"/>
                <a:gd name="connsiteY130" fmla="*/ 647700 h 4019550"/>
                <a:gd name="connsiteX131" fmla="*/ 6657975 w 7162800"/>
                <a:gd name="connsiteY131" fmla="*/ 590550 h 4019550"/>
                <a:gd name="connsiteX132" fmla="*/ 6724650 w 7162800"/>
                <a:gd name="connsiteY132" fmla="*/ 552450 h 4019550"/>
                <a:gd name="connsiteX133" fmla="*/ 6791325 w 7162800"/>
                <a:gd name="connsiteY133" fmla="*/ 504825 h 4019550"/>
                <a:gd name="connsiteX134" fmla="*/ 6829425 w 7162800"/>
                <a:gd name="connsiteY134" fmla="*/ 485775 h 4019550"/>
                <a:gd name="connsiteX135" fmla="*/ 6858000 w 7162800"/>
                <a:gd name="connsiteY135" fmla="*/ 466725 h 4019550"/>
                <a:gd name="connsiteX136" fmla="*/ 6905625 w 7162800"/>
                <a:gd name="connsiteY136" fmla="*/ 381000 h 4019550"/>
                <a:gd name="connsiteX137" fmla="*/ 6934200 w 7162800"/>
                <a:gd name="connsiteY137" fmla="*/ 361950 h 4019550"/>
                <a:gd name="connsiteX138" fmla="*/ 6943725 w 7162800"/>
                <a:gd name="connsiteY138" fmla="*/ 333375 h 4019550"/>
                <a:gd name="connsiteX139" fmla="*/ 6962775 w 7162800"/>
                <a:gd name="connsiteY139" fmla="*/ 304800 h 4019550"/>
                <a:gd name="connsiteX140" fmla="*/ 7010400 w 7162800"/>
                <a:gd name="connsiteY140" fmla="*/ 228600 h 4019550"/>
                <a:gd name="connsiteX141" fmla="*/ 7029450 w 7162800"/>
                <a:gd name="connsiteY141" fmla="*/ 200025 h 4019550"/>
                <a:gd name="connsiteX142" fmla="*/ 7067550 w 7162800"/>
                <a:gd name="connsiteY142" fmla="*/ 133350 h 4019550"/>
                <a:gd name="connsiteX143" fmla="*/ 7096125 w 7162800"/>
                <a:gd name="connsiteY143" fmla="*/ 114300 h 4019550"/>
                <a:gd name="connsiteX144" fmla="*/ 7143750 w 7162800"/>
                <a:gd name="connsiteY144" fmla="*/ 28575 h 4019550"/>
                <a:gd name="connsiteX145" fmla="*/ 7162800 w 7162800"/>
                <a:gd name="connsiteY145" fmla="*/ 0 h 4019550"/>
                <a:gd name="connsiteX146" fmla="*/ 0 w 7162800"/>
                <a:gd name="connsiteY146" fmla="*/ 19050 h 401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7162800" h="4019550">
                  <a:moveTo>
                    <a:pt x="0" y="19050"/>
                  </a:moveTo>
                  <a:lnTo>
                    <a:pt x="19050" y="4019550"/>
                  </a:lnTo>
                  <a:lnTo>
                    <a:pt x="19050" y="4019550"/>
                  </a:lnTo>
                  <a:cubicBezTo>
                    <a:pt x="107950" y="4016375"/>
                    <a:pt x="196947" y="4015249"/>
                    <a:pt x="285750" y="4010025"/>
                  </a:cubicBezTo>
                  <a:cubicBezTo>
                    <a:pt x="305029" y="4008891"/>
                    <a:pt x="323812" y="4003437"/>
                    <a:pt x="342900" y="4000500"/>
                  </a:cubicBezTo>
                  <a:cubicBezTo>
                    <a:pt x="412468" y="3989797"/>
                    <a:pt x="401388" y="3993330"/>
                    <a:pt x="466725" y="3981450"/>
                  </a:cubicBezTo>
                  <a:cubicBezTo>
                    <a:pt x="482653" y="3978554"/>
                    <a:pt x="498644" y="3975852"/>
                    <a:pt x="514350" y="3971925"/>
                  </a:cubicBezTo>
                  <a:cubicBezTo>
                    <a:pt x="524090" y="3969490"/>
                    <a:pt x="533239" y="3965042"/>
                    <a:pt x="542925" y="3962400"/>
                  </a:cubicBezTo>
                  <a:cubicBezTo>
                    <a:pt x="580814" y="3952067"/>
                    <a:pt x="619125" y="3943350"/>
                    <a:pt x="657225" y="3933825"/>
                  </a:cubicBezTo>
                  <a:cubicBezTo>
                    <a:pt x="666965" y="3931390"/>
                    <a:pt x="676060" y="3926735"/>
                    <a:pt x="685800" y="3924300"/>
                  </a:cubicBezTo>
                  <a:cubicBezTo>
                    <a:pt x="701506" y="3920373"/>
                    <a:pt x="717719" y="3918702"/>
                    <a:pt x="733425" y="3914775"/>
                  </a:cubicBezTo>
                  <a:cubicBezTo>
                    <a:pt x="743165" y="3912340"/>
                    <a:pt x="752217" y="3907508"/>
                    <a:pt x="762000" y="3905250"/>
                  </a:cubicBezTo>
                  <a:cubicBezTo>
                    <a:pt x="793550" y="3897969"/>
                    <a:pt x="825500" y="3892550"/>
                    <a:pt x="857250" y="3886200"/>
                  </a:cubicBezTo>
                  <a:cubicBezTo>
                    <a:pt x="867095" y="3884231"/>
                    <a:pt x="876042" y="3878933"/>
                    <a:pt x="885825" y="3876675"/>
                  </a:cubicBezTo>
                  <a:cubicBezTo>
                    <a:pt x="917375" y="3869394"/>
                    <a:pt x="949325" y="3863975"/>
                    <a:pt x="981075" y="3857625"/>
                  </a:cubicBezTo>
                  <a:lnTo>
                    <a:pt x="1028700" y="3848100"/>
                  </a:lnTo>
                  <a:cubicBezTo>
                    <a:pt x="1044575" y="3844925"/>
                    <a:pt x="1060356" y="3841237"/>
                    <a:pt x="1076325" y="3838575"/>
                  </a:cubicBezTo>
                  <a:lnTo>
                    <a:pt x="1190625" y="3819525"/>
                  </a:lnTo>
                  <a:cubicBezTo>
                    <a:pt x="1216450" y="3815221"/>
                    <a:pt x="1241425" y="3806825"/>
                    <a:pt x="1266825" y="3800475"/>
                  </a:cubicBezTo>
                  <a:cubicBezTo>
                    <a:pt x="1279525" y="3797300"/>
                    <a:pt x="1292506" y="3795090"/>
                    <a:pt x="1304925" y="3790950"/>
                  </a:cubicBezTo>
                  <a:cubicBezTo>
                    <a:pt x="1323975" y="3784600"/>
                    <a:pt x="1342594" y="3776770"/>
                    <a:pt x="1362075" y="3771900"/>
                  </a:cubicBezTo>
                  <a:cubicBezTo>
                    <a:pt x="1409915" y="3759940"/>
                    <a:pt x="1387756" y="3766515"/>
                    <a:pt x="1428750" y="3752850"/>
                  </a:cubicBezTo>
                  <a:cubicBezTo>
                    <a:pt x="1491372" y="3711102"/>
                    <a:pt x="1423930" y="3752443"/>
                    <a:pt x="1485900" y="3724275"/>
                  </a:cubicBezTo>
                  <a:lnTo>
                    <a:pt x="1600200" y="3667125"/>
                  </a:lnTo>
                  <a:lnTo>
                    <a:pt x="1685925" y="3638550"/>
                  </a:lnTo>
                  <a:cubicBezTo>
                    <a:pt x="1695450" y="3635375"/>
                    <a:pt x="1705178" y="3632754"/>
                    <a:pt x="1714500" y="3629025"/>
                  </a:cubicBezTo>
                  <a:cubicBezTo>
                    <a:pt x="1730375" y="3622675"/>
                    <a:pt x="1745905" y="3615382"/>
                    <a:pt x="1762125" y="3609975"/>
                  </a:cubicBezTo>
                  <a:cubicBezTo>
                    <a:pt x="1774544" y="3605835"/>
                    <a:pt x="1787638" y="3604046"/>
                    <a:pt x="1800225" y="3600450"/>
                  </a:cubicBezTo>
                  <a:cubicBezTo>
                    <a:pt x="1809879" y="3597692"/>
                    <a:pt x="1819275" y="3594100"/>
                    <a:pt x="1828800" y="3590925"/>
                  </a:cubicBezTo>
                  <a:cubicBezTo>
                    <a:pt x="1838325" y="3584575"/>
                    <a:pt x="1846914" y="3576524"/>
                    <a:pt x="1857375" y="3571875"/>
                  </a:cubicBezTo>
                  <a:cubicBezTo>
                    <a:pt x="1875725" y="3563720"/>
                    <a:pt x="1914525" y="3552825"/>
                    <a:pt x="1914525" y="3552825"/>
                  </a:cubicBezTo>
                  <a:cubicBezTo>
                    <a:pt x="1924050" y="3546475"/>
                    <a:pt x="1932639" y="3538424"/>
                    <a:pt x="1943100" y="3533775"/>
                  </a:cubicBezTo>
                  <a:cubicBezTo>
                    <a:pt x="1982650" y="3516197"/>
                    <a:pt x="2007131" y="3513349"/>
                    <a:pt x="2047875" y="3505200"/>
                  </a:cubicBezTo>
                  <a:cubicBezTo>
                    <a:pt x="2111750" y="3473262"/>
                    <a:pt x="2059231" y="3496078"/>
                    <a:pt x="2124075" y="3476625"/>
                  </a:cubicBezTo>
                  <a:cubicBezTo>
                    <a:pt x="2143309" y="3470855"/>
                    <a:pt x="2162175" y="3463925"/>
                    <a:pt x="2181225" y="3457575"/>
                  </a:cubicBezTo>
                  <a:lnTo>
                    <a:pt x="2238375" y="3438525"/>
                  </a:lnTo>
                  <a:cubicBezTo>
                    <a:pt x="2250794" y="3434385"/>
                    <a:pt x="2263696" y="3431840"/>
                    <a:pt x="2276475" y="3429000"/>
                  </a:cubicBezTo>
                  <a:cubicBezTo>
                    <a:pt x="2292279" y="3425488"/>
                    <a:pt x="2308481" y="3423735"/>
                    <a:pt x="2324100" y="3419475"/>
                  </a:cubicBezTo>
                  <a:cubicBezTo>
                    <a:pt x="2343473" y="3414191"/>
                    <a:pt x="2381250" y="3400425"/>
                    <a:pt x="2381250" y="3400425"/>
                  </a:cubicBezTo>
                  <a:cubicBezTo>
                    <a:pt x="2463142" y="3345830"/>
                    <a:pt x="2359530" y="3411285"/>
                    <a:pt x="2438400" y="3371850"/>
                  </a:cubicBezTo>
                  <a:cubicBezTo>
                    <a:pt x="2448639" y="3366730"/>
                    <a:pt x="2457036" y="3358480"/>
                    <a:pt x="2466975" y="3352800"/>
                  </a:cubicBezTo>
                  <a:cubicBezTo>
                    <a:pt x="2479303" y="3345755"/>
                    <a:pt x="2492899" y="3341055"/>
                    <a:pt x="2505075" y="3333750"/>
                  </a:cubicBezTo>
                  <a:cubicBezTo>
                    <a:pt x="2586955" y="3284622"/>
                    <a:pt x="2533323" y="3305284"/>
                    <a:pt x="2590800" y="3286125"/>
                  </a:cubicBezTo>
                  <a:lnTo>
                    <a:pt x="2647950" y="3248025"/>
                  </a:lnTo>
                  <a:cubicBezTo>
                    <a:pt x="2676648" y="3228893"/>
                    <a:pt x="2661738" y="3243477"/>
                    <a:pt x="2695575" y="3228975"/>
                  </a:cubicBezTo>
                  <a:cubicBezTo>
                    <a:pt x="2704803" y="3225020"/>
                    <a:pt x="2762250" y="3232150"/>
                    <a:pt x="2771775" y="3228975"/>
                  </a:cubicBezTo>
                  <a:cubicBezTo>
                    <a:pt x="2776892" y="3225137"/>
                    <a:pt x="2836579" y="3157840"/>
                    <a:pt x="2847975" y="3152775"/>
                  </a:cubicBezTo>
                  <a:lnTo>
                    <a:pt x="2924175" y="3152775"/>
                  </a:lnTo>
                  <a:cubicBezTo>
                    <a:pt x="2936594" y="3148635"/>
                    <a:pt x="2921443" y="3119272"/>
                    <a:pt x="2933700" y="3114675"/>
                  </a:cubicBezTo>
                  <a:cubicBezTo>
                    <a:pt x="2946995" y="3109689"/>
                    <a:pt x="2911124" y="3158368"/>
                    <a:pt x="2924175" y="3152775"/>
                  </a:cubicBezTo>
                  <a:cubicBezTo>
                    <a:pt x="2949072" y="3142105"/>
                    <a:pt x="3011622" y="3084631"/>
                    <a:pt x="3038475" y="3076575"/>
                  </a:cubicBezTo>
                  <a:cubicBezTo>
                    <a:pt x="3057709" y="3070805"/>
                    <a:pt x="3076575" y="3063875"/>
                    <a:pt x="3095625" y="3057525"/>
                  </a:cubicBezTo>
                  <a:lnTo>
                    <a:pt x="3124200" y="3048000"/>
                  </a:lnTo>
                  <a:cubicBezTo>
                    <a:pt x="3133725" y="3044825"/>
                    <a:pt x="3143035" y="3040910"/>
                    <a:pt x="3152775" y="3038475"/>
                  </a:cubicBezTo>
                  <a:cubicBezTo>
                    <a:pt x="3165475" y="3035300"/>
                    <a:pt x="3178336" y="3032712"/>
                    <a:pt x="3190875" y="3028950"/>
                  </a:cubicBezTo>
                  <a:cubicBezTo>
                    <a:pt x="3210109" y="3023180"/>
                    <a:pt x="3228975" y="3016250"/>
                    <a:pt x="3248025" y="3009900"/>
                  </a:cubicBezTo>
                  <a:lnTo>
                    <a:pt x="3305175" y="2990850"/>
                  </a:lnTo>
                  <a:lnTo>
                    <a:pt x="3333750" y="2981325"/>
                  </a:lnTo>
                  <a:cubicBezTo>
                    <a:pt x="3343275" y="2978150"/>
                    <a:pt x="3353345" y="2976290"/>
                    <a:pt x="3362325" y="2971800"/>
                  </a:cubicBezTo>
                  <a:cubicBezTo>
                    <a:pt x="3375025" y="2965450"/>
                    <a:pt x="3388249" y="2960055"/>
                    <a:pt x="3400425" y="2952750"/>
                  </a:cubicBezTo>
                  <a:cubicBezTo>
                    <a:pt x="3420058" y="2940970"/>
                    <a:pt x="3438525" y="2927350"/>
                    <a:pt x="3457575" y="2914650"/>
                  </a:cubicBezTo>
                  <a:lnTo>
                    <a:pt x="3514725" y="2876550"/>
                  </a:lnTo>
                  <a:lnTo>
                    <a:pt x="3686175" y="2771775"/>
                  </a:lnTo>
                  <a:lnTo>
                    <a:pt x="3914775" y="2695575"/>
                  </a:lnTo>
                  <a:cubicBezTo>
                    <a:pt x="3924300" y="2689225"/>
                    <a:pt x="3751515" y="2775395"/>
                    <a:pt x="3762375" y="2771775"/>
                  </a:cubicBezTo>
                  <a:lnTo>
                    <a:pt x="3762375" y="2771775"/>
                  </a:lnTo>
                  <a:lnTo>
                    <a:pt x="3914775" y="2695575"/>
                  </a:lnTo>
                  <a:lnTo>
                    <a:pt x="3990975" y="2619375"/>
                  </a:lnTo>
                  <a:lnTo>
                    <a:pt x="4067175" y="2619375"/>
                  </a:lnTo>
                  <a:lnTo>
                    <a:pt x="4143375" y="2543175"/>
                  </a:lnTo>
                  <a:lnTo>
                    <a:pt x="4143375" y="2543175"/>
                  </a:lnTo>
                  <a:lnTo>
                    <a:pt x="4295775" y="2466975"/>
                  </a:lnTo>
                  <a:cubicBezTo>
                    <a:pt x="4307452" y="2449159"/>
                    <a:pt x="4346575" y="2403475"/>
                    <a:pt x="4371975" y="2390775"/>
                  </a:cubicBezTo>
                  <a:lnTo>
                    <a:pt x="4371975" y="2390775"/>
                  </a:lnTo>
                  <a:lnTo>
                    <a:pt x="4371975" y="2390775"/>
                  </a:lnTo>
                  <a:lnTo>
                    <a:pt x="4371975" y="2390775"/>
                  </a:lnTo>
                  <a:cubicBezTo>
                    <a:pt x="4382214" y="2385655"/>
                    <a:pt x="4437714" y="2395424"/>
                    <a:pt x="4448175" y="2390775"/>
                  </a:cubicBezTo>
                  <a:cubicBezTo>
                    <a:pt x="4466525" y="2382620"/>
                    <a:pt x="4524375" y="2314575"/>
                    <a:pt x="4524375" y="2314575"/>
                  </a:cubicBezTo>
                  <a:lnTo>
                    <a:pt x="4524375" y="2314575"/>
                  </a:lnTo>
                  <a:lnTo>
                    <a:pt x="4524375" y="2314575"/>
                  </a:lnTo>
                  <a:cubicBezTo>
                    <a:pt x="4553073" y="2295443"/>
                    <a:pt x="4566738" y="2329077"/>
                    <a:pt x="4600575" y="2314575"/>
                  </a:cubicBezTo>
                  <a:cubicBezTo>
                    <a:pt x="4609803" y="2310620"/>
                    <a:pt x="4667250" y="2241550"/>
                    <a:pt x="4676775" y="2238375"/>
                  </a:cubicBezTo>
                  <a:cubicBezTo>
                    <a:pt x="4758667" y="2183780"/>
                    <a:pt x="4674105" y="2201610"/>
                    <a:pt x="4752975" y="2162175"/>
                  </a:cubicBezTo>
                  <a:cubicBezTo>
                    <a:pt x="4826833" y="2125246"/>
                    <a:pt x="4671626" y="2205166"/>
                    <a:pt x="4743450" y="2181225"/>
                  </a:cubicBezTo>
                  <a:cubicBezTo>
                    <a:pt x="4752975" y="2174875"/>
                    <a:pt x="4761786" y="2167295"/>
                    <a:pt x="4772025" y="2162175"/>
                  </a:cubicBezTo>
                  <a:cubicBezTo>
                    <a:pt x="4781005" y="2157685"/>
                    <a:pt x="4792246" y="2158219"/>
                    <a:pt x="4800600" y="2152650"/>
                  </a:cubicBezTo>
                  <a:cubicBezTo>
                    <a:pt x="4847413" y="2121442"/>
                    <a:pt x="4870233" y="2121117"/>
                    <a:pt x="4905375" y="2085975"/>
                  </a:cubicBezTo>
                  <a:cubicBezTo>
                    <a:pt x="4928256" y="2063094"/>
                    <a:pt x="4878261" y="2078545"/>
                    <a:pt x="4905375" y="2066925"/>
                  </a:cubicBezTo>
                  <a:cubicBezTo>
                    <a:pt x="4918426" y="2061332"/>
                    <a:pt x="4931299" y="2055180"/>
                    <a:pt x="4943475" y="2047875"/>
                  </a:cubicBezTo>
                  <a:cubicBezTo>
                    <a:pt x="4963108" y="2036095"/>
                    <a:pt x="4980147" y="2020014"/>
                    <a:pt x="5000625" y="2009775"/>
                  </a:cubicBezTo>
                  <a:cubicBezTo>
                    <a:pt x="5013325" y="2003425"/>
                    <a:pt x="5026313" y="1997621"/>
                    <a:pt x="5038725" y="1990725"/>
                  </a:cubicBezTo>
                  <a:cubicBezTo>
                    <a:pt x="5106206" y="1953235"/>
                    <a:pt x="5062687" y="1970038"/>
                    <a:pt x="5114925" y="1952625"/>
                  </a:cubicBezTo>
                  <a:lnTo>
                    <a:pt x="5172075" y="1914525"/>
                  </a:lnTo>
                  <a:cubicBezTo>
                    <a:pt x="5181600" y="1908175"/>
                    <a:pt x="5189790" y="1899095"/>
                    <a:pt x="5200650" y="1895475"/>
                  </a:cubicBezTo>
                  <a:lnTo>
                    <a:pt x="5229225" y="1885950"/>
                  </a:lnTo>
                  <a:cubicBezTo>
                    <a:pt x="5235575" y="1876425"/>
                    <a:pt x="5240180" y="1865470"/>
                    <a:pt x="5248275" y="1857375"/>
                  </a:cubicBezTo>
                  <a:cubicBezTo>
                    <a:pt x="5256370" y="1849280"/>
                    <a:pt x="5269312" y="1846940"/>
                    <a:pt x="5276850" y="1838325"/>
                  </a:cubicBezTo>
                  <a:cubicBezTo>
                    <a:pt x="5279302" y="1835523"/>
                    <a:pt x="5351086" y="1790749"/>
                    <a:pt x="5362575" y="1781175"/>
                  </a:cubicBezTo>
                  <a:lnTo>
                    <a:pt x="5362575" y="1781175"/>
                  </a:lnTo>
                  <a:lnTo>
                    <a:pt x="5362575" y="1781175"/>
                  </a:lnTo>
                  <a:cubicBezTo>
                    <a:pt x="5367338" y="1768475"/>
                    <a:pt x="5436134" y="1711429"/>
                    <a:pt x="5438775" y="1704975"/>
                  </a:cubicBezTo>
                  <a:cubicBezTo>
                    <a:pt x="5446615" y="1698703"/>
                    <a:pt x="5410745" y="1699940"/>
                    <a:pt x="5419725" y="1695450"/>
                  </a:cubicBezTo>
                  <a:cubicBezTo>
                    <a:pt x="5429964" y="1690330"/>
                    <a:pt x="5506181" y="1636104"/>
                    <a:pt x="5514975" y="1628775"/>
                  </a:cubicBezTo>
                  <a:cubicBezTo>
                    <a:pt x="5525323" y="1620151"/>
                    <a:pt x="5430151" y="1715323"/>
                    <a:pt x="5438775" y="1704975"/>
                  </a:cubicBezTo>
                  <a:cubicBezTo>
                    <a:pt x="5446104" y="1696181"/>
                    <a:pt x="5506181" y="1636104"/>
                    <a:pt x="5514975" y="1628775"/>
                  </a:cubicBezTo>
                  <a:lnTo>
                    <a:pt x="5438775" y="1704975"/>
                  </a:lnTo>
                  <a:cubicBezTo>
                    <a:pt x="5458408" y="1693195"/>
                    <a:pt x="5572125" y="1641475"/>
                    <a:pt x="5591175" y="1628775"/>
                  </a:cubicBezTo>
                  <a:cubicBezTo>
                    <a:pt x="5613790" y="1613698"/>
                    <a:pt x="5646700" y="1570297"/>
                    <a:pt x="5667375" y="1552575"/>
                  </a:cubicBezTo>
                  <a:lnTo>
                    <a:pt x="5667375" y="1552575"/>
                  </a:lnTo>
                  <a:cubicBezTo>
                    <a:pt x="5687973" y="1537862"/>
                    <a:pt x="5729781" y="1465098"/>
                    <a:pt x="5753100" y="1457325"/>
                  </a:cubicBezTo>
                  <a:cubicBezTo>
                    <a:pt x="5845228" y="1388229"/>
                    <a:pt x="5747049" y="1455588"/>
                    <a:pt x="5819775" y="1419225"/>
                  </a:cubicBezTo>
                  <a:cubicBezTo>
                    <a:pt x="5835259" y="1411483"/>
                    <a:pt x="5875664" y="1379150"/>
                    <a:pt x="5886450" y="1371600"/>
                  </a:cubicBezTo>
                  <a:cubicBezTo>
                    <a:pt x="6003715" y="1289515"/>
                    <a:pt x="5892760" y="1371630"/>
                    <a:pt x="5981700" y="1304925"/>
                  </a:cubicBezTo>
                  <a:cubicBezTo>
                    <a:pt x="5984875" y="1295400"/>
                    <a:pt x="5984125" y="1283450"/>
                    <a:pt x="5991225" y="1276350"/>
                  </a:cubicBezTo>
                  <a:cubicBezTo>
                    <a:pt x="5998325" y="1269250"/>
                    <a:pt x="6011023" y="1271701"/>
                    <a:pt x="6019800" y="1266825"/>
                  </a:cubicBezTo>
                  <a:cubicBezTo>
                    <a:pt x="6039814" y="1255706"/>
                    <a:pt x="6056472" y="1238964"/>
                    <a:pt x="6076950" y="1228725"/>
                  </a:cubicBezTo>
                  <a:cubicBezTo>
                    <a:pt x="6089650" y="1222375"/>
                    <a:pt x="6103009" y="1217200"/>
                    <a:pt x="6115050" y="1209675"/>
                  </a:cubicBezTo>
                  <a:cubicBezTo>
                    <a:pt x="6128512" y="1201261"/>
                    <a:pt x="6140232" y="1190327"/>
                    <a:pt x="6153150" y="1181100"/>
                  </a:cubicBezTo>
                  <a:cubicBezTo>
                    <a:pt x="6162465" y="1174446"/>
                    <a:pt x="6172200" y="1168400"/>
                    <a:pt x="6181725" y="1162050"/>
                  </a:cubicBezTo>
                  <a:cubicBezTo>
                    <a:pt x="6188075" y="1152525"/>
                    <a:pt x="6192680" y="1141570"/>
                    <a:pt x="6200775" y="1133475"/>
                  </a:cubicBezTo>
                  <a:cubicBezTo>
                    <a:pt x="6242547" y="1091703"/>
                    <a:pt x="6218915" y="1140465"/>
                    <a:pt x="6257925" y="1085850"/>
                  </a:cubicBezTo>
                  <a:cubicBezTo>
                    <a:pt x="6266178" y="1074296"/>
                    <a:pt x="6269930" y="1060078"/>
                    <a:pt x="6276975" y="1047750"/>
                  </a:cubicBezTo>
                  <a:cubicBezTo>
                    <a:pt x="6288117" y="1028251"/>
                    <a:pt x="6312334" y="997430"/>
                    <a:pt x="6324600" y="981075"/>
                  </a:cubicBezTo>
                  <a:cubicBezTo>
                    <a:pt x="6331217" y="961223"/>
                    <a:pt x="6340097" y="958668"/>
                    <a:pt x="6353175" y="942975"/>
                  </a:cubicBezTo>
                  <a:cubicBezTo>
                    <a:pt x="6360504" y="934181"/>
                    <a:pt x="6419850" y="949325"/>
                    <a:pt x="6429375" y="942975"/>
                  </a:cubicBezTo>
                  <a:lnTo>
                    <a:pt x="6429375" y="942975"/>
                  </a:lnTo>
                  <a:cubicBezTo>
                    <a:pt x="6442148" y="919254"/>
                    <a:pt x="6486525" y="885825"/>
                    <a:pt x="6505575" y="866775"/>
                  </a:cubicBezTo>
                  <a:cubicBezTo>
                    <a:pt x="6496050" y="850900"/>
                    <a:pt x="6581775" y="892175"/>
                    <a:pt x="6581775" y="866775"/>
                  </a:cubicBezTo>
                  <a:cubicBezTo>
                    <a:pt x="6581775" y="841375"/>
                    <a:pt x="6494799" y="722457"/>
                    <a:pt x="6505575" y="714375"/>
                  </a:cubicBezTo>
                  <a:cubicBezTo>
                    <a:pt x="6518275" y="704850"/>
                    <a:pt x="6531622" y="696131"/>
                    <a:pt x="6543675" y="685800"/>
                  </a:cubicBezTo>
                  <a:cubicBezTo>
                    <a:pt x="6589079" y="646882"/>
                    <a:pt x="6552219" y="663902"/>
                    <a:pt x="6600825" y="647700"/>
                  </a:cubicBezTo>
                  <a:cubicBezTo>
                    <a:pt x="6668168" y="602805"/>
                    <a:pt x="6587088" y="661437"/>
                    <a:pt x="6657975" y="590550"/>
                  </a:cubicBezTo>
                  <a:cubicBezTo>
                    <a:pt x="6673446" y="575079"/>
                    <a:pt x="6707219" y="562411"/>
                    <a:pt x="6724650" y="552450"/>
                  </a:cubicBezTo>
                  <a:cubicBezTo>
                    <a:pt x="6771668" y="525583"/>
                    <a:pt x="6736809" y="538897"/>
                    <a:pt x="6791325" y="504825"/>
                  </a:cubicBezTo>
                  <a:cubicBezTo>
                    <a:pt x="6803366" y="497300"/>
                    <a:pt x="6817097" y="492820"/>
                    <a:pt x="6829425" y="485775"/>
                  </a:cubicBezTo>
                  <a:cubicBezTo>
                    <a:pt x="6839364" y="480095"/>
                    <a:pt x="6848475" y="473075"/>
                    <a:pt x="6858000" y="466725"/>
                  </a:cubicBezTo>
                  <a:cubicBezTo>
                    <a:pt x="6874765" y="416430"/>
                    <a:pt x="6861956" y="446504"/>
                    <a:pt x="6905625" y="381000"/>
                  </a:cubicBezTo>
                  <a:cubicBezTo>
                    <a:pt x="6911975" y="371475"/>
                    <a:pt x="6924675" y="368300"/>
                    <a:pt x="6934200" y="361950"/>
                  </a:cubicBezTo>
                  <a:cubicBezTo>
                    <a:pt x="6937375" y="352425"/>
                    <a:pt x="6939235" y="342355"/>
                    <a:pt x="6943725" y="333375"/>
                  </a:cubicBezTo>
                  <a:cubicBezTo>
                    <a:pt x="6948845" y="323136"/>
                    <a:pt x="6958126" y="315261"/>
                    <a:pt x="6962775" y="304800"/>
                  </a:cubicBezTo>
                  <a:cubicBezTo>
                    <a:pt x="6996184" y="229631"/>
                    <a:pt x="6958995" y="262870"/>
                    <a:pt x="7010400" y="228600"/>
                  </a:cubicBezTo>
                  <a:cubicBezTo>
                    <a:pt x="7016750" y="219075"/>
                    <a:pt x="7024330" y="210264"/>
                    <a:pt x="7029450" y="200025"/>
                  </a:cubicBezTo>
                  <a:cubicBezTo>
                    <a:pt x="7051246" y="156433"/>
                    <a:pt x="7021486" y="179414"/>
                    <a:pt x="7067550" y="133350"/>
                  </a:cubicBezTo>
                  <a:cubicBezTo>
                    <a:pt x="7075645" y="125255"/>
                    <a:pt x="7086600" y="120650"/>
                    <a:pt x="7096125" y="114300"/>
                  </a:cubicBezTo>
                  <a:cubicBezTo>
                    <a:pt x="7112890" y="64005"/>
                    <a:pt x="7100081" y="94079"/>
                    <a:pt x="7143750" y="28575"/>
                  </a:cubicBezTo>
                  <a:lnTo>
                    <a:pt x="7162800" y="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1907177" y="1724297"/>
              <a:ext cx="6439989" cy="3918857"/>
            </a:xfrm>
            <a:custGeom>
              <a:avLst/>
              <a:gdLst>
                <a:gd name="connsiteX0" fmla="*/ 0 w 6439989"/>
                <a:gd name="connsiteY0" fmla="*/ 3918857 h 3918857"/>
                <a:gd name="connsiteX1" fmla="*/ 2011680 w 6439989"/>
                <a:gd name="connsiteY1" fmla="*/ 3226526 h 3918857"/>
                <a:gd name="connsiteX2" fmla="*/ 4114800 w 6439989"/>
                <a:gd name="connsiteY2" fmla="*/ 2142309 h 3918857"/>
                <a:gd name="connsiteX3" fmla="*/ 5852160 w 6439989"/>
                <a:gd name="connsiteY3" fmla="*/ 809897 h 3918857"/>
                <a:gd name="connsiteX4" fmla="*/ 6439989 w 6439989"/>
                <a:gd name="connsiteY4" fmla="*/ 0 h 3918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39989" h="3918857">
                  <a:moveTo>
                    <a:pt x="0" y="3918857"/>
                  </a:moveTo>
                  <a:cubicBezTo>
                    <a:pt x="662940" y="3720737"/>
                    <a:pt x="1325880" y="3522617"/>
                    <a:pt x="2011680" y="3226526"/>
                  </a:cubicBezTo>
                  <a:cubicBezTo>
                    <a:pt x="2697480" y="2930435"/>
                    <a:pt x="3474720" y="2545080"/>
                    <a:pt x="4114800" y="2142309"/>
                  </a:cubicBezTo>
                  <a:cubicBezTo>
                    <a:pt x="4754880" y="1739538"/>
                    <a:pt x="5464628" y="1166949"/>
                    <a:pt x="5852160" y="809897"/>
                  </a:cubicBezTo>
                  <a:cubicBezTo>
                    <a:pt x="6239692" y="452845"/>
                    <a:pt x="6339840" y="226422"/>
                    <a:pt x="6439989" y="0"/>
                  </a:cubicBezTo>
                </a:path>
              </a:pathLst>
            </a:cu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62" name="Chart 61"/>
          <p:cNvGraphicFramePr>
            <a:graphicFrameLocks/>
          </p:cNvGraphicFramePr>
          <p:nvPr/>
        </p:nvGraphicFramePr>
        <p:xfrm>
          <a:off x="228600" y="1143000"/>
          <a:ext cx="85344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0" name="Picture 20" descr="http://www.theinquirer.net/img/12052/Nehalem_die_small.jpg?124133222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96200" y="1905000"/>
            <a:ext cx="908868" cy="847726"/>
          </a:xfrm>
          <a:prstGeom prst="rect">
            <a:avLst/>
          </a:prstGeom>
          <a:noFill/>
        </p:spPr>
      </p:pic>
      <p:pic>
        <p:nvPicPr>
          <p:cNvPr id="21" name="Picture 22" descr="http://www.zdnet.co.uk/i/z5/rv/2008/06/atom_die_432x200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5410200"/>
            <a:ext cx="1143000" cy="52916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Ideal Core Power/</a:t>
            </a:r>
            <a:r>
              <a:rPr lang="en-US" dirty="0" err="1" smtClean="0"/>
              <a:t>Perf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2213811" y="2779295"/>
            <a:ext cx="5378115" cy="2815389"/>
          </a:xfrm>
          <a:custGeom>
            <a:avLst/>
            <a:gdLst>
              <a:gd name="connsiteX0" fmla="*/ 0 w 5378115"/>
              <a:gd name="connsiteY0" fmla="*/ 2815389 h 2815389"/>
              <a:gd name="connsiteX1" fmla="*/ 2851484 w 5378115"/>
              <a:gd name="connsiteY1" fmla="*/ 1852863 h 2815389"/>
              <a:gd name="connsiteX2" fmla="*/ 5378115 w 5378115"/>
              <a:gd name="connsiteY2" fmla="*/ 0 h 2815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78115" h="2815389">
                <a:moveTo>
                  <a:pt x="0" y="2815389"/>
                </a:moveTo>
                <a:cubicBezTo>
                  <a:pt x="977566" y="2568742"/>
                  <a:pt x="1955132" y="2322095"/>
                  <a:pt x="2851484" y="1852863"/>
                </a:cubicBezTo>
                <a:cubicBezTo>
                  <a:pt x="3747837" y="1383632"/>
                  <a:pt x="4562976" y="691816"/>
                  <a:pt x="5378115" y="0"/>
                </a:cubicBezTo>
              </a:path>
            </a:pathLst>
          </a:custGeom>
          <a:ln w="50800">
            <a:solidFill>
              <a:schemeClr val="accent4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71600" y="5867400"/>
            <a:ext cx="865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Atom</a:t>
            </a:r>
            <a:endParaRPr lang="en-US" dirty="0"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543800" y="2743200"/>
            <a:ext cx="1205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Nehalem</a:t>
            </a:r>
            <a:endParaRPr lang="en-US" dirty="0">
              <a:latin typeface="+mj-lt"/>
            </a:endParaRPr>
          </a:p>
        </p:txBody>
      </p:sp>
      <p:graphicFrame>
        <p:nvGraphicFramePr>
          <p:cNvPr id="24" name="Chart 23"/>
          <p:cNvGraphicFramePr>
            <a:graphicFrameLocks/>
          </p:cNvGraphicFramePr>
          <p:nvPr/>
        </p:nvGraphicFramePr>
        <p:xfrm>
          <a:off x="228600" y="1143000"/>
          <a:ext cx="85344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5" name="Rounded Rectangle 24"/>
          <p:cNvSpPr/>
          <p:nvPr/>
        </p:nvSpPr>
        <p:spPr>
          <a:xfrm>
            <a:off x="990600" y="2819400"/>
            <a:ext cx="7772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+mj-lt"/>
              </a:rPr>
              <a:t>Pareto Frontier includes all optimal power/performance points</a:t>
            </a:r>
            <a:endParaRPr lang="en-US" sz="2200" dirty="0">
              <a:latin typeface="+mj-lt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90600" y="3962400"/>
            <a:ext cx="7772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+mj-lt"/>
              </a:rPr>
              <a:t>Repeat using core area for optimal area/performance points</a:t>
            </a:r>
            <a:endParaRPr lang="en-US" sz="2200" dirty="0"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2" grpId="0">
        <p:bldAsOne/>
      </p:bldGraphic>
      <p:bldP spid="23" grpId="0" animBg="1"/>
      <p:bldP spid="26" grpId="0"/>
      <p:bldP spid="27" grpId="0"/>
      <p:bldGraphic spid="24" grpId="0">
        <p:bldAsOne/>
      </p:bldGraphic>
      <p:bldP spid="25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/>
          <p:cNvGraphicFramePr>
            <a:graphicFrameLocks/>
          </p:cNvGraphicFramePr>
          <p:nvPr/>
        </p:nvGraphicFramePr>
        <p:xfrm>
          <a:off x="381000" y="990600"/>
          <a:ext cx="8763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6" name="Chart 155"/>
          <p:cNvGraphicFramePr>
            <a:graphicFrameLocks/>
          </p:cNvGraphicFramePr>
          <p:nvPr/>
        </p:nvGraphicFramePr>
        <p:xfrm>
          <a:off x="304800" y="1143000"/>
          <a:ext cx="85344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Device and Core Models</a:t>
            </a:r>
            <a:endParaRPr lang="en-US" dirty="0"/>
          </a:p>
        </p:txBody>
      </p:sp>
      <p:sp>
        <p:nvSpPr>
          <p:cNvPr id="158" name="Slide Number Placeholder 15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34B37-496C-4800-9613-5CC08E1FA68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59" name="TextBox 158"/>
          <p:cNvSpPr txBox="1"/>
          <p:nvPr/>
        </p:nvSpPr>
        <p:spPr>
          <a:xfrm>
            <a:off x="7772400" y="1868269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45 nm Frontier</a:t>
            </a:r>
            <a:endParaRPr lang="en-US" sz="2400" dirty="0">
              <a:latin typeface="+mj-lt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7848600" y="3200400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32 nm Frontier</a:t>
            </a:r>
            <a:endParaRPr lang="en-US" sz="2400" dirty="0">
              <a:latin typeface="+mj-lt"/>
            </a:endParaRPr>
          </a:p>
        </p:txBody>
      </p:sp>
      <p:sp>
        <p:nvSpPr>
          <p:cNvPr id="41986" name="AutoShape 2" descr="data:image/jpg;base64,/9j/4AAQSkZJRgABAQAAAQABAAD/2wCEAAkGBhQSERUUEhQWFRUWGBoXFBgYGRkdGBcaGhshGhkXFBgcGyYfGBwjGhQaHy8gIycpLCwsGB4xNTAqNScsLCkBCQoKDgwOGg8PGi0lHSQvKiwsLCwxLSwsLCwsLCo0LCwsLCosLCwsLCwsLCwsLCwsKSwsLCwsKSwsLCwsLCwsLP/AABEIAMYA/gMBIgACEQEDEQH/xAAbAAAABwEAAAAAAAAAAAAAAAABAgMEBQYHAP/EAFQQAAECAwQEBg0ICAUCBgMAAAECEQADIQQSMUEGIlFhBRMycYGRBxQjJDNCQ1KhscHR8DRTYmNyc5LhRFSCg7LS0/EVFiWiwpPjFzVVZJSzRXTU/8QAGwEAAgMBAQEAAAAAAAAAAAAAAwQBAgYFAAf/xAA6EQABAwEDCAgFBAEFAAAAAAABAAIDEQQSIQUTMUFRYZHRIjJScYGhwfAGFCOx4UJikqLSFRYzo/H/2gAMAwEAAhEDEQA/AJrQXsdz7FaeMmLlqTcUkhJU7nChSNkOdOdEpnCEuZKklCSmelZK3AbiQMga1EN9AtMptqtXFrnzJguKN1UmUgOGreQonoic0k0qRweJs2YhSwqahDJZ3MoF6nDVhFhFK1OlIWkSZyr+tULMV9gu15TJH4l/yQ4sPYVtcsk35Bp5y/5IsSuzlZx+jzutH80HkdmyzrLCRN60fzQyafqJ4fheDrRq+ygUdh+1gEBUmpc66vRqQE3sQWopYqkMA3LVtfzN0WMdmOQXaRMYZ3ke+AV2YpLeAmYYuhv4ovSPTX3wUX7Vs8lWkdiK1XQkKktjy1v/AAbIC09iK1KDFUnAeOrIU8SLF/4wSceJmNt1G670AvsvyQ7yZnO6P54vdjriVQyWvZ5KIPYrtDcuVQbVe6FJHY3tCFhRVKLbCdhHm74mVdlSTjxcxuZH88Em9k+QpJSqTMINDVI9SnHPAs3Z3Agk+/BXE1vaaho9+Kh+Fex/aZiWSpD3galQZv2DWsRP/hXavPl/iVsI8zDLmPRFltfZNswBeRNN6h18saa2rUPRsIQX2VbKXeRON5n160N4NrUY7GgkUNmY2jShyWnKLjUt8goBXYttVdeWcfGVsA8zc3MBCkjsY2kLBvSyxJLqVnnycYmFdlKyl3kTakHl11apbWpUmg3weR2U7PepJmurMqB5sTTElueDGOzUxPmlzaMqDQ3yCjRoDPqGl0byk1ugtWG03RGYkOrixjQzJj0cUDV3babYlbR2QZag6ULSTmZlN9OODQ1/zvk6uv0/KIGIrH2vMr2eyqf0jgOaYp0VWpgkyy+QmzCQ9MGwrWE7dopMQUXykX13UsqYdYsAFEJLPv3w/Vpo/nZ+Mf8A+iscNMmoyrz01qdI44vWCCKw9rzKoZsrV6op3D7/AITY6Ez9iPxqrBf8mT/ofjVEn/nCUR4OZ/1x/Ugp0sl+Yv8A+Qn+pBBHk/teZSvzGWux5D/JRp0Nn/Q/GrZHJ0Qnh3u/ifZt5okTpXLPiK/66f6kJWjTCWlJUZcygymvuxStngmayef1eZXhPlk6WeQ/yTvRzgUyFlU5KVApuiiVVvJVgrckxZOPlfNDF/Bytg90V/gbhnt1KkySZJuOlahfbWSnk58rOHJ0Xtn6/m3yZPv3xx7ZDkMSfVea95T1nflxzdDR3jlVS6bVJoeKzJ8HKwLtnvECi2yQ3csHfUlZ12xDDRC1n/8AIZkfJ05Pv3QKdELXT/UMX/Rk5Hn3wrmfh7tniUzTLW1nAqVHCElm4o8luRJ98GVwnJr3I1A8STtO/fEOdELWz/4h4t75MnqxgVaGWuv+oGgf5OnN9+6LZn4c7Z4uUUyztZwPJSyuFpVe5HEeLKyb6W6Cr4YlMe5Kx82Vsbzoif8AItq/9QOIHydObfS3xx0FtQH/AJgf/jp2PtizIvhuuDzxcou5X2s4HkoqfJIRKScXSOljnFSOg05zVHWfdF0nF5clRxJQf9pisnTwP4I/ij6HOIXNGd0almrE+1CuYFdvE7VYOw8P9Q/dr27osfZjsp7VU9AbRLKSc2kkU6Q0V7sPJ7/H3a/ZFv7M8p7EgfWjruraPnkXV8eS3+UmBtq8QsGRZdpHpyhzYJV1bAhyKHH2iBNhD3c2d/bzNC9ksoF7EEAPz1f0ww910VRY23zdCCWQQohmcPTE7cdsdN5IeobZk+x9sS/+BfSPSREZb5Ylru1OGB2h/wAoBHaWSGjUeSyvjF52hJJa44ol6Bj79m+BteGtWgy3Uo/PCganKOOJ380FPT1/lBc4DqQM3TWnipZu4HDYYG6aMPXCieHV4kPuc/39MSPBilzJikl0FgSwJNVMxbcXjnumewVcPNOss7JTRrse5Q1psq13QlNXcbKY40MN/wDCJ3mbNmQ5+jnLxdJfBJcG8pwaapo4wx3wlbpK0KQLxN5TVRQB2bHf+cLtyhU0bTzRnZPLBV3oqb/hk1qoOfqG/PD+8BZkd1SlXnF8ov6dHyWBmKz8m2e4xHcJaLolIXPdRUkX6hQBLpGL05XoiWZRY83ScTgKVQ32JzekoHtiWMsNp9dPh44WqX5vpHu6ILPISpuLG58xgHpsO2Cm0Jfwaeb4ENgA6jxSJ8EsbdKoLgPTj8eyGlstaXF0ANjuhdM5JI7mMdu1qu0JWmegKYyga+p689I80UdgDxVS1zglZdpQwcVo9R05dPTBu2pez4bm6Ik5XAqSkEBNQKMKPh01aFbHwIJk3i7qEm6TXcH2GtG90ANpix08V647QoftpGwfFPyh7YJKZoUAgKcmjO7NVgN8WFWgRrWVl52f7MP+CdGJlnXeQZRxS15aRrAVoj+8Jy5QgLDcOKIIH1xCYaOWAS5h4yXMlpusLonprfSWPFgHAHGlNsWYGQ+M7lbbbsEOONtBPJkVPzs3L93uiNtukM+XNEvikKJAWSmZNIAJKdbubjkE+p44r3yWh9Rp3OR6CNuKeoMhxWfyjnbd8dKMinhsDnbdoiPtOlc9ABFnEypolU96vi8oQ1Rpxaqd4qo+c7+nHvlZyKiv8xvVM40/+KbSmQ3l+R/73ZCikyNak/Afru0xDStMLSU/JG1Wxn9fg4cytJ7Sp3syU4Cqp2/Li3ziPlZ9/wDMITpmDX5FSd2RWk/EZW3dATESLppPxOVs82HsmZaFJdpQe6WedR2LcmDzePunwOec7zeaFmE3wCTp7X4VjoVEXKeTJYYXSdwuGvpjLJ1mAUdYRrqE9wT92n1Rlq7E9W2UHpPXH2zKTjcb4+iwmQjeMo3j1Wh9h5Hf4x8Gvbu2xcezIO80fep/hXFU7EY/1AVB7mvDoi4dmVPeCfvk/wAKox8XVPfyW1t5vzF3doWGKAvO9GIdqZZc8LWfBexhXraEVyUg3cmf1Ztj0QtZkBN4PgkDnx9Hvg03U4I1npnB71JwvhFRSACoHM3i520y/KI20LqPS/T+UOTNS5F3pvGFrIAqYlN01UBicyxPxSAhwYK3fsrULjS9Xim9QAQSMYFCiC4JESHaowSMk4qblDIu3KLevCHFnsyAARQmZKTyvFVLClZ+cccoAZ2gaEbMOqMVBFJwD7sYntGkd0N5JJuDJ21wBnSkJ8H2RF0LwUO1yCFkEX1MttbZ1bof8DJJmhi/ck463lTtVT454DaZg5jgEexxFsrSVMpkp+b/ANm4fShjwollymQ2sQdVvG2PWJJEk7v+nuH0ojuGEtMku1VFtVsxk9Y48Rq/SuvaOrw+6mZcpNO55nxN/wBqGPD8sdqzNQjUxuM1UZvEkiSrdifJ7/tQw0hlHtSbhyPMbNOd6AxO+q3HWNu1DmHQPcqFaUqvqJvM7B9mXogQogMCWNSN/ridtNnSszAsuyZ60utXKSEXTyqmp597UCxSE3uLJ7mVLcXy1JKVhzeflHbu3RovmRd0aFnjGVBylGgcs4/OELQo3vW/TjEwmypCQWoUJUTezuJKmDu7rHWdkEtkhKEpISau9c7iFNTCqzjs2vBRM29o0ql0hISbatBLKUzuA5Hqid0XtYVOUqYtSaKreUCNXAKFW3RXeNSByP8AcYm9GOEuKmX0pdwoXb5GIZ710+qA2wVidRuPh91EdA8Eq+KtEhz3wvLy03bBu2JD/KF8oeWm7BEerTNVe5Yt5c5H7uCTtPVJ8gTUGk4vl9XujLizznQ0/wAgnTKzapZFokOO+F8o+Wm74RsE09szDIUJg4uVeMybMcG/NoDdUeijdJiLHZJUG72mYk+FOb/V74ccD8PItE5a5q1WfUlJA48pJZUwkmgdr2GXTEus80bHF7TSm0HXsGKqXglWWXMnuNWTyleWmb/qoNKXPpqycD5aZtH1UNEWizuO+1Yn9JVv3wMu0WanfasD+kr3b4Ruft8jv3qhKdpmT25MnkfOzf6UKGZaK6snAeVm7/q4jxaLM3ytXJ/WV49cKG0WavfasB+kzNp3xOa/b5HmqEpWYZLqvmdevC9dVbLr0e61GfBt0R07hywAEcep3NOMtWxq120iMtnZKMuYtCJctaUqISozVuoJLAktUkJfpig2pbqJdLkksGzL4nnjuWDJjpHfVLgMKYpaSWmhXxKe4J+7T6hGWqmAZjmPvjWZKe4p+7H8MZMuQMXrQZ5R9OyjQsbXf6LEfDrjelptHqr92HPl4+7mf8dkXjsxjvBL/PJ/hVFE7Efy6vza/wDjF+7MXyBP3yf4VRl26Hd/Ja92ngsIUtL3qtUZPluhSQaLbYCPTAKZ2ajbOajPt3waWALzZAAdRi03U4J+z0vjx+yRE2FZFouKSpsC+LP0io6ISuE7cYBAcA1it0EYoVS0qV4PnigcC7cFSz694nWBAa9lsesPJCzdTU+Gked8yN8V8g5P6YWlIODndXNqepoWks4NSCm47TQAEKYsCzxeJwsuSvP5/jKGsu3JCxeLMkJqm9UTQosCaUf0iI5KjtOWZywzyiQ4Es5XMVdD0S/JymJPjbhA3RNYC5xV43ukIa0Jz/iUtmcY/NjzW9cFn2tCnKS9VYJbEqPqI9USP+FTG5OY+b80DbCHCFjUkgEMVFQTyKuo7C3jDHbCgdHXA+Y5Jh0UoGI98Un/AItLflDlK8n9JZ27CPgQ1tnCKDLICnJSQNRs0Zv9FXwYmxwPNfk+Mo+SzUrf9IfAhpwnwRMTIUVJYBJfwe1Gwvl8ViGSxXhQ69o5KjopQDUe+KSk2i+Jig7GXaduxGLH4zg9iWeOFTivJX6ujf8AHNEAScic9uBxEHSDdcGr0rurV32Dqhw2aug6cEnndo0KSVOHFgEgHihia1lysiHy25FmzYWq2XnpylqXiTympU1ZscTDZSTv64FueGI4A3FCdJVcVRZ9BFq44lIBN1VCq74u1j1RVkpL4FnbdhFo0II41isytVWuCgF2wdYIr1wvlCmYd3KYj0gtIM+dXuafF8tv+7hTtmd82nlDy+4fVw1UlLnv1fi+Us237uD3Uv8ALV8oeUs2wfVxiLg2D+ydLk6RaZ7juaOUfL8/1cM7Pap3bK+5pfi5XlxhfnNXi64mmTb6KICXHf0zlHylm3/Vw2s4T2yvvxfg5VeMs9debTkNTGldauUEYwUdgNH7tqESphFrn07mjE+X5/q4GXap9O5JwPl94+qhqi647+XifKWbf9XHS7tO/wBeB8pZto+rigjbsHByoU7Tap7eCRyfn/8AtQdVqtFe5IwHl+f6qGQuN8vXyfnLN/TgxUivf68vK2bb93BBGNg4OVCse0lJNunlQYmZMcO4BcuHo/O0R6vCdHsh/pC3bk5lXxfmMpwb1TVwGL7qRHzPCdHsjf2bqt7gkzpHitUkeBT92n+GMkXOApUH0VD4RrFi8CNw9j064yoyweelWGVGEabKHUbXesZ8OgiSYDaPVXnsQyntwDjwa8G+jF+7L3yAZ91T/CqKF2H/AJd+7X/xi/dl0f6f+8R6lRmY+q7v5LZyEOfUDYsIVMD3ru2ld2bweysSSzDVfFs84JMxx2tQbRl6YNLQ16rsAzdOMTLjGuhA0B4RpiAznadu0NzYwgtIagc0YVr6cof2ySGdq/nsgkuYC1PVm/0d8LsfhUK08dH3TrTFa7uTi6DjmRyabCSIUvk3SE4hyQTQuWz2JHXHTUsw3BvXDuxkgNsIAqdhizpKC8Aqsj6RYU0CRVzgCRjXdE5ovLAmrAV4oqw84ZKhmter+7847FxK8DfKJlH1R5vnjNWMJ2iW/GRTVyT1lgDJQa6/QqfSPpZjKXsERvDFJkmruo4XaVGymecSiB9DMfN7t8RvDRZcnV8bDVrUbC3XHGiPT47Ni61o6vBTUtFeVmcpe2GfD6O9Zus+psRtTsrEjLT9DP6rbzwz0hT3pN1G1Me57U7C8KxO+q3vGzahTHolZ2uWAMas9HzJp1B4KQQKJKjsc9PsESM0sG+gMzsXl8emOnqqr7R8Y+aI1TbQRhRZ8wjTVR9rnMpSQkUNC5c+ktSCqQQcKMK72BIpsLjogVY1xOBh7LVdG2r5ea2YMGL7uACWKbyUhwG2PQ4e6LNoXKBnMuVxmrM1bqSaChurIFK1eK+GUoUpX1vkBtie0cVOE7vcBS7qndiLudCoZb4RtpvRuboNPDiiR1FCtENjlOe8jl5Kz7ftxBaX8CS5qZYEriO6pS5loF6+Up8mSaO9eiHKp/CjnuSMn1Jf9SIrhvha1y7nbckMZqLl0hNUlKlDUWSXAArhiIzlljeJWlrmk7nY+aMXDWodGhySUgTQHmqlE3F4pQV38MHSzYwaRoqhS0i+nXVcDy1lrpnaxpV+I/3bjCidKwCg8QazFTvCL8aWU3AedQN7EweRpElKkniSbir47ooXr5nMMdWs4V+j9Ix3D8wRjX+u9LOMZ0+qRkaIoXxY4xA4zjS4lroJagliwq7vTZWEZGhyClBMxLqkmfyF0ACdTDF18rCkPLHpUkcWeJJ4tU1PhF63GrCgdoYdcI2HSpNyX3E6koyD3RdXum/Q5XeThXdFgbQMBXy3/hVrGPZQnRVCZajfQ6JKJ3glVv3mThRrmJoX540Dgrg5EuSlHavGXUhN8S5DLYkXgFLCq7w8UA6TBUkjiS6rOJHhVUKErN/GrvycA0WWycLcIzEX5UoJlqrLF1K2SSSNYq1uc+iErWyVzReIGOs0+yq10bTVqz7SNA7bnsLjTFsmgu1NGSSN1NlIjpidcl8vZzw64bWs2qYZoZZUu+GbWfWplWGk3l9HsjSWfAN7gl3NJOBWp2OVdlCoqkHrSPzjJZk6rN054bo1uxeD6B/CIyOYd+OPRh6zGnt/VCyGQSRJN3j1V/7D3y792v8A4xoHZY+QfvE+oxm/YuHfn7P/ADRGkdlk/wCnn7xHtjLsPRf3rZHrU7lhM1Lk0Z39YjpWdGoGG6sJzFUPvpjB5Hs+COmPSg3K0XVioHiiekGuqfF2ZF9sIizU5LHJm9NdsLzTSuzP21hNziADtrn0Zxzml2pdN9NaRmSyMtrehs+f4w6WS7tnmxyO/fDeaVO5BodoPogU/ZHTBwDSiQc8A7E4UujMOS2WLEbd4hzL4SXLXflsHDKoDRwQweGCJYJZh1mCKlCu5ianNvfHmsbXpCo2KpmIxBUx/mm0kahRt1kNgM+oUhSdwvMXdMxryahgkAHPnqBEGJJ+PjfCqZD4EdfPu3emBvs8Qxa0Be+ZkdgXEqdmaWWoFwZbfZD1/OG1p0rtE1JllrqqK1AHTR7qttPXEatRFKtsfLZhBbnu5X5R75eLBwjHDzQ3Wh5wLk5tKnJp4rVbYrf9IQVZck0qXy2Abd0ICWKU9P5QKAKavPUxcM3Iec3oyTgCGNNm2vohRLePWlMMa41wwhMKHmim8/GUGKx5opTE5/AiaOI0IV4IUGjAYgjLEtv3RatBwpVpZJum4upSFDCoZ29MVNE4FgBuxPN8NCnGJ9Bzx5q0xhaeIvaWnCvirZxbgbLNc91GXkkbftRF6QIWkS70wF50ptWWnx0bSX+HjJEWpL/HXXKCTZzsQWOLuB0xzIsllrwS4fxCsZFpUuab6dYfK5h5Un5lVRTDfh0wnYVG/J1hSavOTStq2jfnT/bGZ8aWDk0cY4AjAbAxwg/HkvrKLhjX0Hrh/wCR1VHDv370MyrTeDVG9Zqj9JfwNO6ChcevohGxEiXKN4UsSxjJzuFsMdx1vTGdC9VlEVJNc9sHlSiByi2OJb14xV1lA/V5d+/eqmTctFnkiVNF4N2nKTjJq4mbsmwFfRFws8mcpLpmIY4dyvUc+MmYAecACMPajVbnLbNu8wcTiAwJ6z74BLYhIAA7y/Krnty7SdJFtnglzxkxyAwe8cnLc1eeI6by+j2R04uvogJ3L6I0MDboA3BBJqQVq1iPc8ctzbNuL4xkU6tWG/e+FOgxrHA0oqkhIxvL9ExRPqjJl1OHv9UaTKDgGjFZDIbHZyena+1VeexWnvz9n/miNG7Kst7Ct8CuXXrjPOxb8s/YP8aN8aT2UvkCvto9sZaPqvJ3LZSj6lBuWDqQ2BcVY5Y82+ASKly9OjE4UgZ0wOaYvTLEZu9GhMLxYMGFK78NsXkcbhDTgV04muvCo0J3MSqpKxd2MHHS7wxXdDFbDEi8N2W+vpgJvCYSGUDiRhi2OeEJyLSiYQjNjinBtlYBHnI8fsjSSMk6LTjvxxSoLnacOcwIQc45dkbD0ejPdAiQfpbvfjFnTXjeOtL5ggURUIbHKDKFNuXtgvFKGAUI5SCBmMcWbriWyAIZiRg5oHJNPZAy5Z63Yt8bYJKBd0klq4gsMSWfDN4VEtaWBSQ1K5bc48XhVzZQ8Sbru20NtzfoEHmpCTrElr4z6M+eOUhV3BWDkEADdW9SoIwhMrKjg5566w2PvIiAXEblUsR5JSQl35VanBsq0q0FkkFJxxTmW355iOEtQ8RWLiivYYFCSx1D/uA/tEX1UsQgjugruqWxzrsfbnATCHU25vRvMGSKkXTXeQ7vjXfB1SiC930nodju9EVznvgqlqbyuUKfDwo4am/p9OMHGVOsnq5t8OrBYZs5VyUi+q6SwOzGhIw9sDkkHWOCkAqOlrTVg3R+cHvbNmzbFjToRbB+jqx+jhl40NrZoja0XXkKS5CHxDqIAGqScSOuAi0ROdQOHELxYoUq9mXoxgEzKivx1xIjRi06vclEkqTgvlpSVFBpymBpB06L2g0EsqxSlr+sdZ0ppUjilfhMGvR9oId1R6VsMfR+e6FQqmcPJOjFqUQEyzrFQSGVrXDdUpNKgE1gLPo7aikK4ssU3xRVUBnXhydYVihc3tBVLU0gLp39cSP+XrRdKjKUGSFqe84Sb11RpgbhAMSMrQK2KS/EtuK0A7KgqBBcZtFDNGzrOHEKha46lVF3r4Iq1M6PicKwE4G8CBu5nxOEOrZZ1SpvFqDKSVBQcGooRQ1rshKYqoHPT4rHUifWhS7hicNS0fgm0LTLTcJDzFpU3mlanf0RlqpbHEcxd/QI1Dgk9zH21/8A2GMvnTA/J6av6I0eUmghp96lnsiyEPnae16lXrsWfK/2T/EmNH7KX/l6vtojOuxYO+z9k/xJi/8AZM+RzatrSvbGWiPRf3j7LXS/8g8PVYYsb9u2jtBJePOA8KzXrXbVqk0f0wULJJJzYnfXbFnn6fBdaIdIYJtMDqLDPYNsGloF1WrzGlOZoNNl3S7gj88Md8PL0o0fFW1eFWq0CrgqPe4OwHkmAyrTDngF0VT4xjphAqTlzkGCFJoWxHVjjsi4GCGSSaUQCYWx8X374sHBPAYtKwkKCLqQo6t685AYjc7xWwfVs/KLnoWQZq3c6iMAo+MPMr1wra3OjjLm6QjwBrnUKdp7H+ycQ1AyFD4xhDhPR7iFSUX719TPdIaoDl8eVlFyly0+avEeLO3b4g9JUjjrMwUNeriZ5ycL1eqOLDbp5CInO6OJ0DTTbpTTomA1ASR7GhK73bCg5OrxaruzbCPCegPEylzuNBuC+RxZBUzC6VPvHVF3ly001V4nxZ2074YaRy09pztVXg1eLN3bS3XC8OUbTfa0PNMBoGhLOjZsWR8IllECgug9YO+G981xx9kH4QmAqpXVTgM2whIB8jj8ZRqmDohIOpVOVgMGLE512weQplKcXqdW8Vxhuqiik5YbOcRJ2UyxWYavWqqgoPm5Xm/tEPwGKETRRwJD47NvN7YunY6SozxcISq5MclN7DdeG2KrbrpICGPKeqvOLco+a3w8T+ifAnHzeKEy7qrVeSATTJn9sJ20AwmuHvYrsdiFrSrNOc90Rl5H/uRCaUzOLErjpqRenS7vc1JwUgqqFl2FeikM1djf/wBzMy8mM/2oY8KaEypFxUxaprzZaReZAAvpvbXcK6MYzlnZDnB069zaeZRwTXBEl8LSLyDxyWVaFzBqzeQZSgFY4OQGxrAWO3ygqUTNDCYVHVmFkrM8JPKq99FBXWD4GG6eBLMVIdAYTlyvCDwYlKIB1cXbWxg1m4Ms6ih0JZcwpV3QDVBnsOTTkIrm2+OpSKn6vLequzm5L8H8LSHkHjUsgz0q1JtCtYKPGcuC9MM4SsXC8gy5XdU0sqpStSZRZuMnlbAaikBYeBrMVSnQllmcpfdPMmC5W7q064SsXA1mCJToTWzqmq7pjMFxjyaYnVw6osRF+7y3++Cr9Tcl18LSVSlkTAb1lQgakysxAWSnlUbbgYu9iN+WFItGqoXksmWKEk0CwVfirFBXwNZkyVMgOmyoWO6V4xYWCcK/ZwFIlv8AwtkzHWmYtCTVKQAoAPgFOL3PClpENBVxGOsA7Nir0xpCoukga2Ta3u6zHO3WNSwaIyYdYdO2HnDNiEm0qlAvcWtAJZzdJD47oZTeUnp2RprP1W02JB4xPj6rQuC16or5Rf8A9hjMp+JPwab6f3jQpBpK/wD2D/GqM9nGu/LZv9karKfVZ72LO5JYGvmO13qVpXYeT34fsK9kXXslDvOdR9aVTrimdh75Wr7C/Zvi6dkod5zftSvWYykZ+m7v9AtZMPqBYdNRU0rnuw9tISKGJBocC+ReF5iRh6Or0Qlm52e3CPEi5wXYaHA4+ulIShd3vTD3mAUbwIbFvRBlkE0FHcYbIKFpSACl8souDTELlvxqgmJvEPkkIFcgGGOdIW4kkoYHVF0VGZJrs5Svh4SmAHAD0fGcBLtl3aC+/wBLdPXFi9xXm7KeKOpW0c4wzizaBkqmzGaiUioJoFp2ERU76QaueYflCnHKTyCpOGCmOOBbH8oXtEWdjLBrRrO8MfeK2KXKX9HEeTXu+nEDpOhQnWV25ZbVUPGTi6i/RFA/xGa/hF8r5xWHuhezWtaqqUpTKoSoqI5nw6I48eTXROvlwPguh8w1xotnRKXTk4nya9v24j9JJau05zt4JXiKGzMrMZNK4Um6vdZnKL91VhTH0/BgiuEppSAZkwhlAgzFdRfGJZkZzXB18YHZ+Uq6YFIma5dq4O+QphBlSStLEG69ege4nqOyEpi0jEF8af2jkWoAM6iCXz2EV6C3THfFRoSJ0pS1pC1KURVdTXpp1QC6qvGpuhPQlISMXyTCQmA5fHNCy5qcLuPNTCJD3UpiqHShRMowG7JsIsmgQlpnm+gzRcVqiWVl2obtXA25RWSz4Zv6vjpi46BTSqekSgkKTKWFXgWNKnVIJMc+3mkLkZnWCviptmr3nMy/RFfyxDaTz5l1HaVlnJUJgUtrOUvdZSHJTXWEWdSbVWtny8Wdt+1HFNq22fEeLN3fSjJxytY4O095w+yYWdotPCbg8TPBC1TPBYzCkpKjq4sTTCDy7VwgFasmcFJ1wBLqkqMx1MRmZszGmOymhJTanxs+J8Wbv+lDWSm0ceush7kt9WazXpjNrYu/oh024EHoN0IRZXWqRJncJpu3ZNodJXcPF8kTC6wKVqHrshKSvhRKUpEiebqDLSbnkyACjk4aorjSNJSi0+dIxPiTd/045Eu001pGfiTf54qMo/sZ7qoub1m4XwmUFJkz6yxLV3PFCb10YZXzvi48Gz0GSk2iyTVTikGaTZnKl+MXatYlwi0typGHmTf544otNdaRl4k3+eATWsSilGjuw9F4NprWMaQEdtzLqSlPGLZJF26HLApbVI2RHL5Q6dsSWkoPbky817jJjtg94uwJcDriMmcpP7UbCzHot7khJ1j72q+Wk68r7yX6ozmcmvq9rt0Roc5fdJX3iP4YzqfifX+UazKpwZ3cln8ktoH9/qVpvYfPfavsr9kXfskoPaU07VS26zFN7FMnvz92r2ReOyR8gX9pHrjLwA5t14Ux9AtXbGXZboKwibMfAAban1vtzhFSgo0DBvbD2as3iXLvUvu2+yGh5T4k47XfOLSOqw097Pyn4InB4r3eKaYZmAnJoS7Y/HVCpNcMd/5QScoChOWX9ooCdiVzYr1gkCskbRhUBsNpxhtMTXp3Q+CAKEH0epqYwl2m5JcDOrxcPFcVJbgAEjO5Rfd8ViT4P4Lmz7wlJK1BiWUBR2GO/wBe6GJs7nZn1Dd7otvY/Qb8zLVTQpfxxkSIFaZTFEXilRt/CvZ2B7gCmp0OtbnuKvCA8tOHXzQRfAM6SpKZsspK1kIBUC+Ao2GOe2NKTLVXDEeTTsH0or+lSSJ1mdvCHxQPGTvLxyRlKSU3CG+Fd6f+XaDUKsS9B7bq9wViX7oj38/wYTnaG2uWi+uSoJSCVHjEFhzAvnlGqolqcVGJ8mnafpQx0ilntSdUeDV4iRszvFoTZlaZzw3o4negGFoWJzsa7No2wVeUOJsh3JypV3LvXH4eO7TcYgNz1jVgilVzHA1RbOSLrNu5L45PCktRJxdmy2U6MPRB5aAAxFeffzQKQEnA15vdXD0QMu0q1Efnps+OqLHoPOlonvOXcRcUL19aatQXkMYr6yG6vjCJ7RCzyZk27PHc7qzylCoDiqa4wnazWF1a03afBEYMcFoyuFrDXvk5eXtG37UArhiwZ2k4jy9o3fShorgHgyvR5Wft545ej3BhxAxHlJ+7fGVpFrznBGo7enY4asH6ycT5e0b/AKUFsdrsq5yyiYtSbiA6ZlpNby3BIL4FNDStMTDZOjfBYPJGJ8pPwrvh1wJZpcqbMTYkoKSmWV3pk3lXpgDEpUTQDZhFnCMNNy/40A07V4p8Jlm86difGte/fHJVZvOnZ+Pa/fD5M60ebJxPlZm/6qATPtFNSTn5WZ/ShLOEaz/IclVMRMszcqdyfOtfvgTMs1dadl41r374ecfaG5Enk/OzP6UcqfaK6knD52Zv+qib+8/yHJQsX0iUntuZdJu8ZMZyp2cs96r/AGqxGrVrDpjWrboxwfMmLVNWkTFKeY07BROsBhmTGX2yyspQSDdBIFCaA0rzRq7FbGygAAig1pOWMjFWpa3my2ymIfqA9cUaYkOQw6q0pFydpyWprIJ3uQT64pU+eXI6fjrje5XbRsR2jkuDkugMg381sfYvszzlLqLqDsreYZHdFk7JPyBf2keuITsWPemufFT5u3cImOyRM7ymDYpHpMZWK7HCaimOw+uK1uVKvtbgN2zZuWITgsm62sKNd3bGZs+iGy1kqqGOYwzwbKHkxDHLHrp64aTEVF1vzOHxviXPD20Gv2OCYjgdE4OdoASDDZVw9d/NDa1qBUKAbuiH1xTEuKBzQNX4aEjY7zF33pFN/rjzY3txcgyNiPRZpSKlErI3D1QYE5sKDb7oWXZmdTtVnI9npgU2V2qWpVqNkYktIxOhUugmmtN1Kq7RaNCkd0W6b2onJJ8f6TN+cV+ZZAHd32flD7gm3rkOUXXIbWD0BfPfCVp+pGWgfdM2dmbf0iFo6ZSa9y8YeJK3fSiB0oSONs7Iu90L0QH1k+aa9MRStLbQAT3PbyBzbYj7fpBNnKQpRQ6DeSyQKkg1GeAjlxWZ4feNKeO9Oue1aYhCX8DmfFk7T9KGfD6R2rN7k3c1VuyqYbFP1RThpzaHxl/gHv3wlbNMrRMSqWeLuqF0kIALEflC0eT5g8HDDeUu5zVXZrg4b/jrjrxbLBuffhAzkpCi5L5489KQHGJ3+mNOCSNC5jgK6URZLEmAUSyffzwopaTRz1QZEsKIA2Ejc230tHqkaQq4bUAD7ItHY+UoWnUCSbkzFRSOTUuEqOWDRW7zAHL8n9kK2ThdcpV6UtSFAEOmhY4iFZ2PmjcwDSpa4A1W4qtM+urKy8tM2/cwPbE9zqSuUPLTNg+pjHTpva/1mb1xM6LaTzZs5rRapiZd1RczLmsMK9GGcZyTJEkbS4gUHejB7SaLSxPn+ZK5R8tM3/UxEWi2JTaD2zNEk8XLu3Z6khQvzHckJdn2U6YMLRZiaW1WIbvrbjDK38E2Ccp5s++Rqi9acsWxwcmEYg1p6QIG4GvmVamxPxwlZP13M/pR37+aORwlZKd+7f0pX80Q6NFeCwaTBiX7459+4QCdFeCy3dBn+kH3wYsg2ycAoAOtTA4SsbfLfF/Wjj+KBVwjY69+5frR/miGTorwW3hByX+UZ9cArRPguvdBgP0j84i7Dtk4BVo5W5FqmNqJQpOrdUZx1hRlHuZxFcTATLROIPc0VJHhjs+6iNkz7OhISm1kJTdCRx6aAMAOoQc22R+tnH59GzmhRkdXjo69juamiz+fS0AbFIHVdEVJYLnFuj1xZbdOa0p3zJY9IioT5hvH4wj7bll2EQGocll8ni6ZCdZW09i+0JTOWhi6k0oPFLnA74n+yNKexzXFCqX6zE3YuBJEpQVLkhCmxGT5GsNJM5NqVNlTTKmJSaoSFXkkEtxjnYBhmDGQuOEWbNAScKVpo34rSWm1MltOeoaYYGmpYRNsgPM79MIrs5BF2hJ5WzfG+DQ+yfqyfjPGAXoXYzjZken3xDIJWuBrh48k1LlGJ8ZAZideCwBaBcJIowpmXIoabawaVLJSGJCa4qDjoyfGN8Gg1i/VUfHTBJuhFiSkkWRB3DPrUBDvSu6PvyXO+YN69RYFaUi7rB60APpwhVKT0MGdVR9HdzRth0Usv/pwP7Uv+pAJ0UsuXBw/FL/qRQ1IoPXkqi10fep5fhYjPQokkEb3GPppCYSf7RuUnROyqBJsASAHDqSX3BphHXBJ2illDNweF0fVUnHZVeXVFHRuIoPXkhfM9O+QsQmpoeYc+IrCBkfR+HZvZ0xuli0PsyyeMsKZafpEEmv0Zh9ULHQGxP8AJ5bUoyn672/ZFoYXBqLJlAOxurA+Jw1d3r/t0QaXLqKHEerH42Rua9BbGP0aWrIABQ3VJWaNuhJGhFmBc2WSdlVA85qer0mCmJxFEv8A6m1pxb9uSxKeU3i7k5lt0J3k7+oxsx0NYk8TZmowaZRnzvOX1YL/AJODEcTZzymLLcOSzVaguioO98xNs0nuvJDdlSOugrG7yNh6jAiYMAgEGjkF98bBO0QDasmQGauu5ZTl8mUA1BS9Q0hG0aNISx7VQpgXCHYuUgcoguASWcOxrgIsLJJ7qhOytDop9lk5AYGtaYH0jLCE6bD+ExrU7gGUFN2i4vBLhYarOqrFhUGj0FC9EJvAssFQ7Rdg7hYZRpRDl3qcQOTvgjbBJtHnyS5y5CP0n+vNZYSNh/CYWlopQnqaNCXwTLIftNqA8sZlruOIx2NmTSELXwPLSlxZbxD0CgOZiWBfe0G/0uRw6w8+SCfiGEGhYeLf8kz7HcxaZ0y6Ao3Biq746c7pfmjQe3JznuaeUPLbh9XFNsXe6lLRK4ugDguSKFsC9Ru9sKjSuZnfzwAxGB5FcMPVHHtfwtaJpL4czxvV8gnIfiGzkUuO/r/krYLZOp3NPKPluf6uORbJ1O5pz8tv+7ijT9NJravHA75SjXb4MUrhCCtNZ+Spg2PKVn+xCv8As+09qP8AvyTQy3Cf0O8uavwtk5vBp5Pz3/bgVW2dXuacB5bn+rjObRpvPAN1UzBgOLPrMuGa+yBavrfwD+TfE/7NtHbZ/fkjNytE79Dv681qSrZOr3NOI8rzfVwWZbpoBPFpx+d3fdxlZ7INr2zB+7H8kKf50thBeYRmzIrk1E0gkfwXaiei5n/ZyVzlSEaWny5pO2zL1pQR85LPNyffFTnrN41zMSlr4QN9JvBKjdYFJJJBSBUU2w1mykvg+94+gWqxG1FoacWihrXyp6riMfm6nUTVbZoNpNaJ9qCJswqTdUWpiGbAb4smnVvXJsilylFKgpIcY1MBHRgIXH5R5rr5LZ2+JjcoBjQAMMFlh06toJeevdhh1QmvTa2qUlItCxeLYj3R0dFbML8zQU9bLNEyzuLWjQmy9PbaAsm0TKAUBG1j74ONMrcUpUbStlEhnfDbujo6OkGgxvqNC4LYmZ9raYGibTdOLYlJ74mnWus7BiHhVOllsF3viYAU3gAab46OimBgvUxFFZsMfzJZTCpSA0utYSwtE0ftFoNL0stdB2xNb7Zjo6BtGKRfG0VoF1p0qtYQSLRNyHLOZiNTpfaz+kzvxq9+6OjoIG6EaGNhaKtHBFXpdav1md+NWx9sDK0rtV4d8TsfPV746OiCKA4oghjv0ujgEtM0rtb+GX+Ne1tsJ/5ntXzy/wAa/fHR0QB7xQixtdA4BAnSS0kgcav8avfBJ+kloSfCrxblK2c8DHRA69FGaZd6o4BJjSC0nyqvxK98AeHbR86r8S/fHR0EqULNs7I4BEHC8/5w9BV790EtXCc3i1HjFPdflK98DHRBe4EUJ4lWbFGTi0cApvQO3krVx5MwXKPrVvJyJ2RdTaZD+CHKHiJ2DfHR0cK3ueZib7uJXXssEebBujgEUzrO47knlHyad++ATMsxbuKc/Jo288BHQjek7buJTOZj7I4Ir2ZvAp5PzaN2+OUmyse4IwHk0b98dHRN+Ttu4lTmY+yOCBaLLXuCMR5NG6CzJNlY9wRj82jZzx0dHg+Xtu/kVOaZ2RwVJ4MkhVpKSAwQSxAIogGKlPUbxrmfXHR0fTMoyPDmUJ6oWQY0BpP7iv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988" name="AutoShape 4" descr="data:image/jpg;base64,/9j/4AAQSkZJRgABAQAAAQABAAD/2wCEAAkGBhQSERUUEhQWFRUWGBoXFBgYGRkdGBcaGhshGhkXFBgcGyYfGBwjGhQaHy8gIycpLCwsGB4xNTAqNScsLCkBCQoKDgwOGg8PGi0lHSQvKiwsLCwxLSwsLCwsLCo0LCwsLCosLCwsLCwsLCwsLCwsKSwsLCwsKSwsLCwsLCwsLP/AABEIAMYA/gMBIgACEQEDEQH/xAAbAAAABwEAAAAAAAAAAAAAAAABAgMEBQYHAP/EAFQQAAECAwQEBg0ICAUCBgMAAAECEQADIQQSMUEGIlFhBRMycYGRBxQjJDNCQ1KhscHR8DRTYmNyc5LhRFSCg7LS0/EVFiWiwpPjFzVVZJSzRXTU/8QAGwEAAgMBAQEAAAAAAAAAAAAAAwQBAgYFAAf/xAA6EQABAwEDCAgFBAEFAAAAAAABAAIDEQQSIQUTMUFRYZHRIjJScYGhwfAGFCOx4UJikqLSFRYzo/H/2gAMAwEAAhEDEQA/AJrQXsdz7FaeMmLlqTcUkhJU7nChSNkOdOdEpnCEuZKklCSmelZK3AbiQMga1EN9AtMptqtXFrnzJguKN1UmUgOGreQonoic0k0qRweJs2YhSwqahDJZ3MoF6nDVhFhFK1OlIWkSZyr+tULMV9gu15TJH4l/yQ4sPYVtcsk35Bp5y/5IsSuzlZx+jzutH80HkdmyzrLCRN60fzQyafqJ4fheDrRq+ygUdh+1gEBUmpc66vRqQE3sQWopYqkMA3LVtfzN0WMdmOQXaRMYZ3ke+AV2YpLeAmYYuhv4ovSPTX3wUX7Vs8lWkdiK1XQkKktjy1v/AAbIC09iK1KDFUnAeOrIU8SLF/4wSceJmNt1G670AvsvyQ7yZnO6P54vdjriVQyWvZ5KIPYrtDcuVQbVe6FJHY3tCFhRVKLbCdhHm74mVdlSTjxcxuZH88Em9k+QpJSqTMINDVI9SnHPAs3Z3Agk+/BXE1vaaho9+Kh+Fex/aZiWSpD3galQZv2DWsRP/hXavPl/iVsI8zDLmPRFltfZNswBeRNN6h18saa2rUPRsIQX2VbKXeRON5n160N4NrUY7GgkUNmY2jShyWnKLjUt8goBXYttVdeWcfGVsA8zc3MBCkjsY2kLBvSyxJLqVnnycYmFdlKyl3kTakHl11apbWpUmg3weR2U7PepJmurMqB5sTTElueDGOzUxPmlzaMqDQ3yCjRoDPqGl0byk1ugtWG03RGYkOrixjQzJj0cUDV3babYlbR2QZag6ULSTmZlN9OODQ1/zvk6uv0/KIGIrH2vMr2eyqf0jgOaYp0VWpgkyy+QmzCQ9MGwrWE7dopMQUXykX13UsqYdYsAFEJLPv3w/Vpo/nZ+Mf8A+iscNMmoyrz01qdI44vWCCKw9rzKoZsrV6op3D7/AITY6Ez9iPxqrBf8mT/ofjVEn/nCUR4OZ/1x/Ugp0sl+Yv8A+Qn+pBBHk/teZSvzGWux5D/JRp0Nn/Q/GrZHJ0Qnh3u/ifZt5okTpXLPiK/66f6kJWjTCWlJUZcygymvuxStngmayef1eZXhPlk6WeQ/yTvRzgUyFlU5KVApuiiVVvJVgrckxZOPlfNDF/Bytg90V/gbhnt1KkySZJuOlahfbWSnk58rOHJ0Xtn6/m3yZPv3xx7ZDkMSfVea95T1nflxzdDR3jlVS6bVJoeKzJ8HKwLtnvECi2yQ3csHfUlZ12xDDRC1n/8AIZkfJ05Pv3QKdELXT/UMX/Rk5Hn3wrmfh7tniUzTLW1nAqVHCElm4o8luRJ98GVwnJr3I1A8STtO/fEOdELWz/4h4t75MnqxgVaGWuv+oGgf5OnN9+6LZn4c7Z4uUUyztZwPJSyuFpVe5HEeLKyb6W6Cr4YlMe5Kx82Vsbzoif8AItq/9QOIHydObfS3xx0FtQH/AJgf/jp2PtizIvhuuDzxcou5X2s4HkoqfJIRKScXSOljnFSOg05zVHWfdF0nF5clRxJQf9pisnTwP4I/ij6HOIXNGd0almrE+1CuYFdvE7VYOw8P9Q/dr27osfZjsp7VU9AbRLKSc2kkU6Q0V7sPJ7/H3a/ZFv7M8p7EgfWjruraPnkXV8eS3+UmBtq8QsGRZdpHpyhzYJV1bAhyKHH2iBNhD3c2d/bzNC9ksoF7EEAPz1f0ww910VRY23zdCCWQQohmcPTE7cdsdN5IeobZk+x9sS/+BfSPSREZb5Ylru1OGB2h/wAoBHaWSGjUeSyvjF52hJJa44ol6Bj79m+BteGtWgy3Uo/PCganKOOJ380FPT1/lBc4DqQM3TWnipZu4HDYYG6aMPXCieHV4kPuc/39MSPBilzJikl0FgSwJNVMxbcXjnumewVcPNOss7JTRrse5Q1psq13QlNXcbKY40MN/wDCJ3mbNmQ5+jnLxdJfBJcG8pwaapo4wx3wlbpK0KQLxN5TVRQB2bHf+cLtyhU0bTzRnZPLBV3oqb/hk1qoOfqG/PD+8BZkd1SlXnF8ov6dHyWBmKz8m2e4xHcJaLolIXPdRUkX6hQBLpGL05XoiWZRY83ScTgKVQ32JzekoHtiWMsNp9dPh44WqX5vpHu6ILPISpuLG58xgHpsO2Cm0Jfwaeb4ENgA6jxSJ8EsbdKoLgPTj8eyGlstaXF0ANjuhdM5JI7mMdu1qu0JWmegKYyga+p689I80UdgDxVS1zglZdpQwcVo9R05dPTBu2pez4bm6Ik5XAqSkEBNQKMKPh01aFbHwIJk3i7qEm6TXcH2GtG90ANpix08V647QoftpGwfFPyh7YJKZoUAgKcmjO7NVgN8WFWgRrWVl52f7MP+CdGJlnXeQZRxS15aRrAVoj+8Jy5QgLDcOKIIH1xCYaOWAS5h4yXMlpusLonprfSWPFgHAHGlNsWYGQ+M7lbbbsEOONtBPJkVPzs3L93uiNtukM+XNEvikKJAWSmZNIAJKdbubjkE+p44r3yWh9Rp3OR6CNuKeoMhxWfyjnbd8dKMinhsDnbdoiPtOlc9ABFnEypolU96vi8oQ1Rpxaqd4qo+c7+nHvlZyKiv8xvVM40/+KbSmQ3l+R/73ZCikyNak/Afru0xDStMLSU/JG1Wxn9fg4cytJ7Sp3syU4Cqp2/Li3ziPlZ9/wDMITpmDX5FSd2RWk/EZW3dATESLppPxOVs82HsmZaFJdpQe6WedR2LcmDzePunwOec7zeaFmE3wCTp7X4VjoVEXKeTJYYXSdwuGvpjLJ1mAUdYRrqE9wT92n1Rlq7E9W2UHpPXH2zKTjcb4+iwmQjeMo3j1Wh9h5Hf4x8Gvbu2xcezIO80fep/hXFU7EY/1AVB7mvDoi4dmVPeCfvk/wAKox8XVPfyW1t5vzF3doWGKAvO9GIdqZZc8LWfBexhXraEVyUg3cmf1Ztj0QtZkBN4PgkDnx9Hvg03U4I1npnB71JwvhFRSACoHM3i520y/KI20LqPS/T+UOTNS5F3pvGFrIAqYlN01UBicyxPxSAhwYK3fsrULjS9Xim9QAQSMYFCiC4JESHaowSMk4qblDIu3KLevCHFnsyAARQmZKTyvFVLClZ+cccoAZ2gaEbMOqMVBFJwD7sYntGkd0N5JJuDJ21wBnSkJ8H2RF0LwUO1yCFkEX1MttbZ1bof8DJJmhi/ck463lTtVT454DaZg5jgEexxFsrSVMpkp+b/ANm4fShjwollymQ2sQdVvG2PWJJEk7v+nuH0ojuGEtMku1VFtVsxk9Y48Rq/SuvaOrw+6mZcpNO55nxN/wBqGPD8sdqzNQjUxuM1UZvEkiSrdifJ7/tQw0hlHtSbhyPMbNOd6AxO+q3HWNu1DmHQPcqFaUqvqJvM7B9mXogQogMCWNSN/ridtNnSszAsuyZ60utXKSEXTyqmp597UCxSE3uLJ7mVLcXy1JKVhzeflHbu3RovmRd0aFnjGVBylGgcs4/OELQo3vW/TjEwmypCQWoUJUTezuJKmDu7rHWdkEtkhKEpISau9c7iFNTCqzjs2vBRM29o0ql0hISbatBLKUzuA5Hqid0XtYVOUqYtSaKreUCNXAKFW3RXeNSByP8AcYm9GOEuKmX0pdwoXb5GIZ710+qA2wVidRuPh91EdA8Eq+KtEhz3wvLy03bBu2JD/KF8oeWm7BEerTNVe5Yt5c5H7uCTtPVJ8gTUGk4vl9XujLizznQ0/wAgnTKzapZFokOO+F8o+Wm74RsE09szDIUJg4uVeMybMcG/NoDdUeijdJiLHZJUG72mYk+FOb/V74ccD8PItE5a5q1WfUlJA48pJZUwkmgdr2GXTEus80bHF7TSm0HXsGKqXglWWXMnuNWTyleWmb/qoNKXPpqycD5aZtH1UNEWizuO+1Yn9JVv3wMu0WanfasD+kr3b4Ruft8jv3qhKdpmT25MnkfOzf6UKGZaK6snAeVm7/q4jxaLM3ytXJ/WV49cKG0WavfasB+kzNp3xOa/b5HmqEpWYZLqvmdevC9dVbLr0e61GfBt0R07hywAEcep3NOMtWxq120iMtnZKMuYtCJctaUqISozVuoJLAktUkJfpig2pbqJdLkksGzL4nnjuWDJjpHfVLgMKYpaSWmhXxKe4J+7T6hGWqmAZjmPvjWZKe4p+7H8MZMuQMXrQZ5R9OyjQsbXf6LEfDrjelptHqr92HPl4+7mf8dkXjsxjvBL/PJ/hVFE7Efy6vza/wDjF+7MXyBP3yf4VRl26Hd/Ja92ngsIUtL3qtUZPluhSQaLbYCPTAKZ2ajbOajPt3waWALzZAAdRi03U4J+z0vjx+yRE2FZFouKSpsC+LP0io6ISuE7cYBAcA1it0EYoVS0qV4PnigcC7cFSz694nWBAa9lsesPJCzdTU+Gked8yN8V8g5P6YWlIODndXNqepoWks4NSCm47TQAEKYsCzxeJwsuSvP5/jKGsu3JCxeLMkJqm9UTQosCaUf0iI5KjtOWZywzyiQ4Es5XMVdD0S/JymJPjbhA3RNYC5xV43ukIa0Jz/iUtmcY/NjzW9cFn2tCnKS9VYJbEqPqI9USP+FTG5OY+b80DbCHCFjUkgEMVFQTyKuo7C3jDHbCgdHXA+Y5Jh0UoGI98Un/AItLflDlK8n9JZ27CPgQ1tnCKDLICnJSQNRs0Zv9FXwYmxwPNfk+Mo+SzUrf9IfAhpwnwRMTIUVJYBJfwe1Gwvl8ViGSxXhQ69o5KjopQDUe+KSk2i+Jig7GXaduxGLH4zg9iWeOFTivJX6ujf8AHNEAScic9uBxEHSDdcGr0rurV32Dqhw2aug6cEnndo0KSVOHFgEgHihia1lysiHy25FmzYWq2XnpylqXiTympU1ZscTDZSTv64FueGI4A3FCdJVcVRZ9BFq44lIBN1VCq74u1j1RVkpL4FnbdhFo0II41isytVWuCgF2wdYIr1wvlCmYd3KYj0gtIM+dXuafF8tv+7hTtmd82nlDy+4fVw1UlLnv1fi+Us237uD3Uv8ALV8oeUs2wfVxiLg2D+ydLk6RaZ7juaOUfL8/1cM7Pap3bK+5pfi5XlxhfnNXi64mmTb6KICXHf0zlHylm3/Vw2s4T2yvvxfg5VeMs9debTkNTGldauUEYwUdgNH7tqESphFrn07mjE+X5/q4GXap9O5JwPl94+qhqi647+XifKWbf9XHS7tO/wBeB8pZto+rigjbsHByoU7Tap7eCRyfn/8AtQdVqtFe5IwHl+f6qGQuN8vXyfnLN/TgxUivf68vK2bb93BBGNg4OVCse0lJNunlQYmZMcO4BcuHo/O0R6vCdHsh/pC3bk5lXxfmMpwb1TVwGL7qRHzPCdHsjf2bqt7gkzpHitUkeBT92n+GMkXOApUH0VD4RrFi8CNw9j064yoyweelWGVGEabKHUbXesZ8OgiSYDaPVXnsQyntwDjwa8G+jF+7L3yAZ91T/CqKF2H/AJd+7X/xi/dl0f6f+8R6lRmY+q7v5LZyEOfUDYsIVMD3ru2ld2bweysSSzDVfFs84JMxx2tQbRl6YNLQ16rsAzdOMTLjGuhA0B4RpiAznadu0NzYwgtIagc0YVr6cof2ySGdq/nsgkuYC1PVm/0d8LsfhUK08dH3TrTFa7uTi6DjmRyabCSIUvk3SE4hyQTQuWz2JHXHTUsw3BvXDuxkgNsIAqdhizpKC8Aqsj6RYU0CRVzgCRjXdE5ovLAmrAV4oqw84ZKhmter+7847FxK8DfKJlH1R5vnjNWMJ2iW/GRTVyT1lgDJQa6/QqfSPpZjKXsERvDFJkmruo4XaVGymecSiB9DMfN7t8RvDRZcnV8bDVrUbC3XHGiPT47Ni61o6vBTUtFeVmcpe2GfD6O9Zus+psRtTsrEjLT9DP6rbzwz0hT3pN1G1Me57U7C8KxO+q3vGzahTHolZ2uWAMas9HzJp1B4KQQKJKjsc9PsESM0sG+gMzsXl8emOnqqr7R8Y+aI1TbQRhRZ8wjTVR9rnMpSQkUNC5c+ktSCqQQcKMK72BIpsLjogVY1xOBh7LVdG2r5ea2YMGL7uACWKbyUhwG2PQ4e6LNoXKBnMuVxmrM1bqSaChurIFK1eK+GUoUpX1vkBtie0cVOE7vcBS7qndiLudCoZb4RtpvRuboNPDiiR1FCtENjlOe8jl5Kz7ftxBaX8CS5qZYEriO6pS5loF6+Up8mSaO9eiHKp/CjnuSMn1Jf9SIrhvha1y7nbckMZqLl0hNUlKlDUWSXAArhiIzlljeJWlrmk7nY+aMXDWodGhySUgTQHmqlE3F4pQV38MHSzYwaRoqhS0i+nXVcDy1lrpnaxpV+I/3bjCidKwCg8QazFTvCL8aWU3AedQN7EweRpElKkniSbir47ooXr5nMMdWs4V+j9Ix3D8wRjX+u9LOMZ0+qRkaIoXxY4xA4zjS4lroJagliwq7vTZWEZGhyClBMxLqkmfyF0ACdTDF18rCkPLHpUkcWeJJ4tU1PhF63GrCgdoYdcI2HSpNyX3E6koyD3RdXum/Q5XeThXdFgbQMBXy3/hVrGPZQnRVCZajfQ6JKJ3glVv3mThRrmJoX540Dgrg5EuSlHavGXUhN8S5DLYkXgFLCq7w8UA6TBUkjiS6rOJHhVUKErN/GrvycA0WWycLcIzEX5UoJlqrLF1K2SSSNYq1uc+iErWyVzReIGOs0+yq10bTVqz7SNA7bnsLjTFsmgu1NGSSN1NlIjpidcl8vZzw64bWs2qYZoZZUu+GbWfWplWGk3l9HsjSWfAN7gl3NJOBWp2OVdlCoqkHrSPzjJZk6rN054bo1uxeD6B/CIyOYd+OPRh6zGnt/VCyGQSRJN3j1V/7D3y792v8A4xoHZY+QfvE+oxm/YuHfn7P/ADRGkdlk/wCnn7xHtjLsPRf3rZHrU7lhM1Lk0Z39YjpWdGoGG6sJzFUPvpjB5Hs+COmPSg3K0XVioHiiekGuqfF2ZF9sIizU5LHJm9NdsLzTSuzP21hNziADtrn0Zxzml2pdN9NaRmSyMtrehs+f4w6WS7tnmxyO/fDeaVO5BodoPogU/ZHTBwDSiQc8A7E4UujMOS2WLEbd4hzL4SXLXflsHDKoDRwQweGCJYJZh1mCKlCu5ianNvfHmsbXpCo2KpmIxBUx/mm0kahRt1kNgM+oUhSdwvMXdMxryahgkAHPnqBEGJJ+PjfCqZD4EdfPu3emBvs8Qxa0Be+ZkdgXEqdmaWWoFwZbfZD1/OG1p0rtE1JllrqqK1AHTR7qttPXEatRFKtsfLZhBbnu5X5R75eLBwjHDzQ3Wh5wLk5tKnJp4rVbYrf9IQVZck0qXy2Abd0ICWKU9P5QKAKavPUxcM3Iec3oyTgCGNNm2vohRLePWlMMa41wwhMKHmim8/GUGKx5opTE5/AiaOI0IV4IUGjAYgjLEtv3RatBwpVpZJum4upSFDCoZ29MVNE4FgBuxPN8NCnGJ9Bzx5q0xhaeIvaWnCvirZxbgbLNc91GXkkbftRF6QIWkS70wF50ptWWnx0bSX+HjJEWpL/HXXKCTZzsQWOLuB0xzIsllrwS4fxCsZFpUuab6dYfK5h5Un5lVRTDfh0wnYVG/J1hSavOTStq2jfnT/bGZ8aWDk0cY4AjAbAxwg/HkvrKLhjX0Hrh/wCR1VHDv370MyrTeDVG9Zqj9JfwNO6ChcevohGxEiXKN4UsSxjJzuFsMdx1vTGdC9VlEVJNc9sHlSiByi2OJb14xV1lA/V5d+/eqmTctFnkiVNF4N2nKTjJq4mbsmwFfRFws8mcpLpmIY4dyvUc+MmYAecACMPajVbnLbNu8wcTiAwJ6z74BLYhIAA7y/Krnty7SdJFtnglzxkxyAwe8cnLc1eeI6by+j2R04uvogJ3L6I0MDboA3BBJqQVq1iPc8ctzbNuL4xkU6tWG/e+FOgxrHA0oqkhIxvL9ExRPqjJl1OHv9UaTKDgGjFZDIbHZyena+1VeexWnvz9n/miNG7Kst7Ct8CuXXrjPOxb8s/YP8aN8aT2UvkCvto9sZaPqvJ3LZSj6lBuWDqQ2BcVY5Y82+ASKly9OjE4UgZ0wOaYvTLEZu9GhMLxYMGFK78NsXkcbhDTgV04muvCo0J3MSqpKxd2MHHS7wxXdDFbDEi8N2W+vpgJvCYSGUDiRhi2OeEJyLSiYQjNjinBtlYBHnI8fsjSSMk6LTjvxxSoLnacOcwIQc45dkbD0ejPdAiQfpbvfjFnTXjeOtL5ggURUIbHKDKFNuXtgvFKGAUI5SCBmMcWbriWyAIZiRg5oHJNPZAy5Z63Yt8bYJKBd0klq4gsMSWfDN4VEtaWBSQ1K5bc48XhVzZQ8Sbru20NtzfoEHmpCTrElr4z6M+eOUhV3BWDkEADdW9SoIwhMrKjg5566w2PvIiAXEblUsR5JSQl35VanBsq0q0FkkFJxxTmW355iOEtQ8RWLiivYYFCSx1D/uA/tEX1UsQgjugruqWxzrsfbnATCHU25vRvMGSKkXTXeQ7vjXfB1SiC930nodju9EVznvgqlqbyuUKfDwo4am/p9OMHGVOsnq5t8OrBYZs5VyUi+q6SwOzGhIw9sDkkHWOCkAqOlrTVg3R+cHvbNmzbFjToRbB+jqx+jhl40NrZoja0XXkKS5CHxDqIAGqScSOuAi0ROdQOHELxYoUq9mXoxgEzKivx1xIjRi06vclEkqTgvlpSVFBpymBpB06L2g0EsqxSlr+sdZ0ppUjilfhMGvR9oId1R6VsMfR+e6FQqmcPJOjFqUQEyzrFQSGVrXDdUpNKgE1gLPo7aikK4ssU3xRVUBnXhydYVihc3tBVLU0gLp39cSP+XrRdKjKUGSFqe84Sb11RpgbhAMSMrQK2KS/EtuK0A7KgqBBcZtFDNGzrOHEKha46lVF3r4Iq1M6PicKwE4G8CBu5nxOEOrZZ1SpvFqDKSVBQcGooRQ1rshKYqoHPT4rHUifWhS7hicNS0fgm0LTLTcJDzFpU3mlanf0RlqpbHEcxd/QI1Dgk9zH21/8A2GMvnTA/J6av6I0eUmghp96lnsiyEPnae16lXrsWfK/2T/EmNH7KX/l6vtojOuxYO+z9k/xJi/8AZM+RzatrSvbGWiPRf3j7LXS/8g8PVYYsb9u2jtBJePOA8KzXrXbVqk0f0wULJJJzYnfXbFnn6fBdaIdIYJtMDqLDPYNsGloF1WrzGlOZoNNl3S7gj88Md8PL0o0fFW1eFWq0CrgqPe4OwHkmAyrTDngF0VT4xjphAqTlzkGCFJoWxHVjjsi4GCGSSaUQCYWx8X374sHBPAYtKwkKCLqQo6t685AYjc7xWwfVs/KLnoWQZq3c6iMAo+MPMr1wra3OjjLm6QjwBrnUKdp7H+ycQ1AyFD4xhDhPR7iFSUX719TPdIaoDl8eVlFyly0+avEeLO3b4g9JUjjrMwUNeriZ5ycL1eqOLDbp5CInO6OJ0DTTbpTTomA1ASR7GhK73bCg5OrxaruzbCPCegPEylzuNBuC+RxZBUzC6VPvHVF3ly001V4nxZ2074YaRy09pztVXg1eLN3bS3XC8OUbTfa0PNMBoGhLOjZsWR8IllECgug9YO+G981xx9kH4QmAqpXVTgM2whIB8jj8ZRqmDohIOpVOVgMGLE512weQplKcXqdW8Vxhuqiik5YbOcRJ2UyxWYavWqqgoPm5Xm/tEPwGKETRRwJD47NvN7YunY6SozxcISq5MclN7DdeG2KrbrpICGPKeqvOLco+a3w8T+ifAnHzeKEy7qrVeSATTJn9sJ20AwmuHvYrsdiFrSrNOc90Rl5H/uRCaUzOLErjpqRenS7vc1JwUgqqFl2FeikM1djf/wBzMy8mM/2oY8KaEypFxUxaprzZaReZAAvpvbXcK6MYzlnZDnB069zaeZRwTXBEl8LSLyDxyWVaFzBqzeQZSgFY4OQGxrAWO3ygqUTNDCYVHVmFkrM8JPKq99FBXWD4GG6eBLMVIdAYTlyvCDwYlKIB1cXbWxg1m4Ms6ih0JZcwpV3QDVBnsOTTkIrm2+OpSKn6vLequzm5L8H8LSHkHjUsgz0q1JtCtYKPGcuC9MM4SsXC8gy5XdU0sqpStSZRZuMnlbAaikBYeBrMVSnQllmcpfdPMmC5W7q064SsXA1mCJToTWzqmq7pjMFxjyaYnVw6osRF+7y3++Cr9Tcl18LSVSlkTAb1lQgakysxAWSnlUbbgYu9iN+WFItGqoXksmWKEk0CwVfirFBXwNZkyVMgOmyoWO6V4xYWCcK/ZwFIlv8AwtkzHWmYtCTVKQAoAPgFOL3PClpENBVxGOsA7Nir0xpCoukga2Ta3u6zHO3WNSwaIyYdYdO2HnDNiEm0qlAvcWtAJZzdJD47oZTeUnp2RprP1W02JB4xPj6rQuC16or5Rf8A9hjMp+JPwab6f3jQpBpK/wD2D/GqM9nGu/LZv9karKfVZ72LO5JYGvmO13qVpXYeT34fsK9kXXslDvOdR9aVTrimdh75Wr7C/Zvi6dkod5zftSvWYykZ+m7v9AtZMPqBYdNRU0rnuw9tISKGJBocC+ReF5iRh6Or0Qlm52e3CPEi5wXYaHA4+ulIShd3vTD3mAUbwIbFvRBlkE0FHcYbIKFpSACl8souDTELlvxqgmJvEPkkIFcgGGOdIW4kkoYHVF0VGZJrs5Svh4SmAHAD0fGcBLtl3aC+/wBLdPXFi9xXm7KeKOpW0c4wzizaBkqmzGaiUioJoFp2ERU76QaueYflCnHKTyCpOGCmOOBbH8oXtEWdjLBrRrO8MfeK2KXKX9HEeTXu+nEDpOhQnWV25ZbVUPGTi6i/RFA/xGa/hF8r5xWHuhezWtaqqUpTKoSoqI5nw6I48eTXROvlwPguh8w1xotnRKXTk4nya9v24j9JJau05zt4JXiKGzMrMZNK4Um6vdZnKL91VhTH0/BgiuEppSAZkwhlAgzFdRfGJZkZzXB18YHZ+Uq6YFIma5dq4O+QphBlSStLEG69ege4nqOyEpi0jEF8af2jkWoAM6iCXz2EV6C3THfFRoSJ0pS1pC1KURVdTXpp1QC6qvGpuhPQlISMXyTCQmA5fHNCy5qcLuPNTCJD3UpiqHShRMowG7JsIsmgQlpnm+gzRcVqiWVl2obtXA25RWSz4Zv6vjpi46BTSqekSgkKTKWFXgWNKnVIJMc+3mkLkZnWCviptmr3nMy/RFfyxDaTz5l1HaVlnJUJgUtrOUvdZSHJTXWEWdSbVWtny8Wdt+1HFNq22fEeLN3fSjJxytY4O095w+yYWdotPCbg8TPBC1TPBYzCkpKjq4sTTCDy7VwgFasmcFJ1wBLqkqMx1MRmZszGmOymhJTanxs+J8Wbv+lDWSm0ceush7kt9WazXpjNrYu/oh024EHoN0IRZXWqRJncJpu3ZNodJXcPF8kTC6wKVqHrshKSvhRKUpEiebqDLSbnkyACjk4aorjSNJSi0+dIxPiTd/045Eu001pGfiTf54qMo/sZ7qoub1m4XwmUFJkz6yxLV3PFCb10YZXzvi48Gz0GSk2iyTVTikGaTZnKl+MXatYlwi0typGHmTf544otNdaRl4k3+eATWsSilGjuw9F4NprWMaQEdtzLqSlPGLZJF26HLApbVI2RHL5Q6dsSWkoPbky817jJjtg94uwJcDriMmcpP7UbCzHot7khJ1j72q+Wk68r7yX6ozmcmvq9rt0Roc5fdJX3iP4YzqfifX+UazKpwZ3cln8ktoH9/qVpvYfPfavsr9kXfskoPaU07VS26zFN7FMnvz92r2ReOyR8gX9pHrjLwA5t14Ux9AtXbGXZboKwibMfAAban1vtzhFSgo0DBvbD2as3iXLvUvu2+yGh5T4k47XfOLSOqw097Pyn4InB4r3eKaYZmAnJoS7Y/HVCpNcMd/5QScoChOWX9ooCdiVzYr1gkCskbRhUBsNpxhtMTXp3Q+CAKEH0epqYwl2m5JcDOrxcPFcVJbgAEjO5Rfd8ViT4P4Lmz7wlJK1BiWUBR2GO/wBe6GJs7nZn1Dd7otvY/Qb8zLVTQpfxxkSIFaZTFEXilRt/CvZ2B7gCmp0OtbnuKvCA8tOHXzQRfAM6SpKZsspK1kIBUC+Ao2GOe2NKTLVXDEeTTsH0or+lSSJ1mdvCHxQPGTvLxyRlKSU3CG+Fd6f+XaDUKsS9B7bq9wViX7oj38/wYTnaG2uWi+uSoJSCVHjEFhzAvnlGqolqcVGJ8mnafpQx0ilntSdUeDV4iRszvFoTZlaZzw3o4negGFoWJzsa7No2wVeUOJsh3JypV3LvXH4eO7TcYgNz1jVgilVzHA1RbOSLrNu5L45PCktRJxdmy2U6MPRB5aAAxFeffzQKQEnA15vdXD0QMu0q1Efnps+OqLHoPOlonvOXcRcUL19aatQXkMYr6yG6vjCJ7RCzyZk27PHc7qzylCoDiqa4wnazWF1a03afBEYMcFoyuFrDXvk5eXtG37UArhiwZ2k4jy9o3fShorgHgyvR5Wft545ej3BhxAxHlJ+7fGVpFrznBGo7enY4asH6ycT5e0b/AKUFsdrsq5yyiYtSbiA6ZlpNby3BIL4FNDStMTDZOjfBYPJGJ8pPwrvh1wJZpcqbMTYkoKSmWV3pk3lXpgDEpUTQDZhFnCMNNy/40A07V4p8Jlm86difGte/fHJVZvOnZ+Pa/fD5M60ebJxPlZm/6qATPtFNSTn5WZ/ShLOEaz/IclVMRMszcqdyfOtfvgTMs1dadl41r374ecfaG5Enk/OzP6UcqfaK6knD52Zv+qib+8/yHJQsX0iUntuZdJu8ZMZyp2cs96r/AGqxGrVrDpjWrboxwfMmLVNWkTFKeY07BROsBhmTGX2yyspQSDdBIFCaA0rzRq7FbGygAAig1pOWMjFWpa3my2ymIfqA9cUaYkOQw6q0pFydpyWprIJ3uQT64pU+eXI6fjrje5XbRsR2jkuDkugMg381sfYvszzlLqLqDsreYZHdFk7JPyBf2keuITsWPemufFT5u3cImOyRM7ymDYpHpMZWK7HCaimOw+uK1uVKvtbgN2zZuWITgsm62sKNd3bGZs+iGy1kqqGOYwzwbKHkxDHLHrp64aTEVF1vzOHxviXPD20Gv2OCYjgdE4OdoASDDZVw9d/NDa1qBUKAbuiH1xTEuKBzQNX4aEjY7zF33pFN/rjzY3txcgyNiPRZpSKlErI3D1QYE5sKDb7oWXZmdTtVnI9npgU2V2qWpVqNkYktIxOhUugmmtN1Kq7RaNCkd0W6b2onJJ8f6TN+cV+ZZAHd32flD7gm3rkOUXXIbWD0BfPfCVp+pGWgfdM2dmbf0iFo6ZSa9y8YeJK3fSiB0oSONs7Iu90L0QH1k+aa9MRStLbQAT3PbyBzbYj7fpBNnKQpRQ6DeSyQKkg1GeAjlxWZ4feNKeO9Oue1aYhCX8DmfFk7T9KGfD6R2rN7k3c1VuyqYbFP1RThpzaHxl/gHv3wlbNMrRMSqWeLuqF0kIALEflC0eT5g8HDDeUu5zVXZrg4b/jrjrxbLBuffhAzkpCi5L5489KQHGJ3+mNOCSNC5jgK6URZLEmAUSyffzwopaTRz1QZEsKIA2Ejc230tHqkaQq4bUAD7ItHY+UoWnUCSbkzFRSOTUuEqOWDRW7zAHL8n9kK2ThdcpV6UtSFAEOmhY4iFZ2PmjcwDSpa4A1W4qtM+urKy8tM2/cwPbE9zqSuUPLTNg+pjHTpva/1mb1xM6LaTzZs5rRapiZd1RczLmsMK9GGcZyTJEkbS4gUHejB7SaLSxPn+ZK5R8tM3/UxEWi2JTaD2zNEk8XLu3Z6khQvzHckJdn2U6YMLRZiaW1WIbvrbjDK38E2Ccp5s++Rqi9acsWxwcmEYg1p6QIG4GvmVamxPxwlZP13M/pR37+aORwlZKd+7f0pX80Q6NFeCwaTBiX7459+4QCdFeCy3dBn+kH3wYsg2ycAoAOtTA4SsbfLfF/Wjj+KBVwjY69+5frR/miGTorwW3hByX+UZ9cArRPguvdBgP0j84i7Dtk4BVo5W5FqmNqJQpOrdUZx1hRlHuZxFcTATLROIPc0VJHhjs+6iNkz7OhISm1kJTdCRx6aAMAOoQc22R+tnH59GzmhRkdXjo69juamiz+fS0AbFIHVdEVJYLnFuj1xZbdOa0p3zJY9IioT5hvH4wj7bll2EQGocll8ni6ZCdZW09i+0JTOWhi6k0oPFLnA74n+yNKexzXFCqX6zE3YuBJEpQVLkhCmxGT5GsNJM5NqVNlTTKmJSaoSFXkkEtxjnYBhmDGQuOEWbNAScKVpo34rSWm1MltOeoaYYGmpYRNsgPM79MIrs5BF2hJ5WzfG+DQ+yfqyfjPGAXoXYzjZken3xDIJWuBrh48k1LlGJ8ZAZideCwBaBcJIowpmXIoabawaVLJSGJCa4qDjoyfGN8Gg1i/VUfHTBJuhFiSkkWRB3DPrUBDvSu6PvyXO+YN69RYFaUi7rB60APpwhVKT0MGdVR9HdzRth0Usv/pwP7Uv+pAJ0UsuXBw/FL/qRQ1IoPXkqi10fep5fhYjPQokkEb3GPppCYSf7RuUnROyqBJsASAHDqSX3BphHXBJ2illDNweF0fVUnHZVeXVFHRuIoPXkhfM9O+QsQmpoeYc+IrCBkfR+HZvZ0xuli0PsyyeMsKZafpEEmv0Zh9ULHQGxP8AJ5bUoyn672/ZFoYXBqLJlAOxurA+Jw1d3r/t0QaXLqKHEerH42Rua9BbGP0aWrIABQ3VJWaNuhJGhFmBc2WSdlVA85qer0mCmJxFEv8A6m1pxb9uSxKeU3i7k5lt0J3k7+oxsx0NYk8TZmowaZRnzvOX1YL/AJODEcTZzymLLcOSzVaguioO98xNs0nuvJDdlSOugrG7yNh6jAiYMAgEGjkF98bBO0QDasmQGauu5ZTl8mUA1BS9Q0hG0aNISx7VQpgXCHYuUgcoguASWcOxrgIsLJJ7qhOytDop9lk5AYGtaYH0jLCE6bD+ExrU7gGUFN2i4vBLhYarOqrFhUGj0FC9EJvAssFQ7Rdg7hYZRpRDl3qcQOTvgjbBJtHnyS5y5CP0n+vNZYSNh/CYWlopQnqaNCXwTLIftNqA8sZlruOIx2NmTSELXwPLSlxZbxD0CgOZiWBfe0G/0uRw6w8+SCfiGEGhYeLf8kz7HcxaZ0y6Ao3Biq746c7pfmjQe3JznuaeUPLbh9XFNsXe6lLRK4ugDguSKFsC9Ru9sKjSuZnfzwAxGB5FcMPVHHtfwtaJpL4czxvV8gnIfiGzkUuO/r/krYLZOp3NPKPluf6uORbJ1O5pz8tv+7ijT9NJravHA75SjXb4MUrhCCtNZ+Spg2PKVn+xCv8As+09qP8AvyTQy3Cf0O8uavwtk5vBp5Pz3/bgVW2dXuacB5bn+rjObRpvPAN1UzBgOLPrMuGa+yBavrfwD+TfE/7NtHbZ/fkjNytE79Dv681qSrZOr3NOI8rzfVwWZbpoBPFpx+d3fdxlZ7INr2zB+7H8kKf50thBeYRmzIrk1E0gkfwXaiei5n/ZyVzlSEaWny5pO2zL1pQR85LPNyffFTnrN41zMSlr4QN9JvBKjdYFJJJBSBUU2w1mykvg+94+gWqxG1FoacWihrXyp6riMfm6nUTVbZoNpNaJ9qCJswqTdUWpiGbAb4smnVvXJsilylFKgpIcY1MBHRgIXH5R5rr5LZ2+JjcoBjQAMMFlh06toJeevdhh1QmvTa2qUlItCxeLYj3R0dFbML8zQU9bLNEyzuLWjQmy9PbaAsm0TKAUBG1j74ONMrcUpUbStlEhnfDbujo6OkGgxvqNC4LYmZ9raYGibTdOLYlJ74mnWus7BiHhVOllsF3viYAU3gAab46OimBgvUxFFZsMfzJZTCpSA0utYSwtE0ftFoNL0stdB2xNb7Zjo6BtGKRfG0VoF1p0qtYQSLRNyHLOZiNTpfaz+kzvxq9+6OjoIG6EaGNhaKtHBFXpdav1md+NWx9sDK0rtV4d8TsfPV746OiCKA4oghjv0ujgEtM0rtb+GX+Ne1tsJ/5ntXzy/wAa/fHR0QB7xQixtdA4BAnSS0kgcav8avfBJ+kloSfCrxblK2c8DHRA69FGaZd6o4BJjSC0nyqvxK98AeHbR86r8S/fHR0EqULNs7I4BEHC8/5w9BV790EtXCc3i1HjFPdflK98DHRBe4EUJ4lWbFGTi0cApvQO3krVx5MwXKPrVvJyJ2RdTaZD+CHKHiJ2DfHR0cK3ueZib7uJXXssEebBujgEUzrO47knlHyad++ATMsxbuKc/Jo288BHQjek7buJTOZj7I4Ir2ZvAp5PzaN2+OUmyse4IwHk0b98dHRN+Ttu4lTmY+yOCBaLLXuCMR5NG6CzJNlY9wRj82jZzx0dHg+Xtu/kVOaZ2RwVJ4MkhVpKSAwQSxAIogGKlPUbxrmfXHR0fTMoyPDmUJ6oWQY0BpP7iv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990" name="AutoShape 6" descr="data:image/jpg;base64,/9j/4AAQSkZJRgABAQAAAQABAAD/2wCEAAkGBhQSERUUEhQWFRUWGBoXFBgYGRkdGBcaGhshGhkXFBgcGyYfGBwjGhQaHy8gIycpLCwsGB4xNTAqNScsLCkBCQoKDgwOGg8PGi0lHSQvKiwsLCwxLSwsLCwsLCo0LCwsLCosLCwsLCwsLCwsLCwsKSwsLCwsKSwsLCwsLCwsLP/AABEIAMYA/gMBIgACEQEDEQH/xAAbAAAABwEAAAAAAAAAAAAAAAABAgMEBQYHAP/EAFQQAAECAwQEBg0ICAUCBgMAAAECEQADIQQSMUEGIlFhBRMycYGRBxQjJDNCQ1KhscHR8DRTYmNyc5LhRFSCg7LS0/EVFiWiwpPjFzVVZJSzRXTU/8QAGwEAAgMBAQEAAAAAAAAAAAAAAwQBAgYFAAf/xAA6EQABAwEDCAgFBAEFAAAAAAABAAIDEQQSIQUTMUFRYZHRIjJScYGhwfAGFCOx4UJikqLSFRYzo/H/2gAMAwEAAhEDEQA/AJrQXsdz7FaeMmLlqTcUkhJU7nChSNkOdOdEpnCEuZKklCSmelZK3AbiQMga1EN9AtMptqtXFrnzJguKN1UmUgOGreQonoic0k0qRweJs2YhSwqahDJZ3MoF6nDVhFhFK1OlIWkSZyr+tULMV9gu15TJH4l/yQ4sPYVtcsk35Bp5y/5IsSuzlZx+jzutH80HkdmyzrLCRN60fzQyafqJ4fheDrRq+ygUdh+1gEBUmpc66vRqQE3sQWopYqkMA3LVtfzN0WMdmOQXaRMYZ3ke+AV2YpLeAmYYuhv4ovSPTX3wUX7Vs8lWkdiK1XQkKktjy1v/AAbIC09iK1KDFUnAeOrIU8SLF/4wSceJmNt1G670AvsvyQ7yZnO6P54vdjriVQyWvZ5KIPYrtDcuVQbVe6FJHY3tCFhRVKLbCdhHm74mVdlSTjxcxuZH88Em9k+QpJSqTMINDVI9SnHPAs3Z3Agk+/BXE1vaaho9+Kh+Fex/aZiWSpD3galQZv2DWsRP/hXavPl/iVsI8zDLmPRFltfZNswBeRNN6h18saa2rUPRsIQX2VbKXeRON5n160N4NrUY7GgkUNmY2jShyWnKLjUt8goBXYttVdeWcfGVsA8zc3MBCkjsY2kLBvSyxJLqVnnycYmFdlKyl3kTakHl11apbWpUmg3weR2U7PepJmurMqB5sTTElueDGOzUxPmlzaMqDQ3yCjRoDPqGl0byk1ugtWG03RGYkOrixjQzJj0cUDV3babYlbR2QZag6ULSTmZlN9OODQ1/zvk6uv0/KIGIrH2vMr2eyqf0jgOaYp0VWpgkyy+QmzCQ9MGwrWE7dopMQUXykX13UsqYdYsAFEJLPv3w/Vpo/nZ+Mf8A+iscNMmoyrz01qdI44vWCCKw9rzKoZsrV6op3D7/AITY6Ez9iPxqrBf8mT/ofjVEn/nCUR4OZ/1x/Ugp0sl+Yv8A+Qn+pBBHk/teZSvzGWux5D/JRp0Nn/Q/GrZHJ0Qnh3u/ifZt5okTpXLPiK/66f6kJWjTCWlJUZcygymvuxStngmayef1eZXhPlk6WeQ/yTvRzgUyFlU5KVApuiiVVvJVgrckxZOPlfNDF/Bytg90V/gbhnt1KkySZJuOlahfbWSnk58rOHJ0Xtn6/m3yZPv3xx7ZDkMSfVea95T1nflxzdDR3jlVS6bVJoeKzJ8HKwLtnvECi2yQ3csHfUlZ12xDDRC1n/8AIZkfJ05Pv3QKdELXT/UMX/Rk5Hn3wrmfh7tniUzTLW1nAqVHCElm4o8luRJ98GVwnJr3I1A8STtO/fEOdELWz/4h4t75MnqxgVaGWuv+oGgf5OnN9+6LZn4c7Z4uUUyztZwPJSyuFpVe5HEeLKyb6W6Cr4YlMe5Kx82Vsbzoif8AItq/9QOIHydObfS3xx0FtQH/AJgf/jp2PtizIvhuuDzxcou5X2s4HkoqfJIRKScXSOljnFSOg05zVHWfdF0nF5clRxJQf9pisnTwP4I/ij6HOIXNGd0almrE+1CuYFdvE7VYOw8P9Q/dr27osfZjsp7VU9AbRLKSc2kkU6Q0V7sPJ7/H3a/ZFv7M8p7EgfWjruraPnkXV8eS3+UmBtq8QsGRZdpHpyhzYJV1bAhyKHH2iBNhD3c2d/bzNC9ksoF7EEAPz1f0ww910VRY23zdCCWQQohmcPTE7cdsdN5IeobZk+x9sS/+BfSPSREZb5Ylru1OGB2h/wAoBHaWSGjUeSyvjF52hJJa44ol6Bj79m+BteGtWgy3Uo/PCganKOOJ380FPT1/lBc4DqQM3TWnipZu4HDYYG6aMPXCieHV4kPuc/39MSPBilzJikl0FgSwJNVMxbcXjnumewVcPNOss7JTRrse5Q1psq13QlNXcbKY40MN/wDCJ3mbNmQ5+jnLxdJfBJcG8pwaapo4wx3wlbpK0KQLxN5TVRQB2bHf+cLtyhU0bTzRnZPLBV3oqb/hk1qoOfqG/PD+8BZkd1SlXnF8ov6dHyWBmKz8m2e4xHcJaLolIXPdRUkX6hQBLpGL05XoiWZRY83ScTgKVQ32JzekoHtiWMsNp9dPh44WqX5vpHu6ILPISpuLG58xgHpsO2Cm0Jfwaeb4ENgA6jxSJ8EsbdKoLgPTj8eyGlstaXF0ANjuhdM5JI7mMdu1qu0JWmegKYyga+p689I80UdgDxVS1zglZdpQwcVo9R05dPTBu2pez4bm6Ik5XAqSkEBNQKMKPh01aFbHwIJk3i7qEm6TXcH2GtG90ANpix08V647QoftpGwfFPyh7YJKZoUAgKcmjO7NVgN8WFWgRrWVl52f7MP+CdGJlnXeQZRxS15aRrAVoj+8Jy5QgLDcOKIIH1xCYaOWAS5h4yXMlpusLonprfSWPFgHAHGlNsWYGQ+M7lbbbsEOONtBPJkVPzs3L93uiNtukM+XNEvikKJAWSmZNIAJKdbubjkE+p44r3yWh9Rp3OR6CNuKeoMhxWfyjnbd8dKMinhsDnbdoiPtOlc9ABFnEypolU96vi8oQ1Rpxaqd4qo+c7+nHvlZyKiv8xvVM40/+KbSmQ3l+R/73ZCikyNak/Afru0xDStMLSU/JG1Wxn9fg4cytJ7Sp3syU4Cqp2/Li3ziPlZ9/wDMITpmDX5FSd2RWk/EZW3dATESLppPxOVs82HsmZaFJdpQe6WedR2LcmDzePunwOec7zeaFmE3wCTp7X4VjoVEXKeTJYYXSdwuGvpjLJ1mAUdYRrqE9wT92n1Rlq7E9W2UHpPXH2zKTjcb4+iwmQjeMo3j1Wh9h5Hf4x8Gvbu2xcezIO80fep/hXFU7EY/1AVB7mvDoi4dmVPeCfvk/wAKox8XVPfyW1t5vzF3doWGKAvO9GIdqZZc8LWfBexhXraEVyUg3cmf1Ztj0QtZkBN4PgkDnx9Hvg03U4I1npnB71JwvhFRSACoHM3i520y/KI20LqPS/T+UOTNS5F3pvGFrIAqYlN01UBicyxPxSAhwYK3fsrULjS9Xim9QAQSMYFCiC4JESHaowSMk4qblDIu3KLevCHFnsyAARQmZKTyvFVLClZ+cccoAZ2gaEbMOqMVBFJwD7sYntGkd0N5JJuDJ21wBnSkJ8H2RF0LwUO1yCFkEX1MttbZ1bof8DJJmhi/ck463lTtVT454DaZg5jgEexxFsrSVMpkp+b/ANm4fShjwollymQ2sQdVvG2PWJJEk7v+nuH0ojuGEtMku1VFtVsxk9Y48Rq/SuvaOrw+6mZcpNO55nxN/wBqGPD8sdqzNQjUxuM1UZvEkiSrdifJ7/tQw0hlHtSbhyPMbNOd6AxO+q3HWNu1DmHQPcqFaUqvqJvM7B9mXogQogMCWNSN/ridtNnSszAsuyZ60utXKSEXTyqmp597UCxSE3uLJ7mVLcXy1JKVhzeflHbu3RovmRd0aFnjGVBylGgcs4/OELQo3vW/TjEwmypCQWoUJUTezuJKmDu7rHWdkEtkhKEpISau9c7iFNTCqzjs2vBRM29o0ql0hISbatBLKUzuA5Hqid0XtYVOUqYtSaKreUCNXAKFW3RXeNSByP8AcYm9GOEuKmX0pdwoXb5GIZ710+qA2wVidRuPh91EdA8Eq+KtEhz3wvLy03bBu2JD/KF8oeWm7BEerTNVe5Yt5c5H7uCTtPVJ8gTUGk4vl9XujLizznQ0/wAgnTKzapZFokOO+F8o+Wm74RsE09szDIUJg4uVeMybMcG/NoDdUeijdJiLHZJUG72mYk+FOb/V74ccD8PItE5a5q1WfUlJA48pJZUwkmgdr2GXTEus80bHF7TSm0HXsGKqXglWWXMnuNWTyleWmb/qoNKXPpqycD5aZtH1UNEWizuO+1Yn9JVv3wMu0WanfasD+kr3b4Ruft8jv3qhKdpmT25MnkfOzf6UKGZaK6snAeVm7/q4jxaLM3ytXJ/WV49cKG0WavfasB+kzNp3xOa/b5HmqEpWYZLqvmdevC9dVbLr0e61GfBt0R07hywAEcep3NOMtWxq120iMtnZKMuYtCJctaUqISozVuoJLAktUkJfpig2pbqJdLkksGzL4nnjuWDJjpHfVLgMKYpaSWmhXxKe4J+7T6hGWqmAZjmPvjWZKe4p+7H8MZMuQMXrQZ5R9OyjQsbXf6LEfDrjelptHqr92HPl4+7mf8dkXjsxjvBL/PJ/hVFE7Efy6vza/wDjF+7MXyBP3yf4VRl26Hd/Ja92ngsIUtL3qtUZPluhSQaLbYCPTAKZ2ajbOajPt3waWALzZAAdRi03U4J+z0vjx+yRE2FZFouKSpsC+LP0io6ISuE7cYBAcA1it0EYoVS0qV4PnigcC7cFSz694nWBAa9lsesPJCzdTU+Gked8yN8V8g5P6YWlIODndXNqepoWks4NSCm47TQAEKYsCzxeJwsuSvP5/jKGsu3JCxeLMkJqm9UTQosCaUf0iI5KjtOWZywzyiQ4Es5XMVdD0S/JymJPjbhA3RNYC5xV43ukIa0Jz/iUtmcY/NjzW9cFn2tCnKS9VYJbEqPqI9USP+FTG5OY+b80DbCHCFjUkgEMVFQTyKuo7C3jDHbCgdHXA+Y5Jh0UoGI98Un/AItLflDlK8n9JZ27CPgQ1tnCKDLICnJSQNRs0Zv9FXwYmxwPNfk+Mo+SzUrf9IfAhpwnwRMTIUVJYBJfwe1Gwvl8ViGSxXhQ69o5KjopQDUe+KSk2i+Jig7GXaduxGLH4zg9iWeOFTivJX6ujf8AHNEAScic9uBxEHSDdcGr0rurV32Dqhw2aug6cEnndo0KSVOHFgEgHihia1lysiHy25FmzYWq2XnpylqXiTympU1ZscTDZSTv64FueGI4A3FCdJVcVRZ9BFq44lIBN1VCq74u1j1RVkpL4FnbdhFo0II41isytVWuCgF2wdYIr1wvlCmYd3KYj0gtIM+dXuafF8tv+7hTtmd82nlDy+4fVw1UlLnv1fi+Us237uD3Uv8ALV8oeUs2wfVxiLg2D+ydLk6RaZ7juaOUfL8/1cM7Pap3bK+5pfi5XlxhfnNXi64mmTb6KICXHf0zlHylm3/Vw2s4T2yvvxfg5VeMs9debTkNTGldauUEYwUdgNH7tqESphFrn07mjE+X5/q4GXap9O5JwPl94+qhqi647+XifKWbf9XHS7tO/wBeB8pZto+rigjbsHByoU7Tap7eCRyfn/8AtQdVqtFe5IwHl+f6qGQuN8vXyfnLN/TgxUivf68vK2bb93BBGNg4OVCse0lJNunlQYmZMcO4BcuHo/O0R6vCdHsh/pC3bk5lXxfmMpwb1TVwGL7qRHzPCdHsjf2bqt7gkzpHitUkeBT92n+GMkXOApUH0VD4RrFi8CNw9j064yoyweelWGVGEabKHUbXesZ8OgiSYDaPVXnsQyntwDjwa8G+jF+7L3yAZ91T/CqKF2H/AJd+7X/xi/dl0f6f+8R6lRmY+q7v5LZyEOfUDYsIVMD3ru2ld2bweysSSzDVfFs84JMxx2tQbRl6YNLQ16rsAzdOMTLjGuhA0B4RpiAznadu0NzYwgtIagc0YVr6cof2ySGdq/nsgkuYC1PVm/0d8LsfhUK08dH3TrTFa7uTi6DjmRyabCSIUvk3SE4hyQTQuWz2JHXHTUsw3BvXDuxkgNsIAqdhizpKC8Aqsj6RYU0CRVzgCRjXdE5ovLAmrAV4oqw84ZKhmter+7847FxK8DfKJlH1R5vnjNWMJ2iW/GRTVyT1lgDJQa6/QqfSPpZjKXsERvDFJkmruo4XaVGymecSiB9DMfN7t8RvDRZcnV8bDVrUbC3XHGiPT47Ni61o6vBTUtFeVmcpe2GfD6O9Zus+psRtTsrEjLT9DP6rbzwz0hT3pN1G1Me57U7C8KxO+q3vGzahTHolZ2uWAMas9HzJp1B4KQQKJKjsc9PsESM0sG+gMzsXl8emOnqqr7R8Y+aI1TbQRhRZ8wjTVR9rnMpSQkUNC5c+ktSCqQQcKMK72BIpsLjogVY1xOBh7LVdG2r5ea2YMGL7uACWKbyUhwG2PQ4e6LNoXKBnMuVxmrM1bqSaChurIFK1eK+GUoUpX1vkBtie0cVOE7vcBS7qndiLudCoZb4RtpvRuboNPDiiR1FCtENjlOe8jl5Kz7ftxBaX8CS5qZYEriO6pS5loF6+Up8mSaO9eiHKp/CjnuSMn1Jf9SIrhvha1y7nbckMZqLl0hNUlKlDUWSXAArhiIzlljeJWlrmk7nY+aMXDWodGhySUgTQHmqlE3F4pQV38MHSzYwaRoqhS0i+nXVcDy1lrpnaxpV+I/3bjCidKwCg8QazFTvCL8aWU3AedQN7EweRpElKkniSbir47ooXr5nMMdWs4V+j9Ix3D8wRjX+u9LOMZ0+qRkaIoXxY4xA4zjS4lroJagliwq7vTZWEZGhyClBMxLqkmfyF0ACdTDF18rCkPLHpUkcWeJJ4tU1PhF63GrCgdoYdcI2HSpNyX3E6koyD3RdXum/Q5XeThXdFgbQMBXy3/hVrGPZQnRVCZajfQ6JKJ3glVv3mThRrmJoX540Dgrg5EuSlHavGXUhN8S5DLYkXgFLCq7w8UA6TBUkjiS6rOJHhVUKErN/GrvycA0WWycLcIzEX5UoJlqrLF1K2SSSNYq1uc+iErWyVzReIGOs0+yq10bTVqz7SNA7bnsLjTFsmgu1NGSSN1NlIjpidcl8vZzw64bWs2qYZoZZUu+GbWfWplWGk3l9HsjSWfAN7gl3NJOBWp2OVdlCoqkHrSPzjJZk6rN054bo1uxeD6B/CIyOYd+OPRh6zGnt/VCyGQSRJN3j1V/7D3y792v8A4xoHZY+QfvE+oxm/YuHfn7P/ADRGkdlk/wCnn7xHtjLsPRf3rZHrU7lhM1Lk0Z39YjpWdGoGG6sJzFUPvpjB5Hs+COmPSg3K0XVioHiiekGuqfF2ZF9sIizU5LHJm9NdsLzTSuzP21hNziADtrn0Zxzml2pdN9NaRmSyMtrehs+f4w6WS7tnmxyO/fDeaVO5BodoPogU/ZHTBwDSiQc8A7E4UujMOS2WLEbd4hzL4SXLXflsHDKoDRwQweGCJYJZh1mCKlCu5ianNvfHmsbXpCo2KpmIxBUx/mm0kahRt1kNgM+oUhSdwvMXdMxryahgkAHPnqBEGJJ+PjfCqZD4EdfPu3emBvs8Qxa0Be+ZkdgXEqdmaWWoFwZbfZD1/OG1p0rtE1JllrqqK1AHTR7qttPXEatRFKtsfLZhBbnu5X5R75eLBwjHDzQ3Wh5wLk5tKnJp4rVbYrf9IQVZck0qXy2Abd0ICWKU9P5QKAKavPUxcM3Iec3oyTgCGNNm2vohRLePWlMMa41wwhMKHmim8/GUGKx5opTE5/AiaOI0IV4IUGjAYgjLEtv3RatBwpVpZJum4upSFDCoZ29MVNE4FgBuxPN8NCnGJ9Bzx5q0xhaeIvaWnCvirZxbgbLNc91GXkkbftRF6QIWkS70wF50ptWWnx0bSX+HjJEWpL/HXXKCTZzsQWOLuB0xzIsllrwS4fxCsZFpUuab6dYfK5h5Un5lVRTDfh0wnYVG/J1hSavOTStq2jfnT/bGZ8aWDk0cY4AjAbAxwg/HkvrKLhjX0Hrh/wCR1VHDv370MyrTeDVG9Zqj9JfwNO6ChcevohGxEiXKN4UsSxjJzuFsMdx1vTGdC9VlEVJNc9sHlSiByi2OJb14xV1lA/V5d+/eqmTctFnkiVNF4N2nKTjJq4mbsmwFfRFws8mcpLpmIY4dyvUc+MmYAecACMPajVbnLbNu8wcTiAwJ6z74BLYhIAA7y/Krnty7SdJFtnglzxkxyAwe8cnLc1eeI6by+j2R04uvogJ3L6I0MDboA3BBJqQVq1iPc8ctzbNuL4xkU6tWG/e+FOgxrHA0oqkhIxvL9ExRPqjJl1OHv9UaTKDgGjFZDIbHZyena+1VeexWnvz9n/miNG7Kst7Ct8CuXXrjPOxb8s/YP8aN8aT2UvkCvto9sZaPqvJ3LZSj6lBuWDqQ2BcVY5Y82+ASKly9OjE4UgZ0wOaYvTLEZu9GhMLxYMGFK78NsXkcbhDTgV04muvCo0J3MSqpKxd2MHHS7wxXdDFbDEi8N2W+vpgJvCYSGUDiRhi2OeEJyLSiYQjNjinBtlYBHnI8fsjSSMk6LTjvxxSoLnacOcwIQc45dkbD0ejPdAiQfpbvfjFnTXjeOtL5ggURUIbHKDKFNuXtgvFKGAUI5SCBmMcWbriWyAIZiRg5oHJNPZAy5Z63Yt8bYJKBd0klq4gsMSWfDN4VEtaWBSQ1K5bc48XhVzZQ8Sbru20NtzfoEHmpCTrElr4z6M+eOUhV3BWDkEADdW9SoIwhMrKjg5566w2PvIiAXEblUsR5JSQl35VanBsq0q0FkkFJxxTmW355iOEtQ8RWLiivYYFCSx1D/uA/tEX1UsQgjugruqWxzrsfbnATCHU25vRvMGSKkXTXeQ7vjXfB1SiC930nodju9EVznvgqlqbyuUKfDwo4am/p9OMHGVOsnq5t8OrBYZs5VyUi+q6SwOzGhIw9sDkkHWOCkAqOlrTVg3R+cHvbNmzbFjToRbB+jqx+jhl40NrZoja0XXkKS5CHxDqIAGqScSOuAi0ROdQOHELxYoUq9mXoxgEzKivx1xIjRi06vclEkqTgvlpSVFBpymBpB06L2g0EsqxSlr+sdZ0ppUjilfhMGvR9oId1R6VsMfR+e6FQqmcPJOjFqUQEyzrFQSGVrXDdUpNKgE1gLPo7aikK4ssU3xRVUBnXhydYVihc3tBVLU0gLp39cSP+XrRdKjKUGSFqe84Sb11RpgbhAMSMrQK2KS/EtuK0A7KgqBBcZtFDNGzrOHEKha46lVF3r4Iq1M6PicKwE4G8CBu5nxOEOrZZ1SpvFqDKSVBQcGooRQ1rshKYqoHPT4rHUifWhS7hicNS0fgm0LTLTcJDzFpU3mlanf0RlqpbHEcxd/QI1Dgk9zH21/8A2GMvnTA/J6av6I0eUmghp96lnsiyEPnae16lXrsWfK/2T/EmNH7KX/l6vtojOuxYO+z9k/xJi/8AZM+RzatrSvbGWiPRf3j7LXS/8g8PVYYsb9u2jtBJePOA8KzXrXbVqk0f0wULJJJzYnfXbFnn6fBdaIdIYJtMDqLDPYNsGloF1WrzGlOZoNNl3S7gj88Md8PL0o0fFW1eFWq0CrgqPe4OwHkmAyrTDngF0VT4xjphAqTlzkGCFJoWxHVjjsi4GCGSSaUQCYWx8X374sHBPAYtKwkKCLqQo6t685AYjc7xWwfVs/KLnoWQZq3c6iMAo+MPMr1wra3OjjLm6QjwBrnUKdp7H+ycQ1AyFD4xhDhPR7iFSUX719TPdIaoDl8eVlFyly0+avEeLO3b4g9JUjjrMwUNeriZ5ycL1eqOLDbp5CInO6OJ0DTTbpTTomA1ASR7GhK73bCg5OrxaruzbCPCegPEylzuNBuC+RxZBUzC6VPvHVF3ly001V4nxZ2074YaRy09pztVXg1eLN3bS3XC8OUbTfa0PNMBoGhLOjZsWR8IllECgug9YO+G981xx9kH4QmAqpXVTgM2whIB8jj8ZRqmDohIOpVOVgMGLE512weQplKcXqdW8Vxhuqiik5YbOcRJ2UyxWYavWqqgoPm5Xm/tEPwGKETRRwJD47NvN7YunY6SozxcISq5MclN7DdeG2KrbrpICGPKeqvOLco+a3w8T+ifAnHzeKEy7qrVeSATTJn9sJ20AwmuHvYrsdiFrSrNOc90Rl5H/uRCaUzOLErjpqRenS7vc1JwUgqqFl2FeikM1djf/wBzMy8mM/2oY8KaEypFxUxaprzZaReZAAvpvbXcK6MYzlnZDnB069zaeZRwTXBEl8LSLyDxyWVaFzBqzeQZSgFY4OQGxrAWO3ygqUTNDCYVHVmFkrM8JPKq99FBXWD4GG6eBLMVIdAYTlyvCDwYlKIB1cXbWxg1m4Ms6ih0JZcwpV3QDVBnsOTTkIrm2+OpSKn6vLequzm5L8H8LSHkHjUsgz0q1JtCtYKPGcuC9MM4SsXC8gy5XdU0sqpStSZRZuMnlbAaikBYeBrMVSnQllmcpfdPMmC5W7q064SsXA1mCJToTWzqmq7pjMFxjyaYnVw6osRF+7y3++Cr9Tcl18LSVSlkTAb1lQgakysxAWSnlUbbgYu9iN+WFItGqoXksmWKEk0CwVfirFBXwNZkyVMgOmyoWO6V4xYWCcK/ZwFIlv8AwtkzHWmYtCTVKQAoAPgFOL3PClpENBVxGOsA7Nir0xpCoukga2Ta3u6zHO3WNSwaIyYdYdO2HnDNiEm0qlAvcWtAJZzdJD47oZTeUnp2RprP1W02JB4xPj6rQuC16or5Rf8A9hjMp+JPwab6f3jQpBpK/wD2D/GqM9nGu/LZv9karKfVZ72LO5JYGvmO13qVpXYeT34fsK9kXXslDvOdR9aVTrimdh75Wr7C/Zvi6dkod5zftSvWYykZ+m7v9AtZMPqBYdNRU0rnuw9tISKGJBocC+ReF5iRh6Or0Qlm52e3CPEi5wXYaHA4+ulIShd3vTD3mAUbwIbFvRBlkE0FHcYbIKFpSACl8souDTELlvxqgmJvEPkkIFcgGGOdIW4kkoYHVF0VGZJrs5Svh4SmAHAD0fGcBLtl3aC+/wBLdPXFi9xXm7KeKOpW0c4wzizaBkqmzGaiUioJoFp2ERU76QaueYflCnHKTyCpOGCmOOBbH8oXtEWdjLBrRrO8MfeK2KXKX9HEeTXu+nEDpOhQnWV25ZbVUPGTi6i/RFA/xGa/hF8r5xWHuhezWtaqqUpTKoSoqI5nw6I48eTXROvlwPguh8w1xotnRKXTk4nya9v24j9JJau05zt4JXiKGzMrMZNK4Um6vdZnKL91VhTH0/BgiuEppSAZkwhlAgzFdRfGJZkZzXB18YHZ+Uq6YFIma5dq4O+QphBlSStLEG69ege4nqOyEpi0jEF8af2jkWoAM6iCXz2EV6C3THfFRoSJ0pS1pC1KURVdTXpp1QC6qvGpuhPQlISMXyTCQmA5fHNCy5qcLuPNTCJD3UpiqHShRMowG7JsIsmgQlpnm+gzRcVqiWVl2obtXA25RWSz4Zv6vjpi46BTSqekSgkKTKWFXgWNKnVIJMc+3mkLkZnWCviptmr3nMy/RFfyxDaTz5l1HaVlnJUJgUtrOUvdZSHJTXWEWdSbVWtny8Wdt+1HFNq22fEeLN3fSjJxytY4O095w+yYWdotPCbg8TPBC1TPBYzCkpKjq4sTTCDy7VwgFasmcFJ1wBLqkqMx1MRmZszGmOymhJTanxs+J8Wbv+lDWSm0ceush7kt9WazXpjNrYu/oh024EHoN0IRZXWqRJncJpu3ZNodJXcPF8kTC6wKVqHrshKSvhRKUpEiebqDLSbnkyACjk4aorjSNJSi0+dIxPiTd/045Eu001pGfiTf54qMo/sZ7qoub1m4XwmUFJkz6yxLV3PFCb10YZXzvi48Gz0GSk2iyTVTikGaTZnKl+MXatYlwi0typGHmTf544otNdaRl4k3+eATWsSilGjuw9F4NprWMaQEdtzLqSlPGLZJF26HLApbVI2RHL5Q6dsSWkoPbky817jJjtg94uwJcDriMmcpP7UbCzHot7khJ1j72q+Wk68r7yX6ozmcmvq9rt0Roc5fdJX3iP4YzqfifX+UazKpwZ3cln8ktoH9/qVpvYfPfavsr9kXfskoPaU07VS26zFN7FMnvz92r2ReOyR8gX9pHrjLwA5t14Ux9AtXbGXZboKwibMfAAban1vtzhFSgo0DBvbD2as3iXLvUvu2+yGh5T4k47XfOLSOqw097Pyn4InB4r3eKaYZmAnJoS7Y/HVCpNcMd/5QScoChOWX9ooCdiVzYr1gkCskbRhUBsNpxhtMTXp3Q+CAKEH0epqYwl2m5JcDOrxcPFcVJbgAEjO5Rfd8ViT4P4Lmz7wlJK1BiWUBR2GO/wBe6GJs7nZn1Dd7otvY/Qb8zLVTQpfxxkSIFaZTFEXilRt/CvZ2B7gCmp0OtbnuKvCA8tOHXzQRfAM6SpKZsspK1kIBUC+Ao2GOe2NKTLVXDEeTTsH0or+lSSJ1mdvCHxQPGTvLxyRlKSU3CG+Fd6f+XaDUKsS9B7bq9wViX7oj38/wYTnaG2uWi+uSoJSCVHjEFhzAvnlGqolqcVGJ8mnafpQx0ilntSdUeDV4iRszvFoTZlaZzw3o4negGFoWJzsa7No2wVeUOJsh3JypV3LvXH4eO7TcYgNz1jVgilVzHA1RbOSLrNu5L45PCktRJxdmy2U6MPRB5aAAxFeffzQKQEnA15vdXD0QMu0q1Efnps+OqLHoPOlonvOXcRcUL19aatQXkMYr6yG6vjCJ7RCzyZk27PHc7qzylCoDiqa4wnazWF1a03afBEYMcFoyuFrDXvk5eXtG37UArhiwZ2k4jy9o3fShorgHgyvR5Wft545ej3BhxAxHlJ+7fGVpFrznBGo7enY4asH6ycT5e0b/AKUFsdrsq5yyiYtSbiA6ZlpNby3BIL4FNDStMTDZOjfBYPJGJ8pPwrvh1wJZpcqbMTYkoKSmWV3pk3lXpgDEpUTQDZhFnCMNNy/40A07V4p8Jlm86difGte/fHJVZvOnZ+Pa/fD5M60ebJxPlZm/6qATPtFNSTn5WZ/ShLOEaz/IclVMRMszcqdyfOtfvgTMs1dadl41r374ecfaG5Enk/OzP6UcqfaK6knD52Zv+qib+8/yHJQsX0iUntuZdJu8ZMZyp2cs96r/AGqxGrVrDpjWrboxwfMmLVNWkTFKeY07BROsBhmTGX2yyspQSDdBIFCaA0rzRq7FbGygAAig1pOWMjFWpa3my2ymIfqA9cUaYkOQw6q0pFydpyWprIJ3uQT64pU+eXI6fjrje5XbRsR2jkuDkugMg381sfYvszzlLqLqDsreYZHdFk7JPyBf2keuITsWPemufFT5u3cImOyRM7ymDYpHpMZWK7HCaimOw+uK1uVKvtbgN2zZuWITgsm62sKNd3bGZs+iGy1kqqGOYwzwbKHkxDHLHrp64aTEVF1vzOHxviXPD20Gv2OCYjgdE4OdoASDDZVw9d/NDa1qBUKAbuiH1xTEuKBzQNX4aEjY7zF33pFN/rjzY3txcgyNiPRZpSKlErI3D1QYE5sKDb7oWXZmdTtVnI9npgU2V2qWpVqNkYktIxOhUugmmtN1Kq7RaNCkd0W6b2onJJ8f6TN+cV+ZZAHd32flD7gm3rkOUXXIbWD0BfPfCVp+pGWgfdM2dmbf0iFo6ZSa9y8YeJK3fSiB0oSONs7Iu90L0QH1k+aa9MRStLbQAT3PbyBzbYj7fpBNnKQpRQ6DeSyQKkg1GeAjlxWZ4feNKeO9Oue1aYhCX8DmfFk7T9KGfD6R2rN7k3c1VuyqYbFP1RThpzaHxl/gHv3wlbNMrRMSqWeLuqF0kIALEflC0eT5g8HDDeUu5zVXZrg4b/jrjrxbLBuffhAzkpCi5L5489KQHGJ3+mNOCSNC5jgK6URZLEmAUSyffzwopaTRz1QZEsKIA2Ejc230tHqkaQq4bUAD7ItHY+UoWnUCSbkzFRSOTUuEqOWDRW7zAHL8n9kK2ThdcpV6UtSFAEOmhY4iFZ2PmjcwDSpa4A1W4qtM+urKy8tM2/cwPbE9zqSuUPLTNg+pjHTpva/1mb1xM6LaTzZs5rRapiZd1RczLmsMK9GGcZyTJEkbS4gUHejB7SaLSxPn+ZK5R8tM3/UxEWi2JTaD2zNEk8XLu3Z6khQvzHckJdn2U6YMLRZiaW1WIbvrbjDK38E2Ccp5s++Rqi9acsWxwcmEYg1p6QIG4GvmVamxPxwlZP13M/pR37+aORwlZKd+7f0pX80Q6NFeCwaTBiX7459+4QCdFeCy3dBn+kH3wYsg2ycAoAOtTA4SsbfLfF/Wjj+KBVwjY69+5frR/miGTorwW3hByX+UZ9cArRPguvdBgP0j84i7Dtk4BVo5W5FqmNqJQpOrdUZx1hRlHuZxFcTATLROIPc0VJHhjs+6iNkz7OhISm1kJTdCRx6aAMAOoQc22R+tnH59GzmhRkdXjo69juamiz+fS0AbFIHVdEVJYLnFuj1xZbdOa0p3zJY9IioT5hvH4wj7bll2EQGocll8ni6ZCdZW09i+0JTOWhi6k0oPFLnA74n+yNKexzXFCqX6zE3YuBJEpQVLkhCmxGT5GsNJM5NqVNlTTKmJSaoSFXkkEtxjnYBhmDGQuOEWbNAScKVpo34rSWm1MltOeoaYYGmpYRNsgPM79MIrs5BF2hJ5WzfG+DQ+yfqyfjPGAXoXYzjZken3xDIJWuBrh48k1LlGJ8ZAZideCwBaBcJIowpmXIoabawaVLJSGJCa4qDjoyfGN8Gg1i/VUfHTBJuhFiSkkWRB3DPrUBDvSu6PvyXO+YN69RYFaUi7rB60APpwhVKT0MGdVR9HdzRth0Usv/pwP7Uv+pAJ0UsuXBw/FL/qRQ1IoPXkqi10fep5fhYjPQokkEb3GPppCYSf7RuUnROyqBJsASAHDqSX3BphHXBJ2illDNweF0fVUnHZVeXVFHRuIoPXkhfM9O+QsQmpoeYc+IrCBkfR+HZvZ0xuli0PsyyeMsKZafpEEmv0Zh9ULHQGxP8AJ5bUoyn672/ZFoYXBqLJlAOxurA+Jw1d3r/t0QaXLqKHEerH42Rua9BbGP0aWrIABQ3VJWaNuhJGhFmBc2WSdlVA85qer0mCmJxFEv8A6m1pxb9uSxKeU3i7k5lt0J3k7+oxsx0NYk8TZmowaZRnzvOX1YL/AJODEcTZzymLLcOSzVaguioO98xNs0nuvJDdlSOugrG7yNh6jAiYMAgEGjkF98bBO0QDasmQGauu5ZTl8mUA1BS9Q0hG0aNISx7VQpgXCHYuUgcoguASWcOxrgIsLJJ7qhOytDop9lk5AYGtaYH0jLCE6bD+ExrU7gGUFN2i4vBLhYarOqrFhUGj0FC9EJvAssFQ7Rdg7hYZRpRDl3qcQOTvgjbBJtHnyS5y5CP0n+vNZYSNh/CYWlopQnqaNCXwTLIftNqA8sZlruOIx2NmTSELXwPLSlxZbxD0CgOZiWBfe0G/0uRw6w8+SCfiGEGhYeLf8kz7HcxaZ0y6Ao3Biq746c7pfmjQe3JznuaeUPLbh9XFNsXe6lLRK4ugDguSKFsC9Ru9sKjSuZnfzwAxGB5FcMPVHHtfwtaJpL4czxvV8gnIfiGzkUuO/r/krYLZOp3NPKPluf6uORbJ1O5pz8tv+7ijT9NJravHA75SjXb4MUrhCCtNZ+Spg2PKVn+xCv8As+09qP8AvyTQy3Cf0O8uavwtk5vBp5Pz3/bgVW2dXuacB5bn+rjObRpvPAN1UzBgOLPrMuGa+yBavrfwD+TfE/7NtHbZ/fkjNytE79Dv681qSrZOr3NOI8rzfVwWZbpoBPFpx+d3fdxlZ7INr2zB+7H8kKf50thBeYRmzIrk1E0gkfwXaiei5n/ZyVzlSEaWny5pO2zL1pQR85LPNyffFTnrN41zMSlr4QN9JvBKjdYFJJJBSBUU2w1mykvg+94+gWqxG1FoacWihrXyp6riMfm6nUTVbZoNpNaJ9qCJswqTdUWpiGbAb4smnVvXJsilylFKgpIcY1MBHRgIXH5R5rr5LZ2+JjcoBjQAMMFlh06toJeevdhh1QmvTa2qUlItCxeLYj3R0dFbML8zQU9bLNEyzuLWjQmy9PbaAsm0TKAUBG1j74ONMrcUpUbStlEhnfDbujo6OkGgxvqNC4LYmZ9raYGibTdOLYlJ74mnWus7BiHhVOllsF3viYAU3gAab46OimBgvUxFFZsMfzJZTCpSA0utYSwtE0ftFoNL0stdB2xNb7Zjo6BtGKRfG0VoF1p0qtYQSLRNyHLOZiNTpfaz+kzvxq9+6OjoIG6EaGNhaKtHBFXpdav1md+NWx9sDK0rtV4d8TsfPV746OiCKA4oghjv0ujgEtM0rtb+GX+Ne1tsJ/5ntXzy/wAa/fHR0QB7xQixtdA4BAnSS0kgcav8avfBJ+kloSfCrxblK2c8DHRA69FGaZd6o4BJjSC0nyqvxK98AeHbR86r8S/fHR0EqULNs7I4BEHC8/5w9BV790EtXCc3i1HjFPdflK98DHRBe4EUJ4lWbFGTi0cApvQO3krVx5MwXKPrVvJyJ2RdTaZD+CHKHiJ2DfHR0cK3ueZib7uJXXssEebBujgEUzrO47knlHyad++ATMsxbuKc/Jo288BHQjek7buJTOZj7I4Ir2ZvAp5PzaN2+OUmyse4IwHk0b98dHRN+Ttu4lTmY+yOCBaLLXuCMR5NG6CzJNlY9wRj82jZzx0dHg+Xtu/kVOaZ2RwVJ4MkhVpKSAwQSxAIogGKlPUbxrmfXHR0fTMoyPDmUJ6oWQY0BpP7iv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992" name="Picture 8" descr="http://cache.gawkerassets.com/assets/images/4/2010/04/500x_phenomx6die_01.jpg"/>
          <p:cNvPicPr>
            <a:picLocks noChangeAspect="1" noChangeArrowheads="1"/>
          </p:cNvPicPr>
          <p:nvPr/>
        </p:nvPicPr>
        <p:blipFill>
          <a:blip r:embed="rId6" cstate="print"/>
          <a:srcRect l="27200" t="11429" r="56800" b="58857"/>
          <a:stretch>
            <a:fillRect/>
          </a:stretch>
        </p:blipFill>
        <p:spPr bwMode="auto">
          <a:xfrm>
            <a:off x="4806462" y="4114800"/>
            <a:ext cx="527538" cy="685800"/>
          </a:xfrm>
          <a:prstGeom prst="rect">
            <a:avLst/>
          </a:prstGeom>
          <a:noFill/>
        </p:spPr>
      </p:pic>
      <p:pic>
        <p:nvPicPr>
          <p:cNvPr id="14" name="Picture 8" descr="http://cache.gawkerassets.com/assets/images/4/2010/04/500x_phenomx6die_01.jpg"/>
          <p:cNvPicPr>
            <a:picLocks noChangeAspect="1" noChangeArrowheads="1"/>
          </p:cNvPicPr>
          <p:nvPr/>
        </p:nvPicPr>
        <p:blipFill>
          <a:blip r:embed="rId6" cstate="print"/>
          <a:srcRect l="27200" t="11429" r="56800" b="58857"/>
          <a:stretch>
            <a:fillRect/>
          </a:stretch>
        </p:blipFill>
        <p:spPr bwMode="auto">
          <a:xfrm>
            <a:off x="4800600" y="4114800"/>
            <a:ext cx="527538" cy="685800"/>
          </a:xfrm>
          <a:prstGeom prst="rect">
            <a:avLst/>
          </a:prstGeom>
          <a:noFill/>
        </p:spPr>
      </p:pic>
      <p:sp>
        <p:nvSpPr>
          <p:cNvPr id="15" name="TextBox 1"/>
          <p:cNvSpPr txBox="1"/>
          <p:nvPr/>
        </p:nvSpPr>
        <p:spPr>
          <a:xfrm>
            <a:off x="4526280" y="3200400"/>
            <a:ext cx="2560320" cy="53338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 smtClean="0">
                <a:latin typeface="+mj-lt"/>
              </a:rPr>
              <a:t>Device Scaling</a:t>
            </a:r>
            <a:endParaRPr lang="en-US" sz="2200" dirty="0">
              <a:latin typeface="+mj-lt"/>
            </a:endParaRPr>
          </a:p>
        </p:txBody>
      </p:sp>
      <p:sp>
        <p:nvSpPr>
          <p:cNvPr id="16" name="Straight Arrow Connector 15"/>
          <p:cNvSpPr/>
          <p:nvPr/>
        </p:nvSpPr>
        <p:spPr bwMode="auto">
          <a:xfrm rot="16200000" flipH="1">
            <a:off x="6393210" y="3695685"/>
            <a:ext cx="457223" cy="381007"/>
          </a:xfrm>
          <a:prstGeom prst="straightConnector1">
            <a:avLst/>
          </a:prstGeom>
          <a:solidFill>
            <a:srgbClr val="FFFFFF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  <p:txBody>
          <a:bodyPr wrap="square" lIns="18288" tIns="0" rIns="0" bIns="0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0.02118 0.06112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3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P spid="160" grpId="0"/>
      <p:bldP spid="15" grpId="0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Diagram 39"/>
          <p:cNvGraphicFramePr/>
          <p:nvPr/>
        </p:nvGraphicFramePr>
        <p:xfrm>
          <a:off x="838200" y="1524000"/>
          <a:ext cx="7543800" cy="50292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4" name="Group 11"/>
          <p:cNvGrpSpPr/>
          <p:nvPr/>
        </p:nvGrpSpPr>
        <p:grpSpPr>
          <a:xfrm>
            <a:off x="1371600" y="4419600"/>
            <a:ext cx="457200" cy="457200"/>
            <a:chOff x="7848600" y="533400"/>
            <a:chExt cx="457200" cy="457200"/>
          </a:xfrm>
          <a:noFill/>
        </p:grpSpPr>
        <p:sp>
          <p:nvSpPr>
            <p:cNvPr id="13" name="Freeform 12"/>
            <p:cNvSpPr/>
            <p:nvPr/>
          </p:nvSpPr>
          <p:spPr>
            <a:xfrm>
              <a:off x="8013700" y="5334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8166100" y="5588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7848600" y="5334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</p:grpSp>
      <p:grpSp>
        <p:nvGrpSpPr>
          <p:cNvPr id="5" name="Group 20"/>
          <p:cNvGrpSpPr/>
          <p:nvPr/>
        </p:nvGrpSpPr>
        <p:grpSpPr>
          <a:xfrm>
            <a:off x="1390650" y="3200400"/>
            <a:ext cx="514350" cy="457200"/>
            <a:chOff x="609600" y="2057400"/>
            <a:chExt cx="685800" cy="609600"/>
          </a:xfrm>
          <a:solidFill>
            <a:schemeClr val="accent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7" name="Rectangle 3"/>
            <p:cNvSpPr/>
            <p:nvPr/>
          </p:nvSpPr>
          <p:spPr>
            <a:xfrm>
              <a:off x="609600" y="2057400"/>
              <a:ext cx="685800" cy="609600"/>
            </a:xfrm>
            <a:prstGeom prst="rect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8" name="Rectangle 7"/>
            <p:cNvSpPr/>
            <p:nvPr/>
          </p:nvSpPr>
          <p:spPr>
            <a:xfrm>
              <a:off x="685800" y="2133600"/>
              <a:ext cx="152400" cy="152400"/>
            </a:xfrm>
            <a:prstGeom prst="rect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9" name="Rectangle 8"/>
            <p:cNvSpPr/>
            <p:nvPr/>
          </p:nvSpPr>
          <p:spPr>
            <a:xfrm>
              <a:off x="914400" y="2133600"/>
              <a:ext cx="152400" cy="152400"/>
            </a:xfrm>
            <a:prstGeom prst="rect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0" name="Rectangle 9"/>
            <p:cNvSpPr/>
            <p:nvPr/>
          </p:nvSpPr>
          <p:spPr>
            <a:xfrm>
              <a:off x="1143000" y="2133600"/>
              <a:ext cx="76200" cy="457200"/>
            </a:xfrm>
            <a:prstGeom prst="rect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1" name="Rectangle 10"/>
            <p:cNvSpPr/>
            <p:nvPr/>
          </p:nvSpPr>
          <p:spPr>
            <a:xfrm>
              <a:off x="685800" y="2438400"/>
              <a:ext cx="381000" cy="152400"/>
            </a:xfrm>
            <a:prstGeom prst="rect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22" name="Straight Connector 12"/>
            <p:cNvCxnSpPr/>
            <p:nvPr/>
          </p:nvCxnSpPr>
          <p:spPr>
            <a:xfrm rot="5400000">
              <a:off x="685800" y="2362200"/>
              <a:ext cx="1524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13"/>
            <p:cNvCxnSpPr/>
            <p:nvPr/>
          </p:nvCxnSpPr>
          <p:spPr>
            <a:xfrm rot="5400000">
              <a:off x="914400" y="2362200"/>
              <a:ext cx="1524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14"/>
            <p:cNvCxnSpPr/>
            <p:nvPr/>
          </p:nvCxnSpPr>
          <p:spPr>
            <a:xfrm rot="10800000">
              <a:off x="838200" y="2209800"/>
              <a:ext cx="762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16"/>
            <p:cNvCxnSpPr/>
            <p:nvPr/>
          </p:nvCxnSpPr>
          <p:spPr>
            <a:xfrm rot="10800000">
              <a:off x="838200" y="2133600"/>
              <a:ext cx="762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17"/>
            <p:cNvCxnSpPr/>
            <p:nvPr/>
          </p:nvCxnSpPr>
          <p:spPr>
            <a:xfrm rot="10800000">
              <a:off x="838200" y="2286000"/>
              <a:ext cx="762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18"/>
            <p:cNvCxnSpPr/>
            <p:nvPr/>
          </p:nvCxnSpPr>
          <p:spPr>
            <a:xfrm rot="10800000">
              <a:off x="1066799" y="2514600"/>
              <a:ext cx="762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19"/>
            <p:cNvCxnSpPr/>
            <p:nvPr/>
          </p:nvCxnSpPr>
          <p:spPr>
            <a:xfrm rot="10800000">
              <a:off x="1066801" y="2209800"/>
              <a:ext cx="762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780"/>
          <p:cNvGrpSpPr/>
          <p:nvPr/>
        </p:nvGrpSpPr>
        <p:grpSpPr>
          <a:xfrm>
            <a:off x="1371600" y="1676400"/>
            <a:ext cx="381000" cy="762000"/>
            <a:chOff x="304800" y="2971800"/>
            <a:chExt cx="685800" cy="1371600"/>
          </a:xfrm>
          <a:solidFill>
            <a:schemeClr val="accent5"/>
          </a:solidFill>
        </p:grpSpPr>
        <p:cxnSp>
          <p:nvCxnSpPr>
            <p:cNvPr id="30" name="Straight Connector 29"/>
            <p:cNvCxnSpPr/>
            <p:nvPr/>
          </p:nvCxnSpPr>
          <p:spPr>
            <a:xfrm rot="5400000">
              <a:off x="381000" y="3657600"/>
              <a:ext cx="4572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762000" y="4114800"/>
              <a:ext cx="4572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381000" y="3657600"/>
              <a:ext cx="6096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0800000">
              <a:off x="685800" y="3429000"/>
              <a:ext cx="3048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0800000">
              <a:off x="685800" y="3886200"/>
              <a:ext cx="3048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0800000">
              <a:off x="304800" y="3657600"/>
              <a:ext cx="3048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762000" y="3200400"/>
              <a:ext cx="4572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7" name="Group 81"/>
          <p:cNvGrpSpPr/>
          <p:nvPr/>
        </p:nvGrpSpPr>
        <p:grpSpPr>
          <a:xfrm>
            <a:off x="990600" y="5715000"/>
            <a:ext cx="1295400" cy="533400"/>
            <a:chOff x="1219200" y="5715000"/>
            <a:chExt cx="1295400" cy="533400"/>
          </a:xfrm>
        </p:grpSpPr>
        <p:grpSp>
          <p:nvGrpSpPr>
            <p:cNvPr id="8" name="Group 780"/>
            <p:cNvGrpSpPr/>
            <p:nvPr/>
          </p:nvGrpSpPr>
          <p:grpSpPr>
            <a:xfrm>
              <a:off x="1219200" y="5715000"/>
              <a:ext cx="266700" cy="533400"/>
              <a:chOff x="304800" y="2971800"/>
              <a:chExt cx="685800" cy="1371600"/>
            </a:xfrm>
            <a:solidFill>
              <a:schemeClr val="accent5"/>
            </a:solidFill>
          </p:grpSpPr>
          <p:cxnSp>
            <p:nvCxnSpPr>
              <p:cNvPr id="43" name="Straight Connector 42"/>
              <p:cNvCxnSpPr/>
              <p:nvPr/>
            </p:nvCxnSpPr>
            <p:spPr>
              <a:xfrm rot="5400000">
                <a:off x="381000" y="3657600"/>
                <a:ext cx="4572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5400000">
                <a:off x="762000" y="4114800"/>
                <a:ext cx="4572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rot="5400000">
                <a:off x="381000" y="3657600"/>
                <a:ext cx="6096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10800000">
                <a:off x="685800" y="3429000"/>
                <a:ext cx="3048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10800000">
                <a:off x="685800" y="3886200"/>
                <a:ext cx="3048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0800000">
                <a:off x="304800" y="3657600"/>
                <a:ext cx="3048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rot="5400000">
                <a:off x="762000" y="3200400"/>
                <a:ext cx="4572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20"/>
            <p:cNvGrpSpPr/>
            <p:nvPr/>
          </p:nvGrpSpPr>
          <p:grpSpPr>
            <a:xfrm>
              <a:off x="1676400" y="5829300"/>
              <a:ext cx="342900" cy="304800"/>
              <a:chOff x="609600" y="2057400"/>
              <a:chExt cx="685800" cy="609600"/>
            </a:xfrm>
            <a:solidFill>
              <a:schemeClr val="accent5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1" name="Rectangle 3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2" name="Rectangle 7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3" name="Rectangle 8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4" name="Rectangle 9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5" name="Rectangle 10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56" name="Straight Connector 12"/>
              <p:cNvCxnSpPr/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13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14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16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17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18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19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11"/>
            <p:cNvGrpSpPr/>
            <p:nvPr/>
          </p:nvGrpSpPr>
          <p:grpSpPr>
            <a:xfrm>
              <a:off x="2209800" y="5829300"/>
              <a:ext cx="304800" cy="304800"/>
              <a:chOff x="7848600" y="533400"/>
              <a:chExt cx="457200" cy="457200"/>
            </a:xfrm>
            <a:noFill/>
          </p:grpSpPr>
          <p:sp>
            <p:nvSpPr>
              <p:cNvPr id="65" name="Freeform 64"/>
              <p:cNvSpPr/>
              <p:nvPr/>
            </p:nvSpPr>
            <p:spPr>
              <a:xfrm>
                <a:off x="8013700" y="533400"/>
                <a:ext cx="139700" cy="431800"/>
              </a:xfrm>
              <a:custGeom>
                <a:avLst/>
                <a:gdLst>
                  <a:gd name="connsiteX0" fmla="*/ 0 w 139700"/>
                  <a:gd name="connsiteY0" fmla="*/ 0 h 431800"/>
                  <a:gd name="connsiteX1" fmla="*/ 127000 w 139700"/>
                  <a:gd name="connsiteY1" fmla="*/ 127000 h 431800"/>
                  <a:gd name="connsiteX2" fmla="*/ 12700 w 139700"/>
                  <a:gd name="connsiteY2" fmla="*/ 279400 h 431800"/>
                  <a:gd name="connsiteX3" fmla="*/ 139700 w 139700"/>
                  <a:gd name="connsiteY3" fmla="*/ 431800 h 431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9700" h="431800">
                    <a:moveTo>
                      <a:pt x="0" y="0"/>
                    </a:moveTo>
                    <a:cubicBezTo>
                      <a:pt x="62441" y="40216"/>
                      <a:pt x="124883" y="80433"/>
                      <a:pt x="127000" y="127000"/>
                    </a:cubicBezTo>
                    <a:cubicBezTo>
                      <a:pt x="129117" y="173567"/>
                      <a:pt x="10583" y="228600"/>
                      <a:pt x="12700" y="279400"/>
                    </a:cubicBezTo>
                    <a:cubicBezTo>
                      <a:pt x="14817" y="330200"/>
                      <a:pt x="77258" y="381000"/>
                      <a:pt x="139700" y="431800"/>
                    </a:cubicBezTo>
                  </a:path>
                </a:pathLst>
              </a:cu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6" name="Freeform 65"/>
              <p:cNvSpPr/>
              <p:nvPr/>
            </p:nvSpPr>
            <p:spPr>
              <a:xfrm>
                <a:off x="8166100" y="558800"/>
                <a:ext cx="139700" cy="431800"/>
              </a:xfrm>
              <a:custGeom>
                <a:avLst/>
                <a:gdLst>
                  <a:gd name="connsiteX0" fmla="*/ 0 w 139700"/>
                  <a:gd name="connsiteY0" fmla="*/ 0 h 431800"/>
                  <a:gd name="connsiteX1" fmla="*/ 127000 w 139700"/>
                  <a:gd name="connsiteY1" fmla="*/ 127000 h 431800"/>
                  <a:gd name="connsiteX2" fmla="*/ 12700 w 139700"/>
                  <a:gd name="connsiteY2" fmla="*/ 279400 h 431800"/>
                  <a:gd name="connsiteX3" fmla="*/ 139700 w 139700"/>
                  <a:gd name="connsiteY3" fmla="*/ 431800 h 431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9700" h="431800">
                    <a:moveTo>
                      <a:pt x="0" y="0"/>
                    </a:moveTo>
                    <a:cubicBezTo>
                      <a:pt x="62441" y="40216"/>
                      <a:pt x="124883" y="80433"/>
                      <a:pt x="127000" y="127000"/>
                    </a:cubicBezTo>
                    <a:cubicBezTo>
                      <a:pt x="129117" y="173567"/>
                      <a:pt x="10583" y="228600"/>
                      <a:pt x="12700" y="279400"/>
                    </a:cubicBezTo>
                    <a:cubicBezTo>
                      <a:pt x="14817" y="330200"/>
                      <a:pt x="77258" y="381000"/>
                      <a:pt x="139700" y="431800"/>
                    </a:cubicBezTo>
                  </a:path>
                </a:pathLst>
              </a:cu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7" name="Freeform 66"/>
              <p:cNvSpPr/>
              <p:nvPr/>
            </p:nvSpPr>
            <p:spPr>
              <a:xfrm>
                <a:off x="7848600" y="533400"/>
                <a:ext cx="139700" cy="431800"/>
              </a:xfrm>
              <a:custGeom>
                <a:avLst/>
                <a:gdLst>
                  <a:gd name="connsiteX0" fmla="*/ 0 w 139700"/>
                  <a:gd name="connsiteY0" fmla="*/ 0 h 431800"/>
                  <a:gd name="connsiteX1" fmla="*/ 127000 w 139700"/>
                  <a:gd name="connsiteY1" fmla="*/ 127000 h 431800"/>
                  <a:gd name="connsiteX2" fmla="*/ 12700 w 139700"/>
                  <a:gd name="connsiteY2" fmla="*/ 279400 h 431800"/>
                  <a:gd name="connsiteX3" fmla="*/ 139700 w 139700"/>
                  <a:gd name="connsiteY3" fmla="*/ 431800 h 431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9700" h="431800">
                    <a:moveTo>
                      <a:pt x="0" y="0"/>
                    </a:moveTo>
                    <a:cubicBezTo>
                      <a:pt x="62441" y="40216"/>
                      <a:pt x="124883" y="80433"/>
                      <a:pt x="127000" y="127000"/>
                    </a:cubicBezTo>
                    <a:cubicBezTo>
                      <a:pt x="129117" y="173567"/>
                      <a:pt x="10583" y="228600"/>
                      <a:pt x="12700" y="279400"/>
                    </a:cubicBezTo>
                    <a:cubicBezTo>
                      <a:pt x="14817" y="330200"/>
                      <a:pt x="77258" y="381000"/>
                      <a:pt x="139700" y="431800"/>
                    </a:cubicBezTo>
                  </a:path>
                </a:pathLst>
              </a:cu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</p:grpSp>
        <p:grpSp>
          <p:nvGrpSpPr>
            <p:cNvPr id="11" name="Group 73"/>
            <p:cNvGrpSpPr/>
            <p:nvPr/>
          </p:nvGrpSpPr>
          <p:grpSpPr>
            <a:xfrm>
              <a:off x="1524000" y="5867400"/>
              <a:ext cx="114300" cy="228600"/>
              <a:chOff x="2971800" y="228600"/>
              <a:chExt cx="152400" cy="304800"/>
            </a:xfrm>
          </p:grpSpPr>
          <p:cxnSp>
            <p:nvCxnSpPr>
              <p:cNvPr id="71" name="Straight Connector 70"/>
              <p:cNvCxnSpPr/>
              <p:nvPr/>
            </p:nvCxnSpPr>
            <p:spPr>
              <a:xfrm rot="16200000" flipH="1">
                <a:off x="2895600" y="304800"/>
                <a:ext cx="304800" cy="1524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rot="5400000">
                <a:off x="2895600" y="304800"/>
                <a:ext cx="304800" cy="1524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77"/>
            <p:cNvGrpSpPr/>
            <p:nvPr/>
          </p:nvGrpSpPr>
          <p:grpSpPr>
            <a:xfrm>
              <a:off x="2057400" y="5867400"/>
              <a:ext cx="114300" cy="228600"/>
              <a:chOff x="2971800" y="228600"/>
              <a:chExt cx="152400" cy="304800"/>
            </a:xfrm>
          </p:grpSpPr>
          <p:cxnSp>
            <p:nvCxnSpPr>
              <p:cNvPr id="79" name="Straight Connector 78"/>
              <p:cNvCxnSpPr/>
              <p:nvPr/>
            </p:nvCxnSpPr>
            <p:spPr>
              <a:xfrm rot="16200000" flipH="1">
                <a:off x="2895600" y="304800"/>
                <a:ext cx="304800" cy="1524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rot="5400000">
                <a:off x="2895600" y="304800"/>
                <a:ext cx="304800" cy="1524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40">
                                            <p:graphicEl>
                                              <a:dgm id="{2CA893F3-EC49-4F00-8BA0-152C86A944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0">
                                            <p:graphicEl>
                                              <a:dgm id="{2CA893F3-EC49-4F00-8BA0-152C86A944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40">
                                            <p:graphicEl>
                                              <a:dgm id="{04A04947-7BDE-4726-9074-A8234B2AC8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40">
                                            <p:graphicEl>
                                              <a:dgm id="{04A04947-7BDE-4726-9074-A8234B2AC8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40">
                                            <p:graphicEl>
                                              <a:dgm id="{D5CEDCF7-5BEA-429E-829C-3306DCB454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40">
                                            <p:graphicEl>
                                              <a:dgm id="{D5CEDCF7-5BEA-429E-829C-3306DCB454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40">
                                            <p:graphicEl>
                                              <a:dgm id="{90C5F16C-C756-4E3A-96FB-2696FE22AE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40">
                                            <p:graphicEl>
                                              <a:dgm id="{90C5F16C-C756-4E3A-96FB-2696FE22AE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40">
                                            <p:graphicEl>
                                              <a:dgm id="{BC20D9B4-951C-4116-A862-E487564D3B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40">
                                            <p:graphicEl>
                                              <a:dgm id="{BC20D9B4-951C-4116-A862-E487564D3B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40">
                                            <p:graphicEl>
                                              <a:dgm id="{5758EAFE-9D23-452F-800B-5D1601B5F3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40">
                                            <p:graphicEl>
                                              <a:dgm id="{5758EAFE-9D23-452F-800B-5D1601B5F3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0" grpId="0" uiExpand="1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belongs in </a:t>
            </a:r>
            <a:r>
              <a:rPr lang="en-US" dirty="0" err="1" smtClean="0"/>
              <a:t>multicore</a:t>
            </a:r>
            <a:r>
              <a:rPr lang="en-US" dirty="0" smtClean="0"/>
              <a:t> model?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15" name="TextBox 214"/>
          <p:cNvSpPr txBox="1"/>
          <p:nvPr/>
        </p:nvSpPr>
        <p:spPr>
          <a:xfrm>
            <a:off x="457200" y="16764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</a:rPr>
              <a:t>Styles</a:t>
            </a:r>
            <a:endParaRPr lang="en-US" sz="2800" dirty="0"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5257800" y="41529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</a:rPr>
              <a:t>Applications</a:t>
            </a:r>
            <a:endParaRPr lang="en-US" sz="2800" dirty="0">
              <a:latin typeface="+mj-lt"/>
            </a:endParaRPr>
          </a:p>
        </p:txBody>
      </p:sp>
      <p:grpSp>
        <p:nvGrpSpPr>
          <p:cNvPr id="429" name="Group 428"/>
          <p:cNvGrpSpPr/>
          <p:nvPr/>
        </p:nvGrpSpPr>
        <p:grpSpPr>
          <a:xfrm>
            <a:off x="5867400" y="4610100"/>
            <a:ext cx="1371600" cy="1215581"/>
            <a:chOff x="6629400" y="1524000"/>
            <a:chExt cx="1828800" cy="1620775"/>
          </a:xfrm>
        </p:grpSpPr>
        <p:pic>
          <p:nvPicPr>
            <p:cNvPr id="424" name="Picture 18" descr="http://palinko.com/img/ie-icon.gif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629400" y="1524000"/>
              <a:ext cx="872367" cy="866775"/>
            </a:xfrm>
            <a:prstGeom prst="rect">
              <a:avLst/>
            </a:prstGeom>
            <a:noFill/>
          </p:spPr>
        </p:pic>
        <p:pic>
          <p:nvPicPr>
            <p:cNvPr id="426" name="Picture 24" descr="http://t1.gstatic.com/images?q=tbn:ANd9GcSWTScPvOem125azB4kdw97rWIRsROWZBvKu3t9OvibgnkEeDTMow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CFCFC"/>
                </a:clrFrom>
                <a:clrTo>
                  <a:srgbClr val="FCFCFC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705600" y="2057400"/>
              <a:ext cx="962220" cy="952501"/>
            </a:xfrm>
            <a:prstGeom prst="rect">
              <a:avLst/>
            </a:prstGeom>
            <a:noFill/>
          </p:spPr>
        </p:pic>
        <p:pic>
          <p:nvPicPr>
            <p:cNvPr id="427" name="Picture 30" descr="http://t2.gstatic.com/images?q=tbn:ANd9GcQJ-W9JtcWKVSUKH5fk4pvP1c2qLt5_4OOIXZivnPk6M4z_3qkb_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239000" y="1752600"/>
              <a:ext cx="676275" cy="651978"/>
            </a:xfrm>
            <a:prstGeom prst="rect">
              <a:avLst/>
            </a:prstGeom>
            <a:noFill/>
          </p:spPr>
        </p:pic>
        <p:pic>
          <p:nvPicPr>
            <p:cNvPr id="428" name="Picture 36" descr="http://www.veryicon.com/icon/png/Phone/iPhone%20icons/Pandora.pn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467600" y="2133600"/>
              <a:ext cx="800100" cy="800100"/>
            </a:xfrm>
            <a:prstGeom prst="rect">
              <a:avLst/>
            </a:prstGeom>
            <a:noFill/>
          </p:spPr>
        </p:pic>
        <p:pic>
          <p:nvPicPr>
            <p:cNvPr id="425" name="Picture 20" descr="http://www.kitp.ucsb.edu/sites/default/files/kitp/computing/email/thunderbird_icon_000.png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62800" y="2362200"/>
              <a:ext cx="742950" cy="782575"/>
            </a:xfrm>
            <a:prstGeom prst="rect">
              <a:avLst/>
            </a:prstGeom>
            <a:noFill/>
          </p:spPr>
        </p:pic>
        <p:pic>
          <p:nvPicPr>
            <p:cNvPr id="423" name="Picture 12" descr="http://www.gamesuncovered.com/uploads/2009/12/23/angry-birds-14-24-57.pn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7696200" y="1828800"/>
              <a:ext cx="762000" cy="762000"/>
            </a:xfrm>
            <a:prstGeom prst="rect">
              <a:avLst/>
            </a:prstGeom>
            <a:noFill/>
          </p:spPr>
        </p:pic>
      </p:grpSp>
      <p:grpSp>
        <p:nvGrpSpPr>
          <p:cNvPr id="437" name="Group 86"/>
          <p:cNvGrpSpPr/>
          <p:nvPr/>
        </p:nvGrpSpPr>
        <p:grpSpPr>
          <a:xfrm>
            <a:off x="685800" y="2362200"/>
            <a:ext cx="545730" cy="513080"/>
            <a:chOff x="609600" y="2057400"/>
            <a:chExt cx="685800" cy="609600"/>
          </a:xfrm>
        </p:grpSpPr>
        <p:sp>
          <p:nvSpPr>
            <p:cNvPr id="477" name="Rectangle 476"/>
            <p:cNvSpPr/>
            <p:nvPr/>
          </p:nvSpPr>
          <p:spPr>
            <a:xfrm>
              <a:off x="609600" y="2057400"/>
              <a:ext cx="685800" cy="6096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1"/>
              </a:solidFill>
            </a:ln>
            <a:effectLst>
              <a:outerShdw blurRad="76200" dist="50800" dir="5400000" algn="ctr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478" name="Rectangle 477"/>
            <p:cNvSpPr/>
            <p:nvPr/>
          </p:nvSpPr>
          <p:spPr>
            <a:xfrm>
              <a:off x="685800" y="2133600"/>
              <a:ext cx="1524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1"/>
              </a:solidFill>
            </a:ln>
            <a:effectLst>
              <a:outerShdw blurRad="76200" dist="50800" dir="5400000" algn="ctr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479" name="Rectangle 478"/>
            <p:cNvSpPr/>
            <p:nvPr/>
          </p:nvSpPr>
          <p:spPr>
            <a:xfrm>
              <a:off x="914400" y="2133600"/>
              <a:ext cx="1524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480" name="Rectangle 479"/>
            <p:cNvSpPr/>
            <p:nvPr/>
          </p:nvSpPr>
          <p:spPr>
            <a:xfrm>
              <a:off x="1143000" y="2133600"/>
              <a:ext cx="76200" cy="4572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481" name="Rectangle 480"/>
            <p:cNvSpPr/>
            <p:nvPr/>
          </p:nvSpPr>
          <p:spPr>
            <a:xfrm>
              <a:off x="685800" y="2438400"/>
              <a:ext cx="3810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1"/>
              </a:solidFill>
            </a:ln>
            <a:effectLst>
              <a:outerShdw blurRad="76200" dist="50800" dir="5400000" algn="ctr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482" name="Straight Connector 481"/>
            <p:cNvCxnSpPr>
              <a:stCxn id="478" idx="2"/>
            </p:cNvCxnSpPr>
            <p:nvPr/>
          </p:nvCxnSpPr>
          <p:spPr>
            <a:xfrm rot="5400000">
              <a:off x="685800" y="2362200"/>
              <a:ext cx="152400" cy="0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3" name="Straight Connector 482"/>
            <p:cNvCxnSpPr/>
            <p:nvPr/>
          </p:nvCxnSpPr>
          <p:spPr>
            <a:xfrm rot="5400000">
              <a:off x="914400" y="2362200"/>
              <a:ext cx="152400" cy="0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4" name="Straight Connector 483"/>
            <p:cNvCxnSpPr/>
            <p:nvPr/>
          </p:nvCxnSpPr>
          <p:spPr>
            <a:xfrm rot="10800000">
              <a:off x="838200" y="2209800"/>
              <a:ext cx="76200" cy="0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5" name="Straight Connector 484"/>
            <p:cNvCxnSpPr/>
            <p:nvPr/>
          </p:nvCxnSpPr>
          <p:spPr>
            <a:xfrm rot="10800000">
              <a:off x="838200" y="2133600"/>
              <a:ext cx="76200" cy="0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6" name="Straight Connector 485"/>
            <p:cNvCxnSpPr/>
            <p:nvPr/>
          </p:nvCxnSpPr>
          <p:spPr>
            <a:xfrm rot="10800000">
              <a:off x="838200" y="2286000"/>
              <a:ext cx="76200" cy="0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Straight Connector 486"/>
            <p:cNvCxnSpPr/>
            <p:nvPr/>
          </p:nvCxnSpPr>
          <p:spPr>
            <a:xfrm rot="10800000">
              <a:off x="1066799" y="2514600"/>
              <a:ext cx="76200" cy="0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8" name="Straight Connector 487"/>
            <p:cNvCxnSpPr/>
            <p:nvPr/>
          </p:nvCxnSpPr>
          <p:spPr>
            <a:xfrm rot="10800000">
              <a:off x="1066801" y="2209800"/>
              <a:ext cx="76200" cy="0"/>
            </a:xfrm>
            <a:prstGeom prst="line">
              <a:avLst/>
            </a:pr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9" name="Group 678"/>
          <p:cNvGrpSpPr/>
          <p:nvPr/>
        </p:nvGrpSpPr>
        <p:grpSpPr>
          <a:xfrm>
            <a:off x="990600" y="2590800"/>
            <a:ext cx="914400" cy="457200"/>
            <a:chOff x="4495800" y="2057400"/>
            <a:chExt cx="609600" cy="304800"/>
          </a:xfrm>
        </p:grpSpPr>
        <p:sp>
          <p:nvSpPr>
            <p:cNvPr id="431" name="Rectangle 430"/>
            <p:cNvSpPr/>
            <p:nvPr/>
          </p:nvSpPr>
          <p:spPr>
            <a:xfrm>
              <a:off x="4495800" y="2057400"/>
              <a:ext cx="609600" cy="304800"/>
            </a:xfrm>
            <a:prstGeom prst="rect">
              <a:avLst/>
            </a:prstGeom>
            <a:solidFill>
              <a:schemeClr val="accent5"/>
            </a:solidFill>
            <a:ln w="31750">
              <a:solidFill>
                <a:schemeClr val="accent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grpSp>
          <p:nvGrpSpPr>
            <p:cNvPr id="432" name="Group 21"/>
            <p:cNvGrpSpPr/>
            <p:nvPr/>
          </p:nvGrpSpPr>
          <p:grpSpPr>
            <a:xfrm>
              <a:off x="4523925" y="2057400"/>
              <a:ext cx="124275" cy="116840"/>
              <a:chOff x="609600" y="2057400"/>
              <a:chExt cx="685799" cy="609600"/>
            </a:xfrm>
          </p:grpSpPr>
          <p:sp>
            <p:nvSpPr>
              <p:cNvPr id="537" name="Rectangle 536"/>
              <p:cNvSpPr/>
              <p:nvPr/>
            </p:nvSpPr>
            <p:spPr>
              <a:xfrm>
                <a:off x="609600" y="2057400"/>
                <a:ext cx="685799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38" name="Rectangle 537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39" name="Rectangle 538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40" name="Rectangle 539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41" name="Rectangle 540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542" name="Straight Connector 541"/>
              <p:cNvCxnSpPr>
                <a:stCxn id="538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3" name="Straight Connector 542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4" name="Straight Connector 543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5" name="Straight Connector 544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6" name="Straight Connector 545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7" name="Straight Connector 546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8" name="Straight Connector 547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9" name="Group 21"/>
            <p:cNvGrpSpPr/>
            <p:nvPr/>
          </p:nvGrpSpPr>
          <p:grpSpPr>
            <a:xfrm>
              <a:off x="4676325" y="2057400"/>
              <a:ext cx="124275" cy="116840"/>
              <a:chOff x="609600" y="2057400"/>
              <a:chExt cx="685799" cy="609600"/>
            </a:xfrm>
          </p:grpSpPr>
          <p:sp>
            <p:nvSpPr>
              <p:cNvPr id="550" name="Rectangle 549"/>
              <p:cNvSpPr/>
              <p:nvPr/>
            </p:nvSpPr>
            <p:spPr>
              <a:xfrm>
                <a:off x="609600" y="2057400"/>
                <a:ext cx="685799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51" name="Rectangle 550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52" name="Rectangle 551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53" name="Rectangle 552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54" name="Rectangle 553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555" name="Straight Connector 554"/>
              <p:cNvCxnSpPr>
                <a:stCxn id="551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6" name="Straight Connector 555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7" name="Straight Connector 556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8" name="Straight Connector 557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9" name="Straight Connector 558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0" name="Straight Connector 559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1" name="Straight Connector 560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2" name="Group 21"/>
            <p:cNvGrpSpPr/>
            <p:nvPr/>
          </p:nvGrpSpPr>
          <p:grpSpPr>
            <a:xfrm>
              <a:off x="4828725" y="2057400"/>
              <a:ext cx="124275" cy="116840"/>
              <a:chOff x="609600" y="2057400"/>
              <a:chExt cx="685799" cy="609600"/>
            </a:xfrm>
          </p:grpSpPr>
          <p:sp>
            <p:nvSpPr>
              <p:cNvPr id="563" name="Rectangle 562"/>
              <p:cNvSpPr/>
              <p:nvPr/>
            </p:nvSpPr>
            <p:spPr>
              <a:xfrm>
                <a:off x="609600" y="2057400"/>
                <a:ext cx="685799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64" name="Rectangle 563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65" name="Rectangle 564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66" name="Rectangle 565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67" name="Rectangle 566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568" name="Straight Connector 567"/>
              <p:cNvCxnSpPr>
                <a:stCxn id="564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9" name="Straight Connector 568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0" name="Straight Connector 569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1" name="Straight Connector 570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2" name="Straight Connector 571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3" name="Straight Connector 572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4" name="Straight Connector 573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5" name="Group 21"/>
            <p:cNvGrpSpPr/>
            <p:nvPr/>
          </p:nvGrpSpPr>
          <p:grpSpPr>
            <a:xfrm>
              <a:off x="4981125" y="2057400"/>
              <a:ext cx="124275" cy="116840"/>
              <a:chOff x="609600" y="2057400"/>
              <a:chExt cx="685799" cy="609600"/>
            </a:xfrm>
          </p:grpSpPr>
          <p:sp>
            <p:nvSpPr>
              <p:cNvPr id="576" name="Rectangle 575"/>
              <p:cNvSpPr/>
              <p:nvPr/>
            </p:nvSpPr>
            <p:spPr>
              <a:xfrm>
                <a:off x="609600" y="2057400"/>
                <a:ext cx="685799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77" name="Rectangle 576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78" name="Rectangle 577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79" name="Rectangle 578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80" name="Rectangle 579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581" name="Straight Connector 580"/>
              <p:cNvCxnSpPr>
                <a:stCxn id="577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2" name="Straight Connector 581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3" name="Straight Connector 582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4" name="Straight Connector 583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5" name="Straight Connector 584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6" name="Straight Connector 585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7" name="Straight Connector 586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7" name="Group 21"/>
            <p:cNvGrpSpPr/>
            <p:nvPr/>
          </p:nvGrpSpPr>
          <p:grpSpPr>
            <a:xfrm>
              <a:off x="4676325" y="2209800"/>
              <a:ext cx="124275" cy="116840"/>
              <a:chOff x="609600" y="2057400"/>
              <a:chExt cx="685799" cy="609600"/>
            </a:xfrm>
          </p:grpSpPr>
          <p:sp>
            <p:nvSpPr>
              <p:cNvPr id="628" name="Rectangle 627"/>
              <p:cNvSpPr/>
              <p:nvPr/>
            </p:nvSpPr>
            <p:spPr>
              <a:xfrm>
                <a:off x="609600" y="2057400"/>
                <a:ext cx="685799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29" name="Rectangle 628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30" name="Rectangle 629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31" name="Rectangle 630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32" name="Rectangle 631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633" name="Straight Connector 632"/>
              <p:cNvCxnSpPr>
                <a:stCxn id="629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4" name="Straight Connector 633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5" name="Straight Connector 634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6" name="Straight Connector 635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7" name="Straight Connector 636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8" name="Straight Connector 637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9" name="Straight Connector 638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0" name="Group 21"/>
            <p:cNvGrpSpPr/>
            <p:nvPr/>
          </p:nvGrpSpPr>
          <p:grpSpPr>
            <a:xfrm>
              <a:off x="4828725" y="2209800"/>
              <a:ext cx="124275" cy="116840"/>
              <a:chOff x="609600" y="2057400"/>
              <a:chExt cx="685799" cy="609600"/>
            </a:xfrm>
          </p:grpSpPr>
          <p:sp>
            <p:nvSpPr>
              <p:cNvPr id="641" name="Rectangle 640"/>
              <p:cNvSpPr/>
              <p:nvPr/>
            </p:nvSpPr>
            <p:spPr>
              <a:xfrm>
                <a:off x="609600" y="2057400"/>
                <a:ext cx="685799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42" name="Rectangle 641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43" name="Rectangle 642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44" name="Rectangle 643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45" name="Rectangle 644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646" name="Straight Connector 645"/>
              <p:cNvCxnSpPr>
                <a:stCxn id="642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7" name="Straight Connector 646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8" name="Straight Connector 647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9" name="Straight Connector 648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0" name="Straight Connector 649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1" name="Straight Connector 650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2" name="Straight Connector 651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3" name="Group 21"/>
            <p:cNvGrpSpPr/>
            <p:nvPr/>
          </p:nvGrpSpPr>
          <p:grpSpPr>
            <a:xfrm>
              <a:off x="4981125" y="2209800"/>
              <a:ext cx="124275" cy="116840"/>
              <a:chOff x="609600" y="2057400"/>
              <a:chExt cx="685799" cy="609600"/>
            </a:xfrm>
          </p:grpSpPr>
          <p:sp>
            <p:nvSpPr>
              <p:cNvPr id="654" name="Rectangle 653"/>
              <p:cNvSpPr/>
              <p:nvPr/>
            </p:nvSpPr>
            <p:spPr>
              <a:xfrm>
                <a:off x="609600" y="2057400"/>
                <a:ext cx="685799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55" name="Rectangle 654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56" name="Rectangle 655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57" name="Rectangle 656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58" name="Rectangle 657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659" name="Straight Connector 658"/>
              <p:cNvCxnSpPr>
                <a:stCxn id="655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0" name="Straight Connector 659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1" name="Straight Connector 660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2" name="Straight Connector 661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3" name="Straight Connector 662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4" name="Straight Connector 663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5" name="Straight Connector 664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66" name="Group 21"/>
            <p:cNvGrpSpPr/>
            <p:nvPr/>
          </p:nvGrpSpPr>
          <p:grpSpPr>
            <a:xfrm>
              <a:off x="4523925" y="2209800"/>
              <a:ext cx="124275" cy="116840"/>
              <a:chOff x="609600" y="2057400"/>
              <a:chExt cx="685799" cy="609600"/>
            </a:xfrm>
          </p:grpSpPr>
          <p:sp>
            <p:nvSpPr>
              <p:cNvPr id="667" name="Rectangle 666"/>
              <p:cNvSpPr/>
              <p:nvPr/>
            </p:nvSpPr>
            <p:spPr>
              <a:xfrm>
                <a:off x="609600" y="2057400"/>
                <a:ext cx="685799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68" name="Rectangle 667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69" name="Rectangle 668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70" name="Rectangle 669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71" name="Rectangle 670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672" name="Straight Connector 671"/>
              <p:cNvCxnSpPr>
                <a:stCxn id="668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3" name="Straight Connector 672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4" name="Straight Connector 673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5" name="Straight Connector 674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6" name="Straight Connector 675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7" name="Straight Connector 676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8" name="Straight Connector 677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65" name="TextBox 464"/>
          <p:cNvSpPr txBox="1"/>
          <p:nvPr/>
        </p:nvSpPr>
        <p:spPr>
          <a:xfrm>
            <a:off x="3348224" y="16764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</a:rPr>
              <a:t>Topologies</a:t>
            </a:r>
            <a:endParaRPr lang="en-US" sz="2800" dirty="0">
              <a:latin typeface="+mj-lt"/>
            </a:endParaRPr>
          </a:p>
        </p:txBody>
      </p:sp>
      <p:grpSp>
        <p:nvGrpSpPr>
          <p:cNvPr id="466" name="Group 405"/>
          <p:cNvGrpSpPr/>
          <p:nvPr/>
        </p:nvGrpSpPr>
        <p:grpSpPr>
          <a:xfrm>
            <a:off x="3581400" y="2183368"/>
            <a:ext cx="1109472" cy="1066800"/>
            <a:chOff x="2438400" y="1600200"/>
            <a:chExt cx="2514600" cy="2286000"/>
          </a:xfrm>
          <a:effectLst>
            <a:outerShdw blurRad="177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67" name="Rectangle 466"/>
            <p:cNvSpPr/>
            <p:nvPr/>
          </p:nvSpPr>
          <p:spPr>
            <a:xfrm>
              <a:off x="2438400" y="1600200"/>
              <a:ext cx="2514600" cy="2286000"/>
            </a:xfrm>
            <a:prstGeom prst="rect">
              <a:avLst/>
            </a:prstGeom>
            <a:solidFill>
              <a:schemeClr val="accent5"/>
            </a:solidFill>
            <a:ln w="31750">
              <a:solidFill>
                <a:schemeClr val="accent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grpSp>
          <p:nvGrpSpPr>
            <p:cNvPr id="468" name="Group 21"/>
            <p:cNvGrpSpPr/>
            <p:nvPr/>
          </p:nvGrpSpPr>
          <p:grpSpPr>
            <a:xfrm>
              <a:off x="2514600" y="1676400"/>
              <a:ext cx="685800" cy="609600"/>
              <a:chOff x="609600" y="2057400"/>
              <a:chExt cx="685800" cy="609600"/>
            </a:xfrm>
          </p:grpSpPr>
          <p:sp>
            <p:nvSpPr>
              <p:cNvPr id="689" name="Rectangle 688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90" name="Rectangle 689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91" name="Rectangle 690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92" name="Rectangle 691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93" name="Rectangle 692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694" name="Straight Connector 693"/>
              <p:cNvCxnSpPr>
                <a:stCxn id="690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5" name="Straight Connector 694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6" name="Straight Connector 695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7" name="Straight Connector 696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8" name="Straight Connector 697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9" name="Straight Connector 698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0" name="Straight Connector 699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9" name="Group 34"/>
            <p:cNvGrpSpPr/>
            <p:nvPr/>
          </p:nvGrpSpPr>
          <p:grpSpPr>
            <a:xfrm>
              <a:off x="3352800" y="1676400"/>
              <a:ext cx="685800" cy="609600"/>
              <a:chOff x="609600" y="2057400"/>
              <a:chExt cx="685800" cy="609600"/>
            </a:xfrm>
          </p:grpSpPr>
          <p:sp>
            <p:nvSpPr>
              <p:cNvPr id="624" name="Rectangle 623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25" name="Rectangle 624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26" name="Rectangle 625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80" name="Rectangle 679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81" name="Rectangle 680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682" name="Straight Connector 681"/>
              <p:cNvCxnSpPr>
                <a:stCxn id="625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3" name="Straight Connector 682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4" name="Straight Connector 683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5" name="Straight Connector 684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6" name="Straight Connector 685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7" name="Straight Connector 686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8" name="Straight Connector 687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0" name="Group 47"/>
            <p:cNvGrpSpPr/>
            <p:nvPr/>
          </p:nvGrpSpPr>
          <p:grpSpPr>
            <a:xfrm>
              <a:off x="2514600" y="2438400"/>
              <a:ext cx="685800" cy="609600"/>
              <a:chOff x="609600" y="2057400"/>
              <a:chExt cx="685800" cy="609600"/>
            </a:xfrm>
          </p:grpSpPr>
          <p:sp>
            <p:nvSpPr>
              <p:cNvPr id="612" name="Rectangle 96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13" name="Rectangle 97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14" name="Rectangle 98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15" name="Rectangle 99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16" name="Rectangle 100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617" name="Straight Connector 101"/>
              <p:cNvCxnSpPr/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8" name="Straight Connector 102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9" name="Straight Connector 103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0" name="Straight Connector 104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1" name="Straight Connector 620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2" name="Straight Connector 621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3" name="Straight Connector 622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1" name="Group 60"/>
            <p:cNvGrpSpPr/>
            <p:nvPr/>
          </p:nvGrpSpPr>
          <p:grpSpPr>
            <a:xfrm>
              <a:off x="3352800" y="2438400"/>
              <a:ext cx="685800" cy="609600"/>
              <a:chOff x="609600" y="2057400"/>
              <a:chExt cx="685800" cy="609600"/>
            </a:xfrm>
          </p:grpSpPr>
          <p:sp>
            <p:nvSpPr>
              <p:cNvPr id="600" name="Rectangle 599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01" name="Rectangle 600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02" name="Rectangle 601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03" name="Rectangle 602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04" name="Rectangle 603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605" name="Straight Connector 604"/>
              <p:cNvCxnSpPr>
                <a:stCxn id="601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6" name="Straight Connector 605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7" name="Straight Connector 606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8" name="Straight Connector 607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9" name="Straight Connector 608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0" name="Straight Connector 609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1" name="Straight Connector 610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2" name="Group 73"/>
            <p:cNvGrpSpPr/>
            <p:nvPr/>
          </p:nvGrpSpPr>
          <p:grpSpPr>
            <a:xfrm>
              <a:off x="4191000" y="1676400"/>
              <a:ext cx="685800" cy="609600"/>
              <a:chOff x="609600" y="2057400"/>
              <a:chExt cx="685800" cy="609600"/>
            </a:xfrm>
          </p:grpSpPr>
          <p:sp>
            <p:nvSpPr>
              <p:cNvPr id="588" name="Rectangle 587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89" name="Rectangle 588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90" name="Rectangle 589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91" name="Rectangle 590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92" name="Rectangle 591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593" name="Straight Connector 592"/>
              <p:cNvCxnSpPr>
                <a:stCxn id="589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4" name="Straight Connector 593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5" name="Straight Connector 594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6" name="Straight Connector 595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7" name="Straight Connector 596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8" name="Straight Connector 597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9" name="Straight Connector 598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3" name="Group 86"/>
            <p:cNvGrpSpPr/>
            <p:nvPr/>
          </p:nvGrpSpPr>
          <p:grpSpPr>
            <a:xfrm>
              <a:off x="4191000" y="2438400"/>
              <a:ext cx="685800" cy="609600"/>
              <a:chOff x="609600" y="2057400"/>
              <a:chExt cx="685800" cy="609600"/>
            </a:xfrm>
          </p:grpSpPr>
          <p:sp>
            <p:nvSpPr>
              <p:cNvPr id="525" name="Rectangle 524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26" name="Rectangle 525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27" name="Rectangle 526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28" name="Rectangle 527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29" name="Rectangle 528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530" name="Straight Connector 529"/>
              <p:cNvCxnSpPr>
                <a:stCxn id="526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1" name="Straight Connector 530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2" name="Straight Connector 531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3" name="Straight Connector 532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4" name="Straight Connector 533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5" name="Straight Connector 534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6" name="Straight Connector 535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4" name="Group 99"/>
            <p:cNvGrpSpPr/>
            <p:nvPr/>
          </p:nvGrpSpPr>
          <p:grpSpPr>
            <a:xfrm>
              <a:off x="4191000" y="3200400"/>
              <a:ext cx="685800" cy="609600"/>
              <a:chOff x="609600" y="2057400"/>
              <a:chExt cx="685800" cy="609600"/>
            </a:xfrm>
          </p:grpSpPr>
          <p:sp>
            <p:nvSpPr>
              <p:cNvPr id="513" name="Rectangle 512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14" name="Rectangle 513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15" name="Rectangle 514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16" name="Rectangle 515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17" name="Rectangle 516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518" name="Straight Connector 517"/>
              <p:cNvCxnSpPr>
                <a:stCxn id="514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9" name="Straight Connector 518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0" name="Straight Connector 519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1" name="Straight Connector 520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2" name="Straight Connector 521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3" name="Straight Connector 522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4" name="Straight Connector 523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5" name="Group 112"/>
            <p:cNvGrpSpPr/>
            <p:nvPr/>
          </p:nvGrpSpPr>
          <p:grpSpPr>
            <a:xfrm>
              <a:off x="3352800" y="3200400"/>
              <a:ext cx="685800" cy="609600"/>
              <a:chOff x="609600" y="2057400"/>
              <a:chExt cx="685800" cy="609600"/>
            </a:xfrm>
          </p:grpSpPr>
          <p:sp>
            <p:nvSpPr>
              <p:cNvPr id="501" name="Rectangle 500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02" name="Rectangle 501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03" name="Rectangle 502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04" name="Rectangle 503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05" name="Rectangle 504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506" name="Straight Connector 505"/>
              <p:cNvCxnSpPr>
                <a:stCxn id="502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7" name="Straight Connector 506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8" name="Straight Connector 507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9" name="Straight Connector 508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0" name="Straight Connector 509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1" name="Straight Connector 510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2" name="Straight Connector 511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6" name="Group 125"/>
            <p:cNvGrpSpPr/>
            <p:nvPr/>
          </p:nvGrpSpPr>
          <p:grpSpPr>
            <a:xfrm>
              <a:off x="2514600" y="3200400"/>
              <a:ext cx="685800" cy="609600"/>
              <a:chOff x="609600" y="2057400"/>
              <a:chExt cx="685800" cy="609600"/>
            </a:xfrm>
          </p:grpSpPr>
          <p:sp>
            <p:nvSpPr>
              <p:cNvPr id="489" name="Rectangle 488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490" name="Rectangle 489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491" name="Rectangle 490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492" name="Rectangle 491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493" name="Rectangle 492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494" name="Straight Connector 493"/>
              <p:cNvCxnSpPr>
                <a:stCxn id="490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5" name="Straight Connector 494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6" name="Straight Connector 495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7" name="Straight Connector 496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8" name="Straight Connector 497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9" name="Straight Connector 498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0" name="Straight Connector 499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01" name="Group 524"/>
          <p:cNvGrpSpPr/>
          <p:nvPr/>
        </p:nvGrpSpPr>
        <p:grpSpPr>
          <a:xfrm>
            <a:off x="4495800" y="2259568"/>
            <a:ext cx="1173480" cy="1066800"/>
            <a:chOff x="5257800" y="1600200"/>
            <a:chExt cx="2514600" cy="2286000"/>
          </a:xfrm>
          <a:effectLst>
            <a:outerShdw blurRad="177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02" name="Rectangle 701"/>
            <p:cNvSpPr/>
            <p:nvPr/>
          </p:nvSpPr>
          <p:spPr>
            <a:xfrm>
              <a:off x="5257800" y="1600200"/>
              <a:ext cx="2514600" cy="2286000"/>
            </a:xfrm>
            <a:prstGeom prst="rect">
              <a:avLst/>
            </a:prstGeom>
            <a:solidFill>
              <a:schemeClr val="accent5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grpSp>
          <p:nvGrpSpPr>
            <p:cNvPr id="703" name="Group 139"/>
            <p:cNvGrpSpPr/>
            <p:nvPr/>
          </p:nvGrpSpPr>
          <p:grpSpPr>
            <a:xfrm>
              <a:off x="5334000" y="1676400"/>
              <a:ext cx="1524000" cy="1371600"/>
              <a:chOff x="609600" y="2057400"/>
              <a:chExt cx="685800" cy="609600"/>
            </a:xfrm>
          </p:grpSpPr>
          <p:sp>
            <p:nvSpPr>
              <p:cNvPr id="769" name="Rectangle 768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+mj-lt"/>
                </a:endParaRPr>
              </a:p>
            </p:txBody>
          </p:sp>
          <p:sp>
            <p:nvSpPr>
              <p:cNvPr id="770" name="Rectangle 769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+mj-lt"/>
                </a:endParaRPr>
              </a:p>
            </p:txBody>
          </p:sp>
          <p:sp>
            <p:nvSpPr>
              <p:cNvPr id="771" name="Rectangle 770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72" name="Rectangle 771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73" name="Rectangle 772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774" name="Straight Connector 773"/>
              <p:cNvCxnSpPr>
                <a:stCxn id="770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5" name="Straight Connector 774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6" name="Straight Connector 775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7" name="Straight Connector 776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8" name="Straight Connector 777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9" name="Straight Connector 778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0" name="Straight Connector 779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4" name="Group 191"/>
            <p:cNvGrpSpPr/>
            <p:nvPr/>
          </p:nvGrpSpPr>
          <p:grpSpPr>
            <a:xfrm>
              <a:off x="7010400" y="1676400"/>
              <a:ext cx="685800" cy="609600"/>
              <a:chOff x="609600" y="2057400"/>
              <a:chExt cx="685800" cy="609600"/>
            </a:xfrm>
          </p:grpSpPr>
          <p:sp>
            <p:nvSpPr>
              <p:cNvPr id="757" name="Rectangle 756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58" name="Rectangle 757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59" name="Rectangle 758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60" name="Rectangle 759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61" name="Rectangle 760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762" name="Straight Connector 761"/>
              <p:cNvCxnSpPr>
                <a:stCxn id="758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3" name="Straight Connector 762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4" name="Straight Connector 763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5" name="Straight Connector 764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6" name="Straight Connector 765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7" name="Straight Connector 766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8" name="Straight Connector 767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5" name="Group 204"/>
            <p:cNvGrpSpPr/>
            <p:nvPr/>
          </p:nvGrpSpPr>
          <p:grpSpPr>
            <a:xfrm>
              <a:off x="7010400" y="2438400"/>
              <a:ext cx="685800" cy="609600"/>
              <a:chOff x="609600" y="2057400"/>
              <a:chExt cx="685800" cy="609600"/>
            </a:xfrm>
          </p:grpSpPr>
          <p:sp>
            <p:nvSpPr>
              <p:cNvPr id="745" name="Rectangle 744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46" name="Rectangle 745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47" name="Rectangle 746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48" name="Rectangle 747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49" name="Rectangle 748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750" name="Straight Connector 749"/>
              <p:cNvCxnSpPr>
                <a:stCxn id="746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1" name="Straight Connector 750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2" name="Straight Connector 751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3" name="Straight Connector 752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4" name="Straight Connector 753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5" name="Straight Connector 754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6" name="Straight Connector 755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6" name="Group 217"/>
            <p:cNvGrpSpPr/>
            <p:nvPr/>
          </p:nvGrpSpPr>
          <p:grpSpPr>
            <a:xfrm>
              <a:off x="7010400" y="3200400"/>
              <a:ext cx="685800" cy="609600"/>
              <a:chOff x="609600" y="2057400"/>
              <a:chExt cx="685800" cy="609600"/>
            </a:xfrm>
          </p:grpSpPr>
          <p:sp>
            <p:nvSpPr>
              <p:cNvPr id="733" name="Rectangle 732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34" name="Rectangle 733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35" name="Rectangle 734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36" name="Rectangle 735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37" name="Rectangle 736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738" name="Straight Connector 737"/>
              <p:cNvCxnSpPr>
                <a:stCxn id="734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9" name="Straight Connector 738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0" name="Straight Connector 739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1" name="Straight Connector 740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2" name="Straight Connector 741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3" name="Straight Connector 742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4" name="Straight Connector 743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7" name="Group 230"/>
            <p:cNvGrpSpPr/>
            <p:nvPr/>
          </p:nvGrpSpPr>
          <p:grpSpPr>
            <a:xfrm>
              <a:off x="6172200" y="3200400"/>
              <a:ext cx="685800" cy="609600"/>
              <a:chOff x="609600" y="2057400"/>
              <a:chExt cx="685800" cy="609600"/>
            </a:xfrm>
          </p:grpSpPr>
          <p:sp>
            <p:nvSpPr>
              <p:cNvPr id="721" name="Rectangle 720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22" name="Rectangle 721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23" name="Rectangle 722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24" name="Rectangle 723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25" name="Rectangle 724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726" name="Straight Connector 725"/>
              <p:cNvCxnSpPr>
                <a:stCxn id="722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7" name="Straight Connector 726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8" name="Straight Connector 727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9" name="Straight Connector 728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0" name="Straight Connector 729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1" name="Straight Connector 730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2" name="Straight Connector 731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8" name="Group 243"/>
            <p:cNvGrpSpPr/>
            <p:nvPr/>
          </p:nvGrpSpPr>
          <p:grpSpPr>
            <a:xfrm>
              <a:off x="5334000" y="3200400"/>
              <a:ext cx="685800" cy="609600"/>
              <a:chOff x="609600" y="2057400"/>
              <a:chExt cx="685800" cy="609600"/>
            </a:xfrm>
          </p:grpSpPr>
          <p:sp>
            <p:nvSpPr>
              <p:cNvPr id="709" name="Rectangle 708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10" name="Rectangle 709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11" name="Rectangle 710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12" name="Rectangle 711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13" name="Rectangle 712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>
                <a:outerShdw blurRad="76200" dist="50800" dir="5400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714" name="Straight Connector 713"/>
              <p:cNvCxnSpPr>
                <a:stCxn id="710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5" name="Straight Connector 714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6" name="Straight Connector 715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7" name="Straight Connector 716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8" name="Straight Connector 717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9" name="Straight Connector 718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0" name="Straight Connector 719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782" name="Straight Connector 781"/>
          <p:cNvCxnSpPr/>
          <p:nvPr/>
        </p:nvCxnSpPr>
        <p:spPr>
          <a:xfrm rot="5400000">
            <a:off x="6800448" y="2772370"/>
            <a:ext cx="990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3" name="Straight Connector 782"/>
          <p:cNvCxnSpPr/>
          <p:nvPr/>
        </p:nvCxnSpPr>
        <p:spPr>
          <a:xfrm>
            <a:off x="7295748" y="3267670"/>
            <a:ext cx="1066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4" name="Freeform 783"/>
          <p:cNvSpPr/>
          <p:nvPr/>
        </p:nvSpPr>
        <p:spPr>
          <a:xfrm>
            <a:off x="7350177" y="2862721"/>
            <a:ext cx="1005840" cy="339635"/>
          </a:xfrm>
          <a:custGeom>
            <a:avLst/>
            <a:gdLst>
              <a:gd name="connsiteX0" fmla="*/ 0 w 1005840"/>
              <a:gd name="connsiteY0" fmla="*/ 339635 h 339635"/>
              <a:gd name="connsiteX1" fmla="*/ 378822 w 1005840"/>
              <a:gd name="connsiteY1" fmla="*/ 274320 h 339635"/>
              <a:gd name="connsiteX2" fmla="*/ 1005840 w 1005840"/>
              <a:gd name="connsiteY2" fmla="*/ 0 h 33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5840" h="339635">
                <a:moveTo>
                  <a:pt x="0" y="339635"/>
                </a:moveTo>
                <a:cubicBezTo>
                  <a:pt x="105591" y="335280"/>
                  <a:pt x="211182" y="330926"/>
                  <a:pt x="378822" y="274320"/>
                </a:cubicBezTo>
                <a:cubicBezTo>
                  <a:pt x="546462" y="217714"/>
                  <a:pt x="776151" y="108857"/>
                  <a:pt x="1005840" y="0"/>
                </a:cubicBez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785" name="Freeform 784"/>
          <p:cNvSpPr/>
          <p:nvPr/>
        </p:nvSpPr>
        <p:spPr>
          <a:xfrm>
            <a:off x="7350177" y="2640653"/>
            <a:ext cx="979714" cy="496388"/>
          </a:xfrm>
          <a:custGeom>
            <a:avLst/>
            <a:gdLst>
              <a:gd name="connsiteX0" fmla="*/ 0 w 979714"/>
              <a:gd name="connsiteY0" fmla="*/ 496388 h 496388"/>
              <a:gd name="connsiteX1" fmla="*/ 300445 w 979714"/>
              <a:gd name="connsiteY1" fmla="*/ 404948 h 496388"/>
              <a:gd name="connsiteX2" fmla="*/ 979714 w 979714"/>
              <a:gd name="connsiteY2" fmla="*/ 0 h 496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9714" h="496388">
                <a:moveTo>
                  <a:pt x="0" y="496388"/>
                </a:moveTo>
                <a:cubicBezTo>
                  <a:pt x="68579" y="492033"/>
                  <a:pt x="137159" y="487679"/>
                  <a:pt x="300445" y="404948"/>
                </a:cubicBezTo>
                <a:cubicBezTo>
                  <a:pt x="463731" y="322217"/>
                  <a:pt x="721722" y="161108"/>
                  <a:pt x="979714" y="0"/>
                </a:cubicBez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786" name="TextBox 785"/>
          <p:cNvSpPr txBox="1"/>
          <p:nvPr/>
        </p:nvSpPr>
        <p:spPr>
          <a:xfrm>
            <a:off x="6172200" y="3343870"/>
            <a:ext cx="296869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>
                <a:latin typeface="+mj-lt"/>
              </a:rPr>
              <a:t>Area &amp; Power /</a:t>
            </a:r>
          </a:p>
          <a:p>
            <a:pPr algn="ctr"/>
            <a:r>
              <a:rPr lang="en-US" sz="2200" dirty="0" smtClean="0">
                <a:latin typeface="+mj-lt"/>
              </a:rPr>
              <a:t> Performance Tradeoffs</a:t>
            </a:r>
          </a:p>
          <a:p>
            <a:pPr algn="ctr"/>
            <a:r>
              <a:rPr lang="en-US" sz="2200" dirty="0" smtClean="0">
                <a:latin typeface="+mj-lt"/>
              </a:rPr>
              <a:t> </a:t>
            </a:r>
            <a:endParaRPr lang="en-US" sz="2200" dirty="0">
              <a:latin typeface="+mj-lt"/>
            </a:endParaRPr>
          </a:p>
        </p:txBody>
      </p:sp>
      <p:sp>
        <p:nvSpPr>
          <p:cNvPr id="788" name="TextBox 787"/>
          <p:cNvSpPr txBox="1"/>
          <p:nvPr/>
        </p:nvSpPr>
        <p:spPr>
          <a:xfrm>
            <a:off x="1066800" y="41529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</a:rPr>
              <a:t>Architectures</a:t>
            </a:r>
            <a:endParaRPr lang="en-US" sz="2800" dirty="0">
              <a:latin typeface="+mj-lt"/>
            </a:endParaRPr>
          </a:p>
        </p:txBody>
      </p:sp>
      <p:grpSp>
        <p:nvGrpSpPr>
          <p:cNvPr id="789" name="Group 788"/>
          <p:cNvGrpSpPr/>
          <p:nvPr/>
        </p:nvGrpSpPr>
        <p:grpSpPr>
          <a:xfrm>
            <a:off x="1752600" y="4639270"/>
            <a:ext cx="1766807" cy="1177055"/>
            <a:chOff x="304800" y="4800600"/>
            <a:chExt cx="1766807" cy="1177055"/>
          </a:xfrm>
        </p:grpSpPr>
        <p:pic>
          <p:nvPicPr>
            <p:cNvPr id="790" name="Picture 4" descr="http://www.pchardwarecentral.com/images/gpu.jp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609600" y="4800600"/>
              <a:ext cx="1462007" cy="1165655"/>
            </a:xfrm>
            <a:prstGeom prst="rect">
              <a:avLst/>
            </a:prstGeom>
            <a:noFill/>
          </p:spPr>
        </p:pic>
        <p:pic>
          <p:nvPicPr>
            <p:cNvPr id="791" name="Picture 2" descr="http://www.maximumpc.com/files/u69/Intel_AMD_Chips.jpg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04800" y="5181600"/>
              <a:ext cx="1147339" cy="796055"/>
            </a:xfrm>
            <a:prstGeom prst="rect">
              <a:avLst/>
            </a:prstGeom>
            <a:noFill/>
          </p:spPr>
        </p:pic>
      </p:grpSp>
      <p:sp>
        <p:nvSpPr>
          <p:cNvPr id="792" name="TextBox 791"/>
          <p:cNvSpPr txBox="1"/>
          <p:nvPr/>
        </p:nvSpPr>
        <p:spPr>
          <a:xfrm>
            <a:off x="5559725" y="5786735"/>
            <a:ext cx="19479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>
                <a:latin typeface="+mj-lt"/>
              </a:rPr>
              <a:t>PARSEC </a:t>
            </a:r>
            <a:r>
              <a:rPr lang="en-US" sz="2200" dirty="0" err="1" smtClean="0">
                <a:latin typeface="+mj-lt"/>
              </a:rPr>
              <a:t>f</a:t>
            </a:r>
            <a:r>
              <a:rPr lang="en-US" sz="2200" baseline="-25000" dirty="0" err="1" smtClean="0">
                <a:latin typeface="+mj-lt"/>
              </a:rPr>
              <a:t>parallel</a:t>
            </a:r>
            <a:r>
              <a:rPr lang="en-US" sz="2200" dirty="0" smtClean="0">
                <a:latin typeface="+mj-lt"/>
              </a:rPr>
              <a:t>,</a:t>
            </a:r>
          </a:p>
          <a:p>
            <a:pPr algn="ctr"/>
            <a:r>
              <a:rPr lang="en-US" sz="2200" dirty="0" smtClean="0">
                <a:latin typeface="+mj-lt"/>
              </a:rPr>
              <a:t>Data Use</a:t>
            </a:r>
          </a:p>
        </p:txBody>
      </p:sp>
      <p:sp>
        <p:nvSpPr>
          <p:cNvPr id="793" name="TextBox 792"/>
          <p:cNvSpPr txBox="1"/>
          <p:nvPr/>
        </p:nvSpPr>
        <p:spPr>
          <a:xfrm>
            <a:off x="0" y="3343870"/>
            <a:ext cx="2819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+mj-lt"/>
              </a:rPr>
              <a:t>Number of Threads, </a:t>
            </a:r>
          </a:p>
          <a:p>
            <a:pPr algn="ctr"/>
            <a:r>
              <a:rPr lang="en-US" sz="2200" dirty="0" smtClean="0">
                <a:latin typeface="+mj-lt"/>
              </a:rPr>
              <a:t>Cache Sizes</a:t>
            </a:r>
            <a:endParaRPr lang="en-US" sz="2200" dirty="0">
              <a:latin typeface="+mj-lt"/>
            </a:endParaRPr>
          </a:p>
        </p:txBody>
      </p:sp>
      <p:sp>
        <p:nvSpPr>
          <p:cNvPr id="794" name="TextBox 793"/>
          <p:cNvSpPr txBox="1"/>
          <p:nvPr/>
        </p:nvSpPr>
        <p:spPr>
          <a:xfrm>
            <a:off x="3200400" y="3343870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+mj-lt"/>
              </a:rPr>
              <a:t>Area &amp; Power Budget</a:t>
            </a:r>
            <a:endParaRPr lang="en-US" sz="2200" dirty="0">
              <a:latin typeface="+mj-lt"/>
            </a:endParaRPr>
          </a:p>
        </p:txBody>
      </p:sp>
      <p:sp>
        <p:nvSpPr>
          <p:cNvPr id="795" name="TextBox 794"/>
          <p:cNvSpPr txBox="1"/>
          <p:nvPr/>
        </p:nvSpPr>
        <p:spPr>
          <a:xfrm>
            <a:off x="533400" y="5791200"/>
            <a:ext cx="396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+mj-lt"/>
              </a:rPr>
              <a:t>Cache &amp; memory latencies, memory bandwidth</a:t>
            </a:r>
            <a:endParaRPr lang="en-US" sz="2200" dirty="0">
              <a:latin typeface="+mj-lt"/>
            </a:endParaRPr>
          </a:p>
        </p:txBody>
      </p:sp>
      <p:sp>
        <p:nvSpPr>
          <p:cNvPr id="796" name="TextBox 795"/>
          <p:cNvSpPr txBox="1"/>
          <p:nvPr/>
        </p:nvSpPr>
        <p:spPr>
          <a:xfrm>
            <a:off x="6477000" y="1676400"/>
            <a:ext cx="2581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</a:rPr>
              <a:t>Pareto Frontiers</a:t>
            </a:r>
            <a:endParaRPr lang="en-US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" grpId="0"/>
      <p:bldP spid="218" grpId="0"/>
      <p:bldP spid="465" grpId="0"/>
      <p:bldP spid="784" grpId="0" animBg="1"/>
      <p:bldP spid="785" grpId="0" animBg="1"/>
      <p:bldP spid="786" grpId="0"/>
      <p:bldP spid="788" grpId="0"/>
      <p:bldP spid="792" grpId="0"/>
      <p:bldP spid="793" grpId="0"/>
      <p:bldP spid="794" grpId="0"/>
      <p:bldP spid="795" grpId="0"/>
      <p:bldP spid="79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Multicore</a:t>
            </a:r>
            <a:r>
              <a:rPr lang="en-US" dirty="0" smtClean="0"/>
              <a:t> Speedup Model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34B37-496C-4800-9613-5CC08E1FA682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2000" y="3048000"/>
            <a:ext cx="14013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latin typeface="+mj-lt"/>
              </a:rPr>
              <a:t>Multicore</a:t>
            </a:r>
            <a:endParaRPr lang="en-US" sz="2400" dirty="0" smtClean="0">
              <a:latin typeface="+mj-lt"/>
            </a:endParaRPr>
          </a:p>
          <a:p>
            <a:pPr algn="ctr"/>
            <a:r>
              <a:rPr lang="en-US" sz="2400" dirty="0" smtClean="0">
                <a:latin typeface="+mj-lt"/>
              </a:rPr>
              <a:t>Speedup</a:t>
            </a:r>
            <a:endParaRPr lang="en-US" sz="24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41597" y="2940903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 flipH="1">
            <a:off x="2971800" y="3360003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1-f</a:t>
            </a:r>
            <a:r>
              <a:rPr lang="en-US" sz="2400" baseline="-25000" dirty="0" smtClean="0">
                <a:latin typeface="+mj-lt"/>
              </a:rPr>
              <a:t>parallel</a:t>
            </a:r>
          </a:p>
          <a:p>
            <a:pPr algn="ctr"/>
            <a:r>
              <a:rPr lang="en-US" sz="2400" dirty="0" smtClean="0">
                <a:latin typeface="+mj-lt"/>
              </a:rPr>
              <a:t>Serial Speedup</a:t>
            </a:r>
            <a:endParaRPr lang="en-US" sz="24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 flipH="1">
            <a:off x="5562600" y="3360003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+mj-lt"/>
              </a:rPr>
              <a:t>f</a:t>
            </a:r>
            <a:r>
              <a:rPr lang="en-US" sz="2400" baseline="-25000" dirty="0" err="1" smtClean="0">
                <a:latin typeface="+mj-lt"/>
              </a:rPr>
              <a:t>parallel</a:t>
            </a:r>
            <a:endParaRPr lang="en-US" sz="2400" baseline="-25000" dirty="0" smtClean="0">
              <a:latin typeface="+mj-lt"/>
            </a:endParaRPr>
          </a:p>
          <a:p>
            <a:pPr algn="ctr"/>
            <a:r>
              <a:rPr lang="en-US" sz="2400" dirty="0" smtClean="0">
                <a:latin typeface="+mj-lt"/>
              </a:rPr>
              <a:t>Parallel Speedup</a:t>
            </a:r>
            <a:endParaRPr lang="en-US" sz="24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09800" y="3232666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+mj-lt"/>
              </a:rPr>
              <a:t>=</a:t>
            </a:r>
            <a:endParaRPr lang="en-US" sz="2400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96794" y="3544669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+mj-lt"/>
              </a:rPr>
              <a:t>+</a:t>
            </a:r>
            <a:endParaRPr lang="en-US" sz="2400" dirty="0">
              <a:latin typeface="+mj-lt"/>
            </a:endParaRPr>
          </a:p>
        </p:txBody>
      </p:sp>
      <p:cxnSp>
        <p:nvCxnSpPr>
          <p:cNvPr id="19" name="Straight Connector 18"/>
          <p:cNvCxnSpPr>
            <a:stCxn id="15" idx="1"/>
            <a:endCxn id="15" idx="3"/>
          </p:cNvCxnSpPr>
          <p:nvPr/>
        </p:nvCxnSpPr>
        <p:spPr>
          <a:xfrm flipH="1">
            <a:off x="5562600" y="3775502"/>
            <a:ext cx="25908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4" idx="1"/>
            <a:endCxn id="14" idx="3"/>
          </p:cNvCxnSpPr>
          <p:nvPr/>
        </p:nvCxnSpPr>
        <p:spPr>
          <a:xfrm flipH="1">
            <a:off x="2971800" y="3775502"/>
            <a:ext cx="22098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>
            <a:off x="2590800" y="3463498"/>
            <a:ext cx="5867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Multicore</a:t>
            </a:r>
            <a:r>
              <a:rPr lang="en-US" dirty="0" smtClean="0"/>
              <a:t> Performance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752600"/>
            <a:ext cx="73152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Performance is limited by: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and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524000" y="2438400"/>
            <a:ext cx="6400800" cy="914400"/>
          </a:xfrm>
          <a:prstGeom prst="round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buNone/>
            </a:pPr>
            <a:r>
              <a:rPr lang="en-US" sz="2200" b="1" dirty="0" smtClean="0">
                <a:solidFill>
                  <a:schemeClr val="tx1"/>
                </a:solidFill>
                <a:latin typeface="+mj-lt"/>
              </a:rPr>
              <a:t>Memory bandwidth</a:t>
            </a:r>
            <a:endParaRPr lang="en-US" sz="2200" dirty="0" smtClean="0">
              <a:solidFill>
                <a:schemeClr val="tx1"/>
              </a:solidFill>
              <a:latin typeface="+mj-lt"/>
            </a:endParaRPr>
          </a:p>
          <a:p>
            <a:pPr marL="0" lvl="1" algn="ctr">
              <a:buNone/>
            </a:pP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BW</a:t>
            </a:r>
            <a:r>
              <a:rPr lang="en-US" sz="2200" baseline="-25000" dirty="0" err="1" smtClean="0">
                <a:solidFill>
                  <a:schemeClr val="tx1"/>
                </a:solidFill>
                <a:latin typeface="+mj-lt"/>
              </a:rPr>
              <a:t>max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/ (instructions per byte from memory)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447800" y="4419600"/>
            <a:ext cx="6400800" cy="914400"/>
          </a:xfrm>
          <a:prstGeom prst="round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buNone/>
            </a:pPr>
            <a:r>
              <a:rPr lang="en-US" sz="2200" b="1" dirty="0" smtClean="0">
                <a:solidFill>
                  <a:schemeClr val="tx1"/>
                </a:solidFill>
                <a:latin typeface="+mj-lt"/>
              </a:rPr>
              <a:t>Computation</a:t>
            </a:r>
            <a:endParaRPr lang="en-US" sz="2200" dirty="0" smtClean="0">
              <a:solidFill>
                <a:schemeClr val="tx1"/>
              </a:solidFill>
              <a:latin typeface="+mj-lt"/>
            </a:endParaRPr>
          </a:p>
          <a:p>
            <a:pPr marL="0" lvl="1" algn="ctr">
              <a:buNone/>
            </a:pP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N</a:t>
            </a:r>
            <a:r>
              <a:rPr lang="en-US" sz="2200" baseline="-25000" dirty="0" err="1" smtClean="0">
                <a:solidFill>
                  <a:schemeClr val="tx1"/>
                </a:solidFill>
                <a:latin typeface="+mj-lt"/>
              </a:rPr>
              <a:t>cores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latin typeface="+mj-lt"/>
                <a:sym typeface="Symbol"/>
              </a:rPr>
              <a:t> (core frequency/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  <a:sym typeface="Symbol"/>
              </a:rPr>
              <a:t>CPI</a:t>
            </a:r>
            <a:r>
              <a:rPr lang="en-US" sz="2200" baseline="-25000" dirty="0" err="1" smtClean="0">
                <a:solidFill>
                  <a:schemeClr val="tx1"/>
                </a:solidFill>
                <a:latin typeface="+mj-lt"/>
                <a:sym typeface="Symbol"/>
              </a:rPr>
              <a:t>exe</a:t>
            </a:r>
            <a:r>
              <a:rPr lang="en-US" sz="2200" dirty="0" smtClean="0">
                <a:solidFill>
                  <a:schemeClr val="tx1"/>
                </a:solidFill>
                <a:latin typeface="+mj-lt"/>
                <a:sym typeface="Symbol"/>
              </a:rPr>
              <a:t>)  core utilization</a:t>
            </a:r>
            <a:endParaRPr lang="en-US" sz="22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29400" y="5943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[</a:t>
            </a:r>
            <a:r>
              <a:rPr lang="en-US" dirty="0" err="1" smtClean="0">
                <a:latin typeface="+mj-lt"/>
              </a:rPr>
              <a:t>Guz</a:t>
            </a:r>
            <a:r>
              <a:rPr lang="en-US" dirty="0" smtClean="0">
                <a:latin typeface="+mj-lt"/>
              </a:rPr>
              <a:t> et al, 2009]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Utilization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2438400"/>
            <a:ext cx="7315200" cy="609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Core utilization is limited by: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33400" y="3352800"/>
            <a:ext cx="8077200" cy="914400"/>
          </a:xfrm>
          <a:prstGeom prst="round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buNone/>
            </a:pPr>
            <a:r>
              <a:rPr lang="en-US" sz="2200" b="1" dirty="0" smtClean="0">
                <a:solidFill>
                  <a:schemeClr val="tx1"/>
                </a:solidFill>
                <a:latin typeface="+mj-lt"/>
              </a:rPr>
              <a:t>Fraction of Time Core is Ready to Issue</a:t>
            </a:r>
            <a:endParaRPr lang="en-US" sz="2200" dirty="0" smtClean="0">
              <a:solidFill>
                <a:schemeClr val="tx1"/>
              </a:solidFill>
              <a:latin typeface="+mj-lt"/>
            </a:endParaRPr>
          </a:p>
          <a:p>
            <a:pPr marL="0" lvl="1" algn="ctr">
              <a:buNone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Number of Threads in Core / Number of Threads to Keep Busy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29400" y="5943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[</a:t>
            </a:r>
            <a:r>
              <a:rPr lang="en-US" dirty="0" err="1" smtClean="0">
                <a:latin typeface="+mj-lt"/>
              </a:rPr>
              <a:t>Guz</a:t>
            </a:r>
            <a:r>
              <a:rPr lang="en-US" dirty="0" smtClean="0">
                <a:latin typeface="+mj-lt"/>
              </a:rPr>
              <a:t> et al, 2009]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Multicore</a:t>
            </a:r>
            <a:r>
              <a:rPr lang="en-US" dirty="0" smtClean="0"/>
              <a:t> Decade?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2" name="TextBox 101"/>
          <p:cNvSpPr txBox="1"/>
          <p:nvPr/>
        </p:nvSpPr>
        <p:spPr>
          <a:xfrm>
            <a:off x="457200" y="16002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</a:rPr>
              <a:t>We have relied on </a:t>
            </a:r>
            <a:r>
              <a:rPr lang="en-US" sz="2800" dirty="0" err="1" smtClean="0">
                <a:latin typeface="+mj-lt"/>
              </a:rPr>
              <a:t>multicore</a:t>
            </a:r>
            <a:r>
              <a:rPr lang="en-US" sz="2800" dirty="0" smtClean="0">
                <a:latin typeface="+mj-lt"/>
              </a:rPr>
              <a:t> scaling for over five years.</a:t>
            </a:r>
            <a:endParaRPr lang="en-US" sz="2800" dirty="0">
              <a:latin typeface="+mj-lt"/>
            </a:endParaRPr>
          </a:p>
        </p:txBody>
      </p:sp>
      <p:sp>
        <p:nvSpPr>
          <p:cNvPr id="744" name="TextBox 743"/>
          <p:cNvSpPr txBox="1"/>
          <p:nvPr/>
        </p:nvSpPr>
        <p:spPr>
          <a:xfrm>
            <a:off x="533400" y="53340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+mj-lt"/>
              </a:rPr>
              <a:t>How much longer will it be our primary performance scaling technique?</a:t>
            </a:r>
            <a:endParaRPr lang="en-US" sz="3200" dirty="0">
              <a:latin typeface="+mj-lt"/>
            </a:endParaRPr>
          </a:p>
        </p:txBody>
      </p:sp>
      <p:sp>
        <p:nvSpPr>
          <p:cNvPr id="425" name="Right Arrow 424"/>
          <p:cNvSpPr/>
          <p:nvPr/>
        </p:nvSpPr>
        <p:spPr>
          <a:xfrm>
            <a:off x="762000" y="3886200"/>
            <a:ext cx="77724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995488" algn="l"/>
                <a:tab pos="4225925" algn="l"/>
                <a:tab pos="6234113" algn="l"/>
              </a:tabLst>
            </a:pPr>
            <a:r>
              <a:rPr lang="en-US" dirty="0" smtClean="0">
                <a:latin typeface="+mj-lt"/>
              </a:rPr>
              <a:t>2000	2005	2010	2015</a:t>
            </a:r>
            <a:endParaRPr lang="en-US" dirty="0">
              <a:latin typeface="+mj-lt"/>
            </a:endParaRPr>
          </a:p>
        </p:txBody>
      </p:sp>
      <p:sp>
        <p:nvSpPr>
          <p:cNvPr id="67608" name="AutoShape 24" descr="data:image/jpg;base64,/9j/4AAQSkZJRgABAQAAAQABAAD/2wBDAAkGBwgHBgkIBwgKCgkLDRYPDQwMDRsUFRAWIB0iIiAdHx8kKDQsJCYxJx8fLT0tMTU3Ojo6Iys/RD84QzQ5Ojf/2wBDAQoKCg0MDRoPDxo3JR8lNzc3Nzc3Nzc3Nzc3Nzc3Nzc3Nzc3Nzc3Nzc3Nzc3Nzc3Nzc3Nzc3Nzc3Nzc3Nzc3Nzf/wAARCACbAH0DASIAAhEBAxEB/8QAHAAAAgIDAQEAAAAAAAAAAAAABgcEBQACAwEI/8QAURAAAQMDAQMHBgsDBwoHAAAAAQIDBAAFEQYSITEHE0FRYXGBFCIykaGxFRYzQlJUcpOywdEjYnM1N1N0gqLCFyQlQ0RjdZLS8DQ2RWSDlMP/xAAZAQACAwEAAAAAAAAAAAAAAAACAwABBAX/xAArEQACAgEDAgYBBAMAAAAAAAABAgADEQQSMRMhFCIyQVFhBUJxkaEjwdH/2gAMAwEAAhEDEQA/AHjWVlZUkmVlZUd6Uho7PpL+impJJFcnJDTW5awD1cTUU+UvnzjsJ+ik/nXRqI2jf01JJ4qaVHDLSj2q3VrtS1/RSOxNdnXY8VouPuNtNjipagkes1QTdd6chFQNxQ8odEdKnPaN3tolRm9IzBZ1X1HEueYkK9J5frx7qzyNX9Kv/mNBr/KtZ0HDESY72nYR/iz7KjHlYY+bZ3yOsvD9KcNLcf0xJ1VI/VDow3B6Li8/aNalEtvel1R79/voKZ5WbeVAPW2UkdOy4hWPdVxB5RdOyyEuSXYquqQ0Uj1jI9tU2muXlZa6mpuGl4JrzR/atBQ607jUuPLZf3IV530TuNaR3ok9kOxXmnmjwW0sKB8RUWXA4raOFDeKRHggy0rKrIE9RcEeScL+arr7D21Z1JJleKUEglRAA6TWE43nhUBa1S3NlO5of3qkk2ckOPnYYBSj6fSe6ujMZDYyRk11aQltOBQ5G1vaZV8FnbTK8q55TOVNDZ2k5zvzw3GiVGbOBxBZ1XGTzJl91PabCAiY/tPq9COyNtxXh0eOKHlz9Z3/APkyC3ZoiuDsre6R14wcerxomtWnbZa3XJEWMnyhxRUt9zz3FEn6R/KrbFGHRPSMn7/5FlHf1HA+oBM8m7UtwPagu8ye7x47I8Ccn1Yq9h6J05ExzdqYWR857Lh/vE0QcBXJMuMpzm0vtFecbIWM57qhvsb3kWmpfaaMW+HHGI8RhodSGkp9wrvzaeoVtmspWcxoAkaRb4clOzJisOjqcbSr3iqC56D07OSSICYzh+fGJQR4cPZRRQbddexbdqBVncgvrcS6hvnErTs5Vs4OP7VNq6pP+OKt6QHngldtH33SjirlYJjrzKN6y1ucSP3k8Fj/ALxRPofXbV7UmBcUoZn481SdyHt3R1K7PV1AiuN5agTWIrjTii6M7ScYSO2llymWEWW6sXW3gstSV58zdzTw35HVnj3g1qrYajyWDv7GZnU6fz18e4jLu0YYDreQesVOtskyYqVqPnjzVd4qr09c/h7TMaasDnFt4cA6FpOFe0e2trM+GVSEKO7IIz4/pWJlKkgzarBgCJYTnCrZYSfT9Lurx96PbYTsmUsNssoKlrPQBWrf7SY4o9B2R4UEcpU1643S26XiLKfKXELfKe04SPDCleAoqq+o+IF1nTTMt9JzLlf7g9fXypi27KmYUY/OG0MuK7fNx6/Gltx0h8dR5MJ/wr5W5jazzfOedteHGmFDjNQ4rUaOkIaaQEISOgAYFJiyfzpJ/wCJPe9daaQLN5HbAma4mvYD3yYzNQavten5SI1wU9zi2+cTzbe0MZI/I1Wf5TdPZxmX/wDXP60Jcsm7UEQ/+zH41USv6LsCtLKlJg7EjyHnQ4lxWQrYznjjjVimla1Z895Ddc1jKmO0LLNeYF7i+U22Ql5sK2TgYKT1EHeKS9vnx7Tr1yfKCgyzNfKthOVbysbvXV7yMur+GJ7W0dhUZKinO7IUAPeaprTCj3HlCVDmNh1h2a+FoJIyMrPR3U+qpansU8YiLbWtSthzmOG1XyFdLSLmw4pETzsreTsYCSQSeobqHpXKZYGHi2hUp8A45xprzfDaIzVDynFmyWeBYbWjyeK6pbriEqJyARgbzwJUT4CoenmtBtWVoXeQl2c6jLxUl3LZPzU4G7HX10hNPXs6hBIPAEc+offsBAI5zGZY77br7GL9tkBxKdy0kYUg9RB4Uo9X/wA5Lv8AXI/uRWuipqbVrlpqA+Xob7yo4XvHOIJOySMcc4PrrbV385Ln9bj+5FPpp6VxA4KxN13VqBPIMdLkZl1xLjjSFrR6KlJBKe6g/lbS38UwVekJLex37/yzRrSl5Wr6iTLYtMdYUiKecfI3jnCMAeAJ9dY9Ipa5ce02atgtRz7y/wCSYqOk3wo+aJTmz6kn35q1jD9u94fnXTRVqXaNKRYzqSl5SS66k8QpW/B7tw8K0jfLveH50u5g1jEfMOlStagy3hHK3FcfOJ9tLuI55VyyOqc382taU5/dZx+tH1jdD0faB3hSkq7woj8qWep3zp3lOTclpUGlONvKI6UKTsq9yqdpBuLKOSDFao4Ck+xEcFJKypKeVJIUCCLk9nP9unUy4h5tLjakrQtIUlSTkEHpFUsjSdsev7F7SlxqY0vbUW1AJcOCPOBHUeIxQUWivcD7jEK+o2bSPYxd8sv8vxf6n/jVTGX/AOTFf8N//Ko+pNGW3UctuVOdlIW23zYDSwBjJPSDv3mrlUBo20wNpfNFnmc7s7Ozs+vFE9ytWi/EpKWWx2+YquRr+XJn9U/xpqrt0tm0coq5FwUWmmZz22opJwCVgHd3imhprRlu05KdkQXZK1uN82Q6sEAZB6AOqvL/AKIs19k+VSm3WpBwFOML2SvHDIwQe/FPOqrNrE8EYiBpbBWoHIOYHcqJYu9ttt6trokRErWwpxAOASRj2pI78Vz0z8RJVoYN1aYYmoQEvB11xO2R84b8EHjuph2vTsC3WX4ISlT8Q7W0l/CtoKOSDuoclcltkddK2JE2OknOwlYUB3bQJ9tCl9ezpkkAcEQnos39QAHPIMj6ZRoadei3aYgRLjrDjK1qWOcI35Rk78do7eFCmsEKTykryCNqVHIz0jCKZ2ntI2nT6i5CZUt8jBfeVtLx1DoHgBXW8abtd2ksS5rOZEdSVIdQopUMHIBxxGeg0KahUtJGSMY7y307PWBgA5z2g9yjawkWJSLdb0bMl5rnDIVvDaSSNw6TuPHcO2h3k90c/cJjd5uzahGQrnGkOek+vjtHPzc7+09nFhydP2m7XFm7SmUSnENBDW0rabAySCBwPHic1cJTjhQDUBKtlY7nkxhoL2b3OQOBNXPkld1Dsb5d7w/OiN75NXcaHI3y73h+dZRNM9sL3k60FZwzKUrZPQHAojHiAPEHrqBykaZXfLciXCRmbFyUpHFxHSkdvSPHrqwtDKZNhU2sZHPO7+rzzUmHc1RyI1xOBwQ+eCuw9Ro67DWwZfaDYgsUqYtdE66csaE266pW7BScIWkZWz2Y6U9nEeymxbLpBujAet8pqQ2eltWSO8cR40M6r0JAvqlTIahEmqGS4kZQ59ofmPbS1uOl9RWB8umNIASd0mIoqHrTvHiBW4pRqfMp2t8TCHu0/ZhlY/MiszSEia41JE81F0cdA6Hkpc9pGasm+UzUSB53ka/tMEe5QoD+Pt9sQx+Qq98x05rMikurlP1Ar0UQU9zKv+qoz3KJqZ0HZltN9rbCd3rzUH4+76kP5Cn7jxyKgXG9Wu2JJuE+PH/dccAJ7hxNIeXqS9zzsybrLc2vmB0pB8E4ra36YvlyVmLbJSgr560bCfWrFMGgC97HxAOvLdkXMY145ULbHyi1x3pjg4LWObR7d/soBv2r7zfNpuVJ5uOr/Z2PNR3HpV40R2rksnOkLus1qOjpQyNtXrOAPbR1Y9IWWyELixAt8f697z1+B6PDFX1NLR6RuMHp6q71HAkzSqFN6btaFoUhaYjQUlQwQdkbiKtarpt4gwshx8KX9BHnKqpmXi5yUERWPJGjwcc3rPcOiuaTk5nSUYGJdXO4RYMdS5TyW8g4T85XcONAkTUipE6WmM0gIQEb3N5OSroHDhUW6sukLW64tbhHnKUck0NWqSY06W2gAnYbJB6BlYHuNUJcbOmd9nUP9+7+M1IkR0uJKVJBB4gio+mf5JV/Hd/Gagau1fa9LtoE1S3ZLgy3HZwVEcMnJwBnpPtolVmOFHeUSAMmSEty4JJhPeZnPNOb01Jbvpb3TYjjZ+k3vFL9rlbt7zyEuWiS2hagkLDyVcTxwQPfTBcbGSN1FZU9ZwwxKVg3E0f+Lt03y2ITxP8ATsjPrIqKrSGknzlNvif/ABulPuVWzsVpW9TaCe6o6oEc7y3juJqhY68EyjWjcidBoXSo3/B7Z75Dn/VXZvSulYxz8GwN3S5hX4iahGAwPmq9dbJhRsjzD/zGrN1h/Uf5lCmscKP4lwyuxwN0YQmOxlCR+EVjmoIQOy0HXl9AQj9aqA5a2XVNOLipcSAVIWsZAOMZyenI9dSJ14g2i2S577g8ni7nQyASk5AxgdOSNx66HDEw+wkv4Qukn/wsBLIPz31flurPguZK33C4LKT/AKtnzR/34UBq5Wc5ciacmuxxvLql43de5JHtot0XrKBqxh1URtxl9nBdYcIJAOcEEbiN1G9FiDcw7QQ6k4Bl3HtcOGkeTsJSr6R3n1mo8xncd1Wo31HfbyDSocDbrHylW7opY2OUmXfr0tBy2jmm0HrAKxnxOT40xOUi6JslgecSrEmR+xYHTkjerwG/vx10qdAj9vcerZax611pqr8m8xbN5sCP3TJHwUv+O5+NVK8sN3zlpcjXBIdYaeUA2veCG2/NBHVkZ7aZmmz/AKKX/Gd/GaWYkN2TlpdkXBQaYeeUQ4vckBxvCST1ZOM9hotLnz45wZVvt+8cS2UYxsJ2QMYxS31rqy7DUaNN6XbQZhwHHFJCiFEbWyNrcAE7yT+W9mlaCgHbTgjccjBpPx1ohct8oy1BsOuLShSzgErZGzv7eFDpwCWJGcDMlhwAB7zReptU6Uu0aPqzmpER/i4lKMhOQCUqSBkjOcEcPA1N5RNRXay3i2sWl1AQ83tlBbSrnDt4AyRkA8NxFcOXF1tSbVESoF8F1Zb6QCEgZ7znHcah8p7am9Q6bQsYUlhtJHaHAK1VqrlHIGSDFsSMjMuI1x1FY7fcrrqpTK20tp8njNFIw4VY2fNG7OR0npqjiXTXt2hLu0JbSIoJUlpKGxtgcdkKBKt+Rx343UT8qzalaSkFIyESG1K7BtYz6yKGtKWO93KxRX7bqp2OwAU+ToSo8yQTlJ87x8aGsqa+oQMk/Ets7tol7pK6Naxt0kzxsyGw01IQjchaQsrSoccZ3gjs3UWWy2x4cZcclT6XHOcWXwFFasJyTuwSSnaPaTQ1onSjmmnZjjk5EnyhKE4S2U7OySeknrq51JdVWWwzbggBTjLeW0q4FRISnPiRWa0hrNtfBjV7Llp21Hq62aYjAzHit8py1EaPnr8Pmp7T4Z4UL8jtpmCXcb/KY8nZmgpjt4xtAr2iQPojcAenfUTk+0rHuTadR6gV5bJkrK20OnaG4421j5xyNw4AY3dTRaWCNxHhRWFalNa9z7mCoLEMZOSa5y3Wo8dx99xDbTaSta1nASkDJJNeJWAkknAFJTlR12LytVns7ubchX7Z5P8AtCgeA/cB9Z7BvVRS1rbRCdwgyYNa81KvU97ckoKkw2gW4qDu8zPpEdajv9Q6K00D8vcvste9dUCuBq/0D8vcvste9ddXUoErCiZqjuYkx66dVi1r/ju/jNQdWaVs+pGELuajHeaGyiUhQSQM52TncR2HwqTYVYtjvY+7+M0PxoMXUurrwby0JUa2lpiNHc3tpKkbSlEdJzXKqyDuBxiam7jEhwuSCEXGnVX2Q60lQUkNspGQDkb8keyinWWg7ZqlaJD63YsxCdkPs4O0nOQFA8ceuqWMprR+qJca2NbFukWlycIYWdhDrZOdnOdkEcaI5up1RtCDUoiBSjDRI8nLuB52N21jt44prvbuDA/tAVUwRiD1g5LbbaZ6J02Y9cHWlBTaXEBCAocCRkkkdG/HZU7VWjY+obnCnvTHWFRBgIQgELAVtcTwq0uNw1DzyRabHHksc2lfOvzg3tEjJSlISTu6ziqk6zTJtVtegW5x643B9bDUJbgTsON55zaXjGE44435FDvuY7s95eEAxLeezGmIdhyg24h9B22VH0knju4+NAEnkth88pUO6y2G1H0FNhZHjkZq3hLuT3KIyq7w48V4WhYSlh8uhSedG/JSCN+d3ZRatNVven0nmXhbORBvS2m2dNx32mZLsgvrStSnABjAxuAqbfrW3e7S/bnXlsoe2crQkEjCgrp7qsFCvBxpZsYvvz3h7QBiASeSmEf/AFeV9ymiDS2loGjDNuDlzWppbQS4t9KUJbAOc5rnqLW1psQU2pzyqWN3k7ChuP7yuCff2Up9Saoueo3gqc9ssJOW4zW5tHb2ntPsrdUmovHmOBM7NXWe3MJtfcobt5DltsynGbd6LrhBSuR2fup7OJ6eql/WVldOqpKl2rMrMWOTPFeiav8AQPy9y+y1711QK9E1f6B+XuX2Wveus+s9IjaeY6rMrFudH+/d/GaHkXFGmtTXSRckuogXItutykNKWlLiU7KkqxkjrFXVrViA7/Hc4fbVUhpwj6Q9dcZG25yOxmwjMHIr41dfrlcLaFGHGtTsBpaxsl11e84B3gDI49dRZ2ooD/Jf8X0+UC8JhIjGF5M4VhadkEejjo40VN22zpuabq5EiCcDnyk4SrOMZz0nBIzVqrUlnig+VXeC1joXKRn1Zp/U4wpwMf1F7fkwQlyYSdST2tYzJ8aIhtj4OQHXmmVI2Btn9njKtrjmqmwoVa7fp+9rYkKt0O4TkuqDalKQ27uQ4RxKd3HtozmcpGk4qT/pUPq6o7a158QMe2hy48sltbyLdbJb56FPLS0D6smmItzDAQ/64xKJUcmTrfdIV85QmpVrdU/HatK21uBtSUhXOg43gdFFMtxqO0XpDqGmkjJW4oJSPE7qTl15VdRzcpimNBQf6JvbUP7S8+wCg+4XKdc3eduMyRKX1vOFWO7PDwpo0Lvjccf3A64HHeN698oligbSIbi57w3YY9DxWd3qzQJcdX6i1LJTBgBbIeJSiNDyFL3cCridw7B2UJUQaLYZXOny5TSHWYFukSShYyCoJwnPioVpXTVUruxkxZtZziUBBBORg16lKlqCUJKlKIAAGck8KYcmDAjR7la12iFmBp9px2RzGXlSlhGydrPWrq31J+AmZbmnUNWdiFEemtR5EeTALcoLQnbWecO9xCglWT0cO6/FADiV0/uLpyBLbnmAuO4mYHA1zGPO2ycbOOvfXJbDzchUdxtSXkLLakK3EKBwQfGmjpqKwzOs9xiWdhyNKdlzZc1cbnBHShayhCFcGyAkduTUZuDaWNORpk+2rlJnQHJcqS3blukOL2iMPhWG9g4GMd/Gq8Vg4xL6X3F5Its5hLheiPIDYJWSnckBQScnsUQO81a6B+XuX2Wveuq968T3Yjsd179k8SpxGwACSorPRu84k1YaC+XuX2Wveuh1W7YMy6sbu076r5y33G5wZG0h5Epw4JIyCoqB7iCDQwZGfnq9dfQ3Kbp20XO0KmzYSHJTOEoeClJUBngSkjI7DSfGn7Xgf5urh/TL/Wk06vy8Q2p78wXK0Hjg99YHEDhRR8X7X9XV98v9az4v2z6ur75f603xZ+IPR+4Mc6nrrOdT10T/ABetf1dX3y/1rPi9a/q6vvl/rU8WfiTofcGOdT11nOp66J/i9a/q6vvl/rWfF61/V1ffL/Wp4s/EnQ+4Mc6nrr1MgoCghakhYwoBRG0Oo9Yom+L1r+rq++X+tZ8XrX9XV98v9aniz8SdH7g4qY4orJecJXjbJWTtY4Z68YFbLuMlxaHHJcha0DCFKdUSnuOd1EPxftn1dX3y/wBaz4vWv6ur75f61XivqTo/cHETXW2VMtyHUNK9JtLhCT3jODXonPJYLCZDoZPFoOEJPeM49lEXxftn1dX3y/1rPi/bPq6vvl/rU8V9SdE/MF1Opxxo55J9PTbwm6yGAEMpLSAte4KV55IHcCn1iuFs0zaH7jGadiqUhawFDn3Bn+9X0BbLbCtMFqDbYzceM0MIbQNw/U9p3ms+p1JcYxGV1YOZ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610" name="AutoShape 26" descr="data:image/jpg;base64,/9j/4AAQSkZJRgABAQAAAQABAAD/2wBDAAkGBwgHBgkIBwgKCgkLDRYPDQwMDRsUFRAWIB0iIiAdHx8kKDQsJCYxJx8fLT0tMTU3Ojo6Iys/RD84QzQ5Ojf/2wBDAQoKCg0MDRoPDxo3JR8lNzc3Nzc3Nzc3Nzc3Nzc3Nzc3Nzc3Nzc3Nzc3Nzc3Nzc3Nzc3Nzc3Nzc3Nzc3Nzc3Nzf/wAARCACbAH0DASIAAhEBAxEB/8QAHAAAAgIDAQEAAAAAAAAAAAAABgcEBQACAwEI/8QAURAAAQMDAQMHBgsDBwoHAAAAAQIDBAAFEQYSITEHE0FRYXGBFCIykaGxFRYzQlJUcpOywdEjYnM1N1N0gqLCFyQlQ0RjdZLS8DQ2RWSDlMP/xAAZAQACAwEAAAAAAAAAAAAAAAACAwABBAX/xAArEQACAgEDAgYBBAMAAAAAAAABAgADEQQSMRMhFCIyQVFhBUJxkaEjwdH/2gAMAwEAAhEDEQA/AHjWVlZUkmVlZUd6Uho7PpL+impJJFcnJDTW5awD1cTUU+UvnzjsJ+ik/nXRqI2jf01JJ4qaVHDLSj2q3VrtS1/RSOxNdnXY8VouPuNtNjipagkes1QTdd6chFQNxQ8odEdKnPaN3tolRm9IzBZ1X1HEueYkK9J5frx7qzyNX9Kv/mNBr/KtZ0HDESY72nYR/iz7KjHlYY+bZ3yOsvD9KcNLcf0xJ1VI/VDow3B6Li8/aNalEtvel1R79/voKZ5WbeVAPW2UkdOy4hWPdVxB5RdOyyEuSXYquqQ0Uj1jI9tU2muXlZa6mpuGl4JrzR/atBQ607jUuPLZf3IV530TuNaR3ok9kOxXmnmjwW0sKB8RUWXA4raOFDeKRHggy0rKrIE9RcEeScL+arr7D21Z1JJleKUEglRAA6TWE43nhUBa1S3NlO5of3qkk2ckOPnYYBSj6fSe6ujMZDYyRk11aQltOBQ5G1vaZV8FnbTK8q55TOVNDZ2k5zvzw3GiVGbOBxBZ1XGTzJl91PabCAiY/tPq9COyNtxXh0eOKHlz9Z3/APkyC3ZoiuDsre6R14wcerxomtWnbZa3XJEWMnyhxRUt9zz3FEn6R/KrbFGHRPSMn7/5FlHf1HA+oBM8m7UtwPagu8ye7x47I8Ccn1Yq9h6J05ExzdqYWR857Lh/vE0QcBXJMuMpzm0vtFecbIWM57qhvsb3kWmpfaaMW+HHGI8RhodSGkp9wrvzaeoVtmspWcxoAkaRb4clOzJisOjqcbSr3iqC56D07OSSICYzh+fGJQR4cPZRRQbddexbdqBVncgvrcS6hvnErTs5Vs4OP7VNq6pP+OKt6QHngldtH33SjirlYJjrzKN6y1ucSP3k8Fj/ALxRPofXbV7UmBcUoZn481SdyHt3R1K7PV1AiuN5agTWIrjTii6M7ScYSO2llymWEWW6sXW3gstSV58zdzTw35HVnj3g1qrYajyWDv7GZnU6fz18e4jLu0YYDreQesVOtskyYqVqPnjzVd4qr09c/h7TMaasDnFt4cA6FpOFe0e2trM+GVSEKO7IIz4/pWJlKkgzarBgCJYTnCrZYSfT9Lurx96PbYTsmUsNssoKlrPQBWrf7SY4o9B2R4UEcpU1643S26XiLKfKXELfKe04SPDCleAoqq+o+IF1nTTMt9JzLlf7g9fXypi27KmYUY/OG0MuK7fNx6/Gltx0h8dR5MJ/wr5W5jazzfOedteHGmFDjNQ4rUaOkIaaQEISOgAYFJiyfzpJ/wCJPe9daaQLN5HbAma4mvYD3yYzNQavten5SI1wU9zi2+cTzbe0MZI/I1Wf5TdPZxmX/wDXP60Jcsm7UEQ/+zH41USv6LsCtLKlJg7EjyHnQ4lxWQrYznjjjVimla1Z895Ddc1jKmO0LLNeYF7i+U22Ql5sK2TgYKT1EHeKS9vnx7Tr1yfKCgyzNfKthOVbysbvXV7yMur+GJ7W0dhUZKinO7IUAPeaprTCj3HlCVDmNh1h2a+FoJIyMrPR3U+qpansU8YiLbWtSthzmOG1XyFdLSLmw4pETzsreTsYCSQSeobqHpXKZYGHi2hUp8A45xprzfDaIzVDynFmyWeBYbWjyeK6pbriEqJyARgbzwJUT4CoenmtBtWVoXeQl2c6jLxUl3LZPzU4G7HX10hNPXs6hBIPAEc+offsBAI5zGZY77br7GL9tkBxKdy0kYUg9RB4Uo9X/wA5Lv8AXI/uRWuipqbVrlpqA+Xob7yo4XvHOIJOySMcc4PrrbV385Ln9bj+5FPpp6VxA4KxN13VqBPIMdLkZl1xLjjSFrR6KlJBKe6g/lbS38UwVekJLex37/yzRrSl5Wr6iTLYtMdYUiKecfI3jnCMAeAJ9dY9Ipa5ce02atgtRz7y/wCSYqOk3wo+aJTmz6kn35q1jD9u94fnXTRVqXaNKRYzqSl5SS66k8QpW/B7tw8K0jfLveH50u5g1jEfMOlStagy3hHK3FcfOJ9tLuI55VyyOqc382taU5/dZx+tH1jdD0faB3hSkq7woj8qWep3zp3lOTclpUGlONvKI6UKTsq9yqdpBuLKOSDFao4Ck+xEcFJKypKeVJIUCCLk9nP9unUy4h5tLjakrQtIUlSTkEHpFUsjSdsev7F7SlxqY0vbUW1AJcOCPOBHUeIxQUWivcD7jEK+o2bSPYxd8sv8vxf6n/jVTGX/AOTFf8N//Ko+pNGW3UctuVOdlIW23zYDSwBjJPSDv3mrlUBo20wNpfNFnmc7s7Ozs+vFE9ytWi/EpKWWx2+YquRr+XJn9U/xpqrt0tm0coq5FwUWmmZz22opJwCVgHd3imhprRlu05KdkQXZK1uN82Q6sEAZB6AOqvL/AKIs19k+VSm3WpBwFOML2SvHDIwQe/FPOqrNrE8EYiBpbBWoHIOYHcqJYu9ttt6trokRErWwpxAOASRj2pI78Vz0z8RJVoYN1aYYmoQEvB11xO2R84b8EHjuph2vTsC3WX4ISlT8Q7W0l/CtoKOSDuoclcltkddK2JE2OknOwlYUB3bQJ9tCl9ezpkkAcEQnos39QAHPIMj6ZRoadei3aYgRLjrDjK1qWOcI35Rk78do7eFCmsEKTykryCNqVHIz0jCKZ2ntI2nT6i5CZUt8jBfeVtLx1DoHgBXW8abtd2ksS5rOZEdSVIdQopUMHIBxxGeg0KahUtJGSMY7y307PWBgA5z2g9yjawkWJSLdb0bMl5rnDIVvDaSSNw6TuPHcO2h3k90c/cJjd5uzahGQrnGkOek+vjtHPzc7+09nFhydP2m7XFm7SmUSnENBDW0rabAySCBwPHic1cJTjhQDUBKtlY7nkxhoL2b3OQOBNXPkld1Dsb5d7w/OiN75NXcaHI3y73h+dZRNM9sL3k60FZwzKUrZPQHAojHiAPEHrqBykaZXfLciXCRmbFyUpHFxHSkdvSPHrqwtDKZNhU2sZHPO7+rzzUmHc1RyI1xOBwQ+eCuw9Ro67DWwZfaDYgsUqYtdE66csaE266pW7BScIWkZWz2Y6U9nEeymxbLpBujAet8pqQ2eltWSO8cR40M6r0JAvqlTIahEmqGS4kZQ59ofmPbS1uOl9RWB8umNIASd0mIoqHrTvHiBW4pRqfMp2t8TCHu0/ZhlY/MiszSEia41JE81F0cdA6Hkpc9pGasm+UzUSB53ka/tMEe5QoD+Pt9sQx+Qq98x05rMikurlP1Ar0UQU9zKv+qoz3KJqZ0HZltN9rbCd3rzUH4+76kP5Cn7jxyKgXG9Wu2JJuE+PH/dccAJ7hxNIeXqS9zzsybrLc2vmB0pB8E4ra36YvlyVmLbJSgr560bCfWrFMGgC97HxAOvLdkXMY145ULbHyi1x3pjg4LWObR7d/soBv2r7zfNpuVJ5uOr/Z2PNR3HpV40R2rksnOkLus1qOjpQyNtXrOAPbR1Y9IWWyELixAt8f697z1+B6PDFX1NLR6RuMHp6q71HAkzSqFN6btaFoUhaYjQUlQwQdkbiKtarpt4gwshx8KX9BHnKqpmXi5yUERWPJGjwcc3rPcOiuaTk5nSUYGJdXO4RYMdS5TyW8g4T85XcONAkTUipE6WmM0gIQEb3N5OSroHDhUW6sukLW64tbhHnKUck0NWqSY06W2gAnYbJB6BlYHuNUJcbOmd9nUP9+7+M1IkR0uJKVJBB4gio+mf5JV/Hd/Gagau1fa9LtoE1S3ZLgy3HZwVEcMnJwBnpPtolVmOFHeUSAMmSEty4JJhPeZnPNOb01Jbvpb3TYjjZ+k3vFL9rlbt7zyEuWiS2hagkLDyVcTxwQPfTBcbGSN1FZU9ZwwxKVg3E0f+Lt03y2ITxP8ATsjPrIqKrSGknzlNvif/ABulPuVWzsVpW9TaCe6o6oEc7y3juJqhY68EyjWjcidBoXSo3/B7Z75Dn/VXZvSulYxz8GwN3S5hX4iahGAwPmq9dbJhRsjzD/zGrN1h/Uf5lCmscKP4lwyuxwN0YQmOxlCR+EVjmoIQOy0HXl9AQj9aqA5a2XVNOLipcSAVIWsZAOMZyenI9dSJ14g2i2S577g8ni7nQyASk5AxgdOSNx66HDEw+wkv4Qukn/wsBLIPz31flurPguZK33C4LKT/AKtnzR/34UBq5Wc5ciacmuxxvLql43de5JHtot0XrKBqxh1URtxl9nBdYcIJAOcEEbiN1G9FiDcw7QQ6k4Bl3HtcOGkeTsJSr6R3n1mo8xncd1Wo31HfbyDSocDbrHylW7opY2OUmXfr0tBy2jmm0HrAKxnxOT40xOUi6JslgecSrEmR+xYHTkjerwG/vx10qdAj9vcerZax611pqr8m8xbN5sCP3TJHwUv+O5+NVK8sN3zlpcjXBIdYaeUA2veCG2/NBHVkZ7aZmmz/AKKX/Gd/GaWYkN2TlpdkXBQaYeeUQ4vckBxvCST1ZOM9hotLnz45wZVvt+8cS2UYxsJ2QMYxS31rqy7DUaNN6XbQZhwHHFJCiFEbWyNrcAE7yT+W9mlaCgHbTgjccjBpPx1ohct8oy1BsOuLShSzgErZGzv7eFDpwCWJGcDMlhwAB7zReptU6Uu0aPqzmpER/i4lKMhOQCUqSBkjOcEcPA1N5RNRXay3i2sWl1AQ83tlBbSrnDt4AyRkA8NxFcOXF1tSbVESoF8F1Zb6QCEgZ7znHcah8p7am9Q6bQsYUlhtJHaHAK1VqrlHIGSDFsSMjMuI1x1FY7fcrrqpTK20tp8njNFIw4VY2fNG7OR0npqjiXTXt2hLu0JbSIoJUlpKGxtgcdkKBKt+Rx343UT8qzalaSkFIyESG1K7BtYz6yKGtKWO93KxRX7bqp2OwAU+ToSo8yQTlJ87x8aGsqa+oQMk/Ets7tol7pK6Naxt0kzxsyGw01IQjchaQsrSoccZ3gjs3UWWy2x4cZcclT6XHOcWXwFFasJyTuwSSnaPaTQ1onSjmmnZjjk5EnyhKE4S2U7OySeknrq51JdVWWwzbggBTjLeW0q4FRISnPiRWa0hrNtfBjV7Llp21Hq62aYjAzHit8py1EaPnr8Pmp7T4Z4UL8jtpmCXcb/KY8nZmgpjt4xtAr2iQPojcAenfUTk+0rHuTadR6gV5bJkrK20OnaG4421j5xyNw4AY3dTRaWCNxHhRWFalNa9z7mCoLEMZOSa5y3Wo8dx99xDbTaSta1nASkDJJNeJWAkknAFJTlR12LytVns7ubchX7Z5P8AtCgeA/cB9Z7BvVRS1rbRCdwgyYNa81KvU97ckoKkw2gW4qDu8zPpEdajv9Q6K00D8vcvste9dUCuBq/0D8vcvste9ddXUoErCiZqjuYkx66dVi1r/ju/jNQdWaVs+pGELuajHeaGyiUhQSQM52TncR2HwqTYVYtjvY+7+M0PxoMXUurrwby0JUa2lpiNHc3tpKkbSlEdJzXKqyDuBxiam7jEhwuSCEXGnVX2Q60lQUkNspGQDkb8keyinWWg7ZqlaJD63YsxCdkPs4O0nOQFA8ceuqWMprR+qJca2NbFukWlycIYWdhDrZOdnOdkEcaI5up1RtCDUoiBSjDRI8nLuB52N21jt44prvbuDA/tAVUwRiD1g5LbbaZ6J02Y9cHWlBTaXEBCAocCRkkkdG/HZU7VWjY+obnCnvTHWFRBgIQgELAVtcTwq0uNw1DzyRabHHksc2lfOvzg3tEjJSlISTu6ziqk6zTJtVtegW5x643B9bDUJbgTsON55zaXjGE44435FDvuY7s95eEAxLeezGmIdhyg24h9B22VH0knju4+NAEnkth88pUO6y2G1H0FNhZHjkZq3hLuT3KIyq7w48V4WhYSlh8uhSedG/JSCN+d3ZRatNVven0nmXhbORBvS2m2dNx32mZLsgvrStSnABjAxuAqbfrW3e7S/bnXlsoe2crQkEjCgrp7qsFCvBxpZsYvvz3h7QBiASeSmEf/AFeV9ymiDS2loGjDNuDlzWppbQS4t9KUJbAOc5rnqLW1psQU2pzyqWN3k7ChuP7yuCff2Up9Saoueo3gqc9ssJOW4zW5tHb2ntPsrdUmovHmOBM7NXWe3MJtfcobt5DltsynGbd6LrhBSuR2fup7OJ6eql/WVldOqpKl2rMrMWOTPFeiav8AQPy9y+y1711QK9E1f6B+XuX2Wveus+s9IjaeY6rMrFudH+/d/GaHkXFGmtTXSRckuogXItutykNKWlLiU7KkqxkjrFXVrViA7/Hc4fbVUhpwj6Q9dcZG25yOxmwjMHIr41dfrlcLaFGHGtTsBpaxsl11e84B3gDI49dRZ2ooD/Jf8X0+UC8JhIjGF5M4VhadkEejjo40VN22zpuabq5EiCcDnyk4SrOMZz0nBIzVqrUlnig+VXeC1joXKRn1Zp/U4wpwMf1F7fkwQlyYSdST2tYzJ8aIhtj4OQHXmmVI2Btn9njKtrjmqmwoVa7fp+9rYkKt0O4TkuqDalKQ27uQ4RxKd3HtozmcpGk4qT/pUPq6o7a158QMe2hy48sltbyLdbJb56FPLS0D6smmItzDAQ/64xKJUcmTrfdIV85QmpVrdU/HatK21uBtSUhXOg43gdFFMtxqO0XpDqGmkjJW4oJSPE7qTl15VdRzcpimNBQf6JvbUP7S8+wCg+4XKdc3eduMyRKX1vOFWO7PDwpo0Lvjccf3A64HHeN698oligbSIbi57w3YY9DxWd3qzQJcdX6i1LJTBgBbIeJSiNDyFL3cCridw7B2UJUQaLYZXOny5TSHWYFukSShYyCoJwnPioVpXTVUruxkxZtZziUBBBORg16lKlqCUJKlKIAAGck8KYcmDAjR7la12iFmBp9px2RzGXlSlhGydrPWrq31J+AmZbmnUNWdiFEemtR5EeTALcoLQnbWecO9xCglWT0cO6/FADiV0/uLpyBLbnmAuO4mYHA1zGPO2ycbOOvfXJbDzchUdxtSXkLLakK3EKBwQfGmjpqKwzOs9xiWdhyNKdlzZc1cbnBHShayhCFcGyAkduTUZuDaWNORpk+2rlJnQHJcqS3blukOL2iMPhWG9g4GMd/Gq8Vg4xL6X3F5Its5hLheiPIDYJWSnckBQScnsUQO81a6B+XuX2Wveuq968T3Yjsd179k8SpxGwACSorPRu84k1YaC+XuX2Wveuh1W7YMy6sbu076r5y33G5wZG0h5Epw4JIyCoqB7iCDQwZGfnq9dfQ3Kbp20XO0KmzYSHJTOEoeClJUBngSkjI7DSfGn7Xgf5urh/TL/Wk06vy8Q2p78wXK0Hjg99YHEDhRR8X7X9XV98v9az4v2z6ur75f603xZ+IPR+4Mc6nrrOdT10T/ABetf1dX3y/1rPi9a/q6vvl/rU8WfiTofcGOdT11nOp66J/i9a/q6vvl/rWfF61/V1ffL/Wp4s/EnQ+4Mc6nrr1MgoCghakhYwoBRG0Oo9Yom+L1r+rq++X+tZ8XrX9XV98v9aniz8SdH7g4qY4orJecJXjbJWTtY4Z68YFbLuMlxaHHJcha0DCFKdUSnuOd1EPxftn1dX3y/wBaz4vWv6ur75f61XivqTo/cHETXW2VMtyHUNK9JtLhCT3jODXonPJYLCZDoZPFoOEJPeM49lEXxftn1dX3y/1rPi/bPq6vvl/rU8V9SdE/MF1Opxxo55J9PTbwm6yGAEMpLSAte4KV55IHcCn1iuFs0zaH7jGadiqUhawFDn3Bn+9X0BbLbCtMFqDbYzceM0MIbQNw/U9p3ms+p1JcYxGV1YOZ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" name="Group 527"/>
          <p:cNvGrpSpPr/>
          <p:nvPr/>
        </p:nvGrpSpPr>
        <p:grpSpPr>
          <a:xfrm>
            <a:off x="533400" y="2913510"/>
            <a:ext cx="1066800" cy="972581"/>
            <a:chOff x="3276600" y="3505200"/>
            <a:chExt cx="685800" cy="609600"/>
          </a:xfrm>
          <a:solidFill>
            <a:srgbClr val="C00000"/>
          </a:solidFill>
          <a:effectLst/>
        </p:grpSpPr>
        <p:sp>
          <p:nvSpPr>
            <p:cNvPr id="19" name="Rectangle 18"/>
            <p:cNvSpPr/>
            <p:nvPr/>
          </p:nvSpPr>
          <p:spPr>
            <a:xfrm>
              <a:off x="3276600" y="3505200"/>
              <a:ext cx="685800" cy="609600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352800" y="3581400"/>
              <a:ext cx="152400" cy="152400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581400" y="3581400"/>
              <a:ext cx="152400" cy="152400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810000" y="3581400"/>
              <a:ext cx="76200" cy="457200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352800" y="3886200"/>
              <a:ext cx="381000" cy="152400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24" name="Straight Connector 23"/>
            <p:cNvCxnSpPr>
              <a:stCxn id="20" idx="2"/>
            </p:cNvCxnSpPr>
            <p:nvPr/>
          </p:nvCxnSpPr>
          <p:spPr>
            <a:xfrm rot="5400000">
              <a:off x="3352800" y="3810000"/>
              <a:ext cx="152400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3581400" y="3810000"/>
              <a:ext cx="152400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0800000">
              <a:off x="3505200" y="3657600"/>
              <a:ext cx="76200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0800000">
              <a:off x="3505200" y="3581400"/>
              <a:ext cx="76200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0800000">
              <a:off x="3505200" y="3733800"/>
              <a:ext cx="76200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0800000">
              <a:off x="3733799" y="3962400"/>
              <a:ext cx="76200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0800000">
              <a:off x="3733801" y="3657600"/>
              <a:ext cx="76200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525" descr=" 126"/>
          <p:cNvGrpSpPr/>
          <p:nvPr/>
        </p:nvGrpSpPr>
        <p:grpSpPr>
          <a:xfrm>
            <a:off x="2286000" y="2916382"/>
            <a:ext cx="1066800" cy="969818"/>
            <a:chOff x="-609600" y="1524000"/>
            <a:chExt cx="3352800" cy="3048000"/>
          </a:xfrm>
          <a:solidFill>
            <a:srgbClr val="C00000"/>
          </a:solidFill>
          <a:effectLst/>
        </p:grpSpPr>
        <p:sp>
          <p:nvSpPr>
            <p:cNvPr id="32" name="Rectangle 31"/>
            <p:cNvSpPr/>
            <p:nvPr/>
          </p:nvSpPr>
          <p:spPr>
            <a:xfrm>
              <a:off x="-609600" y="1524000"/>
              <a:ext cx="3352800" cy="3048000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grpSp>
          <p:nvGrpSpPr>
            <p:cNvPr id="33" name="Group 499"/>
            <p:cNvGrpSpPr/>
            <p:nvPr/>
          </p:nvGrpSpPr>
          <p:grpSpPr>
            <a:xfrm>
              <a:off x="-533400" y="3124200"/>
              <a:ext cx="3200400" cy="1371600"/>
              <a:chOff x="3276600" y="3505200"/>
              <a:chExt cx="685800" cy="609600"/>
            </a:xfrm>
            <a:grpFill/>
          </p:grpSpPr>
          <p:sp>
            <p:nvSpPr>
              <p:cNvPr id="47" name="Rectangle 46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+mj-lt"/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52" name="Straight Connector 51"/>
              <p:cNvCxnSpPr>
                <a:stCxn id="48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512"/>
            <p:cNvGrpSpPr/>
            <p:nvPr/>
          </p:nvGrpSpPr>
          <p:grpSpPr>
            <a:xfrm>
              <a:off x="-533400" y="1600200"/>
              <a:ext cx="3200400" cy="1371600"/>
              <a:chOff x="3276600" y="3505200"/>
              <a:chExt cx="685800" cy="609600"/>
            </a:xfrm>
            <a:grpFill/>
          </p:grpSpPr>
          <p:sp>
            <p:nvSpPr>
              <p:cNvPr id="35" name="Rectangle 34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40" name="Straight Connector 39"/>
              <p:cNvCxnSpPr>
                <a:stCxn id="36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9" name="Group 497" descr=" 13"/>
          <p:cNvGrpSpPr/>
          <p:nvPr/>
        </p:nvGrpSpPr>
        <p:grpSpPr>
          <a:xfrm>
            <a:off x="3429000" y="2895600"/>
            <a:ext cx="1120140" cy="1018309"/>
            <a:chOff x="-685800" y="1600200"/>
            <a:chExt cx="3352800" cy="3048000"/>
          </a:xfrm>
          <a:solidFill>
            <a:srgbClr val="C00000"/>
          </a:solidFill>
          <a:effectLst/>
        </p:grpSpPr>
        <p:sp>
          <p:nvSpPr>
            <p:cNvPr id="60" name="Rectangle 59"/>
            <p:cNvSpPr/>
            <p:nvPr/>
          </p:nvSpPr>
          <p:spPr>
            <a:xfrm>
              <a:off x="-685800" y="1600200"/>
              <a:ext cx="3352800" cy="3048000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grpSp>
          <p:nvGrpSpPr>
            <p:cNvPr id="61" name="Group 445"/>
            <p:cNvGrpSpPr/>
            <p:nvPr/>
          </p:nvGrpSpPr>
          <p:grpSpPr>
            <a:xfrm>
              <a:off x="-609600" y="3200400"/>
              <a:ext cx="1524000" cy="1354667"/>
              <a:chOff x="3276600" y="3505200"/>
              <a:chExt cx="685800" cy="609600"/>
            </a:xfrm>
            <a:grpFill/>
          </p:grpSpPr>
          <p:sp>
            <p:nvSpPr>
              <p:cNvPr id="101" name="Rectangle 100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107" name="Straight Connector 106"/>
              <p:cNvCxnSpPr>
                <a:stCxn id="103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 458"/>
            <p:cNvGrpSpPr/>
            <p:nvPr/>
          </p:nvGrpSpPr>
          <p:grpSpPr>
            <a:xfrm>
              <a:off x="1066800" y="3200400"/>
              <a:ext cx="1524000" cy="1354667"/>
              <a:chOff x="3276600" y="3505200"/>
              <a:chExt cx="685800" cy="609600"/>
            </a:xfrm>
            <a:grpFill/>
          </p:grpSpPr>
          <p:sp>
            <p:nvSpPr>
              <p:cNvPr id="89" name="Rectangle 88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94" name="Straight Connector 93"/>
              <p:cNvCxnSpPr>
                <a:stCxn id="90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" name="Group 471"/>
            <p:cNvGrpSpPr/>
            <p:nvPr/>
          </p:nvGrpSpPr>
          <p:grpSpPr>
            <a:xfrm>
              <a:off x="-609600" y="1752600"/>
              <a:ext cx="1524000" cy="1354667"/>
              <a:chOff x="3276600" y="3505200"/>
              <a:chExt cx="685800" cy="609600"/>
            </a:xfrm>
            <a:grpFill/>
          </p:grpSpPr>
          <p:sp>
            <p:nvSpPr>
              <p:cNvPr id="77" name="Rectangle 76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82" name="Straight Connector 81"/>
              <p:cNvCxnSpPr>
                <a:stCxn id="78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Group 484"/>
            <p:cNvGrpSpPr/>
            <p:nvPr/>
          </p:nvGrpSpPr>
          <p:grpSpPr>
            <a:xfrm>
              <a:off x="1066800" y="1752600"/>
              <a:ext cx="1524000" cy="1354667"/>
              <a:chOff x="3276600" y="3505200"/>
              <a:chExt cx="685800" cy="609600"/>
            </a:xfrm>
            <a:grpFill/>
          </p:grpSpPr>
          <p:sp>
            <p:nvSpPr>
              <p:cNvPr id="65" name="Rectangle 64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70" name="Straight Connector 69"/>
              <p:cNvCxnSpPr>
                <a:stCxn id="66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90" name="Group 289"/>
          <p:cNvGrpSpPr/>
          <p:nvPr/>
        </p:nvGrpSpPr>
        <p:grpSpPr>
          <a:xfrm>
            <a:off x="4648200" y="2895600"/>
            <a:ext cx="1127760" cy="1025236"/>
            <a:chOff x="6858000" y="2743200"/>
            <a:chExt cx="1295400" cy="1177636"/>
          </a:xfrm>
          <a:solidFill>
            <a:srgbClr val="C00000"/>
          </a:solidFill>
        </p:grpSpPr>
        <p:sp>
          <p:nvSpPr>
            <p:cNvPr id="115" name="Rectangle 114"/>
            <p:cNvSpPr/>
            <p:nvPr/>
          </p:nvSpPr>
          <p:spPr>
            <a:xfrm>
              <a:off x="6858000" y="2743200"/>
              <a:ext cx="1295400" cy="1177636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grpSp>
          <p:nvGrpSpPr>
            <p:cNvPr id="119" name="Group 378"/>
            <p:cNvGrpSpPr/>
            <p:nvPr/>
          </p:nvGrpSpPr>
          <p:grpSpPr>
            <a:xfrm>
              <a:off x="7772400" y="3352800"/>
              <a:ext cx="381000" cy="529936"/>
              <a:chOff x="3276600" y="3505200"/>
              <a:chExt cx="685800" cy="609600"/>
            </a:xfrm>
            <a:grpFill/>
          </p:grpSpPr>
          <p:sp>
            <p:nvSpPr>
              <p:cNvPr id="172" name="Rectangle 171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177" name="Straight Connector 176"/>
              <p:cNvCxnSpPr>
                <a:stCxn id="173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Connector 178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0" name="Group 378"/>
            <p:cNvGrpSpPr/>
            <p:nvPr/>
          </p:nvGrpSpPr>
          <p:grpSpPr>
            <a:xfrm>
              <a:off x="7315200" y="3352800"/>
              <a:ext cx="381000" cy="529936"/>
              <a:chOff x="3276600" y="3505200"/>
              <a:chExt cx="685800" cy="609600"/>
            </a:xfrm>
            <a:grpFill/>
          </p:grpSpPr>
          <p:sp>
            <p:nvSpPr>
              <p:cNvPr id="221" name="Rectangle 220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22" name="Rectangle 221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23" name="Rectangle 222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24" name="Rectangle 223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25" name="Rectangle 224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226" name="Straight Connector 225"/>
              <p:cNvCxnSpPr>
                <a:stCxn id="222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3" name="Group 378"/>
            <p:cNvGrpSpPr/>
            <p:nvPr/>
          </p:nvGrpSpPr>
          <p:grpSpPr>
            <a:xfrm>
              <a:off x="6858000" y="3352800"/>
              <a:ext cx="381000" cy="529936"/>
              <a:chOff x="3276600" y="3505200"/>
              <a:chExt cx="685800" cy="609600"/>
            </a:xfrm>
            <a:grpFill/>
          </p:grpSpPr>
          <p:sp>
            <p:nvSpPr>
              <p:cNvPr id="234" name="Rectangle 233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35" name="Rectangle 234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239" name="Straight Connector 238"/>
              <p:cNvCxnSpPr>
                <a:stCxn id="235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240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Connector 242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Straight Connector 244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6" name="Group 378"/>
            <p:cNvGrpSpPr/>
            <p:nvPr/>
          </p:nvGrpSpPr>
          <p:grpSpPr>
            <a:xfrm>
              <a:off x="7772400" y="2743200"/>
              <a:ext cx="381000" cy="529936"/>
              <a:chOff x="3276600" y="3505200"/>
              <a:chExt cx="685800" cy="609600"/>
            </a:xfrm>
            <a:grpFill/>
          </p:grpSpPr>
          <p:sp>
            <p:nvSpPr>
              <p:cNvPr id="247" name="Rectangle 246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48" name="Rectangle 247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49" name="Rectangle 248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50" name="Rectangle 249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51" name="Rectangle 250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252" name="Straight Connector 251"/>
              <p:cNvCxnSpPr>
                <a:stCxn id="248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Connector 252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Straight Connector 256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Connector 257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9" name="Group 378"/>
            <p:cNvGrpSpPr/>
            <p:nvPr/>
          </p:nvGrpSpPr>
          <p:grpSpPr>
            <a:xfrm>
              <a:off x="7315200" y="2743200"/>
              <a:ext cx="381000" cy="529936"/>
              <a:chOff x="3276600" y="3505200"/>
              <a:chExt cx="685800" cy="609600"/>
            </a:xfrm>
            <a:grpFill/>
          </p:grpSpPr>
          <p:sp>
            <p:nvSpPr>
              <p:cNvPr id="260" name="Rectangle 259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61" name="Rectangle 260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62" name="Rectangle 261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63" name="Rectangle 262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64" name="Rectangle 263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265" name="Straight Connector 264"/>
              <p:cNvCxnSpPr>
                <a:stCxn id="261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2" name="Group 378"/>
            <p:cNvGrpSpPr/>
            <p:nvPr/>
          </p:nvGrpSpPr>
          <p:grpSpPr>
            <a:xfrm>
              <a:off x="6858000" y="2743200"/>
              <a:ext cx="381000" cy="529936"/>
              <a:chOff x="3276600" y="3505200"/>
              <a:chExt cx="685800" cy="609600"/>
            </a:xfrm>
            <a:grpFill/>
          </p:grpSpPr>
          <p:sp>
            <p:nvSpPr>
              <p:cNvPr id="273" name="Rectangle 272"/>
              <p:cNvSpPr/>
              <p:nvPr/>
            </p:nvSpPr>
            <p:spPr>
              <a:xfrm>
                <a:off x="3276600" y="35052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74" name="Rectangle 273"/>
              <p:cNvSpPr/>
              <p:nvPr/>
            </p:nvSpPr>
            <p:spPr>
              <a:xfrm>
                <a:off x="33528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75" name="Rectangle 274"/>
              <p:cNvSpPr/>
              <p:nvPr/>
            </p:nvSpPr>
            <p:spPr>
              <a:xfrm>
                <a:off x="3581400" y="35814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76" name="Rectangle 275"/>
              <p:cNvSpPr/>
              <p:nvPr/>
            </p:nvSpPr>
            <p:spPr>
              <a:xfrm>
                <a:off x="3810000" y="35814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77" name="Rectangle 276"/>
              <p:cNvSpPr/>
              <p:nvPr/>
            </p:nvSpPr>
            <p:spPr>
              <a:xfrm>
                <a:off x="3352800" y="38862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278" name="Straight Connector 277"/>
              <p:cNvCxnSpPr>
                <a:stCxn id="274" idx="2"/>
              </p:cNvCxnSpPr>
              <p:nvPr/>
            </p:nvCxnSpPr>
            <p:spPr>
              <a:xfrm rot="5400000">
                <a:off x="33528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/>
              <p:nvPr/>
            </p:nvCxnSpPr>
            <p:spPr>
              <a:xfrm rot="5400000">
                <a:off x="3581400" y="38100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 rot="10800000">
                <a:off x="3505200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/>
              <p:cNvCxnSpPr/>
              <p:nvPr/>
            </p:nvCxnSpPr>
            <p:spPr>
              <a:xfrm rot="10800000">
                <a:off x="3505200" y="3581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/>
              <p:cNvCxnSpPr/>
              <p:nvPr/>
            </p:nvCxnSpPr>
            <p:spPr>
              <a:xfrm rot="10800000">
                <a:off x="3505200" y="3733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Straight Connector 282"/>
              <p:cNvCxnSpPr/>
              <p:nvPr/>
            </p:nvCxnSpPr>
            <p:spPr>
              <a:xfrm rot="10800000">
                <a:off x="3733799" y="39624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 rot="10800000">
                <a:off x="3733801" y="3657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5" name="TextBox 284"/>
          <p:cNvSpPr txBox="1"/>
          <p:nvPr/>
        </p:nvSpPr>
        <p:spPr>
          <a:xfrm>
            <a:off x="1447800" y="42672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Pentium  </a:t>
            </a:r>
          </a:p>
          <a:p>
            <a:pPr algn="ctr"/>
            <a:r>
              <a:rPr lang="en-US" dirty="0" smtClean="0">
                <a:latin typeface="+mj-lt"/>
              </a:rPr>
              <a:t>Extreme</a:t>
            </a:r>
          </a:p>
          <a:p>
            <a:pPr algn="ctr"/>
            <a:r>
              <a:rPr lang="en-US" dirty="0" smtClean="0">
                <a:latin typeface="+mj-lt"/>
              </a:rPr>
              <a:t>Dual-Core</a:t>
            </a:r>
            <a:endParaRPr lang="en-US" dirty="0">
              <a:latin typeface="+mj-lt"/>
            </a:endParaRPr>
          </a:p>
        </p:txBody>
      </p:sp>
      <p:sp>
        <p:nvSpPr>
          <p:cNvPr id="286" name="TextBox 285"/>
          <p:cNvSpPr txBox="1"/>
          <p:nvPr/>
        </p:nvSpPr>
        <p:spPr>
          <a:xfrm>
            <a:off x="3200400" y="42672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Core 2 </a:t>
            </a:r>
          </a:p>
          <a:p>
            <a:pPr algn="ctr"/>
            <a:r>
              <a:rPr lang="en-US" dirty="0" smtClean="0">
                <a:latin typeface="+mj-lt"/>
              </a:rPr>
              <a:t>Quad-Core</a:t>
            </a:r>
            <a:endParaRPr lang="en-US" dirty="0">
              <a:latin typeface="+mj-lt"/>
            </a:endParaRPr>
          </a:p>
        </p:txBody>
      </p:sp>
      <p:sp>
        <p:nvSpPr>
          <p:cNvPr id="287" name="TextBox 286"/>
          <p:cNvSpPr txBox="1"/>
          <p:nvPr/>
        </p:nvSpPr>
        <p:spPr>
          <a:xfrm>
            <a:off x="4495800" y="4259759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i7 980x </a:t>
            </a:r>
          </a:p>
          <a:p>
            <a:pPr algn="ctr"/>
            <a:r>
              <a:rPr lang="en-US" dirty="0" smtClean="0">
                <a:latin typeface="+mj-lt"/>
              </a:rPr>
              <a:t>Hex-Core</a:t>
            </a:r>
            <a:endParaRPr lang="en-US" dirty="0">
              <a:latin typeface="+mj-lt"/>
            </a:endParaRPr>
          </a:p>
        </p:txBody>
      </p:sp>
      <p:cxnSp>
        <p:nvCxnSpPr>
          <p:cNvPr id="188" name="Straight Connector 187"/>
          <p:cNvCxnSpPr/>
          <p:nvPr/>
        </p:nvCxnSpPr>
        <p:spPr>
          <a:xfrm rot="5400000">
            <a:off x="838200" y="3733800"/>
            <a:ext cx="259080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 rot="5400000">
            <a:off x="5715000" y="3733800"/>
            <a:ext cx="259080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Box 191"/>
          <p:cNvSpPr txBox="1"/>
          <p:nvPr/>
        </p:nvSpPr>
        <p:spPr>
          <a:xfrm>
            <a:off x="7162800" y="29718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+mj-lt"/>
              </a:rPr>
              <a:t>?</a:t>
            </a:r>
            <a:endParaRPr lang="en-US" sz="4800" dirty="0"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Multicore</a:t>
            </a:r>
            <a:r>
              <a:rPr lang="en-US" dirty="0" smtClean="0"/>
              <a:t> Model &amp; Pareto Frontiers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304800" y="1143000"/>
          <a:ext cx="85344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Box 11"/>
          <p:cNvSpPr txBox="1"/>
          <p:nvPr/>
        </p:nvSpPr>
        <p:spPr>
          <a:xfrm>
            <a:off x="7620000" y="2514600"/>
            <a:ext cx="1676400" cy="5334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+mj-lt"/>
              </a:rPr>
              <a:t>100 points</a:t>
            </a:r>
            <a:endParaRPr lang="en-US" sz="2400" dirty="0">
              <a:latin typeface="+mj-lt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7620000" y="2362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172200" y="3581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648200" y="4495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657600" y="4953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667000" y="5334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010400" y="2895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 rot="5400000">
            <a:off x="4686300" y="4991100"/>
            <a:ext cx="1752600" cy="0"/>
          </a:xfrm>
          <a:prstGeom prst="line">
            <a:avLst/>
          </a:prstGeom>
          <a:ln w="381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0800000">
            <a:off x="1295400" y="4114800"/>
            <a:ext cx="4267200" cy="0"/>
          </a:xfrm>
          <a:prstGeom prst="line">
            <a:avLst/>
          </a:prstGeom>
          <a:ln w="381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5486400" y="4038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1"/>
          <p:cNvSpPr txBox="1"/>
          <p:nvPr/>
        </p:nvSpPr>
        <p:spPr>
          <a:xfrm>
            <a:off x="76200" y="3505200"/>
            <a:ext cx="838200" cy="11430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i="1" dirty="0" smtClean="0">
                <a:latin typeface="+mj-lt"/>
              </a:rPr>
              <a:t>A(q), P(q)</a:t>
            </a:r>
            <a:endParaRPr lang="en-US" sz="2400" b="1" i="1" dirty="0">
              <a:latin typeface="+mj-lt"/>
            </a:endParaRPr>
          </a:p>
        </p:txBody>
      </p:sp>
      <p:sp>
        <p:nvSpPr>
          <p:cNvPr id="39" name="TextBox 1"/>
          <p:cNvSpPr txBox="1"/>
          <p:nvPr/>
        </p:nvSpPr>
        <p:spPr>
          <a:xfrm>
            <a:off x="5257800" y="5791200"/>
            <a:ext cx="609600" cy="5334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i="1" dirty="0" smtClean="0">
                <a:latin typeface="+mj-lt"/>
              </a:rPr>
              <a:t>q</a:t>
            </a:r>
            <a:endParaRPr lang="en-US" sz="2400" b="1" i="1" dirty="0"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7" grpId="0" animBg="1"/>
      <p:bldP spid="38" grpId="0"/>
      <p:bldP spid="3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Translating from </a:t>
            </a:r>
            <a:r>
              <a:rPr lang="en-US" dirty="0" err="1" smtClean="0"/>
              <a:t>SPECmark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09600" y="1828800"/>
            <a:ext cx="8077200" cy="4572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From </a:t>
            </a:r>
            <a:r>
              <a:rPr lang="en-US" i="1" dirty="0" smtClean="0"/>
              <a:t>q</a:t>
            </a:r>
            <a:r>
              <a:rPr lang="en-US" dirty="0" smtClean="0"/>
              <a:t>, find core’s </a:t>
            </a:r>
            <a:r>
              <a:rPr lang="en-US" dirty="0" err="1" smtClean="0"/>
              <a:t>SPECmark</a:t>
            </a:r>
            <a:r>
              <a:rPr lang="en-US" dirty="0" smtClean="0"/>
              <a:t> speedup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Frequency linearly distributed from Atom to Nehalem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Recall: model predicts benchmark performance as                     	       </a:t>
            </a:r>
            <a:r>
              <a:rPr lang="en-US" i="1" dirty="0" smtClean="0"/>
              <a:t>f</a:t>
            </a:r>
            <a:r>
              <a:rPr lang="en-US" dirty="0" smtClean="0"/>
              <a:t>(benchmark chars, frequency, </a:t>
            </a:r>
            <a:r>
              <a:rPr lang="en-US" i="1" dirty="0" err="1" smtClean="0"/>
              <a:t>CPI</a:t>
            </a:r>
            <a:r>
              <a:rPr lang="en-US" i="1" baseline="-25000" dirty="0" err="1" smtClean="0"/>
              <a:t>exe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Compute </a:t>
            </a:r>
            <a:r>
              <a:rPr lang="en-US" i="1" dirty="0" err="1" smtClean="0"/>
              <a:t>CPI</a:t>
            </a:r>
            <a:r>
              <a:rPr lang="en-US" i="1" baseline="-25000" dirty="0" err="1" smtClean="0"/>
              <a:t>exe</a:t>
            </a:r>
            <a:r>
              <a:rPr lang="en-US" dirty="0" smtClean="0"/>
              <a:t> such that</a:t>
            </a:r>
          </a:p>
          <a:p>
            <a:pPr marL="514350" indent="-514350" algn="ctr">
              <a:buNone/>
            </a:pPr>
            <a:r>
              <a:rPr lang="en-US" sz="2600" dirty="0" smtClean="0"/>
              <a:t> Benchmark Speedup = </a:t>
            </a:r>
            <a:r>
              <a:rPr lang="en-US" sz="2600" dirty="0" err="1" smtClean="0"/>
              <a:t>SPECmark</a:t>
            </a:r>
            <a:r>
              <a:rPr lang="en-US" sz="2600" dirty="0" smtClean="0"/>
              <a:t> Speedup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and Power Constraints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>
              <a:buNone/>
            </a:pPr>
            <a:r>
              <a:rPr lang="en-US" i="1" dirty="0" err="1" smtClean="0"/>
              <a:t>N</a:t>
            </a:r>
            <a:r>
              <a:rPr lang="en-US" i="1" baseline="-25000" dirty="0" err="1" smtClean="0"/>
              <a:t>cores</a:t>
            </a:r>
            <a:r>
              <a:rPr lang="en-US" i="1" dirty="0" smtClean="0"/>
              <a:t> x A(q) ≤ </a:t>
            </a:r>
            <a:r>
              <a:rPr lang="en-US" dirty="0" smtClean="0"/>
              <a:t>Area Budget</a:t>
            </a:r>
            <a:endParaRPr lang="en-US" i="1" baseline="30000" dirty="0" smtClean="0"/>
          </a:p>
          <a:p>
            <a:pPr algn="ctr">
              <a:buNone/>
            </a:pPr>
            <a:endParaRPr lang="en-US" baseline="30000" dirty="0" smtClean="0"/>
          </a:p>
          <a:p>
            <a:pPr algn="ctr">
              <a:buNone/>
            </a:pPr>
            <a:endParaRPr lang="en-US" baseline="30000" dirty="0" smtClean="0"/>
          </a:p>
          <a:p>
            <a:pPr algn="ctr">
              <a:buNone/>
            </a:pPr>
            <a:r>
              <a:rPr lang="en-US" i="1" dirty="0" err="1" smtClean="0"/>
              <a:t>N</a:t>
            </a:r>
            <a:r>
              <a:rPr lang="en-US" i="1" baseline="-25000" dirty="0" err="1" smtClean="0"/>
              <a:t>cores</a:t>
            </a:r>
            <a:r>
              <a:rPr lang="en-US" i="1" dirty="0" smtClean="0"/>
              <a:t> x P(q) </a:t>
            </a:r>
            <a:r>
              <a:rPr lang="en-US" dirty="0" smtClean="0"/>
              <a:t>≤  Power Budget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Dark silicon = </a:t>
            </a:r>
            <a:r>
              <a:rPr lang="en-US" i="1" dirty="0" err="1" smtClean="0"/>
              <a:t>N</a:t>
            </a:r>
            <a:r>
              <a:rPr lang="en-US" i="1" baseline="-25000" dirty="0" err="1" smtClean="0"/>
              <a:t>cores</a:t>
            </a:r>
            <a:r>
              <a:rPr lang="en-US" i="1" baseline="-25000" dirty="0" smtClean="0"/>
              <a:t> </a:t>
            </a:r>
            <a:r>
              <a:rPr lang="en-US" dirty="0" smtClean="0"/>
              <a:t>/ # of cores that fit in chip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Diagram 39"/>
          <p:cNvGraphicFramePr/>
          <p:nvPr/>
        </p:nvGraphicFramePr>
        <p:xfrm>
          <a:off x="762000" y="1524000"/>
          <a:ext cx="7543800" cy="50292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4" name="Group 11"/>
          <p:cNvGrpSpPr/>
          <p:nvPr/>
        </p:nvGrpSpPr>
        <p:grpSpPr>
          <a:xfrm>
            <a:off x="1295400" y="4419600"/>
            <a:ext cx="457200" cy="457200"/>
            <a:chOff x="7848600" y="533400"/>
            <a:chExt cx="457200" cy="457200"/>
          </a:xfrm>
          <a:noFill/>
        </p:grpSpPr>
        <p:sp>
          <p:nvSpPr>
            <p:cNvPr id="13" name="Freeform 12"/>
            <p:cNvSpPr/>
            <p:nvPr/>
          </p:nvSpPr>
          <p:spPr>
            <a:xfrm>
              <a:off x="8013700" y="5334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8166100" y="5588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7848600" y="5334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</p:grpSp>
      <p:grpSp>
        <p:nvGrpSpPr>
          <p:cNvPr id="5" name="Group 20"/>
          <p:cNvGrpSpPr/>
          <p:nvPr/>
        </p:nvGrpSpPr>
        <p:grpSpPr>
          <a:xfrm>
            <a:off x="1314450" y="3200400"/>
            <a:ext cx="514350" cy="457200"/>
            <a:chOff x="609600" y="2057400"/>
            <a:chExt cx="685800" cy="609600"/>
          </a:xfrm>
          <a:solidFill>
            <a:schemeClr val="accent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7" name="Rectangle 3"/>
            <p:cNvSpPr/>
            <p:nvPr/>
          </p:nvSpPr>
          <p:spPr>
            <a:xfrm>
              <a:off x="609600" y="2057400"/>
              <a:ext cx="685800" cy="609600"/>
            </a:xfrm>
            <a:prstGeom prst="rect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8" name="Rectangle 7"/>
            <p:cNvSpPr/>
            <p:nvPr/>
          </p:nvSpPr>
          <p:spPr>
            <a:xfrm>
              <a:off x="685800" y="2133600"/>
              <a:ext cx="152400" cy="152400"/>
            </a:xfrm>
            <a:prstGeom prst="rect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9" name="Rectangle 8"/>
            <p:cNvSpPr/>
            <p:nvPr/>
          </p:nvSpPr>
          <p:spPr>
            <a:xfrm>
              <a:off x="914400" y="2133600"/>
              <a:ext cx="152400" cy="152400"/>
            </a:xfrm>
            <a:prstGeom prst="rect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0" name="Rectangle 9"/>
            <p:cNvSpPr/>
            <p:nvPr/>
          </p:nvSpPr>
          <p:spPr>
            <a:xfrm>
              <a:off x="1143000" y="2133600"/>
              <a:ext cx="76200" cy="457200"/>
            </a:xfrm>
            <a:prstGeom prst="rect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1" name="Rectangle 10"/>
            <p:cNvSpPr/>
            <p:nvPr/>
          </p:nvSpPr>
          <p:spPr>
            <a:xfrm>
              <a:off x="685800" y="2438400"/>
              <a:ext cx="381000" cy="152400"/>
            </a:xfrm>
            <a:prstGeom prst="rect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22" name="Straight Connector 12"/>
            <p:cNvCxnSpPr/>
            <p:nvPr/>
          </p:nvCxnSpPr>
          <p:spPr>
            <a:xfrm rot="5400000">
              <a:off x="685800" y="2362200"/>
              <a:ext cx="1524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13"/>
            <p:cNvCxnSpPr/>
            <p:nvPr/>
          </p:nvCxnSpPr>
          <p:spPr>
            <a:xfrm rot="5400000">
              <a:off x="914400" y="2362200"/>
              <a:ext cx="1524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14"/>
            <p:cNvCxnSpPr/>
            <p:nvPr/>
          </p:nvCxnSpPr>
          <p:spPr>
            <a:xfrm rot="10800000">
              <a:off x="838200" y="2209800"/>
              <a:ext cx="762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16"/>
            <p:cNvCxnSpPr/>
            <p:nvPr/>
          </p:nvCxnSpPr>
          <p:spPr>
            <a:xfrm rot="10800000">
              <a:off x="838200" y="2133600"/>
              <a:ext cx="762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17"/>
            <p:cNvCxnSpPr/>
            <p:nvPr/>
          </p:nvCxnSpPr>
          <p:spPr>
            <a:xfrm rot="10800000">
              <a:off x="838200" y="2286000"/>
              <a:ext cx="762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18"/>
            <p:cNvCxnSpPr/>
            <p:nvPr/>
          </p:nvCxnSpPr>
          <p:spPr>
            <a:xfrm rot="10800000">
              <a:off x="1066799" y="2514600"/>
              <a:ext cx="762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19"/>
            <p:cNvCxnSpPr/>
            <p:nvPr/>
          </p:nvCxnSpPr>
          <p:spPr>
            <a:xfrm rot="10800000">
              <a:off x="1066801" y="2209800"/>
              <a:ext cx="76200" cy="0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780"/>
          <p:cNvGrpSpPr/>
          <p:nvPr/>
        </p:nvGrpSpPr>
        <p:grpSpPr>
          <a:xfrm>
            <a:off x="1295400" y="1676400"/>
            <a:ext cx="381000" cy="762000"/>
            <a:chOff x="304800" y="2971800"/>
            <a:chExt cx="685800" cy="1371600"/>
          </a:xfrm>
          <a:solidFill>
            <a:schemeClr val="accent5"/>
          </a:solidFill>
        </p:grpSpPr>
        <p:cxnSp>
          <p:nvCxnSpPr>
            <p:cNvPr id="30" name="Straight Connector 29"/>
            <p:cNvCxnSpPr/>
            <p:nvPr/>
          </p:nvCxnSpPr>
          <p:spPr>
            <a:xfrm rot="5400000">
              <a:off x="381000" y="3657600"/>
              <a:ext cx="4572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762000" y="4114800"/>
              <a:ext cx="4572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381000" y="3657600"/>
              <a:ext cx="6096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0800000">
              <a:off x="685800" y="3429000"/>
              <a:ext cx="3048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0800000">
              <a:off x="685800" y="3886200"/>
              <a:ext cx="3048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0800000">
              <a:off x="304800" y="3657600"/>
              <a:ext cx="3048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762000" y="3200400"/>
              <a:ext cx="457200" cy="0"/>
            </a:xfrm>
            <a:prstGeom prst="lin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7" name="Group 81"/>
          <p:cNvGrpSpPr/>
          <p:nvPr/>
        </p:nvGrpSpPr>
        <p:grpSpPr>
          <a:xfrm>
            <a:off x="914400" y="5715000"/>
            <a:ext cx="1295400" cy="533400"/>
            <a:chOff x="1219200" y="5715000"/>
            <a:chExt cx="1295400" cy="533400"/>
          </a:xfrm>
        </p:grpSpPr>
        <p:grpSp>
          <p:nvGrpSpPr>
            <p:cNvPr id="8" name="Group 780"/>
            <p:cNvGrpSpPr/>
            <p:nvPr/>
          </p:nvGrpSpPr>
          <p:grpSpPr>
            <a:xfrm>
              <a:off x="1219200" y="5715000"/>
              <a:ext cx="266700" cy="533400"/>
              <a:chOff x="304800" y="2971800"/>
              <a:chExt cx="685800" cy="1371600"/>
            </a:xfrm>
            <a:solidFill>
              <a:schemeClr val="accent5"/>
            </a:solidFill>
          </p:grpSpPr>
          <p:cxnSp>
            <p:nvCxnSpPr>
              <p:cNvPr id="43" name="Straight Connector 42"/>
              <p:cNvCxnSpPr/>
              <p:nvPr/>
            </p:nvCxnSpPr>
            <p:spPr>
              <a:xfrm rot="5400000">
                <a:off x="381000" y="3657600"/>
                <a:ext cx="4572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5400000">
                <a:off x="762000" y="4114800"/>
                <a:ext cx="4572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rot="5400000">
                <a:off x="381000" y="3657600"/>
                <a:ext cx="6096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10800000">
                <a:off x="685800" y="3429000"/>
                <a:ext cx="3048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10800000">
                <a:off x="685800" y="3886200"/>
                <a:ext cx="3048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0800000">
                <a:off x="304800" y="3657600"/>
                <a:ext cx="3048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rot="5400000">
                <a:off x="762000" y="3200400"/>
                <a:ext cx="457200" cy="0"/>
              </a:xfrm>
              <a:prstGeom prst="line">
                <a:avLst/>
              </a:pr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20"/>
            <p:cNvGrpSpPr/>
            <p:nvPr/>
          </p:nvGrpSpPr>
          <p:grpSpPr>
            <a:xfrm>
              <a:off x="1676400" y="5829300"/>
              <a:ext cx="342900" cy="304800"/>
              <a:chOff x="609600" y="2057400"/>
              <a:chExt cx="685800" cy="609600"/>
            </a:xfrm>
            <a:solidFill>
              <a:schemeClr val="accent5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1" name="Rectangle 3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2" name="Rectangle 7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3" name="Rectangle 8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4" name="Rectangle 9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5" name="Rectangle 10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56" name="Straight Connector 12"/>
              <p:cNvCxnSpPr/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13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14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16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17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18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19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grpFill/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11"/>
            <p:cNvGrpSpPr/>
            <p:nvPr/>
          </p:nvGrpSpPr>
          <p:grpSpPr>
            <a:xfrm>
              <a:off x="2209800" y="5829300"/>
              <a:ext cx="304800" cy="304800"/>
              <a:chOff x="7848600" y="533400"/>
              <a:chExt cx="457200" cy="457200"/>
            </a:xfrm>
            <a:noFill/>
          </p:grpSpPr>
          <p:sp>
            <p:nvSpPr>
              <p:cNvPr id="65" name="Freeform 64"/>
              <p:cNvSpPr/>
              <p:nvPr/>
            </p:nvSpPr>
            <p:spPr>
              <a:xfrm>
                <a:off x="8013700" y="533400"/>
                <a:ext cx="139700" cy="431800"/>
              </a:xfrm>
              <a:custGeom>
                <a:avLst/>
                <a:gdLst>
                  <a:gd name="connsiteX0" fmla="*/ 0 w 139700"/>
                  <a:gd name="connsiteY0" fmla="*/ 0 h 431800"/>
                  <a:gd name="connsiteX1" fmla="*/ 127000 w 139700"/>
                  <a:gd name="connsiteY1" fmla="*/ 127000 h 431800"/>
                  <a:gd name="connsiteX2" fmla="*/ 12700 w 139700"/>
                  <a:gd name="connsiteY2" fmla="*/ 279400 h 431800"/>
                  <a:gd name="connsiteX3" fmla="*/ 139700 w 139700"/>
                  <a:gd name="connsiteY3" fmla="*/ 431800 h 431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9700" h="431800">
                    <a:moveTo>
                      <a:pt x="0" y="0"/>
                    </a:moveTo>
                    <a:cubicBezTo>
                      <a:pt x="62441" y="40216"/>
                      <a:pt x="124883" y="80433"/>
                      <a:pt x="127000" y="127000"/>
                    </a:cubicBezTo>
                    <a:cubicBezTo>
                      <a:pt x="129117" y="173567"/>
                      <a:pt x="10583" y="228600"/>
                      <a:pt x="12700" y="279400"/>
                    </a:cubicBezTo>
                    <a:cubicBezTo>
                      <a:pt x="14817" y="330200"/>
                      <a:pt x="77258" y="381000"/>
                      <a:pt x="139700" y="431800"/>
                    </a:cubicBezTo>
                  </a:path>
                </a:pathLst>
              </a:cu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6" name="Freeform 65"/>
              <p:cNvSpPr/>
              <p:nvPr/>
            </p:nvSpPr>
            <p:spPr>
              <a:xfrm>
                <a:off x="8166100" y="558800"/>
                <a:ext cx="139700" cy="431800"/>
              </a:xfrm>
              <a:custGeom>
                <a:avLst/>
                <a:gdLst>
                  <a:gd name="connsiteX0" fmla="*/ 0 w 139700"/>
                  <a:gd name="connsiteY0" fmla="*/ 0 h 431800"/>
                  <a:gd name="connsiteX1" fmla="*/ 127000 w 139700"/>
                  <a:gd name="connsiteY1" fmla="*/ 127000 h 431800"/>
                  <a:gd name="connsiteX2" fmla="*/ 12700 w 139700"/>
                  <a:gd name="connsiteY2" fmla="*/ 279400 h 431800"/>
                  <a:gd name="connsiteX3" fmla="*/ 139700 w 139700"/>
                  <a:gd name="connsiteY3" fmla="*/ 431800 h 431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9700" h="431800">
                    <a:moveTo>
                      <a:pt x="0" y="0"/>
                    </a:moveTo>
                    <a:cubicBezTo>
                      <a:pt x="62441" y="40216"/>
                      <a:pt x="124883" y="80433"/>
                      <a:pt x="127000" y="127000"/>
                    </a:cubicBezTo>
                    <a:cubicBezTo>
                      <a:pt x="129117" y="173567"/>
                      <a:pt x="10583" y="228600"/>
                      <a:pt x="12700" y="279400"/>
                    </a:cubicBezTo>
                    <a:cubicBezTo>
                      <a:pt x="14817" y="330200"/>
                      <a:pt x="77258" y="381000"/>
                      <a:pt x="139700" y="431800"/>
                    </a:cubicBezTo>
                  </a:path>
                </a:pathLst>
              </a:cu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7" name="Freeform 66"/>
              <p:cNvSpPr/>
              <p:nvPr/>
            </p:nvSpPr>
            <p:spPr>
              <a:xfrm>
                <a:off x="7848600" y="533400"/>
                <a:ext cx="139700" cy="431800"/>
              </a:xfrm>
              <a:custGeom>
                <a:avLst/>
                <a:gdLst>
                  <a:gd name="connsiteX0" fmla="*/ 0 w 139700"/>
                  <a:gd name="connsiteY0" fmla="*/ 0 h 431800"/>
                  <a:gd name="connsiteX1" fmla="*/ 127000 w 139700"/>
                  <a:gd name="connsiteY1" fmla="*/ 127000 h 431800"/>
                  <a:gd name="connsiteX2" fmla="*/ 12700 w 139700"/>
                  <a:gd name="connsiteY2" fmla="*/ 279400 h 431800"/>
                  <a:gd name="connsiteX3" fmla="*/ 139700 w 139700"/>
                  <a:gd name="connsiteY3" fmla="*/ 431800 h 431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9700" h="431800">
                    <a:moveTo>
                      <a:pt x="0" y="0"/>
                    </a:moveTo>
                    <a:cubicBezTo>
                      <a:pt x="62441" y="40216"/>
                      <a:pt x="124883" y="80433"/>
                      <a:pt x="127000" y="127000"/>
                    </a:cubicBezTo>
                    <a:cubicBezTo>
                      <a:pt x="129117" y="173567"/>
                      <a:pt x="10583" y="228600"/>
                      <a:pt x="12700" y="279400"/>
                    </a:cubicBezTo>
                    <a:cubicBezTo>
                      <a:pt x="14817" y="330200"/>
                      <a:pt x="77258" y="381000"/>
                      <a:pt x="139700" y="431800"/>
                    </a:cubicBezTo>
                  </a:path>
                </a:pathLst>
              </a:custGeom>
              <a:grpFill/>
              <a:ln>
                <a:solidFill>
                  <a:schemeClr val="accent2"/>
                </a:solidFill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</p:grpSp>
        <p:grpSp>
          <p:nvGrpSpPr>
            <p:cNvPr id="11" name="Group 73"/>
            <p:cNvGrpSpPr/>
            <p:nvPr/>
          </p:nvGrpSpPr>
          <p:grpSpPr>
            <a:xfrm>
              <a:off x="1524000" y="5867400"/>
              <a:ext cx="114300" cy="228600"/>
              <a:chOff x="2971800" y="228600"/>
              <a:chExt cx="152400" cy="304800"/>
            </a:xfrm>
          </p:grpSpPr>
          <p:cxnSp>
            <p:nvCxnSpPr>
              <p:cNvPr id="71" name="Straight Connector 70"/>
              <p:cNvCxnSpPr/>
              <p:nvPr/>
            </p:nvCxnSpPr>
            <p:spPr>
              <a:xfrm rot="16200000" flipH="1">
                <a:off x="2895600" y="304800"/>
                <a:ext cx="304800" cy="1524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rot="5400000">
                <a:off x="2895600" y="304800"/>
                <a:ext cx="304800" cy="1524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77"/>
            <p:cNvGrpSpPr/>
            <p:nvPr/>
          </p:nvGrpSpPr>
          <p:grpSpPr>
            <a:xfrm>
              <a:off x="2057400" y="5867400"/>
              <a:ext cx="114300" cy="228600"/>
              <a:chOff x="2971800" y="228600"/>
              <a:chExt cx="152400" cy="304800"/>
            </a:xfrm>
          </p:grpSpPr>
          <p:cxnSp>
            <p:nvCxnSpPr>
              <p:cNvPr id="79" name="Straight Connector 78"/>
              <p:cNvCxnSpPr/>
              <p:nvPr/>
            </p:nvCxnSpPr>
            <p:spPr>
              <a:xfrm rot="16200000" flipH="1">
                <a:off x="2895600" y="304800"/>
                <a:ext cx="304800" cy="1524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rot="5400000">
                <a:off x="2895600" y="304800"/>
                <a:ext cx="304800" cy="1524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40">
                                            <p:graphicEl>
                                              <a:dgm id="{2CA893F3-EC49-4F00-8BA0-152C86A944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0">
                                            <p:graphicEl>
                                              <a:dgm id="{2CA893F3-EC49-4F00-8BA0-152C86A944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40">
                                            <p:graphicEl>
                                              <a:dgm id="{04A04947-7BDE-4726-9074-A8234B2AC8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40">
                                            <p:graphicEl>
                                              <a:dgm id="{04A04947-7BDE-4726-9074-A8234B2AC8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40">
                                            <p:graphicEl>
                                              <a:dgm id="{D5CEDCF7-5BEA-429E-829C-3306DCB454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40">
                                            <p:graphicEl>
                                              <a:dgm id="{D5CEDCF7-5BEA-429E-829C-3306DCB454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40">
                                            <p:graphicEl>
                                              <a:dgm id="{90C5F16C-C756-4E3A-96FB-2696FE22AE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40">
                                            <p:graphicEl>
                                              <a:dgm id="{90C5F16C-C756-4E3A-96FB-2696FE22AE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40">
                                            <p:graphicEl>
                                              <a:dgm id="{9F8DEFD7-E95E-4FB4-8ED1-52B5A07294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40">
                                            <p:graphicEl>
                                              <a:dgm id="{9F8DEFD7-E95E-4FB4-8ED1-52B5A07294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40">
                                            <p:graphicEl>
                                              <a:dgm id="{17277600-3A54-4E28-AE22-43F8475A91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40">
                                            <p:graphicEl>
                                              <a:dgm id="{17277600-3A54-4E28-AE22-43F8475A91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0" grpId="0" uiExpand="1">
        <p:bldSub>
          <a:bldDgm bld="one"/>
        </p:bldSub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Dark Silicon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34B37-496C-4800-9613-5CC08E1FA682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12" name="Chart 11"/>
          <p:cNvGraphicFramePr/>
          <p:nvPr/>
        </p:nvGraphicFramePr>
        <p:xfrm>
          <a:off x="228600" y="1524000"/>
          <a:ext cx="8686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228600" y="1524000"/>
          <a:ext cx="8686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5181599" y="3657600"/>
            <a:ext cx="4572000" cy="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685800" y="4495800"/>
            <a:ext cx="80772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+mj-lt"/>
              </a:rPr>
              <a:t>Sources of Dark Silicon:</a:t>
            </a:r>
          </a:p>
          <a:p>
            <a:pPr algn="ctr"/>
            <a:r>
              <a:rPr lang="en-US" sz="3200" dirty="0" smtClean="0">
                <a:latin typeface="+mj-lt"/>
              </a:rPr>
              <a:t>Power + Limited Parallelism</a:t>
            </a:r>
            <a:endParaRPr lang="en-US" sz="32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16880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At 22 nm:</a:t>
            </a:r>
            <a:endParaRPr lang="en-US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4600" y="167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At 8 nm:</a:t>
            </a:r>
            <a:endParaRPr lang="en-US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67600" y="45074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17%</a:t>
            </a:r>
            <a:endParaRPr lang="en-US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924800" y="4267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26%</a:t>
            </a:r>
            <a:endParaRPr lang="en-US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67600" y="32120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51%</a:t>
            </a:r>
            <a:endParaRPr lang="en-US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924800" y="24500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71%</a:t>
            </a:r>
            <a:endParaRPr lang="en-US" dirty="0"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  <p:bldP spid="11" grpId="0" animBg="1"/>
      <p:bldP spid="9" grpId="0"/>
      <p:bldP spid="10" grpId="0"/>
      <p:bldP spid="13" grpId="0"/>
      <p:bldP spid="16" grpId="0"/>
      <p:bldP spid="17" grpId="0"/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/>
          <p:cNvGraphicFramePr/>
          <p:nvPr/>
        </p:nvGraphicFramePr>
        <p:xfrm>
          <a:off x="914400" y="1524000"/>
          <a:ext cx="7315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914400" y="1524000"/>
          <a:ext cx="7315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914400" y="1524000"/>
          <a:ext cx="7315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914400" y="1524000"/>
          <a:ext cx="7315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Performance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8" name="Straight Arrow Connector 7"/>
          <p:cNvSpPr/>
          <p:nvPr/>
        </p:nvSpPr>
        <p:spPr>
          <a:xfrm>
            <a:off x="6705600" y="2590801"/>
            <a:ext cx="228600" cy="22859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TextBox 1"/>
          <p:cNvSpPr txBox="1"/>
          <p:nvPr/>
        </p:nvSpPr>
        <p:spPr>
          <a:xfrm>
            <a:off x="6172224" y="2209800"/>
            <a:ext cx="838176" cy="60958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dirty="0" smtClean="0">
                <a:latin typeface="+mj-lt"/>
              </a:rPr>
              <a:t>Target</a:t>
            </a:r>
            <a:endParaRPr lang="en-US" sz="1800" dirty="0">
              <a:latin typeface="+mj-lt"/>
            </a:endParaRPr>
          </a:p>
        </p:txBody>
      </p:sp>
      <p:sp>
        <p:nvSpPr>
          <p:cNvPr id="12" name="Straight Arrow Connector 11"/>
          <p:cNvSpPr/>
          <p:nvPr/>
        </p:nvSpPr>
        <p:spPr>
          <a:xfrm>
            <a:off x="5638800" y="3505200"/>
            <a:ext cx="762000" cy="152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3" name="TextBox 1"/>
          <p:cNvSpPr txBox="1"/>
          <p:nvPr/>
        </p:nvSpPr>
        <p:spPr>
          <a:xfrm>
            <a:off x="4038624" y="3276620"/>
            <a:ext cx="1523976" cy="45718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err="1" smtClean="0">
                <a:latin typeface="+mj-lt"/>
              </a:rPr>
              <a:t>f</a:t>
            </a:r>
            <a:r>
              <a:rPr lang="en-US" sz="2000" baseline="-25000" dirty="0" err="1" smtClean="0">
                <a:latin typeface="+mj-lt"/>
              </a:rPr>
              <a:t>parallel</a:t>
            </a:r>
            <a:r>
              <a:rPr lang="en-US" sz="2000" baseline="-25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= 0.99</a:t>
            </a:r>
            <a:endParaRPr lang="en-US" sz="2000" dirty="0">
              <a:latin typeface="+mj-lt"/>
            </a:endParaRPr>
          </a:p>
        </p:txBody>
      </p:sp>
      <p:sp>
        <p:nvSpPr>
          <p:cNvPr id="17" name="Straight Arrow Connector 16"/>
          <p:cNvSpPr/>
          <p:nvPr/>
        </p:nvSpPr>
        <p:spPr>
          <a:xfrm>
            <a:off x="5334000" y="3657600"/>
            <a:ext cx="1295400" cy="106680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315200" y="2286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18x</a:t>
            </a:r>
            <a:endParaRPr lang="en-US" sz="24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15200" y="2667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16x</a:t>
            </a:r>
            <a:endParaRPr lang="en-US" sz="2400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15200" y="39579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8x</a:t>
            </a:r>
            <a:endParaRPr lang="en-US" sz="2400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3389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6x</a:t>
            </a:r>
            <a:endParaRPr lang="en-US" sz="2400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15200" y="4719935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3x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4136987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  <p:bldGraphic spid="14" grpId="1">
        <p:bldAsOne/>
      </p:bldGraphic>
      <p:bldGraphic spid="16" grpId="1">
        <p:bldAsOne/>
      </p:bldGraphic>
      <p:bldGraphic spid="15" grpId="0">
        <p:bldAsOne/>
      </p:bldGraphic>
      <p:bldGraphic spid="15" grpId="1">
        <p:bldAsOne/>
      </p:bldGraphic>
      <p:bldGraphic spid="11" grpId="0">
        <p:bldAsOne/>
      </p:bldGraphic>
      <p:bldP spid="12" grpId="0" animBg="1"/>
      <p:bldP spid="13" grpId="0"/>
      <p:bldP spid="17" grpId="0" animBg="1"/>
      <p:bldP spid="19" grpId="0"/>
      <p:bldP spid="20" grpId="0"/>
      <p:bldP spid="2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53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200" dirty="0" err="1" smtClean="0"/>
              <a:t>Multicore</a:t>
            </a:r>
            <a:r>
              <a:rPr lang="en-US" sz="3200" dirty="0" smtClean="0"/>
              <a:t> performance gains are limited</a:t>
            </a:r>
          </a:p>
          <a:p>
            <a:pPr algn="ctr"/>
            <a:endParaRPr lang="en-US" sz="3200" dirty="0" smtClean="0"/>
          </a:p>
          <a:p>
            <a:pPr algn="ctr"/>
            <a:endParaRPr lang="en-US" sz="3200" dirty="0" smtClean="0"/>
          </a:p>
          <a:p>
            <a:pPr algn="ctr"/>
            <a:endParaRPr lang="en-US" sz="3200" dirty="0" smtClean="0"/>
          </a:p>
          <a:p>
            <a:pPr algn="ctr"/>
            <a:endParaRPr lang="en-US" sz="3200" dirty="0" smtClean="0"/>
          </a:p>
          <a:p>
            <a:pPr algn="ctr">
              <a:buNone/>
            </a:pPr>
            <a:endParaRPr lang="en-US" sz="3200" dirty="0" smtClean="0"/>
          </a:p>
          <a:p>
            <a:pPr marL="0" indent="17463" algn="ctr">
              <a:buNone/>
            </a:pPr>
            <a:r>
              <a:rPr lang="en-US" sz="3200" dirty="0" smtClean="0"/>
              <a:t>Need at least 18%-40% per generation from architecture alone without additional power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685800" y="3314699"/>
            <a:ext cx="7772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9600" y="2933699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+mj-lt"/>
              </a:rPr>
              <a:t>Unicore</a:t>
            </a:r>
            <a:r>
              <a:rPr lang="en-US" sz="2400" dirty="0" smtClean="0">
                <a:latin typeface="+mj-lt"/>
              </a:rPr>
              <a:t> Era</a:t>
            </a:r>
            <a:endParaRPr lang="en-US" sz="24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19400" y="2933699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+mj-lt"/>
              </a:rPr>
              <a:t>Multicore</a:t>
            </a:r>
            <a:r>
              <a:rPr lang="en-US" sz="2400" dirty="0" smtClean="0">
                <a:latin typeface="+mj-lt"/>
              </a:rPr>
              <a:t> Era</a:t>
            </a:r>
            <a:endParaRPr lang="en-US" sz="2400" dirty="0">
              <a:latin typeface="+mj-lt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16200000" flipH="1">
            <a:off x="2133599" y="3505199"/>
            <a:ext cx="1676400" cy="1"/>
          </a:xfrm>
          <a:prstGeom prst="line">
            <a:avLst/>
          </a:prstGeom>
          <a:ln w="508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4114801" y="3505199"/>
            <a:ext cx="1676400" cy="1"/>
          </a:xfrm>
          <a:prstGeom prst="line">
            <a:avLst/>
          </a:prstGeom>
          <a:ln w="508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/>
          <p:cNvSpPr txBox="1">
            <a:spLocks/>
          </p:cNvSpPr>
          <p:nvPr/>
        </p:nvSpPr>
        <p:spPr>
          <a:xfrm>
            <a:off x="5715000" y="4953000"/>
            <a:ext cx="3124200" cy="1752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3600" y="2362200"/>
            <a:ext cx="1295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latin typeface="+mj-lt"/>
              </a:rPr>
              <a:t>?</a:t>
            </a:r>
            <a:endParaRPr lang="en-US" sz="6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27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880360" y="0"/>
            <a:ext cx="3368040" cy="3291840"/>
            <a:chOff x="2971800" y="152400"/>
            <a:chExt cx="3368040" cy="3291840"/>
          </a:xfrm>
        </p:grpSpPr>
        <p:sp>
          <p:nvSpPr>
            <p:cNvPr id="4" name="Oval 3"/>
            <p:cNvSpPr/>
            <p:nvPr/>
          </p:nvSpPr>
          <p:spPr>
            <a:xfrm>
              <a:off x="3048000" y="152400"/>
              <a:ext cx="3291840" cy="3291840"/>
            </a:xfrm>
            <a:prstGeom prst="ellipse">
              <a:avLst/>
            </a:prstGeom>
            <a:solidFill>
              <a:srgbClr val="D92727"/>
            </a:solidFill>
            <a:ln>
              <a:solidFill>
                <a:schemeClr val="accent2">
                  <a:lumMod val="75000"/>
                </a:schemeClr>
              </a:solidFill>
            </a:ln>
            <a:effectLst>
              <a:outerShdw blurRad="1524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800" dirty="0" smtClean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971800" y="1457980"/>
              <a:ext cx="3352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 smtClean="0">
                  <a:solidFill>
                    <a:schemeClr val="bg1"/>
                  </a:solidFill>
                  <a:latin typeface="+mj-lt"/>
                </a:rPr>
                <a:t>Specialization</a:t>
              </a:r>
              <a:endParaRPr lang="en-US" sz="4800" dirty="0" smtClean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0" y="2971800"/>
            <a:ext cx="3657600" cy="3291840"/>
            <a:chOff x="2895600" y="152400"/>
            <a:chExt cx="3657600" cy="3291840"/>
          </a:xfrm>
        </p:grpSpPr>
        <p:sp>
          <p:nvSpPr>
            <p:cNvPr id="7" name="Oval 6"/>
            <p:cNvSpPr/>
            <p:nvPr/>
          </p:nvSpPr>
          <p:spPr>
            <a:xfrm>
              <a:off x="3048000" y="152400"/>
              <a:ext cx="3291840" cy="3291840"/>
            </a:xfrm>
            <a:prstGeom prst="ellipse">
              <a:avLst/>
            </a:prstGeom>
            <a:solidFill>
              <a:srgbClr val="D92727"/>
            </a:solidFill>
            <a:ln>
              <a:solidFill>
                <a:schemeClr val="accent2">
                  <a:lumMod val="75000"/>
                </a:schemeClr>
              </a:solidFill>
            </a:ln>
            <a:effectLst>
              <a:outerShdw blurRad="1524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800" dirty="0" smtClean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895600" y="1191161"/>
              <a:ext cx="36576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 smtClean="0">
                  <a:solidFill>
                    <a:schemeClr val="bg1"/>
                  </a:solidFill>
                  <a:latin typeface="+mj-lt"/>
                </a:rPr>
                <a:t>Shrinking chips</a:t>
              </a:r>
              <a:br>
                <a:rPr lang="en-US" sz="4000" dirty="0" smtClean="0">
                  <a:solidFill>
                    <a:schemeClr val="bg1"/>
                  </a:solidFill>
                  <a:latin typeface="+mj-lt"/>
                </a:rPr>
              </a:br>
              <a:r>
                <a:rPr lang="en-US" sz="4000" dirty="0" smtClean="0">
                  <a:solidFill>
                    <a:schemeClr val="bg1"/>
                  </a:solidFill>
                  <a:latin typeface="+mj-lt"/>
                </a:rPr>
                <a:t>Pervasive</a:t>
              </a:r>
              <a:endParaRPr lang="en-US" sz="4800" dirty="0" smtClean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791200" y="2971800"/>
            <a:ext cx="3368040" cy="3291840"/>
            <a:chOff x="2971800" y="152400"/>
            <a:chExt cx="3368040" cy="3291840"/>
          </a:xfrm>
        </p:grpSpPr>
        <p:sp>
          <p:nvSpPr>
            <p:cNvPr id="10" name="Oval 9"/>
            <p:cNvSpPr/>
            <p:nvPr/>
          </p:nvSpPr>
          <p:spPr>
            <a:xfrm>
              <a:off x="3048000" y="152400"/>
              <a:ext cx="3291840" cy="3291840"/>
            </a:xfrm>
            <a:prstGeom prst="ellipse">
              <a:avLst/>
            </a:prstGeom>
            <a:solidFill>
              <a:srgbClr val="D92727"/>
            </a:solidFill>
            <a:ln>
              <a:solidFill>
                <a:schemeClr val="accent2">
                  <a:lumMod val="75000"/>
                </a:schemeClr>
              </a:solidFill>
            </a:ln>
            <a:effectLst>
              <a:outerShdw blurRad="1524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800" dirty="0" smtClean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971800" y="1425714"/>
              <a:ext cx="3352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 smtClean="0">
                  <a:solidFill>
                    <a:schemeClr val="bg1"/>
                  </a:solidFill>
                  <a:latin typeface="+mj-lt"/>
                </a:rPr>
                <a:t>Efficiency</a:t>
              </a:r>
              <a:endParaRPr lang="en-US" sz="4800" dirty="0" smtClean="0">
                <a:solidFill>
                  <a:schemeClr val="bg1"/>
                </a:solidFill>
                <a:latin typeface="+mj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Optimal </a:t>
            </a:r>
            <a:r>
              <a:rPr lang="en-US" dirty="0" err="1" smtClean="0"/>
              <a:t>Multicore</a:t>
            </a:r>
            <a:r>
              <a:rPr lang="en-US" dirty="0" smtClean="0"/>
              <a:t> Designs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676400"/>
            <a:ext cx="7772400" cy="2286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Comprehensive design space:</a:t>
            </a:r>
          </a:p>
          <a:p>
            <a:pPr lvl="1"/>
            <a:r>
              <a:rPr lang="en-US" dirty="0" smtClean="0"/>
              <a:t>Fixed area budget</a:t>
            </a:r>
          </a:p>
          <a:p>
            <a:pPr lvl="1"/>
            <a:r>
              <a:rPr lang="en-US" dirty="0" smtClean="0"/>
              <a:t>Fixed power budget</a:t>
            </a:r>
          </a:p>
          <a:p>
            <a:pPr lvl="1"/>
            <a:r>
              <a:rPr lang="en-US" dirty="0" smtClean="0"/>
              <a:t>Two sets of CMOS scaling projections</a:t>
            </a:r>
          </a:p>
          <a:p>
            <a:pPr lvl="1"/>
            <a:r>
              <a:rPr lang="en-US" dirty="0" smtClean="0"/>
              <a:t>Optimal core and diverse </a:t>
            </a:r>
            <a:r>
              <a:rPr lang="en-US" dirty="0" err="1" smtClean="0"/>
              <a:t>multicore</a:t>
            </a:r>
            <a:r>
              <a:rPr lang="en-US" dirty="0" smtClean="0"/>
              <a:t> organizations</a:t>
            </a:r>
          </a:p>
          <a:p>
            <a:pPr lvl="1"/>
            <a:r>
              <a:rPr lang="en-US" dirty="0" smtClean="0"/>
              <a:t>Parallel benchmarks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4267200"/>
            <a:ext cx="81534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+mj-lt"/>
              </a:rPr>
              <a:t>For next 5 technology generations, we find the best performing </a:t>
            </a:r>
            <a:r>
              <a:rPr lang="en-US" sz="2800" dirty="0" err="1" smtClean="0">
                <a:latin typeface="+mj-lt"/>
              </a:rPr>
              <a:t>multicore</a:t>
            </a:r>
            <a:r>
              <a:rPr lang="en-US" sz="2800" dirty="0" smtClean="0">
                <a:latin typeface="+mj-lt"/>
              </a:rPr>
              <a:t> from a comprehensive design space search for each of the PARSEC benchmarks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</a:t>
            </a:r>
            <a:r>
              <a:rPr lang="en-US" dirty="0" err="1" smtClean="0"/>
              <a:t>Multicore</a:t>
            </a:r>
            <a:r>
              <a:rPr lang="en-US" dirty="0" smtClean="0"/>
              <a:t> Projections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800100" y="5791200"/>
            <a:ext cx="75438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+mj-lt"/>
              </a:rPr>
              <a:t>Symmetric </a:t>
            </a:r>
            <a:r>
              <a:rPr lang="en-US" sz="2200" dirty="0" err="1" smtClean="0">
                <a:latin typeface="+mj-lt"/>
              </a:rPr>
              <a:t>multicores</a:t>
            </a:r>
            <a:r>
              <a:rPr lang="en-US" sz="2200" dirty="0" smtClean="0">
                <a:latin typeface="+mj-lt"/>
              </a:rPr>
              <a:t> alone will not sustain the </a:t>
            </a:r>
            <a:r>
              <a:rPr lang="en-US" sz="2200" dirty="0" err="1" smtClean="0">
                <a:latin typeface="+mj-lt"/>
              </a:rPr>
              <a:t>multicore</a:t>
            </a:r>
            <a:r>
              <a:rPr lang="en-US" sz="2200" dirty="0" smtClean="0">
                <a:latin typeface="+mj-lt"/>
              </a:rPr>
              <a:t> era.</a:t>
            </a:r>
            <a:endParaRPr lang="en-US" sz="2200" dirty="0">
              <a:latin typeface="+mj-lt"/>
            </a:endParaRPr>
          </a:p>
        </p:txBody>
      </p:sp>
      <p:graphicFrame>
        <p:nvGraphicFramePr>
          <p:cNvPr id="15" name="Chart 14"/>
          <p:cNvGraphicFramePr/>
          <p:nvPr/>
        </p:nvGraphicFramePr>
        <p:xfrm>
          <a:off x="457200" y="1447800"/>
          <a:ext cx="80772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467600" y="40386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3.4x </a:t>
            </a:r>
          </a:p>
          <a:p>
            <a:r>
              <a:rPr lang="en-US" sz="2400" b="1" dirty="0" smtClean="0">
                <a:latin typeface="+mj-lt"/>
              </a:rPr>
              <a:t>in 10 years</a:t>
            </a:r>
            <a:endParaRPr lang="en-US" sz="2400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0" y="17526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18x</a:t>
            </a:r>
            <a:endParaRPr lang="en-US" sz="2400" b="1" dirty="0"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Graphic spid="15" grpId="0" uiExpand="1">
        <p:bldSub>
          <a:bldChart bld="series"/>
        </p:bldSub>
      </p:bldGraphic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Multicore</a:t>
            </a:r>
            <a:r>
              <a:rPr lang="en-US" dirty="0" smtClean="0"/>
              <a:t> Solutions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13" name="Group 684"/>
          <p:cNvGrpSpPr/>
          <p:nvPr/>
        </p:nvGrpSpPr>
        <p:grpSpPr>
          <a:xfrm>
            <a:off x="5486400" y="2514600"/>
            <a:ext cx="2514600" cy="2286000"/>
            <a:chOff x="5257800" y="1600200"/>
            <a:chExt cx="2514600" cy="2286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4" name="Rectangle 13"/>
            <p:cNvSpPr/>
            <p:nvPr/>
          </p:nvSpPr>
          <p:spPr>
            <a:xfrm>
              <a:off x="5257800" y="1600200"/>
              <a:ext cx="2514600" cy="2286000"/>
            </a:xfrm>
            <a:prstGeom prst="rect">
              <a:avLst/>
            </a:prstGeom>
            <a:ln w="50800">
              <a:solidFill>
                <a:schemeClr val="accent2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grpSp>
          <p:nvGrpSpPr>
            <p:cNvPr id="15" name="Group 139"/>
            <p:cNvGrpSpPr/>
            <p:nvPr/>
          </p:nvGrpSpPr>
          <p:grpSpPr>
            <a:xfrm>
              <a:off x="5334000" y="1676400"/>
              <a:ext cx="1524000" cy="1371600"/>
              <a:chOff x="609600" y="2057400"/>
              <a:chExt cx="685800" cy="609600"/>
            </a:xfrm>
          </p:grpSpPr>
          <p:sp>
            <p:nvSpPr>
              <p:cNvPr id="82" name="Rectangle 81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87" name="Straight Connector 86"/>
              <p:cNvCxnSpPr>
                <a:stCxn id="83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91"/>
            <p:cNvGrpSpPr/>
            <p:nvPr/>
          </p:nvGrpSpPr>
          <p:grpSpPr>
            <a:xfrm>
              <a:off x="7010400" y="1676400"/>
              <a:ext cx="685800" cy="609600"/>
              <a:chOff x="609600" y="2057400"/>
              <a:chExt cx="685800" cy="609600"/>
            </a:xfrm>
          </p:grpSpPr>
          <p:sp>
            <p:nvSpPr>
              <p:cNvPr id="70" name="Rectangle 69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75" name="Straight Connector 74"/>
              <p:cNvCxnSpPr>
                <a:stCxn id="71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" name="Group 204"/>
            <p:cNvGrpSpPr/>
            <p:nvPr/>
          </p:nvGrpSpPr>
          <p:grpSpPr>
            <a:xfrm>
              <a:off x="7010400" y="2438400"/>
              <a:ext cx="685800" cy="609600"/>
              <a:chOff x="609600" y="2057400"/>
              <a:chExt cx="685800" cy="609600"/>
            </a:xfrm>
          </p:grpSpPr>
          <p:sp>
            <p:nvSpPr>
              <p:cNvPr id="58" name="Rectangle 57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63" name="Straight Connector 62"/>
              <p:cNvCxnSpPr>
                <a:stCxn id="59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5875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217"/>
            <p:cNvGrpSpPr/>
            <p:nvPr/>
          </p:nvGrpSpPr>
          <p:grpSpPr>
            <a:xfrm>
              <a:off x="7010400" y="3200400"/>
              <a:ext cx="685800" cy="609600"/>
              <a:chOff x="609600" y="2057400"/>
              <a:chExt cx="685800" cy="609600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51" name="Straight Connector 50"/>
              <p:cNvCxnSpPr>
                <a:stCxn id="47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230"/>
            <p:cNvGrpSpPr/>
            <p:nvPr/>
          </p:nvGrpSpPr>
          <p:grpSpPr>
            <a:xfrm>
              <a:off x="6172200" y="3200400"/>
              <a:ext cx="685800" cy="609600"/>
              <a:chOff x="609600" y="2057400"/>
              <a:chExt cx="685800" cy="609600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39" name="Straight Connector 38"/>
              <p:cNvCxnSpPr>
                <a:stCxn id="35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243"/>
            <p:cNvGrpSpPr/>
            <p:nvPr/>
          </p:nvGrpSpPr>
          <p:grpSpPr>
            <a:xfrm>
              <a:off x="5334000" y="3200400"/>
              <a:ext cx="685800" cy="609600"/>
              <a:chOff x="609600" y="2057400"/>
              <a:chExt cx="685800" cy="6096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27" name="Straight Connector 26"/>
              <p:cNvCxnSpPr>
                <a:stCxn id="23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4" name="TextBox 93"/>
          <p:cNvSpPr txBox="1"/>
          <p:nvPr/>
        </p:nvSpPr>
        <p:spPr>
          <a:xfrm>
            <a:off x="5410200" y="1676400"/>
            <a:ext cx="2667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Asymmetric Topologies</a:t>
            </a:r>
            <a:endParaRPr lang="en-US" sz="2400" dirty="0">
              <a:latin typeface="+mj-lt"/>
            </a:endParaRPr>
          </a:p>
        </p:txBody>
      </p:sp>
      <p:graphicFrame>
        <p:nvGraphicFramePr>
          <p:cNvPr id="96" name="Chart 95"/>
          <p:cNvGraphicFramePr/>
          <p:nvPr/>
        </p:nvGraphicFramePr>
        <p:xfrm>
          <a:off x="381000" y="1676400"/>
          <a:ext cx="441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7" name="Chart 96"/>
          <p:cNvGraphicFramePr/>
          <p:nvPr/>
        </p:nvGraphicFramePr>
        <p:xfrm>
          <a:off x="381000" y="1676400"/>
          <a:ext cx="441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8" name="TextBox 97"/>
          <p:cNvSpPr txBox="1"/>
          <p:nvPr/>
        </p:nvSpPr>
        <p:spPr>
          <a:xfrm>
            <a:off x="3657600" y="4267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3.5x</a:t>
            </a:r>
            <a:endParaRPr lang="en-US" dirty="0"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Graphic spid="97" grpId="0">
        <p:bldAsOne/>
      </p:bldGraphic>
      <p:bldP spid="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Multicore</a:t>
            </a:r>
            <a:r>
              <a:rPr lang="en-US" dirty="0" smtClean="0"/>
              <a:t> Solutions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486400" y="2514600"/>
            <a:ext cx="2514600" cy="2286000"/>
          </a:xfrm>
          <a:prstGeom prst="rect">
            <a:avLst/>
          </a:prstGeom>
          <a:ln w="50800">
            <a:solidFill>
              <a:schemeClr val="accent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grpSp>
        <p:nvGrpSpPr>
          <p:cNvPr id="14" name="Group 139"/>
          <p:cNvGrpSpPr/>
          <p:nvPr/>
        </p:nvGrpSpPr>
        <p:grpSpPr>
          <a:xfrm>
            <a:off x="5562600" y="2590800"/>
            <a:ext cx="1524000" cy="1371600"/>
            <a:chOff x="609600" y="2057400"/>
            <a:chExt cx="685800" cy="609600"/>
          </a:xfrm>
        </p:grpSpPr>
        <p:sp>
          <p:nvSpPr>
            <p:cNvPr id="15" name="Rectangle 14"/>
            <p:cNvSpPr/>
            <p:nvPr/>
          </p:nvSpPr>
          <p:spPr>
            <a:xfrm>
              <a:off x="609600" y="2057400"/>
              <a:ext cx="685800" cy="6096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85800" y="2133600"/>
              <a:ext cx="1524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14400" y="2133600"/>
              <a:ext cx="1524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143000" y="2133600"/>
              <a:ext cx="76200" cy="4572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5800" y="2438400"/>
              <a:ext cx="3810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20" name="Straight Connector 19"/>
            <p:cNvCxnSpPr>
              <a:stCxn id="16" idx="2"/>
            </p:cNvCxnSpPr>
            <p:nvPr/>
          </p:nvCxnSpPr>
          <p:spPr>
            <a:xfrm rot="5400000">
              <a:off x="685800" y="2362200"/>
              <a:ext cx="1524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914400" y="2362200"/>
              <a:ext cx="1524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0800000">
              <a:off x="838200" y="22098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0800000">
              <a:off x="838200" y="21336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0800000">
              <a:off x="838200" y="22860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0800000">
              <a:off x="1066799" y="25146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0800000">
              <a:off x="1066801" y="22098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191"/>
          <p:cNvGrpSpPr/>
          <p:nvPr/>
        </p:nvGrpSpPr>
        <p:grpSpPr>
          <a:xfrm>
            <a:off x="7239000" y="2590800"/>
            <a:ext cx="685800" cy="609600"/>
            <a:chOff x="609600" y="2057400"/>
            <a:chExt cx="685800" cy="609600"/>
          </a:xfrm>
        </p:grpSpPr>
        <p:sp>
          <p:nvSpPr>
            <p:cNvPr id="28" name="Rectangle 27"/>
            <p:cNvSpPr/>
            <p:nvPr/>
          </p:nvSpPr>
          <p:spPr>
            <a:xfrm>
              <a:off x="609600" y="2057400"/>
              <a:ext cx="685800" cy="6096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85800" y="2133600"/>
              <a:ext cx="1524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914400" y="2133600"/>
              <a:ext cx="1524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143000" y="2133600"/>
              <a:ext cx="76200" cy="4572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85800" y="2438400"/>
              <a:ext cx="3810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33" name="Straight Connector 32"/>
            <p:cNvCxnSpPr>
              <a:stCxn id="29" idx="2"/>
            </p:cNvCxnSpPr>
            <p:nvPr/>
          </p:nvCxnSpPr>
          <p:spPr>
            <a:xfrm rot="5400000">
              <a:off x="685800" y="2362200"/>
              <a:ext cx="1524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914400" y="2362200"/>
              <a:ext cx="1524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0800000">
              <a:off x="838200" y="22098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0800000">
              <a:off x="838200" y="21336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0800000">
              <a:off x="838200" y="22860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0800000">
              <a:off x="1066799" y="25146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0800000">
              <a:off x="1066801" y="22098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204"/>
          <p:cNvGrpSpPr/>
          <p:nvPr/>
        </p:nvGrpSpPr>
        <p:grpSpPr>
          <a:xfrm>
            <a:off x="7239000" y="3352800"/>
            <a:ext cx="685800" cy="609600"/>
            <a:chOff x="609600" y="2057400"/>
            <a:chExt cx="685800" cy="609600"/>
          </a:xfrm>
        </p:grpSpPr>
        <p:sp>
          <p:nvSpPr>
            <p:cNvPr id="41" name="Rectangle 40"/>
            <p:cNvSpPr/>
            <p:nvPr/>
          </p:nvSpPr>
          <p:spPr>
            <a:xfrm>
              <a:off x="609600" y="2057400"/>
              <a:ext cx="685800" cy="6096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85800" y="2133600"/>
              <a:ext cx="1524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914400" y="2133600"/>
              <a:ext cx="1524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143000" y="2133600"/>
              <a:ext cx="76200" cy="4572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685800" y="2438400"/>
              <a:ext cx="3810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46" name="Straight Connector 45"/>
            <p:cNvCxnSpPr>
              <a:stCxn id="42" idx="2"/>
            </p:cNvCxnSpPr>
            <p:nvPr/>
          </p:nvCxnSpPr>
          <p:spPr>
            <a:xfrm rot="5400000">
              <a:off x="685800" y="2362200"/>
              <a:ext cx="1524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914400" y="2362200"/>
              <a:ext cx="152400" cy="0"/>
            </a:xfrm>
            <a:prstGeom prst="line">
              <a:avLst/>
            </a:prstGeom>
            <a:ln w="158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0800000">
              <a:off x="838200" y="22098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0800000">
              <a:off x="838200" y="21336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0800000">
              <a:off x="838200" y="22860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0800000">
              <a:off x="1066799" y="25146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10800000">
              <a:off x="1066801" y="22098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217"/>
          <p:cNvGrpSpPr/>
          <p:nvPr/>
        </p:nvGrpSpPr>
        <p:grpSpPr>
          <a:xfrm>
            <a:off x="7239000" y="4114800"/>
            <a:ext cx="685800" cy="609600"/>
            <a:chOff x="609600" y="2057400"/>
            <a:chExt cx="685800" cy="609600"/>
          </a:xfrm>
        </p:grpSpPr>
        <p:sp>
          <p:nvSpPr>
            <p:cNvPr id="54" name="Rectangle 53"/>
            <p:cNvSpPr/>
            <p:nvPr/>
          </p:nvSpPr>
          <p:spPr>
            <a:xfrm>
              <a:off x="609600" y="2057400"/>
              <a:ext cx="685800" cy="6096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85800" y="2133600"/>
              <a:ext cx="1524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914400" y="2133600"/>
              <a:ext cx="1524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143000" y="2133600"/>
              <a:ext cx="76200" cy="4572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85800" y="2438400"/>
              <a:ext cx="3810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59" name="Straight Connector 58"/>
            <p:cNvCxnSpPr>
              <a:stCxn id="55" idx="2"/>
            </p:cNvCxnSpPr>
            <p:nvPr/>
          </p:nvCxnSpPr>
          <p:spPr>
            <a:xfrm rot="5400000">
              <a:off x="685800" y="2362200"/>
              <a:ext cx="1524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>
              <a:off x="914400" y="2362200"/>
              <a:ext cx="1524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0800000">
              <a:off x="838200" y="22098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0800000">
              <a:off x="838200" y="21336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0800000">
              <a:off x="838200" y="22860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0800000">
              <a:off x="1066799" y="25146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0800000">
              <a:off x="1066801" y="22098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230"/>
          <p:cNvGrpSpPr/>
          <p:nvPr/>
        </p:nvGrpSpPr>
        <p:grpSpPr>
          <a:xfrm>
            <a:off x="6400800" y="4114800"/>
            <a:ext cx="685800" cy="609600"/>
            <a:chOff x="609600" y="2057400"/>
            <a:chExt cx="685800" cy="609600"/>
          </a:xfrm>
        </p:grpSpPr>
        <p:sp>
          <p:nvSpPr>
            <p:cNvPr id="67" name="Rectangle 66"/>
            <p:cNvSpPr/>
            <p:nvPr/>
          </p:nvSpPr>
          <p:spPr>
            <a:xfrm>
              <a:off x="609600" y="2057400"/>
              <a:ext cx="685800" cy="6096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85800" y="2133600"/>
              <a:ext cx="1524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914400" y="2133600"/>
              <a:ext cx="1524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1143000" y="2133600"/>
              <a:ext cx="76200" cy="4572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85800" y="2438400"/>
              <a:ext cx="3810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72" name="Straight Connector 71"/>
            <p:cNvCxnSpPr>
              <a:stCxn id="68" idx="2"/>
            </p:cNvCxnSpPr>
            <p:nvPr/>
          </p:nvCxnSpPr>
          <p:spPr>
            <a:xfrm rot="5400000">
              <a:off x="685800" y="2362200"/>
              <a:ext cx="1524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>
              <a:off x="914400" y="2362200"/>
              <a:ext cx="1524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0800000">
              <a:off x="838200" y="22098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0800000">
              <a:off x="838200" y="21336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0800000">
              <a:off x="838200" y="22860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10800000">
              <a:off x="1066799" y="25146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0800000">
              <a:off x="1066801" y="22098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243"/>
          <p:cNvGrpSpPr/>
          <p:nvPr/>
        </p:nvGrpSpPr>
        <p:grpSpPr>
          <a:xfrm>
            <a:off x="5562600" y="4114800"/>
            <a:ext cx="685800" cy="609600"/>
            <a:chOff x="609600" y="2057400"/>
            <a:chExt cx="685800" cy="609600"/>
          </a:xfrm>
        </p:grpSpPr>
        <p:sp>
          <p:nvSpPr>
            <p:cNvPr id="80" name="Rectangle 79"/>
            <p:cNvSpPr/>
            <p:nvPr/>
          </p:nvSpPr>
          <p:spPr>
            <a:xfrm>
              <a:off x="609600" y="2057400"/>
              <a:ext cx="685800" cy="6096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685800" y="2133600"/>
              <a:ext cx="1524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914400" y="2133600"/>
              <a:ext cx="1524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143000" y="2133600"/>
              <a:ext cx="76200" cy="4572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685800" y="2438400"/>
              <a:ext cx="381000" cy="152400"/>
            </a:xfrm>
            <a:prstGeom prst="rect">
              <a:avLst/>
            </a:prstGeom>
            <a:solidFill>
              <a:schemeClr val="accent5"/>
            </a:solidFill>
            <a:ln w="127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85" name="Straight Connector 84"/>
            <p:cNvCxnSpPr>
              <a:stCxn id="81" idx="2"/>
            </p:cNvCxnSpPr>
            <p:nvPr/>
          </p:nvCxnSpPr>
          <p:spPr>
            <a:xfrm rot="5400000">
              <a:off x="685800" y="2362200"/>
              <a:ext cx="1524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914400" y="2362200"/>
              <a:ext cx="1524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0800000">
              <a:off x="838200" y="22098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10800000">
              <a:off x="838200" y="21336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10800000">
              <a:off x="838200" y="22860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0800000">
              <a:off x="1066799" y="25146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10800000">
              <a:off x="1066801" y="2209800"/>
              <a:ext cx="76200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TextBox 91"/>
          <p:cNvSpPr txBox="1"/>
          <p:nvPr/>
        </p:nvSpPr>
        <p:spPr>
          <a:xfrm>
            <a:off x="5410200" y="1676400"/>
            <a:ext cx="2667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Dynamic Topologies</a:t>
            </a:r>
            <a:endParaRPr lang="en-US" sz="2400" dirty="0">
              <a:latin typeface="+mj-lt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572000" y="586740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[</a:t>
            </a:r>
            <a:r>
              <a:rPr lang="en-US" dirty="0" err="1" smtClean="0">
                <a:latin typeface="+mj-lt"/>
              </a:rPr>
              <a:t>Chakraborty</a:t>
            </a:r>
            <a:r>
              <a:rPr lang="en-US" dirty="0" smtClean="0">
                <a:latin typeface="+mj-lt"/>
              </a:rPr>
              <a:t> (2008), </a:t>
            </a:r>
            <a:r>
              <a:rPr lang="en-US" dirty="0" err="1" smtClean="0">
                <a:latin typeface="+mj-lt"/>
              </a:rPr>
              <a:t>Suleman</a:t>
            </a:r>
            <a:r>
              <a:rPr lang="en-US" dirty="0" smtClean="0">
                <a:latin typeface="+mj-lt"/>
              </a:rPr>
              <a:t> et al (2009)]</a:t>
            </a:r>
            <a:endParaRPr lang="en-US" dirty="0">
              <a:latin typeface="+mj-lt"/>
            </a:endParaRPr>
          </a:p>
        </p:txBody>
      </p:sp>
      <p:graphicFrame>
        <p:nvGraphicFramePr>
          <p:cNvPr id="95" name="Chart 94"/>
          <p:cNvGraphicFramePr/>
          <p:nvPr/>
        </p:nvGraphicFramePr>
        <p:xfrm>
          <a:off x="381000" y="1676400"/>
          <a:ext cx="441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6" name="Chart 95"/>
          <p:cNvGraphicFramePr/>
          <p:nvPr/>
        </p:nvGraphicFramePr>
        <p:xfrm>
          <a:off x="381000" y="1676400"/>
          <a:ext cx="441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7" name="TextBox 96"/>
          <p:cNvSpPr txBox="1"/>
          <p:nvPr/>
        </p:nvSpPr>
        <p:spPr>
          <a:xfrm>
            <a:off x="3657600" y="4267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3.5x</a:t>
            </a:r>
            <a:endParaRPr lang="en-US" dirty="0"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5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8" dur="indefinite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0" dur="indefinit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1" dur="indefinite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4" dur="indefinite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47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92" grpId="0"/>
      <p:bldP spid="93" grpId="0"/>
      <p:bldGraphic spid="96" grpId="0">
        <p:bldAsOne/>
      </p:bldGraphic>
      <p:bldP spid="9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Multicore</a:t>
            </a:r>
            <a:r>
              <a:rPr lang="en-US" dirty="0" smtClean="0"/>
              <a:t> Solutions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5105400" y="1676400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Composed/Fused Topologies</a:t>
            </a:r>
            <a:endParaRPr lang="en-US" sz="2400" dirty="0">
              <a:latin typeface="+mj-lt"/>
            </a:endParaRPr>
          </a:p>
        </p:txBody>
      </p:sp>
      <p:grpSp>
        <p:nvGrpSpPr>
          <p:cNvPr id="93" name="Group 1035"/>
          <p:cNvGrpSpPr/>
          <p:nvPr/>
        </p:nvGrpSpPr>
        <p:grpSpPr>
          <a:xfrm>
            <a:off x="5486400" y="2514600"/>
            <a:ext cx="2514598" cy="2286000"/>
            <a:chOff x="629771" y="2057400"/>
            <a:chExt cx="665629" cy="6096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4" name="Rectangle 93"/>
            <p:cNvSpPr/>
            <p:nvPr/>
          </p:nvSpPr>
          <p:spPr>
            <a:xfrm>
              <a:off x="629771" y="2057400"/>
              <a:ext cx="665629" cy="609600"/>
            </a:xfrm>
            <a:prstGeom prst="rect">
              <a:avLst/>
            </a:prstGeom>
            <a:solidFill>
              <a:schemeClr val="accent5"/>
            </a:solidFill>
            <a:ln w="57150">
              <a:solidFill>
                <a:schemeClr val="accent2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85800" y="2133600"/>
              <a:ext cx="152400" cy="152400"/>
            </a:xfrm>
            <a:prstGeom prst="rect">
              <a:avLst/>
            </a:prstGeom>
            <a:solidFill>
              <a:schemeClr val="accent5"/>
            </a:solidFill>
            <a:ln w="5715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914400" y="2133600"/>
              <a:ext cx="152400" cy="152400"/>
            </a:xfrm>
            <a:prstGeom prst="rect">
              <a:avLst/>
            </a:prstGeom>
            <a:solidFill>
              <a:schemeClr val="accent5"/>
            </a:solidFill>
            <a:ln w="5715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1143000" y="2133600"/>
              <a:ext cx="76200" cy="457200"/>
            </a:xfrm>
            <a:prstGeom prst="rect">
              <a:avLst/>
            </a:prstGeom>
            <a:solidFill>
              <a:schemeClr val="accent5"/>
            </a:solidFill>
            <a:ln w="5715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685800" y="2438400"/>
              <a:ext cx="381000" cy="152400"/>
            </a:xfrm>
            <a:prstGeom prst="rect">
              <a:avLst/>
            </a:prstGeom>
            <a:solidFill>
              <a:schemeClr val="accent5"/>
            </a:solidFill>
            <a:ln w="5715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cxnSp>
          <p:nvCxnSpPr>
            <p:cNvPr id="99" name="Straight Connector 98"/>
            <p:cNvCxnSpPr>
              <a:stCxn id="95" idx="2"/>
            </p:cNvCxnSpPr>
            <p:nvPr/>
          </p:nvCxnSpPr>
          <p:spPr>
            <a:xfrm rot="5400000">
              <a:off x="685800" y="2362200"/>
              <a:ext cx="152400" cy="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>
              <a:off x="914400" y="2362200"/>
              <a:ext cx="152400" cy="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0800000">
              <a:off x="838200" y="2209800"/>
              <a:ext cx="76200" cy="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10800000">
              <a:off x="838200" y="2133600"/>
              <a:ext cx="76200" cy="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10800000">
              <a:off x="838200" y="2286000"/>
              <a:ext cx="76200" cy="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10800000">
              <a:off x="1066799" y="2514600"/>
              <a:ext cx="76200" cy="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10800000">
              <a:off x="1066801" y="2209800"/>
              <a:ext cx="76200" cy="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791"/>
          <p:cNvGrpSpPr/>
          <p:nvPr/>
        </p:nvGrpSpPr>
        <p:grpSpPr>
          <a:xfrm>
            <a:off x="5486400" y="2514600"/>
            <a:ext cx="2514600" cy="2286000"/>
            <a:chOff x="2438400" y="1600200"/>
            <a:chExt cx="2514600" cy="2286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07" name="Rectangle 106"/>
            <p:cNvSpPr/>
            <p:nvPr/>
          </p:nvSpPr>
          <p:spPr>
            <a:xfrm>
              <a:off x="2438400" y="1600200"/>
              <a:ext cx="2514600" cy="2286000"/>
            </a:xfrm>
            <a:prstGeom prst="rect">
              <a:avLst/>
            </a:prstGeom>
            <a:ln w="50800">
              <a:solidFill>
                <a:schemeClr val="accent2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grpSp>
          <p:nvGrpSpPr>
            <p:cNvPr id="108" name="Group 21"/>
            <p:cNvGrpSpPr/>
            <p:nvPr/>
          </p:nvGrpSpPr>
          <p:grpSpPr>
            <a:xfrm>
              <a:off x="2514600" y="1676400"/>
              <a:ext cx="685800" cy="609600"/>
              <a:chOff x="609600" y="2057400"/>
              <a:chExt cx="685800" cy="609600"/>
            </a:xfrm>
          </p:grpSpPr>
          <p:sp>
            <p:nvSpPr>
              <p:cNvPr id="213" name="Rectangle 212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14" name="Rectangle 213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15" name="Rectangle 214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218" name="Straight Connector 217"/>
              <p:cNvCxnSpPr>
                <a:stCxn id="214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Straight Connector 221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34"/>
            <p:cNvGrpSpPr/>
            <p:nvPr/>
          </p:nvGrpSpPr>
          <p:grpSpPr>
            <a:xfrm>
              <a:off x="3352800" y="1676400"/>
              <a:ext cx="685800" cy="609600"/>
              <a:chOff x="609600" y="2057400"/>
              <a:chExt cx="685800" cy="609600"/>
            </a:xfrm>
          </p:grpSpPr>
          <p:sp>
            <p:nvSpPr>
              <p:cNvPr id="201" name="Rectangle 200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205" name="Rectangle 204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206" name="Straight Connector 205"/>
              <p:cNvCxnSpPr>
                <a:stCxn id="202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Straight Connector 208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Straight Connector 209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0" name="Group 47"/>
            <p:cNvGrpSpPr/>
            <p:nvPr/>
          </p:nvGrpSpPr>
          <p:grpSpPr>
            <a:xfrm>
              <a:off x="2514600" y="2438400"/>
              <a:ext cx="685800" cy="609600"/>
              <a:chOff x="609600" y="2057400"/>
              <a:chExt cx="685800" cy="609600"/>
            </a:xfrm>
          </p:grpSpPr>
          <p:sp>
            <p:nvSpPr>
              <p:cNvPr id="189" name="Rectangle 188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92" name="Rectangle 191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194" name="Straight Connector 193"/>
              <p:cNvCxnSpPr>
                <a:stCxn id="190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60"/>
            <p:cNvGrpSpPr/>
            <p:nvPr/>
          </p:nvGrpSpPr>
          <p:grpSpPr>
            <a:xfrm>
              <a:off x="3352800" y="2438400"/>
              <a:ext cx="685800" cy="609600"/>
              <a:chOff x="609600" y="2057400"/>
              <a:chExt cx="685800" cy="609600"/>
            </a:xfrm>
          </p:grpSpPr>
          <p:sp>
            <p:nvSpPr>
              <p:cNvPr id="177" name="Rectangle 176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78" name="Rectangle 177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80" name="Rectangle 179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182" name="Straight Connector 181"/>
              <p:cNvCxnSpPr>
                <a:stCxn id="178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Connector 184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Connector 185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2" name="Group 73"/>
            <p:cNvGrpSpPr/>
            <p:nvPr/>
          </p:nvGrpSpPr>
          <p:grpSpPr>
            <a:xfrm>
              <a:off x="4191000" y="1676400"/>
              <a:ext cx="685800" cy="609600"/>
              <a:chOff x="609600" y="2057400"/>
              <a:chExt cx="685800" cy="609600"/>
            </a:xfrm>
          </p:grpSpPr>
          <p:sp>
            <p:nvSpPr>
              <p:cNvPr id="165" name="Rectangle 164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68" name="Rectangle 167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170" name="Straight Connector 169"/>
              <p:cNvCxnSpPr>
                <a:stCxn id="166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3" name="Group 86"/>
            <p:cNvGrpSpPr/>
            <p:nvPr/>
          </p:nvGrpSpPr>
          <p:grpSpPr>
            <a:xfrm>
              <a:off x="4191000" y="2438400"/>
              <a:ext cx="685800" cy="609600"/>
              <a:chOff x="609600" y="2057400"/>
              <a:chExt cx="685800" cy="609600"/>
            </a:xfrm>
          </p:grpSpPr>
          <p:sp>
            <p:nvSpPr>
              <p:cNvPr id="153" name="Rectangle 152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158" name="Straight Connector 157"/>
              <p:cNvCxnSpPr>
                <a:stCxn id="154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99"/>
            <p:cNvGrpSpPr/>
            <p:nvPr/>
          </p:nvGrpSpPr>
          <p:grpSpPr>
            <a:xfrm>
              <a:off x="4191000" y="3200400"/>
              <a:ext cx="685800" cy="609600"/>
              <a:chOff x="609600" y="2057400"/>
              <a:chExt cx="685800" cy="609600"/>
            </a:xfrm>
          </p:grpSpPr>
          <p:sp>
            <p:nvSpPr>
              <p:cNvPr id="141" name="Rectangle 140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45" name="Rectangle 144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146" name="Straight Connector 145"/>
              <p:cNvCxnSpPr>
                <a:stCxn id="142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5" name="Group 112"/>
            <p:cNvGrpSpPr/>
            <p:nvPr/>
          </p:nvGrpSpPr>
          <p:grpSpPr>
            <a:xfrm>
              <a:off x="3352800" y="3200400"/>
              <a:ext cx="685800" cy="609600"/>
              <a:chOff x="609600" y="2057400"/>
              <a:chExt cx="685800" cy="609600"/>
            </a:xfrm>
          </p:grpSpPr>
          <p:sp>
            <p:nvSpPr>
              <p:cNvPr id="129" name="Rectangle 128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134" name="Straight Connector 133"/>
              <p:cNvCxnSpPr>
                <a:stCxn id="130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Group 125"/>
            <p:cNvGrpSpPr/>
            <p:nvPr/>
          </p:nvGrpSpPr>
          <p:grpSpPr>
            <a:xfrm>
              <a:off x="2514600" y="3200400"/>
              <a:ext cx="685800" cy="609600"/>
              <a:chOff x="609600" y="2057400"/>
              <a:chExt cx="685800" cy="609600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609600" y="2057400"/>
                <a:ext cx="685800" cy="6096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6858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914400" y="2133600"/>
                <a:ext cx="1524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1143000" y="2133600"/>
                <a:ext cx="76200" cy="4572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685800" y="2438400"/>
                <a:ext cx="381000" cy="152400"/>
              </a:xfrm>
              <a:prstGeom prst="rect">
                <a:avLst/>
              </a:prstGeom>
              <a:solidFill>
                <a:schemeClr val="accent5"/>
              </a:solidFill>
              <a:ln w="127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cxnSp>
            <p:nvCxnSpPr>
              <p:cNvPr id="122" name="Straight Connector 121"/>
              <p:cNvCxnSpPr>
                <a:stCxn id="118" idx="2"/>
              </p:cNvCxnSpPr>
              <p:nvPr/>
            </p:nvCxnSpPr>
            <p:spPr>
              <a:xfrm rot="5400000">
                <a:off x="6858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 rot="5400000">
                <a:off x="914400" y="2362200"/>
                <a:ext cx="1524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rot="10800000">
                <a:off x="838200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 rot="10800000">
                <a:off x="838200" y="2133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 rot="10800000">
                <a:off x="838200" y="22860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 rot="10800000">
                <a:off x="1066799" y="25146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 rot="10800000">
                <a:off x="1066801" y="2209800"/>
                <a:ext cx="76200" cy="0"/>
              </a:xfrm>
              <a:prstGeom prst="line">
                <a:avLst/>
              </a:prstGeom>
              <a:ln w="127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25" name="TextBox 224"/>
          <p:cNvSpPr txBox="1"/>
          <p:nvPr/>
        </p:nvSpPr>
        <p:spPr>
          <a:xfrm>
            <a:off x="5410200" y="58674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[</a:t>
            </a:r>
            <a:r>
              <a:rPr lang="en-US" dirty="0" err="1" smtClean="0">
                <a:latin typeface="+mj-lt"/>
              </a:rPr>
              <a:t>Ipek</a:t>
            </a:r>
            <a:r>
              <a:rPr lang="en-US" dirty="0" smtClean="0">
                <a:latin typeface="+mj-lt"/>
              </a:rPr>
              <a:t> et al (2007), Kim et al (2007)]</a:t>
            </a:r>
            <a:endParaRPr lang="en-US" dirty="0">
              <a:latin typeface="+mj-lt"/>
            </a:endParaRPr>
          </a:p>
        </p:txBody>
      </p:sp>
      <p:graphicFrame>
        <p:nvGraphicFramePr>
          <p:cNvPr id="226" name="Chart 225"/>
          <p:cNvGraphicFramePr/>
          <p:nvPr/>
        </p:nvGraphicFramePr>
        <p:xfrm>
          <a:off x="381000" y="1676400"/>
          <a:ext cx="441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7" name="Chart 226"/>
          <p:cNvGraphicFramePr/>
          <p:nvPr/>
        </p:nvGraphicFramePr>
        <p:xfrm>
          <a:off x="381000" y="1676400"/>
          <a:ext cx="441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28" name="TextBox 227"/>
          <p:cNvSpPr txBox="1"/>
          <p:nvPr/>
        </p:nvSpPr>
        <p:spPr>
          <a:xfrm>
            <a:off x="3657600" y="4267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3.7x</a:t>
            </a:r>
            <a:endParaRPr lang="en-US" dirty="0"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5"/>
                                      </p:to>
                                    </p:set>
                                    <p:animEffect filter="image" prLst="opacity: 0.15">
                                      <p:cBhvr rctx="IE">
                                        <p:cTn id="17" dur="indefinite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225" grpId="0"/>
      <p:bldGraphic spid="227" grpId="0">
        <p:bldAsOne/>
      </p:bldGraphic>
      <p:bldP spid="2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Multicore</a:t>
            </a:r>
            <a:r>
              <a:rPr lang="en-US" dirty="0" smtClean="0"/>
              <a:t> Solutions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5105400" y="18288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GPU-Style Cores</a:t>
            </a:r>
            <a:endParaRPr lang="en-US" sz="2400" dirty="0">
              <a:latin typeface="+mj-lt"/>
            </a:endParaRPr>
          </a:p>
        </p:txBody>
      </p:sp>
      <p:grpSp>
        <p:nvGrpSpPr>
          <p:cNvPr id="225" name="Group 959"/>
          <p:cNvGrpSpPr/>
          <p:nvPr/>
        </p:nvGrpSpPr>
        <p:grpSpPr>
          <a:xfrm>
            <a:off x="6794500" y="3200400"/>
            <a:ext cx="457200" cy="457200"/>
            <a:chOff x="7848600" y="533400"/>
            <a:chExt cx="457200" cy="457200"/>
          </a:xfrm>
        </p:grpSpPr>
        <p:sp>
          <p:nvSpPr>
            <p:cNvPr id="226" name="Freeform 225"/>
            <p:cNvSpPr/>
            <p:nvPr/>
          </p:nvSpPr>
          <p:spPr>
            <a:xfrm>
              <a:off x="8013700" y="5334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27" name="Freeform 226"/>
            <p:cNvSpPr/>
            <p:nvPr/>
          </p:nvSpPr>
          <p:spPr>
            <a:xfrm>
              <a:off x="8166100" y="5588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28" name="Freeform 227"/>
            <p:cNvSpPr/>
            <p:nvPr/>
          </p:nvSpPr>
          <p:spPr>
            <a:xfrm>
              <a:off x="7848600" y="5334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</p:grpSp>
      <p:grpSp>
        <p:nvGrpSpPr>
          <p:cNvPr id="229" name="Group 947"/>
          <p:cNvGrpSpPr/>
          <p:nvPr/>
        </p:nvGrpSpPr>
        <p:grpSpPr>
          <a:xfrm>
            <a:off x="7327900" y="3429000"/>
            <a:ext cx="457200" cy="457200"/>
            <a:chOff x="7848600" y="533400"/>
            <a:chExt cx="457200" cy="457200"/>
          </a:xfrm>
        </p:grpSpPr>
        <p:sp>
          <p:nvSpPr>
            <p:cNvPr id="230" name="Freeform 229"/>
            <p:cNvSpPr/>
            <p:nvPr/>
          </p:nvSpPr>
          <p:spPr>
            <a:xfrm>
              <a:off x="8013700" y="5334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31" name="Freeform 230"/>
            <p:cNvSpPr/>
            <p:nvPr/>
          </p:nvSpPr>
          <p:spPr>
            <a:xfrm>
              <a:off x="8166100" y="5588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32" name="Freeform 231"/>
            <p:cNvSpPr/>
            <p:nvPr/>
          </p:nvSpPr>
          <p:spPr>
            <a:xfrm>
              <a:off x="7848600" y="5334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</p:grpSp>
      <p:grpSp>
        <p:nvGrpSpPr>
          <p:cNvPr id="233" name="Group 951"/>
          <p:cNvGrpSpPr/>
          <p:nvPr/>
        </p:nvGrpSpPr>
        <p:grpSpPr>
          <a:xfrm>
            <a:off x="7861300" y="2895600"/>
            <a:ext cx="292100" cy="1193800"/>
            <a:chOff x="9448800" y="381000"/>
            <a:chExt cx="292100" cy="1193800"/>
          </a:xfrm>
        </p:grpSpPr>
        <p:sp>
          <p:nvSpPr>
            <p:cNvPr id="234" name="Freeform 233"/>
            <p:cNvSpPr/>
            <p:nvPr/>
          </p:nvSpPr>
          <p:spPr>
            <a:xfrm>
              <a:off x="9601200" y="3810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35" name="Freeform 234"/>
            <p:cNvSpPr/>
            <p:nvPr/>
          </p:nvSpPr>
          <p:spPr>
            <a:xfrm>
              <a:off x="9448800" y="11430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</p:grpSp>
      <p:grpSp>
        <p:nvGrpSpPr>
          <p:cNvPr id="236" name="Group 955"/>
          <p:cNvGrpSpPr/>
          <p:nvPr/>
        </p:nvGrpSpPr>
        <p:grpSpPr>
          <a:xfrm>
            <a:off x="6565900" y="3505200"/>
            <a:ext cx="304800" cy="431800"/>
            <a:chOff x="7848600" y="533400"/>
            <a:chExt cx="304800" cy="431800"/>
          </a:xfrm>
        </p:grpSpPr>
        <p:sp>
          <p:nvSpPr>
            <p:cNvPr id="237" name="Freeform 236"/>
            <p:cNvSpPr/>
            <p:nvPr/>
          </p:nvSpPr>
          <p:spPr>
            <a:xfrm>
              <a:off x="8013700" y="5334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38" name="Freeform 237"/>
            <p:cNvSpPr/>
            <p:nvPr/>
          </p:nvSpPr>
          <p:spPr>
            <a:xfrm>
              <a:off x="7848600" y="5334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</p:grpSp>
      <p:grpSp>
        <p:nvGrpSpPr>
          <p:cNvPr id="239" name="Group 963"/>
          <p:cNvGrpSpPr/>
          <p:nvPr/>
        </p:nvGrpSpPr>
        <p:grpSpPr>
          <a:xfrm>
            <a:off x="6946900" y="3505200"/>
            <a:ext cx="457200" cy="584200"/>
            <a:chOff x="7848600" y="533400"/>
            <a:chExt cx="457200" cy="584200"/>
          </a:xfrm>
        </p:grpSpPr>
        <p:sp>
          <p:nvSpPr>
            <p:cNvPr id="240" name="Freeform 239"/>
            <p:cNvSpPr/>
            <p:nvPr/>
          </p:nvSpPr>
          <p:spPr>
            <a:xfrm>
              <a:off x="8013700" y="5334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41" name="Freeform 240"/>
            <p:cNvSpPr/>
            <p:nvPr/>
          </p:nvSpPr>
          <p:spPr>
            <a:xfrm>
              <a:off x="8166100" y="5588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42" name="Freeform 241"/>
            <p:cNvSpPr/>
            <p:nvPr/>
          </p:nvSpPr>
          <p:spPr>
            <a:xfrm>
              <a:off x="7848600" y="6858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</p:grpSp>
      <p:grpSp>
        <p:nvGrpSpPr>
          <p:cNvPr id="243" name="Group 967"/>
          <p:cNvGrpSpPr/>
          <p:nvPr/>
        </p:nvGrpSpPr>
        <p:grpSpPr>
          <a:xfrm>
            <a:off x="6718300" y="2971800"/>
            <a:ext cx="1435100" cy="812800"/>
            <a:chOff x="7924800" y="609600"/>
            <a:chExt cx="1435100" cy="812800"/>
          </a:xfrm>
        </p:grpSpPr>
        <p:sp>
          <p:nvSpPr>
            <p:cNvPr id="244" name="Freeform 243"/>
            <p:cNvSpPr/>
            <p:nvPr/>
          </p:nvSpPr>
          <p:spPr>
            <a:xfrm>
              <a:off x="9220200" y="9906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45" name="Freeform 244"/>
            <p:cNvSpPr/>
            <p:nvPr/>
          </p:nvSpPr>
          <p:spPr>
            <a:xfrm>
              <a:off x="8229600" y="7620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46" name="Freeform 245"/>
            <p:cNvSpPr/>
            <p:nvPr/>
          </p:nvSpPr>
          <p:spPr>
            <a:xfrm>
              <a:off x="7924800" y="6096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</p:grpSp>
      <p:grpSp>
        <p:nvGrpSpPr>
          <p:cNvPr id="247" name="Group 971"/>
          <p:cNvGrpSpPr/>
          <p:nvPr/>
        </p:nvGrpSpPr>
        <p:grpSpPr>
          <a:xfrm>
            <a:off x="7175500" y="2971800"/>
            <a:ext cx="457200" cy="457200"/>
            <a:chOff x="7848600" y="533400"/>
            <a:chExt cx="457200" cy="457200"/>
          </a:xfrm>
        </p:grpSpPr>
        <p:sp>
          <p:nvSpPr>
            <p:cNvPr id="248" name="Freeform 247"/>
            <p:cNvSpPr/>
            <p:nvPr/>
          </p:nvSpPr>
          <p:spPr>
            <a:xfrm>
              <a:off x="8013700" y="5334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49" name="Freeform 248"/>
            <p:cNvSpPr/>
            <p:nvPr/>
          </p:nvSpPr>
          <p:spPr>
            <a:xfrm>
              <a:off x="8166100" y="5588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250" name="Freeform 249"/>
            <p:cNvSpPr/>
            <p:nvPr/>
          </p:nvSpPr>
          <p:spPr>
            <a:xfrm>
              <a:off x="7848600" y="533400"/>
              <a:ext cx="139700" cy="431800"/>
            </a:xfrm>
            <a:custGeom>
              <a:avLst/>
              <a:gdLst>
                <a:gd name="connsiteX0" fmla="*/ 0 w 139700"/>
                <a:gd name="connsiteY0" fmla="*/ 0 h 431800"/>
                <a:gd name="connsiteX1" fmla="*/ 127000 w 139700"/>
                <a:gd name="connsiteY1" fmla="*/ 127000 h 431800"/>
                <a:gd name="connsiteX2" fmla="*/ 12700 w 139700"/>
                <a:gd name="connsiteY2" fmla="*/ 279400 h 431800"/>
                <a:gd name="connsiteX3" fmla="*/ 139700 w 139700"/>
                <a:gd name="connsiteY3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700" h="431800">
                  <a:moveTo>
                    <a:pt x="0" y="0"/>
                  </a:moveTo>
                  <a:cubicBezTo>
                    <a:pt x="62441" y="40216"/>
                    <a:pt x="124883" y="80433"/>
                    <a:pt x="127000" y="127000"/>
                  </a:cubicBezTo>
                  <a:cubicBezTo>
                    <a:pt x="129117" y="173567"/>
                    <a:pt x="10583" y="228600"/>
                    <a:pt x="12700" y="279400"/>
                  </a:cubicBezTo>
                  <a:cubicBezTo>
                    <a:pt x="14817" y="330200"/>
                    <a:pt x="77258" y="381000"/>
                    <a:pt x="139700" y="431800"/>
                  </a:cubicBezTo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</p:grpSp>
      <p:sp>
        <p:nvSpPr>
          <p:cNvPr id="251" name="Freeform 250"/>
          <p:cNvSpPr/>
          <p:nvPr/>
        </p:nvSpPr>
        <p:spPr>
          <a:xfrm>
            <a:off x="7785100" y="3048000"/>
            <a:ext cx="139700" cy="431800"/>
          </a:xfrm>
          <a:custGeom>
            <a:avLst/>
            <a:gdLst>
              <a:gd name="connsiteX0" fmla="*/ 0 w 139700"/>
              <a:gd name="connsiteY0" fmla="*/ 0 h 431800"/>
              <a:gd name="connsiteX1" fmla="*/ 127000 w 139700"/>
              <a:gd name="connsiteY1" fmla="*/ 127000 h 431800"/>
              <a:gd name="connsiteX2" fmla="*/ 12700 w 139700"/>
              <a:gd name="connsiteY2" fmla="*/ 279400 h 431800"/>
              <a:gd name="connsiteX3" fmla="*/ 139700 w 139700"/>
              <a:gd name="connsiteY3" fmla="*/ 431800 h 43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9700" h="431800">
                <a:moveTo>
                  <a:pt x="0" y="0"/>
                </a:moveTo>
                <a:cubicBezTo>
                  <a:pt x="62441" y="40216"/>
                  <a:pt x="124883" y="80433"/>
                  <a:pt x="127000" y="127000"/>
                </a:cubicBezTo>
                <a:cubicBezTo>
                  <a:pt x="129117" y="173567"/>
                  <a:pt x="10583" y="228600"/>
                  <a:pt x="12700" y="279400"/>
                </a:cubicBezTo>
                <a:cubicBezTo>
                  <a:pt x="14817" y="330200"/>
                  <a:pt x="77258" y="381000"/>
                  <a:pt x="139700" y="431800"/>
                </a:cubicBezTo>
              </a:path>
            </a:pathLst>
          </a:custGeom>
          <a:ln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pic>
        <p:nvPicPr>
          <p:cNvPr id="252" name="Picture 4" descr="http://www.pchardwarecentral.com/images/gpu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94300" y="3124200"/>
            <a:ext cx="2895600" cy="2308655"/>
          </a:xfrm>
          <a:prstGeom prst="rect">
            <a:avLst/>
          </a:prstGeom>
          <a:noFill/>
        </p:spPr>
      </p:pic>
      <p:graphicFrame>
        <p:nvGraphicFramePr>
          <p:cNvPr id="38" name="Chart 37"/>
          <p:cNvGraphicFramePr/>
          <p:nvPr/>
        </p:nvGraphicFramePr>
        <p:xfrm>
          <a:off x="381000" y="1676400"/>
          <a:ext cx="441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9" name="Chart 38"/>
          <p:cNvGraphicFramePr/>
          <p:nvPr/>
        </p:nvGraphicFramePr>
        <p:xfrm>
          <a:off x="381000" y="1676400"/>
          <a:ext cx="441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3657600" y="4267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2.7x</a:t>
            </a:r>
            <a:endParaRPr lang="en-US" dirty="0"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251" grpId="0" animBg="1"/>
      <p:bldGraphic spid="39" grpId="0">
        <p:bldAsOne/>
      </p:bldGraphic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Multicore</a:t>
            </a:r>
            <a:r>
              <a:rPr lang="en-US" dirty="0" smtClean="0"/>
              <a:t> Era Projections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2DB3-31AA-4E5B-A120-BD13F16F8A2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914400" y="5715000"/>
            <a:ext cx="7315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+mj-lt"/>
              </a:rPr>
              <a:t>The best designs speed up 14% per year </a:t>
            </a:r>
          </a:p>
          <a:p>
            <a:pPr algn="ctr"/>
            <a:r>
              <a:rPr lang="en-US" sz="2400" dirty="0" smtClean="0">
                <a:latin typeface="+mj-lt"/>
              </a:rPr>
              <a:t>rather than the recent trend of 34% per year</a:t>
            </a:r>
          </a:p>
        </p:txBody>
      </p:sp>
      <p:graphicFrame>
        <p:nvGraphicFramePr>
          <p:cNvPr id="24" name="Chart 23"/>
          <p:cNvGraphicFramePr/>
          <p:nvPr/>
        </p:nvGraphicFramePr>
        <p:xfrm>
          <a:off x="533400" y="1524000"/>
          <a:ext cx="80772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010400" y="41865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+mj-lt"/>
              </a:rPr>
              <a:t>3.7x</a:t>
            </a:r>
            <a:endParaRPr lang="en-US" sz="2400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16764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+mj-lt"/>
              </a:rPr>
              <a:t>18x</a:t>
            </a:r>
            <a:endParaRPr lang="en-US" sz="2400" b="1" dirty="0">
              <a:latin typeface="+mj-lt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6592094" y="3238500"/>
            <a:ext cx="2056606" cy="794"/>
          </a:xfrm>
          <a:prstGeom prst="straightConnector1">
            <a:avLst/>
          </a:prstGeom>
          <a:ln w="38100"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31.9"/>
</p:tagLst>
</file>

<file path=ppt/tags/tag10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16.2|12.5|9.7"/>
</p:tagLst>
</file>

<file path=ppt/tags/tag1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2.1|3.1"/>
</p:tagLst>
</file>

<file path=ppt/tags/tag1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9.7|10"/>
</p:tagLst>
</file>

<file path=ppt/tags/tag13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19.3"/>
</p:tagLst>
</file>

<file path=ppt/tags/tag14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6.8|0.2"/>
</p:tagLst>
</file>

<file path=ppt/tags/tag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44.8|9.2"/>
</p:tagLst>
</file>

<file path=ppt/tags/tag3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3.6|13.5"/>
</p:tagLst>
</file>

<file path=ppt/tags/tag4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4.2|2.6|8.3"/>
</p:tagLst>
</file>

<file path=ppt/tags/tag5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9.9|7.6"/>
</p:tagLst>
</file>

<file path=ppt/tags/tag6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9.9"/>
</p:tagLst>
</file>

<file path=ppt/tags/tag7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14.6"/>
</p:tagLst>
</file>

<file path=ppt/tags/tag8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8.4|7.2|13|10.7"/>
</p:tagLst>
</file>

<file path=ppt/tags/tag9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32.8|21.4|23.2|3.3|12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Blemily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A81404"/>
      </a:accent1>
      <a:accent2>
        <a:srgbClr val="B70000"/>
      </a:accent2>
      <a:accent3>
        <a:srgbClr val="C3C113"/>
      </a:accent3>
      <a:accent4>
        <a:srgbClr val="05436A"/>
      </a:accent4>
      <a:accent5>
        <a:srgbClr val="BB7354"/>
      </a:accent5>
      <a:accent6>
        <a:srgbClr val="512F20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emily 1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A81404"/>
    </a:accent1>
    <a:accent2>
      <a:srgbClr val="B70000"/>
    </a:accent2>
    <a:accent3>
      <a:srgbClr val="C3C113"/>
    </a:accent3>
    <a:accent4>
      <a:srgbClr val="05436A"/>
    </a:accent4>
    <a:accent5>
      <a:srgbClr val="BB7354"/>
    </a:accent5>
    <a:accent6>
      <a:srgbClr val="512F20"/>
    </a:accent6>
    <a:hlink>
      <a:srgbClr val="CC9900"/>
    </a:hlink>
    <a:folHlink>
      <a:srgbClr val="96A9A9"/>
    </a:folHlink>
  </a:clrScheme>
  <a:fontScheme name="Equity">
    <a:majorFont>
      <a:latin typeface="Franklin Gothic Book"/>
      <a:ea typeface=""/>
      <a:cs typeface=""/>
      <a:font script="Grek" typeface="Calibri"/>
      <a:font script="Cyrl" typeface="Calibri"/>
      <a:font script="Jpan" typeface="HGｺﾞｼｯｸM"/>
      <a:font script="Hang" typeface="바탕"/>
      <a:font script="Hans" typeface="幼圆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Perpetua"/>
      <a:ea typeface=""/>
      <a:cs typeface=""/>
      <a:font script="Grek" typeface="Cambria"/>
      <a:font script="Cyrl" typeface="Cambria"/>
      <a:font script="Jpan" typeface="HG創英ﾌﾟﾚｾﾞﾝｽEB"/>
      <a:font script="Hang" typeface="맑은 고딕"/>
      <a:font script="Hans" typeface="宋体"/>
      <a:font script="Hant" typeface="新細明體"/>
      <a:font script="Arab" typeface="Times New Roman"/>
      <a:font script="Hebr" typeface="Aharoni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Equity">
    <a: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tint val="30000"/>
              <a:satMod val="300000"/>
            </a:schemeClr>
            <a:schemeClr val="phClr">
              <a:tint val="40000"/>
              <a:satMod val="200000"/>
            </a:schemeClr>
          </a:duotone>
        </a:blip>
        <a:tile tx="0" ty="0" sx="70000" sy="70000" flip="none" algn="ctr"/>
      </a:blipFill>
      <a:blipFill>
        <a:blip xmlns:r="http://schemas.openxmlformats.org/officeDocument/2006/relationships" r:embed="rId1">
          <a:duotone>
            <a:schemeClr val="phClr">
              <a:shade val="22000"/>
              <a:satMod val="160000"/>
            </a:schemeClr>
            <a:schemeClr val="phClr">
              <a:shade val="45000"/>
              <a:satMod val="100000"/>
            </a:schemeClr>
          </a:duotone>
        </a:blip>
        <a:tile tx="0" ty="0" sx="65000" sy="65000" flip="none" algn="ctr"/>
      </a:blipFill>
    </a:fillStyleLst>
    <a:lnStyleLst>
      <a:ln w="9525" cap="flat" cmpd="sng" algn="ctr">
        <a:solidFill>
          <a:schemeClr val="phClr">
            <a:shade val="60000"/>
            <a:satMod val="110000"/>
          </a:schemeClr>
        </a:solidFill>
        <a:prstDash val="solid"/>
      </a:ln>
      <a:ln w="127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phClr">
              <a:tint val="1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40000"/>
              <a:satMod val="165000"/>
            </a:schemeClr>
          </a:gs>
          <a:gs pos="50000">
            <a:schemeClr val="phClr">
              <a:shade val="80000"/>
              <a:satMod val="155000"/>
            </a:schemeClr>
          </a:gs>
          <a:gs pos="100000">
            <a:schemeClr val="phClr">
              <a:tint val="95000"/>
              <a:satMod val="20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tint val="95000"/>
              <a:satMod val="200000"/>
            </a:schemeClr>
            <a:schemeClr val="phClr">
              <a:shade val="80000"/>
              <a:satMod val="100000"/>
            </a:schemeClr>
          </a:duotone>
        </a:blip>
        <a:tile tx="0" ty="0" sx="55000" sy="55000" flip="none" algn="tl"/>
      </a:blipFill>
    </a:bgFillStyleLst>
  </a:fmtScheme>
</a:themeOverride>
</file>

<file path=ppt/theme/themeOverride10.xml><?xml version="1.0" encoding="utf-8"?>
<a:themeOverride xmlns:a="http://schemas.openxmlformats.org/drawingml/2006/main">
  <a:clrScheme name="Blemily 1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A81404"/>
    </a:accent1>
    <a:accent2>
      <a:srgbClr val="B70000"/>
    </a:accent2>
    <a:accent3>
      <a:srgbClr val="C3C113"/>
    </a:accent3>
    <a:accent4>
      <a:srgbClr val="05436A"/>
    </a:accent4>
    <a:accent5>
      <a:srgbClr val="BB7354"/>
    </a:accent5>
    <a:accent6>
      <a:srgbClr val="512F20"/>
    </a:accent6>
    <a:hlink>
      <a:srgbClr val="CC9900"/>
    </a:hlink>
    <a:folHlink>
      <a:srgbClr val="96A9A9"/>
    </a:folHlink>
  </a:clrScheme>
  <a:fontScheme name="Equity">
    <a:majorFont>
      <a:latin typeface="Franklin Gothic Book"/>
      <a:ea typeface=""/>
      <a:cs typeface=""/>
      <a:font script="Grek" typeface="Calibri"/>
      <a:font script="Cyrl" typeface="Calibri"/>
      <a:font script="Jpan" typeface="HGｺﾞｼｯｸM"/>
      <a:font script="Hang" typeface="바탕"/>
      <a:font script="Hans" typeface="幼圆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Perpetua"/>
      <a:ea typeface=""/>
      <a:cs typeface=""/>
      <a:font script="Grek" typeface="Cambria"/>
      <a:font script="Cyrl" typeface="Cambria"/>
      <a:font script="Jpan" typeface="HG創英ﾌﾟﾚｾﾞﾝｽEB"/>
      <a:font script="Hang" typeface="맑은 고딕"/>
      <a:font script="Hans" typeface="宋体"/>
      <a:font script="Hant" typeface="新細明體"/>
      <a:font script="Arab" typeface="Times New Roman"/>
      <a:font script="Hebr" typeface="Aharoni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Equity">
    <a: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tint val="30000"/>
              <a:satMod val="300000"/>
            </a:schemeClr>
            <a:schemeClr val="phClr">
              <a:tint val="40000"/>
              <a:satMod val="200000"/>
            </a:schemeClr>
          </a:duotone>
        </a:blip>
        <a:tile tx="0" ty="0" sx="70000" sy="70000" flip="none" algn="ctr"/>
      </a:blipFill>
      <a:blipFill>
        <a:blip xmlns:r="http://schemas.openxmlformats.org/officeDocument/2006/relationships" r:embed="rId1">
          <a:duotone>
            <a:schemeClr val="phClr">
              <a:shade val="22000"/>
              <a:satMod val="160000"/>
            </a:schemeClr>
            <a:schemeClr val="phClr">
              <a:shade val="45000"/>
              <a:satMod val="100000"/>
            </a:schemeClr>
          </a:duotone>
        </a:blip>
        <a:tile tx="0" ty="0" sx="65000" sy="65000" flip="none" algn="ctr"/>
      </a:blipFill>
    </a:fillStyleLst>
    <a:lnStyleLst>
      <a:ln w="9525" cap="flat" cmpd="sng" algn="ctr">
        <a:solidFill>
          <a:schemeClr val="phClr">
            <a:shade val="60000"/>
            <a:satMod val="110000"/>
          </a:schemeClr>
        </a:solidFill>
        <a:prstDash val="solid"/>
      </a:ln>
      <a:ln w="127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phClr">
              <a:tint val="1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40000"/>
              <a:satMod val="165000"/>
            </a:schemeClr>
          </a:gs>
          <a:gs pos="50000">
            <a:schemeClr val="phClr">
              <a:shade val="80000"/>
              <a:satMod val="155000"/>
            </a:schemeClr>
          </a:gs>
          <a:gs pos="100000">
            <a:schemeClr val="phClr">
              <a:tint val="95000"/>
              <a:satMod val="20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tint val="95000"/>
              <a:satMod val="200000"/>
            </a:schemeClr>
            <a:schemeClr val="phClr">
              <a:shade val="80000"/>
              <a:satMod val="100000"/>
            </a:schemeClr>
          </a:duotone>
        </a:blip>
        <a:tile tx="0" ty="0" sx="55000" sy="55000" flip="none" algn="tl"/>
      </a:blipFill>
    </a:bgFillStyleLst>
  </a:fmtScheme>
</a:themeOverride>
</file>

<file path=ppt/theme/themeOverride11.xml><?xml version="1.0" encoding="utf-8"?>
<a:themeOverride xmlns:a="http://schemas.openxmlformats.org/drawingml/2006/main">
  <a:clrScheme name="Blemily 1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A81404"/>
    </a:accent1>
    <a:accent2>
      <a:srgbClr val="B70000"/>
    </a:accent2>
    <a:accent3>
      <a:srgbClr val="C3C113"/>
    </a:accent3>
    <a:accent4>
      <a:srgbClr val="05436A"/>
    </a:accent4>
    <a:accent5>
      <a:srgbClr val="BB7354"/>
    </a:accent5>
    <a:accent6>
      <a:srgbClr val="512F20"/>
    </a:accent6>
    <a:hlink>
      <a:srgbClr val="CC9900"/>
    </a:hlink>
    <a:folHlink>
      <a:srgbClr val="96A9A9"/>
    </a:folHlink>
  </a:clrScheme>
  <a:fontScheme name="Equity">
    <a:majorFont>
      <a:latin typeface="Franklin Gothic Book"/>
      <a:ea typeface=""/>
      <a:cs typeface=""/>
      <a:font script="Grek" typeface="Calibri"/>
      <a:font script="Cyrl" typeface="Calibri"/>
      <a:font script="Jpan" typeface="HGｺﾞｼｯｸM"/>
      <a:font script="Hang" typeface="바탕"/>
      <a:font script="Hans" typeface="幼圆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Perpetua"/>
      <a:ea typeface=""/>
      <a:cs typeface=""/>
      <a:font script="Grek" typeface="Cambria"/>
      <a:font script="Cyrl" typeface="Cambria"/>
      <a:font script="Jpan" typeface="HG創英ﾌﾟﾚｾﾞﾝｽEB"/>
      <a:font script="Hang" typeface="맑은 고딕"/>
      <a:font script="Hans" typeface="宋体"/>
      <a:font script="Hant" typeface="新細明體"/>
      <a:font script="Arab" typeface="Times New Roman"/>
      <a:font script="Hebr" typeface="Aharoni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Equity">
    <a: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tint val="30000"/>
              <a:satMod val="300000"/>
            </a:schemeClr>
            <a:schemeClr val="phClr">
              <a:tint val="40000"/>
              <a:satMod val="200000"/>
            </a:schemeClr>
          </a:duotone>
        </a:blip>
        <a:tile tx="0" ty="0" sx="70000" sy="70000" flip="none" algn="ctr"/>
      </a:blipFill>
      <a:blipFill>
        <a:blip xmlns:r="http://schemas.openxmlformats.org/officeDocument/2006/relationships" r:embed="rId1">
          <a:duotone>
            <a:schemeClr val="phClr">
              <a:shade val="22000"/>
              <a:satMod val="160000"/>
            </a:schemeClr>
            <a:schemeClr val="phClr">
              <a:shade val="45000"/>
              <a:satMod val="100000"/>
            </a:schemeClr>
          </a:duotone>
        </a:blip>
        <a:tile tx="0" ty="0" sx="65000" sy="65000" flip="none" algn="ctr"/>
      </a:blipFill>
    </a:fillStyleLst>
    <a:lnStyleLst>
      <a:ln w="9525" cap="flat" cmpd="sng" algn="ctr">
        <a:solidFill>
          <a:schemeClr val="phClr">
            <a:shade val="60000"/>
            <a:satMod val="110000"/>
          </a:schemeClr>
        </a:solidFill>
        <a:prstDash val="solid"/>
      </a:ln>
      <a:ln w="127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phClr">
              <a:tint val="1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40000"/>
              <a:satMod val="165000"/>
            </a:schemeClr>
          </a:gs>
          <a:gs pos="50000">
            <a:schemeClr val="phClr">
              <a:shade val="80000"/>
              <a:satMod val="155000"/>
            </a:schemeClr>
          </a:gs>
          <a:gs pos="100000">
            <a:schemeClr val="phClr">
              <a:tint val="95000"/>
              <a:satMod val="20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tint val="95000"/>
              <a:satMod val="200000"/>
            </a:schemeClr>
            <a:schemeClr val="phClr">
              <a:shade val="80000"/>
              <a:satMod val="100000"/>
            </a:schemeClr>
          </a:duotone>
        </a:blip>
        <a:tile tx="0" ty="0" sx="55000" sy="55000" flip="none" algn="tl"/>
      </a:blipFill>
    </a:bgFillStyleLst>
  </a:fmtScheme>
</a:themeOverride>
</file>

<file path=ppt/theme/themeOverride12.xml><?xml version="1.0" encoding="utf-8"?>
<a:themeOverride xmlns:a="http://schemas.openxmlformats.org/drawingml/2006/main">
  <a:clrScheme name="Blemily 1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A81404"/>
    </a:accent1>
    <a:accent2>
      <a:srgbClr val="B70000"/>
    </a:accent2>
    <a:accent3>
      <a:srgbClr val="C3C113"/>
    </a:accent3>
    <a:accent4>
      <a:srgbClr val="05436A"/>
    </a:accent4>
    <a:accent5>
      <a:srgbClr val="BB7354"/>
    </a:accent5>
    <a:accent6>
      <a:srgbClr val="512F20"/>
    </a:accent6>
    <a:hlink>
      <a:srgbClr val="CC9900"/>
    </a:hlink>
    <a:folHlink>
      <a:srgbClr val="96A9A9"/>
    </a:folHlink>
  </a:clrScheme>
  <a:fontScheme name="Equity">
    <a:majorFont>
      <a:latin typeface="Franklin Gothic Book"/>
      <a:ea typeface=""/>
      <a:cs typeface=""/>
      <a:font script="Grek" typeface="Calibri"/>
      <a:font script="Cyrl" typeface="Calibri"/>
      <a:font script="Jpan" typeface="HGｺﾞｼｯｸM"/>
      <a:font script="Hang" typeface="바탕"/>
      <a:font script="Hans" typeface="幼圆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Perpetua"/>
      <a:ea typeface=""/>
      <a:cs typeface=""/>
      <a:font script="Grek" typeface="Cambria"/>
      <a:font script="Cyrl" typeface="Cambria"/>
      <a:font script="Jpan" typeface="HG創英ﾌﾟﾚｾﾞﾝｽEB"/>
      <a:font script="Hang" typeface="맑은 고딕"/>
      <a:font script="Hans" typeface="宋体"/>
      <a:font script="Hant" typeface="新細明體"/>
      <a:font script="Arab" typeface="Times New Roman"/>
      <a:font script="Hebr" typeface="Aharoni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Equity">
    <a: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tint val="30000"/>
              <a:satMod val="300000"/>
            </a:schemeClr>
            <a:schemeClr val="phClr">
              <a:tint val="40000"/>
              <a:satMod val="200000"/>
            </a:schemeClr>
          </a:duotone>
        </a:blip>
        <a:tile tx="0" ty="0" sx="70000" sy="70000" flip="none" algn="ctr"/>
      </a:blipFill>
      <a:blipFill>
        <a:blip xmlns:r="http://schemas.openxmlformats.org/officeDocument/2006/relationships" r:embed="rId1">
          <a:duotone>
            <a:schemeClr val="phClr">
              <a:shade val="22000"/>
              <a:satMod val="160000"/>
            </a:schemeClr>
            <a:schemeClr val="phClr">
              <a:shade val="45000"/>
              <a:satMod val="100000"/>
            </a:schemeClr>
          </a:duotone>
        </a:blip>
        <a:tile tx="0" ty="0" sx="65000" sy="65000" flip="none" algn="ctr"/>
      </a:blipFill>
    </a:fillStyleLst>
    <a:lnStyleLst>
      <a:ln w="9525" cap="flat" cmpd="sng" algn="ctr">
        <a:solidFill>
          <a:schemeClr val="phClr">
            <a:shade val="60000"/>
            <a:satMod val="110000"/>
          </a:schemeClr>
        </a:solidFill>
        <a:prstDash val="solid"/>
      </a:ln>
      <a:ln w="127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phClr">
              <a:tint val="1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40000"/>
              <a:satMod val="165000"/>
            </a:schemeClr>
          </a:gs>
          <a:gs pos="50000">
            <a:schemeClr val="phClr">
              <a:shade val="80000"/>
              <a:satMod val="155000"/>
            </a:schemeClr>
          </a:gs>
          <a:gs pos="100000">
            <a:schemeClr val="phClr">
              <a:tint val="95000"/>
              <a:satMod val="20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tint val="95000"/>
              <a:satMod val="200000"/>
            </a:schemeClr>
            <a:schemeClr val="phClr">
              <a:shade val="80000"/>
              <a:satMod val="100000"/>
            </a:schemeClr>
          </a:duotone>
        </a:blip>
        <a:tile tx="0" ty="0" sx="55000" sy="5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Blemily 1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A81404"/>
    </a:accent1>
    <a:accent2>
      <a:srgbClr val="B70000"/>
    </a:accent2>
    <a:accent3>
      <a:srgbClr val="C3C113"/>
    </a:accent3>
    <a:accent4>
      <a:srgbClr val="05436A"/>
    </a:accent4>
    <a:accent5>
      <a:srgbClr val="BB7354"/>
    </a:accent5>
    <a:accent6>
      <a:srgbClr val="512F20"/>
    </a:accent6>
    <a:hlink>
      <a:srgbClr val="CC9900"/>
    </a:hlink>
    <a:folHlink>
      <a:srgbClr val="96A9A9"/>
    </a:folHlink>
  </a:clrScheme>
  <a:fontScheme name="Equity">
    <a:majorFont>
      <a:latin typeface="Franklin Gothic Book"/>
      <a:ea typeface=""/>
      <a:cs typeface=""/>
      <a:font script="Grek" typeface="Calibri"/>
      <a:font script="Cyrl" typeface="Calibri"/>
      <a:font script="Jpan" typeface="HGｺﾞｼｯｸM"/>
      <a:font script="Hang" typeface="바탕"/>
      <a:font script="Hans" typeface="幼圆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Perpetua"/>
      <a:ea typeface=""/>
      <a:cs typeface=""/>
      <a:font script="Grek" typeface="Cambria"/>
      <a:font script="Cyrl" typeface="Cambria"/>
      <a:font script="Jpan" typeface="HG創英ﾌﾟﾚｾﾞﾝｽEB"/>
      <a:font script="Hang" typeface="맑은 고딕"/>
      <a:font script="Hans" typeface="宋体"/>
      <a:font script="Hant" typeface="新細明體"/>
      <a:font script="Arab" typeface="Times New Roman"/>
      <a:font script="Hebr" typeface="Aharoni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Equity">
    <a: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tint val="30000"/>
              <a:satMod val="300000"/>
            </a:schemeClr>
            <a:schemeClr val="phClr">
              <a:tint val="40000"/>
              <a:satMod val="200000"/>
            </a:schemeClr>
          </a:duotone>
        </a:blip>
        <a:tile tx="0" ty="0" sx="70000" sy="70000" flip="none" algn="ctr"/>
      </a:blipFill>
      <a:blipFill>
        <a:blip xmlns:r="http://schemas.openxmlformats.org/officeDocument/2006/relationships" r:embed="rId1">
          <a:duotone>
            <a:schemeClr val="phClr">
              <a:shade val="22000"/>
              <a:satMod val="160000"/>
            </a:schemeClr>
            <a:schemeClr val="phClr">
              <a:shade val="45000"/>
              <a:satMod val="100000"/>
            </a:schemeClr>
          </a:duotone>
        </a:blip>
        <a:tile tx="0" ty="0" sx="65000" sy="65000" flip="none" algn="ctr"/>
      </a:blipFill>
    </a:fillStyleLst>
    <a:lnStyleLst>
      <a:ln w="9525" cap="flat" cmpd="sng" algn="ctr">
        <a:solidFill>
          <a:schemeClr val="phClr">
            <a:shade val="60000"/>
            <a:satMod val="110000"/>
          </a:schemeClr>
        </a:solidFill>
        <a:prstDash val="solid"/>
      </a:ln>
      <a:ln w="127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phClr">
              <a:tint val="1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40000"/>
              <a:satMod val="165000"/>
            </a:schemeClr>
          </a:gs>
          <a:gs pos="50000">
            <a:schemeClr val="phClr">
              <a:shade val="80000"/>
              <a:satMod val="155000"/>
            </a:schemeClr>
          </a:gs>
          <a:gs pos="100000">
            <a:schemeClr val="phClr">
              <a:tint val="95000"/>
              <a:satMod val="20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tint val="95000"/>
              <a:satMod val="200000"/>
            </a:schemeClr>
            <a:schemeClr val="phClr">
              <a:shade val="80000"/>
              <a:satMod val="100000"/>
            </a:schemeClr>
          </a:duotone>
        </a:blip>
        <a:tile tx="0" ty="0" sx="55000" sy="55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Blemily 1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A81404"/>
    </a:accent1>
    <a:accent2>
      <a:srgbClr val="B70000"/>
    </a:accent2>
    <a:accent3>
      <a:srgbClr val="C3C113"/>
    </a:accent3>
    <a:accent4>
      <a:srgbClr val="05436A"/>
    </a:accent4>
    <a:accent5>
      <a:srgbClr val="BB7354"/>
    </a:accent5>
    <a:accent6>
      <a:srgbClr val="512F20"/>
    </a:accent6>
    <a:hlink>
      <a:srgbClr val="CC9900"/>
    </a:hlink>
    <a:folHlink>
      <a:srgbClr val="96A9A9"/>
    </a:folHlink>
  </a:clrScheme>
  <a:fontScheme name="Equity">
    <a:majorFont>
      <a:latin typeface="Franklin Gothic Book"/>
      <a:ea typeface=""/>
      <a:cs typeface=""/>
      <a:font script="Grek" typeface="Calibri"/>
      <a:font script="Cyrl" typeface="Calibri"/>
      <a:font script="Jpan" typeface="HGｺﾞｼｯｸM"/>
      <a:font script="Hang" typeface="바탕"/>
      <a:font script="Hans" typeface="幼圆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Perpetua"/>
      <a:ea typeface=""/>
      <a:cs typeface=""/>
      <a:font script="Grek" typeface="Cambria"/>
      <a:font script="Cyrl" typeface="Cambria"/>
      <a:font script="Jpan" typeface="HG創英ﾌﾟﾚｾﾞﾝｽEB"/>
      <a:font script="Hang" typeface="맑은 고딕"/>
      <a:font script="Hans" typeface="宋体"/>
      <a:font script="Hant" typeface="新細明體"/>
      <a:font script="Arab" typeface="Times New Roman"/>
      <a:font script="Hebr" typeface="Aharoni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Equity">
    <a: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tint val="30000"/>
              <a:satMod val="300000"/>
            </a:schemeClr>
            <a:schemeClr val="phClr">
              <a:tint val="40000"/>
              <a:satMod val="200000"/>
            </a:schemeClr>
          </a:duotone>
        </a:blip>
        <a:tile tx="0" ty="0" sx="70000" sy="70000" flip="none" algn="ctr"/>
      </a:blipFill>
      <a:blipFill>
        <a:blip xmlns:r="http://schemas.openxmlformats.org/officeDocument/2006/relationships" r:embed="rId1">
          <a:duotone>
            <a:schemeClr val="phClr">
              <a:shade val="22000"/>
              <a:satMod val="160000"/>
            </a:schemeClr>
            <a:schemeClr val="phClr">
              <a:shade val="45000"/>
              <a:satMod val="100000"/>
            </a:schemeClr>
          </a:duotone>
        </a:blip>
        <a:tile tx="0" ty="0" sx="65000" sy="65000" flip="none" algn="ctr"/>
      </a:blipFill>
    </a:fillStyleLst>
    <a:lnStyleLst>
      <a:ln w="9525" cap="flat" cmpd="sng" algn="ctr">
        <a:solidFill>
          <a:schemeClr val="phClr">
            <a:shade val="60000"/>
            <a:satMod val="110000"/>
          </a:schemeClr>
        </a:solidFill>
        <a:prstDash val="solid"/>
      </a:ln>
      <a:ln w="127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phClr">
              <a:tint val="1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40000"/>
              <a:satMod val="165000"/>
            </a:schemeClr>
          </a:gs>
          <a:gs pos="50000">
            <a:schemeClr val="phClr">
              <a:shade val="80000"/>
              <a:satMod val="155000"/>
            </a:schemeClr>
          </a:gs>
          <a:gs pos="100000">
            <a:schemeClr val="phClr">
              <a:tint val="95000"/>
              <a:satMod val="20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tint val="95000"/>
              <a:satMod val="200000"/>
            </a:schemeClr>
            <a:schemeClr val="phClr">
              <a:shade val="80000"/>
              <a:satMod val="100000"/>
            </a:schemeClr>
          </a:duotone>
        </a:blip>
        <a:tile tx="0" ty="0" sx="55000" sy="55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Blemily 1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A81404"/>
    </a:accent1>
    <a:accent2>
      <a:srgbClr val="B70000"/>
    </a:accent2>
    <a:accent3>
      <a:srgbClr val="C3C113"/>
    </a:accent3>
    <a:accent4>
      <a:srgbClr val="05436A"/>
    </a:accent4>
    <a:accent5>
      <a:srgbClr val="BB7354"/>
    </a:accent5>
    <a:accent6>
      <a:srgbClr val="512F20"/>
    </a:accent6>
    <a:hlink>
      <a:srgbClr val="CC9900"/>
    </a:hlink>
    <a:folHlink>
      <a:srgbClr val="96A9A9"/>
    </a:folHlink>
  </a:clrScheme>
  <a:fontScheme name="Equity">
    <a:majorFont>
      <a:latin typeface="Franklin Gothic Book"/>
      <a:ea typeface=""/>
      <a:cs typeface=""/>
      <a:font script="Grek" typeface="Calibri"/>
      <a:font script="Cyrl" typeface="Calibri"/>
      <a:font script="Jpan" typeface="HGｺﾞｼｯｸM"/>
      <a:font script="Hang" typeface="바탕"/>
      <a:font script="Hans" typeface="幼圆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Perpetua"/>
      <a:ea typeface=""/>
      <a:cs typeface=""/>
      <a:font script="Grek" typeface="Cambria"/>
      <a:font script="Cyrl" typeface="Cambria"/>
      <a:font script="Jpan" typeface="HG創英ﾌﾟﾚｾﾞﾝｽEB"/>
      <a:font script="Hang" typeface="맑은 고딕"/>
      <a:font script="Hans" typeface="宋体"/>
      <a:font script="Hant" typeface="新細明體"/>
      <a:font script="Arab" typeface="Times New Roman"/>
      <a:font script="Hebr" typeface="Aharoni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Equity">
    <a: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tint val="30000"/>
              <a:satMod val="300000"/>
            </a:schemeClr>
            <a:schemeClr val="phClr">
              <a:tint val="40000"/>
              <a:satMod val="200000"/>
            </a:schemeClr>
          </a:duotone>
        </a:blip>
        <a:tile tx="0" ty="0" sx="70000" sy="70000" flip="none" algn="ctr"/>
      </a:blipFill>
      <a:blipFill>
        <a:blip xmlns:r="http://schemas.openxmlformats.org/officeDocument/2006/relationships" r:embed="rId1">
          <a:duotone>
            <a:schemeClr val="phClr">
              <a:shade val="22000"/>
              <a:satMod val="160000"/>
            </a:schemeClr>
            <a:schemeClr val="phClr">
              <a:shade val="45000"/>
              <a:satMod val="100000"/>
            </a:schemeClr>
          </a:duotone>
        </a:blip>
        <a:tile tx="0" ty="0" sx="65000" sy="65000" flip="none" algn="ctr"/>
      </a:blipFill>
    </a:fillStyleLst>
    <a:lnStyleLst>
      <a:ln w="9525" cap="flat" cmpd="sng" algn="ctr">
        <a:solidFill>
          <a:schemeClr val="phClr">
            <a:shade val="60000"/>
            <a:satMod val="110000"/>
          </a:schemeClr>
        </a:solidFill>
        <a:prstDash val="solid"/>
      </a:ln>
      <a:ln w="127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phClr">
              <a:tint val="1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40000"/>
              <a:satMod val="165000"/>
            </a:schemeClr>
          </a:gs>
          <a:gs pos="50000">
            <a:schemeClr val="phClr">
              <a:shade val="80000"/>
              <a:satMod val="155000"/>
            </a:schemeClr>
          </a:gs>
          <a:gs pos="100000">
            <a:schemeClr val="phClr">
              <a:tint val="95000"/>
              <a:satMod val="20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tint val="95000"/>
              <a:satMod val="200000"/>
            </a:schemeClr>
            <a:schemeClr val="phClr">
              <a:shade val="80000"/>
              <a:satMod val="100000"/>
            </a:schemeClr>
          </a:duotone>
        </a:blip>
        <a:tile tx="0" ty="0" sx="55000" sy="55000" flip="none" algn="tl"/>
      </a:blipFill>
    </a:bgFillStyleLst>
  </a:fmtScheme>
</a:themeOverride>
</file>

<file path=ppt/theme/themeOverride5.xml><?xml version="1.0" encoding="utf-8"?>
<a:themeOverride xmlns:a="http://schemas.openxmlformats.org/drawingml/2006/main">
  <a:clrScheme name="Blemily 1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A81404"/>
    </a:accent1>
    <a:accent2>
      <a:srgbClr val="B70000"/>
    </a:accent2>
    <a:accent3>
      <a:srgbClr val="C3C113"/>
    </a:accent3>
    <a:accent4>
      <a:srgbClr val="05436A"/>
    </a:accent4>
    <a:accent5>
      <a:srgbClr val="BB7354"/>
    </a:accent5>
    <a:accent6>
      <a:srgbClr val="512F20"/>
    </a:accent6>
    <a:hlink>
      <a:srgbClr val="CC9900"/>
    </a:hlink>
    <a:folHlink>
      <a:srgbClr val="96A9A9"/>
    </a:folHlink>
  </a:clrScheme>
  <a:fontScheme name="Equity">
    <a:majorFont>
      <a:latin typeface="Franklin Gothic Book"/>
      <a:ea typeface=""/>
      <a:cs typeface=""/>
      <a:font script="Grek" typeface="Calibri"/>
      <a:font script="Cyrl" typeface="Calibri"/>
      <a:font script="Jpan" typeface="HGｺﾞｼｯｸM"/>
      <a:font script="Hang" typeface="바탕"/>
      <a:font script="Hans" typeface="幼圆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Perpetua"/>
      <a:ea typeface=""/>
      <a:cs typeface=""/>
      <a:font script="Grek" typeface="Cambria"/>
      <a:font script="Cyrl" typeface="Cambria"/>
      <a:font script="Jpan" typeface="HG創英ﾌﾟﾚｾﾞﾝｽEB"/>
      <a:font script="Hang" typeface="맑은 고딕"/>
      <a:font script="Hans" typeface="宋体"/>
      <a:font script="Hant" typeface="新細明體"/>
      <a:font script="Arab" typeface="Times New Roman"/>
      <a:font script="Hebr" typeface="Aharoni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Equity">
    <a: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tint val="30000"/>
              <a:satMod val="300000"/>
            </a:schemeClr>
            <a:schemeClr val="phClr">
              <a:tint val="40000"/>
              <a:satMod val="200000"/>
            </a:schemeClr>
          </a:duotone>
        </a:blip>
        <a:tile tx="0" ty="0" sx="70000" sy="70000" flip="none" algn="ctr"/>
      </a:blipFill>
      <a:blipFill>
        <a:blip xmlns:r="http://schemas.openxmlformats.org/officeDocument/2006/relationships" r:embed="rId1">
          <a:duotone>
            <a:schemeClr val="phClr">
              <a:shade val="22000"/>
              <a:satMod val="160000"/>
            </a:schemeClr>
            <a:schemeClr val="phClr">
              <a:shade val="45000"/>
              <a:satMod val="100000"/>
            </a:schemeClr>
          </a:duotone>
        </a:blip>
        <a:tile tx="0" ty="0" sx="65000" sy="65000" flip="none" algn="ctr"/>
      </a:blipFill>
    </a:fillStyleLst>
    <a:lnStyleLst>
      <a:ln w="9525" cap="flat" cmpd="sng" algn="ctr">
        <a:solidFill>
          <a:schemeClr val="phClr">
            <a:shade val="60000"/>
            <a:satMod val="110000"/>
          </a:schemeClr>
        </a:solidFill>
        <a:prstDash val="solid"/>
      </a:ln>
      <a:ln w="127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phClr">
              <a:tint val="1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40000"/>
              <a:satMod val="165000"/>
            </a:schemeClr>
          </a:gs>
          <a:gs pos="50000">
            <a:schemeClr val="phClr">
              <a:shade val="80000"/>
              <a:satMod val="155000"/>
            </a:schemeClr>
          </a:gs>
          <a:gs pos="100000">
            <a:schemeClr val="phClr">
              <a:tint val="95000"/>
              <a:satMod val="20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tint val="95000"/>
              <a:satMod val="200000"/>
            </a:schemeClr>
            <a:schemeClr val="phClr">
              <a:shade val="80000"/>
              <a:satMod val="100000"/>
            </a:schemeClr>
          </a:duotone>
        </a:blip>
        <a:tile tx="0" ty="0" sx="55000" sy="55000" flip="none" algn="tl"/>
      </a:blipFill>
    </a:bgFillStyleLst>
  </a:fmtScheme>
</a:themeOverride>
</file>

<file path=ppt/theme/themeOverride6.xml><?xml version="1.0" encoding="utf-8"?>
<a:themeOverride xmlns:a="http://schemas.openxmlformats.org/drawingml/2006/main">
  <a:clrScheme name="Blemily 1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A81404"/>
    </a:accent1>
    <a:accent2>
      <a:srgbClr val="B70000"/>
    </a:accent2>
    <a:accent3>
      <a:srgbClr val="C3C113"/>
    </a:accent3>
    <a:accent4>
      <a:srgbClr val="05436A"/>
    </a:accent4>
    <a:accent5>
      <a:srgbClr val="BB7354"/>
    </a:accent5>
    <a:accent6>
      <a:srgbClr val="512F20"/>
    </a:accent6>
    <a:hlink>
      <a:srgbClr val="CC9900"/>
    </a:hlink>
    <a:folHlink>
      <a:srgbClr val="96A9A9"/>
    </a:folHlink>
  </a:clrScheme>
  <a:fontScheme name="Equity">
    <a:majorFont>
      <a:latin typeface="Franklin Gothic Book"/>
      <a:ea typeface=""/>
      <a:cs typeface=""/>
      <a:font script="Grek" typeface="Calibri"/>
      <a:font script="Cyrl" typeface="Calibri"/>
      <a:font script="Jpan" typeface="HGｺﾞｼｯｸM"/>
      <a:font script="Hang" typeface="바탕"/>
      <a:font script="Hans" typeface="幼圆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Perpetua"/>
      <a:ea typeface=""/>
      <a:cs typeface=""/>
      <a:font script="Grek" typeface="Cambria"/>
      <a:font script="Cyrl" typeface="Cambria"/>
      <a:font script="Jpan" typeface="HG創英ﾌﾟﾚｾﾞﾝｽEB"/>
      <a:font script="Hang" typeface="맑은 고딕"/>
      <a:font script="Hans" typeface="宋体"/>
      <a:font script="Hant" typeface="新細明體"/>
      <a:font script="Arab" typeface="Times New Roman"/>
      <a:font script="Hebr" typeface="Aharoni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Equity">
    <a: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tint val="30000"/>
              <a:satMod val="300000"/>
            </a:schemeClr>
            <a:schemeClr val="phClr">
              <a:tint val="40000"/>
              <a:satMod val="200000"/>
            </a:schemeClr>
          </a:duotone>
        </a:blip>
        <a:tile tx="0" ty="0" sx="70000" sy="70000" flip="none" algn="ctr"/>
      </a:blipFill>
      <a:blipFill>
        <a:blip xmlns:r="http://schemas.openxmlformats.org/officeDocument/2006/relationships" r:embed="rId1">
          <a:duotone>
            <a:schemeClr val="phClr">
              <a:shade val="22000"/>
              <a:satMod val="160000"/>
            </a:schemeClr>
            <a:schemeClr val="phClr">
              <a:shade val="45000"/>
              <a:satMod val="100000"/>
            </a:schemeClr>
          </a:duotone>
        </a:blip>
        <a:tile tx="0" ty="0" sx="65000" sy="65000" flip="none" algn="ctr"/>
      </a:blipFill>
    </a:fillStyleLst>
    <a:lnStyleLst>
      <a:ln w="9525" cap="flat" cmpd="sng" algn="ctr">
        <a:solidFill>
          <a:schemeClr val="phClr">
            <a:shade val="60000"/>
            <a:satMod val="110000"/>
          </a:schemeClr>
        </a:solidFill>
        <a:prstDash val="solid"/>
      </a:ln>
      <a:ln w="127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phClr">
              <a:tint val="1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40000"/>
              <a:satMod val="165000"/>
            </a:schemeClr>
          </a:gs>
          <a:gs pos="50000">
            <a:schemeClr val="phClr">
              <a:shade val="80000"/>
              <a:satMod val="155000"/>
            </a:schemeClr>
          </a:gs>
          <a:gs pos="100000">
            <a:schemeClr val="phClr">
              <a:tint val="95000"/>
              <a:satMod val="20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tint val="95000"/>
              <a:satMod val="200000"/>
            </a:schemeClr>
            <a:schemeClr val="phClr">
              <a:shade val="80000"/>
              <a:satMod val="100000"/>
            </a:schemeClr>
          </a:duotone>
        </a:blip>
        <a:tile tx="0" ty="0" sx="55000" sy="55000" flip="none" algn="tl"/>
      </a:blipFill>
    </a:bgFillStyleLst>
  </a:fmtScheme>
</a:themeOverride>
</file>

<file path=ppt/theme/themeOverride7.xml><?xml version="1.0" encoding="utf-8"?>
<a:themeOverride xmlns:a="http://schemas.openxmlformats.org/drawingml/2006/main">
  <a:clrScheme name="Blemily 1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A81404"/>
    </a:accent1>
    <a:accent2>
      <a:srgbClr val="B70000"/>
    </a:accent2>
    <a:accent3>
      <a:srgbClr val="C3C113"/>
    </a:accent3>
    <a:accent4>
      <a:srgbClr val="05436A"/>
    </a:accent4>
    <a:accent5>
      <a:srgbClr val="BB7354"/>
    </a:accent5>
    <a:accent6>
      <a:srgbClr val="512F20"/>
    </a:accent6>
    <a:hlink>
      <a:srgbClr val="CC9900"/>
    </a:hlink>
    <a:folHlink>
      <a:srgbClr val="96A9A9"/>
    </a:folHlink>
  </a:clrScheme>
  <a:fontScheme name="Equity">
    <a:majorFont>
      <a:latin typeface="Franklin Gothic Book"/>
      <a:ea typeface=""/>
      <a:cs typeface=""/>
      <a:font script="Grek" typeface="Calibri"/>
      <a:font script="Cyrl" typeface="Calibri"/>
      <a:font script="Jpan" typeface="HGｺﾞｼｯｸM"/>
      <a:font script="Hang" typeface="바탕"/>
      <a:font script="Hans" typeface="幼圆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Perpetua"/>
      <a:ea typeface=""/>
      <a:cs typeface=""/>
      <a:font script="Grek" typeface="Cambria"/>
      <a:font script="Cyrl" typeface="Cambria"/>
      <a:font script="Jpan" typeface="HG創英ﾌﾟﾚｾﾞﾝｽEB"/>
      <a:font script="Hang" typeface="맑은 고딕"/>
      <a:font script="Hans" typeface="宋体"/>
      <a:font script="Hant" typeface="新細明體"/>
      <a:font script="Arab" typeface="Times New Roman"/>
      <a:font script="Hebr" typeface="Aharoni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Equity">
    <a: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tint val="30000"/>
              <a:satMod val="300000"/>
            </a:schemeClr>
            <a:schemeClr val="phClr">
              <a:tint val="40000"/>
              <a:satMod val="200000"/>
            </a:schemeClr>
          </a:duotone>
        </a:blip>
        <a:tile tx="0" ty="0" sx="70000" sy="70000" flip="none" algn="ctr"/>
      </a:blipFill>
      <a:blipFill>
        <a:blip xmlns:r="http://schemas.openxmlformats.org/officeDocument/2006/relationships" r:embed="rId1">
          <a:duotone>
            <a:schemeClr val="phClr">
              <a:shade val="22000"/>
              <a:satMod val="160000"/>
            </a:schemeClr>
            <a:schemeClr val="phClr">
              <a:shade val="45000"/>
              <a:satMod val="100000"/>
            </a:schemeClr>
          </a:duotone>
        </a:blip>
        <a:tile tx="0" ty="0" sx="65000" sy="65000" flip="none" algn="ctr"/>
      </a:blipFill>
    </a:fillStyleLst>
    <a:lnStyleLst>
      <a:ln w="9525" cap="flat" cmpd="sng" algn="ctr">
        <a:solidFill>
          <a:schemeClr val="phClr">
            <a:shade val="60000"/>
            <a:satMod val="110000"/>
          </a:schemeClr>
        </a:solidFill>
        <a:prstDash val="solid"/>
      </a:ln>
      <a:ln w="127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phClr">
              <a:tint val="1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40000"/>
              <a:satMod val="165000"/>
            </a:schemeClr>
          </a:gs>
          <a:gs pos="50000">
            <a:schemeClr val="phClr">
              <a:shade val="80000"/>
              <a:satMod val="155000"/>
            </a:schemeClr>
          </a:gs>
          <a:gs pos="100000">
            <a:schemeClr val="phClr">
              <a:tint val="95000"/>
              <a:satMod val="20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tint val="95000"/>
              <a:satMod val="200000"/>
            </a:schemeClr>
            <a:schemeClr val="phClr">
              <a:shade val="80000"/>
              <a:satMod val="100000"/>
            </a:schemeClr>
          </a:duotone>
        </a:blip>
        <a:tile tx="0" ty="0" sx="55000" sy="55000" flip="none" algn="tl"/>
      </a:blipFill>
    </a:bgFillStyleLst>
  </a:fmtScheme>
</a:themeOverride>
</file>

<file path=ppt/theme/themeOverride8.xml><?xml version="1.0" encoding="utf-8"?>
<a:themeOverride xmlns:a="http://schemas.openxmlformats.org/drawingml/2006/main">
  <a:clrScheme name="Blemily 1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A81404"/>
    </a:accent1>
    <a:accent2>
      <a:srgbClr val="B70000"/>
    </a:accent2>
    <a:accent3>
      <a:srgbClr val="C3C113"/>
    </a:accent3>
    <a:accent4>
      <a:srgbClr val="05436A"/>
    </a:accent4>
    <a:accent5>
      <a:srgbClr val="BB7354"/>
    </a:accent5>
    <a:accent6>
      <a:srgbClr val="512F20"/>
    </a:accent6>
    <a:hlink>
      <a:srgbClr val="CC9900"/>
    </a:hlink>
    <a:folHlink>
      <a:srgbClr val="96A9A9"/>
    </a:folHlink>
  </a:clrScheme>
  <a:fontScheme name="Equity">
    <a:majorFont>
      <a:latin typeface="Franklin Gothic Book"/>
      <a:ea typeface=""/>
      <a:cs typeface=""/>
      <a:font script="Grek" typeface="Calibri"/>
      <a:font script="Cyrl" typeface="Calibri"/>
      <a:font script="Jpan" typeface="HGｺﾞｼｯｸM"/>
      <a:font script="Hang" typeface="바탕"/>
      <a:font script="Hans" typeface="幼圆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Perpetua"/>
      <a:ea typeface=""/>
      <a:cs typeface=""/>
      <a:font script="Grek" typeface="Cambria"/>
      <a:font script="Cyrl" typeface="Cambria"/>
      <a:font script="Jpan" typeface="HG創英ﾌﾟﾚｾﾞﾝｽEB"/>
      <a:font script="Hang" typeface="맑은 고딕"/>
      <a:font script="Hans" typeface="宋体"/>
      <a:font script="Hant" typeface="新細明體"/>
      <a:font script="Arab" typeface="Times New Roman"/>
      <a:font script="Hebr" typeface="Aharoni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Equity">
    <a: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tint val="30000"/>
              <a:satMod val="300000"/>
            </a:schemeClr>
            <a:schemeClr val="phClr">
              <a:tint val="40000"/>
              <a:satMod val="200000"/>
            </a:schemeClr>
          </a:duotone>
        </a:blip>
        <a:tile tx="0" ty="0" sx="70000" sy="70000" flip="none" algn="ctr"/>
      </a:blipFill>
      <a:blipFill>
        <a:blip xmlns:r="http://schemas.openxmlformats.org/officeDocument/2006/relationships" r:embed="rId1">
          <a:duotone>
            <a:schemeClr val="phClr">
              <a:shade val="22000"/>
              <a:satMod val="160000"/>
            </a:schemeClr>
            <a:schemeClr val="phClr">
              <a:shade val="45000"/>
              <a:satMod val="100000"/>
            </a:schemeClr>
          </a:duotone>
        </a:blip>
        <a:tile tx="0" ty="0" sx="65000" sy="65000" flip="none" algn="ctr"/>
      </a:blipFill>
    </a:fillStyleLst>
    <a:lnStyleLst>
      <a:ln w="9525" cap="flat" cmpd="sng" algn="ctr">
        <a:solidFill>
          <a:schemeClr val="phClr">
            <a:shade val="60000"/>
            <a:satMod val="110000"/>
          </a:schemeClr>
        </a:solidFill>
        <a:prstDash val="solid"/>
      </a:ln>
      <a:ln w="127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phClr">
              <a:tint val="1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40000"/>
              <a:satMod val="165000"/>
            </a:schemeClr>
          </a:gs>
          <a:gs pos="50000">
            <a:schemeClr val="phClr">
              <a:shade val="80000"/>
              <a:satMod val="155000"/>
            </a:schemeClr>
          </a:gs>
          <a:gs pos="100000">
            <a:schemeClr val="phClr">
              <a:tint val="95000"/>
              <a:satMod val="20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tint val="95000"/>
              <a:satMod val="200000"/>
            </a:schemeClr>
            <a:schemeClr val="phClr">
              <a:shade val="80000"/>
              <a:satMod val="100000"/>
            </a:schemeClr>
          </a:duotone>
        </a:blip>
        <a:tile tx="0" ty="0" sx="55000" sy="55000" flip="none" algn="tl"/>
      </a:blipFill>
    </a:bgFillStyleLst>
  </a:fmtScheme>
</a:themeOverride>
</file>

<file path=ppt/theme/themeOverride9.xml><?xml version="1.0" encoding="utf-8"?>
<a:themeOverride xmlns:a="http://schemas.openxmlformats.org/drawingml/2006/main">
  <a:clrScheme name="Blemily 1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A81404"/>
    </a:accent1>
    <a:accent2>
      <a:srgbClr val="5C130B"/>
    </a:accent2>
    <a:accent3>
      <a:srgbClr val="97B516"/>
    </a:accent3>
    <a:accent4>
      <a:srgbClr val="0E3B75"/>
    </a:accent4>
    <a:accent5>
      <a:srgbClr val="1275F5"/>
    </a:accent5>
    <a:accent6>
      <a:srgbClr val="1275F5"/>
    </a:accent6>
    <a:hlink>
      <a:srgbClr val="CC9900"/>
    </a:hlink>
    <a:folHlink>
      <a:srgbClr val="96A9A9"/>
    </a:folHlink>
  </a:clrScheme>
  <a:fontScheme name="Equity">
    <a:majorFont>
      <a:latin typeface="Franklin Gothic Book"/>
      <a:ea typeface=""/>
      <a:cs typeface=""/>
      <a:font script="Grek" typeface="Calibri"/>
      <a:font script="Cyrl" typeface="Calibri"/>
      <a:font script="Jpan" typeface="HGｺﾞｼｯｸM"/>
      <a:font script="Hang" typeface="바탕"/>
      <a:font script="Hans" typeface="幼圆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Perpetua"/>
      <a:ea typeface=""/>
      <a:cs typeface=""/>
      <a:font script="Grek" typeface="Cambria"/>
      <a:font script="Cyrl" typeface="Cambria"/>
      <a:font script="Jpan" typeface="HG創英ﾌﾟﾚｾﾞﾝｽEB"/>
      <a:font script="Hang" typeface="맑은 고딕"/>
      <a:font script="Hans" typeface="宋体"/>
      <a:font script="Hant" typeface="新細明體"/>
      <a:font script="Arab" typeface="Times New Roman"/>
      <a:font script="Hebr" typeface="Aharoni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Equity">
    <a: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tint val="30000"/>
              <a:satMod val="300000"/>
            </a:schemeClr>
            <a:schemeClr val="phClr">
              <a:tint val="40000"/>
              <a:satMod val="200000"/>
            </a:schemeClr>
          </a:duotone>
        </a:blip>
        <a:tile tx="0" ty="0" sx="70000" sy="70000" flip="none" algn="ctr"/>
      </a:blipFill>
      <a:blipFill>
        <a:blip xmlns:r="http://schemas.openxmlformats.org/officeDocument/2006/relationships" r:embed="rId1">
          <a:duotone>
            <a:schemeClr val="phClr">
              <a:shade val="22000"/>
              <a:satMod val="160000"/>
            </a:schemeClr>
            <a:schemeClr val="phClr">
              <a:shade val="45000"/>
              <a:satMod val="100000"/>
            </a:schemeClr>
          </a:duotone>
        </a:blip>
        <a:tile tx="0" ty="0" sx="65000" sy="65000" flip="none" algn="ctr"/>
      </a:blipFill>
    </a:fillStyleLst>
    <a:lnStyleLst>
      <a:ln w="9525" cap="flat" cmpd="sng" algn="ctr">
        <a:solidFill>
          <a:schemeClr val="phClr">
            <a:shade val="60000"/>
            <a:satMod val="110000"/>
          </a:schemeClr>
        </a:solidFill>
        <a:prstDash val="solid"/>
      </a:ln>
      <a:ln w="127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phClr">
              <a:tint val="1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40000"/>
              <a:satMod val="165000"/>
            </a:schemeClr>
          </a:gs>
          <a:gs pos="50000">
            <a:schemeClr val="phClr">
              <a:shade val="80000"/>
              <a:satMod val="155000"/>
            </a:schemeClr>
          </a:gs>
          <a:gs pos="100000">
            <a:schemeClr val="phClr">
              <a:tint val="95000"/>
              <a:satMod val="20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tint val="95000"/>
              <a:satMod val="200000"/>
            </a:schemeClr>
            <a:schemeClr val="phClr">
              <a:shade val="80000"/>
              <a:satMod val="100000"/>
            </a:schemeClr>
          </a:duotone>
        </a:blip>
        <a:tile tx="0" ty="0" sx="55000" sy="5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16498</TotalTime>
  <Words>847</Words>
  <Application>Microsoft Macintosh PowerPoint</Application>
  <PresentationFormat>On-screen Show (4:3)</PresentationFormat>
  <Paragraphs>290</Paragraphs>
  <Slides>27</Slides>
  <Notes>23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Equity</vt:lpstr>
      <vt:lpstr>The Dark Silicon Implications for Microprocessors</vt:lpstr>
      <vt:lpstr>Multicore Decade?</vt:lpstr>
      <vt:lpstr>Finding Optimal Multicore Designs</vt:lpstr>
      <vt:lpstr>Symmetric Multicore Projections</vt:lpstr>
      <vt:lpstr>Multicore Solutions</vt:lpstr>
      <vt:lpstr>Multicore Solutions</vt:lpstr>
      <vt:lpstr>Multicore Solutions</vt:lpstr>
      <vt:lpstr>Multicore Solutions</vt:lpstr>
      <vt:lpstr>Multicore Era Projections</vt:lpstr>
      <vt:lpstr>Why Diminishing Returns?</vt:lpstr>
      <vt:lpstr>Overview</vt:lpstr>
      <vt:lpstr>Device Scaling Projections</vt:lpstr>
      <vt:lpstr>Modeling Ideal Core Power/Perf.</vt:lpstr>
      <vt:lpstr>Combining Device and Core Models</vt:lpstr>
      <vt:lpstr>Overview</vt:lpstr>
      <vt:lpstr>What belongs in multicore model?</vt:lpstr>
      <vt:lpstr>Multicore Speedup Model</vt:lpstr>
      <vt:lpstr>Multicore Performance Model</vt:lpstr>
      <vt:lpstr>Core Utilization Model</vt:lpstr>
      <vt:lpstr>Multicore Model &amp; Pareto Frontiers</vt:lpstr>
      <vt:lpstr>Translating from SPECmark</vt:lpstr>
      <vt:lpstr>Area and Power Constraints</vt:lpstr>
      <vt:lpstr>Overview</vt:lpstr>
      <vt:lpstr>Dark Silicon</vt:lpstr>
      <vt:lpstr>Overall Performance</vt:lpstr>
      <vt:lpstr>Conclusions</vt:lpstr>
      <vt:lpstr>Slide 27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Dark Silicon and the End of Multicore Scaling</dc:title>
  <dc:creator> </dc:creator>
  <cp:lastModifiedBy>Information Services Department</cp:lastModifiedBy>
  <cp:revision>132</cp:revision>
  <dcterms:created xsi:type="dcterms:W3CDTF">2011-11-02T17:33:04Z</dcterms:created>
  <dcterms:modified xsi:type="dcterms:W3CDTF">2011-11-02T17:33:26Z</dcterms:modified>
</cp:coreProperties>
</file>