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Default Extension="xlsx" ContentType="application/vnd.openxmlformats-officedocument.spreadsheetml.sheet"/>
  <Default Extension="xml" ContentType="application/xml"/>
  <Override PartName="/ppt/tableStyles.xml" ContentType="application/vnd.openxmlformats-officedocument.presentationml.tableStyles+xml"/>
  <Override PartName="/ppt/ink/ink2.xml" ContentType="application/inkml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docProps/custom.xml" ContentType="application/vnd.openxmlformats-officedocument.custom-propertie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ink/ink1.xml" ContentType="application/inkml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Default Extension="wmf" ContentType="image/x-wmf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ink/ink3.xml" ContentType="application/inkml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257" r:id="rId2"/>
    <p:sldId id="470" r:id="rId3"/>
    <p:sldId id="262" r:id="rId4"/>
    <p:sldId id="471" r:id="rId5"/>
    <p:sldId id="472" r:id="rId6"/>
    <p:sldId id="473" r:id="rId7"/>
    <p:sldId id="475" r:id="rId8"/>
    <p:sldId id="494" r:id="rId9"/>
    <p:sldId id="476" r:id="rId10"/>
    <p:sldId id="477" r:id="rId11"/>
    <p:sldId id="478" r:id="rId12"/>
    <p:sldId id="375" r:id="rId13"/>
    <p:sldId id="479" r:id="rId14"/>
    <p:sldId id="432" r:id="rId15"/>
    <p:sldId id="486" r:id="rId16"/>
    <p:sldId id="488" r:id="rId17"/>
    <p:sldId id="495" r:id="rId18"/>
    <p:sldId id="480" r:id="rId19"/>
    <p:sldId id="485" r:id="rId20"/>
    <p:sldId id="481" r:id="rId21"/>
    <p:sldId id="493" r:id="rId22"/>
    <p:sldId id="487" r:id="rId23"/>
    <p:sldId id="483" r:id="rId24"/>
    <p:sldId id="482" r:id="rId25"/>
    <p:sldId id="429" r:id="rId26"/>
    <p:sldId id="435" r:id="rId27"/>
    <p:sldId id="437" r:id="rId28"/>
    <p:sldId id="468" r:id="rId29"/>
    <p:sldId id="491" r:id="rId30"/>
    <p:sldId id="426" r:id="rId31"/>
    <p:sldId id="418" r:id="rId32"/>
    <p:sldId id="419" r:id="rId33"/>
    <p:sldId id="492" r:id="rId34"/>
    <p:sldId id="421" r:id="rId35"/>
    <p:sldId id="469" r:id="rId36"/>
    <p:sldId id="452" r:id="rId37"/>
    <p:sldId id="453" r:id="rId38"/>
    <p:sldId id="454" r:id="rId39"/>
  </p:sldIdLst>
  <p:sldSz cx="8686800" cy="6858000"/>
  <p:notesSz cx="6858000" cy="92964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ＭＳ Ｐゴシック" pitchFamily="-111" charset="-128"/>
        <a:cs typeface="Arial" charset="0"/>
      </a:defRPr>
    </a:lvl1pPr>
    <a:lvl2pPr marL="4572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ＭＳ Ｐゴシック" pitchFamily="-111" charset="-128"/>
        <a:cs typeface="Arial" charset="0"/>
      </a:defRPr>
    </a:lvl2pPr>
    <a:lvl3pPr marL="9144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ＭＳ Ｐゴシック" pitchFamily="-111" charset="-128"/>
        <a:cs typeface="Arial" charset="0"/>
      </a:defRPr>
    </a:lvl3pPr>
    <a:lvl4pPr marL="13716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ＭＳ Ｐゴシック" pitchFamily="-111" charset="-128"/>
        <a:cs typeface="Arial" charset="0"/>
      </a:defRPr>
    </a:lvl4pPr>
    <a:lvl5pPr marL="18288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ＭＳ Ｐゴシック" pitchFamily="-111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ＭＳ Ｐゴシック" pitchFamily="-111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ＭＳ Ｐゴシック" pitchFamily="-111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ＭＳ Ｐゴシック" pitchFamily="-111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ＭＳ Ｐゴシック" pitchFamily="-111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>
          <a:srgbClr val="FF0000"/>
        </p14:laserClr>
      </p:ext>
      <p:ext uri="{2FDB2607-1784-4EEB-B798-7EB5836EED8A}">
        <p14:showMediaCtrls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"/>
      </p:ext>
    </p:extLst>
  </p:showPr>
  <p:clrMru>
    <a:srgbClr val="F0F0F0"/>
    <a:srgbClr val="D9D9D9"/>
    <a:srgbClr val="A4001D"/>
    <a:srgbClr val="C00000"/>
    <a:srgbClr val="FFFFFF"/>
    <a:srgbClr val="FF0000"/>
    <a:srgbClr val="7B0014"/>
    <a:srgbClr val="C8685B"/>
    <a:srgbClr val="E7D19A"/>
    <a:srgbClr val="EAEAEA"/>
  </p:clrMru>
  <p:extLst>
    <p:ext uri="{E76CE94A-603C-4142-B9EB-6D1370010A27}">
      <p14:discardImageEditData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8132" autoAdjust="0"/>
    <p:restoredTop sz="93489" autoAdjust="0"/>
  </p:normalViewPr>
  <p:slideViewPr>
    <p:cSldViewPr>
      <p:cViewPr varScale="1">
        <p:scale>
          <a:sx n="154" d="100"/>
          <a:sy n="154" d="100"/>
        </p:scale>
        <p:origin x="-904" y="-104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Relationship Id="rId2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view3D>
      <c:rAngAx val="1"/>
    </c:view3D>
    <c:plotArea>
      <c:layout>
        <c:manualLayout>
          <c:layoutTarget val="inner"/>
          <c:xMode val="edge"/>
          <c:yMode val="edge"/>
          <c:x val="0.0169720336845667"/>
          <c:y val="0.0295202920839553"/>
          <c:w val="0.963013965906251"/>
          <c:h val="0.810213682961783"/>
        </c:manualLayout>
      </c:layout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New Architecture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Traditional</c:v>
                </c:pt>
                <c:pt idx="1">
                  <c:v>Chip Genesis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100.0</c:v>
                </c:pt>
                <c:pt idx="1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Market Segment 2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Traditional</c:v>
                </c:pt>
                <c:pt idx="1">
                  <c:v>Chip Genesis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70.0</c:v>
                </c:pt>
                <c:pt idx="1">
                  <c:v>40.0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Market Segment 3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Traditional</c:v>
                </c:pt>
                <c:pt idx="1">
                  <c:v>Chip Genesis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70.0</c:v>
                </c:pt>
                <c:pt idx="1">
                  <c:v>30.0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Market Segment 4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Traditional</c:v>
                </c:pt>
                <c:pt idx="1">
                  <c:v>Chip Genesis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70.0</c:v>
                </c:pt>
                <c:pt idx="1">
                  <c:v>20.0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Market Segment 5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Traditional</c:v>
                </c:pt>
                <c:pt idx="1">
                  <c:v>Chip Genesis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70.0</c:v>
                </c:pt>
                <c:pt idx="1">
                  <c:v>20.0</c:v>
                </c:pt>
              </c:numCache>
            </c:numRef>
          </c:val>
        </c:ser>
        <c:shape val="box"/>
        <c:axId val="545907768"/>
        <c:axId val="543607736"/>
        <c:axId val="0"/>
      </c:bar3DChart>
      <c:catAx>
        <c:axId val="545907768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543607736"/>
        <c:crosses val="autoZero"/>
        <c:auto val="1"/>
        <c:lblAlgn val="ctr"/>
        <c:lblOffset val="100"/>
      </c:catAx>
      <c:valAx>
        <c:axId val="5436077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Normalized  NRE </a:t>
                </a:r>
                <a:r>
                  <a:rPr lang="en-US" baseline="0" dirty="0" smtClean="0"/>
                  <a:t> Cost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"/>
              <c:y val="0.313736677304117"/>
            </c:manualLayout>
          </c:layout>
        </c:title>
        <c:numFmt formatCode="General" sourceLinked="1"/>
        <c:tickLblPos val="nextTo"/>
        <c:crossAx val="545907768"/>
        <c:crosses val="autoZero"/>
        <c:crossBetween val="between"/>
        <c:majorUnit val="100.0"/>
      </c:valAx>
    </c:plotArea>
    <c:legend>
      <c:legendPos val="r"/>
      <c:layout>
        <c:manualLayout>
          <c:xMode val="edge"/>
          <c:yMode val="edge"/>
          <c:x val="0.470824989053832"/>
          <c:y val="0.072081918070941"/>
          <c:w val="0.462829788361051"/>
          <c:h val="0.19297121211545"/>
        </c:manualLayout>
      </c:layout>
      <c:spPr>
        <a:solidFill>
          <a:schemeClr val="bg1"/>
        </a:solidFill>
        <a:ln>
          <a:solidFill>
            <a:schemeClr val="tx2"/>
          </a:solidFill>
        </a:ln>
      </c:sp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A40FB-6D10-4BC8-B33D-B2216C1A6B3E}" type="datetimeFigureOut">
              <a:rPr lang="en-US" smtClean="0"/>
              <a:pPr/>
              <a:t>11/2/11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31681-A2BB-4C10-B353-B6C6E3D99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55585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1-01-07T23:11:38.4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0-1 23,'0'0'25,"0"0"2,0 0 0,0 0-11,0 0-2,0 0-2,0 0-3,0 0-1,0 0-1,0 0 1,0 0-3,0 0 0,0 0-1,0 0 0,10 0-1,-10 0-1,0 0 0,10-8-1,263 453 8,-274-432-10,3 1 1,-3 2 0,1-4 0,0 3 0,0-3 0,1 1 0,-2-1 0,2-2 0,-1-10 0,1 14 1,-1-14-1,0 0 0,1 10 0,-1-10 0,0 0 0,0 0 0,0 0 0,0 0 0,0 0 0,1-11-1,-1 11 1,2-20 0,-2 8 0,3-1 0,-1-3 1,1-1-1,0-2-1,1 0 2,1 1-1,-1-2 1,2 0-1,0-3 0,-1 3 0,2-3 1,1 1-1,0-1 0,0 0 1,3 2-1,0 3 1,2 0-1,-1 1 0,-1 0 0,0 1 1,1 3-1,0 1 1,-3 1-1,0 1 1,-9 10-1,12-17 0,-12 17 0,10-10 0,-10 10 0,0 0 0,11-3 0,-11 3 0,0 0 0,12 8 1,-12-8-1,13 17 0,-13-17 0,12 21 1,-6-6-1,0 5 0,1 0 0,0 1 0,-1 1 0,1 1 1,-1 1-1,1 2 0,-1-2 0,0 0 1,-1 0-2,0-1 2,1 4-1,-1-5 0,0 3 0,-2-2 1,1 0-1,0-3 0,-1 1 0,-1-2 0,2-6 1,-2 4-1,0-5 0,-2-12 0,2 17 0,-2-17 0,1 12 0,-1-12 0,0 0 0,0 0 0,0 0 0,0 0 1,0 0-1,0 0 0,0 0 0,0 0 0,0 0 0,0 0 0,0-12-1,0 12 1,2-22 0,-1 5 0,1-3 0,0-2 1,1 0-2,2-2 1,0-1 0,-1-1 0,3 0 0,0 5 0,0-1 0,2-1 0,1 1 0,0 0 0,0 0 0,2 3 0,0 0 0,0 3 1,0-1-1,0 2 0,-3 4 0,1 2 0,-10 9 0,17-13 0,-17 13 1,15-9-1,-15 9 0,12-2 0,-12 2 0,11 0 0,-11 0 0,12 8 0,-12-8 0,13 17 0,-5-5 0,1 2 0,1 3 0,-1 3 0,2 1 0,-1 2 0,0 3 0,0 3 0,-2 0 0,0 0 0,-2 4 0,-2-1 0,-1 0 0,0 0 1,-1-3-1,-2-4 0,1 0 0,-1-1 0,1-7-1,-1-1 0,-1-6-3,2 0-3,-1-10-14,0 0-17,0 0 0,0 0-2,2-11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1-01-07T23:11:43.2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-1 33 59,'2'-13'34,"-2"2"-1,0 11 1,-1-10-19,1 10-4,0 0-4,5 10-2,-5 3 0,3 6-2,-2 7 0,1 3-1,1 4 0,1 2-1,1 0 0,-1-4 0,2-4-1,-1-4 0,2-10 0,0-2 0,2-3 1,1-6-1,1-3 1,1-5-1,1-5 0,2-3 1,-1-3-1,1-7 1,0-3-1,-1 0 1,-2-3-1,-1 1 1,-2 0 0,0 6-1,-3 4 1,-2 5-1,0 4 1,-4 10-1,0 0 1,0 0-1,0 0 0,3 10 1,-3 6-1,-1 6 0,1 6 0,0 5 0,0 5 0,1 10-1,-1 3 2,1 4-2,-3 1 2,0 3-2,-2 0 2,-1 2-1,-2-4 0,-2-2 0,-1-4 0,-1-5 0,-2-5 0,-1-7 1,-1-8-1,-2-10 0,-1-11 0,-1-11 0,0-13-1,3-6 1,2-7-2,2-5 0,4 2-3,0-7-8,8 12-26,1 1 2,5 14-1,1-2-1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1-01-07T23:11:41.37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248 132 27,'0'0'28,"0"-11"3,0 11-1,-3-11-11,3 11-5,0-13-2,0 13-2,0-16-3,0 16 0,-1-14-2,1 14 0,-6-17-1,6 17 0,-11-17-1,11 17-1,-17-15 0,8 6-1,-3 4 1,0 2-1,-1 2-1,0 3 1,0 4-1,0 6 0,-3 8 0,0 3 0,1 5 0,0 5-1,0 0 1,2 5-1,1-1 1,2-3-1,3-2 1,3-1 0,2-4 0,3-2-1,3-6 1,2-2 0,2-4 0,3-3 0,3-6 0,2-4 0,1-5 0,0-4 1,2-3-1,-2-5 1,1-2-1,-2-4 1,-1 0-1,0-4 1,-3 1-1,0 2 1,-2-3 0,0 4-1,-1 0 1,-1 2-1,-2 3 0,-1 3 1,-2 3-1,0 2 1,-3 10-1,0 0 0,5-11 1,-5 11-1,0 11 0,0-11 0,1 25 0,-1-7 0,1 2 0,-1 5 0,2 5 0,0-2 0,1 1 0,0 1 0,3-6 0,-1 1 0,0-4 0,1-4 0,1-1 0,-1-4-1,1-2-2,-7-10-2,15 9-18,-15-9-15,11-9 1,-11 9-1,8-19-1</inkml:trace>
  <inkml:trace contextRef="#ctx0" brushRef="#br0" timeOffset="1112">553 145 46,'2'-13'31,"-1"4"1,-1 9 0,-1-14-17,1 14-5,0 0-1,0 0-3,7 10-1,-3 3-1,-3 6-1,1 5 0,-1 1-1,1 6 0,-1 1 0,-1-2-2,-1-3 1,1-1-1,-1-4 1,0-4-1,1-4-1,0-4 2,0-10-1,0 0 0,0 0 1,2-10-1,0-6 1,1-6 0,0-6 0,2-3 0,1-3 0,1-5 0,4 1-1,-1 0 1,1 4 0,3 4-1,0 5 0,0 5 1,-1 6-1,1 6 1,0 8-1,0 8 0,-1 8 1,-2 6-1,-2 3 1,0 7-1,-3 1 0,-1 2 0,-1-1 0,-2-3 0,-1-6-1,-2-4-2,3-3-7,-2-18-27,-2 17 1,2-17-1,0 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0788" y="696913"/>
            <a:ext cx="441642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336CDEE5-53CE-4670-9C81-9F1EECB5B254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1877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696913"/>
            <a:ext cx="4416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CDEE5-53CE-4670-9C81-9F1EECB5B254}" type="slidenum">
              <a:rPr lang="he-IL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F057F-D4A2-4DE4-AF71-28DE5DDDA222}" type="slidenum">
              <a:rPr lang="he-IL"/>
              <a:pPr/>
              <a:t>28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696913"/>
            <a:ext cx="4416425" cy="348615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0" dirty="0" smtClean="0"/>
              <a:t>Similar</a:t>
            </a:r>
            <a:r>
              <a:rPr lang="en-US" b="0" baseline="0" dirty="0" smtClean="0"/>
              <a:t> to the </a:t>
            </a:r>
            <a:r>
              <a:rPr lang="en-US" b="0" baseline="0" dirty="0" err="1" smtClean="0"/>
              <a:t>sw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verif</a:t>
            </a:r>
            <a:r>
              <a:rPr lang="en-US" b="0" baseline="0" dirty="0" smtClean="0"/>
              <a:t> tools:</a:t>
            </a:r>
          </a:p>
          <a:p>
            <a:pPr algn="l" rtl="0">
              <a:buFont typeface="Arial" charset="0"/>
              <a:buChar char="•"/>
            </a:pPr>
            <a:r>
              <a:rPr lang="en-US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Corensic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Concurrency Debugger and Thread Debugger for Parallel Applications and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Multicore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Software (Jinx)</a:t>
            </a:r>
          </a:p>
          <a:p>
            <a:pPr algn="l" rtl="0">
              <a:buFont typeface="Arial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A randomized scheduler with probabilistic guarantees of finding bugs (ASPLOS '10)</a:t>
            </a:r>
            <a:endParaRPr lang="en-US" b="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85C76-08C4-4CE2-8413-47E02E026B7A}" type="slidenum">
              <a:rPr lang="en-US" smtClean="0">
                <a:latin typeface="Times" pitchFamily="18" charset="0"/>
              </a:rPr>
              <a:pPr/>
              <a:t>30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698500"/>
            <a:ext cx="4416425" cy="34861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9" y="4415790"/>
            <a:ext cx="5483225" cy="4181767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56C6C-1F0C-47DC-80D2-DDE02261B8D7}" type="slidenum">
              <a:rPr lang="en-US" smtClean="0">
                <a:latin typeface="Times" pitchFamily="18" charset="0"/>
              </a:rPr>
              <a:pPr/>
              <a:t>31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698500"/>
            <a:ext cx="4416425" cy="34861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9" y="4415790"/>
            <a:ext cx="5483225" cy="4181767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0788" y="696913"/>
            <a:ext cx="4416425" cy="348615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2C788-6925-41A1-89C7-44C6F9BCA5E7}" type="slidenum">
              <a:rPr lang="en-US" smtClean="0">
                <a:latin typeface="Times" pitchFamily="18" charset="0"/>
              </a:rPr>
              <a:pPr/>
              <a:t>32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696913"/>
            <a:ext cx="4416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1D3B6-09B5-4257-897D-3D9FCD7DDE9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696913"/>
            <a:ext cx="4416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some sense we are creating a silicon compiler,</a:t>
            </a:r>
            <a:r>
              <a:rPr lang="en-US" baseline="0" dirty="0" smtClean="0"/>
              <a:t> it is just that we ask the most </a:t>
            </a:r>
            <a:r>
              <a:rPr lang="en-US" baseline="0" dirty="0" err="1" smtClean="0"/>
              <a:t>knowledgable</a:t>
            </a:r>
            <a:r>
              <a:rPr lang="en-US" baseline="0" dirty="0" smtClean="0"/>
              <a:t> person how to compile---the </a:t>
            </a:r>
            <a:r>
              <a:rPr lang="en-US" baseline="0" dirty="0" err="1" smtClean="0"/>
              <a:t>rtl</a:t>
            </a:r>
            <a:r>
              <a:rPr lang="en-US" baseline="0" dirty="0" smtClean="0"/>
              <a:t> designer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1D3B6-09B5-4257-897D-3D9FCD7DDE9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696913"/>
            <a:ext cx="4416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1D3B6-09B5-4257-897D-3D9FCD7DDE9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696913"/>
            <a:ext cx="4416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move to the next slide: So how do we deal with</a:t>
            </a:r>
            <a:r>
              <a:rPr lang="en-US" baseline="0" dirty="0" smtClean="0"/>
              <a:t> complexity? How have we historically dealt with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CDEE5-53CE-4670-9C81-9F1EECB5B254}" type="slidenum">
              <a:rPr lang="he-IL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Summary: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We have two huge problems:</a:t>
            </a:r>
            <a:r>
              <a:rPr lang="en-US" baseline="0" dirty="0" smtClean="0"/>
              <a:t> power and complexity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SoC does not solve these problems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Reconfigurable designs solve the complexity but not the power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But all that this is saying is that we need to put the configuration in a different location in the abstractions stack!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CDEE5-53CE-4670-9C81-9F1EECB5B254}" type="slidenum">
              <a:rPr lang="he-IL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9ABAEE-B943-430A-83DD-78A86AA96FC3}" type="slidenum">
              <a:rPr lang="x-none" altLang="en-US" smtClean="0">
                <a:latin typeface="Times" pitchFamily="18" charset="0"/>
              </a:rPr>
              <a:pPr/>
              <a:t>11</a:t>
            </a:fld>
            <a:endParaRPr lang="en-US" altLang="en-US" smtClean="0">
              <a:latin typeface="Times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charset="-128"/>
              </a:rPr>
              <a:t>Reuse systems, not components! By compiling different architectural programs.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9ABAEE-B943-430A-83DD-78A86AA96FC3}" type="slidenum">
              <a:rPr lang="x-none" altLang="en-US" smtClean="0">
                <a:latin typeface="Times" pitchFamily="18" charset="0"/>
              </a:rPr>
              <a:pPr/>
              <a:t>12</a:t>
            </a:fld>
            <a:endParaRPr lang="en-US" altLang="en-US" smtClean="0">
              <a:latin typeface="Times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696913"/>
            <a:ext cx="4416425" cy="34861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Moving to the next slide: </a:t>
            </a:r>
            <a:r>
              <a:rPr lang="en-US" b="1" dirty="0" smtClean="0"/>
              <a:t>In an effort</a:t>
            </a:r>
            <a:r>
              <a:rPr lang="en-US" b="1" baseline="0" dirty="0" smtClean="0"/>
              <a:t> to standardize the creation of generators, we created a tool for making them. A Generators’ generator.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CDEE5-53CE-4670-9C81-9F1EECB5B254}" type="slidenum">
              <a:rPr lang="he-IL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696913"/>
            <a:ext cx="4416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CDEE5-53CE-4670-9C81-9F1EECB5B254}" type="slidenum">
              <a:rPr lang="he-IL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696913"/>
            <a:ext cx="4416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CDEE5-53CE-4670-9C81-9F1EECB5B254}" type="slidenum">
              <a:rPr lang="he-IL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03020" y="3886200"/>
            <a:ext cx="608076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29" name="Text Box 57"/>
          <p:cNvSpPr txBox="1">
            <a:spLocks noChangeArrowheads="1"/>
          </p:cNvSpPr>
          <p:nvPr/>
        </p:nvSpPr>
        <p:spPr bwMode="auto">
          <a:xfrm>
            <a:off x="4088529" y="5367338"/>
            <a:ext cx="16277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1600">
                <a:solidFill>
                  <a:schemeClr val="bg1"/>
                </a:solidFill>
                <a:cs typeface="+mn-cs"/>
              </a:rPr>
              <a:t>http://www.c</a:t>
            </a:r>
            <a:r>
              <a:rPr lang="en-US" sz="1400" i="1">
                <a:solidFill>
                  <a:schemeClr val="bg1"/>
                </a:solidFill>
                <a:cs typeface="+mn-cs"/>
              </a:rPr>
              <a:t>2</a:t>
            </a:r>
            <a:r>
              <a:rPr lang="en-US" sz="1600">
                <a:solidFill>
                  <a:schemeClr val="bg1"/>
                </a:solidFill>
                <a:cs typeface="+mn-cs"/>
              </a:rPr>
              <a:t>s</a:t>
            </a:r>
            <a:r>
              <a:rPr lang="en-US" sz="1400" i="1">
                <a:solidFill>
                  <a:schemeClr val="bg1"/>
                </a:solidFill>
                <a:cs typeface="+mn-cs"/>
              </a:rPr>
              <a:t>2</a:t>
            </a:r>
            <a:r>
              <a:rPr lang="en-US" sz="1600">
                <a:solidFill>
                  <a:schemeClr val="bg1"/>
                </a:solidFill>
                <a:cs typeface="+mn-cs"/>
              </a:rPr>
              <a:t>.org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8686800" cy="3665538"/>
          </a:xfrm>
          <a:prstGeom prst="rect">
            <a:avLst/>
          </a:prstGeom>
          <a:gradFill flip="none" rotWithShape="1">
            <a:gsLst>
              <a:gs pos="0">
                <a:srgbClr val="7B0014"/>
              </a:gs>
              <a:gs pos="67000">
                <a:srgbClr val="A4001D"/>
              </a:gs>
              <a:gs pos="100000">
                <a:srgbClr val="E7D19A"/>
              </a:gs>
            </a:gsLst>
            <a:lin ang="5400000" scaled="1"/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chemeClr val="tx1"/>
              </a:solidFill>
              <a:latin typeface="Arial Narrow" pitchFamily="-111" charset="0"/>
              <a:ea typeface="ＭＳ Ｐゴシック" pitchFamily="-111" charset="-128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51510" y="2130428"/>
            <a:ext cx="738378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auto">
          <a:xfrm flipV="1">
            <a:off x="2" y="3673478"/>
            <a:ext cx="8701881" cy="428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spcBef>
                <a:spcPct val="0"/>
              </a:spcBef>
              <a:defRPr/>
            </a:pPr>
            <a:endParaRPr lang="en-CA" sz="1800">
              <a:cs typeface="+mn-cs"/>
            </a:endParaRP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dt" sz="quarter" idx="2"/>
          </p:nvPr>
        </p:nvSpPr>
        <p:spPr>
          <a:xfrm>
            <a:off x="6225540" y="6245225"/>
            <a:ext cx="2026920" cy="476250"/>
          </a:xfrm>
          <a:ln algn="ctr"/>
        </p:spPr>
        <p:txBody>
          <a:bodyPr wrap="none" anchorCtr="1"/>
          <a:lstStyle>
            <a:lvl1pPr algn="ctr" eaLnBrk="1" hangingPunct="1">
              <a:defRPr>
                <a:solidFill>
                  <a:srgbClr val="808080"/>
                </a:solidFill>
              </a:defRPr>
            </a:lvl1pPr>
          </a:lstStyle>
          <a:p>
            <a:fld id="{22FB9211-A7BB-4B2E-85BF-9AE2FE5B6F50}" type="datetime4">
              <a:rPr lang="en-US" smtClean="0"/>
              <a:pPr/>
              <a:t>November 2, 2011</a:t>
            </a:fld>
            <a:endParaRPr lang="en-US" dirty="0"/>
          </a:p>
        </p:txBody>
      </p:sp>
      <p:pic>
        <p:nvPicPr>
          <p:cNvPr id="9" name="Picture 8" descr="SU_Seal_Blk_pos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6297932" y="301628"/>
            <a:ext cx="2102326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A4001D"/>
              </a:buClr>
              <a:defRPr sz="2000"/>
            </a:lvl1pPr>
            <a:lvl2pPr>
              <a:buClr>
                <a:srgbClr val="A4001D"/>
              </a:buClr>
              <a:defRPr sz="2000"/>
            </a:lvl2pPr>
            <a:lvl3pPr>
              <a:buClr>
                <a:srgbClr val="A4001D"/>
              </a:buClr>
              <a:defRPr sz="1800"/>
            </a:lvl3pPr>
            <a:lvl4pPr>
              <a:buClr>
                <a:srgbClr val="A4001D"/>
              </a:buClr>
              <a:defRPr sz="1600"/>
            </a:lvl4pPr>
            <a:lvl5pPr>
              <a:buClr>
                <a:srgbClr val="A4001D"/>
              </a:buClr>
              <a:defRPr sz="1400"/>
            </a:lvl5pPr>
            <a:lvl6pPr>
              <a:buClr>
                <a:schemeClr val="tx2"/>
              </a:buClr>
              <a:defRPr sz="1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rgbClr val="A4001D"/>
                </a:solidFill>
                <a:latin typeface="Arial Black" pitchFamily="34" charset="0"/>
              </a:defRPr>
            </a:lvl1pPr>
          </a:lstStyle>
          <a:p>
            <a:fld id="{0B967C47-D746-4F97-897D-8215C0DF3A25}" type="datetime4">
              <a:rPr lang="en-US" smtClean="0"/>
              <a:pPr/>
              <a:t>November 2,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rgbClr val="A4001D"/>
                </a:solidFill>
                <a:latin typeface="Arial Black" pitchFamily="34" charset="0"/>
                <a:ea typeface="ＭＳ Ｐゴシック" pitchFamily="-111" charset="-128"/>
                <a:cs typeface="Arial" charset="0"/>
              </a:defRPr>
            </a:lvl1pPr>
          </a:lstStyle>
          <a:p>
            <a:r>
              <a:rPr lang="en-US" smtClean="0"/>
              <a:t>shacham@stanford.edu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he-IL" sz="1400" kern="1200" smtClean="0">
                <a:solidFill>
                  <a:srgbClr val="A4001D"/>
                </a:solidFill>
                <a:latin typeface="Arial Black" pitchFamily="34" charset="0"/>
                <a:ea typeface="ＭＳ Ｐゴシック" pitchFamily="-111" charset="-128"/>
                <a:cs typeface="Arial" charset="0"/>
              </a:defRPr>
            </a:lvl1pPr>
          </a:lstStyle>
          <a:p>
            <a:fld id="{184E098A-EA25-4C38-80B6-C3770CB526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97" y="4406903"/>
            <a:ext cx="73837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197" y="2906713"/>
            <a:ext cx="73837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806EAF-3541-416B-BE2F-62D6BD6CC994}" type="datetime4">
              <a:rPr lang="en-US" smtClean="0"/>
              <a:pPr/>
              <a:t>November 2,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rgbClr val="A4001D"/>
                </a:solidFill>
                <a:latin typeface="Arial Black" pitchFamily="34" charset="0"/>
                <a:ea typeface="ＭＳ Ｐゴシック" pitchFamily="-111" charset="-128"/>
                <a:cs typeface="Arial" charset="0"/>
              </a:defRPr>
            </a:lvl1pPr>
          </a:lstStyle>
          <a:p>
            <a:r>
              <a:rPr lang="en-US" smtClean="0"/>
              <a:t>shacham@stanford.edu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he-IL" sz="1400" kern="1200" smtClean="0">
                <a:solidFill>
                  <a:srgbClr val="A4001D"/>
                </a:solidFill>
                <a:latin typeface="Arial Black" pitchFamily="34" charset="0"/>
                <a:ea typeface="ＭＳ Ｐゴシック" pitchFamily="-111" charset="-128"/>
                <a:cs typeface="Arial" charset="0"/>
              </a:defRPr>
            </a:lvl1pPr>
          </a:lstStyle>
          <a:p>
            <a:fld id="{13867301-75F4-471E-9231-813824CEB4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983" y="1336675"/>
            <a:ext cx="3836670" cy="47323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432" y="1336675"/>
            <a:ext cx="3838179" cy="47323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1AFD04-342C-4F32-AA98-4520F7379DE9}" type="datetime4">
              <a:rPr lang="en-US" smtClean="0"/>
              <a:pPr/>
              <a:t>November 2,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r>
              <a:rPr lang="en-US" smtClean="0"/>
              <a:t>shacham@stanford.edu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rgbClr val="A4001D"/>
                </a:solidFill>
                <a:latin typeface="Arial Black" pitchFamily="34" charset="0"/>
                <a:ea typeface="ＭＳ Ｐゴシック" pitchFamily="-111" charset="-128"/>
                <a:cs typeface="Arial" charset="0"/>
              </a:defRPr>
            </a:lvl1pPr>
          </a:lstStyle>
          <a:p>
            <a:fld id="{12F7B1B7-9D8E-4261-B279-5131CFF9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1" y="1295400"/>
            <a:ext cx="383817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1" y="1905000"/>
            <a:ext cx="3838179" cy="42211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774" y="1295400"/>
            <a:ext cx="38396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774" y="1905000"/>
            <a:ext cx="3839686" cy="42211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D395D8-FE8F-4361-87BA-872534505570}" type="datetime4">
              <a:rPr lang="en-US" smtClean="0"/>
              <a:pPr/>
              <a:t>November 2,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rgbClr val="A4001D"/>
                </a:solidFill>
                <a:latin typeface="Arial Black" pitchFamily="34" charset="0"/>
                <a:ea typeface="ＭＳ Ｐゴシック" pitchFamily="-111" charset="-128"/>
                <a:cs typeface="Arial" charset="0"/>
              </a:defRPr>
            </a:lvl1pPr>
          </a:lstStyle>
          <a:p>
            <a:r>
              <a:rPr lang="en-US" smtClean="0"/>
              <a:t>shacham@stanford.edu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rgbClr val="A4001D"/>
                </a:solidFill>
                <a:latin typeface="Arial Black" pitchFamily="34" charset="0"/>
                <a:ea typeface="ＭＳ Ｐゴシック" pitchFamily="-111" charset="-128"/>
                <a:cs typeface="Arial" charset="0"/>
              </a:defRPr>
            </a:lvl1pPr>
          </a:lstStyle>
          <a:p>
            <a:fld id="{8F2FEFDB-C4B2-4174-88EE-AF259105C3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7171" y="98425"/>
            <a:ext cx="7220903" cy="971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6D112A-BA0E-4963-8EF1-C96E71FB9ACA}" type="datetime4">
              <a:rPr lang="en-US" smtClean="0"/>
              <a:pPr/>
              <a:t>November 2,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rgbClr val="A4001D"/>
                </a:solidFill>
                <a:latin typeface="Arial Black" pitchFamily="34" charset="0"/>
                <a:ea typeface="ＭＳ Ｐゴシック" pitchFamily="-111" charset="-128"/>
                <a:cs typeface="Arial" charset="0"/>
              </a:defRPr>
            </a:lvl1pPr>
          </a:lstStyle>
          <a:p>
            <a:r>
              <a:rPr lang="en-US" smtClean="0"/>
              <a:t>shacham@stanford.edu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he-IL" sz="1400" kern="1200" smtClean="0">
                <a:solidFill>
                  <a:srgbClr val="A4001D"/>
                </a:solidFill>
                <a:latin typeface="Arial Black" pitchFamily="34" charset="0"/>
                <a:ea typeface="ＭＳ Ｐゴシック" pitchFamily="-111" charset="-128"/>
                <a:cs typeface="Arial" charset="0"/>
              </a:defRPr>
            </a:lvl1pPr>
          </a:lstStyle>
          <a:p>
            <a:fld id="{E901381D-2928-4B39-B14C-5D537FFBD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0064FB-8DED-4341-A9B5-A39FDD1D8BEB}" type="datetime4">
              <a:rPr lang="en-US" smtClean="0"/>
              <a:pPr/>
              <a:t>November 2,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shacham@stanford.edu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he-IL" sz="1400" kern="1200" smtClean="0">
                <a:solidFill>
                  <a:srgbClr val="A4001D"/>
                </a:solidFill>
                <a:latin typeface="Arial Black" pitchFamily="34" charset="0"/>
                <a:ea typeface="ＭＳ Ｐゴシック" pitchFamily="-111" charset="-128"/>
                <a:cs typeface="Arial" charset="0"/>
              </a:defRPr>
            </a:lvl1pPr>
          </a:lstStyle>
          <a:p>
            <a:fld id="{88C8812E-6946-4A8F-B78E-98AEE6D8A0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1" y="98425"/>
            <a:ext cx="7220903" cy="971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7983" y="1336675"/>
            <a:ext cx="3836670" cy="4732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432" y="1336675"/>
            <a:ext cx="3838179" cy="4732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1950" y="6381750"/>
            <a:ext cx="2026920" cy="476250"/>
          </a:xfrm>
        </p:spPr>
        <p:txBody>
          <a:bodyPr/>
          <a:lstStyle>
            <a:lvl1pPr>
              <a:defRPr/>
            </a:lvl1pPr>
          </a:lstStyle>
          <a:p>
            <a:fld id="{2258C82B-36BE-40B3-8566-FC59F5966D6B}" type="datetime4">
              <a:rPr lang="en-US" smtClean="0"/>
              <a:pPr/>
              <a:t>November 2,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48385" y="6381750"/>
            <a:ext cx="275082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shacham@stanford.edu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53150" y="6381750"/>
            <a:ext cx="202692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he-IL" sz="1400" kern="1200" smtClean="0">
                <a:solidFill>
                  <a:srgbClr val="A4001D"/>
                </a:solidFill>
                <a:latin typeface="Arial Black" pitchFamily="34" charset="0"/>
                <a:ea typeface="ＭＳ Ｐゴシック" pitchFamily="-111" charset="-128"/>
                <a:cs typeface="Arial" charset="0"/>
              </a:defRPr>
            </a:lvl1pPr>
          </a:lstStyle>
          <a:p>
            <a:fld id="{ED3DB2B8-2717-4130-9B24-760F3E1FDE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8686800" cy="1035050"/>
          </a:xfrm>
          <a:prstGeom prst="rect">
            <a:avLst/>
          </a:prstGeom>
          <a:gradFill flip="none" rotWithShape="1">
            <a:gsLst>
              <a:gs pos="0">
                <a:srgbClr val="7B0014"/>
              </a:gs>
              <a:gs pos="67000">
                <a:srgbClr val="A4001D"/>
              </a:gs>
              <a:gs pos="100000">
                <a:srgbClr val="E7D19A"/>
              </a:gs>
            </a:gsLst>
            <a:lin ang="5400000" scaled="1"/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chemeClr val="tx1"/>
              </a:solidFill>
              <a:latin typeface="Arial Narrow" pitchFamily="-111" charset="0"/>
              <a:ea typeface="ＭＳ Ｐゴシック" pitchFamily="-111" charset="-128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7171" y="98425"/>
            <a:ext cx="722090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This</a:t>
            </a:r>
            <a:br>
              <a:rPr lang="en-US" dirty="0" smtClean="0"/>
            </a:br>
            <a:r>
              <a:rPr lang="en-US" dirty="0" smtClean="0"/>
              <a:t>is The Area for a 2 Line Slide Title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7982" y="1336675"/>
            <a:ext cx="7819629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auto">
          <a:xfrm flipV="1">
            <a:off x="2" y="1027113"/>
            <a:ext cx="8701881" cy="428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CA" sz="1800">
              <a:cs typeface="+mn-cs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1950" y="6381750"/>
            <a:ext cx="202692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rgbClr val="A4001D"/>
                </a:solidFill>
                <a:latin typeface="Arial Black" pitchFamily="34" charset="0"/>
                <a:ea typeface="ＭＳ Ｐゴシック" pitchFamily="-111" charset="-128"/>
                <a:cs typeface="Arial" charset="0"/>
              </a:defRPr>
            </a:lvl1pPr>
          </a:lstStyle>
          <a:p>
            <a:fld id="{A267333F-FF83-4CAE-AC4C-75C308241925}" type="datetime4">
              <a:rPr lang="en-US" smtClean="0"/>
              <a:pPr/>
              <a:t>November 2, 2011</a:t>
            </a:fld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8385" y="6381750"/>
            <a:ext cx="2770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rgbClr val="A4001D"/>
                </a:solidFill>
                <a:latin typeface="Arial Black" pitchFamily="34" charset="0"/>
                <a:ea typeface="ＭＳ Ｐゴシック" pitchFamily="-111" charset="-128"/>
                <a:cs typeface="Arial" charset="0"/>
              </a:defRPr>
            </a:lvl1pPr>
          </a:lstStyle>
          <a:p>
            <a:pPr algn="ctr"/>
            <a:r>
              <a:rPr lang="en-US" smtClean="0"/>
              <a:t>shacham@stanford.edu</a:t>
            </a:r>
            <a:endParaRPr lang="en-US" dirty="0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3150" y="6381750"/>
            <a:ext cx="202692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rgbClr val="A4001D"/>
                </a:solidFill>
                <a:latin typeface="Arial Black" pitchFamily="34" charset="0"/>
                <a:ea typeface="ＭＳ Ｐゴシック" pitchFamily="-111" charset="-128"/>
                <a:cs typeface="Arial" charset="0"/>
              </a:defRPr>
            </a:lvl1pPr>
          </a:lstStyle>
          <a:p>
            <a:fld id="{8E1A73E8-F21B-418D-8B0F-0F1B0E1851B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9" descr="SU_BlockStree_BlkWht_transparent"/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964410" y="152400"/>
            <a:ext cx="542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1" r:id="rId8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ea typeface="ＭＳ Ｐゴシック" pitchFamily="-111" charset="-128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ea typeface="ＭＳ Ｐゴシック" pitchFamily="-111" charset="-128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ea typeface="ＭＳ Ｐゴシック" pitchFamily="-111" charset="-128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ea typeface="ＭＳ Ｐゴシック" pitchFamily="-111" charset="-128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ea typeface="ＭＳ Ｐゴシック" pitchFamily="-111" charset="-128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ea typeface="ＭＳ Ｐゴシック" pitchFamily="-111" charset="-128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ea typeface="ＭＳ Ｐゴシック" pitchFamily="-111" charset="-128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ea typeface="ＭＳ Ｐゴシック" pitchFamily="-111" charset="-128"/>
        </a:defRPr>
      </a:lvl9pPr>
    </p:titleStyle>
    <p:bodyStyle>
      <a:lvl1pPr marL="225425" indent="-225425" algn="l" rtl="0" eaLnBrk="1" fontAlgn="base" hangingPunct="1">
        <a:spcBef>
          <a:spcPct val="5000"/>
        </a:spcBef>
        <a:spcAft>
          <a:spcPct val="20000"/>
        </a:spcAft>
        <a:buClr>
          <a:srgbClr val="A4001D"/>
        </a:buClr>
        <a:buSzPct val="135000"/>
        <a:buFont typeface="Wingdings" pitchFamily="2" charset="2"/>
        <a:buChar char="§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571500" indent="-231775" algn="l" rtl="0" eaLnBrk="1" fontAlgn="base" hangingPunct="1">
        <a:spcBef>
          <a:spcPct val="5000"/>
        </a:spcBef>
        <a:spcAft>
          <a:spcPct val="20000"/>
        </a:spcAft>
        <a:buClr>
          <a:srgbClr val="A4001D"/>
        </a:buClr>
        <a:buSzPct val="135000"/>
        <a:buFont typeface="Wingdings" pitchFamily="2" charset="2"/>
        <a:buChar char="§"/>
        <a:defRPr sz="2000">
          <a:solidFill>
            <a:srgbClr val="000000"/>
          </a:solidFill>
          <a:latin typeface="+mn-lt"/>
          <a:ea typeface="+mn-ea"/>
        </a:defRPr>
      </a:lvl2pPr>
      <a:lvl3pPr marL="914400" indent="-228600" algn="l" rtl="0" eaLnBrk="1" fontAlgn="base" hangingPunct="1">
        <a:spcBef>
          <a:spcPct val="5000"/>
        </a:spcBef>
        <a:spcAft>
          <a:spcPct val="20000"/>
        </a:spcAft>
        <a:buClr>
          <a:srgbClr val="A4001D"/>
        </a:buClr>
        <a:buSzPct val="135000"/>
        <a:buFont typeface="Wingdings" pitchFamily="2" charset="2"/>
        <a:buChar char="§"/>
        <a:defRPr sz="1800">
          <a:solidFill>
            <a:srgbClr val="000000"/>
          </a:solidFill>
          <a:latin typeface="+mn-lt"/>
          <a:ea typeface="+mn-ea"/>
        </a:defRPr>
      </a:lvl3pPr>
      <a:lvl4pPr marL="1255713" indent="-227013" algn="l" rtl="0" eaLnBrk="1" fontAlgn="base" hangingPunct="1">
        <a:spcBef>
          <a:spcPct val="5000"/>
        </a:spcBef>
        <a:spcAft>
          <a:spcPct val="20000"/>
        </a:spcAft>
        <a:buClr>
          <a:srgbClr val="A4001D"/>
        </a:buClr>
        <a:buSzPct val="135000"/>
        <a:buFont typeface="Wingdings" pitchFamily="2" charset="2"/>
        <a:buChar char="§"/>
        <a:defRPr sz="1600">
          <a:solidFill>
            <a:srgbClr val="000000"/>
          </a:solidFill>
          <a:latin typeface="+mn-lt"/>
          <a:ea typeface="+mn-ea"/>
        </a:defRPr>
      </a:lvl4pPr>
      <a:lvl5pPr marL="1597025" indent="-219075" algn="l" rtl="0" eaLnBrk="1" fontAlgn="base" hangingPunct="1">
        <a:spcBef>
          <a:spcPct val="5000"/>
        </a:spcBef>
        <a:spcAft>
          <a:spcPct val="20000"/>
        </a:spcAft>
        <a:buClr>
          <a:srgbClr val="A4001D"/>
        </a:buClr>
        <a:buSzPct val="135000"/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+mn-ea"/>
        </a:defRPr>
      </a:lvl5pPr>
      <a:lvl6pPr marL="2054225" indent="-219075" algn="l" rtl="0" eaLnBrk="1" fontAlgn="base" hangingPunct="1">
        <a:spcBef>
          <a:spcPct val="5000"/>
        </a:spcBef>
        <a:spcAft>
          <a:spcPct val="20000"/>
        </a:spcAft>
        <a:buClr>
          <a:srgbClr val="990000"/>
        </a:buClr>
        <a:buSzPct val="135000"/>
        <a:buFont typeface="Wingdings" pitchFamily="2" charset="2"/>
        <a:buChar char="§"/>
        <a:defRPr sz="1600">
          <a:solidFill>
            <a:srgbClr val="000000"/>
          </a:solidFill>
          <a:latin typeface="+mn-lt"/>
          <a:ea typeface="+mn-ea"/>
        </a:defRPr>
      </a:lvl6pPr>
      <a:lvl7pPr marL="2511425" indent="-219075" algn="l" rtl="0" eaLnBrk="1" fontAlgn="base" hangingPunct="1">
        <a:spcBef>
          <a:spcPct val="5000"/>
        </a:spcBef>
        <a:spcAft>
          <a:spcPct val="20000"/>
        </a:spcAft>
        <a:buClr>
          <a:srgbClr val="990000"/>
        </a:buClr>
        <a:buSzPct val="135000"/>
        <a:buFont typeface="Wingdings" pitchFamily="2" charset="2"/>
        <a:buChar char="§"/>
        <a:defRPr sz="1600">
          <a:solidFill>
            <a:srgbClr val="000000"/>
          </a:solidFill>
          <a:latin typeface="+mn-lt"/>
          <a:ea typeface="+mn-ea"/>
        </a:defRPr>
      </a:lvl7pPr>
      <a:lvl8pPr marL="2968625" indent="-219075" algn="l" rtl="0" eaLnBrk="1" fontAlgn="base" hangingPunct="1">
        <a:spcBef>
          <a:spcPct val="5000"/>
        </a:spcBef>
        <a:spcAft>
          <a:spcPct val="20000"/>
        </a:spcAft>
        <a:buClr>
          <a:srgbClr val="990000"/>
        </a:buClr>
        <a:buSzPct val="135000"/>
        <a:buFont typeface="Wingdings" pitchFamily="2" charset="2"/>
        <a:buChar char="§"/>
        <a:defRPr sz="1600">
          <a:solidFill>
            <a:srgbClr val="000000"/>
          </a:solidFill>
          <a:latin typeface="+mn-lt"/>
          <a:ea typeface="+mn-ea"/>
        </a:defRPr>
      </a:lvl8pPr>
      <a:lvl9pPr marL="3425825" indent="-219075" algn="l" rtl="0" eaLnBrk="1" fontAlgn="base" hangingPunct="1">
        <a:spcBef>
          <a:spcPct val="5000"/>
        </a:spcBef>
        <a:spcAft>
          <a:spcPct val="20000"/>
        </a:spcAft>
        <a:buClr>
          <a:srgbClr val="990000"/>
        </a:buClr>
        <a:buSzPct val="135000"/>
        <a:buFont typeface="Wingdings" pitchFamily="2" charset="2"/>
        <a:buChar char="§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10.emf"/><Relationship Id="rId5" Type="http://schemas.openxmlformats.org/officeDocument/2006/relationships/customXml" Target="../ink/ink2.xml"/><Relationship Id="rId6" Type="http://schemas.openxmlformats.org/officeDocument/2006/relationships/image" Target="../media/image11.emf"/><Relationship Id="rId7" Type="http://schemas.openxmlformats.org/officeDocument/2006/relationships/customXml" Target="../ink/ink3.xml"/><Relationship Id="rId8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http://www.spiral.net/hardware/dftgen.html" TargetMode="External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hyperlink" Target="https://www-vlsi.stanford.edu/i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vlsi.stanford.edu/genesi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enesis2.stanford.edu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vlsi.stanford.edu/genesis_dev_sr" TargetMode="Externa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enesis.web.ece.cmu.edu/gui/scratch/mydesign-11576.php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enesis2.stanford.edu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Creating Chip Generators for Efficient Computing at Low NRE Design Costs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Ofer Shacham (Stanford University / Chip Genesis Inc.)</a:t>
            </a:r>
          </a:p>
          <a:p>
            <a:r>
              <a:rPr lang="en-US" dirty="0" smtClean="0"/>
              <a:t>Professor Mark Horowitz’s VLSI Group At Stanford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fld id="{34BEDF07-6D56-464F-B109-FE7B0BFEBC9D}" type="datetime4">
              <a:rPr lang="en-US" smtClean="0"/>
              <a:pPr/>
              <a:t>November 2, 2011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762000"/>
            <a:ext cx="3429000" cy="1295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Forte" pitchFamily="66" charset="0"/>
              </a:rPr>
              <a:t>Chip Genesis</a:t>
            </a:r>
            <a:endParaRPr lang="en-US" sz="3200" dirty="0">
              <a:solidFill>
                <a:schemeClr val="bg1">
                  <a:lumMod val="85000"/>
                </a:schemeClr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1" y="98425"/>
            <a:ext cx="6793229" cy="971550"/>
          </a:xfrm>
        </p:spPr>
        <p:txBody>
          <a:bodyPr/>
          <a:lstStyle/>
          <a:p>
            <a:r>
              <a:rPr lang="en-US" dirty="0" smtClean="0"/>
              <a:t>Put Our Understanding of The System In A Tool – </a:t>
            </a:r>
            <a:r>
              <a:rPr lang="en-US" i="1" dirty="0" smtClean="0"/>
              <a:t>Chip Generator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983" y="1336674"/>
            <a:ext cx="2908618" cy="5140325"/>
          </a:xfrm>
        </p:spPr>
        <p:txBody>
          <a:bodyPr/>
          <a:lstStyle/>
          <a:p>
            <a:pPr lvl="3"/>
            <a:endParaRPr lang="en-US" dirty="0" smtClean="0"/>
          </a:p>
          <a:p>
            <a:r>
              <a:rPr lang="en-US" dirty="0" smtClean="0"/>
              <a:t>Unlike logic/high-level synthesis, generators are domain specific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Each design group likely want to create their own generator</a:t>
            </a:r>
          </a:p>
          <a:p>
            <a:pPr lvl="1"/>
            <a:r>
              <a:rPr lang="en-US" dirty="0" smtClean="0"/>
              <a:t>But also use other’s, lower level, generators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Need a consistent way for building generators</a:t>
            </a:r>
            <a:br>
              <a:rPr lang="en-US" dirty="0" smtClean="0"/>
            </a:br>
            <a:r>
              <a:rPr lang="en-US" sz="1600" b="0" dirty="0" smtClean="0"/>
              <a:t>(we’ll get back to this a little later)</a:t>
            </a:r>
            <a:endParaRPr lang="en-US" sz="1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1292-E680-4D3D-B166-024AE4A0E077}" type="datetime4">
              <a:rPr lang="en-US" smtClean="0"/>
              <a:pPr/>
              <a:t>November 2,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shacham@stanford.edu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098A-EA25-4C38-80B6-C3770CB526D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3177921" y="5181601"/>
            <a:ext cx="2330958" cy="1066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eaLnBrk="0" hangingPunct="0">
              <a:defRPr/>
            </a:pPr>
            <a:r>
              <a:rPr lang="en-US" sz="2000" dirty="0" smtClean="0">
                <a:solidFill>
                  <a:schemeClr val="dk1"/>
                </a:solidFill>
                <a:latin typeface="Arial Black" pitchFamily="34" charset="0"/>
                <a:cs typeface="Arial" charset="0"/>
              </a:rPr>
              <a:t>RTL &amp; Verif</a:t>
            </a:r>
            <a:r>
              <a:rPr lang="en-US" sz="2000" dirty="0" smtClean="0">
                <a:latin typeface="Arial Black" pitchFamily="34" charset="0"/>
                <a:cs typeface="Arial" charset="0"/>
              </a:rPr>
              <a:t>ication Collateral</a:t>
            </a:r>
            <a:endParaRPr lang="en-US" sz="2000" dirty="0">
              <a:solidFill>
                <a:schemeClr val="dk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185160" y="1371600"/>
            <a:ext cx="2316480" cy="1066800"/>
          </a:xfrm>
          <a:prstGeom prst="roundRect">
            <a:avLst>
              <a:gd name="adj" fmla="val 1104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algn="ctr" eaLnBrk="0" hangingPunct="0"/>
            <a:r>
              <a:rPr lang="en-US" sz="2000" dirty="0" smtClean="0">
                <a:latin typeface="Arial Black" pitchFamily="34" charset="0"/>
                <a:cs typeface="Arial" charset="0"/>
              </a:rPr>
              <a:t>Parameters and Constraints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185160" y="3276600"/>
            <a:ext cx="2316480" cy="1066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eaLnBrk="0" hangingPunct="0"/>
            <a:r>
              <a:rPr lang="en-US" sz="2000" dirty="0" smtClean="0">
                <a:latin typeface="Arial Black" pitchFamily="34" charset="0"/>
                <a:cs typeface="Arial" charset="0"/>
              </a:rPr>
              <a:t>Architectural Template &amp; Generator</a:t>
            </a:r>
            <a:endParaRPr lang="en-US" sz="2000" dirty="0">
              <a:latin typeface="Arial Black" pitchFamily="34" charset="0"/>
              <a:cs typeface="Arial" charset="0"/>
            </a:endParaRPr>
          </a:p>
        </p:txBody>
      </p:sp>
      <p:cxnSp>
        <p:nvCxnSpPr>
          <p:cNvPr id="10" name="Straight Arrow Connector 9"/>
          <p:cNvCxnSpPr>
            <a:cxnSpLocks noChangeShapeType="1"/>
            <a:stCxn id="9" idx="2"/>
            <a:endCxn id="7" idx="0"/>
          </p:cNvCxnSpPr>
          <p:nvPr/>
        </p:nvCxnSpPr>
        <p:spPr bwMode="auto">
          <a:xfrm rot="5400000">
            <a:off x="3924301" y="4762541"/>
            <a:ext cx="838201" cy="1509"/>
          </a:xfrm>
          <a:prstGeom prst="straightConnector1">
            <a:avLst/>
          </a:prstGeom>
          <a:noFill/>
          <a:ln w="38100">
            <a:solidFill>
              <a:srgbClr val="92D050"/>
            </a:solidFill>
            <a:miter lim="800000"/>
            <a:headEnd/>
            <a:tailEnd type="triangle" w="med" len="med"/>
          </a:ln>
        </p:spPr>
      </p:cxnSp>
      <p:cxnSp>
        <p:nvCxnSpPr>
          <p:cNvPr id="11" name="Straight Arrow Connector 10"/>
          <p:cNvCxnSpPr>
            <a:cxnSpLocks noChangeShapeType="1"/>
            <a:stCxn id="8" idx="2"/>
            <a:endCxn id="9" idx="0"/>
          </p:cNvCxnSpPr>
          <p:nvPr/>
        </p:nvCxnSpPr>
        <p:spPr bwMode="auto">
          <a:xfrm rot="5400000">
            <a:off x="3924300" y="2857541"/>
            <a:ext cx="838200" cy="1509"/>
          </a:xfrm>
          <a:prstGeom prst="straightConnector1">
            <a:avLst/>
          </a:prstGeom>
          <a:noFill/>
          <a:ln w="38100">
            <a:solidFill>
              <a:srgbClr val="92D050"/>
            </a:solidFill>
            <a:miter lim="800000"/>
            <a:headEnd/>
            <a:tailEnd type="triangle" w="med" len="med"/>
          </a:ln>
        </p:spPr>
      </p:cxnSp>
      <p:sp>
        <p:nvSpPr>
          <p:cNvPr id="12" name="Rounded Rectangular Callout 11"/>
          <p:cNvSpPr/>
          <p:nvPr/>
        </p:nvSpPr>
        <p:spPr bwMode="auto">
          <a:xfrm>
            <a:off x="5646420" y="2286000"/>
            <a:ext cx="2678430" cy="914400"/>
          </a:xfrm>
          <a:prstGeom prst="wedgeRoundRectCallout">
            <a:avLst>
              <a:gd name="adj1" fmla="val -58361"/>
              <a:gd name="adj2" fmla="val 8022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dirty="0" smtClean="0">
                <a:solidFill>
                  <a:schemeClr val="accent4"/>
                </a:solidFill>
              </a:rPr>
              <a:t>Defines how software handles the system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6297930" y="3429000"/>
            <a:ext cx="2244090" cy="1143000"/>
          </a:xfrm>
          <a:prstGeom prst="wedgeRoundRectCallout">
            <a:avLst>
              <a:gd name="adj1" fmla="val -90697"/>
              <a:gd name="adj2" fmla="val -1037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dirty="0" smtClean="0">
                <a:solidFill>
                  <a:schemeClr val="accent1"/>
                </a:solidFill>
              </a:rPr>
              <a:t>Encodes how components work together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5718810" y="4800600"/>
            <a:ext cx="2678430" cy="1066800"/>
          </a:xfrm>
          <a:prstGeom prst="wedgeRoundRectCallout">
            <a:avLst>
              <a:gd name="adj1" fmla="val -62236"/>
              <a:gd name="adj2" fmla="val -10719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dirty="0" smtClean="0">
                <a:solidFill>
                  <a:schemeClr val="accent3"/>
                </a:solidFill>
              </a:rPr>
              <a:t>Enables optimization across the entire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3185160" y="3276600"/>
            <a:ext cx="2316480" cy="1066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eaLnBrk="0" hangingPunct="0"/>
            <a:r>
              <a:rPr lang="en-US" sz="2000" dirty="0" smtClean="0">
                <a:latin typeface="Arial Black" pitchFamily="34" charset="0"/>
                <a:cs typeface="Arial" charset="0"/>
              </a:rPr>
              <a:t>Architectural Template &amp; Generator</a:t>
            </a:r>
            <a:endParaRPr lang="en-US" sz="1800" dirty="0">
              <a:latin typeface="Arial Black" pitchFamily="34" charset="0"/>
              <a:cs typeface="Arial" charset="0"/>
            </a:endParaRP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217170" y="98425"/>
            <a:ext cx="7860030" cy="971550"/>
          </a:xfrm>
        </p:spPr>
        <p:txBody>
          <a:bodyPr/>
          <a:lstStyle/>
          <a:p>
            <a:r>
              <a:rPr lang="en-US" dirty="0" smtClean="0"/>
              <a:t>One Generator Template Encapsulates Systems</a:t>
            </a:r>
            <a:endParaRPr lang="en-US" dirty="0"/>
          </a:p>
        </p:txBody>
      </p:sp>
      <p:grpSp>
        <p:nvGrpSpPr>
          <p:cNvPr id="2" name="Group 25"/>
          <p:cNvGrpSpPr/>
          <p:nvPr/>
        </p:nvGrpSpPr>
        <p:grpSpPr>
          <a:xfrm>
            <a:off x="3185160" y="4344194"/>
            <a:ext cx="2316480" cy="1904207"/>
            <a:chOff x="3352800" y="4344193"/>
            <a:chExt cx="2438400" cy="1904207"/>
          </a:xfrm>
        </p:grpSpPr>
        <p:sp>
          <p:nvSpPr>
            <p:cNvPr id="21" name="AutoShape 18"/>
            <p:cNvSpPr>
              <a:spLocks noChangeArrowheads="1"/>
            </p:cNvSpPr>
            <p:nvPr/>
          </p:nvSpPr>
          <p:spPr bwMode="auto">
            <a:xfrm>
              <a:off x="3352800" y="5183359"/>
              <a:ext cx="2438400" cy="106504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eaLnBrk="0" hangingPunct="0">
                <a:defRPr/>
              </a:pPr>
              <a:r>
                <a:rPr lang="en-US" sz="2000" dirty="0" smtClean="0">
                  <a:solidFill>
                    <a:schemeClr val="dk1"/>
                  </a:solidFill>
                  <a:latin typeface="Arial Black" pitchFamily="34" charset="0"/>
                  <a:cs typeface="Arial" charset="0"/>
                </a:rPr>
                <a:t>Aggressive RTL</a:t>
              </a:r>
              <a:endParaRPr lang="en-US" sz="2000" dirty="0">
                <a:solidFill>
                  <a:schemeClr val="dk1"/>
                </a:solidFill>
                <a:latin typeface="Arial Black" pitchFamily="34" charset="0"/>
                <a:cs typeface="Arial" charset="0"/>
              </a:endParaRPr>
            </a:p>
          </p:txBody>
        </p:sp>
        <p:cxnSp>
          <p:nvCxnSpPr>
            <p:cNvPr id="44" name="Straight Arrow Connector 43"/>
            <p:cNvCxnSpPr>
              <a:cxnSpLocks noChangeShapeType="1"/>
              <a:endCxn id="21" idx="0"/>
            </p:cNvCxnSpPr>
            <p:nvPr/>
          </p:nvCxnSpPr>
          <p:spPr bwMode="auto">
            <a:xfrm rot="5400000">
              <a:off x="4152021" y="4763379"/>
              <a:ext cx="839959" cy="1588"/>
            </a:xfrm>
            <a:prstGeom prst="straightConnector1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" name="Group 24"/>
          <p:cNvGrpSpPr/>
          <p:nvPr/>
        </p:nvGrpSpPr>
        <p:grpSpPr>
          <a:xfrm>
            <a:off x="3185160" y="1371600"/>
            <a:ext cx="2316480" cy="1905794"/>
            <a:chOff x="3352800" y="1371600"/>
            <a:chExt cx="2438400" cy="1905794"/>
          </a:xfrm>
        </p:grpSpPr>
        <p:sp>
          <p:nvSpPr>
            <p:cNvPr id="41" name="AutoShape 5"/>
            <p:cNvSpPr>
              <a:spLocks noChangeArrowheads="1"/>
            </p:cNvSpPr>
            <p:nvPr/>
          </p:nvSpPr>
          <p:spPr bwMode="auto">
            <a:xfrm>
              <a:off x="3352800" y="1371600"/>
              <a:ext cx="2438400" cy="1066800"/>
            </a:xfrm>
            <a:prstGeom prst="roundRect">
              <a:avLst>
                <a:gd name="adj" fmla="val 11049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 eaLnBrk="0" hangingPunct="0"/>
              <a:r>
                <a:rPr lang="en-US" sz="2000" dirty="0" smtClean="0">
                  <a:latin typeface="Arial Black" pitchFamily="34" charset="0"/>
                  <a:cs typeface="Arial" charset="0"/>
                </a:rPr>
                <a:t>High Performance Configuration</a:t>
              </a:r>
              <a:endParaRPr lang="en-US" sz="1600" dirty="0">
                <a:cs typeface="Arial" charset="0"/>
              </a:endParaRPr>
            </a:p>
          </p:txBody>
        </p:sp>
        <p:cxnSp>
          <p:nvCxnSpPr>
            <p:cNvPr id="49" name="Straight Arrow Connector 48"/>
            <p:cNvCxnSpPr>
              <a:cxnSpLocks noChangeShapeType="1"/>
              <a:stCxn id="41" idx="2"/>
            </p:cNvCxnSpPr>
            <p:nvPr/>
          </p:nvCxnSpPr>
          <p:spPr bwMode="auto">
            <a:xfrm rot="5400000">
              <a:off x="4152900" y="2857500"/>
              <a:ext cx="838200" cy="1588"/>
            </a:xfrm>
            <a:prstGeom prst="straightConnector1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718810" y="1524000"/>
            <a:ext cx="2244090" cy="1066800"/>
          </a:xfrm>
          <a:prstGeom prst="roundRect">
            <a:avLst>
              <a:gd name="adj" fmla="val 11049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algn="ctr" eaLnBrk="0" hangingPunct="0"/>
            <a:r>
              <a:rPr lang="en-US" sz="2000" dirty="0" smtClean="0">
                <a:latin typeface="Arial Black" pitchFamily="34" charset="0"/>
                <a:cs typeface="Arial" charset="0"/>
              </a:rPr>
              <a:t>Low Power Configuration</a:t>
            </a:r>
          </a:p>
        </p:txBody>
      </p:sp>
      <p:cxnSp>
        <p:nvCxnSpPr>
          <p:cNvPr id="9" name="Straight Arrow Connector 8"/>
          <p:cNvCxnSpPr>
            <a:cxnSpLocks noChangeShapeType="1"/>
            <a:stCxn id="8" idx="2"/>
          </p:cNvCxnSpPr>
          <p:nvPr/>
        </p:nvCxnSpPr>
        <p:spPr bwMode="auto">
          <a:xfrm rot="5400000">
            <a:off x="5538791" y="1974538"/>
            <a:ext cx="685803" cy="1918328"/>
          </a:xfrm>
          <a:prstGeom prst="straightConnector1">
            <a:avLst/>
          </a:prstGeom>
          <a:ln w="38100">
            <a:headEnd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12" name="AutoShape 18"/>
          <p:cNvSpPr>
            <a:spLocks noChangeArrowheads="1"/>
          </p:cNvSpPr>
          <p:nvPr/>
        </p:nvSpPr>
        <p:spPr bwMode="auto">
          <a:xfrm>
            <a:off x="5718810" y="5181600"/>
            <a:ext cx="2258568" cy="1066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eaLnBrk="0" hangingPunct="0">
              <a:defRPr/>
            </a:pPr>
            <a:r>
              <a:rPr lang="en-US" sz="2000" dirty="0" smtClean="0">
                <a:solidFill>
                  <a:schemeClr val="dk1"/>
                </a:solidFill>
                <a:latin typeface="Arial Black" pitchFamily="34" charset="0"/>
                <a:cs typeface="Arial" charset="0"/>
              </a:rPr>
              <a:t>“Simple” RTL</a:t>
            </a:r>
            <a:endParaRPr lang="en-US" sz="2000" dirty="0">
              <a:solidFill>
                <a:schemeClr val="dk1"/>
              </a:solidFill>
              <a:latin typeface="Arial Black" pitchFamily="34" charset="0"/>
              <a:cs typeface="Arial" charset="0"/>
            </a:endParaRPr>
          </a:p>
        </p:txBody>
      </p:sp>
      <p:cxnSp>
        <p:nvCxnSpPr>
          <p:cNvPr id="13" name="Straight Arrow Connector 12"/>
          <p:cNvCxnSpPr>
            <a:cxnSpLocks noChangeShapeType="1"/>
            <a:endCxn id="12" idx="0"/>
          </p:cNvCxnSpPr>
          <p:nvPr/>
        </p:nvCxnSpPr>
        <p:spPr bwMode="auto">
          <a:xfrm>
            <a:off x="4994910" y="4343400"/>
            <a:ext cx="1853184" cy="838200"/>
          </a:xfrm>
          <a:prstGeom prst="straightConnector1">
            <a:avLst/>
          </a:prstGeom>
          <a:ln w="38100">
            <a:headEnd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723900" y="1524000"/>
            <a:ext cx="2244090" cy="1066800"/>
          </a:xfrm>
          <a:prstGeom prst="roundRect">
            <a:avLst>
              <a:gd name="adj" fmla="val 11049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eaLnBrk="0" hangingPunct="0"/>
            <a:r>
              <a:rPr lang="en-US" sz="2000" dirty="0" smtClean="0">
                <a:latin typeface="Arial Black" pitchFamily="34" charset="0"/>
                <a:cs typeface="Arial" charset="0"/>
              </a:rPr>
              <a:t>App. Specific Configuration</a:t>
            </a:r>
          </a:p>
        </p:txBody>
      </p:sp>
      <p:cxnSp>
        <p:nvCxnSpPr>
          <p:cNvPr id="18" name="Straight Arrow Connector 17"/>
          <p:cNvCxnSpPr>
            <a:cxnSpLocks noChangeShapeType="1"/>
            <a:stCxn id="17" idx="2"/>
          </p:cNvCxnSpPr>
          <p:nvPr/>
        </p:nvCxnSpPr>
        <p:spPr bwMode="auto">
          <a:xfrm rot="16200000" flipH="1">
            <a:off x="2426017" y="2010729"/>
            <a:ext cx="685802" cy="1845945"/>
          </a:xfrm>
          <a:prstGeom prst="straightConnector1">
            <a:avLst/>
          </a:prstGeom>
          <a:ln w="38100">
            <a:headEnd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723900" y="5181600"/>
            <a:ext cx="2244090" cy="1066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eaLnBrk="0" hangingPunct="0">
              <a:defRPr/>
            </a:pPr>
            <a:r>
              <a:rPr lang="en-US" sz="2000" dirty="0" smtClean="0">
                <a:solidFill>
                  <a:schemeClr val="dk1"/>
                </a:solidFill>
                <a:latin typeface="Arial Black" pitchFamily="34" charset="0"/>
                <a:cs typeface="Arial" charset="0"/>
              </a:rPr>
              <a:t>Heterogeneous RTL</a:t>
            </a:r>
            <a:endParaRPr lang="en-US" sz="2000" dirty="0">
              <a:solidFill>
                <a:schemeClr val="dk1"/>
              </a:solidFill>
              <a:latin typeface="Arial Black" pitchFamily="34" charset="0"/>
              <a:cs typeface="Arial" charset="0"/>
            </a:endParaRPr>
          </a:p>
        </p:txBody>
      </p:sp>
      <p:cxnSp>
        <p:nvCxnSpPr>
          <p:cNvPr id="20" name="Straight Arrow Connector 19"/>
          <p:cNvCxnSpPr>
            <a:cxnSpLocks noChangeShapeType="1"/>
            <a:endCxn id="19" idx="0"/>
          </p:cNvCxnSpPr>
          <p:nvPr/>
        </p:nvCxnSpPr>
        <p:spPr bwMode="auto">
          <a:xfrm rot="10800000" flipV="1">
            <a:off x="1845945" y="4343400"/>
            <a:ext cx="1845945" cy="838200"/>
          </a:xfrm>
          <a:prstGeom prst="straightConnector1">
            <a:avLst/>
          </a:prstGeom>
          <a:ln w="38100">
            <a:headEnd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344-A34E-4146-8188-DD8B04FF2505}" type="datetime4">
              <a:rPr lang="en-US" smtClean="0"/>
              <a:pPr/>
              <a:t>November 2, 2011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shacham@stanford.edu</a:t>
            </a:r>
            <a:endParaRPr lang="en-US"/>
          </a:p>
        </p:txBody>
      </p:sp>
      <p:sp>
        <p:nvSpPr>
          <p:cNvPr id="24" name="Freeform 23"/>
          <p:cNvSpPr/>
          <p:nvPr/>
        </p:nvSpPr>
        <p:spPr bwMode="auto">
          <a:xfrm>
            <a:off x="6000750" y="517968"/>
            <a:ext cx="1085850" cy="244033"/>
          </a:xfrm>
          <a:custGeom>
            <a:avLst/>
            <a:gdLst>
              <a:gd name="connsiteX0" fmla="*/ 0 w 1053297"/>
              <a:gd name="connsiteY0" fmla="*/ 23149 h 221848"/>
              <a:gd name="connsiteX1" fmla="*/ 300942 w 1053297"/>
              <a:gd name="connsiteY1" fmla="*/ 69448 h 221848"/>
              <a:gd name="connsiteX2" fmla="*/ 439838 w 1053297"/>
              <a:gd name="connsiteY2" fmla="*/ 219919 h 221848"/>
              <a:gd name="connsiteX3" fmla="*/ 520861 w 1053297"/>
              <a:gd name="connsiteY3" fmla="*/ 57873 h 221848"/>
              <a:gd name="connsiteX4" fmla="*/ 972274 w 1053297"/>
              <a:gd name="connsiteY4" fmla="*/ 57873 h 221848"/>
              <a:gd name="connsiteX5" fmla="*/ 1006998 w 1053297"/>
              <a:gd name="connsiteY5" fmla="*/ 0 h 221848"/>
              <a:gd name="connsiteX0" fmla="*/ 0 w 1053297"/>
              <a:gd name="connsiteY0" fmla="*/ 23149 h 221848"/>
              <a:gd name="connsiteX1" fmla="*/ 153365 w 1053297"/>
              <a:gd name="connsiteY1" fmla="*/ 54015 h 221848"/>
              <a:gd name="connsiteX2" fmla="*/ 300942 w 1053297"/>
              <a:gd name="connsiteY2" fmla="*/ 69448 h 221848"/>
              <a:gd name="connsiteX3" fmla="*/ 439838 w 1053297"/>
              <a:gd name="connsiteY3" fmla="*/ 219919 h 221848"/>
              <a:gd name="connsiteX4" fmla="*/ 520861 w 1053297"/>
              <a:gd name="connsiteY4" fmla="*/ 57873 h 221848"/>
              <a:gd name="connsiteX5" fmla="*/ 972274 w 1053297"/>
              <a:gd name="connsiteY5" fmla="*/ 57873 h 221848"/>
              <a:gd name="connsiteX6" fmla="*/ 1006998 w 1053297"/>
              <a:gd name="connsiteY6" fmla="*/ 0 h 221848"/>
              <a:gd name="connsiteX0" fmla="*/ 0 w 1128532"/>
              <a:gd name="connsiteY0" fmla="*/ 0 h 244033"/>
              <a:gd name="connsiteX1" fmla="*/ 228600 w 1128532"/>
              <a:gd name="connsiteY1" fmla="*/ 76200 h 244033"/>
              <a:gd name="connsiteX2" fmla="*/ 376177 w 1128532"/>
              <a:gd name="connsiteY2" fmla="*/ 91633 h 244033"/>
              <a:gd name="connsiteX3" fmla="*/ 515073 w 1128532"/>
              <a:gd name="connsiteY3" fmla="*/ 242104 h 244033"/>
              <a:gd name="connsiteX4" fmla="*/ 596096 w 1128532"/>
              <a:gd name="connsiteY4" fmla="*/ 80058 h 244033"/>
              <a:gd name="connsiteX5" fmla="*/ 1047509 w 1128532"/>
              <a:gd name="connsiteY5" fmla="*/ 80058 h 244033"/>
              <a:gd name="connsiteX6" fmla="*/ 1082233 w 1128532"/>
              <a:gd name="connsiteY6" fmla="*/ 22185 h 244033"/>
              <a:gd name="connsiteX0" fmla="*/ 0 w 1128532"/>
              <a:gd name="connsiteY0" fmla="*/ 0 h 244033"/>
              <a:gd name="connsiteX1" fmla="*/ 76200 w 1128532"/>
              <a:gd name="connsiteY1" fmla="*/ 76201 h 244033"/>
              <a:gd name="connsiteX2" fmla="*/ 376177 w 1128532"/>
              <a:gd name="connsiteY2" fmla="*/ 91633 h 244033"/>
              <a:gd name="connsiteX3" fmla="*/ 515073 w 1128532"/>
              <a:gd name="connsiteY3" fmla="*/ 242104 h 244033"/>
              <a:gd name="connsiteX4" fmla="*/ 596096 w 1128532"/>
              <a:gd name="connsiteY4" fmla="*/ 80058 h 244033"/>
              <a:gd name="connsiteX5" fmla="*/ 1047509 w 1128532"/>
              <a:gd name="connsiteY5" fmla="*/ 80058 h 244033"/>
              <a:gd name="connsiteX6" fmla="*/ 1082233 w 1128532"/>
              <a:gd name="connsiteY6" fmla="*/ 22185 h 244033"/>
              <a:gd name="connsiteX0" fmla="*/ 0 w 1143000"/>
              <a:gd name="connsiteY0" fmla="*/ 0 h 244033"/>
              <a:gd name="connsiteX1" fmla="*/ 76200 w 1143000"/>
              <a:gd name="connsiteY1" fmla="*/ 76201 h 244033"/>
              <a:gd name="connsiteX2" fmla="*/ 376177 w 1143000"/>
              <a:gd name="connsiteY2" fmla="*/ 91633 h 244033"/>
              <a:gd name="connsiteX3" fmla="*/ 515073 w 1143000"/>
              <a:gd name="connsiteY3" fmla="*/ 242104 h 244033"/>
              <a:gd name="connsiteX4" fmla="*/ 596096 w 1143000"/>
              <a:gd name="connsiteY4" fmla="*/ 80058 h 244033"/>
              <a:gd name="connsiteX5" fmla="*/ 1047509 w 1143000"/>
              <a:gd name="connsiteY5" fmla="*/ 80058 h 244033"/>
              <a:gd name="connsiteX6" fmla="*/ 1143000 w 1143000"/>
              <a:gd name="connsiteY6" fmla="*/ 1 h 244033"/>
              <a:gd name="connsiteX0" fmla="*/ 0 w 1143000"/>
              <a:gd name="connsiteY0" fmla="*/ 0 h 244033"/>
              <a:gd name="connsiteX1" fmla="*/ 76200 w 1143000"/>
              <a:gd name="connsiteY1" fmla="*/ 76201 h 244033"/>
              <a:gd name="connsiteX2" fmla="*/ 376177 w 1143000"/>
              <a:gd name="connsiteY2" fmla="*/ 91633 h 244033"/>
              <a:gd name="connsiteX3" fmla="*/ 515073 w 1143000"/>
              <a:gd name="connsiteY3" fmla="*/ 242104 h 244033"/>
              <a:gd name="connsiteX4" fmla="*/ 596096 w 1143000"/>
              <a:gd name="connsiteY4" fmla="*/ 80058 h 244033"/>
              <a:gd name="connsiteX5" fmla="*/ 990600 w 1143000"/>
              <a:gd name="connsiteY5" fmla="*/ 76201 h 244033"/>
              <a:gd name="connsiteX6" fmla="*/ 1143000 w 1143000"/>
              <a:gd name="connsiteY6" fmla="*/ 1 h 24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3000" h="244033">
                <a:moveTo>
                  <a:pt x="0" y="0"/>
                </a:moveTo>
                <a:cubicBezTo>
                  <a:pt x="18682" y="1440"/>
                  <a:pt x="13504" y="60929"/>
                  <a:pt x="76200" y="76201"/>
                </a:cubicBezTo>
                <a:cubicBezTo>
                  <a:pt x="138896" y="91473"/>
                  <a:pt x="303032" y="63983"/>
                  <a:pt x="376177" y="91633"/>
                </a:cubicBezTo>
                <a:cubicBezTo>
                  <a:pt x="449322" y="119283"/>
                  <a:pt x="478420" y="244033"/>
                  <a:pt x="515073" y="242104"/>
                </a:cubicBezTo>
                <a:cubicBezTo>
                  <a:pt x="551726" y="240175"/>
                  <a:pt x="516842" y="107709"/>
                  <a:pt x="596096" y="80058"/>
                </a:cubicBezTo>
                <a:cubicBezTo>
                  <a:pt x="675351" y="52408"/>
                  <a:pt x="899449" y="89544"/>
                  <a:pt x="990600" y="76201"/>
                </a:cubicBezTo>
                <a:cubicBezTo>
                  <a:pt x="1081751" y="62858"/>
                  <a:pt x="1127567" y="38583"/>
                  <a:pt x="1143000" y="1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381D-2928-4B39-B14C-5D537FFBD3AB}" type="slidenum">
              <a:rPr lang="en-US" smtClean="0"/>
              <a:pPr/>
              <a:t>11</a:t>
            </a:fld>
            <a:endParaRPr lang="en-US" dirty="0"/>
          </a:p>
        </p:txBody>
      </p:sp>
      <mc:AlternateContent>
        <mc:Choice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    <p:contentPart p14:bwMode="auto" r:id="rId3">
            <p14:nvContentPartPr>
              <p14:cNvPr id="2304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0913" y="304800"/>
              <a:ext cx="369887" cy="246063"/>
            </p14:xfrm>
          </p:contentPart>
        </mc:Choice>
        <mc:Fallback>
          <p:pic>
            <p:nvPicPr>
              <p:cNvPr id="2304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017574" y="291110"/>
                <a:ext cx="397647" cy="274164"/>
              </a:xfrm>
              <a:prstGeom prst="rect">
                <a:avLst/>
              </a:prstGeom>
            </p:spPr>
          </p:pic>
        </mc:Fallback>
      </mc:AlternateContent>
      <mc:AlternateContent>
        <mc:Choice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    <p:contentPart p14:bwMode="auto" r:id="rId5">
            <p14:nvContentPartPr>
              <p14:cNvPr id="230419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8475" y="381000"/>
              <a:ext cx="85725" cy="323850"/>
            </p14:xfrm>
          </p:contentPart>
        </mc:Choice>
        <mc:Fallback>
          <p:pic>
            <p:nvPicPr>
              <p:cNvPr id="230419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835508" y="367686"/>
                <a:ext cx="113820" cy="352277"/>
              </a:xfrm>
              <a:prstGeom prst="rect">
                <a:avLst/>
              </a:prstGeom>
            </p:spPr>
          </p:pic>
        </mc:Fallback>
      </mc:AlternateContent>
      <mc:AlternateContent>
        <mc:Choice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    <p:contentPart p14:bwMode="auto" r:id="rId7">
            <p14:nvContentPartPr>
              <p14:cNvPr id="230420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7638" y="381000"/>
              <a:ext cx="284162" cy="161925"/>
            </p14:xfrm>
          </p:contentPart>
        </mc:Choice>
        <mc:Fallback>
          <p:pic>
            <p:nvPicPr>
              <p:cNvPr id="230420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483232" y="366575"/>
                <a:ext cx="312614" cy="18933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Arrow Connector 38"/>
          <p:cNvCxnSpPr/>
          <p:nvPr/>
        </p:nvCxnSpPr>
        <p:spPr bwMode="auto">
          <a:xfrm rot="10800000">
            <a:off x="5501640" y="3810000"/>
            <a:ext cx="506730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217170" y="98425"/>
            <a:ext cx="7456170" cy="971550"/>
          </a:xfrm>
        </p:spPr>
        <p:txBody>
          <a:bodyPr/>
          <a:lstStyle/>
          <a:p>
            <a:r>
              <a:rPr lang="en-US" dirty="0" smtClean="0"/>
              <a:t>So We Can Explore The Design Space</a:t>
            </a:r>
            <a:endParaRPr lang="en-US" dirty="0"/>
          </a:p>
        </p:txBody>
      </p:sp>
      <p:sp>
        <p:nvSpPr>
          <p:cNvPr id="41" name="AutoShape 5"/>
          <p:cNvSpPr>
            <a:spLocks noChangeArrowheads="1"/>
          </p:cNvSpPr>
          <p:nvPr/>
        </p:nvSpPr>
        <p:spPr bwMode="auto">
          <a:xfrm>
            <a:off x="3185160" y="1371600"/>
            <a:ext cx="2316480" cy="1066800"/>
          </a:xfrm>
          <a:prstGeom prst="roundRect">
            <a:avLst>
              <a:gd name="adj" fmla="val 1104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eaLnBrk="0" hangingPunct="0"/>
            <a:r>
              <a:rPr lang="en-US" sz="2000" dirty="0" smtClean="0">
                <a:latin typeface="Arial Black" pitchFamily="34" charset="0"/>
                <a:cs typeface="Arial" charset="0"/>
              </a:rPr>
              <a:t>Architectural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smtClean="0">
                <a:latin typeface="Arial Black" pitchFamily="34" charset="0"/>
                <a:cs typeface="Arial" charset="0"/>
              </a:rPr>
              <a:t>Description</a:t>
            </a:r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auto">
          <a:xfrm>
            <a:off x="3185160" y="3276600"/>
            <a:ext cx="2316480" cy="1066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eaLnBrk="0" hangingPunct="0"/>
            <a:r>
              <a:rPr lang="en-US" sz="2000" dirty="0" smtClean="0">
                <a:latin typeface="Arial Black" pitchFamily="34" charset="0"/>
                <a:cs typeface="Arial" charset="0"/>
              </a:rPr>
              <a:t>Hardware Optimization &amp; Generation</a:t>
            </a:r>
            <a:endParaRPr lang="en-US" sz="1800" dirty="0">
              <a:latin typeface="Arial Black" pitchFamily="34" charset="0"/>
              <a:cs typeface="Arial" charset="0"/>
            </a:endParaRPr>
          </a:p>
        </p:txBody>
      </p:sp>
      <p:cxnSp>
        <p:nvCxnSpPr>
          <p:cNvPr id="49" name="Straight Arrow Connector 48"/>
          <p:cNvCxnSpPr>
            <a:cxnSpLocks noChangeShapeType="1"/>
            <a:stCxn id="41" idx="2"/>
            <a:endCxn id="42" idx="0"/>
          </p:cNvCxnSpPr>
          <p:nvPr/>
        </p:nvCxnSpPr>
        <p:spPr bwMode="auto">
          <a:xfrm rot="5400000">
            <a:off x="3924300" y="2857541"/>
            <a:ext cx="838200" cy="1509"/>
          </a:xfrm>
          <a:prstGeom prst="straightConnector1">
            <a:avLst/>
          </a:prstGeom>
          <a:noFill/>
          <a:ln w="38100">
            <a:solidFill>
              <a:srgbClr val="92D050"/>
            </a:solidFill>
            <a:miter lim="800000"/>
            <a:headEnd/>
            <a:tailEnd type="triangle" w="med" len="med"/>
          </a:ln>
        </p:spPr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3407-3B36-45BF-BAD4-49318FB03A7F}" type="datetime4">
              <a:rPr lang="en-US" smtClean="0"/>
              <a:pPr/>
              <a:t>November 2, 2011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shacham@stanford.edu</a:t>
            </a:r>
            <a:endParaRPr lang="en-US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6008370" y="1371600"/>
            <a:ext cx="1780794" cy="1097280"/>
          </a:xfrm>
          <a:prstGeom prst="roundRect">
            <a:avLst>
              <a:gd name="adj" fmla="val 1104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algn="ctr" eaLnBrk="0" hangingPunct="0"/>
            <a:r>
              <a:rPr lang="en-US" dirty="0" smtClean="0">
                <a:latin typeface="Arial Black" pitchFamily="34" charset="0"/>
                <a:cs typeface="Arial" charset="0"/>
              </a:rPr>
              <a:t>Energy Budget</a:t>
            </a:r>
            <a:endParaRPr lang="en-US" sz="1800" dirty="0">
              <a:cs typeface="Arial" charset="0"/>
            </a:endParaRP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5400000">
            <a:off x="5298044" y="2591358"/>
            <a:ext cx="876304" cy="624365"/>
          </a:xfrm>
          <a:prstGeom prst="straightConnector1">
            <a:avLst/>
          </a:prstGeom>
          <a:noFill/>
          <a:ln w="38100">
            <a:solidFill>
              <a:srgbClr val="92D050"/>
            </a:solidFill>
            <a:miter lim="800000"/>
            <a:headEnd/>
            <a:tailEnd type="triangle" w="med" len="med"/>
          </a:ln>
        </p:spPr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071" y="1143000"/>
            <a:ext cx="1303019" cy="14478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 type="triangle" w="med" len="med"/>
          </a:ln>
        </p:spPr>
      </p:pic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434340" y="3276601"/>
            <a:ext cx="2316480" cy="1066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>
                <a:latin typeface="Arial Black" pitchFamily="34" charset="0"/>
                <a:cs typeface="Arial" charset="0"/>
              </a:rPr>
              <a:t>Simulator</a:t>
            </a:r>
          </a:p>
        </p:txBody>
      </p:sp>
      <p:cxnSp>
        <p:nvCxnSpPr>
          <p:cNvPr id="17" name="Straight Arrow Connector 16"/>
          <p:cNvCxnSpPr>
            <a:cxnSpLocks noChangeShapeType="1"/>
            <a:stCxn id="15" idx="2"/>
            <a:endCxn id="16" idx="0"/>
          </p:cNvCxnSpPr>
          <p:nvPr/>
        </p:nvCxnSpPr>
        <p:spPr bwMode="auto">
          <a:xfrm rot="5400000">
            <a:off x="1249681" y="2933741"/>
            <a:ext cx="685801" cy="1509"/>
          </a:xfrm>
          <a:prstGeom prst="straightConnector1">
            <a:avLst/>
          </a:prstGeom>
          <a:noFill/>
          <a:ln w="38100">
            <a:solidFill>
              <a:srgbClr val="92D050"/>
            </a:solidFill>
            <a:miter lim="800000"/>
            <a:headEnd/>
            <a:tailEnd type="triangle" w="med" len="med"/>
          </a:ln>
        </p:spPr>
      </p:cxnSp>
      <p:grpSp>
        <p:nvGrpSpPr>
          <p:cNvPr id="2" name="Group 42"/>
          <p:cNvGrpSpPr/>
          <p:nvPr/>
        </p:nvGrpSpPr>
        <p:grpSpPr>
          <a:xfrm>
            <a:off x="6008370" y="3276603"/>
            <a:ext cx="1780794" cy="1086983"/>
            <a:chOff x="6721167" y="3508112"/>
            <a:chExt cx="1874520" cy="1136009"/>
          </a:xfrm>
        </p:grpSpPr>
        <p:sp>
          <p:nvSpPr>
            <p:cNvPr id="19" name="AutoShape 4"/>
            <p:cNvSpPr>
              <a:spLocks noChangeArrowheads="1"/>
            </p:cNvSpPr>
            <p:nvPr/>
          </p:nvSpPr>
          <p:spPr bwMode="auto">
            <a:xfrm>
              <a:off x="6721167" y="3508112"/>
              <a:ext cx="1874520" cy="1097280"/>
            </a:xfrm>
            <a:prstGeom prst="roundRect">
              <a:avLst>
                <a:gd name="adj" fmla="val 824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rIns="45720" anchor="t"/>
            <a:lstStyle/>
            <a:p>
              <a:pPr eaLnBrk="0" hangingPunct="0"/>
              <a:r>
                <a:rPr lang="en-US" sz="2000" dirty="0" smtClean="0">
                  <a:latin typeface="Arial Black" pitchFamily="34" charset="0"/>
                  <a:cs typeface="Arial" charset="0"/>
                </a:rPr>
                <a:t>Tradeoff Lib</a:t>
              </a:r>
            </a:p>
          </p:txBody>
        </p:sp>
        <p:grpSp>
          <p:nvGrpSpPr>
            <p:cNvPr id="3" name="Group 36"/>
            <p:cNvGrpSpPr>
              <a:grpSpLocks noChangeAspect="1"/>
            </p:cNvGrpSpPr>
            <p:nvPr/>
          </p:nvGrpSpPr>
          <p:grpSpPr>
            <a:xfrm>
              <a:off x="7038954" y="3892287"/>
              <a:ext cx="1243393" cy="751834"/>
              <a:chOff x="1935165" y="4457704"/>
              <a:chExt cx="1189035" cy="113188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981200" y="4478338"/>
                <a:ext cx="1143000" cy="99060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0" hangingPunct="0">
                  <a:defRPr/>
                </a:pPr>
                <a:endParaRPr lang="en-US" sz="11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grpSp>
            <p:nvGrpSpPr>
              <p:cNvPr id="4" name="Group 40"/>
              <p:cNvGrpSpPr>
                <a:grpSpLocks/>
              </p:cNvGrpSpPr>
              <p:nvPr/>
            </p:nvGrpSpPr>
            <p:grpSpPr bwMode="auto">
              <a:xfrm>
                <a:off x="1935165" y="4457704"/>
                <a:ext cx="1111251" cy="1131889"/>
                <a:chOff x="1130" y="2768"/>
                <a:chExt cx="700" cy="713"/>
              </a:xfrm>
            </p:grpSpPr>
            <p:sp>
              <p:nvSpPr>
                <p:cNvPr id="24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660" y="3222"/>
                  <a:ext cx="170" cy="2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1100" b="1">
                      <a:latin typeface="+mj-lt"/>
                      <a:cs typeface="Arial" charset="0"/>
                    </a:rPr>
                    <a:t>D</a:t>
                  </a:r>
                </a:p>
              </p:txBody>
            </p:sp>
            <p:sp>
              <p:nvSpPr>
                <p:cNvPr id="25" name="Freeform 30"/>
                <p:cNvSpPr>
                  <a:spLocks/>
                </p:cNvSpPr>
                <p:nvPr/>
              </p:nvSpPr>
              <p:spPr bwMode="auto">
                <a:xfrm>
                  <a:off x="1392" y="2844"/>
                  <a:ext cx="306" cy="350"/>
                </a:xfrm>
                <a:custGeom>
                  <a:avLst/>
                  <a:gdLst>
                    <a:gd name="T0" fmla="*/ 0 w 2352"/>
                    <a:gd name="T1" fmla="*/ 0 h 1640"/>
                    <a:gd name="T2" fmla="*/ 0 w 2352"/>
                    <a:gd name="T3" fmla="*/ 0 h 1640"/>
                    <a:gd name="T4" fmla="*/ 0 w 2352"/>
                    <a:gd name="T5" fmla="*/ 0 h 1640"/>
                    <a:gd name="T6" fmla="*/ 0 w 2352"/>
                    <a:gd name="T7" fmla="*/ 0 h 1640"/>
                    <a:gd name="T8" fmla="*/ 0 w 2352"/>
                    <a:gd name="T9" fmla="*/ 0 h 1640"/>
                    <a:gd name="T10" fmla="*/ 0 w 2352"/>
                    <a:gd name="T11" fmla="*/ 0 h 1640"/>
                    <a:gd name="T12" fmla="*/ 0 w 2352"/>
                    <a:gd name="T13" fmla="*/ 0 h 1640"/>
                    <a:gd name="T14" fmla="*/ 0 w 2352"/>
                    <a:gd name="T15" fmla="*/ 0 h 16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352"/>
                    <a:gd name="T25" fmla="*/ 0 h 1640"/>
                    <a:gd name="T26" fmla="*/ 2352 w 2352"/>
                    <a:gd name="T27" fmla="*/ 1640 h 164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352" h="1640">
                      <a:moveTo>
                        <a:pt x="0" y="0"/>
                      </a:moveTo>
                      <a:cubicBezTo>
                        <a:pt x="20" y="164"/>
                        <a:pt x="40" y="328"/>
                        <a:pt x="96" y="480"/>
                      </a:cubicBezTo>
                      <a:cubicBezTo>
                        <a:pt x="152" y="632"/>
                        <a:pt x="216" y="784"/>
                        <a:pt x="336" y="912"/>
                      </a:cubicBezTo>
                      <a:cubicBezTo>
                        <a:pt x="456" y="1040"/>
                        <a:pt x="680" y="1168"/>
                        <a:pt x="816" y="1248"/>
                      </a:cubicBezTo>
                      <a:cubicBezTo>
                        <a:pt x="952" y="1328"/>
                        <a:pt x="1008" y="1336"/>
                        <a:pt x="1152" y="1392"/>
                      </a:cubicBezTo>
                      <a:cubicBezTo>
                        <a:pt x="1296" y="1448"/>
                        <a:pt x="1536" y="1544"/>
                        <a:pt x="1680" y="1584"/>
                      </a:cubicBezTo>
                      <a:cubicBezTo>
                        <a:pt x="1824" y="1624"/>
                        <a:pt x="1904" y="1624"/>
                        <a:pt x="2016" y="1632"/>
                      </a:cubicBezTo>
                      <a:cubicBezTo>
                        <a:pt x="2128" y="1640"/>
                        <a:pt x="2296" y="1632"/>
                        <a:pt x="2352" y="1632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100">
                    <a:latin typeface="+mj-lt"/>
                  </a:endParaRPr>
                </a:p>
              </p:txBody>
            </p:sp>
            <p:sp>
              <p:nvSpPr>
                <p:cNvPr id="26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1300" y="2858"/>
                  <a:ext cx="0" cy="3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100">
                    <a:latin typeface="+mj-lt"/>
                  </a:endParaRPr>
                </a:p>
              </p:txBody>
            </p:sp>
            <p:sp>
              <p:nvSpPr>
                <p:cNvPr id="27" name="Line 32"/>
                <p:cNvSpPr>
                  <a:spLocks noChangeShapeType="1"/>
                </p:cNvSpPr>
                <p:nvPr/>
              </p:nvSpPr>
              <p:spPr bwMode="auto">
                <a:xfrm>
                  <a:off x="1300" y="3250"/>
                  <a:ext cx="52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100">
                    <a:latin typeface="+mj-lt"/>
                  </a:endParaRPr>
                </a:p>
              </p:txBody>
            </p:sp>
            <p:sp>
              <p:nvSpPr>
                <p:cNvPr id="28" name="Rectangle 33"/>
                <p:cNvSpPr>
                  <a:spLocks noChangeArrowheads="1"/>
                </p:cNvSpPr>
                <p:nvPr/>
              </p:nvSpPr>
              <p:spPr bwMode="auto">
                <a:xfrm>
                  <a:off x="1130" y="2768"/>
                  <a:ext cx="166" cy="259"/>
                </a:xfrm>
                <a:prstGeom prst="rect">
                  <a:avLst/>
                </a:prstGeom>
                <a:noFill/>
                <a:ln w="635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1100" b="1" dirty="0">
                      <a:latin typeface="+mj-lt"/>
                      <a:cs typeface="Arial" charset="0"/>
                    </a:rPr>
                    <a:t>E</a:t>
                  </a:r>
                </a:p>
              </p:txBody>
            </p:sp>
          </p:grpSp>
        </p:grpSp>
      </p:grp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579120" y="5334000"/>
            <a:ext cx="2026920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1800" dirty="0">
                <a:latin typeface="Arial Black" pitchFamily="34" charset="0"/>
                <a:cs typeface="Arial" charset="0"/>
              </a:rPr>
              <a:t>Performance</a:t>
            </a:r>
          </a:p>
        </p:txBody>
      </p:sp>
      <p:sp>
        <p:nvSpPr>
          <p:cNvPr id="30" name="AutoShape 9"/>
          <p:cNvSpPr>
            <a:spLocks noChangeArrowheads="1"/>
          </p:cNvSpPr>
          <p:nvPr/>
        </p:nvSpPr>
        <p:spPr bwMode="auto">
          <a:xfrm>
            <a:off x="3315462" y="5329883"/>
            <a:ext cx="2113788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1800" dirty="0">
                <a:latin typeface="Arial Black" pitchFamily="34" charset="0"/>
                <a:cs typeface="Arial" charset="0"/>
              </a:rPr>
              <a:t>Power Usage</a:t>
            </a:r>
          </a:p>
        </p:txBody>
      </p:sp>
      <p:sp>
        <p:nvSpPr>
          <p:cNvPr id="32" name="AutoShape 12"/>
          <p:cNvSpPr>
            <a:spLocks noChangeArrowheads="1"/>
          </p:cNvSpPr>
          <p:nvPr/>
        </p:nvSpPr>
        <p:spPr bwMode="auto">
          <a:xfrm rot="16200000">
            <a:off x="-1255014" y="3228596"/>
            <a:ext cx="4030221" cy="1230630"/>
          </a:xfrm>
          <a:custGeom>
            <a:avLst/>
            <a:gdLst>
              <a:gd name="G0" fmla="+- -12612 0 0"/>
              <a:gd name="G1" fmla="+- -11796480 0 0"/>
              <a:gd name="G2" fmla="+- -12612 0 -11796480"/>
              <a:gd name="G3" fmla="+- 10800 0 0"/>
              <a:gd name="G4" fmla="+- 0 0 -1261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039 0 0"/>
              <a:gd name="G9" fmla="+- 0 0 -11796480"/>
              <a:gd name="G10" fmla="+- 8039 0 2700"/>
              <a:gd name="G11" fmla="cos G10 -12612"/>
              <a:gd name="G12" fmla="sin G10 -12612"/>
              <a:gd name="G13" fmla="cos 13500 -12612"/>
              <a:gd name="G14" fmla="sin 13500 -12612"/>
              <a:gd name="G15" fmla="+- G11 10800 0"/>
              <a:gd name="G16" fmla="+- G12 10800 0"/>
              <a:gd name="G17" fmla="+- G13 10800 0"/>
              <a:gd name="G18" fmla="+- G14 10800 0"/>
              <a:gd name="G19" fmla="*/ 8039 1 2"/>
              <a:gd name="G20" fmla="+- G19 5400 0"/>
              <a:gd name="G21" fmla="cos G20 -12612"/>
              <a:gd name="G22" fmla="sin G20 -12612"/>
              <a:gd name="G23" fmla="+- G21 10800 0"/>
              <a:gd name="G24" fmla="+- G12 G23 G22"/>
              <a:gd name="G25" fmla="+- G22 G23 G11"/>
              <a:gd name="G26" fmla="cos 10800 -12612"/>
              <a:gd name="G27" fmla="sin 10800 -12612"/>
              <a:gd name="G28" fmla="cos 8039 -12612"/>
              <a:gd name="G29" fmla="sin 8039 -1261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1261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039 G39"/>
              <a:gd name="G43" fmla="sin 803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81 w 21600"/>
              <a:gd name="T5" fmla="*/ 0 h 21600"/>
              <a:gd name="T6" fmla="*/ 1380 w 21600"/>
              <a:gd name="T7" fmla="*/ 10800 h 21600"/>
              <a:gd name="T8" fmla="*/ 10786 w 21600"/>
              <a:gd name="T9" fmla="*/ 2761 h 21600"/>
              <a:gd name="T10" fmla="*/ 24299 w 21600"/>
              <a:gd name="T11" fmla="*/ 10754 h 21600"/>
              <a:gd name="T12" fmla="*/ 20233 w 21600"/>
              <a:gd name="T13" fmla="*/ 14849 h 21600"/>
              <a:gd name="T14" fmla="*/ 16138 w 21600"/>
              <a:gd name="T15" fmla="*/ 1078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838" y="10772"/>
                </a:moveTo>
                <a:cubicBezTo>
                  <a:pt x="18824" y="6343"/>
                  <a:pt x="15229" y="2761"/>
                  <a:pt x="10800" y="2761"/>
                </a:cubicBezTo>
                <a:cubicBezTo>
                  <a:pt x="6360" y="2761"/>
                  <a:pt x="2761" y="6360"/>
                  <a:pt x="2761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50" y="0"/>
                  <a:pt x="21579" y="4813"/>
                  <a:pt x="21599" y="10763"/>
                </a:cubicBezTo>
                <a:lnTo>
                  <a:pt x="24299" y="10754"/>
                </a:lnTo>
                <a:lnTo>
                  <a:pt x="20233" y="14849"/>
                </a:lnTo>
                <a:lnTo>
                  <a:pt x="16138" y="10782"/>
                </a:lnTo>
                <a:lnTo>
                  <a:pt x="18838" y="10772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3" name="AutoShape 14"/>
          <p:cNvSpPr>
            <a:spLocks noChangeArrowheads="1"/>
          </p:cNvSpPr>
          <p:nvPr/>
        </p:nvSpPr>
        <p:spPr bwMode="auto">
          <a:xfrm rot="5400000" flipH="1">
            <a:off x="3278818" y="3259142"/>
            <a:ext cx="4011304" cy="1303020"/>
          </a:xfrm>
          <a:custGeom>
            <a:avLst/>
            <a:gdLst>
              <a:gd name="G0" fmla="+- -12612 0 0"/>
              <a:gd name="G1" fmla="+- -11796480 0 0"/>
              <a:gd name="G2" fmla="+- -12612 0 -11796480"/>
              <a:gd name="G3" fmla="+- 10800 0 0"/>
              <a:gd name="G4" fmla="+- 0 0 -1261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039 0 0"/>
              <a:gd name="G9" fmla="+- 0 0 -11796480"/>
              <a:gd name="G10" fmla="+- 8039 0 2700"/>
              <a:gd name="G11" fmla="cos G10 -12612"/>
              <a:gd name="G12" fmla="sin G10 -12612"/>
              <a:gd name="G13" fmla="cos 13500 -12612"/>
              <a:gd name="G14" fmla="sin 13500 -12612"/>
              <a:gd name="G15" fmla="+- G11 10800 0"/>
              <a:gd name="G16" fmla="+- G12 10800 0"/>
              <a:gd name="G17" fmla="+- G13 10800 0"/>
              <a:gd name="G18" fmla="+- G14 10800 0"/>
              <a:gd name="G19" fmla="*/ 8039 1 2"/>
              <a:gd name="G20" fmla="+- G19 5400 0"/>
              <a:gd name="G21" fmla="cos G20 -12612"/>
              <a:gd name="G22" fmla="sin G20 -12612"/>
              <a:gd name="G23" fmla="+- G21 10800 0"/>
              <a:gd name="G24" fmla="+- G12 G23 G22"/>
              <a:gd name="G25" fmla="+- G22 G23 G11"/>
              <a:gd name="G26" fmla="cos 10800 -12612"/>
              <a:gd name="G27" fmla="sin 10800 -12612"/>
              <a:gd name="G28" fmla="cos 8039 -12612"/>
              <a:gd name="G29" fmla="sin 8039 -1261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1261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039 G39"/>
              <a:gd name="G43" fmla="sin 803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81 w 21600"/>
              <a:gd name="T5" fmla="*/ 0 h 21600"/>
              <a:gd name="T6" fmla="*/ 1380 w 21600"/>
              <a:gd name="T7" fmla="*/ 10800 h 21600"/>
              <a:gd name="T8" fmla="*/ 10786 w 21600"/>
              <a:gd name="T9" fmla="*/ 2761 h 21600"/>
              <a:gd name="T10" fmla="*/ 24299 w 21600"/>
              <a:gd name="T11" fmla="*/ 10754 h 21600"/>
              <a:gd name="T12" fmla="*/ 20233 w 21600"/>
              <a:gd name="T13" fmla="*/ 14849 h 21600"/>
              <a:gd name="T14" fmla="*/ 16138 w 21600"/>
              <a:gd name="T15" fmla="*/ 1078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838" y="10772"/>
                </a:moveTo>
                <a:cubicBezTo>
                  <a:pt x="18824" y="6343"/>
                  <a:pt x="15229" y="2761"/>
                  <a:pt x="10800" y="2761"/>
                </a:cubicBezTo>
                <a:cubicBezTo>
                  <a:pt x="6360" y="2761"/>
                  <a:pt x="2761" y="6360"/>
                  <a:pt x="2761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50" y="0"/>
                  <a:pt x="21579" y="4813"/>
                  <a:pt x="21599" y="10763"/>
                </a:cubicBezTo>
                <a:lnTo>
                  <a:pt x="24299" y="10754"/>
                </a:lnTo>
                <a:lnTo>
                  <a:pt x="20233" y="14849"/>
                </a:lnTo>
                <a:lnTo>
                  <a:pt x="16138" y="10782"/>
                </a:lnTo>
                <a:lnTo>
                  <a:pt x="18838" y="10772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520190" y="4404360"/>
            <a:ext cx="173736" cy="85344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grpSp>
        <p:nvGrpSpPr>
          <p:cNvPr id="5" name="Group 25"/>
          <p:cNvGrpSpPr/>
          <p:nvPr/>
        </p:nvGrpSpPr>
        <p:grpSpPr>
          <a:xfrm>
            <a:off x="2533651" y="3276603"/>
            <a:ext cx="841879" cy="1067171"/>
            <a:chOff x="4132613" y="3241966"/>
            <a:chExt cx="1080655" cy="1221177"/>
          </a:xfrm>
        </p:grpSpPr>
        <p:sp>
          <p:nvSpPr>
            <p:cNvPr id="36" name="Circular Arrow 35"/>
            <p:cNvSpPr/>
            <p:nvPr/>
          </p:nvSpPr>
          <p:spPr bwMode="auto">
            <a:xfrm>
              <a:off x="4132613" y="3241966"/>
              <a:ext cx="1072810" cy="1057073"/>
            </a:xfrm>
            <a:prstGeom prst="circularArrow">
              <a:avLst>
                <a:gd name="adj1" fmla="val 12500"/>
                <a:gd name="adj2" fmla="val 1548367"/>
                <a:gd name="adj3" fmla="val 20457681"/>
                <a:gd name="adj4" fmla="val 10863005"/>
                <a:gd name="adj5" fmla="val 1250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37" name="Circular Arrow 36"/>
            <p:cNvSpPr/>
            <p:nvPr/>
          </p:nvSpPr>
          <p:spPr bwMode="auto">
            <a:xfrm flipH="1" flipV="1">
              <a:off x="4140458" y="3406070"/>
              <a:ext cx="1072810" cy="1057073"/>
            </a:xfrm>
            <a:prstGeom prst="circularArrow">
              <a:avLst>
                <a:gd name="adj1" fmla="val 12500"/>
                <a:gd name="adj2" fmla="val 1548367"/>
                <a:gd name="adj3" fmla="val 20457681"/>
                <a:gd name="adj4" fmla="val 10863005"/>
                <a:gd name="adj5" fmla="val 1250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</p:grpSp>
      <p:sp>
        <p:nvSpPr>
          <p:cNvPr id="38" name="Down Arrow 37"/>
          <p:cNvSpPr/>
          <p:nvPr/>
        </p:nvSpPr>
        <p:spPr bwMode="auto">
          <a:xfrm>
            <a:off x="4281975" y="4402381"/>
            <a:ext cx="173736" cy="85344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381D-2928-4B39-B14C-5D537FFBD3A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CMU’s Spiral FFT Generator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7982" y="1336675"/>
            <a:ext cx="8090218" cy="4732338"/>
          </a:xfrm>
        </p:spPr>
        <p:txBody>
          <a:bodyPr/>
          <a:lstStyle/>
          <a:p>
            <a:r>
              <a:rPr lang="en-US" dirty="0" smtClean="0"/>
              <a:t>Hardware and software co-optimization framework for DSP applications</a:t>
            </a:r>
          </a:p>
          <a:p>
            <a:pPr lvl="1"/>
            <a:r>
              <a:rPr lang="en-US" dirty="0" smtClean="0"/>
              <a:t>Given a transformation, Spiral can easily explore the implementation space</a:t>
            </a:r>
          </a:p>
          <a:p>
            <a:pPr lvl="1"/>
            <a:r>
              <a:rPr lang="en-US" dirty="0" smtClean="0"/>
              <a:t>Final result is optimal hardware and software for a given algorithm + constraints</a:t>
            </a:r>
          </a:p>
          <a:p>
            <a:pPr lvl="1"/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EF62-315A-4AFF-97B8-8477E1FA3CE5}" type="datetime4">
              <a:rPr lang="en-US" smtClean="0"/>
              <a:pPr/>
              <a:t>November 2,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shacham@stanford.edu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381D-2928-4B39-B14C-5D537FFBD3A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638800"/>
            <a:ext cx="3352800" cy="304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1400" dirty="0" err="1" smtClean="0"/>
              <a:t>D’Alberto</a:t>
            </a:r>
            <a:r>
              <a:rPr lang="en-US" sz="1400" dirty="0" smtClean="0"/>
              <a:t>, Milder et. al., IEEE Comp. Soc., 2007</a:t>
            </a:r>
            <a:endParaRPr lang="en-US" sz="1400" dirty="0"/>
          </a:p>
        </p:txBody>
      </p:sp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95600"/>
            <a:ext cx="2833712" cy="2743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7027" name="Picture 3"/>
          <p:cNvPicPr>
            <a:picLocks noChangeAspect="1" noChangeArrowheads="1"/>
          </p:cNvPicPr>
          <p:nvPr/>
        </p:nvPicPr>
        <p:blipFill>
          <a:blip r:embed="rId3" cstate="print"/>
          <a:srcRect l="11384" t="9524" r="27678" b="5952"/>
          <a:stretch>
            <a:fillRect/>
          </a:stretch>
        </p:blipFill>
        <p:spPr bwMode="auto">
          <a:xfrm>
            <a:off x="4485075" y="2895600"/>
            <a:ext cx="3515925" cy="2743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495800" y="5638800"/>
            <a:ext cx="3505200" cy="304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1400" dirty="0" smtClean="0"/>
              <a:t>Milder, Franchetti, Hoe and </a:t>
            </a:r>
            <a:r>
              <a:rPr lang="en-US" sz="1400" dirty="0" err="1" smtClean="0"/>
              <a:t>Püschel</a:t>
            </a:r>
            <a:r>
              <a:rPr lang="en-US" sz="1400" dirty="0" smtClean="0"/>
              <a:t>, DAC, 2008 </a:t>
            </a:r>
            <a:r>
              <a:rPr lang="en-US" sz="1400" dirty="0" smtClean="0">
                <a:hlinkClick r:id="rId4"/>
              </a:rPr>
              <a:t>http://www.spiral.net/hardware/dftgen.html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3810000"/>
            <a:ext cx="1828800" cy="914400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txBody>
          <a:bodyPr wrap="square" rtlCol="0" anchor="ctr">
            <a:noAutofit/>
          </a:bodyPr>
          <a:lstStyle/>
          <a:p>
            <a:r>
              <a:rPr lang="en-US" sz="2800" b="1" dirty="0" smtClean="0"/>
              <a:t>Software Generation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3810000"/>
            <a:ext cx="1828800" cy="914400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txBody>
          <a:bodyPr wrap="square" rtlCol="0" anchor="ctr">
            <a:noAutofit/>
          </a:bodyPr>
          <a:lstStyle/>
          <a:p>
            <a:r>
              <a:rPr lang="en-US" sz="2800" b="1" dirty="0" smtClean="0"/>
              <a:t>Hardware Generation</a:t>
            </a:r>
            <a:endParaRPr lang="en-US" sz="2800" b="1" dirty="0"/>
          </a:p>
        </p:txBody>
      </p:sp>
      <p:pic>
        <p:nvPicPr>
          <p:cNvPr id="257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733800"/>
            <a:ext cx="17526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163"/>
          <p:cNvGrpSpPr/>
          <p:nvPr/>
        </p:nvGrpSpPr>
        <p:grpSpPr>
          <a:xfrm>
            <a:off x="4632960" y="1524000"/>
            <a:ext cx="3836670" cy="2209800"/>
            <a:chOff x="4876800" y="1524000"/>
            <a:chExt cx="4038600" cy="2209800"/>
          </a:xfrm>
        </p:grpSpPr>
        <p:sp>
          <p:nvSpPr>
            <p:cNvPr id="142" name="Down Arrow 141"/>
            <p:cNvSpPr/>
            <p:nvPr/>
          </p:nvSpPr>
          <p:spPr bwMode="auto">
            <a:xfrm>
              <a:off x="5715000" y="1828800"/>
              <a:ext cx="304800" cy="457200"/>
            </a:xfrm>
            <a:prstGeom prst="downArrow">
              <a:avLst>
                <a:gd name="adj1" fmla="val 52188"/>
                <a:gd name="adj2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4876800" y="1524000"/>
              <a:ext cx="4038600" cy="2209800"/>
              <a:chOff x="4876800" y="1524000"/>
              <a:chExt cx="4038600" cy="2209800"/>
            </a:xfrm>
          </p:grpSpPr>
          <p:sp>
            <p:nvSpPr>
              <p:cNvPr id="137" name="U-Turn Arrow 136"/>
              <p:cNvSpPr/>
              <p:nvPr/>
            </p:nvSpPr>
            <p:spPr bwMode="auto">
              <a:xfrm rot="16200000" flipV="1">
                <a:off x="6019800" y="533400"/>
                <a:ext cx="1905000" cy="3886200"/>
              </a:xfrm>
              <a:prstGeom prst="uturnArrow">
                <a:avLst>
                  <a:gd name="adj1" fmla="val 10539"/>
                  <a:gd name="adj2" fmla="val 10757"/>
                  <a:gd name="adj3" fmla="val 22333"/>
                  <a:gd name="adj4" fmla="val 43750"/>
                  <a:gd name="adj5" fmla="val 10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ＭＳ Ｐゴシック" pitchFamily="-111" charset="-128"/>
                  <a:cs typeface="Arial" charset="0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4876800" y="2895600"/>
                <a:ext cx="35814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ＭＳ Ｐゴシック" pitchFamily="-111" charset="-128"/>
                  <a:cs typeface="Arial" charset="0"/>
                </a:endParaRPr>
              </a:p>
            </p:txBody>
          </p:sp>
        </p:grpSp>
        <p:cxnSp>
          <p:nvCxnSpPr>
            <p:cNvPr id="163" name="Straight Connector 162"/>
            <p:cNvCxnSpPr/>
            <p:nvPr/>
          </p:nvCxnSpPr>
          <p:spPr bwMode="auto">
            <a:xfrm>
              <a:off x="5791200" y="1828800"/>
              <a:ext cx="152400" cy="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" y="98425"/>
            <a:ext cx="8252460" cy="971550"/>
          </a:xfrm>
        </p:spPr>
        <p:txBody>
          <a:bodyPr/>
          <a:lstStyle/>
          <a:p>
            <a:r>
              <a:rPr lang="en-US" dirty="0" smtClean="0"/>
              <a:t>Generalizing Hardware Optimization &amp; Generation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C3DF-DFCB-4971-946D-6D67AA4A5F58}" type="datetime4">
              <a:rPr lang="en-US" smtClean="0"/>
              <a:pPr/>
              <a:t>November 2,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shacham@stanford.edu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 bwMode="auto">
          <a:xfrm>
            <a:off x="506730" y="1219200"/>
            <a:ext cx="2171700" cy="1066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Programmatic System Description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6515100" y="2590800"/>
            <a:ext cx="506730" cy="1371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Synthesis</a:t>
            </a:r>
          </a:p>
        </p:txBody>
      </p:sp>
      <p:sp>
        <p:nvSpPr>
          <p:cNvPr id="66" name="Rounded Rectangle 65"/>
          <p:cNvSpPr/>
          <p:nvPr/>
        </p:nvSpPr>
        <p:spPr bwMode="auto">
          <a:xfrm>
            <a:off x="7021830" y="2590800"/>
            <a:ext cx="506730" cy="1371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PNR</a:t>
            </a:r>
          </a:p>
        </p:txBody>
      </p:sp>
      <p:sp>
        <p:nvSpPr>
          <p:cNvPr id="67" name="Rounded Rectangle 66"/>
          <p:cNvSpPr/>
          <p:nvPr/>
        </p:nvSpPr>
        <p:spPr bwMode="auto">
          <a:xfrm>
            <a:off x="7528560" y="2590800"/>
            <a:ext cx="506730" cy="1371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GDS2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515100" y="3962400"/>
            <a:ext cx="1737360" cy="106680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117475" indent="-11747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(Semi) Automatic</a:t>
            </a:r>
          </a:p>
        </p:txBody>
      </p:sp>
      <p:sp>
        <p:nvSpPr>
          <p:cNvPr id="68" name="Rounded Rectangle 67"/>
          <p:cNvSpPr/>
          <p:nvPr/>
        </p:nvSpPr>
        <p:spPr bwMode="auto">
          <a:xfrm>
            <a:off x="5067300" y="2286000"/>
            <a:ext cx="1013460" cy="1981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Circuit / Micro-architecture Optimization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89561" y="4343400"/>
            <a:ext cx="2682240" cy="175260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117475" indent="-11747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Keep flexibility in sub modules</a:t>
            </a:r>
          </a:p>
          <a:p>
            <a:pPr marL="117475" indent="-11747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Encode cross-module dependencies</a:t>
            </a:r>
          </a:p>
          <a:p>
            <a:pPr marL="117475" indent="-11747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Encode validation and software dependencies</a:t>
            </a:r>
          </a:p>
          <a:p>
            <a:pPr marL="117475" indent="-11747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Encode physical / backend dependencies</a:t>
            </a:r>
          </a:p>
        </p:txBody>
      </p:sp>
      <p:cxnSp>
        <p:nvCxnSpPr>
          <p:cNvPr id="104" name="Straight Arrow Connector 103"/>
          <p:cNvCxnSpPr>
            <a:stCxn id="37" idx="3"/>
            <a:endCxn id="117" idx="2"/>
          </p:cNvCxnSpPr>
          <p:nvPr/>
        </p:nvCxnSpPr>
        <p:spPr bwMode="auto">
          <a:xfrm>
            <a:off x="2750820" y="3276600"/>
            <a:ext cx="868680" cy="158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68" idx="3"/>
            <a:endCxn id="65" idx="1"/>
          </p:cNvCxnSpPr>
          <p:nvPr/>
        </p:nvCxnSpPr>
        <p:spPr bwMode="auto">
          <a:xfrm>
            <a:off x="6080760" y="3276600"/>
            <a:ext cx="434340" cy="158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117" idx="6"/>
            <a:endCxn id="68" idx="1"/>
          </p:cNvCxnSpPr>
          <p:nvPr/>
        </p:nvCxnSpPr>
        <p:spPr bwMode="auto">
          <a:xfrm>
            <a:off x="4198620" y="3276600"/>
            <a:ext cx="868680" cy="158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endCxn id="117" idx="0"/>
          </p:cNvCxnSpPr>
          <p:nvPr/>
        </p:nvCxnSpPr>
        <p:spPr bwMode="auto">
          <a:xfrm rot="5400000">
            <a:off x="3756660" y="2819441"/>
            <a:ext cx="304800" cy="1509"/>
          </a:xfrm>
          <a:prstGeom prst="straightConnector1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7458" name="Picture 2" descr="C:\Users\shacham\AppData\Local\Microsoft\Windows\Temporary Internet Files\Content.IE5\BORPDEWI\MC900432531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91890" y="3048000"/>
            <a:ext cx="434340" cy="457200"/>
          </a:xfrm>
          <a:prstGeom prst="rect">
            <a:avLst/>
          </a:prstGeom>
          <a:noFill/>
        </p:spPr>
      </p:pic>
      <p:sp>
        <p:nvSpPr>
          <p:cNvPr id="117" name="Oval 116"/>
          <p:cNvSpPr/>
          <p:nvPr/>
        </p:nvSpPr>
        <p:spPr bwMode="auto">
          <a:xfrm>
            <a:off x="3619500" y="2971800"/>
            <a:ext cx="579120" cy="609600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122" name="Rounded Rectangle 121"/>
          <p:cNvSpPr/>
          <p:nvPr/>
        </p:nvSpPr>
        <p:spPr bwMode="auto">
          <a:xfrm>
            <a:off x="3040380" y="2286000"/>
            <a:ext cx="1737360" cy="381000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-111" charset="-128"/>
                <a:cs typeface="Arial" charset="0"/>
              </a:rPr>
              <a:t>XML Program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040381" y="4343400"/>
            <a:ext cx="2827020" cy="198120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117475" indent="-11747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Standardize interfacing with configuration tools</a:t>
            </a:r>
          </a:p>
          <a:p>
            <a:pPr marL="117475" indent="-11747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Formal interface for architect / application designer / end client</a:t>
            </a:r>
          </a:p>
          <a:p>
            <a:pPr marL="117475" indent="-11747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Repeat until target reached</a:t>
            </a:r>
          </a:p>
          <a:p>
            <a:pPr marL="117475" indent="-11747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Repeat for different chips</a:t>
            </a:r>
            <a:endParaRPr lang="en-US" sz="18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434340" y="2286000"/>
            <a:ext cx="2316480" cy="1981200"/>
            <a:chOff x="434340" y="2286000"/>
            <a:chExt cx="2316480" cy="1981200"/>
          </a:xfrm>
        </p:grpSpPr>
        <p:sp>
          <p:nvSpPr>
            <p:cNvPr id="37" name="Rounded Rectangle 36"/>
            <p:cNvSpPr/>
            <p:nvPr/>
          </p:nvSpPr>
          <p:spPr bwMode="auto">
            <a:xfrm>
              <a:off x="434340" y="2286000"/>
              <a:ext cx="2316480" cy="1981200"/>
            </a:xfrm>
            <a:prstGeom prst="round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579120" y="2438402"/>
              <a:ext cx="723900" cy="35329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73" name="Isosceles Triangle 72"/>
            <p:cNvSpPr/>
            <p:nvPr/>
          </p:nvSpPr>
          <p:spPr bwMode="auto">
            <a:xfrm>
              <a:off x="1530532" y="2362202"/>
              <a:ext cx="413658" cy="471055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579119" y="3048002"/>
              <a:ext cx="413658" cy="47105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1178924" y="3048002"/>
              <a:ext cx="413658" cy="47105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244090" y="2410694"/>
              <a:ext cx="206828" cy="94210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77" name="Isosceles Triangle 76"/>
            <p:cNvSpPr/>
            <p:nvPr/>
          </p:nvSpPr>
          <p:spPr bwMode="auto">
            <a:xfrm>
              <a:off x="579119" y="3733801"/>
              <a:ext cx="620486" cy="353291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78" name="Regular Pentagon 77"/>
            <p:cNvSpPr/>
            <p:nvPr/>
          </p:nvSpPr>
          <p:spPr bwMode="auto">
            <a:xfrm>
              <a:off x="1809750" y="3505200"/>
              <a:ext cx="723900" cy="647700"/>
            </a:xfrm>
            <a:prstGeom prst="pentago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1737360" y="3048002"/>
              <a:ext cx="206828" cy="23552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1354728" y="3810000"/>
              <a:ext cx="310242" cy="23552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cxnSp>
          <p:nvCxnSpPr>
            <p:cNvPr id="82" name="Straight Arrow Connector 81"/>
            <p:cNvCxnSpPr>
              <a:endCxn id="74" idx="0"/>
            </p:cNvCxnSpPr>
            <p:nvPr/>
          </p:nvCxnSpPr>
          <p:spPr bwMode="auto">
            <a:xfrm rot="5400000">
              <a:off x="634913" y="2741839"/>
              <a:ext cx="457197" cy="155122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5" name="Straight Arrow Connector 84"/>
            <p:cNvCxnSpPr>
              <a:endCxn id="75" idx="0"/>
            </p:cNvCxnSpPr>
            <p:nvPr/>
          </p:nvCxnSpPr>
          <p:spPr bwMode="auto">
            <a:xfrm>
              <a:off x="941072" y="2590805"/>
              <a:ext cx="444680" cy="457197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7" name="Straight Arrow Connector 86"/>
            <p:cNvCxnSpPr>
              <a:endCxn id="73" idx="1"/>
            </p:cNvCxnSpPr>
            <p:nvPr/>
          </p:nvCxnSpPr>
          <p:spPr bwMode="auto">
            <a:xfrm>
              <a:off x="941071" y="2590803"/>
              <a:ext cx="692875" cy="6927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9" name="Straight Arrow Connector 88"/>
            <p:cNvCxnSpPr>
              <a:endCxn id="79" idx="1"/>
            </p:cNvCxnSpPr>
            <p:nvPr/>
          </p:nvCxnSpPr>
          <p:spPr bwMode="auto">
            <a:xfrm>
              <a:off x="941071" y="2590803"/>
              <a:ext cx="826579" cy="491691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5" name="Straight Arrow Connector 94"/>
            <p:cNvCxnSpPr>
              <a:endCxn id="80" idx="0"/>
            </p:cNvCxnSpPr>
            <p:nvPr/>
          </p:nvCxnSpPr>
          <p:spPr bwMode="auto">
            <a:xfrm rot="16200000" flipH="1">
              <a:off x="615862" y="2916012"/>
              <a:ext cx="1219199" cy="568779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9" name="Straight Arrow Connector 98"/>
            <p:cNvCxnSpPr>
              <a:endCxn id="76" idx="1"/>
            </p:cNvCxnSpPr>
            <p:nvPr/>
          </p:nvCxnSpPr>
          <p:spPr bwMode="auto">
            <a:xfrm>
              <a:off x="941070" y="2590800"/>
              <a:ext cx="1303020" cy="290946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1" name="Straight Arrow Connector 100"/>
            <p:cNvCxnSpPr>
              <a:endCxn id="78" idx="1"/>
            </p:cNvCxnSpPr>
            <p:nvPr/>
          </p:nvCxnSpPr>
          <p:spPr bwMode="auto">
            <a:xfrm rot="16200000" flipH="1">
              <a:off x="794512" y="2737361"/>
              <a:ext cx="1161799" cy="868681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4745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2140" y="3657600"/>
              <a:ext cx="579120" cy="4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900" y="3886200"/>
              <a:ext cx="361950" cy="199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120" y="3124200"/>
              <a:ext cx="434340" cy="275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7" name="Straight Arrow Connector 96"/>
            <p:cNvCxnSpPr>
              <a:endCxn id="77" idx="0"/>
            </p:cNvCxnSpPr>
            <p:nvPr/>
          </p:nvCxnSpPr>
          <p:spPr bwMode="auto">
            <a:xfrm rot="5400000">
              <a:off x="343719" y="3136447"/>
              <a:ext cx="1142999" cy="51708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65" name="Rounded Rectangle 164"/>
          <p:cNvSpPr/>
          <p:nvPr/>
        </p:nvSpPr>
        <p:spPr bwMode="auto">
          <a:xfrm>
            <a:off x="5718810" y="1219200"/>
            <a:ext cx="173736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Feedback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114" name="Rounded Rectangle 113"/>
          <p:cNvSpPr/>
          <p:nvPr/>
        </p:nvSpPr>
        <p:spPr bwMode="auto">
          <a:xfrm>
            <a:off x="3040380" y="1219200"/>
            <a:ext cx="1737360" cy="1066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Per-Application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 Configuration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cxnSp>
        <p:nvCxnSpPr>
          <p:cNvPr id="169" name="Straight Arrow Connector 168"/>
          <p:cNvCxnSpPr>
            <a:stCxn id="123" idx="0"/>
          </p:cNvCxnSpPr>
          <p:nvPr/>
        </p:nvCxnSpPr>
        <p:spPr bwMode="auto">
          <a:xfrm rot="16200000" flipV="1">
            <a:off x="4023363" y="3912874"/>
            <a:ext cx="533398" cy="327656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098A-EA25-4C38-80B6-C3770CB526D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Standardizing The Creation Of Generators</a:t>
            </a: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7982" y="1336675"/>
            <a:ext cx="7937818" cy="4732338"/>
          </a:xfrm>
        </p:spPr>
        <p:txBody>
          <a:bodyPr/>
          <a:lstStyle/>
          <a:p>
            <a:r>
              <a:rPr lang="en-US" dirty="0" smtClean="0"/>
              <a:t>We Created </a:t>
            </a:r>
            <a:r>
              <a:rPr lang="en-US" i="1" dirty="0" smtClean="0"/>
              <a:t>Genesis2</a:t>
            </a:r>
          </a:p>
          <a:p>
            <a:pPr lvl="1"/>
            <a:r>
              <a:rPr lang="en-US" dirty="0" smtClean="0"/>
              <a:t>So we (and you!) can build generators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Premise:  Keep it simple – </a:t>
            </a:r>
            <a:r>
              <a:rPr lang="en-US" i="1" dirty="0" smtClean="0"/>
              <a:t>Genesis2</a:t>
            </a:r>
            <a:r>
              <a:rPr lang="en-US" dirty="0" smtClean="0"/>
              <a:t>  is just an extension for SystemVerilog</a:t>
            </a:r>
          </a:p>
          <a:p>
            <a:pPr lvl="1"/>
            <a:r>
              <a:rPr lang="en-US" dirty="0" smtClean="0"/>
              <a:t>Works like a pre-processor (* but actually is doing a little more)</a:t>
            </a:r>
          </a:p>
          <a:p>
            <a:pPr lvl="1"/>
            <a:r>
              <a:rPr lang="en-US" dirty="0" smtClean="0"/>
              <a:t>Remove artificial “synthesizability” limitations from the </a:t>
            </a:r>
            <a:r>
              <a:rPr lang="en-US" smtClean="0"/>
              <a:t>elaboration code</a:t>
            </a:r>
            <a:endParaRPr lang="en-US" dirty="0" smtClean="0"/>
          </a:p>
          <a:p>
            <a:pPr lvl="1"/>
            <a:r>
              <a:rPr lang="en-US" dirty="0" smtClean="0"/>
              <a:t>Make elaboration explicit; software-like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Expressive: Encapsulate design trade-offs in blocks (make generators!)</a:t>
            </a:r>
          </a:p>
          <a:p>
            <a:pPr lvl="1"/>
            <a:r>
              <a:rPr lang="en-US" dirty="0" smtClean="0"/>
              <a:t>Goal is for each block to have a small elaboration program – a “constructor”</a:t>
            </a:r>
          </a:p>
          <a:p>
            <a:pPr lvl="1"/>
            <a:r>
              <a:rPr lang="en-US" dirty="0" smtClean="0"/>
              <a:t>Enable late, externally driven, tweaking of knobs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Instead of coding modules, we write programs that produce modules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1DE9-6B9E-4BA9-9BF3-D882C7D8F88D}" type="datetime4">
              <a:rPr lang="en-US" smtClean="0"/>
              <a:pPr/>
              <a:t>November 2, 2011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shacham@stanford.edu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098A-EA25-4C38-80B6-C3770CB526DD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Genesis2</a:t>
            </a:r>
            <a:r>
              <a:rPr lang="en-US" dirty="0" smtClean="0"/>
              <a:t>  Code Snippets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D796-2A0D-45AD-9287-74B7D6F3E2FF}" type="datetime4">
              <a:rPr lang="en-US" smtClean="0"/>
              <a:pPr/>
              <a:t>November 2,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shacham@stanford.edu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098A-EA25-4C38-80B6-C3770CB526D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3886200" cy="3352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257300" algn="l"/>
                <a:tab pos="1371600" algn="l"/>
                <a:tab pos="1485900" algn="l"/>
                <a:tab pos="1600200" algn="l"/>
                <a:tab pos="1714500" algn="l"/>
                <a:tab pos="1828800" algn="l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File: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BitReverse.vp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257300" algn="l"/>
                <a:tab pos="1371600" algn="l"/>
                <a:tab pos="1485900" algn="l"/>
                <a:tab pos="1600200" algn="l"/>
                <a:tab pos="1714500" algn="l"/>
                <a:tab pos="18288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module `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mname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` (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257300" algn="l"/>
                <a:tab pos="1371600" algn="l"/>
                <a:tab pos="1485900" algn="l"/>
                <a:tab pos="1600200" algn="l"/>
                <a:tab pos="1714500" algn="l"/>
                <a:tab pos="18288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//; my $width=parameter(Name=&gt;’WIDTH’,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257300" algn="l"/>
                <a:tab pos="1371600" algn="l"/>
                <a:tab pos="1485900" algn="l"/>
                <a:tab pos="1600200" algn="l"/>
                <a:tab pos="1714500" algn="l"/>
                <a:tab pos="18288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//;									List=&gt;[1,2,4,8],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257300" algn="l"/>
                <a:tab pos="1371600" algn="l"/>
                <a:tab pos="1485900" algn="l"/>
                <a:tab pos="1600200" algn="l"/>
                <a:tab pos="1714500" algn="l"/>
                <a:tab pos="18288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//;									Val=&gt;4);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257300" algn="l"/>
                <a:tab pos="1371600" algn="l"/>
                <a:tab pos="1485900" algn="l"/>
                <a:tab pos="1600200" algn="l"/>
                <a:tab pos="1714500" algn="l"/>
                <a:tab pos="18288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input [`$width-1`:0]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data_in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257300" algn="l"/>
                <a:tab pos="1371600" algn="l"/>
                <a:tab pos="1485900" algn="l"/>
                <a:tab pos="1600200" algn="l"/>
                <a:tab pos="1714500" algn="l"/>
                <a:tab pos="18288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input [`$width-1`:0]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data_out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257300" algn="l"/>
                <a:tab pos="1371600" algn="l"/>
                <a:tab pos="1485900" algn="l"/>
                <a:tab pos="1600200" algn="l"/>
                <a:tab pos="1714500" algn="l"/>
                <a:tab pos="18288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257300" algn="l"/>
                <a:tab pos="1371600" algn="l"/>
                <a:tab pos="1485900" algn="l"/>
                <a:tab pos="1600200" algn="l"/>
                <a:tab pos="1714500" algn="l"/>
                <a:tab pos="18288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//;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foreach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my $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idx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(0 .. $width-1){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257300" algn="l"/>
                <a:tab pos="1371600" algn="l"/>
                <a:tab pos="1485900" algn="l"/>
                <a:tab pos="1600200" algn="l"/>
                <a:tab pos="1714500" algn="l"/>
                <a:tab pos="18288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assign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data_out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[`$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idx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`] =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257300" algn="l"/>
                <a:tab pos="1371600" algn="l"/>
                <a:tab pos="1485900" algn="l"/>
                <a:tab pos="1600200" algn="l"/>
                <a:tab pos="1714500" algn="l"/>
                <a:tab pos="18288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		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data_in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[`$width-$idx-1`];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257300" algn="l"/>
                <a:tab pos="1371600" algn="l"/>
                <a:tab pos="1485900" algn="l"/>
                <a:tab pos="1600200" algn="l"/>
                <a:tab pos="1714500" algn="l"/>
                <a:tab pos="18288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//; }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257300" algn="l"/>
                <a:tab pos="1371600" algn="l"/>
                <a:tab pos="1485900" algn="l"/>
                <a:tab pos="1600200" algn="l"/>
                <a:tab pos="1714500" algn="l"/>
                <a:tab pos="1828800" algn="l"/>
              </a:tabLst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endmodule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2743200" y="1752600"/>
            <a:ext cx="5638800" cy="457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257300" algn="l"/>
                <a:tab pos="1371600" algn="l"/>
                <a:tab pos="1485900" algn="l"/>
                <a:tab pos="1600200" algn="l"/>
                <a:tab pos="1714500" algn="l"/>
                <a:tab pos="1828800" algn="l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File: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OneHotMux.vp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257300" algn="l"/>
                <a:tab pos="1371600" algn="l"/>
                <a:tab pos="1485900" algn="l"/>
                <a:tab pos="1600200" algn="l"/>
                <a:tab pos="1714500" algn="l"/>
                <a:tab pos="18288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module `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mname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` (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257300" algn="l"/>
                <a:tab pos="1371600" algn="l"/>
                <a:tab pos="1485900" algn="l"/>
                <a:tab pos="1600200" algn="l"/>
                <a:tab pos="1714500" algn="l"/>
                <a:tab pos="18288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//; my $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signal_width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=parameter(Name=&gt;’SIGWIDTH’, Val=&gt;4);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257300" algn="l"/>
                <a:tab pos="1371600" algn="l"/>
                <a:tab pos="1485900" algn="l"/>
                <a:tab pos="1600200" algn="l"/>
                <a:tab pos="1714500" algn="l"/>
                <a:tab pos="18288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//; my $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mux_width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=parameter(Name=&gt;’MUXWIDTH’, Val=&gt;4);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257300" algn="l"/>
                <a:tab pos="1371600" algn="l"/>
                <a:tab pos="1485900" algn="l"/>
                <a:tab pos="1600200" algn="l"/>
                <a:tab pos="1714500" algn="l"/>
                <a:tab pos="18288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input logic [`$signal_width-1`:0] in [`$mux_width-1`:0],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257300" algn="l"/>
                <a:tab pos="1371600" algn="l"/>
                <a:tab pos="1485900" algn="l"/>
                <a:tab pos="1600200" algn="l"/>
                <a:tab pos="1714500" algn="l"/>
                <a:tab pos="18288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input logic [`$mux_width-1`:0]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257300" algn="l"/>
                <a:tab pos="1371600" algn="l"/>
                <a:tab pos="1485900" algn="l"/>
                <a:tab pos="1600200" algn="l"/>
                <a:tab pos="1714500" algn="l"/>
                <a:tab pos="18288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output logic [`$signal_width-1`:0] out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257300" algn="l"/>
                <a:tab pos="1371600" algn="l"/>
                <a:tab pos="1485900" algn="l"/>
                <a:tab pos="1600200" algn="l"/>
                <a:tab pos="1714500" algn="l"/>
                <a:tab pos="18288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257300" algn="l"/>
                <a:tab pos="1371600" algn="l"/>
                <a:tab pos="1485900" algn="l"/>
                <a:tab pos="1600200" algn="l"/>
                <a:tab pos="1714500" algn="l"/>
                <a:tab pos="18288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always_comb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begin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257300" algn="l"/>
                <a:tab pos="1371600" algn="l"/>
                <a:tab pos="1485900" algn="l"/>
                <a:tab pos="1600200" algn="l"/>
                <a:tab pos="1714500" algn="l"/>
                <a:tab pos="18288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out = in[0]; // default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257300" algn="l"/>
                <a:tab pos="1371600" algn="l"/>
                <a:tab pos="1485900" algn="l"/>
                <a:tab pos="1600200" algn="l"/>
                <a:tab pos="1714500" algn="l"/>
                <a:tab pos="18288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unique case (1’b1)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257300" algn="l"/>
                <a:tab pos="1371600" algn="l"/>
                <a:tab pos="1485900" algn="l"/>
                <a:tab pos="1600200" algn="l"/>
                <a:tab pos="1714500" algn="l"/>
                <a:tab pos="18288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//;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foreach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my $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idx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(0 .. $mux_width-1){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257300" algn="l"/>
                <a:tab pos="1371600" algn="l"/>
                <a:tab pos="1485900" algn="l"/>
                <a:tab pos="1600200" algn="l"/>
                <a:tab pos="1714500" algn="l"/>
                <a:tab pos="18288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	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[`$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idx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`]: out = in [`$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idx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`];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257300" algn="l"/>
                <a:tab pos="1371600" algn="l"/>
                <a:tab pos="1485900" algn="l"/>
                <a:tab pos="1600200" algn="l"/>
                <a:tab pos="1714500" algn="l"/>
                <a:tab pos="18288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//; }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257300" algn="l"/>
                <a:tab pos="1371600" algn="l"/>
                <a:tab pos="1485900" algn="l"/>
                <a:tab pos="1600200" algn="l"/>
                <a:tab pos="1714500" algn="l"/>
                <a:tab pos="18288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endcase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257300" algn="l"/>
                <a:tab pos="1371600" algn="l"/>
                <a:tab pos="1485900" algn="l"/>
                <a:tab pos="1600200" algn="l"/>
                <a:tab pos="1714500" algn="l"/>
                <a:tab pos="18288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assert ($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onehot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)) else $error(“Select sig is not one-hot”);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257300" algn="l"/>
                <a:tab pos="1371600" algn="l"/>
                <a:tab pos="1485900" algn="l"/>
                <a:tab pos="1600200" algn="l"/>
                <a:tab pos="1714500" algn="l"/>
                <a:tab pos="18288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end //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always_comb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begin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257300" algn="l"/>
                <a:tab pos="1371600" algn="l"/>
                <a:tab pos="1485900" algn="l"/>
                <a:tab pos="1600200" algn="l"/>
                <a:tab pos="1714500" algn="l"/>
                <a:tab pos="1828800" algn="l"/>
              </a:tabLst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endmodule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04800" y="2286000"/>
            <a:ext cx="62484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  <a:tabLst>
                <a:tab pos="114300" algn="l"/>
                <a:tab pos="342900" algn="l"/>
                <a:tab pos="571500" algn="l"/>
                <a:tab pos="800100" algn="l"/>
                <a:tab pos="1028700" algn="l"/>
                <a:tab pos="1257300" algn="l"/>
                <a:tab pos="1485900" algn="l"/>
                <a:tab pos="1714500" algn="l"/>
                <a:tab pos="1939925" algn="l"/>
                <a:tab pos="2174875" algn="l"/>
                <a:tab pos="2397125" algn="l"/>
                <a:tab pos="2632075" algn="l"/>
                <a:tab pos="2854325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my $assoc = parameter(Name=&gt;’CACHE_ASSOC’,</a:t>
            </a:r>
          </a:p>
          <a:p>
            <a:pPr algn="l" eaLnBrk="0" hangingPunct="0">
              <a:spcBef>
                <a:spcPct val="0"/>
              </a:spcBef>
              <a:tabLst>
                <a:tab pos="114300" algn="l"/>
                <a:tab pos="342900" algn="l"/>
                <a:tab pos="571500" algn="l"/>
                <a:tab pos="800100" algn="l"/>
                <a:tab pos="1028700" algn="l"/>
                <a:tab pos="1257300" algn="l"/>
                <a:tab pos="1485900" algn="l"/>
                <a:tab pos="1714500" algn="l"/>
                <a:tab pos="1939925" algn="l"/>
                <a:tab pos="2174875" algn="l"/>
                <a:tab pos="2397125" algn="l"/>
                <a:tab pos="2632075" algn="l"/>
                <a:tab pos="2854325" algn="l"/>
                <a:tab pos="3089275" algn="l"/>
                <a:tab pos="3311525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											 List=&gt;[1,2,4,8],</a:t>
            </a:r>
          </a:p>
          <a:p>
            <a:pPr algn="l" eaLnBrk="0" hangingPunct="0">
              <a:spcBef>
                <a:spcPct val="0"/>
              </a:spcBef>
              <a:tabLst>
                <a:tab pos="114300" algn="l"/>
                <a:tab pos="342900" algn="l"/>
                <a:tab pos="571500" algn="l"/>
                <a:tab pos="800100" algn="l"/>
                <a:tab pos="1028700" algn="l"/>
                <a:tab pos="1257300" algn="l"/>
                <a:tab pos="1485900" algn="l"/>
                <a:tab pos="1714500" algn="l"/>
                <a:tab pos="1939925" algn="l"/>
                <a:tab pos="2174875" algn="l"/>
                <a:tab pos="2397125" algn="l"/>
                <a:tab pos="2632075" algn="l"/>
                <a:tab pos="2854325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											 Val=&gt;4);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2133600" y="3352800"/>
            <a:ext cx="62484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  <a:tabLst>
                <a:tab pos="114300" algn="l"/>
                <a:tab pos="342900" algn="l"/>
                <a:tab pos="571500" algn="l"/>
                <a:tab pos="800100" algn="l"/>
                <a:tab pos="1028700" algn="l"/>
                <a:tab pos="1257300" algn="l"/>
                <a:tab pos="1485900" algn="l"/>
                <a:tab pos="1714500" algn="l"/>
                <a:tab pos="1939925" algn="l"/>
                <a:tab pos="2174875" algn="l"/>
                <a:tab pos="2397125" algn="l"/>
                <a:tab pos="2632075" algn="l"/>
                <a:tab pos="2854325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my $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func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= parameter(Name=&gt;’TWID_FUNC’,</a:t>
            </a:r>
          </a:p>
          <a:p>
            <a:pPr algn="l" eaLnBrk="0" hangingPunct="0">
              <a:spcBef>
                <a:spcPct val="0"/>
              </a:spcBef>
              <a:tabLst>
                <a:tab pos="114300" algn="l"/>
                <a:tab pos="342900" algn="l"/>
                <a:tab pos="571500" algn="l"/>
                <a:tab pos="800100" algn="l"/>
                <a:tab pos="1028700" algn="l"/>
                <a:tab pos="1257300" algn="l"/>
                <a:tab pos="1485900" algn="l"/>
                <a:tab pos="1714500" algn="l"/>
                <a:tab pos="1939925" algn="l"/>
                <a:tab pos="2174875" algn="l"/>
                <a:tab pos="2397125" algn="l"/>
                <a:tab pos="2632075" algn="l"/>
                <a:tab pos="2854325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											List=&gt;[‘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cos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’, ‘sin’],</a:t>
            </a:r>
          </a:p>
          <a:p>
            <a:pPr algn="l" eaLnBrk="0" hangingPunct="0">
              <a:spcBef>
                <a:spcPct val="0"/>
              </a:spcBef>
              <a:tabLst>
                <a:tab pos="114300" algn="l"/>
                <a:tab pos="342900" algn="l"/>
                <a:tab pos="571500" algn="l"/>
                <a:tab pos="800100" algn="l"/>
                <a:tab pos="1028700" algn="l"/>
                <a:tab pos="1257300" algn="l"/>
                <a:tab pos="1485900" algn="l"/>
                <a:tab pos="1714500" algn="l"/>
                <a:tab pos="1939925" algn="l"/>
                <a:tab pos="2174875" algn="l"/>
                <a:tab pos="2397125" algn="l"/>
                <a:tab pos="2632075" algn="l"/>
                <a:tab pos="2854325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											Val=&gt;’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cos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’);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304800" y="4419600"/>
            <a:ext cx="62484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  <a:tabLst>
                <a:tab pos="114300" algn="l"/>
                <a:tab pos="342900" algn="l"/>
                <a:tab pos="571500" algn="l"/>
                <a:tab pos="800100" algn="l"/>
                <a:tab pos="1028700" algn="l"/>
                <a:tab pos="1257300" algn="l"/>
                <a:tab pos="1485900" algn="l"/>
                <a:tab pos="1714500" algn="l"/>
                <a:tab pos="1939925" algn="l"/>
                <a:tab pos="2174875" algn="l"/>
                <a:tab pos="2397125" algn="l"/>
                <a:tab pos="2632075" algn="l"/>
                <a:tab pos="2854325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my $width = parameter(Name=&gt;’BIT_WIDTH’,</a:t>
            </a:r>
          </a:p>
          <a:p>
            <a:pPr algn="l" eaLnBrk="0" hangingPunct="0">
              <a:spcBef>
                <a:spcPct val="0"/>
              </a:spcBef>
              <a:tabLst>
                <a:tab pos="114300" algn="l"/>
                <a:tab pos="342900" algn="l"/>
                <a:tab pos="571500" algn="l"/>
                <a:tab pos="800100" algn="l"/>
                <a:tab pos="1028700" algn="l"/>
                <a:tab pos="1257300" algn="l"/>
                <a:tab pos="1485900" algn="l"/>
                <a:tab pos="1714500" algn="l"/>
                <a:tab pos="1939925" algn="l"/>
                <a:tab pos="2174875" algn="l"/>
                <a:tab pos="2397125" algn="l"/>
                <a:tab pos="2632075" algn="l"/>
                <a:tab pos="2854325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											  Min=&gt;4, Max=&gt;16, Step=&gt;2</a:t>
            </a:r>
          </a:p>
          <a:p>
            <a:pPr algn="l" eaLnBrk="0" hangingPunct="0">
              <a:spcBef>
                <a:spcPct val="0"/>
              </a:spcBef>
              <a:tabLst>
                <a:tab pos="114300" algn="l"/>
                <a:tab pos="342900" algn="l"/>
                <a:tab pos="571500" algn="l"/>
                <a:tab pos="800100" algn="l"/>
                <a:tab pos="1028700" algn="l"/>
                <a:tab pos="1257300" algn="l"/>
                <a:tab pos="1485900" algn="l"/>
                <a:tab pos="1714500" algn="l"/>
                <a:tab pos="1939925" algn="l"/>
                <a:tab pos="2174875" algn="l"/>
                <a:tab pos="2397125" algn="l"/>
                <a:tab pos="2632075" algn="l"/>
                <a:tab pos="2854325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											  Val=&gt;6);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2133600" y="5486400"/>
            <a:ext cx="62484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  <a:tabLst>
                <a:tab pos="114300" algn="l"/>
                <a:tab pos="342900" algn="l"/>
                <a:tab pos="571500" algn="l"/>
                <a:tab pos="800100" algn="l"/>
                <a:tab pos="1028700" algn="l"/>
                <a:tab pos="1257300" algn="l"/>
                <a:tab pos="1485900" algn="l"/>
                <a:tab pos="1714500" algn="l"/>
                <a:tab pos="1939925" algn="l"/>
                <a:tab pos="2174875" algn="l"/>
                <a:tab pos="2397125" algn="l"/>
                <a:tab pos="2632075" algn="l"/>
                <a:tab pos="2854325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my $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init_arr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= parameter(Name=&gt;’ROM_CONTENT’,</a:t>
            </a:r>
          </a:p>
          <a:p>
            <a:pPr algn="l" eaLnBrk="0" hangingPunct="0">
              <a:spcBef>
                <a:spcPct val="0"/>
              </a:spcBef>
              <a:tabLst>
                <a:tab pos="114300" algn="l"/>
                <a:tab pos="342900" algn="l"/>
                <a:tab pos="571500" algn="l"/>
                <a:tab pos="800100" algn="l"/>
                <a:tab pos="1028700" algn="l"/>
                <a:tab pos="1257300" algn="l"/>
                <a:tab pos="1485900" algn="l"/>
                <a:tab pos="1714500" algn="l"/>
                <a:tab pos="1939925" algn="l"/>
                <a:tab pos="2174875" algn="l"/>
                <a:tab pos="2397125" algn="l"/>
                <a:tab pos="2632075" algn="l"/>
                <a:tab pos="2854325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												Val=&gt;[ ]  );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19800" y="6019800"/>
            <a:ext cx="22098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800" dirty="0" smtClean="0">
                <a:latin typeface="Comic Sans MS" pitchFamily="66" charset="0"/>
              </a:rPr>
              <a:t>Initial </a:t>
            </a:r>
            <a:r>
              <a:rPr lang="en-US" sz="1800" dirty="0" err="1" smtClean="0">
                <a:latin typeface="Comic Sans MS" pitchFamily="66" charset="0"/>
              </a:rPr>
              <a:t>param</a:t>
            </a:r>
            <a:r>
              <a:rPr lang="en-US" sz="1800" dirty="0" smtClean="0">
                <a:latin typeface="Comic Sans MS" pitchFamily="66" charset="0"/>
              </a:rPr>
              <a:t> value is an empty list!</a:t>
            </a:r>
            <a:endParaRPr lang="en-US" sz="1800" dirty="0">
              <a:latin typeface="Comic Sans MS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rot="10800000">
            <a:off x="5638800" y="6096000"/>
            <a:ext cx="533399" cy="1524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2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1" y="98425"/>
            <a:ext cx="7555229" cy="971550"/>
          </a:xfrm>
        </p:spPr>
        <p:txBody>
          <a:bodyPr/>
          <a:lstStyle/>
          <a:p>
            <a:r>
              <a:rPr lang="en-US" dirty="0" smtClean="0"/>
              <a:t>Example: Our Chip Multiprocessor Generator</a:t>
            </a:r>
            <a:endParaRPr lang="en-US" dirty="0"/>
          </a:p>
        </p:txBody>
      </p:sp>
      <p:sp>
        <p:nvSpPr>
          <p:cNvPr id="64" name="Content Placeholder 63"/>
          <p:cNvSpPr>
            <a:spLocks noGrp="1"/>
          </p:cNvSpPr>
          <p:nvPr>
            <p:ph sz="half" idx="1"/>
          </p:nvPr>
        </p:nvSpPr>
        <p:spPr>
          <a:xfrm>
            <a:off x="367982" y="1336675"/>
            <a:ext cx="4508818" cy="4732338"/>
          </a:xfrm>
        </p:spPr>
        <p:txBody>
          <a:bodyPr/>
          <a:lstStyle/>
          <a:p>
            <a:r>
              <a:rPr lang="en-US" dirty="0" smtClean="0"/>
              <a:t>What would adding a processor require?</a:t>
            </a:r>
          </a:p>
          <a:p>
            <a:pPr lvl="1"/>
            <a:r>
              <a:rPr lang="en-US" dirty="0" smtClean="0"/>
              <a:t>More MB’s; Bigger PC; More fabric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Changing a proc (e.g., scalar to </a:t>
            </a:r>
            <a:r>
              <a:rPr lang="en-US" dirty="0" err="1" smtClean="0"/>
              <a:t>vliw</a:t>
            </a:r>
            <a:r>
              <a:rPr lang="en-US" dirty="0" smtClean="0"/>
              <a:t>)?</a:t>
            </a:r>
          </a:p>
          <a:p>
            <a:pPr lvl="1"/>
            <a:r>
              <a:rPr lang="en-US" dirty="0" smtClean="0"/>
              <a:t>Change the word width of the bus and the relevant memory block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What about changing the protocol? Or adding a new memory operation?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Conclusion:</a:t>
            </a:r>
          </a:p>
          <a:p>
            <a:pPr lvl="1"/>
            <a:r>
              <a:rPr lang="en-US" dirty="0" smtClean="0"/>
              <a:t>Meaningful changes are not just local. They require system-wide modifications</a:t>
            </a:r>
          </a:p>
          <a:p>
            <a:pPr lvl="1"/>
            <a:r>
              <a:rPr lang="en-US" dirty="0" smtClean="0"/>
              <a:t>Need to encode the </a:t>
            </a:r>
            <a:r>
              <a:rPr lang="en-US" b="1" i="1" dirty="0" smtClean="0"/>
              <a:t>system</a:t>
            </a:r>
            <a:r>
              <a:rPr lang="en-US" dirty="0" smtClean="0"/>
              <a:t> reasoning.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112A-BA0E-4963-8EF1-C96E71FB9ACA}" type="datetime4">
              <a:rPr lang="en-US" smtClean="0"/>
              <a:pPr/>
              <a:t>November 2,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shacham@stanford.edu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381D-2928-4B39-B14C-5D537FFBD3A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4800600" y="2438400"/>
            <a:ext cx="9144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P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0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800600" y="5181600"/>
            <a:ext cx="9144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P</a:t>
            </a:r>
            <a:r>
              <a:rPr lang="en-US" sz="2000" baseline="-25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-111" charset="-128"/>
                <a:cs typeface="Arial" charset="0"/>
              </a:rPr>
              <a:t>N</a:t>
            </a: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rot="5400000">
            <a:off x="4457700" y="4305300"/>
            <a:ext cx="1600200" cy="0"/>
          </a:xfrm>
          <a:prstGeom prst="line">
            <a:avLst/>
          </a:prstGeom>
          <a:ln w="3810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6248400" y="2514600"/>
            <a:ext cx="762000" cy="3505200"/>
            <a:chOff x="2971800" y="1676400"/>
            <a:chExt cx="762000" cy="3505200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2971800" y="1676400"/>
              <a:ext cx="762000" cy="3505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vert270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048000" y="1752600"/>
              <a:ext cx="609600" cy="3352800"/>
              <a:chOff x="3048000" y="1752600"/>
              <a:chExt cx="609600" cy="3352800"/>
            </a:xfrm>
          </p:grpSpPr>
          <p:cxnSp>
            <p:nvCxnSpPr>
              <p:cNvPr id="13" name="Straight Connector 12"/>
              <p:cNvCxnSpPr/>
              <p:nvPr/>
            </p:nvCxnSpPr>
            <p:spPr bwMode="auto">
              <a:xfrm>
                <a:off x="3048000" y="1752600"/>
                <a:ext cx="76200" cy="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 rot="16200000" flipH="1">
                <a:off x="1676400" y="3200400"/>
                <a:ext cx="3352800" cy="45720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3581400" y="5105400"/>
                <a:ext cx="76200" cy="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4" name="Group 23"/>
            <p:cNvGrpSpPr/>
            <p:nvPr/>
          </p:nvGrpSpPr>
          <p:grpSpPr>
            <a:xfrm flipV="1">
              <a:off x="3048000" y="1752600"/>
              <a:ext cx="609600" cy="3352800"/>
              <a:chOff x="4191000" y="1905000"/>
              <a:chExt cx="609600" cy="3352800"/>
            </a:xfrm>
          </p:grpSpPr>
          <p:cxnSp>
            <p:nvCxnSpPr>
              <p:cNvPr id="21" name="Straight Connector 20"/>
              <p:cNvCxnSpPr/>
              <p:nvPr/>
            </p:nvCxnSpPr>
            <p:spPr bwMode="auto">
              <a:xfrm flipV="1">
                <a:off x="4191000" y="1905000"/>
                <a:ext cx="76200" cy="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 rot="16200000" flipH="1">
                <a:off x="2819400" y="3352800"/>
                <a:ext cx="3352800" cy="45720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flipV="1">
                <a:off x="4724400" y="5257800"/>
                <a:ext cx="76200" cy="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4" name="Rounded Rectangle 33"/>
          <p:cNvSpPr/>
          <p:nvPr/>
        </p:nvSpPr>
        <p:spPr bwMode="auto">
          <a:xfrm>
            <a:off x="7543800" y="2590800"/>
            <a:ext cx="9144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-111" charset="-128"/>
                <a:cs typeface="Arial" charset="0"/>
              </a:rPr>
              <a:t>MB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0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7543800" y="5029200"/>
            <a:ext cx="9144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-111" charset="-128"/>
                <a:cs typeface="Arial" charset="0"/>
              </a:rPr>
              <a:t>MB</a:t>
            </a:r>
            <a:r>
              <a:rPr lang="en-US" sz="2000" baseline="-25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-111" charset="-128"/>
                <a:cs typeface="Arial" charset="0"/>
              </a:rPr>
              <a:t>K</a:t>
            </a: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 rot="5400000">
            <a:off x="7353300" y="4305300"/>
            <a:ext cx="1295400" cy="0"/>
          </a:xfrm>
          <a:prstGeom prst="line">
            <a:avLst/>
          </a:prstGeom>
          <a:ln w="38100">
            <a:solidFill>
              <a:schemeClr val="accent6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 bwMode="auto">
          <a:xfrm>
            <a:off x="5715000" y="1295400"/>
            <a:ext cx="18288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  <a:ea typeface="ＭＳ Ｐゴシック" pitchFamily="-111" charset="-128"/>
                <a:cs typeface="Arial" charset="0"/>
              </a:rPr>
              <a:t>Protocol Controller (PC)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 rot="5400000">
            <a:off x="6325394" y="2286000"/>
            <a:ext cx="4572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 rot="5400000" flipH="1" flipV="1">
            <a:off x="6476206" y="2286000"/>
            <a:ext cx="4572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 bwMode="auto">
          <a:xfrm>
            <a:off x="5715000" y="2590800"/>
            <a:ext cx="533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 bwMode="auto">
          <a:xfrm>
            <a:off x="5715000" y="3048000"/>
            <a:ext cx="533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 bwMode="auto">
          <a:xfrm rot="10800000">
            <a:off x="5715000" y="2743200"/>
            <a:ext cx="533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 rot="10800000">
            <a:off x="5715001" y="3198811"/>
            <a:ext cx="533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>
            <a:off x="5715001" y="5334001"/>
            <a:ext cx="533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>
            <a:off x="5715001" y="5791201"/>
            <a:ext cx="533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 bwMode="auto">
          <a:xfrm rot="10800000">
            <a:off x="5715001" y="5486401"/>
            <a:ext cx="533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 rot="10800000">
            <a:off x="5715002" y="5942012"/>
            <a:ext cx="533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 bwMode="auto">
          <a:xfrm>
            <a:off x="7010400" y="2970211"/>
            <a:ext cx="533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 rot="10800000">
            <a:off x="7010400" y="3122611"/>
            <a:ext cx="533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>
            <a:off x="7010401" y="5408611"/>
            <a:ext cx="533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 rot="10800000">
            <a:off x="7010401" y="5561011"/>
            <a:ext cx="533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16200000">
            <a:off x="4152900" y="4076700"/>
            <a:ext cx="18288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800" dirty="0" smtClean="0">
                <a:latin typeface="Comic Sans MS" pitchFamily="66" charset="0"/>
              </a:rPr>
              <a:t>N Processors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 rot="16200000">
            <a:off x="7581899" y="4076698"/>
            <a:ext cx="1447801" cy="45720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800" dirty="0" smtClean="0">
                <a:latin typeface="Comic Sans MS" pitchFamily="66" charset="0"/>
              </a:rPr>
              <a:t>K Memory Blocks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4686300" y="4076700"/>
            <a:ext cx="35052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800" dirty="0" smtClean="0">
                <a:latin typeface="Comic Sans MS" pitchFamily="66" charset="0"/>
              </a:rPr>
              <a:t>Custom Connectivity Fabric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953000" y="6172200"/>
            <a:ext cx="35052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 anchor="ctr">
            <a:noAutofit/>
          </a:bodyPr>
          <a:lstStyle/>
          <a:p>
            <a:r>
              <a:rPr lang="en-US" sz="1400" dirty="0" smtClean="0"/>
              <a:t>Work done with Andrew Danowitz and Megan Wachs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1" y="98425"/>
            <a:ext cx="7479029" cy="971550"/>
          </a:xfrm>
        </p:spPr>
        <p:txBody>
          <a:bodyPr/>
          <a:lstStyle/>
          <a:p>
            <a:r>
              <a:rPr lang="en-US" dirty="0" smtClean="0"/>
              <a:t>Grow Beyond The Per-Module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Hierarchical: Build bigger generators out of smaller generators</a:t>
            </a:r>
          </a:p>
          <a:p>
            <a:pPr lvl="1"/>
            <a:r>
              <a:rPr lang="en-US" dirty="0" smtClean="0"/>
              <a:t>Remember: each generator is the encoding of its designer’s thought process and the encapsulation of many design trade-offs</a:t>
            </a:r>
          </a:p>
          <a:p>
            <a:pPr lvl="1"/>
            <a:r>
              <a:rPr lang="en-US" dirty="0" smtClean="0"/>
              <a:t>So instantiate the generator;  Not just one instance of “cemented” Verilog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Scope: Open the system scope to the individual generators</a:t>
            </a:r>
          </a:p>
          <a:p>
            <a:pPr lvl="1"/>
            <a:r>
              <a:rPr lang="en-US" dirty="0" smtClean="0"/>
              <a:t>To resolve structural constraints between modules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Still need to control the internal knobs of the cache from the outside world</a:t>
            </a:r>
          </a:p>
          <a:p>
            <a:pPr lvl="1"/>
            <a:r>
              <a:rPr lang="en-US" dirty="0" smtClean="0"/>
              <a:t>E.g., way size, </a:t>
            </a:r>
            <a:r>
              <a:rPr lang="en-US" dirty="0" err="1" smtClean="0"/>
              <a:t>associativity</a:t>
            </a:r>
            <a:r>
              <a:rPr lang="en-US" dirty="0" smtClean="0"/>
              <a:t>,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F79F-907D-4C34-B910-F2B078C5C021}" type="datetime4">
              <a:rPr lang="en-US" smtClean="0"/>
              <a:pPr/>
              <a:t>November 2,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shacham@stanford.edu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098A-EA25-4C38-80B6-C3770CB526D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533400" y="4038600"/>
            <a:ext cx="7620000" cy="1219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  <a:tabLst>
                <a:tab pos="114300" algn="l"/>
                <a:tab pos="342900" algn="l"/>
                <a:tab pos="571500" algn="l"/>
                <a:tab pos="800100" algn="l"/>
                <a:tab pos="1028700" algn="l"/>
                <a:tab pos="1257300" algn="l"/>
                <a:tab pos="1485900" algn="l"/>
                <a:tab pos="1714500" algn="l"/>
                <a:tab pos="1939925" algn="l"/>
                <a:tab pos="2174875" algn="l"/>
                <a:tab pos="2397125" algn="l"/>
                <a:tab pos="2632075" algn="l"/>
                <a:tab pos="2854325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my $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CacheObj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 =  generate(‘Cache’, ‘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Dcache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’, </a:t>
            </a:r>
          </a:p>
          <a:p>
            <a:pPr algn="l" eaLnBrk="0" hangingPunct="0">
              <a:spcBef>
                <a:spcPct val="0"/>
              </a:spcBef>
              <a:tabLst>
                <a:tab pos="114300" algn="l"/>
                <a:tab pos="342900" algn="l"/>
                <a:tab pos="571500" algn="l"/>
                <a:tab pos="800100" algn="l"/>
                <a:tab pos="1028700" algn="l"/>
                <a:tab pos="1257300" algn="l"/>
                <a:tab pos="1485900" algn="l"/>
                <a:tab pos="1714500" algn="l"/>
                <a:tab pos="1939925" algn="l"/>
                <a:tab pos="2174875" algn="l"/>
                <a:tab pos="2397125" algn="l"/>
                <a:tab pos="2632075" algn="l"/>
                <a:tab pos="2854325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													PROCESSOR =&gt; $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ProcObj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4495800"/>
            <a:ext cx="24384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800" dirty="0" smtClean="0">
                <a:latin typeface="Comic Sans MS" pitchFamily="66" charset="0"/>
              </a:rPr>
              <a:t>pointer to relevant processor</a:t>
            </a:r>
            <a:endParaRPr lang="en-US" sz="1800" dirty="0"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rot="10800000" flipV="1">
            <a:off x="5791200" y="4724400"/>
            <a:ext cx="304800" cy="1524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362200" y="4114800"/>
            <a:ext cx="19050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800" dirty="0" smtClean="0">
                <a:latin typeface="Comic Sans MS" pitchFamily="66" charset="0"/>
              </a:rPr>
              <a:t>Sub-Generator name</a:t>
            </a:r>
            <a:endParaRPr lang="en-US" sz="1800" dirty="0"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 flipV="1">
            <a:off x="4953001" y="4419600"/>
            <a:ext cx="152401" cy="1524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3733800" y="4419600"/>
            <a:ext cx="152401" cy="1524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648200" y="4114800"/>
            <a:ext cx="16002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800" dirty="0" smtClean="0">
                <a:latin typeface="Comic Sans MS" pitchFamily="66" charset="0"/>
              </a:rPr>
              <a:t>Instance name</a:t>
            </a:r>
            <a:endParaRPr lang="en-US" sz="1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Standardized Parameter I/O Through XML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1CFB9-A8CB-454A-AFA8-CB10E597C30C}" type="datetime4">
              <a:rPr lang="en-US" smtClean="0"/>
              <a:pPr/>
              <a:t>November 2,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shacham@stanford.edu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2823210" y="1828800"/>
            <a:ext cx="3040380" cy="2133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Genesis2</a:t>
            </a:r>
          </a:p>
        </p:txBody>
      </p:sp>
      <p:sp>
        <p:nvSpPr>
          <p:cNvPr id="8" name="Vertical Scroll 7">
            <a:hlinkClick r:id="rId2"/>
          </p:cNvPr>
          <p:cNvSpPr/>
          <p:nvPr/>
        </p:nvSpPr>
        <p:spPr bwMode="auto">
          <a:xfrm>
            <a:off x="3025902" y="2438400"/>
            <a:ext cx="2620518" cy="1371600"/>
          </a:xfrm>
          <a:prstGeom prst="vertic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ea typeface="ＭＳ Ｐゴシック" pitchFamily="-111" charset="-128"/>
                <a:cs typeface="Arial" charset="0"/>
              </a:rPr>
              <a:t>Elaboration Program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730" y="1600200"/>
            <a:ext cx="137541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ight Arrow 9"/>
          <p:cNvSpPr/>
          <p:nvPr/>
        </p:nvSpPr>
        <p:spPr bwMode="auto">
          <a:xfrm>
            <a:off x="2026920" y="2743200"/>
            <a:ext cx="651510" cy="304800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6008370" y="2743200"/>
            <a:ext cx="651510" cy="304800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660" y="1600200"/>
            <a:ext cx="137541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06730" y="2590803"/>
            <a:ext cx="1375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XML Input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4660" y="2590803"/>
            <a:ext cx="1375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XML Output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6" name="Bent Arrow 15"/>
          <p:cNvSpPr/>
          <p:nvPr/>
        </p:nvSpPr>
        <p:spPr bwMode="auto">
          <a:xfrm rot="10800000">
            <a:off x="6080760" y="4419599"/>
            <a:ext cx="1520190" cy="914400"/>
          </a:xfrm>
          <a:prstGeom prst="bentArrow">
            <a:avLst>
              <a:gd name="adj1" fmla="val 20577"/>
              <a:gd name="adj2" fmla="val 25000"/>
              <a:gd name="adj3" fmla="val 25000"/>
              <a:gd name="adj4" fmla="val 43750"/>
            </a:avLst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" name="Bent Arrow 16"/>
          <p:cNvSpPr/>
          <p:nvPr/>
        </p:nvSpPr>
        <p:spPr bwMode="auto">
          <a:xfrm rot="16200000">
            <a:off x="1392555" y="4040505"/>
            <a:ext cx="762000" cy="1520190"/>
          </a:xfrm>
          <a:prstGeom prst="bentArrow">
            <a:avLst>
              <a:gd name="adj1" fmla="val 25442"/>
              <a:gd name="adj2" fmla="val 25000"/>
              <a:gd name="adj3" fmla="val 25000"/>
              <a:gd name="adj4" fmla="val 43750"/>
            </a:avLst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" name="TextBox 17">
            <a:hlinkClick r:id="rId4"/>
          </p:cNvPr>
          <p:cNvSpPr txBox="1"/>
          <p:nvPr/>
        </p:nvSpPr>
        <p:spPr>
          <a:xfrm>
            <a:off x="2750820" y="4419600"/>
            <a:ext cx="3112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Refinement of the architectural parameters by application designer and/or optimization tools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098A-EA25-4C38-80B6-C3770CB526D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Goal Today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Explain what a ‘</a:t>
            </a:r>
            <a:r>
              <a:rPr lang="en-US" i="1" dirty="0" smtClean="0">
                <a:solidFill>
                  <a:srgbClr val="A4001D"/>
                </a:solidFill>
              </a:rPr>
              <a:t>Chip Generator</a:t>
            </a:r>
            <a:r>
              <a:rPr lang="en-US" i="1" dirty="0" smtClean="0"/>
              <a:t>’ </a:t>
            </a:r>
            <a:r>
              <a:rPr lang="en-US" dirty="0" smtClean="0"/>
              <a:t>design methodology is</a:t>
            </a:r>
          </a:p>
          <a:p>
            <a:pPr lvl="1"/>
            <a:r>
              <a:rPr lang="en-US" dirty="0" smtClean="0"/>
              <a:t>Why it is needed</a:t>
            </a:r>
          </a:p>
          <a:p>
            <a:pPr lvl="1"/>
            <a:r>
              <a:rPr lang="en-US" dirty="0" smtClean="0"/>
              <a:t>Why it solves many problems</a:t>
            </a:r>
          </a:p>
          <a:p>
            <a:endParaRPr lang="en-US" dirty="0" smtClean="0"/>
          </a:p>
          <a:p>
            <a:r>
              <a:rPr lang="en-US" dirty="0" smtClean="0"/>
              <a:t>Get you all to download and experiment with </a:t>
            </a:r>
            <a:r>
              <a:rPr lang="en-US" i="1" dirty="0" smtClean="0">
                <a:solidFill>
                  <a:srgbClr val="A4001D"/>
                </a:solidFill>
              </a:rPr>
              <a:t>Genesis2</a:t>
            </a:r>
            <a:r>
              <a:rPr lang="en-US" dirty="0" smtClean="0"/>
              <a:t> – a prototype tool for creating chip generators</a:t>
            </a:r>
          </a:p>
          <a:p>
            <a:pPr lvl="1"/>
            <a:r>
              <a:rPr lang="en-US" dirty="0" smtClean="0"/>
              <a:t>It’s a </a:t>
            </a:r>
            <a:r>
              <a:rPr lang="en-US" smtClean="0"/>
              <a:t>“</a:t>
            </a:r>
            <a:r>
              <a:rPr lang="en-US" i="1" smtClean="0"/>
              <a:t>generator for generators</a:t>
            </a:r>
            <a:r>
              <a:rPr lang="en-US" smtClean="0"/>
              <a:t>”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  <a:hlinkClick r:id="rId2"/>
              </a:rPr>
              <a:t>http://genesis2.stanford.edu/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8ED1-D4C8-453A-8B51-CA42E4BA7A58}" type="datetime4">
              <a:rPr lang="en-US" smtClean="0"/>
              <a:pPr/>
              <a:t>November 2,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shacham@stanford.edu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098A-EA25-4C38-80B6-C3770CB526D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Graphical User Interface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11D1-DC78-490A-8084-AC5CD5911D92}" type="datetime4">
              <a:rPr lang="en-US" smtClean="0"/>
              <a:pPr/>
              <a:t>November 2,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shacham@stanford.edu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098A-EA25-4C38-80B6-C3770CB526D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56002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1520" r="37475" b="14650"/>
          <a:stretch>
            <a:fillRect/>
          </a:stretch>
        </p:blipFill>
        <p:spPr bwMode="auto">
          <a:xfrm>
            <a:off x="596899" y="1203768"/>
            <a:ext cx="7480301" cy="496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76600" y="6172200"/>
            <a:ext cx="49530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l"/>
            <a:r>
              <a:rPr lang="en-US" sz="1400" dirty="0" smtClean="0"/>
              <a:t>Work done with Steve Richardson, Megan Wachs, and Andrew Danowitz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1" y="98425"/>
            <a:ext cx="7707629" cy="971550"/>
          </a:xfrm>
        </p:spPr>
        <p:txBody>
          <a:bodyPr/>
          <a:lstStyle/>
          <a:p>
            <a:r>
              <a:rPr lang="en-US" i="1" dirty="0" smtClean="0"/>
              <a:t>Genesis2</a:t>
            </a:r>
            <a:r>
              <a:rPr lang="en-US" dirty="0" smtClean="0"/>
              <a:t>  Now Also Used For CMU Generators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7C47-D746-4F97-897D-8215C0DF3A25}" type="datetime4">
              <a:rPr lang="en-US" smtClean="0"/>
              <a:pPr/>
              <a:t>November 2,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shacham@stanford.edu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098A-EA25-4C38-80B6-C3770CB526D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56002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33442" b="36464"/>
          <a:stretch>
            <a:fillRect/>
          </a:stretch>
        </p:blipFill>
        <p:spPr bwMode="auto">
          <a:xfrm>
            <a:off x="1219200" y="1336674"/>
            <a:ext cx="6248400" cy="473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03" name="Picture 3" descr="C:\Users\Shacham\AppData\Local\Microsoft\Windows\Temporary Internet Files\Content.IE5\5F1YYZ7X\MC90043162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1300" y="1066800"/>
            <a:ext cx="1790700" cy="17145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048000" y="1524000"/>
            <a:ext cx="990600" cy="152400"/>
          </a:xfrm>
          <a:prstGeom prst="rect">
            <a:avLst/>
          </a:prstGeom>
          <a:solidFill>
            <a:srgbClr val="F0F0F0">
              <a:alpha val="60000"/>
            </a:srgbClr>
          </a:solidFill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000" dirty="0" smtClean="0"/>
              <a:t>cmu.edu/g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 rot="5400000">
            <a:off x="5219700" y="3771900"/>
            <a:ext cx="38862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Designed by Qiuling Zhu, Carnegie Mellon University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/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is today’s greatest design constrain </a:t>
            </a:r>
            <a:r>
              <a:rPr lang="en-US" dirty="0" smtClean="0">
                <a:sym typeface="Wingdings" pitchFamily="2" charset="2"/>
              </a:rPr>
              <a:t> Calls for customization</a:t>
            </a:r>
          </a:p>
          <a:p>
            <a:pPr lvl="2"/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Costs of creating new </a:t>
            </a:r>
            <a:r>
              <a:rPr lang="en-US" u="sng" dirty="0" smtClean="0">
                <a:sym typeface="Wingdings" pitchFamily="2" charset="2"/>
              </a:rPr>
              <a:t>systems</a:t>
            </a:r>
            <a:r>
              <a:rPr lang="en-US" dirty="0" smtClean="0">
                <a:sym typeface="Wingdings" pitchFamily="2" charset="2"/>
              </a:rPr>
              <a:t> prohibitive  Due to system complexity</a:t>
            </a:r>
          </a:p>
          <a:p>
            <a:pPr lvl="2"/>
            <a:endParaRPr lang="en-US" dirty="0" smtClean="0">
              <a:sym typeface="Wingdings" pitchFamily="2" charset="2"/>
            </a:endParaRPr>
          </a:p>
          <a:p>
            <a:r>
              <a:rPr lang="en-US" i="1" dirty="0" smtClean="0">
                <a:sym typeface="Wingdings" pitchFamily="2" charset="2"/>
              </a:rPr>
              <a:t>Chip Generators</a:t>
            </a:r>
            <a:r>
              <a:rPr lang="en-US" dirty="0" smtClean="0">
                <a:sym typeface="Wingdings" pitchFamily="2" charset="2"/>
              </a:rPr>
              <a:t>  encapsulate the designer’s understanding of the system, as well as the design trade-offs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Constrained architecture built off (design-time) flexible blocks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The artifact produce is the process of making a chip, not a design instance</a:t>
            </a:r>
          </a:p>
          <a:p>
            <a:pPr lvl="2"/>
            <a:endParaRPr lang="en-US" dirty="0" smtClean="0">
              <a:sym typeface="Wingdings" pitchFamily="2" charset="2"/>
            </a:endParaRPr>
          </a:p>
          <a:p>
            <a:r>
              <a:rPr lang="en-US" i="1" dirty="0" smtClean="0">
                <a:sym typeface="Wingdings" pitchFamily="2" charset="2"/>
              </a:rPr>
              <a:t>Genesis2</a:t>
            </a:r>
            <a:r>
              <a:rPr lang="en-US" dirty="0" smtClean="0">
                <a:sym typeface="Wingdings" pitchFamily="2" charset="2"/>
              </a:rPr>
              <a:t>  is a simple extension to SystemVerilog that enables and standardize the creation of hierarchical chip generators</a:t>
            </a:r>
          </a:p>
          <a:p>
            <a:pPr lvl="2"/>
            <a:endParaRPr lang="en-US" dirty="0" smtClean="0">
              <a:sym typeface="Wingdings" pitchFamily="2" charset="2"/>
            </a:endParaRPr>
          </a:p>
          <a:p>
            <a:pPr algn="ctr">
              <a:buNone/>
            </a:pPr>
            <a:r>
              <a:rPr lang="en-US" i="1" dirty="0" smtClean="0">
                <a:sym typeface="Wingdings" pitchFamily="2" charset="2"/>
              </a:rPr>
              <a:t>Genesis2</a:t>
            </a:r>
            <a:r>
              <a:rPr lang="en-US" dirty="0" smtClean="0">
                <a:sym typeface="Wingdings" pitchFamily="2" charset="2"/>
              </a:rPr>
              <a:t>  can be downloaded from </a:t>
            </a:r>
            <a:r>
              <a:rPr lang="en-US" dirty="0" smtClean="0">
                <a:sym typeface="Wingdings" pitchFamily="2" charset="2"/>
                <a:hlinkClick r:id="rId2"/>
              </a:rPr>
              <a:t>http://genesis2.stanford.edu/</a:t>
            </a:r>
            <a:r>
              <a:rPr lang="en-US" dirty="0" smtClean="0">
                <a:sym typeface="Wingdings" pitchFamily="2" charset="2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33E6-1E2C-4C83-BEEA-8286CDE39BC2}" type="datetime4">
              <a:rPr lang="en-US" smtClean="0"/>
              <a:pPr/>
              <a:t>November 2,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shacham@stanford.edu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098A-EA25-4C38-80B6-C3770CB526DD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4001D"/>
                </a:solidFill>
                <a:latin typeface="Arial" pitchFamily="34" charset="0"/>
                <a:cs typeface="Arial" pitchFamily="34" charset="0"/>
              </a:rPr>
              <a:t>Thank you!</a:t>
            </a:r>
            <a:endParaRPr lang="en-US" dirty="0">
              <a:solidFill>
                <a:srgbClr val="A4001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361950" y="6381750"/>
            <a:ext cx="2026920" cy="476250"/>
          </a:xfrm>
        </p:spPr>
        <p:txBody>
          <a:bodyPr/>
          <a:lstStyle/>
          <a:p>
            <a:fld id="{F5006992-5D08-4FF7-86B2-DC37B774AD06}" type="datetime4">
              <a:rPr lang="en-US" smtClean="0"/>
              <a:pPr/>
              <a:t>November 2, 2011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48385" y="6381750"/>
            <a:ext cx="2750820" cy="476250"/>
          </a:xfrm>
        </p:spPr>
        <p:txBody>
          <a:bodyPr/>
          <a:lstStyle/>
          <a:p>
            <a:r>
              <a:rPr lang="en-US" smtClean="0"/>
              <a:t>shacham@stanford.edu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7301-75F4-471E-9231-813824CEB41D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4001D"/>
                </a:solidFill>
                <a:latin typeface="Arial" pitchFamily="34" charset="0"/>
                <a:cs typeface="Arial" pitchFamily="34" charset="0"/>
              </a:rPr>
              <a:t>Backup slides</a:t>
            </a:r>
            <a:endParaRPr lang="en-US" dirty="0">
              <a:solidFill>
                <a:srgbClr val="A4001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361950" y="6381750"/>
            <a:ext cx="2026920" cy="476250"/>
          </a:xfrm>
        </p:spPr>
        <p:txBody>
          <a:bodyPr/>
          <a:lstStyle/>
          <a:p>
            <a:fld id="{2EB0ED54-98AA-4356-8140-339B3AFC2B3B}" type="datetime4">
              <a:rPr lang="en-US" smtClean="0"/>
              <a:pPr/>
              <a:t>November 2, 2011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48385" y="6381750"/>
            <a:ext cx="2750820" cy="476250"/>
          </a:xfrm>
        </p:spPr>
        <p:txBody>
          <a:bodyPr/>
          <a:lstStyle/>
          <a:p>
            <a:r>
              <a:rPr lang="en-US" smtClean="0"/>
              <a:t>shacham@stanford.edu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7301-75F4-471E-9231-813824CEB41D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 bwMode="auto">
          <a:xfrm>
            <a:off x="1954530" y="2286000"/>
            <a:ext cx="1809750" cy="1371600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SoC Costs Are Out Of Control?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2654-D166-48E3-818E-96469438882D}" type="datetime4">
              <a:rPr lang="en-US" smtClean="0"/>
              <a:pPr/>
              <a:t>November 2,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shacham@stanford.edu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868680" y="5865812"/>
            <a:ext cx="6949440" cy="158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981450" y="5791200"/>
            <a:ext cx="723900" cy="304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000" dirty="0" smtClean="0"/>
              <a:t>Time</a:t>
            </a:r>
            <a:endParaRPr lang="en-US" sz="2000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2099310" y="1447800"/>
            <a:ext cx="1520190" cy="838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Pool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of fixed IP blocks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506730" y="2514600"/>
            <a:ext cx="123063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System definition</a:t>
            </a:r>
          </a:p>
        </p:txBody>
      </p:sp>
      <p:cxnSp>
        <p:nvCxnSpPr>
          <p:cNvPr id="32" name="Straight Arrow Connector 31"/>
          <p:cNvCxnSpPr>
            <a:stCxn id="12" idx="3"/>
            <a:endCxn id="29" idx="1"/>
          </p:cNvCxnSpPr>
          <p:nvPr/>
        </p:nvCxnSpPr>
        <p:spPr bwMode="auto">
          <a:xfrm>
            <a:off x="1737360" y="2971800"/>
            <a:ext cx="217170" cy="158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ounded Rectangle 36"/>
          <p:cNvSpPr/>
          <p:nvPr/>
        </p:nvSpPr>
        <p:spPr bwMode="auto">
          <a:xfrm>
            <a:off x="3981450" y="2286000"/>
            <a:ext cx="1809750" cy="1371600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8" name="Rounded Rectangle 37"/>
          <p:cNvSpPr/>
          <p:nvPr/>
        </p:nvSpPr>
        <p:spPr bwMode="auto">
          <a:xfrm>
            <a:off x="4126230" y="1447800"/>
            <a:ext cx="1520190" cy="838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System Integration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4198620" y="2438400"/>
            <a:ext cx="50673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40" name="Isosceles Triangle 39"/>
          <p:cNvSpPr/>
          <p:nvPr/>
        </p:nvSpPr>
        <p:spPr bwMode="auto">
          <a:xfrm>
            <a:off x="4994910" y="2362200"/>
            <a:ext cx="289560" cy="30480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4198620" y="2819400"/>
            <a:ext cx="28956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705350" y="2819400"/>
            <a:ext cx="28956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429250" y="2438400"/>
            <a:ext cx="14478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44" name="Isosceles Triangle 43"/>
          <p:cNvSpPr/>
          <p:nvPr/>
        </p:nvSpPr>
        <p:spPr bwMode="auto">
          <a:xfrm>
            <a:off x="4198620" y="3276600"/>
            <a:ext cx="434340" cy="22860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45" name="Regular Pentagon 44"/>
          <p:cNvSpPr/>
          <p:nvPr/>
        </p:nvSpPr>
        <p:spPr bwMode="auto">
          <a:xfrm>
            <a:off x="5067300" y="3086100"/>
            <a:ext cx="506730" cy="419100"/>
          </a:xfrm>
          <a:prstGeom prst="pentag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5139690" y="2819400"/>
            <a:ext cx="14478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777740" y="3352800"/>
            <a:ext cx="217170" cy="152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82140" y="3657600"/>
            <a:ext cx="1954530" cy="106680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117475" indent="-11747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No sense of system</a:t>
            </a:r>
          </a:p>
          <a:p>
            <a:pPr marL="117475" indent="-11747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Each optimized for different power, </a:t>
            </a:r>
            <a:r>
              <a:rPr lang="en-US" sz="1800" dirty="0" err="1" smtClean="0"/>
              <a:t>perf</a:t>
            </a:r>
            <a:r>
              <a:rPr lang="en-US" sz="1800" dirty="0" smtClean="0"/>
              <a:t>., and area targets</a:t>
            </a:r>
            <a:endParaRPr lang="en-US" sz="1800" dirty="0"/>
          </a:p>
        </p:txBody>
      </p:sp>
      <p:cxnSp>
        <p:nvCxnSpPr>
          <p:cNvPr id="51" name="Straight Arrow Connector 50"/>
          <p:cNvCxnSpPr>
            <a:stCxn id="29" idx="3"/>
            <a:endCxn id="37" idx="1"/>
          </p:cNvCxnSpPr>
          <p:nvPr/>
        </p:nvCxnSpPr>
        <p:spPr bwMode="auto">
          <a:xfrm>
            <a:off x="3764280" y="2971800"/>
            <a:ext cx="217170" cy="158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3909060" y="3657600"/>
            <a:ext cx="1954530" cy="106680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117475" indent="-11747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Custom glue logic</a:t>
            </a:r>
          </a:p>
          <a:p>
            <a:pPr marL="117475" indent="-11747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Custom verification</a:t>
            </a:r>
          </a:p>
          <a:p>
            <a:pPr marL="117475" indent="-11747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Custom software</a:t>
            </a:r>
          </a:p>
          <a:p>
            <a:pPr marL="117475" indent="-117475">
              <a:spcBef>
                <a:spcPts val="0"/>
              </a:spcBef>
            </a:pPr>
            <a:r>
              <a:rPr lang="en-US" sz="1800" dirty="0" smtClean="0"/>
              <a:t>$$$</a:t>
            </a:r>
            <a:endParaRPr lang="en-US" sz="1800" dirty="0"/>
          </a:p>
        </p:txBody>
      </p:sp>
      <p:sp>
        <p:nvSpPr>
          <p:cNvPr id="54" name="Explosion 2 53"/>
          <p:cNvSpPr/>
          <p:nvPr/>
        </p:nvSpPr>
        <p:spPr bwMode="auto">
          <a:xfrm>
            <a:off x="4415790" y="2819400"/>
            <a:ext cx="434340" cy="381000"/>
          </a:xfrm>
          <a:prstGeom prst="irregularSeal2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55" name="Explosion 1 54"/>
          <p:cNvSpPr/>
          <p:nvPr/>
        </p:nvSpPr>
        <p:spPr bwMode="auto">
          <a:xfrm>
            <a:off x="5139690" y="2895600"/>
            <a:ext cx="289560" cy="304800"/>
          </a:xfrm>
          <a:prstGeom prst="irregularSeal1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" name="Explosion 1 55"/>
          <p:cNvSpPr/>
          <p:nvPr/>
        </p:nvSpPr>
        <p:spPr bwMode="auto">
          <a:xfrm>
            <a:off x="4488180" y="3276600"/>
            <a:ext cx="361950" cy="304800"/>
          </a:xfrm>
          <a:prstGeom prst="irregularSeal1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" name="Explosion 2 56"/>
          <p:cNvSpPr/>
          <p:nvPr/>
        </p:nvSpPr>
        <p:spPr bwMode="auto">
          <a:xfrm rot="12151435">
            <a:off x="4560570" y="2362200"/>
            <a:ext cx="579120" cy="381000"/>
          </a:xfrm>
          <a:prstGeom prst="irregularSeal2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58" name="Explosion 2 57"/>
          <p:cNvSpPr/>
          <p:nvPr/>
        </p:nvSpPr>
        <p:spPr bwMode="auto">
          <a:xfrm rot="12151435">
            <a:off x="5121446" y="2351716"/>
            <a:ext cx="398023" cy="381000"/>
          </a:xfrm>
          <a:prstGeom prst="irregularSeal2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59" name="Explosion 1 58"/>
          <p:cNvSpPr/>
          <p:nvPr/>
        </p:nvSpPr>
        <p:spPr bwMode="auto">
          <a:xfrm rot="5400000">
            <a:off x="4840605" y="3057525"/>
            <a:ext cx="381000" cy="361950"/>
          </a:xfrm>
          <a:prstGeom prst="irregularSeal1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0" name="Explosion 1 59"/>
          <p:cNvSpPr/>
          <p:nvPr/>
        </p:nvSpPr>
        <p:spPr bwMode="auto">
          <a:xfrm>
            <a:off x="4198620" y="2590800"/>
            <a:ext cx="289560" cy="304800"/>
          </a:xfrm>
          <a:prstGeom prst="irregularSeal1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grpSp>
        <p:nvGrpSpPr>
          <p:cNvPr id="94" name="Group 93"/>
          <p:cNvGrpSpPr/>
          <p:nvPr/>
        </p:nvGrpSpPr>
        <p:grpSpPr>
          <a:xfrm>
            <a:off x="5212080" y="1371600"/>
            <a:ext cx="1882140" cy="4343400"/>
            <a:chOff x="5105400" y="1371600"/>
            <a:chExt cx="1981200" cy="4343400"/>
          </a:xfrm>
        </p:grpSpPr>
        <p:sp>
          <p:nvSpPr>
            <p:cNvPr id="64" name="TextBox 63"/>
            <p:cNvSpPr txBox="1"/>
            <p:nvPr/>
          </p:nvSpPr>
          <p:spPr>
            <a:xfrm>
              <a:off x="5105400" y="4800600"/>
              <a:ext cx="1981200" cy="914400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>
                <a:spcBef>
                  <a:spcPts val="0"/>
                </a:spcBef>
              </a:pPr>
              <a:r>
                <a:rPr lang="en-US" sz="2000" dirty="0" smtClean="0">
                  <a:solidFill>
                    <a:schemeClr val="accent2"/>
                  </a:solidFill>
                </a:rPr>
                <a:t>Too late to make any change</a:t>
              </a:r>
            </a:p>
            <a:p>
              <a:pPr>
                <a:spcBef>
                  <a:spcPts val="0"/>
                </a:spcBef>
              </a:pPr>
              <a:r>
                <a:rPr lang="en-US" sz="1600" dirty="0" smtClean="0">
                  <a:solidFill>
                    <a:schemeClr val="accent2"/>
                  </a:solidFill>
                </a:rPr>
                <a:t>(customize/optimize)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  <p:cxnSp>
          <p:nvCxnSpPr>
            <p:cNvPr id="62" name="Straight Connector 61"/>
            <p:cNvCxnSpPr>
              <a:endCxn id="64" idx="0"/>
            </p:cNvCxnSpPr>
            <p:nvPr/>
          </p:nvCxnSpPr>
          <p:spPr bwMode="auto">
            <a:xfrm rot="5400000">
              <a:off x="4381500" y="3086100"/>
              <a:ext cx="3429000" cy="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accent2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5" name="Rounded Rectangle 64"/>
          <p:cNvSpPr/>
          <p:nvPr/>
        </p:nvSpPr>
        <p:spPr bwMode="auto">
          <a:xfrm>
            <a:off x="6515100" y="2286000"/>
            <a:ext cx="506730" cy="1371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Synthesis</a:t>
            </a:r>
          </a:p>
        </p:txBody>
      </p:sp>
      <p:sp>
        <p:nvSpPr>
          <p:cNvPr id="66" name="Rounded Rectangle 65"/>
          <p:cNvSpPr/>
          <p:nvPr/>
        </p:nvSpPr>
        <p:spPr bwMode="auto">
          <a:xfrm>
            <a:off x="7021830" y="2286000"/>
            <a:ext cx="506730" cy="1371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PNR</a:t>
            </a:r>
          </a:p>
        </p:txBody>
      </p:sp>
      <p:sp>
        <p:nvSpPr>
          <p:cNvPr id="67" name="Rounded Rectangle 66"/>
          <p:cNvSpPr/>
          <p:nvPr/>
        </p:nvSpPr>
        <p:spPr bwMode="auto">
          <a:xfrm>
            <a:off x="7528560" y="2286000"/>
            <a:ext cx="506730" cy="1371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GDS2</a:t>
            </a:r>
          </a:p>
        </p:txBody>
      </p:sp>
      <p:cxnSp>
        <p:nvCxnSpPr>
          <p:cNvPr id="69" name="Straight Arrow Connector 68"/>
          <p:cNvCxnSpPr>
            <a:stCxn id="37" idx="3"/>
            <a:endCxn id="65" idx="1"/>
          </p:cNvCxnSpPr>
          <p:nvPr/>
        </p:nvCxnSpPr>
        <p:spPr bwMode="auto">
          <a:xfrm>
            <a:off x="5791200" y="2971800"/>
            <a:ext cx="723900" cy="158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6370320" y="3657600"/>
            <a:ext cx="1882140" cy="106680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117475" indent="-11747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(Semi) Automatic</a:t>
            </a:r>
          </a:p>
          <a:p>
            <a:pPr marL="117475" indent="-11747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The focus of the entire EDA industry</a:t>
            </a:r>
            <a:endParaRPr lang="en-US" sz="1800" dirty="0"/>
          </a:p>
        </p:txBody>
      </p:sp>
      <p:sp>
        <p:nvSpPr>
          <p:cNvPr id="72" name="Rectangle 71"/>
          <p:cNvSpPr/>
          <p:nvPr/>
        </p:nvSpPr>
        <p:spPr bwMode="auto">
          <a:xfrm>
            <a:off x="2171700" y="2438400"/>
            <a:ext cx="50673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73" name="Isosceles Triangle 72"/>
          <p:cNvSpPr/>
          <p:nvPr/>
        </p:nvSpPr>
        <p:spPr bwMode="auto">
          <a:xfrm>
            <a:off x="2967990" y="2362200"/>
            <a:ext cx="289560" cy="30480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2171700" y="2819400"/>
            <a:ext cx="28956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678430" y="2819400"/>
            <a:ext cx="28956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3402330" y="2438400"/>
            <a:ext cx="14478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77" name="Isosceles Triangle 76"/>
          <p:cNvSpPr/>
          <p:nvPr/>
        </p:nvSpPr>
        <p:spPr bwMode="auto">
          <a:xfrm>
            <a:off x="2171700" y="3276600"/>
            <a:ext cx="434340" cy="22860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78" name="Regular Pentagon 77"/>
          <p:cNvSpPr/>
          <p:nvPr/>
        </p:nvSpPr>
        <p:spPr bwMode="auto">
          <a:xfrm>
            <a:off x="3040380" y="3086100"/>
            <a:ext cx="506730" cy="419100"/>
          </a:xfrm>
          <a:prstGeom prst="pentag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3112770" y="2819400"/>
            <a:ext cx="14478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2750820" y="3352800"/>
            <a:ext cx="217170" cy="152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796540" y="4572000"/>
            <a:ext cx="2461260" cy="1447800"/>
            <a:chOff x="2286000" y="4572000"/>
            <a:chExt cx="2590800" cy="1447800"/>
          </a:xfrm>
        </p:grpSpPr>
        <p:sp>
          <p:nvSpPr>
            <p:cNvPr id="81" name="TextBox 80"/>
            <p:cNvSpPr txBox="1"/>
            <p:nvPr/>
          </p:nvSpPr>
          <p:spPr>
            <a:xfrm>
              <a:off x="2286000" y="4953000"/>
              <a:ext cx="2590800" cy="10668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17475" indent="-117475">
                <a:spcBef>
                  <a:spcPts val="0"/>
                </a:spcBef>
              </a:pPr>
              <a:r>
                <a:rPr lang="en-US" sz="2000" dirty="0" smtClean="0">
                  <a:solidFill>
                    <a:schemeClr val="accent2"/>
                  </a:solidFill>
                </a:rPr>
                <a:t>Not reusable</a:t>
              </a:r>
            </a:p>
            <a:p>
              <a:pPr marL="117475" indent="-117475">
                <a:spcBef>
                  <a:spcPts val="0"/>
                </a:spcBef>
              </a:pPr>
              <a:r>
                <a:rPr lang="en-US" sz="2000" dirty="0" smtClean="0">
                  <a:solidFill>
                    <a:schemeClr val="accent2"/>
                  </a:solidFill>
                </a:rPr>
                <a:t>Growing costs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 bwMode="auto">
            <a:xfrm rot="5400000" flipH="1" flipV="1">
              <a:off x="3695700" y="4610100"/>
              <a:ext cx="457200" cy="38100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098A-EA25-4C38-80B6-C3770CB526DD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Result 1:</a:t>
            </a:r>
            <a:br>
              <a:rPr lang="en-US" dirty="0" smtClean="0"/>
            </a:br>
            <a:r>
              <a:rPr lang="en-US" dirty="0" smtClean="0"/>
              <a:t>Better Amortized Cost Structure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67982" y="1336675"/>
          <a:ext cx="7819629" cy="473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C32B-1499-4EF0-AC7B-373D87F3A7CB}" type="datetime4">
              <a:rPr lang="en-US" smtClean="0"/>
              <a:pPr/>
              <a:t>November 2,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shacham@stanford.edu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098A-EA25-4C38-80B6-C3770CB526DD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Result 2:</a:t>
            </a:r>
            <a:br>
              <a:rPr lang="en-US" dirty="0" smtClean="0"/>
            </a:br>
            <a:r>
              <a:rPr lang="en-US" dirty="0" smtClean="0"/>
              <a:t>Optimization At The System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Best processor architecture configuration at various power / performance budgets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2E13-B2DF-431F-A492-41FCB00E205F}" type="datetime4">
              <a:rPr lang="en-US" smtClean="0"/>
              <a:pPr/>
              <a:t>November 2,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shacham@stanford.edu</a:t>
            </a:r>
            <a:endParaRPr lang="en-US" dirty="0"/>
          </a:p>
        </p:txBody>
      </p:sp>
      <p:pic>
        <p:nvPicPr>
          <p:cNvPr id="152579" name="Picture 3" descr="C:\Documents and Settings\Shacham\My Documents\Downloads\OptimizationParams.jpg"/>
          <p:cNvPicPr>
            <a:picLocks noChangeAspect="1" noChangeArrowheads="1"/>
          </p:cNvPicPr>
          <p:nvPr/>
        </p:nvPicPr>
        <p:blipFill>
          <a:blip r:embed="rId2" cstate="print"/>
          <a:srcRect t="6349" r="8333"/>
          <a:stretch>
            <a:fillRect/>
          </a:stretch>
        </p:blipFill>
        <p:spPr bwMode="auto">
          <a:xfrm>
            <a:off x="1809750" y="2138548"/>
            <a:ext cx="5001045" cy="40336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16200000">
            <a:off x="5838826" y="4170044"/>
            <a:ext cx="2438401" cy="6515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1800" dirty="0" smtClean="0"/>
              <a:t>Source: Omid J. Azizi, 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/>
              <a:t>PhD Thesis, Stanford 2010</a:t>
            </a:r>
            <a:endParaRPr lang="en-US" sz="1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098A-EA25-4C38-80B6-C3770CB526DD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" y="98425"/>
            <a:ext cx="8469630" cy="971550"/>
          </a:xfrm>
        </p:spPr>
        <p:txBody>
          <a:bodyPr/>
          <a:lstStyle/>
          <a:p>
            <a:pPr>
              <a:tabLst>
                <a:tab pos="914400" algn="l"/>
              </a:tabLst>
            </a:pPr>
            <a:r>
              <a:rPr lang="en-US" dirty="0" smtClean="0"/>
              <a:t>End Result 3: </a:t>
            </a:r>
            <a:br>
              <a:rPr lang="en-US" dirty="0" smtClean="0"/>
            </a:br>
            <a:r>
              <a:rPr lang="en-US" dirty="0" smtClean="0"/>
              <a:t>Verification Team Also Leverages The Generator</a:t>
            </a:r>
            <a:endParaRPr lang="en-US" dirty="0"/>
          </a:p>
        </p:txBody>
      </p:sp>
      <p:sp>
        <p:nvSpPr>
          <p:cNvPr id="65" name="Content Placeholder 64"/>
          <p:cNvSpPr>
            <a:spLocks noGrp="1"/>
          </p:cNvSpPr>
          <p:nvPr>
            <p:ph idx="1"/>
          </p:nvPr>
        </p:nvSpPr>
        <p:spPr>
          <a:xfrm>
            <a:off x="367982" y="4522788"/>
            <a:ext cx="5785168" cy="1649412"/>
          </a:xfrm>
        </p:spPr>
        <p:txBody>
          <a:bodyPr/>
          <a:lstStyle/>
          <a:p>
            <a:r>
              <a:rPr lang="en-US" dirty="0" smtClean="0"/>
              <a:t>Enhanced Verification Process</a:t>
            </a:r>
          </a:p>
          <a:p>
            <a:pPr lvl="1"/>
            <a:r>
              <a:rPr lang="en-US" dirty="0" smtClean="0"/>
              <a:t>Make corner cases into common cases</a:t>
            </a:r>
          </a:p>
          <a:p>
            <a:pPr lvl="1"/>
            <a:r>
              <a:rPr lang="en-US" dirty="0" smtClean="0"/>
              <a:t>Concept already used for concurrent software </a:t>
            </a:r>
            <a:r>
              <a:rPr lang="en-US" dirty="0" err="1" smtClean="0"/>
              <a:t>verif</a:t>
            </a:r>
            <a:r>
              <a:rPr lang="en-US" dirty="0" smtClean="0"/>
              <a:t>.</a:t>
            </a:r>
          </a:p>
          <a:p>
            <a:r>
              <a:rPr lang="en-US" dirty="0" smtClean="0"/>
              <a:t>Shorten the long verification tail</a:t>
            </a:r>
          </a:p>
          <a:p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3037-E892-413F-9E7F-10CA767782CC}" type="datetime4">
              <a:rPr lang="en-US" smtClean="0"/>
              <a:pPr/>
              <a:t>November 2, 2011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shacham@stanford.edu</a:t>
            </a:r>
            <a:endParaRPr lang="en-US"/>
          </a:p>
        </p:txBody>
      </p:sp>
      <p:grpSp>
        <p:nvGrpSpPr>
          <p:cNvPr id="3" name="Group 51"/>
          <p:cNvGrpSpPr>
            <a:grpSpLocks noChangeAspect="1"/>
          </p:cNvGrpSpPr>
          <p:nvPr/>
        </p:nvGrpSpPr>
        <p:grpSpPr>
          <a:xfrm>
            <a:off x="6246456" y="4253821"/>
            <a:ext cx="1932442" cy="1039914"/>
            <a:chOff x="4811909" y="3101011"/>
            <a:chExt cx="2948050" cy="1507123"/>
          </a:xfrm>
        </p:grpSpPr>
        <p:sp>
          <p:nvSpPr>
            <p:cNvPr id="31" name="AutoShape 5"/>
            <p:cNvSpPr>
              <a:spLocks noChangeArrowheads="1"/>
            </p:cNvSpPr>
            <p:nvPr/>
          </p:nvSpPr>
          <p:spPr bwMode="auto">
            <a:xfrm>
              <a:off x="4811909" y="3105870"/>
              <a:ext cx="2948050" cy="1447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4883443" y="4114315"/>
              <a:ext cx="2703444" cy="4938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defTabSz="457200">
                <a:buClr>
                  <a:srgbClr val="000000"/>
                </a:buClr>
                <a:buSzPct val="100000"/>
                <a:buFont typeface="Arial Narrow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err="1" smtClean="0">
                  <a:solidFill>
                    <a:srgbClr val="000000"/>
                  </a:solidFill>
                </a:rPr>
                <a:t>Verif</a:t>
              </a:r>
              <a:r>
                <a:rPr lang="en-GB" sz="1600" b="1" dirty="0" smtClean="0">
                  <a:solidFill>
                    <a:srgbClr val="000000"/>
                  </a:solidFill>
                </a:rPr>
                <a:t>-only Design #2</a:t>
              </a:r>
              <a:endParaRPr lang="en-GB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33" name="Diamond 32"/>
            <p:cNvSpPr/>
            <p:nvPr/>
          </p:nvSpPr>
          <p:spPr bwMode="auto">
            <a:xfrm>
              <a:off x="6619461" y="3101011"/>
              <a:ext cx="1086692" cy="1007169"/>
            </a:xfrm>
            <a:prstGeom prst="diamond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5559300" y="3869639"/>
              <a:ext cx="298174" cy="258417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pic>
          <p:nvPicPr>
            <p:cNvPr id="35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35121" y="3307968"/>
              <a:ext cx="438846" cy="2635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6" name="Oval 35"/>
            <p:cNvSpPr/>
            <p:nvPr/>
          </p:nvSpPr>
          <p:spPr bwMode="auto">
            <a:xfrm>
              <a:off x="5758083" y="3313049"/>
              <a:ext cx="457200" cy="457200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5214753" y="3306425"/>
              <a:ext cx="457200" cy="457200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pic>
          <p:nvPicPr>
            <p:cNvPr id="39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120000">
              <a:off x="5335829" y="3376299"/>
              <a:ext cx="307002" cy="3349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0" name="Rounded Rectangle 39"/>
            <p:cNvSpPr/>
            <p:nvPr/>
          </p:nvSpPr>
          <p:spPr bwMode="auto">
            <a:xfrm>
              <a:off x="6029748" y="3863015"/>
              <a:ext cx="298174" cy="258417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440562" y="3856391"/>
              <a:ext cx="298174" cy="258417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5148492" y="3876269"/>
              <a:ext cx="298174" cy="258417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pic>
          <p:nvPicPr>
            <p:cNvPr id="44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28497" y="3619392"/>
              <a:ext cx="438846" cy="2635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4" name="Group 52"/>
          <p:cNvGrpSpPr>
            <a:grpSpLocks noChangeAspect="1"/>
          </p:cNvGrpSpPr>
          <p:nvPr/>
        </p:nvGrpSpPr>
        <p:grpSpPr>
          <a:xfrm>
            <a:off x="6246459" y="5334004"/>
            <a:ext cx="1932440" cy="1272759"/>
            <a:chOff x="4811853" y="4795505"/>
            <a:chExt cx="2948050" cy="1844576"/>
          </a:xfrm>
        </p:grpSpPr>
        <p:sp>
          <p:nvSpPr>
            <p:cNvPr id="45" name="AutoShape 5"/>
            <p:cNvSpPr>
              <a:spLocks noChangeArrowheads="1"/>
            </p:cNvSpPr>
            <p:nvPr/>
          </p:nvSpPr>
          <p:spPr bwMode="auto">
            <a:xfrm>
              <a:off x="4811853" y="4795505"/>
              <a:ext cx="2948050" cy="1447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6" name="Text Box 8"/>
            <p:cNvSpPr txBox="1">
              <a:spLocks noChangeArrowheads="1"/>
            </p:cNvSpPr>
            <p:nvPr/>
          </p:nvSpPr>
          <p:spPr bwMode="auto">
            <a:xfrm>
              <a:off x="4883386" y="5789420"/>
              <a:ext cx="2703443" cy="85066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defTabSz="457200">
                <a:buClr>
                  <a:srgbClr val="000000"/>
                </a:buClr>
                <a:buSzPct val="100000"/>
                <a:buFont typeface="Arial Narrow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err="1" smtClean="0">
                  <a:solidFill>
                    <a:srgbClr val="000000"/>
                  </a:solidFill>
                </a:rPr>
                <a:t>Verif</a:t>
              </a:r>
              <a:r>
                <a:rPr lang="en-GB" sz="1600" b="1" dirty="0" smtClean="0">
                  <a:solidFill>
                    <a:srgbClr val="000000"/>
                  </a:solidFill>
                </a:rPr>
                <a:t>-only Design #n</a:t>
              </a:r>
              <a:endParaRPr lang="en-GB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47" name="Diamond 46"/>
            <p:cNvSpPr/>
            <p:nvPr/>
          </p:nvSpPr>
          <p:spPr bwMode="auto">
            <a:xfrm>
              <a:off x="6910967" y="4982807"/>
              <a:ext cx="795130" cy="815008"/>
            </a:xfrm>
            <a:prstGeom prst="diamond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pic>
          <p:nvPicPr>
            <p:cNvPr id="49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74211" y="5216261"/>
              <a:ext cx="438846" cy="2635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1" name="Oval 50"/>
            <p:cNvSpPr/>
            <p:nvPr/>
          </p:nvSpPr>
          <p:spPr bwMode="auto">
            <a:xfrm>
              <a:off x="6500191" y="4996060"/>
              <a:ext cx="225240" cy="212047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5267739" y="5552650"/>
              <a:ext cx="1060127" cy="251805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6175519" y="4989436"/>
              <a:ext cx="225240" cy="212047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5897227" y="4989436"/>
              <a:ext cx="225240" cy="212047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5599057" y="4989436"/>
              <a:ext cx="225240" cy="212047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5320765" y="4989436"/>
              <a:ext cx="225240" cy="212047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pic>
          <p:nvPicPr>
            <p:cNvPr id="59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120000">
              <a:off x="5653881" y="5503274"/>
              <a:ext cx="307002" cy="3349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6008370" y="1752600"/>
            <a:ext cx="2316480" cy="10668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225540" y="2522689"/>
            <a:ext cx="188214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 Narrow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solidFill>
                  <a:srgbClr val="000000"/>
                </a:solidFill>
                <a:latin typeface="+mj-lt"/>
              </a:rPr>
              <a:t>Target Design</a:t>
            </a:r>
            <a:endParaRPr lang="en-GB" sz="1600" b="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5" name="Group 96"/>
          <p:cNvGrpSpPr>
            <a:grpSpLocks noChangeAspect="1"/>
          </p:cNvGrpSpPr>
          <p:nvPr/>
        </p:nvGrpSpPr>
        <p:grpSpPr>
          <a:xfrm>
            <a:off x="6225541" y="1828803"/>
            <a:ext cx="1941749" cy="693077"/>
            <a:chOff x="6642466" y="2040207"/>
            <a:chExt cx="1777348" cy="602676"/>
          </a:xfrm>
        </p:grpSpPr>
        <p:sp>
          <p:nvSpPr>
            <p:cNvPr id="26" name="Diamond 25"/>
            <p:cNvSpPr/>
            <p:nvPr/>
          </p:nvSpPr>
          <p:spPr bwMode="auto">
            <a:xfrm>
              <a:off x="7852574" y="2040207"/>
              <a:ext cx="567240" cy="588327"/>
            </a:xfrm>
            <a:prstGeom prst="diamond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6888264" y="2456340"/>
              <a:ext cx="212715" cy="186543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pic>
          <p:nvPicPr>
            <p:cNvPr id="19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40371" y="2208730"/>
              <a:ext cx="313070" cy="190213"/>
            </a:xfrm>
            <a:prstGeom prst="rect">
              <a:avLst/>
            </a:prstGeom>
            <a:ln>
              <a:headEnd/>
              <a:tailEnd/>
            </a:ln>
          </p:spPr>
        </p:pic>
        <p:sp>
          <p:nvSpPr>
            <p:cNvPr id="27" name="Oval 26"/>
            <p:cNvSpPr/>
            <p:nvPr/>
          </p:nvSpPr>
          <p:spPr bwMode="auto">
            <a:xfrm>
              <a:off x="7030074" y="2054556"/>
              <a:ext cx="326163" cy="330038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7394051" y="2049774"/>
              <a:ext cx="326163" cy="330038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6642466" y="2049774"/>
              <a:ext cx="326163" cy="330038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7223878" y="2451558"/>
              <a:ext cx="212715" cy="186543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pic>
          <p:nvPicPr>
            <p:cNvPr id="70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120000">
              <a:off x="6727540" y="2101633"/>
              <a:ext cx="221615" cy="238948"/>
            </a:xfrm>
            <a:prstGeom prst="rect">
              <a:avLst/>
            </a:prstGeom>
            <a:ln>
              <a:headEnd/>
              <a:tailEnd/>
            </a:ln>
          </p:spPr>
        </p:pic>
      </p:grpSp>
      <p:grpSp>
        <p:nvGrpSpPr>
          <p:cNvPr id="6" name="Group 63"/>
          <p:cNvGrpSpPr>
            <a:grpSpLocks noChangeAspect="1"/>
          </p:cNvGrpSpPr>
          <p:nvPr/>
        </p:nvGrpSpPr>
        <p:grpSpPr>
          <a:xfrm>
            <a:off x="6247632" y="3164763"/>
            <a:ext cx="1932440" cy="1026236"/>
            <a:chOff x="1671143" y="4795520"/>
            <a:chExt cx="2948050" cy="1487299"/>
          </a:xfrm>
        </p:grpSpPr>
        <p:sp>
          <p:nvSpPr>
            <p:cNvPr id="60" name="AutoShape 5"/>
            <p:cNvSpPr>
              <a:spLocks noChangeArrowheads="1"/>
            </p:cNvSpPr>
            <p:nvPr/>
          </p:nvSpPr>
          <p:spPr bwMode="auto">
            <a:xfrm>
              <a:off x="1671143" y="4795520"/>
              <a:ext cx="2948050" cy="1447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1" name="Text Box 8"/>
            <p:cNvSpPr txBox="1">
              <a:spLocks noChangeArrowheads="1"/>
            </p:cNvSpPr>
            <p:nvPr/>
          </p:nvSpPr>
          <p:spPr bwMode="auto">
            <a:xfrm>
              <a:off x="1742677" y="5789000"/>
              <a:ext cx="2703443" cy="4938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defTabSz="457200">
                <a:buClr>
                  <a:srgbClr val="000000"/>
                </a:buClr>
                <a:buSzPct val="100000"/>
                <a:buFont typeface="Arial Narrow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err="1" smtClean="0">
                  <a:solidFill>
                    <a:srgbClr val="000000"/>
                  </a:solidFill>
                </a:rPr>
                <a:t>Verif</a:t>
              </a:r>
              <a:r>
                <a:rPr lang="en-GB" sz="1600" b="1" dirty="0" smtClean="0">
                  <a:solidFill>
                    <a:srgbClr val="000000"/>
                  </a:solidFill>
                </a:rPr>
                <a:t>-only Design #1</a:t>
              </a:r>
              <a:endParaRPr lang="en-GB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62" name="Diamond 61"/>
            <p:cNvSpPr/>
            <p:nvPr/>
          </p:nvSpPr>
          <p:spPr bwMode="auto">
            <a:xfrm>
              <a:off x="3816625" y="5002700"/>
              <a:ext cx="490344" cy="483700"/>
            </a:xfrm>
            <a:prstGeom prst="diamond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 bwMode="auto">
            <a:xfrm>
              <a:off x="2915491" y="5539411"/>
              <a:ext cx="298174" cy="258417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1967948" y="4896684"/>
              <a:ext cx="801778" cy="848134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pic>
          <p:nvPicPr>
            <p:cNvPr id="71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120000">
              <a:off x="2214942" y="5006315"/>
              <a:ext cx="307002" cy="3349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66" name="AutoShape 5"/>
          <p:cNvSpPr>
            <a:spLocks noChangeArrowheads="1"/>
          </p:cNvSpPr>
          <p:nvPr/>
        </p:nvSpPr>
        <p:spPr bwMode="auto">
          <a:xfrm>
            <a:off x="361950" y="1752600"/>
            <a:ext cx="2316480" cy="1066800"/>
          </a:xfrm>
          <a:prstGeom prst="roundRect">
            <a:avLst>
              <a:gd name="adj" fmla="val 1104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algn="ctr" eaLnBrk="0" hangingPunct="0"/>
            <a:r>
              <a:rPr lang="en-US" sz="2000" dirty="0" smtClean="0">
                <a:latin typeface="Arial Black" pitchFamily="34" charset="0"/>
                <a:cs typeface="Arial" charset="0"/>
              </a:rPr>
              <a:t>Architectural Description</a:t>
            </a:r>
            <a:endParaRPr lang="en-US" sz="1600" dirty="0">
              <a:cs typeface="Arial" charset="0"/>
            </a:endParaRPr>
          </a:p>
        </p:txBody>
      </p:sp>
      <p:sp>
        <p:nvSpPr>
          <p:cNvPr id="68" name="AutoShape 4"/>
          <p:cNvSpPr>
            <a:spLocks noChangeArrowheads="1"/>
          </p:cNvSpPr>
          <p:nvPr/>
        </p:nvSpPr>
        <p:spPr bwMode="auto">
          <a:xfrm>
            <a:off x="3185160" y="1752600"/>
            <a:ext cx="2316480" cy="1066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eaLnBrk="0" hangingPunct="0"/>
            <a:r>
              <a:rPr lang="en-US" sz="1800" dirty="0" smtClean="0">
                <a:latin typeface="Arial Black" pitchFamily="34" charset="0"/>
                <a:cs typeface="Arial" charset="0"/>
              </a:rPr>
              <a:t>Architectural Template</a:t>
            </a:r>
          </a:p>
          <a:p>
            <a:pPr eaLnBrk="0" hangingPunct="0"/>
            <a:r>
              <a:rPr lang="en-US" sz="1800" dirty="0" smtClean="0">
                <a:latin typeface="Arial Black" pitchFamily="34" charset="0"/>
                <a:cs typeface="Arial" charset="0"/>
              </a:rPr>
              <a:t>(Chip Generator)</a:t>
            </a:r>
            <a:endParaRPr lang="en-US" sz="1600" dirty="0">
              <a:latin typeface="Arial Black" pitchFamily="34" charset="0"/>
              <a:cs typeface="Arial" charset="0"/>
            </a:endParaRPr>
          </a:p>
        </p:txBody>
      </p:sp>
      <p:cxnSp>
        <p:nvCxnSpPr>
          <p:cNvPr id="69" name="Straight Arrow Connector 68"/>
          <p:cNvCxnSpPr>
            <a:cxnSpLocks noChangeShapeType="1"/>
            <a:stCxn id="66" idx="3"/>
            <a:endCxn id="68" idx="1"/>
          </p:cNvCxnSpPr>
          <p:nvPr/>
        </p:nvCxnSpPr>
        <p:spPr bwMode="auto">
          <a:xfrm>
            <a:off x="2678430" y="2286000"/>
            <a:ext cx="506730" cy="1588"/>
          </a:xfrm>
          <a:prstGeom prst="straightConnector1">
            <a:avLst/>
          </a:prstGeom>
          <a:noFill/>
          <a:ln w="38100">
            <a:solidFill>
              <a:srgbClr val="92D050"/>
            </a:solidFill>
            <a:miter lim="800000"/>
            <a:headEnd/>
            <a:tailEnd type="triangle" w="med" len="med"/>
          </a:ln>
        </p:spPr>
      </p:cxnSp>
      <p:cxnSp>
        <p:nvCxnSpPr>
          <p:cNvPr id="77" name="Straight Arrow Connector 76"/>
          <p:cNvCxnSpPr>
            <a:cxnSpLocks noChangeShapeType="1"/>
            <a:stCxn id="68" idx="3"/>
            <a:endCxn id="13" idx="1"/>
          </p:cNvCxnSpPr>
          <p:nvPr/>
        </p:nvCxnSpPr>
        <p:spPr bwMode="auto">
          <a:xfrm>
            <a:off x="5501640" y="2286000"/>
            <a:ext cx="506730" cy="1588"/>
          </a:xfrm>
          <a:prstGeom prst="straightConnector1">
            <a:avLst/>
          </a:prstGeom>
          <a:noFill/>
          <a:ln w="38100">
            <a:solidFill>
              <a:srgbClr val="92D050"/>
            </a:solidFill>
            <a:miter lim="800000"/>
            <a:headEnd/>
            <a:tailEnd type="triangle" w="med" len="med"/>
          </a:ln>
        </p:spPr>
      </p:cxnSp>
      <p:sp>
        <p:nvSpPr>
          <p:cNvPr id="99" name="AutoShape 5"/>
          <p:cNvSpPr>
            <a:spLocks noChangeArrowheads="1"/>
          </p:cNvSpPr>
          <p:nvPr/>
        </p:nvSpPr>
        <p:spPr bwMode="auto">
          <a:xfrm>
            <a:off x="361950" y="3429000"/>
            <a:ext cx="2316480" cy="998982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rIns="0" anchor="ctr"/>
          <a:lstStyle/>
          <a:p>
            <a:r>
              <a:rPr lang="en-US" sz="2000" dirty="0" smtClean="0">
                <a:latin typeface="Arial Black" pitchFamily="34" charset="0"/>
                <a:cs typeface="Arial" charset="0"/>
              </a:rPr>
              <a:t>(Semi-Random) Architectural Descriptions</a:t>
            </a:r>
            <a:endParaRPr lang="en-US" sz="2000" dirty="0">
              <a:latin typeface="Arial Black" pitchFamily="34" charset="0"/>
              <a:cs typeface="Arial" charset="0"/>
            </a:endParaRPr>
          </a:p>
        </p:txBody>
      </p:sp>
      <p:sp>
        <p:nvSpPr>
          <p:cNvPr id="100" name="Rounded Rectangle 99"/>
          <p:cNvSpPr/>
          <p:nvPr/>
        </p:nvSpPr>
        <p:spPr bwMode="auto">
          <a:xfrm>
            <a:off x="217170" y="1295400"/>
            <a:ext cx="8252460" cy="16764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101" name="Rounded Rectangle 100"/>
          <p:cNvSpPr/>
          <p:nvPr/>
        </p:nvSpPr>
        <p:spPr bwMode="auto">
          <a:xfrm>
            <a:off x="217170" y="3048000"/>
            <a:ext cx="8252460" cy="3429000"/>
          </a:xfrm>
          <a:prstGeom prst="roundRect">
            <a:avLst>
              <a:gd name="adj" fmla="val 7675"/>
            </a:avLst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cxnSp>
        <p:nvCxnSpPr>
          <p:cNvPr id="102" name="Straight Arrow Connector 101"/>
          <p:cNvCxnSpPr>
            <a:cxnSpLocks noChangeShapeType="1"/>
            <a:stCxn id="99" idx="3"/>
            <a:endCxn id="68" idx="2"/>
          </p:cNvCxnSpPr>
          <p:nvPr/>
        </p:nvCxnSpPr>
        <p:spPr bwMode="auto">
          <a:xfrm flipV="1">
            <a:off x="2678430" y="2819403"/>
            <a:ext cx="1664970" cy="1109091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cxnSpLocks noChangeShapeType="1"/>
            <a:stCxn id="68" idx="2"/>
          </p:cNvCxnSpPr>
          <p:nvPr/>
        </p:nvCxnSpPr>
        <p:spPr bwMode="auto">
          <a:xfrm rot="16200000" flipH="1">
            <a:off x="4873088" y="2289713"/>
            <a:ext cx="844854" cy="190423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cxnSpLocks noChangeShapeType="1"/>
            <a:stCxn id="68" idx="2"/>
          </p:cNvCxnSpPr>
          <p:nvPr/>
        </p:nvCxnSpPr>
        <p:spPr bwMode="auto">
          <a:xfrm rot="16200000" flipH="1">
            <a:off x="4326297" y="2836505"/>
            <a:ext cx="1937265" cy="1903056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cxnSpLocks noChangeShapeType="1"/>
            <a:stCxn id="68" idx="2"/>
          </p:cNvCxnSpPr>
          <p:nvPr/>
        </p:nvCxnSpPr>
        <p:spPr bwMode="auto">
          <a:xfrm rot="16200000" flipH="1">
            <a:off x="3787885" y="3374918"/>
            <a:ext cx="3014093" cy="190305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2606040" y="1295403"/>
            <a:ext cx="34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Enhanced Design Process</a:t>
            </a:r>
            <a:endParaRPr lang="en-US" dirty="0"/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098A-EA25-4C38-80B6-C3770CB526DD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uild="p"/>
      <p:bldP spid="99" grpId="0" animBg="1"/>
      <p:bldP spid="10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4001D"/>
                </a:solidFill>
              </a:rPr>
              <a:t>The End Of </a:t>
            </a:r>
            <a:r>
              <a:rPr lang="en-US" dirty="0" err="1" smtClean="0">
                <a:solidFill>
                  <a:srgbClr val="A4001D"/>
                </a:solidFill>
              </a:rPr>
              <a:t>Dennard</a:t>
            </a:r>
            <a:r>
              <a:rPr lang="en-US" dirty="0" smtClean="0">
                <a:solidFill>
                  <a:srgbClr val="A4001D"/>
                </a:solidFill>
              </a:rPr>
              <a:t> Scaling</a:t>
            </a:r>
            <a:endParaRPr lang="en-US" dirty="0">
              <a:solidFill>
                <a:srgbClr val="A4001D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5881-46EB-46AA-969F-FC2C9B82132B}" type="datetime4">
              <a:rPr lang="en-US" smtClean="0"/>
              <a:pPr/>
              <a:t>November 2,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shacham@stanford.edu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098A-EA25-4C38-80B6-C3770CB526DD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" y="95250"/>
            <a:ext cx="7673340" cy="971550"/>
          </a:xfrm>
        </p:spPr>
        <p:txBody>
          <a:bodyPr/>
          <a:lstStyle/>
          <a:p>
            <a:r>
              <a:rPr lang="en-US" dirty="0" smtClean="0"/>
              <a:t>Disruptive Forces Changing The IC Industry</a:t>
            </a:r>
            <a:endParaRPr lang="en-US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is today’s greatest design constraint</a:t>
            </a:r>
          </a:p>
          <a:p>
            <a:pPr lvl="1"/>
            <a:r>
              <a:rPr lang="en-US" dirty="0" smtClean="0"/>
              <a:t>Power no longer scales with technology</a:t>
            </a:r>
          </a:p>
          <a:p>
            <a:pPr lvl="1"/>
            <a:r>
              <a:rPr lang="en-US" dirty="0" smtClean="0"/>
              <a:t>Hand-held/embedded devices drive the market</a:t>
            </a:r>
          </a:p>
          <a:p>
            <a:pPr lvl="1"/>
            <a:r>
              <a:rPr lang="en-US" dirty="0" smtClean="0"/>
              <a:t>At a fixed power budget: more ops/sec requires less energy/op !</a:t>
            </a:r>
          </a:p>
          <a:p>
            <a:endParaRPr lang="en-US" dirty="0" smtClean="0"/>
          </a:p>
          <a:p>
            <a:r>
              <a:rPr lang="en-US" dirty="0" smtClean="0"/>
              <a:t>Complexity is growing</a:t>
            </a:r>
          </a:p>
          <a:p>
            <a:pPr lvl="1"/>
            <a:r>
              <a:rPr lang="en-US" dirty="0" smtClean="0"/>
              <a:t>Number of devices/chip still scaling</a:t>
            </a:r>
          </a:p>
          <a:p>
            <a:pPr lvl="1"/>
            <a:r>
              <a:rPr lang="en-US" dirty="0" smtClean="0"/>
              <a:t>Algorithmic complexity grows</a:t>
            </a:r>
            <a:endParaRPr lang="en-US" dirty="0"/>
          </a:p>
          <a:p>
            <a:pPr lvl="1"/>
            <a:r>
              <a:rPr lang="en-US" dirty="0" smtClean="0"/>
              <a:t>NRE costs are out of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50AE-76B6-4041-8A5A-9A4E6B3676CD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2DAA-6BC8-4FBB-B46D-8EB291FC2FFF}" type="datetime4">
              <a:rPr lang="en-US" smtClean="0"/>
              <a:pPr/>
              <a:t>November 2, 2011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shacham@stanford.edu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574030" y="1228868"/>
            <a:ext cx="2750820" cy="1524000"/>
            <a:chOff x="5793298" y="1228868"/>
            <a:chExt cx="2895600" cy="1524000"/>
          </a:xfrm>
        </p:grpSpPr>
        <p:sp>
          <p:nvSpPr>
            <p:cNvPr id="17" name="Cloud Callout 16"/>
            <p:cNvSpPr/>
            <p:nvPr/>
          </p:nvSpPr>
          <p:spPr bwMode="auto">
            <a:xfrm rot="397810">
              <a:off x="5793298" y="1228868"/>
              <a:ext cx="2895600" cy="1524000"/>
            </a:xfrm>
            <a:prstGeom prst="cloudCallout">
              <a:avLst>
                <a:gd name="adj1" fmla="val 37670"/>
                <a:gd name="adj2" fmla="val -22483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19800" y="1371600"/>
              <a:ext cx="2438400" cy="1143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200" dirty="0" smtClean="0"/>
                <a:t>The need for customization has never been greater</a:t>
              </a:r>
              <a:endParaRPr lang="en-US" sz="2200" dirty="0"/>
            </a:p>
          </p:txBody>
        </p:sp>
      </p:grpSp>
      <p:pic>
        <p:nvPicPr>
          <p:cNvPr id="96257" name="Picture 1"/>
          <p:cNvPicPr>
            <a:picLocks noChangeAspect="1" noChangeArrowheads="1"/>
          </p:cNvPicPr>
          <p:nvPr/>
        </p:nvPicPr>
        <p:blipFill>
          <a:blip r:embed="rId3" cstate="print"/>
          <a:srcRect b="9626"/>
          <a:stretch>
            <a:fillRect/>
          </a:stretch>
        </p:blipFill>
        <p:spPr bwMode="auto">
          <a:xfrm>
            <a:off x="4419600" y="3429000"/>
            <a:ext cx="3879089" cy="2194560"/>
          </a:xfrm>
          <a:prstGeom prst="rect">
            <a:avLst/>
          </a:prstGeom>
          <a:ln w="12700">
            <a:solidFill>
              <a:srgbClr val="A4001D"/>
            </a:solidFill>
            <a:headEnd type="none" w="med" len="med"/>
            <a:tailEnd type="none" w="med" len="med"/>
          </a:ln>
        </p:spPr>
      </p:pic>
      <p:sp>
        <p:nvSpPr>
          <p:cNvPr id="12" name="Rounded Rectangle 11"/>
          <p:cNvSpPr/>
          <p:nvPr/>
        </p:nvSpPr>
        <p:spPr bwMode="auto">
          <a:xfrm>
            <a:off x="381000" y="5791200"/>
            <a:ext cx="7924800" cy="381000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Fewer and fewer applications have markets big enough to justify the effort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Historical </a:t>
            </a:r>
            <a:r>
              <a:rPr lang="en-US" smtClean="0"/>
              <a:t>Technology Scaling 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40EA-FD87-46B1-8744-2C77D26F43F9}" type="datetime4">
              <a:rPr lang="en-US" smtClean="0"/>
              <a:pPr/>
              <a:t>November 2, 2011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shacham@stanford.edu</a:t>
            </a:r>
            <a:endParaRPr lang="en-US" dirty="0"/>
          </a:p>
        </p:txBody>
      </p:sp>
      <p:pic>
        <p:nvPicPr>
          <p:cNvPr id="18436" name="Picture 3" descr="25%"/>
          <p:cNvPicPr>
            <a:picLocks noChangeAspect="1" noChangeArrowheads="1"/>
          </p:cNvPicPr>
          <p:nvPr/>
        </p:nvPicPr>
        <p:blipFill>
          <a:blip r:embed="rId3" cstate="print"/>
          <a:srcRect b="4129"/>
          <a:stretch>
            <a:fillRect/>
          </a:stretch>
        </p:blipFill>
        <p:spPr bwMode="auto">
          <a:xfrm>
            <a:off x="1689104" y="1202269"/>
            <a:ext cx="5284470" cy="530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437" name="Picture 4" descr="25%"/>
          <p:cNvPicPr>
            <a:picLocks noChangeAspect="1" noChangeArrowheads="1"/>
          </p:cNvPicPr>
          <p:nvPr/>
        </p:nvPicPr>
        <p:blipFill>
          <a:blip r:embed="rId4" cstate="print"/>
          <a:srcRect b="19477"/>
          <a:stretch>
            <a:fillRect/>
          </a:stretch>
        </p:blipFill>
        <p:spPr bwMode="auto">
          <a:xfrm>
            <a:off x="3329940" y="1340068"/>
            <a:ext cx="3185160" cy="2837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381D-2928-4B39-B14C-5D537FFBD3AB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" y="1476378"/>
            <a:ext cx="4271010" cy="2790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Dennard’s</a:t>
            </a:r>
            <a:r>
              <a:rPr lang="en-US" dirty="0" smtClean="0"/>
              <a:t> MOS Scaling (1974)</a:t>
            </a:r>
          </a:p>
        </p:txBody>
      </p:sp>
      <p:sp>
        <p:nvSpPr>
          <p:cNvPr id="19460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67982" y="4368801"/>
            <a:ext cx="7819629" cy="1751013"/>
          </a:xfrm>
        </p:spPr>
        <p:txBody>
          <a:bodyPr/>
          <a:lstStyle/>
          <a:p>
            <a:r>
              <a:rPr lang="en-US" dirty="0" smtClean="0"/>
              <a:t>In this ideal scaling (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 &lt; 1)</a:t>
            </a:r>
          </a:p>
          <a:p>
            <a:pPr lvl="1"/>
            <a:r>
              <a:rPr lang="en-US" dirty="0" smtClean="0"/>
              <a:t>V scales to </a:t>
            </a:r>
            <a:r>
              <a:rPr lang="en-US" dirty="0" err="1" smtClean="0">
                <a:latin typeface="Symbol" pitchFamily="18" charset="2"/>
              </a:rPr>
              <a:t>a</a:t>
            </a:r>
            <a:r>
              <a:rPr lang="en-US" dirty="0" err="1" smtClean="0"/>
              <a:t>V</a:t>
            </a:r>
            <a:r>
              <a:rPr lang="en-US" dirty="0" smtClean="0"/>
              <a:t>, L scales to </a:t>
            </a:r>
            <a:r>
              <a:rPr lang="en-US" dirty="0" err="1" smtClean="0">
                <a:latin typeface="Symbol" pitchFamily="18" charset="2"/>
              </a:rPr>
              <a:t>a</a:t>
            </a:r>
            <a:r>
              <a:rPr lang="en-US" dirty="0" err="1" smtClean="0"/>
              <a:t>L</a:t>
            </a:r>
            <a:r>
              <a:rPr lang="en-US" dirty="0" smtClean="0"/>
              <a:t>, W scales to </a:t>
            </a:r>
            <a:r>
              <a:rPr lang="en-US" dirty="0" err="1" smtClean="0">
                <a:latin typeface="Symbol" pitchFamily="18" charset="2"/>
              </a:rPr>
              <a:t>a</a:t>
            </a:r>
            <a:r>
              <a:rPr lang="en-US" dirty="0" err="1" smtClean="0"/>
              <a:t>W</a:t>
            </a:r>
            <a:endParaRPr lang="en-US" dirty="0" smtClean="0"/>
          </a:p>
          <a:p>
            <a:pPr lvl="1"/>
            <a:r>
              <a:rPr lang="en-US" dirty="0" smtClean="0"/>
              <a:t>So: C scales to </a:t>
            </a:r>
            <a:r>
              <a:rPr lang="en-US" dirty="0" err="1" smtClean="0">
                <a:latin typeface="Symbol" pitchFamily="18" charset="2"/>
              </a:rPr>
              <a:t>a</a:t>
            </a:r>
            <a:r>
              <a:rPr lang="en-US" dirty="0" err="1" smtClean="0"/>
              <a:t>C</a:t>
            </a:r>
            <a:r>
              <a:rPr lang="en-US" dirty="0" smtClean="0"/>
              <a:t>, 	</a:t>
            </a:r>
          </a:p>
          <a:p>
            <a:pPr lvl="1"/>
            <a:r>
              <a:rPr lang="en-US" dirty="0" smtClean="0"/>
              <a:t>E = V/L is constant, so </a:t>
            </a:r>
            <a:r>
              <a:rPr lang="en-US" dirty="0" err="1" smtClean="0"/>
              <a:t>i</a:t>
            </a:r>
            <a:r>
              <a:rPr lang="en-US" dirty="0" smtClean="0"/>
              <a:t> scales to </a:t>
            </a:r>
            <a:r>
              <a:rPr lang="en-US" dirty="0" err="1" smtClean="0">
                <a:latin typeface="Symbol" pitchFamily="18" charset="2"/>
              </a:rPr>
              <a:t>a</a:t>
            </a:r>
            <a:r>
              <a:rPr lang="en-US" dirty="0" err="1" smtClean="0"/>
              <a:t>i</a:t>
            </a:r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/m is stable)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0914-A24F-431E-9230-757C6C8E0F36}" type="datetime4">
              <a:rPr lang="en-US" smtClean="0"/>
              <a:pPr/>
              <a:t>November 2, 2011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shacham@stanford.edu</a:t>
            </a:r>
            <a:endParaRPr lang="en-US" dirty="0"/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4CE1-52BE-434F-AD3E-8416AD102261}" type="slidenum">
              <a:rPr lang="en-US" smtClean="0"/>
              <a:pPr/>
              <a:t>31</a:t>
            </a:fld>
            <a:endParaRPr lang="en-US" dirty="0" smtClean="0"/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8620" y="1524003"/>
            <a:ext cx="4343400" cy="2798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7016689" y="4027496"/>
            <a:ext cx="1628972" cy="2769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Arial" charset="0"/>
              </a:rPr>
              <a:t>JSSC Oct 74, pg 256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Triple Play of Historical Scaling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Over three decades of constant field (</a:t>
            </a:r>
            <a:r>
              <a:rPr lang="en-US" dirty="0" err="1" smtClean="0"/>
              <a:t>Dennard</a:t>
            </a:r>
            <a:r>
              <a:rPr lang="en-US" dirty="0" smtClean="0"/>
              <a:t>) scaling</a:t>
            </a:r>
            <a:endParaRPr lang="en-US" dirty="0" smtClean="0">
              <a:latin typeface="Symbol" pitchFamily="18" charset="2"/>
            </a:endParaRPr>
          </a:p>
          <a:p>
            <a:pPr marL="346075" lvl="1" indent="0"/>
            <a:r>
              <a:rPr lang="en-US" dirty="0" smtClean="0"/>
              <a:t>V scales to </a:t>
            </a:r>
            <a:r>
              <a:rPr lang="en-US" dirty="0" err="1" smtClean="0">
                <a:latin typeface="Symbol" pitchFamily="18" charset="2"/>
              </a:rPr>
              <a:t>a</a:t>
            </a:r>
            <a:r>
              <a:rPr lang="en-US" dirty="0" err="1" smtClean="0"/>
              <a:t>V</a:t>
            </a:r>
            <a:r>
              <a:rPr lang="en-US" dirty="0" smtClean="0"/>
              <a:t>, L scales to </a:t>
            </a:r>
            <a:r>
              <a:rPr lang="en-US" dirty="0" err="1" smtClean="0">
                <a:latin typeface="Symbol" pitchFamily="18" charset="2"/>
              </a:rPr>
              <a:t>a</a:t>
            </a:r>
            <a:r>
              <a:rPr lang="en-US" dirty="0" err="1" smtClean="0"/>
              <a:t>L</a:t>
            </a:r>
            <a:r>
              <a:rPr lang="en-US" dirty="0" smtClean="0"/>
              <a:t>, W scales to </a:t>
            </a:r>
            <a:r>
              <a:rPr lang="en-US" dirty="0" err="1" smtClean="0">
                <a:latin typeface="Symbol" pitchFamily="18" charset="2"/>
              </a:rPr>
              <a:t>a</a:t>
            </a:r>
            <a:r>
              <a:rPr lang="en-US" dirty="0" err="1" smtClean="0"/>
              <a:t>W</a:t>
            </a:r>
            <a:r>
              <a:rPr lang="en-US" dirty="0" smtClean="0"/>
              <a:t>	(</a:t>
            </a:r>
            <a:r>
              <a:rPr lang="en-US" dirty="0" smtClean="0">
                <a:latin typeface="Symbol" pitchFamily="18" charset="2"/>
              </a:rPr>
              <a:t>a&lt;1)</a:t>
            </a:r>
            <a:endParaRPr lang="en-US" dirty="0" smtClean="0"/>
          </a:p>
          <a:p>
            <a:pPr marL="1828800" lvl="5" indent="0"/>
            <a:endParaRPr lang="en-US" dirty="0" smtClean="0"/>
          </a:p>
          <a:p>
            <a:pPr marL="0" indent="0"/>
            <a:r>
              <a:rPr lang="en-US" dirty="0" smtClean="0"/>
              <a:t>Everybody wins:</a:t>
            </a:r>
          </a:p>
          <a:p>
            <a:pPr lvl="1" eaLnBrk="1" hangingPunct="1"/>
            <a:r>
              <a:rPr lang="en-US" dirty="0" smtClean="0"/>
              <a:t>Get more transistors, more gates		1/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30000" dirty="0" smtClean="0"/>
              <a:t>2</a:t>
            </a:r>
          </a:p>
          <a:p>
            <a:pPr lvl="1" eaLnBrk="1" hangingPunct="1"/>
            <a:r>
              <a:rPr lang="en-US" dirty="0" smtClean="0"/>
              <a:t>Gates get faster, delay scales as		</a:t>
            </a:r>
            <a:r>
              <a:rPr lang="en-US" dirty="0" smtClean="0">
                <a:latin typeface="Symbol" pitchFamily="18" charset="2"/>
              </a:rPr>
              <a:t>a</a:t>
            </a:r>
          </a:p>
          <a:p>
            <a:pPr lvl="1" eaLnBrk="1" hangingPunct="1"/>
            <a:r>
              <a:rPr lang="en-US" dirty="0" smtClean="0"/>
              <a:t>Energy per switch is reduced			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30000" dirty="0" smtClean="0"/>
              <a:t>3 </a:t>
            </a:r>
            <a:r>
              <a:rPr lang="en-US" dirty="0" smtClean="0"/>
              <a:t>	</a:t>
            </a:r>
          </a:p>
          <a:p>
            <a:pPr marL="1828800" lvl="5" indent="0"/>
            <a:endParaRPr lang="en-US" dirty="0" smtClean="0"/>
          </a:p>
          <a:p>
            <a:pPr marL="0" indent="0"/>
            <a:r>
              <a:rPr lang="en-US" dirty="0" smtClean="0"/>
              <a:t>For the same power and area as the previous design </a:t>
            </a:r>
          </a:p>
          <a:p>
            <a:pPr marL="346075" lvl="1" indent="0"/>
            <a:r>
              <a:rPr lang="en-US" dirty="0" smtClean="0"/>
              <a:t>Compute grows as 1/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30000" dirty="0" smtClean="0"/>
              <a:t>3</a:t>
            </a:r>
            <a:r>
              <a:rPr lang="en-US" dirty="0" smtClean="0"/>
              <a:t>  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Architects use this to improve computer performance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9D04-49E0-447F-B0A5-875A7715A378}" type="datetime4">
              <a:rPr lang="en-US" smtClean="0"/>
              <a:pPr/>
              <a:t>November 2, 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shacham@stanford.edu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098A-EA25-4C38-80B6-C3770CB526DD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4001D"/>
                </a:solidFill>
              </a:rPr>
              <a:t>Random Backup Slides</a:t>
            </a:r>
            <a:endParaRPr lang="en-US" dirty="0">
              <a:solidFill>
                <a:srgbClr val="A4001D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8880-5585-4577-BB35-F7EF932B8E88}" type="datetime4">
              <a:rPr lang="en-US" smtClean="0"/>
              <a:pPr/>
              <a:t>November 2,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shacham@stanford.edu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098A-EA25-4C38-80B6-C3770CB526DD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The Design Process Inside</a:t>
            </a:r>
            <a:r>
              <a:rPr lang="en-US" baseline="0" dirty="0" smtClean="0"/>
              <a:t>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+mn-lt"/>
              </a:rPr>
              <a:t>Conventional System-on-Chip Design: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+mn-lt"/>
              </a:rPr>
              <a:t>Designer creates</a:t>
            </a:r>
            <a:r>
              <a:rPr lang="en-US" baseline="0" dirty="0" smtClean="0">
                <a:latin typeface="+mn-lt"/>
              </a:rPr>
              <a:t> system from complex components</a:t>
            </a:r>
            <a:endParaRPr lang="en-US" dirty="0" smtClean="0">
              <a:latin typeface="+mn-lt"/>
            </a:endParaRP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+mn-lt"/>
              </a:rPr>
              <a:t>IP components are designed in advance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+mn-lt"/>
              </a:rPr>
              <a:t>End with a new connection of fixed components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latin typeface="+mn-lt"/>
              </a:rPr>
              <a:t>SoC</a:t>
            </a:r>
            <a:r>
              <a:rPr lang="en-US" dirty="0" smtClean="0">
                <a:latin typeface="+mn-lt"/>
              </a:rPr>
              <a:t> designer has to connect multiple IP blocks: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+mn-lt"/>
              </a:rPr>
              <a:t>Interface adapters between different blocks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  <a:latin typeface="+mn-lt"/>
              </a:rPr>
              <a:t>Complex verification</a:t>
            </a:r>
            <a:endParaRPr lang="en-US" dirty="0" smtClean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+mn-lt"/>
              </a:rPr>
              <a:t>Chip Generator: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+mn-lt"/>
              </a:rPr>
              <a:t>Designer tunes parts in a “fixed” system architecture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+mn-lt"/>
              </a:rPr>
              <a:t>Fixed design of squashy components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+mn-lt"/>
              </a:rPr>
              <a:t>Functional interfaces remain constant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+mn-lt"/>
              </a:rPr>
              <a:t>Reusable validation</a:t>
            </a:r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shacham@stanford.edu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A9F2-A9E0-4916-8091-A10E22CDC603}" type="datetime4">
              <a:rPr lang="en-US" smtClean="0"/>
              <a:pPr/>
              <a:t>November 2, 2011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098A-EA25-4C38-80B6-C3770CB526DD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Silicon</a:t>
            </a:r>
            <a:r>
              <a:rPr lang="en-US" baseline="0" dirty="0" smtClean="0"/>
              <a:t> Compilers</a:t>
            </a:r>
            <a:r>
              <a:rPr lang="en-US" dirty="0" smtClean="0"/>
              <a:t> Again?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Well, yes and no</a:t>
            </a:r>
          </a:p>
          <a:p>
            <a:pPr lvl="1"/>
            <a:r>
              <a:rPr lang="en-US" dirty="0" smtClean="0"/>
              <a:t>No: I don’t expect it will take application code and “compile” it</a:t>
            </a:r>
          </a:p>
          <a:p>
            <a:pPr lvl="1"/>
            <a:r>
              <a:rPr lang="en-US" dirty="0" smtClean="0"/>
              <a:t>Yes: Each time we create a generator we essentially define a “language” that accepts an architectural “description,” and “compiles” it to silicon</a:t>
            </a:r>
          </a:p>
          <a:p>
            <a:pPr lvl="5"/>
            <a:endParaRPr lang="en-US" dirty="0" smtClean="0"/>
          </a:p>
          <a:p>
            <a:pPr lvl="0"/>
            <a:r>
              <a:rPr lang="en-US" dirty="0" smtClean="0"/>
              <a:t>Designers today encode results; We don’t encode our knowledge</a:t>
            </a:r>
          </a:p>
          <a:p>
            <a:pPr lvl="1"/>
            <a:r>
              <a:rPr lang="en-US" dirty="0" smtClean="0"/>
              <a:t>We think of many alternatives in a design; then choose one</a:t>
            </a:r>
          </a:p>
          <a:p>
            <a:pPr lvl="3"/>
            <a:r>
              <a:rPr lang="en-US" dirty="0" smtClean="0"/>
              <a:t>For the next application perhaps another alternative is best</a:t>
            </a:r>
          </a:p>
          <a:p>
            <a:pPr lvl="1"/>
            <a:r>
              <a:rPr lang="en-US" dirty="0" smtClean="0"/>
              <a:t>We optimize designs at each level, but then freeze them</a:t>
            </a:r>
          </a:p>
          <a:p>
            <a:pPr lvl="3"/>
            <a:r>
              <a:rPr lang="en-US" dirty="0" smtClean="0"/>
              <a:t>What happens if we let the design remain flexible?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Instead, embed explicit elaboration instructions into modules</a:t>
            </a:r>
          </a:p>
          <a:p>
            <a:pPr lvl="1"/>
            <a:r>
              <a:rPr lang="en-US" dirty="0" smtClean="0"/>
              <a:t>Same function that constructors provide for classes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0B76-D81C-4BE9-A868-629F161504F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8371-6FF5-4728-AC23-C64FE6481501}" type="datetime4">
              <a:rPr lang="en-US" smtClean="0"/>
              <a:pPr/>
              <a:t>November 2, 2011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shacham@stanford.edu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Semiconductors Logic Design Starts</a:t>
            </a:r>
            <a:endParaRPr lang="en-US" dirty="0"/>
          </a:p>
        </p:txBody>
      </p:sp>
      <p:pic>
        <p:nvPicPr>
          <p:cNvPr id="9" name="Content Placeholder 8" descr="ScreenHunter_11 May. 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8232" y="1336675"/>
            <a:ext cx="7679132" cy="47323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F211-2128-425A-8DC3-D5366C539E95}" type="datetime4">
              <a:rPr lang="en-US" smtClean="0"/>
              <a:pPr/>
              <a:t>November 2,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shacham@stanford.edu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4340" y="6019800"/>
            <a:ext cx="3329940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000" dirty="0" smtClean="0"/>
              <a:t>Compiled by Walden C. </a:t>
            </a:r>
            <a:r>
              <a:rPr lang="en-US" sz="1000" dirty="0" err="1" smtClean="0"/>
              <a:t>Rhines</a:t>
            </a:r>
            <a:r>
              <a:rPr lang="en-US" sz="1000" dirty="0" smtClean="0"/>
              <a:t>, CEO, </a:t>
            </a:r>
            <a:r>
              <a:rPr lang="en-US" sz="1000" dirty="0" err="1" smtClean="0"/>
              <a:t>Mento</a:t>
            </a:r>
            <a:r>
              <a:rPr lang="en-US" sz="1000" dirty="0" smtClean="0"/>
              <a:t> Graphics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098A-EA25-4C38-80B6-C3770CB526DD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Semiconductor Market Size</a:t>
            </a:r>
            <a:endParaRPr lang="en-US" dirty="0"/>
          </a:p>
        </p:txBody>
      </p:sp>
      <p:pic>
        <p:nvPicPr>
          <p:cNvPr id="9" name="Content Placeholder 8" descr="ScreenHunter_03 May. 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1071" y="1219200"/>
            <a:ext cx="6827335" cy="504666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7C48-212E-4C91-818B-39039BA0DA4B}" type="datetime4">
              <a:rPr lang="en-US" smtClean="0"/>
              <a:pPr/>
              <a:t>November 2,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shacham@stanford.edu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098A-EA25-4C38-80B6-C3770CB526DD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Semiconductor Market Breakdown (2010)</a:t>
            </a:r>
            <a:endParaRPr lang="en-US" dirty="0"/>
          </a:p>
        </p:txBody>
      </p:sp>
      <p:pic>
        <p:nvPicPr>
          <p:cNvPr id="7" name="Content Placeholder 6" descr="ScreenHunter_04 May. 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956"/>
          <a:stretch>
            <a:fillRect/>
          </a:stretch>
        </p:blipFill>
        <p:spPr>
          <a:xfrm>
            <a:off x="675975" y="1295400"/>
            <a:ext cx="7359317" cy="4953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EAED-F388-4A36-A0C5-3FC092AB84F5}" type="datetime4">
              <a:rPr lang="en-US" smtClean="0"/>
              <a:pPr/>
              <a:t>November 2,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shacham@stanford.edu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098A-EA25-4C38-80B6-C3770CB526DD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Biggest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biggest issue is NOT design</a:t>
            </a:r>
          </a:p>
          <a:p>
            <a:pPr lvl="1"/>
            <a:r>
              <a:rPr lang="en-US" dirty="0" smtClean="0"/>
              <a:t>And also not masks</a:t>
            </a:r>
          </a:p>
          <a:p>
            <a:endParaRPr lang="en-US" dirty="0" smtClean="0"/>
          </a:p>
          <a:p>
            <a:r>
              <a:rPr lang="en-US" dirty="0" smtClean="0"/>
              <a:t>The biggest  issues are:</a:t>
            </a:r>
          </a:p>
          <a:p>
            <a:pPr lvl="1"/>
            <a:r>
              <a:rPr lang="en-US" dirty="0" smtClean="0"/>
              <a:t>System firmware (i.e., software)</a:t>
            </a:r>
          </a:p>
          <a:p>
            <a:pPr lvl="1"/>
            <a:r>
              <a:rPr lang="en-US" dirty="0" smtClean="0"/>
              <a:t>System validation</a:t>
            </a:r>
          </a:p>
          <a:p>
            <a:pPr lvl="1"/>
            <a:r>
              <a:rPr lang="en-US" dirty="0" smtClean="0"/>
              <a:t>System optimization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Our systems are so complex that they are very hard to reason about</a:t>
            </a:r>
          </a:p>
          <a:p>
            <a:pPr lvl="1"/>
            <a:r>
              <a:rPr lang="en-US" dirty="0" smtClean="0"/>
              <a:t>Building complex systems is… complicated. And we need to face that fact!</a:t>
            </a:r>
          </a:p>
          <a:p>
            <a:pPr lvl="1"/>
            <a:r>
              <a:rPr lang="en-US" dirty="0" smtClean="0"/>
              <a:t>We need not to encode the system, we need to encode the reasoning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390B-5855-46EB-9172-A944783470DD}" type="datetime4">
              <a:rPr lang="en-US" smtClean="0"/>
              <a:pPr/>
              <a:t>November 2,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shacham@stanford.edu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098A-EA25-4C38-80B6-C3770CB526D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Up Arrow Callout 6"/>
          <p:cNvSpPr/>
          <p:nvPr/>
        </p:nvSpPr>
        <p:spPr bwMode="auto">
          <a:xfrm>
            <a:off x="6172200" y="5486400"/>
            <a:ext cx="1447800" cy="838200"/>
          </a:xfrm>
          <a:prstGeom prst="upArrowCallout">
            <a:avLst>
              <a:gd name="adj1" fmla="val 17308"/>
              <a:gd name="adj2" fmla="val 16346"/>
              <a:gd name="adj3" fmla="val 22115"/>
              <a:gd name="adj4" fmla="val 64977"/>
            </a:avLst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We’ll get back to this a little later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b="9626"/>
          <a:stretch>
            <a:fillRect/>
          </a:stretch>
        </p:blipFill>
        <p:spPr bwMode="auto">
          <a:xfrm>
            <a:off x="4426711" y="1447800"/>
            <a:ext cx="3879089" cy="2194560"/>
          </a:xfrm>
          <a:prstGeom prst="rect">
            <a:avLst/>
          </a:prstGeom>
          <a:ln w="12700">
            <a:solidFill>
              <a:srgbClr val="A4001D"/>
            </a:solidFill>
            <a:headEnd type="none" w="med" len="med"/>
            <a:tailEnd type="none" w="med" len="med"/>
          </a:ln>
        </p:spPr>
      </p:pic>
      <p:sp>
        <p:nvSpPr>
          <p:cNvPr id="9" name="Rounded Rectangle 8"/>
          <p:cNvSpPr/>
          <p:nvPr/>
        </p:nvSpPr>
        <p:spPr bwMode="auto">
          <a:xfrm rot="19664563">
            <a:off x="446410" y="3037896"/>
            <a:ext cx="2971800" cy="533400"/>
          </a:xfrm>
          <a:prstGeom prst="roundRect">
            <a:avLst/>
          </a:prstGeom>
          <a:solidFill>
            <a:srgbClr val="FFFFFF">
              <a:alpha val="67059"/>
            </a:srgbClr>
          </a:solidFill>
          <a:ln w="38100">
            <a:solidFill>
              <a:srgbClr val="A4001D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How the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system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 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Wise Man Once Said…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Platform-based Design </a:t>
            </a:r>
            <a:r>
              <a:rPr lang="en-US" dirty="0" smtClean="0"/>
              <a:t>– Alberto </a:t>
            </a:r>
            <a:r>
              <a:rPr lang="en-US" dirty="0" err="1" smtClean="0"/>
              <a:t>Sangiovanni</a:t>
            </a:r>
            <a:r>
              <a:rPr lang="en-US" dirty="0" smtClean="0"/>
              <a:t> </a:t>
            </a:r>
            <a:r>
              <a:rPr lang="en-US" dirty="0" err="1" smtClean="0"/>
              <a:t>Vincentelli</a:t>
            </a:r>
            <a:r>
              <a:rPr lang="en-US" dirty="0" smtClean="0"/>
              <a:t>, 2001 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8DB1-153F-46FB-9167-1E83C0CD82C5}" type="datetime4">
              <a:rPr lang="en-US" smtClean="0"/>
              <a:pPr/>
              <a:t>November 2,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shacham@stanford.edu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098A-EA25-4C38-80B6-C3770CB526DD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1371600" y="2286002"/>
            <a:ext cx="2286000" cy="3292475"/>
            <a:chOff x="3200400" y="2286002"/>
            <a:chExt cx="2286000" cy="3292475"/>
          </a:xfrm>
        </p:grpSpPr>
        <p:pic>
          <p:nvPicPr>
            <p:cNvPr id="13209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0400" y="2286002"/>
              <a:ext cx="2286000" cy="329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3429001" y="4114800"/>
              <a:ext cx="1806546" cy="304800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800" b="1" dirty="0" smtClean="0"/>
                <a:t>“Bottom” platform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15382" y="2819400"/>
              <a:ext cx="1413819" cy="304800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800" b="1" dirty="0" smtClean="0"/>
                <a:t>“top” platform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15382" y="3505200"/>
              <a:ext cx="1413819" cy="304800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800" b="1" dirty="0" smtClean="0"/>
                <a:t>Mapping tools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85800" y="1905000"/>
            <a:ext cx="4572000" cy="1828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800" dirty="0" smtClean="0"/>
              <a:t>Integrated circuits … will most likely be developed as an instance of a particular (micro-) </a:t>
            </a:r>
            <a:r>
              <a:rPr lang="en-US" sz="1800" b="1" dirty="0" smtClean="0"/>
              <a:t>architecture platform. </a:t>
            </a:r>
            <a:r>
              <a:rPr lang="en-US" sz="1800" dirty="0" smtClean="0"/>
              <a:t>…they will be derived from a </a:t>
            </a:r>
            <a:r>
              <a:rPr lang="en-US" sz="1800" i="1" dirty="0" smtClean="0"/>
              <a:t>specific “family” of micro-architectures</a:t>
            </a:r>
            <a:r>
              <a:rPr lang="en-US" sz="1800" dirty="0" smtClean="0"/>
              <a:t>, possibly oriented toward a particular class of problems, that can be modified… by the system developer. (pg 6)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Up Arrow Callout 22"/>
          <p:cNvSpPr/>
          <p:nvPr/>
        </p:nvSpPr>
        <p:spPr bwMode="auto">
          <a:xfrm>
            <a:off x="838200" y="3810000"/>
            <a:ext cx="4267200" cy="2057400"/>
          </a:xfrm>
          <a:prstGeom prst="upArrowCallout">
            <a:avLst>
              <a:gd name="adj1" fmla="val 8644"/>
              <a:gd name="adj2" fmla="val 9423"/>
              <a:gd name="adj3" fmla="val 10323"/>
              <a:gd name="adj4" fmla="val 8406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Sticking to an architecture family enables: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Software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 consistency/reuse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800" dirty="0" smtClean="0"/>
              <a:t>Verification consistency/reuse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While we search the sub architectural space for 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an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 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optimal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 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configuration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715236" y="2133600"/>
            <a:ext cx="2293003" cy="3657600"/>
            <a:chOff x="5860396" y="2362200"/>
            <a:chExt cx="2293003" cy="3657600"/>
          </a:xfrm>
        </p:grpSpPr>
        <p:sp>
          <p:nvSpPr>
            <p:cNvPr id="64" name="AutoShape 18"/>
            <p:cNvSpPr>
              <a:spLocks noChangeArrowheads="1"/>
            </p:cNvSpPr>
            <p:nvPr/>
          </p:nvSpPr>
          <p:spPr bwMode="auto">
            <a:xfrm>
              <a:off x="5860396" y="5105401"/>
              <a:ext cx="2293003" cy="91439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eaLnBrk="0" hangingPunct="0">
                <a:defRPr/>
              </a:pPr>
              <a:r>
                <a:rPr lang="en-US" sz="2000" dirty="0" smtClean="0">
                  <a:solidFill>
                    <a:schemeClr val="dk1"/>
                  </a:solidFill>
                  <a:latin typeface="Arial Black" pitchFamily="34" charset="0"/>
                  <a:cs typeface="Arial" charset="0"/>
                </a:rPr>
                <a:t>Physical Layout</a:t>
              </a:r>
              <a:endParaRPr lang="en-US" sz="2000" dirty="0">
                <a:solidFill>
                  <a:schemeClr val="dk1"/>
                </a:solidFill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65" name="AutoShape 5"/>
            <p:cNvSpPr>
              <a:spLocks noChangeArrowheads="1"/>
            </p:cNvSpPr>
            <p:nvPr/>
          </p:nvSpPr>
          <p:spPr bwMode="auto">
            <a:xfrm>
              <a:off x="5867399" y="2362200"/>
              <a:ext cx="2278761" cy="914400"/>
            </a:xfrm>
            <a:prstGeom prst="roundRect">
              <a:avLst>
                <a:gd name="adj" fmla="val 11049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 eaLnBrk="0" hangingPunct="0"/>
              <a:r>
                <a:rPr lang="en-US" sz="2000" dirty="0" err="1" smtClean="0">
                  <a:latin typeface="Arial Black" pitchFamily="34" charset="0"/>
                  <a:cs typeface="Arial" charset="0"/>
                </a:rPr>
                <a:t>Netlist</a:t>
              </a:r>
              <a:endParaRPr lang="en-US" sz="2000" dirty="0" smtClean="0"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66" name="AutoShape 4"/>
            <p:cNvSpPr>
              <a:spLocks noChangeArrowheads="1"/>
            </p:cNvSpPr>
            <p:nvPr/>
          </p:nvSpPr>
          <p:spPr bwMode="auto">
            <a:xfrm>
              <a:off x="5867399" y="3733800"/>
              <a:ext cx="2278761" cy="9144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rIns="45720" anchor="t"/>
            <a:lstStyle/>
            <a:p>
              <a:pPr eaLnBrk="0" hangingPunct="0"/>
              <a:r>
                <a:rPr lang="en-US" sz="2000" dirty="0" smtClean="0">
                  <a:latin typeface="Arial Black" pitchFamily="34" charset="0"/>
                  <a:cs typeface="Arial" charset="0"/>
                </a:rPr>
                <a:t>Place &amp; Route</a:t>
              </a:r>
              <a:endParaRPr lang="en-US" sz="1800" dirty="0">
                <a:latin typeface="Arial Black" pitchFamily="34" charset="0"/>
                <a:cs typeface="Arial" charset="0"/>
              </a:endParaRPr>
            </a:p>
          </p:txBody>
        </p:sp>
        <p:cxnSp>
          <p:nvCxnSpPr>
            <p:cNvPr id="67" name="Straight Arrow Connector 66"/>
            <p:cNvCxnSpPr>
              <a:cxnSpLocks noChangeShapeType="1"/>
              <a:stCxn id="66" idx="2"/>
              <a:endCxn id="64" idx="0"/>
            </p:cNvCxnSpPr>
            <p:nvPr/>
          </p:nvCxnSpPr>
          <p:spPr bwMode="auto">
            <a:xfrm rot="16200000" flipH="1">
              <a:off x="6778239" y="4876741"/>
              <a:ext cx="457201" cy="118"/>
            </a:xfrm>
            <a:prstGeom prst="straightConnector1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68" name="Straight Arrow Connector 67"/>
            <p:cNvCxnSpPr>
              <a:cxnSpLocks noChangeShapeType="1"/>
              <a:stCxn id="65" idx="2"/>
              <a:endCxn id="66" idx="0"/>
            </p:cNvCxnSpPr>
            <p:nvPr/>
          </p:nvCxnSpPr>
          <p:spPr bwMode="auto">
            <a:xfrm rot="5400000">
              <a:off x="6778180" y="3505200"/>
              <a:ext cx="457200" cy="1588"/>
            </a:xfrm>
            <a:prstGeom prst="straightConnector1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69" name="Rounded Rectangle 68"/>
            <p:cNvSpPr/>
            <p:nvPr/>
          </p:nvSpPr>
          <p:spPr bwMode="auto">
            <a:xfrm>
              <a:off x="5943600" y="4267200"/>
              <a:ext cx="990600" cy="3048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ＭＳ Ｐゴシック" pitchFamily="-111" charset="-128"/>
                  <a:cs typeface="Arial" charset="0"/>
                </a:rPr>
                <a:t>Cell Lib</a:t>
              </a:r>
            </a:p>
          </p:txBody>
        </p:sp>
        <p:sp>
          <p:nvSpPr>
            <p:cNvPr id="70" name="Rounded Rectangle 69"/>
            <p:cNvSpPr/>
            <p:nvPr/>
          </p:nvSpPr>
          <p:spPr bwMode="auto">
            <a:xfrm>
              <a:off x="7086600" y="4267200"/>
              <a:ext cx="990600" cy="3048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ＭＳ Ｐゴシック" pitchFamily="-111" charset="-128"/>
                  <a:cs typeface="Arial" charset="0"/>
                </a:rPr>
                <a:t>Optimiser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715000" y="2133600"/>
            <a:ext cx="2278761" cy="2743200"/>
            <a:chOff x="6096000" y="2286000"/>
            <a:chExt cx="2278761" cy="2743200"/>
          </a:xfrm>
        </p:grpSpPr>
        <p:grpSp>
          <p:nvGrpSpPr>
            <p:cNvPr id="93" name="Group 92"/>
            <p:cNvGrpSpPr/>
            <p:nvPr/>
          </p:nvGrpSpPr>
          <p:grpSpPr>
            <a:xfrm>
              <a:off x="6096000" y="2286000"/>
              <a:ext cx="2278761" cy="2286000"/>
              <a:chOff x="5867399" y="2362200"/>
              <a:chExt cx="2278761" cy="2286000"/>
            </a:xfrm>
          </p:grpSpPr>
          <p:sp>
            <p:nvSpPr>
              <p:cNvPr id="95" name="AutoShape 5"/>
              <p:cNvSpPr>
                <a:spLocks noChangeArrowheads="1"/>
              </p:cNvSpPr>
              <p:nvPr/>
            </p:nvSpPr>
            <p:spPr bwMode="auto">
              <a:xfrm>
                <a:off x="5867399" y="2362200"/>
                <a:ext cx="2278761" cy="914400"/>
              </a:xfrm>
              <a:prstGeom prst="roundRect">
                <a:avLst>
                  <a:gd name="adj" fmla="val 11049"/>
                </a:avLst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45720" rIns="45720" anchor="ctr"/>
              <a:lstStyle/>
              <a:p>
                <a:pPr algn="ctr" eaLnBrk="0" hangingPunct="0"/>
                <a:r>
                  <a:rPr lang="en-US" sz="2000" dirty="0" smtClean="0">
                    <a:latin typeface="Arial Black" pitchFamily="34" charset="0"/>
                    <a:cs typeface="Arial" charset="0"/>
                  </a:rPr>
                  <a:t>RTL</a:t>
                </a:r>
              </a:p>
            </p:txBody>
          </p:sp>
          <p:sp>
            <p:nvSpPr>
              <p:cNvPr id="96" name="AutoShape 4"/>
              <p:cNvSpPr>
                <a:spLocks noChangeArrowheads="1"/>
              </p:cNvSpPr>
              <p:nvPr/>
            </p:nvSpPr>
            <p:spPr bwMode="auto">
              <a:xfrm>
                <a:off x="5867399" y="3733800"/>
                <a:ext cx="2278761" cy="91440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45720" rIns="45720" anchor="t"/>
              <a:lstStyle/>
              <a:p>
                <a:pPr eaLnBrk="0" hangingPunct="0"/>
                <a:r>
                  <a:rPr lang="en-US" sz="2000" dirty="0" smtClean="0">
                    <a:latin typeface="Arial Black" pitchFamily="34" charset="0"/>
                    <a:cs typeface="Arial" charset="0"/>
                  </a:rPr>
                  <a:t>Synthesis</a:t>
                </a:r>
                <a:endParaRPr lang="en-US" sz="1800" dirty="0">
                  <a:latin typeface="Arial Black" pitchFamily="34" charset="0"/>
                  <a:cs typeface="Arial" charset="0"/>
                </a:endParaRPr>
              </a:p>
            </p:txBody>
          </p:sp>
          <p:cxnSp>
            <p:nvCxnSpPr>
              <p:cNvPr id="98" name="Straight Arrow Connector 97"/>
              <p:cNvCxnSpPr>
                <a:cxnSpLocks noChangeShapeType="1"/>
                <a:stCxn id="95" idx="2"/>
                <a:endCxn id="96" idx="0"/>
              </p:cNvCxnSpPr>
              <p:nvPr/>
            </p:nvCxnSpPr>
            <p:spPr bwMode="auto">
              <a:xfrm rot="5400000">
                <a:off x="6778180" y="3505200"/>
                <a:ext cx="457200" cy="1588"/>
              </a:xfrm>
              <a:prstGeom prst="straightConnector1">
                <a:avLst/>
              </a:prstGeom>
              <a:noFill/>
              <a:ln w="38100">
                <a:solidFill>
                  <a:srgbClr val="92D050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99" name="Rounded Rectangle 98"/>
              <p:cNvSpPr/>
              <p:nvPr/>
            </p:nvSpPr>
            <p:spPr bwMode="auto">
              <a:xfrm>
                <a:off x="5943600" y="4267200"/>
                <a:ext cx="990600" cy="3048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  <a:ea typeface="ＭＳ Ｐゴシック" pitchFamily="-111" charset="-128"/>
                    <a:cs typeface="Arial" charset="0"/>
                  </a:rPr>
                  <a:t>Circuit Lib</a:t>
                </a:r>
              </a:p>
            </p:txBody>
          </p:sp>
          <p:sp>
            <p:nvSpPr>
              <p:cNvPr id="100" name="Rounded Rectangle 99"/>
              <p:cNvSpPr/>
              <p:nvPr/>
            </p:nvSpPr>
            <p:spPr bwMode="auto">
              <a:xfrm>
                <a:off x="7086600" y="4267200"/>
                <a:ext cx="990600" cy="3048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  <a:ea typeface="ＭＳ Ｐゴシック" pitchFamily="-111" charset="-128"/>
                    <a:cs typeface="Arial" charset="0"/>
                  </a:rPr>
                  <a:t>Optimiser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ＭＳ Ｐゴシック" pitchFamily="-111" charset="-128"/>
                  <a:cs typeface="Arial" charset="0"/>
                </a:endParaRPr>
              </a:p>
            </p:txBody>
          </p:sp>
        </p:grpSp>
        <p:cxnSp>
          <p:nvCxnSpPr>
            <p:cNvPr id="101" name="Straight Arrow Connector 100"/>
            <p:cNvCxnSpPr>
              <a:cxnSpLocks noChangeShapeType="1"/>
              <a:stCxn id="96" idx="2"/>
            </p:cNvCxnSpPr>
            <p:nvPr/>
          </p:nvCxnSpPr>
          <p:spPr bwMode="auto">
            <a:xfrm rot="16200000" flipH="1">
              <a:off x="7008590" y="4798790"/>
              <a:ext cx="457200" cy="3619"/>
            </a:xfrm>
            <a:prstGeom prst="straightConnector1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04" name="Group 103"/>
          <p:cNvGrpSpPr/>
          <p:nvPr/>
        </p:nvGrpSpPr>
        <p:grpSpPr>
          <a:xfrm>
            <a:off x="5715000" y="2133600"/>
            <a:ext cx="2278761" cy="2743200"/>
            <a:chOff x="6096000" y="2286000"/>
            <a:chExt cx="2278761" cy="2743200"/>
          </a:xfrm>
        </p:grpSpPr>
        <p:grpSp>
          <p:nvGrpSpPr>
            <p:cNvPr id="105" name="Group 92"/>
            <p:cNvGrpSpPr/>
            <p:nvPr/>
          </p:nvGrpSpPr>
          <p:grpSpPr>
            <a:xfrm>
              <a:off x="6096000" y="2286000"/>
              <a:ext cx="2278761" cy="2286000"/>
              <a:chOff x="5867399" y="2362200"/>
              <a:chExt cx="2278761" cy="2286000"/>
            </a:xfrm>
          </p:grpSpPr>
          <p:sp>
            <p:nvSpPr>
              <p:cNvPr id="107" name="AutoShape 5"/>
              <p:cNvSpPr>
                <a:spLocks noChangeArrowheads="1"/>
              </p:cNvSpPr>
              <p:nvPr/>
            </p:nvSpPr>
            <p:spPr bwMode="auto">
              <a:xfrm>
                <a:off x="5867399" y="2362200"/>
                <a:ext cx="2278761" cy="914400"/>
              </a:xfrm>
              <a:prstGeom prst="roundRect">
                <a:avLst>
                  <a:gd name="adj" fmla="val 11049"/>
                </a:avLst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45720" rIns="45720" anchor="ctr"/>
              <a:lstStyle/>
              <a:p>
                <a:pPr algn="ctr" eaLnBrk="0" hangingPunct="0"/>
                <a:r>
                  <a:rPr lang="en-US" sz="2000" dirty="0" smtClean="0">
                    <a:latin typeface="Arial Black" pitchFamily="34" charset="0"/>
                    <a:cs typeface="Arial" charset="0"/>
                  </a:rPr>
                  <a:t>Architecture Configuration</a:t>
                </a:r>
              </a:p>
            </p:txBody>
          </p:sp>
          <p:sp>
            <p:nvSpPr>
              <p:cNvPr id="108" name="AutoShape 4"/>
              <p:cNvSpPr>
                <a:spLocks noChangeArrowheads="1"/>
              </p:cNvSpPr>
              <p:nvPr/>
            </p:nvSpPr>
            <p:spPr bwMode="auto">
              <a:xfrm>
                <a:off x="5867399" y="3733800"/>
                <a:ext cx="2278761" cy="91440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45720" rIns="45720" anchor="t"/>
              <a:lstStyle/>
              <a:p>
                <a:pPr eaLnBrk="0" hangingPunct="0"/>
                <a:r>
                  <a:rPr lang="en-US" sz="2000" dirty="0" smtClean="0">
                    <a:latin typeface="Arial Black" pitchFamily="34" charset="0"/>
                    <a:cs typeface="Arial" charset="0"/>
                  </a:rPr>
                  <a:t>???</a:t>
                </a:r>
                <a:endParaRPr lang="en-US" sz="1800" dirty="0">
                  <a:latin typeface="Arial Black" pitchFamily="34" charset="0"/>
                  <a:cs typeface="Arial" charset="0"/>
                </a:endParaRPr>
              </a:p>
            </p:txBody>
          </p:sp>
          <p:cxnSp>
            <p:nvCxnSpPr>
              <p:cNvPr id="109" name="Straight Arrow Connector 108"/>
              <p:cNvCxnSpPr>
                <a:cxnSpLocks noChangeShapeType="1"/>
                <a:stCxn id="107" idx="2"/>
                <a:endCxn id="108" idx="0"/>
              </p:cNvCxnSpPr>
              <p:nvPr/>
            </p:nvCxnSpPr>
            <p:spPr bwMode="auto">
              <a:xfrm rot="5400000">
                <a:off x="6778180" y="3505200"/>
                <a:ext cx="457200" cy="1588"/>
              </a:xfrm>
              <a:prstGeom prst="straightConnector1">
                <a:avLst/>
              </a:prstGeom>
              <a:noFill/>
              <a:ln w="38100">
                <a:solidFill>
                  <a:srgbClr val="92D050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110" name="Rounded Rectangle 109"/>
              <p:cNvSpPr/>
              <p:nvPr/>
            </p:nvSpPr>
            <p:spPr bwMode="auto">
              <a:xfrm>
                <a:off x="5943600" y="4267200"/>
                <a:ext cx="990600" cy="3048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  <a:ea typeface="ＭＳ Ｐゴシック" pitchFamily="-111" charset="-128"/>
                    <a:cs typeface="Arial" charset="0"/>
                  </a:rPr>
                  <a:t>?? Lib</a:t>
                </a:r>
              </a:p>
            </p:txBody>
          </p:sp>
          <p:sp>
            <p:nvSpPr>
              <p:cNvPr id="111" name="Rounded Rectangle 110"/>
              <p:cNvSpPr/>
              <p:nvPr/>
            </p:nvSpPr>
            <p:spPr bwMode="auto">
              <a:xfrm>
                <a:off x="7086600" y="4267200"/>
                <a:ext cx="990600" cy="3048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  <a:ea typeface="ＭＳ Ｐゴシック" pitchFamily="-111" charset="-128"/>
                    <a:cs typeface="Arial" charset="0"/>
                  </a:rPr>
                  <a:t>Opti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  <a:ea typeface="ＭＳ Ｐゴシック" pitchFamily="-111" charset="-128"/>
                    <a:cs typeface="Arial" charset="0"/>
                  </a:rPr>
                  <a:t>… ?</a:t>
                </a:r>
              </a:p>
            </p:txBody>
          </p:sp>
        </p:grpSp>
        <p:cxnSp>
          <p:nvCxnSpPr>
            <p:cNvPr id="106" name="Straight Arrow Connector 105"/>
            <p:cNvCxnSpPr>
              <a:cxnSpLocks noChangeShapeType="1"/>
              <a:stCxn id="108" idx="2"/>
            </p:cNvCxnSpPr>
            <p:nvPr/>
          </p:nvCxnSpPr>
          <p:spPr bwMode="auto">
            <a:xfrm rot="16200000" flipH="1">
              <a:off x="7008590" y="4798790"/>
              <a:ext cx="457200" cy="3619"/>
            </a:xfrm>
            <a:prstGeom prst="straightConnector1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112" name="TextBox 111"/>
          <p:cNvSpPr txBox="1"/>
          <p:nvPr/>
        </p:nvSpPr>
        <p:spPr>
          <a:xfrm>
            <a:off x="685800" y="4114800"/>
            <a:ext cx="4572000" cy="1676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800" dirty="0" smtClean="0"/>
              <a:t>An </a:t>
            </a:r>
            <a:r>
              <a:rPr lang="en-US" sz="1800" b="1" dirty="0" smtClean="0"/>
              <a:t>architecture platform instance </a:t>
            </a:r>
            <a:r>
              <a:rPr lang="en-US" sz="1800" dirty="0" smtClean="0"/>
              <a:t>is derived from an architecture platform by </a:t>
            </a:r>
            <a:r>
              <a:rPr lang="en-US" sz="1800" dirty="0" smtClean="0">
                <a:solidFill>
                  <a:srgbClr val="FF0000"/>
                </a:solidFill>
              </a:rPr>
              <a:t>choosing a set of components from the … library </a:t>
            </a:r>
            <a:r>
              <a:rPr lang="en-US" sz="1800" dirty="0" smtClean="0"/>
              <a:t>and/or by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setting parameters of re-configurable components </a:t>
            </a:r>
            <a:r>
              <a:rPr lang="en-US" sz="1800" dirty="0" smtClean="0"/>
              <a:t>of the library. (pg 7)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6 3.17835E-6 L 0.00073 0.39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79E-6 3.58085E-6 L -0.00036 0.399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7661E-6 0.4 L -3.97661E-6 0.716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3" grpId="1" animBg="1"/>
      <p:bldP spid="1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 smtClean="0"/>
              <a:t>System-on-Chip</a:t>
            </a:r>
            <a:endParaRPr lang="en-US" u="sng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‘Random’ configuration of pre-defined, pre-verified, and fixed in Verilog cement, IP blocks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u="sng" dirty="0" smtClean="0"/>
              <a:t>Re-configurable System</a:t>
            </a:r>
            <a:endParaRPr lang="en-US" u="sng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Fixed configuration of run-time flexible IP blocks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7E43-9331-4B31-B76B-B1B3AC5C39C9}" type="datetime4">
              <a:rPr lang="en-US" smtClean="0"/>
              <a:pPr/>
              <a:t>November 2,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shacham@stanford.edu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098A-EA25-4C38-80B6-C3770CB526D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Went Down Two Roads</a:t>
            </a:r>
            <a:endParaRPr lang="en-US" dirty="0"/>
          </a:p>
        </p:txBody>
      </p:sp>
      <p:pic>
        <p:nvPicPr>
          <p:cNvPr id="134148" name="Picture 4" descr="http://t3.gstatic.com/images?q=tbn:ANd9GcQGBednptKWBkhC1WK52GUnA-YLh8DpCLAKqOXR4RKiIexmE0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1" y="2971799"/>
            <a:ext cx="2852605" cy="2377440"/>
          </a:xfrm>
          <a:prstGeom prst="rect">
            <a:avLst/>
          </a:prstGeom>
          <a:noFill/>
        </p:spPr>
      </p:pic>
      <p:pic>
        <p:nvPicPr>
          <p:cNvPr id="134150" name="Picture 6" descr="Free Stock Photo of Car Boat in High Resolution"/>
          <p:cNvPicPr>
            <a:picLocks noChangeAspect="1" noChangeArrowheads="1"/>
          </p:cNvPicPr>
          <p:nvPr/>
        </p:nvPicPr>
        <p:blipFill>
          <a:blip r:embed="rId3" cstate="print"/>
          <a:srcRect t="13889" r="23025"/>
          <a:stretch>
            <a:fillRect/>
          </a:stretch>
        </p:blipFill>
        <p:spPr bwMode="auto">
          <a:xfrm>
            <a:off x="4800600" y="2971800"/>
            <a:ext cx="2837590" cy="237744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13" name="Rounded Rectangle 12"/>
          <p:cNvSpPr/>
          <p:nvPr/>
        </p:nvSpPr>
        <p:spPr bwMode="auto">
          <a:xfrm rot="20178541">
            <a:off x="489338" y="3719899"/>
            <a:ext cx="3635798" cy="922536"/>
          </a:xfrm>
          <a:prstGeom prst="roundRect">
            <a:avLst/>
          </a:prstGeom>
          <a:solidFill>
            <a:srgbClr val="FFFFFF">
              <a:alpha val="67059"/>
            </a:srgbClr>
          </a:solidFill>
          <a:ln w="38100">
            <a:solidFill>
              <a:srgbClr val="A4001D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Does not solve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ea typeface="ＭＳ Ｐゴシック" pitchFamily="-111" charset="-128"/>
                <a:cs typeface="Arial" charset="0"/>
              </a:rPr>
              <a:t>the problem: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/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“How the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system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rPr>
              <a:t> works”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Reconfiguration Is Not Efficient?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982" y="1336675"/>
            <a:ext cx="8014018" cy="4732338"/>
          </a:xfrm>
        </p:spPr>
        <p:txBody>
          <a:bodyPr/>
          <a:lstStyle/>
          <a:p>
            <a:r>
              <a:rPr lang="en-US" dirty="0" smtClean="0"/>
              <a:t>A reconfigurable system can be modified / tailored to specific application</a:t>
            </a:r>
          </a:p>
          <a:p>
            <a:pPr lvl="1"/>
            <a:r>
              <a:rPr lang="en-US" dirty="0" smtClean="0"/>
              <a:t>At runtime (i.e., via software)</a:t>
            </a:r>
          </a:p>
          <a:p>
            <a:pPr lvl="1"/>
            <a:r>
              <a:rPr lang="en-US" dirty="0" smtClean="0"/>
              <a:t>Using the same set of resources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For example, we created </a:t>
            </a:r>
            <a:r>
              <a:rPr lang="en-US" i="1" dirty="0" smtClean="0"/>
              <a:t>Stanford’s Smart Memories</a:t>
            </a:r>
          </a:p>
          <a:p>
            <a:pPr lvl="1"/>
            <a:r>
              <a:rPr lang="en-US" dirty="0" smtClean="0"/>
              <a:t>(Probably) the most reconfigurable CMP ever created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Fixed architecture w/ mushy (programmable) blocks</a:t>
            </a:r>
          </a:p>
          <a:p>
            <a:pPr lvl="1"/>
            <a:r>
              <a:rPr lang="en-US" dirty="0" smtClean="0"/>
              <a:t>Does help / amortize the system complexity and reasoning problem!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Alas… BIG problem:</a:t>
            </a:r>
          </a:p>
          <a:p>
            <a:pPr lvl="1"/>
            <a:r>
              <a:rPr lang="en-US" dirty="0" smtClean="0"/>
              <a:t>The resource-mix is never optimal (un-utilized resources / missing resources)</a:t>
            </a:r>
          </a:p>
          <a:p>
            <a:pPr lvl="1"/>
            <a:r>
              <a:rPr lang="en-US" dirty="0" smtClean="0"/>
              <a:t>The configuration itself adds inefficiencies (registers, </a:t>
            </a:r>
            <a:r>
              <a:rPr lang="en-US" dirty="0" err="1" smtClean="0"/>
              <a:t>muxes</a:t>
            </a:r>
            <a:r>
              <a:rPr lang="en-US" dirty="0" smtClean="0"/>
              <a:t>, etc.)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F35A-5034-46A1-9E29-F4EB66F524B6}" type="datetime4">
              <a:rPr lang="en-US" smtClean="0"/>
              <a:pPr/>
              <a:t>November 2,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shacham@stanford.edu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098A-EA25-4C38-80B6-C3770CB526DD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040126" y="1828800"/>
            <a:ext cx="2418074" cy="2460975"/>
            <a:chOff x="3633483" y="1192437"/>
            <a:chExt cx="4836147" cy="4921949"/>
          </a:xfrm>
        </p:grpSpPr>
        <p:pic>
          <p:nvPicPr>
            <p:cNvPr id="7" name="Picture 4" descr="smash_top_p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3483" y="1192437"/>
              <a:ext cx="3474720" cy="3677168"/>
            </a:xfrm>
            <a:prstGeom prst="rect">
              <a:avLst/>
            </a:prstGeom>
            <a:noFill/>
          </p:spPr>
        </p:pic>
        <p:grpSp>
          <p:nvGrpSpPr>
            <p:cNvPr id="8" name="Group 11"/>
            <p:cNvGrpSpPr/>
            <p:nvPr/>
          </p:nvGrpSpPr>
          <p:grpSpPr>
            <a:xfrm>
              <a:off x="4955778" y="2590800"/>
              <a:ext cx="3513852" cy="3523586"/>
              <a:chOff x="5216608" y="2590800"/>
              <a:chExt cx="3698792" cy="3523586"/>
            </a:xfrm>
          </p:grpSpPr>
          <p:pic>
            <p:nvPicPr>
              <p:cNvPr id="9" name="Picture 21" descr="IMG_0837_small_edite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57800" y="2590800"/>
                <a:ext cx="3657600" cy="3494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AutoShape 22"/>
              <p:cNvSpPr>
                <a:spLocks noChangeAspect="1" noChangeArrowheads="1"/>
              </p:cNvSpPr>
              <p:nvPr/>
            </p:nvSpPr>
            <p:spPr bwMode="auto">
              <a:xfrm>
                <a:off x="5216608" y="2590800"/>
                <a:ext cx="3698792" cy="3523586"/>
              </a:xfrm>
              <a:prstGeom prst="roundRect">
                <a:avLst>
                  <a:gd name="adj" fmla="val 6066"/>
                </a:avLst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 rot="5400000">
            <a:off x="7200900" y="3009900"/>
            <a:ext cx="2819400" cy="1524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400" dirty="0" smtClean="0"/>
              <a:t>DAC’09/ISSCC’10 Student Design Contest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1" y="98425"/>
            <a:ext cx="7402829" cy="971550"/>
          </a:xfrm>
        </p:spPr>
        <p:txBody>
          <a:bodyPr/>
          <a:lstStyle/>
          <a:p>
            <a:r>
              <a:rPr lang="en-US" dirty="0" smtClean="0"/>
              <a:t>Need to Rethink Our Ways Again:</a:t>
            </a:r>
            <a:br>
              <a:rPr lang="en-US" dirty="0" smtClean="0"/>
            </a:br>
            <a:r>
              <a:rPr lang="en-US" dirty="0" smtClean="0"/>
              <a:t>Move The Configuration Step To Design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1ACF-8F50-4511-823E-32B216BA8BF8}" type="datetime4">
              <a:rPr lang="en-US" smtClean="0"/>
              <a:pPr/>
              <a:t>November 2,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shacham@stanford.edu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098A-EA25-4C38-80B6-C3770CB526D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3177921" y="5181601"/>
            <a:ext cx="2330958" cy="1066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eaLnBrk="0" hangingPunct="0">
              <a:defRPr/>
            </a:pPr>
            <a:r>
              <a:rPr lang="en-US" sz="2000" dirty="0" smtClean="0">
                <a:solidFill>
                  <a:schemeClr val="dk1"/>
                </a:solidFill>
                <a:latin typeface="Arial Black" pitchFamily="34" charset="0"/>
                <a:cs typeface="Arial" charset="0"/>
              </a:rPr>
              <a:t>RTL &amp; Verif</a:t>
            </a:r>
            <a:r>
              <a:rPr lang="en-US" sz="2000" dirty="0" smtClean="0">
                <a:latin typeface="Arial Black" pitchFamily="34" charset="0"/>
                <a:cs typeface="Arial" charset="0"/>
              </a:rPr>
              <a:t>ication Collateral</a:t>
            </a:r>
            <a:endParaRPr lang="en-US" sz="2000" dirty="0">
              <a:solidFill>
                <a:schemeClr val="dk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185160" y="1371600"/>
            <a:ext cx="2316480" cy="1066800"/>
          </a:xfrm>
          <a:prstGeom prst="roundRect">
            <a:avLst>
              <a:gd name="adj" fmla="val 1104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algn="ctr" eaLnBrk="0" hangingPunct="0"/>
            <a:r>
              <a:rPr lang="en-US" sz="2000" dirty="0" smtClean="0">
                <a:latin typeface="Arial Black" pitchFamily="34" charset="0"/>
                <a:cs typeface="Arial" charset="0"/>
              </a:rPr>
              <a:t>Parameters and Constraints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185160" y="3276600"/>
            <a:ext cx="2316480" cy="1066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eaLnBrk="0" hangingPunct="0"/>
            <a:r>
              <a:rPr lang="en-US" sz="2000" dirty="0" smtClean="0">
                <a:latin typeface="Arial Black" pitchFamily="34" charset="0"/>
                <a:cs typeface="Arial" charset="0"/>
              </a:rPr>
              <a:t>Architectural Template &amp; Generator</a:t>
            </a:r>
            <a:endParaRPr lang="en-US" sz="1800" dirty="0">
              <a:latin typeface="Arial Black" pitchFamily="34" charset="0"/>
              <a:cs typeface="Arial" charset="0"/>
            </a:endParaRPr>
          </a:p>
        </p:txBody>
      </p:sp>
      <p:cxnSp>
        <p:nvCxnSpPr>
          <p:cNvPr id="10" name="Straight Arrow Connector 9"/>
          <p:cNvCxnSpPr>
            <a:cxnSpLocks noChangeShapeType="1"/>
            <a:stCxn id="9" idx="2"/>
            <a:endCxn id="7" idx="0"/>
          </p:cNvCxnSpPr>
          <p:nvPr/>
        </p:nvCxnSpPr>
        <p:spPr bwMode="auto">
          <a:xfrm rot="5400000">
            <a:off x="3924301" y="4762541"/>
            <a:ext cx="838201" cy="1509"/>
          </a:xfrm>
          <a:prstGeom prst="straightConnector1">
            <a:avLst/>
          </a:prstGeom>
          <a:noFill/>
          <a:ln w="38100">
            <a:solidFill>
              <a:srgbClr val="92D050"/>
            </a:solidFill>
            <a:miter lim="800000"/>
            <a:headEnd/>
            <a:tailEnd type="triangle" w="med" len="med"/>
          </a:ln>
        </p:spPr>
      </p:cxnSp>
      <p:cxnSp>
        <p:nvCxnSpPr>
          <p:cNvPr id="11" name="Straight Arrow Connector 10"/>
          <p:cNvCxnSpPr>
            <a:cxnSpLocks noChangeShapeType="1"/>
            <a:stCxn id="8" idx="2"/>
            <a:endCxn id="9" idx="0"/>
          </p:cNvCxnSpPr>
          <p:nvPr/>
        </p:nvCxnSpPr>
        <p:spPr bwMode="auto">
          <a:xfrm rot="5400000">
            <a:off x="3924300" y="2857541"/>
            <a:ext cx="838200" cy="1509"/>
          </a:xfrm>
          <a:prstGeom prst="straightConnector1">
            <a:avLst/>
          </a:prstGeom>
          <a:noFill/>
          <a:ln w="38100">
            <a:solidFill>
              <a:srgbClr val="92D050"/>
            </a:solidFill>
            <a:miter lim="800000"/>
            <a:headEnd/>
            <a:tailEnd type="triangle" w="med" len="med"/>
          </a:ln>
        </p:spPr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86002"/>
            <a:ext cx="22860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172201" y="4114800"/>
            <a:ext cx="1806546" cy="30480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800" b="1" dirty="0" smtClean="0"/>
              <a:t>“Bottom” platform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58582" y="2819400"/>
            <a:ext cx="1413819" cy="30480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800" b="1" dirty="0" smtClean="0"/>
              <a:t>“top” platform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58582" y="3505200"/>
            <a:ext cx="1413819" cy="30480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800" b="1" dirty="0" smtClean="0"/>
              <a:t>Mapping tools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5257800" y="2133600"/>
            <a:ext cx="1143000" cy="7620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5257800" y="3657600"/>
            <a:ext cx="1143000" cy="1524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5400000" flipH="1" flipV="1">
            <a:off x="5257800" y="4343400"/>
            <a:ext cx="1143000" cy="11430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381000" y="2514600"/>
            <a:ext cx="2438400" cy="2590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r>
              <a:rPr lang="en-US" sz="2200" dirty="0" smtClean="0"/>
              <a:t>The right way to create an </a:t>
            </a:r>
            <a:br>
              <a:rPr lang="en-US" sz="2200" dirty="0" smtClean="0"/>
            </a:br>
            <a:r>
              <a:rPr lang="en-US" sz="2200" i="1" dirty="0" smtClean="0"/>
              <a:t>Architecture Platform </a:t>
            </a:r>
            <a:br>
              <a:rPr lang="en-US" sz="2200" i="1" dirty="0" smtClean="0"/>
            </a:br>
            <a:r>
              <a:rPr lang="en-US" sz="2200" dirty="0" smtClean="0"/>
              <a:t>is not in RTL, but in something that compiles into RTL</a:t>
            </a: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1" y="98425"/>
            <a:ext cx="7402829" cy="971550"/>
          </a:xfrm>
        </p:spPr>
        <p:txBody>
          <a:bodyPr/>
          <a:lstStyle/>
          <a:p>
            <a:r>
              <a:rPr lang="en-US" dirty="0" smtClean="0"/>
              <a:t>Need to Rethink Our Ways Again:</a:t>
            </a:r>
            <a:br>
              <a:rPr lang="en-US" dirty="0" smtClean="0"/>
            </a:br>
            <a:r>
              <a:rPr lang="en-US" dirty="0" smtClean="0"/>
              <a:t>Move The Configuration Step To Design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1ACF-8F50-4511-823E-32B216BA8BF8}" type="datetime4">
              <a:rPr lang="en-US" smtClean="0"/>
              <a:pPr/>
              <a:t>November 2,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shacham@stanford.edu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098A-EA25-4C38-80B6-C3770CB526D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3177921" y="5181601"/>
            <a:ext cx="2330958" cy="1066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eaLnBrk="0" hangingPunct="0">
              <a:defRPr/>
            </a:pPr>
            <a:r>
              <a:rPr lang="en-US" sz="2000" dirty="0" smtClean="0">
                <a:solidFill>
                  <a:schemeClr val="dk1"/>
                </a:solidFill>
                <a:latin typeface="Arial Black" pitchFamily="34" charset="0"/>
                <a:cs typeface="Arial" charset="0"/>
              </a:rPr>
              <a:t>RTL &amp; Verif</a:t>
            </a:r>
            <a:r>
              <a:rPr lang="en-US" sz="2000" dirty="0" smtClean="0">
                <a:latin typeface="Arial Black" pitchFamily="34" charset="0"/>
                <a:cs typeface="Arial" charset="0"/>
              </a:rPr>
              <a:t>ication Collateral</a:t>
            </a:r>
            <a:endParaRPr lang="en-US" sz="2000" dirty="0">
              <a:solidFill>
                <a:schemeClr val="dk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185160" y="1371600"/>
            <a:ext cx="2316480" cy="1066800"/>
          </a:xfrm>
          <a:prstGeom prst="roundRect">
            <a:avLst>
              <a:gd name="adj" fmla="val 1104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algn="ctr" eaLnBrk="0" hangingPunct="0"/>
            <a:r>
              <a:rPr lang="en-US" sz="2000" dirty="0" smtClean="0">
                <a:latin typeface="Arial Black" pitchFamily="34" charset="0"/>
                <a:cs typeface="Arial" charset="0"/>
              </a:rPr>
              <a:t>Parameters and Constraints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185160" y="3276600"/>
            <a:ext cx="2316480" cy="1066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eaLnBrk="0" hangingPunct="0"/>
            <a:r>
              <a:rPr lang="en-US" sz="2000" dirty="0" smtClean="0">
                <a:latin typeface="Arial Black" pitchFamily="34" charset="0"/>
                <a:cs typeface="Arial" charset="0"/>
              </a:rPr>
              <a:t>Architectural Template &amp; Generator</a:t>
            </a:r>
            <a:endParaRPr lang="en-US" sz="1800" dirty="0">
              <a:latin typeface="Arial Black" pitchFamily="34" charset="0"/>
              <a:cs typeface="Arial" charset="0"/>
            </a:endParaRPr>
          </a:p>
        </p:txBody>
      </p:sp>
      <p:cxnSp>
        <p:nvCxnSpPr>
          <p:cNvPr id="10" name="Straight Arrow Connector 9"/>
          <p:cNvCxnSpPr>
            <a:cxnSpLocks noChangeShapeType="1"/>
            <a:stCxn id="9" idx="2"/>
            <a:endCxn id="7" idx="0"/>
          </p:cNvCxnSpPr>
          <p:nvPr/>
        </p:nvCxnSpPr>
        <p:spPr bwMode="auto">
          <a:xfrm rot="5400000">
            <a:off x="3924301" y="4762541"/>
            <a:ext cx="838201" cy="1509"/>
          </a:xfrm>
          <a:prstGeom prst="straightConnector1">
            <a:avLst/>
          </a:prstGeom>
          <a:noFill/>
          <a:ln w="38100">
            <a:solidFill>
              <a:srgbClr val="92D050"/>
            </a:solidFill>
            <a:miter lim="800000"/>
            <a:headEnd/>
            <a:tailEnd type="triangle" w="med" len="med"/>
          </a:ln>
        </p:spPr>
      </p:cxnSp>
      <p:cxnSp>
        <p:nvCxnSpPr>
          <p:cNvPr id="11" name="Straight Arrow Connector 10"/>
          <p:cNvCxnSpPr>
            <a:cxnSpLocks noChangeShapeType="1"/>
            <a:stCxn id="8" idx="2"/>
            <a:endCxn id="9" idx="0"/>
          </p:cNvCxnSpPr>
          <p:nvPr/>
        </p:nvCxnSpPr>
        <p:spPr bwMode="auto">
          <a:xfrm rot="5400000">
            <a:off x="3924300" y="2857541"/>
            <a:ext cx="838200" cy="1509"/>
          </a:xfrm>
          <a:prstGeom prst="straightConnector1">
            <a:avLst/>
          </a:prstGeom>
          <a:noFill/>
          <a:ln w="38100">
            <a:solidFill>
              <a:srgbClr val="92D050"/>
            </a:solidFill>
            <a:miter lim="800000"/>
            <a:headEnd/>
            <a:tailEnd type="triangle" w="med" len="med"/>
          </a:ln>
        </p:spPr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86002"/>
            <a:ext cx="22860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172201" y="4114800"/>
            <a:ext cx="1806546" cy="30480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800" b="1" dirty="0" smtClean="0"/>
              <a:t>“Bottom” platform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58582" y="2819400"/>
            <a:ext cx="1413819" cy="30480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800" b="1" dirty="0" smtClean="0"/>
              <a:t>“top” platform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58582" y="3505200"/>
            <a:ext cx="1413819" cy="30480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800" b="1" dirty="0" smtClean="0"/>
              <a:t>Mapping tools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5257800" y="2133600"/>
            <a:ext cx="1143000" cy="7620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5257800" y="3657600"/>
            <a:ext cx="1143000" cy="1524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5400000" flipH="1" flipV="1">
            <a:off x="5257800" y="4343400"/>
            <a:ext cx="1143000" cy="11430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2590800" y="2819400"/>
            <a:ext cx="762000" cy="4572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rot="10800000" flipV="1">
            <a:off x="2590800" y="4343400"/>
            <a:ext cx="762000" cy="4572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76200" y="2133600"/>
            <a:ext cx="2895600" cy="68580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r>
              <a:rPr lang="en-US" sz="2000" dirty="0" smtClean="0"/>
              <a:t>Fixed architecture with mushy (programmable) blocks</a:t>
            </a:r>
            <a:endParaRPr lang="en-US" sz="2000" dirty="0"/>
          </a:p>
        </p:txBody>
      </p:sp>
      <p:sp>
        <p:nvSpPr>
          <p:cNvPr id="57" name="Down Arrow Callout 56"/>
          <p:cNvSpPr/>
          <p:nvPr/>
        </p:nvSpPr>
        <p:spPr bwMode="auto">
          <a:xfrm>
            <a:off x="152400" y="1295400"/>
            <a:ext cx="2743200" cy="914400"/>
          </a:xfrm>
          <a:prstGeom prst="downArrowCallout">
            <a:avLst>
              <a:gd name="adj1" fmla="val 25000"/>
              <a:gd name="adj2" fmla="val 25000"/>
              <a:gd name="adj3" fmla="val 18243"/>
              <a:gd name="adj4" fmla="val 73085"/>
            </a:avLst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So this is a “</a:t>
            </a:r>
            <a:r>
              <a:rPr lang="en-US" sz="2000" i="1" dirty="0" smtClean="0"/>
              <a:t>virtually</a:t>
            </a:r>
            <a:r>
              <a:rPr lang="en-US" sz="2000" dirty="0" smtClean="0"/>
              <a:t>” reconfigurable chip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52400" y="4800600"/>
            <a:ext cx="2743200" cy="685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smtClean="0"/>
              <a:t>Description that encodes </a:t>
            </a:r>
            <a:r>
              <a:rPr lang="en-US" sz="2000" dirty="0" smtClean="0"/>
              <a:t>system dependencies &amp; trade-offs</a:t>
            </a:r>
            <a:endParaRPr lang="en-US" sz="20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228600" y="2819400"/>
            <a:ext cx="2590800" cy="1981200"/>
            <a:chOff x="304800" y="2819400"/>
            <a:chExt cx="2590800" cy="1981200"/>
          </a:xfrm>
        </p:grpSpPr>
        <p:sp>
          <p:nvSpPr>
            <p:cNvPr id="62" name="Rounded Rectangle 61"/>
            <p:cNvSpPr/>
            <p:nvPr/>
          </p:nvSpPr>
          <p:spPr bwMode="auto">
            <a:xfrm>
              <a:off x="304800" y="2819400"/>
              <a:ext cx="2590800" cy="1981200"/>
            </a:xfrm>
            <a:prstGeom prst="round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  <p:sp>
          <p:nvSpPr>
            <p:cNvPr id="63" name="Isosceles Triangle 62"/>
            <p:cNvSpPr/>
            <p:nvPr/>
          </p:nvSpPr>
          <p:spPr bwMode="auto">
            <a:xfrm>
              <a:off x="457200" y="2971801"/>
              <a:ext cx="457200" cy="457200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457200" y="3581401"/>
              <a:ext cx="457200" cy="4572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2558142" y="4343400"/>
              <a:ext cx="261258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590800" y="2971800"/>
              <a:ext cx="206828" cy="30480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67" name="Isosceles Triangle 66"/>
            <p:cNvSpPr/>
            <p:nvPr/>
          </p:nvSpPr>
          <p:spPr bwMode="auto">
            <a:xfrm flipV="1">
              <a:off x="360588" y="4191000"/>
              <a:ext cx="620486" cy="353291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68" name="Regular Pentagon 67"/>
            <p:cNvSpPr/>
            <p:nvPr/>
          </p:nvSpPr>
          <p:spPr bwMode="auto">
            <a:xfrm>
              <a:off x="1371600" y="4114800"/>
              <a:ext cx="685800" cy="609600"/>
            </a:xfrm>
            <a:prstGeom prst="pentago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2514600" y="3886200"/>
              <a:ext cx="2286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pic>
          <p:nvPicPr>
            <p:cNvPr id="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3990" y="4267200"/>
              <a:ext cx="537210" cy="405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2988" y="4191000"/>
              <a:ext cx="3048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580" y="3733800"/>
              <a:ext cx="464820" cy="199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1" y="3200400"/>
              <a:ext cx="3048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5" name="Straight Connector 74"/>
            <p:cNvCxnSpPr/>
            <p:nvPr/>
          </p:nvCxnSpPr>
          <p:spPr bwMode="auto">
            <a:xfrm rot="5400000">
              <a:off x="571500" y="3771900"/>
              <a:ext cx="1143000" cy="0"/>
            </a:xfrm>
            <a:prstGeom prst="line">
              <a:avLst/>
            </a:prstGeom>
            <a:solidFill>
              <a:schemeClr val="bg1"/>
            </a:solidFill>
            <a:ln w="38100" cap="flat" cmpd="tri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Elbow Connector 75"/>
            <p:cNvCxnSpPr>
              <a:endCxn id="63" idx="5"/>
            </p:cNvCxnSpPr>
            <p:nvPr/>
          </p:nvCxnSpPr>
          <p:spPr bwMode="auto">
            <a:xfrm rot="10800000">
              <a:off x="800100" y="3200402"/>
              <a:ext cx="342900" cy="152399"/>
            </a:xfrm>
            <a:prstGeom prst="bentConnector3">
              <a:avLst>
                <a:gd name="adj1" fmla="val 5000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cxnSp>
          <p:nvCxnSpPr>
            <p:cNvPr id="77" name="Straight Arrow Connector 76"/>
            <p:cNvCxnSpPr>
              <a:stCxn id="64" idx="6"/>
            </p:cNvCxnSpPr>
            <p:nvPr/>
          </p:nvCxnSpPr>
          <p:spPr bwMode="auto">
            <a:xfrm flipV="1">
              <a:off x="914400" y="3810000"/>
              <a:ext cx="228600" cy="1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cxnSp>
          <p:nvCxnSpPr>
            <p:cNvPr id="78" name="Elbow Connector 77"/>
            <p:cNvCxnSpPr>
              <a:stCxn id="67" idx="5"/>
            </p:cNvCxnSpPr>
            <p:nvPr/>
          </p:nvCxnSpPr>
          <p:spPr bwMode="auto">
            <a:xfrm flipV="1">
              <a:off x="825953" y="4191000"/>
              <a:ext cx="317047" cy="176645"/>
            </a:xfrm>
            <a:prstGeom prst="bentConnector3">
              <a:avLst>
                <a:gd name="adj1" fmla="val 5000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sp>
          <p:nvSpPr>
            <p:cNvPr id="79" name="Regular Pentagon 78"/>
            <p:cNvSpPr/>
            <p:nvPr/>
          </p:nvSpPr>
          <p:spPr bwMode="auto">
            <a:xfrm>
              <a:off x="1447800" y="2895600"/>
              <a:ext cx="533400" cy="457200"/>
            </a:xfrm>
            <a:prstGeom prst="pentago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pic>
          <p:nvPicPr>
            <p:cNvPr id="8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0" y="3016891"/>
              <a:ext cx="384810" cy="315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1" name="Elbow Connector 80"/>
            <p:cNvCxnSpPr>
              <a:stCxn id="79" idx="1"/>
            </p:cNvCxnSpPr>
            <p:nvPr/>
          </p:nvCxnSpPr>
          <p:spPr bwMode="auto">
            <a:xfrm rot="10800000" flipV="1">
              <a:off x="1143001" y="3070234"/>
              <a:ext cx="304801" cy="206366"/>
            </a:xfrm>
            <a:prstGeom prst="bentConnector3">
              <a:avLst>
                <a:gd name="adj1" fmla="val 5000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cxnSp>
          <p:nvCxnSpPr>
            <p:cNvPr id="82" name="Elbow Connector 81"/>
            <p:cNvCxnSpPr>
              <a:stCxn id="68" idx="1"/>
            </p:cNvCxnSpPr>
            <p:nvPr/>
          </p:nvCxnSpPr>
          <p:spPr bwMode="auto">
            <a:xfrm rot="10800000">
              <a:off x="1143001" y="4267200"/>
              <a:ext cx="228601" cy="80446"/>
            </a:xfrm>
            <a:prstGeom prst="bentConnector3">
              <a:avLst>
                <a:gd name="adj1" fmla="val 5000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cxnSp>
          <p:nvCxnSpPr>
            <p:cNvPr id="83" name="Straight Connector 82"/>
            <p:cNvCxnSpPr>
              <a:stCxn id="79" idx="3"/>
              <a:endCxn id="68" idx="0"/>
            </p:cNvCxnSpPr>
            <p:nvPr/>
          </p:nvCxnSpPr>
          <p:spPr bwMode="auto">
            <a:xfrm rot="5400000">
              <a:off x="1333500" y="3733800"/>
              <a:ext cx="762000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4" name="Oval 83"/>
            <p:cNvSpPr/>
            <p:nvPr/>
          </p:nvSpPr>
          <p:spPr bwMode="auto">
            <a:xfrm>
              <a:off x="2514600" y="3429001"/>
              <a:ext cx="2286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-111" charset="-128"/>
                <a:cs typeface="Arial" charset="0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 bwMode="auto">
            <a:xfrm rot="5400000">
              <a:off x="1714500" y="3771900"/>
              <a:ext cx="1143000" cy="0"/>
            </a:xfrm>
            <a:prstGeom prst="line">
              <a:avLst/>
            </a:prstGeom>
            <a:solidFill>
              <a:schemeClr val="bg1"/>
            </a:solidFill>
            <a:ln w="38100" cap="flat" cmpd="tri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hape 87"/>
            <p:cNvCxnSpPr/>
            <p:nvPr/>
          </p:nvCxnSpPr>
          <p:spPr bwMode="auto">
            <a:xfrm flipV="1">
              <a:off x="2057400" y="4191000"/>
              <a:ext cx="228600" cy="152400"/>
            </a:xfrm>
            <a:prstGeom prst="bentConnector3">
              <a:avLst>
                <a:gd name="adj1" fmla="val 5000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cxnSp>
          <p:nvCxnSpPr>
            <p:cNvPr id="87" name="Elbow Connector 86"/>
            <p:cNvCxnSpPr>
              <a:stCxn id="79" idx="5"/>
            </p:cNvCxnSpPr>
            <p:nvPr/>
          </p:nvCxnSpPr>
          <p:spPr bwMode="auto">
            <a:xfrm>
              <a:off x="1981199" y="3070234"/>
              <a:ext cx="304801" cy="206366"/>
            </a:xfrm>
            <a:prstGeom prst="bentConnector3">
              <a:avLst>
                <a:gd name="adj1" fmla="val 5000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cxnSp>
          <p:nvCxnSpPr>
            <p:cNvPr id="88" name="Straight Arrow Connector 87"/>
            <p:cNvCxnSpPr>
              <a:stCxn id="84" idx="2"/>
            </p:cNvCxnSpPr>
            <p:nvPr/>
          </p:nvCxnSpPr>
          <p:spPr bwMode="auto">
            <a:xfrm rot="10800000">
              <a:off x="2286000" y="3574473"/>
              <a:ext cx="228600" cy="6928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cxnSp>
          <p:nvCxnSpPr>
            <p:cNvPr id="89" name="Straight Arrow Connector 88"/>
            <p:cNvCxnSpPr>
              <a:stCxn id="70" idx="2"/>
            </p:cNvCxnSpPr>
            <p:nvPr/>
          </p:nvCxnSpPr>
          <p:spPr bwMode="auto">
            <a:xfrm rot="10800000">
              <a:off x="2286000" y="4038600"/>
              <a:ext cx="228600" cy="1588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cxnSp>
          <p:nvCxnSpPr>
            <p:cNvPr id="90" name="Elbow Connector 89"/>
            <p:cNvCxnSpPr>
              <a:stCxn id="66" idx="1"/>
            </p:cNvCxnSpPr>
            <p:nvPr/>
          </p:nvCxnSpPr>
          <p:spPr bwMode="auto">
            <a:xfrm rot="10800000" flipV="1">
              <a:off x="2286000" y="3124200"/>
              <a:ext cx="304800" cy="228599"/>
            </a:xfrm>
            <a:prstGeom prst="bentConnector3">
              <a:avLst>
                <a:gd name="adj1" fmla="val 5000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cxnSp>
          <p:nvCxnSpPr>
            <p:cNvPr id="91" name="Elbow Connector 90"/>
            <p:cNvCxnSpPr>
              <a:stCxn id="65" idx="1"/>
            </p:cNvCxnSpPr>
            <p:nvPr/>
          </p:nvCxnSpPr>
          <p:spPr bwMode="auto">
            <a:xfrm rot="10800000">
              <a:off x="2286000" y="4267200"/>
              <a:ext cx="272142" cy="190500"/>
            </a:xfrm>
            <a:prstGeom prst="bentConnector3">
              <a:avLst>
                <a:gd name="adj1" fmla="val 5000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pic>
          <p:nvPicPr>
            <p:cNvPr id="9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0799" y="3105150"/>
              <a:ext cx="214313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71749" y="4393406"/>
              <a:ext cx="23812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21744" y="3964781"/>
              <a:ext cx="22622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21744" y="3498056"/>
              <a:ext cx="22622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57" grpId="0" animBg="1"/>
      <p:bldP spid="60" grpId="0"/>
    </p:bldLst>
  </p:timing>
</p:sld>
</file>

<file path=ppt/theme/theme1.xml><?xml version="1.0" encoding="utf-8"?>
<a:theme xmlns:a="http://schemas.openxmlformats.org/drawingml/2006/main" name="ChipGenesis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ipGen">
      <a:majorFont>
        <a:latin typeface="Arial Narrow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ＭＳ Ｐゴシック" pitchFamily="-111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ＭＳ Ｐゴシック" pitchFamily="-111" charset="-128"/>
            <a:cs typeface="Arial" charset="0"/>
          </a:defRPr>
        </a:defPPr>
      </a:lstStyle>
    </a:lnDef>
    <a:txDef>
      <a:spPr>
        <a:noFill/>
      </a:spPr>
      <a:bodyPr wrap="square" rtlCol="0">
        <a:noAutofit/>
      </a:bodyPr>
      <a:lstStyle>
        <a:defPPr>
          <a:defRPr dirty="0"/>
        </a:defPPr>
      </a:lstStyle>
    </a:txDef>
  </a:objectDefaults>
  <a:extraClrSchemeLst>
    <a:extraClrScheme>
      <a:clrScheme name="ChipGen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pGen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pGen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pGen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pGen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pGen 6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CC0033"/>
        </a:accent1>
        <a:accent2>
          <a:srgbClr val="CC9933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B98A2D"/>
        </a:accent6>
        <a:hlink>
          <a:srgbClr val="006699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13753</TotalTime>
  <Words>3046</Words>
  <Application>Microsoft Macintosh PowerPoint</Application>
  <PresentationFormat>Custom</PresentationFormat>
  <Paragraphs>520</Paragraphs>
  <Slides>38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ChipGenesisTemplate</vt:lpstr>
      <vt:lpstr>Creating Chip Generators for Efficient Computing at Low NRE Design Costs</vt:lpstr>
      <vt:lpstr>My Goal Today Is…</vt:lpstr>
      <vt:lpstr>Disruptive Forces Changing The IC Industry</vt:lpstr>
      <vt:lpstr>The Biggest Issue</vt:lpstr>
      <vt:lpstr>A Wise Man Once Said…</vt:lpstr>
      <vt:lpstr>Industry Went Down Two Roads</vt:lpstr>
      <vt:lpstr>Why Reconfiguration Is Not Efficient?</vt:lpstr>
      <vt:lpstr>Need to Rethink Our Ways Again: Move The Configuration Step To Design Time</vt:lpstr>
      <vt:lpstr>Need to Rethink Our Ways Again: Move The Configuration Step To Design Time</vt:lpstr>
      <vt:lpstr>Put Our Understanding of The System In A Tool – Chip Generator</vt:lpstr>
      <vt:lpstr>One Generator Template Encapsulates Systems</vt:lpstr>
      <vt:lpstr>So We Can Explore The Design Space</vt:lpstr>
      <vt:lpstr>Example: CMU’s Spiral FFT Generator</vt:lpstr>
      <vt:lpstr>Generalizing Hardware Optimization &amp; Generation</vt:lpstr>
      <vt:lpstr>Standardizing The Creation Of Generators</vt:lpstr>
      <vt:lpstr>Genesis2  Code Snippets</vt:lpstr>
      <vt:lpstr>Example: Our Chip Multiprocessor Generator</vt:lpstr>
      <vt:lpstr>Grow Beyond The Per-Module Scope</vt:lpstr>
      <vt:lpstr>Standardized Parameter I/O Through XML</vt:lpstr>
      <vt:lpstr>Standard Graphical User Interface</vt:lpstr>
      <vt:lpstr>Genesis2  Now Also Used For CMU Generators</vt:lpstr>
      <vt:lpstr>Summary / Conclusions</vt:lpstr>
      <vt:lpstr>Thank you!</vt:lpstr>
      <vt:lpstr>Backup slides</vt:lpstr>
      <vt:lpstr>Why SoC Costs Are Out Of Control?</vt:lpstr>
      <vt:lpstr>End Result 1: Better Amortized Cost Structure</vt:lpstr>
      <vt:lpstr>End Result 2: Optimization At The System Level</vt:lpstr>
      <vt:lpstr>End Result 3:  Verification Team Also Leverages The Generator</vt:lpstr>
      <vt:lpstr>The End Of Dennard Scaling</vt:lpstr>
      <vt:lpstr>Historical Technology Scaling </vt:lpstr>
      <vt:lpstr>Dennard’s MOS Scaling (1974)</vt:lpstr>
      <vt:lpstr>The Triple Play of Historical Scaling</vt:lpstr>
      <vt:lpstr>Random Backup Slides</vt:lpstr>
      <vt:lpstr>Turn The Design Process Inside Out</vt:lpstr>
      <vt:lpstr>Silicon Compilers Again?</vt:lpstr>
      <vt:lpstr>Semiconductors Logic Design Starts</vt:lpstr>
      <vt:lpstr>Semiconductor Market Size</vt:lpstr>
      <vt:lpstr>Semiconductor Market Breakdown (2010)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Chip Genesis Powered By Stanford Chip Generator Technology</dc:title>
  <dc:creator>Ofer Shacham</dc:creator>
  <cp:lastModifiedBy>Information Services Department</cp:lastModifiedBy>
  <cp:revision>529</cp:revision>
  <cp:lastPrinted>1601-01-01T00:00:00Z</cp:lastPrinted>
  <dcterms:created xsi:type="dcterms:W3CDTF">2011-11-02T17:32:10Z</dcterms:created>
  <dcterms:modified xsi:type="dcterms:W3CDTF">2011-11-02T17:32:28Z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