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Default Extension="jpeg" ContentType="image/jpeg"/>
  <Default Extension="xml" ContentType="application/xml"/>
  <Override PartName="/ppt/diagrams/data2.xml" ContentType="application/vnd.openxmlformats-officedocument.drawingml.diagramData+xml"/>
  <Override PartName="/ppt/tableStyles.xml" ContentType="application/vnd.openxmlformats-officedocument.presentationml.tableStyles+xml"/>
  <Override PartName="/ppt/diagrams/drawing2.xml" ContentType="application/vnd.ms-office.drawingml.diagramDrawing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layout2.xml" ContentType="application/vnd.openxmlformats-officedocument.drawingml.diagram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quickStyle1.xml" ContentType="application/vnd.openxmlformats-officedocument.drawingml.diagramStyl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diagrams/colors1.xml" ContentType="application/vnd.openxmlformats-officedocument.drawingml.diagramColor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Default Extension="wdp" ContentType="image/vnd.ms-photo"/>
  <Override PartName="/ppt/diagrams/drawing1.xml" ContentType="application/vnd.ms-office.drawingml.diagramDrawing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diagrams/layout1.xml" ContentType="application/vnd.openxmlformats-officedocument.drawingml.diagramLayout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diagrams/quickStyle2.xml" ContentType="application/vnd.openxmlformats-officedocument.drawingml.diagramStyl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4" r:id="rId2"/>
    <p:sldId id="656" r:id="rId3"/>
    <p:sldId id="577" r:id="rId4"/>
    <p:sldId id="649" r:id="rId5"/>
    <p:sldId id="655" r:id="rId6"/>
    <p:sldId id="604" r:id="rId7"/>
  </p:sldIdLst>
  <p:sldSz cx="9144000" cy="6858000" type="screen4x3"/>
  <p:notesSz cx="7019925" cy="93059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clrMru>
    <a:srgbClr val="5656AA"/>
    <a:srgbClr val="FFFFCC"/>
    <a:srgbClr val="006600"/>
    <a:srgbClr val="36D443"/>
    <a:srgbClr val="42A045"/>
    <a:srgbClr val="428D3F"/>
    <a:srgbClr val="2D9405"/>
    <a:srgbClr val="C0C0C0"/>
    <a:srgbClr val="FF0000"/>
  </p:clrMru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vertBarState="maximized">
    <p:restoredLeft sz="29325" autoAdjust="0"/>
    <p:restoredTop sz="93037" autoAdjust="0"/>
  </p:normalViewPr>
  <p:slideViewPr>
    <p:cSldViewPr>
      <p:cViewPr varScale="1">
        <p:scale>
          <a:sx n="153" d="100"/>
          <a:sy n="153" d="100"/>
        </p:scale>
        <p:origin x="-64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2616" y="-108"/>
      </p:cViewPr>
      <p:guideLst>
        <p:guide orient="horz" pos="2931"/>
        <p:guide pos="221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Relationship Id="rId2" Type="http://schemas.microsoft.com/office/2007/relationships/hdphoto" Target="../media/hdphoto1.wdp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4" Type="http://schemas.openxmlformats.org/officeDocument/2006/relationships/image" Target="../media/image11.png"/><Relationship Id="rId1" Type="http://schemas.openxmlformats.org/officeDocument/2006/relationships/image" Target="../media/image8.jpeg"/><Relationship Id="rId2" Type="http://schemas.openxmlformats.org/officeDocument/2006/relationships/image" Target="../media/image9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Relationship Id="rId2" Type="http://schemas.microsoft.com/office/2007/relationships/hdphoto" Target="../media/hdphoto1.wdp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4" Type="http://schemas.openxmlformats.org/officeDocument/2006/relationships/image" Target="../media/image11.png"/><Relationship Id="rId1" Type="http://schemas.openxmlformats.org/officeDocument/2006/relationships/image" Target="../media/image8.jpeg"/><Relationship Id="rId2" Type="http://schemas.openxmlformats.org/officeDocument/2006/relationships/image" Target="../media/image9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2DA348-CF94-40E2-BFC2-943E620EC5D1}" type="doc">
      <dgm:prSet loTypeId="urn:microsoft.com/office/officeart/2005/8/layout/pyramid2" loCatId="list" qsTypeId="urn:microsoft.com/office/officeart/2005/8/quickstyle/simple5" qsCatId="simple" csTypeId="urn:microsoft.com/office/officeart/2005/8/colors/accent1_2" csCatId="accent1" phldr="1"/>
      <dgm:spPr/>
    </dgm:pt>
    <dgm:pt modelId="{D9968739-CDE3-4314-8836-704604750B0C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2800" b="1" dirty="0" smtClean="0">
              <a:solidFill>
                <a:schemeClr val="tx2"/>
              </a:solidFill>
            </a:rPr>
            <a:t>Performance</a:t>
          </a:r>
          <a:endParaRPr lang="en-US" sz="2800" b="1" dirty="0">
            <a:solidFill>
              <a:schemeClr val="tx2"/>
            </a:solidFill>
          </a:endParaRPr>
        </a:p>
      </dgm:t>
    </dgm:pt>
    <dgm:pt modelId="{9D350D80-D60E-43D4-8FA9-A64688DAAC19}" type="parTrans" cxnId="{79B9AA9C-74F6-4DDA-9B63-858834A12A40}">
      <dgm:prSet/>
      <dgm:spPr/>
      <dgm:t>
        <a:bodyPr/>
        <a:lstStyle/>
        <a:p>
          <a:endParaRPr lang="en-US"/>
        </a:p>
      </dgm:t>
    </dgm:pt>
    <dgm:pt modelId="{2B790B54-CA40-4C9B-9299-0820AC3E0C9B}" type="sibTrans" cxnId="{79B9AA9C-74F6-4DDA-9B63-858834A12A40}">
      <dgm:prSet/>
      <dgm:spPr/>
      <dgm:t>
        <a:bodyPr/>
        <a:lstStyle/>
        <a:p>
          <a:endParaRPr lang="en-US"/>
        </a:p>
      </dgm:t>
    </dgm:pt>
    <dgm:pt modelId="{42A71A8E-F1B8-45E4-8010-003FD0C76EA4}">
      <dgm:prSet phldrT="[Text]" custT="1"/>
      <dgm:spPr/>
      <dgm:t>
        <a:bodyPr/>
        <a:lstStyle/>
        <a:p>
          <a:pPr algn="l">
            <a:spcAft>
              <a:spcPts val="600"/>
            </a:spcAft>
          </a:pPr>
          <a:r>
            <a:rPr lang="en-US" sz="2800" b="1" dirty="0" smtClean="0">
              <a:solidFill>
                <a:schemeClr val="tx2"/>
              </a:solidFill>
            </a:rPr>
            <a:t>Power Efficiency</a:t>
          </a:r>
          <a:endParaRPr lang="en-US" sz="2800" dirty="0">
            <a:solidFill>
              <a:schemeClr val="tx2"/>
            </a:solidFill>
          </a:endParaRPr>
        </a:p>
      </dgm:t>
    </dgm:pt>
    <dgm:pt modelId="{CB1EF089-CB50-4AC3-A2F1-C16477AC68D5}" type="parTrans" cxnId="{FC2DD407-2BF2-4BA3-8211-A9AF06830667}">
      <dgm:prSet/>
      <dgm:spPr/>
      <dgm:t>
        <a:bodyPr/>
        <a:lstStyle/>
        <a:p>
          <a:endParaRPr lang="en-US"/>
        </a:p>
      </dgm:t>
    </dgm:pt>
    <dgm:pt modelId="{6ECD9373-41B9-4B25-BF97-56633A31FC61}" type="sibTrans" cxnId="{FC2DD407-2BF2-4BA3-8211-A9AF06830667}">
      <dgm:prSet/>
      <dgm:spPr/>
      <dgm:t>
        <a:bodyPr/>
        <a:lstStyle/>
        <a:p>
          <a:endParaRPr lang="en-US"/>
        </a:p>
      </dgm:t>
    </dgm:pt>
    <dgm:pt modelId="{060CBCA8-DD6A-412E-9B44-3182521D106B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2800" b="1" dirty="0" smtClean="0">
              <a:solidFill>
                <a:schemeClr val="tx2"/>
              </a:solidFill>
            </a:rPr>
            <a:t>I/O &amp; Connectivity</a:t>
          </a:r>
          <a:endParaRPr lang="en-US" sz="2800" b="1" dirty="0">
            <a:solidFill>
              <a:schemeClr val="tx2"/>
            </a:solidFill>
          </a:endParaRPr>
        </a:p>
      </dgm:t>
    </dgm:pt>
    <dgm:pt modelId="{D3A77AB8-E84F-41DE-B240-2A31986039D4}" type="parTrans" cxnId="{BAF6D0D0-B01F-48C7-920F-33DB741AFDB1}">
      <dgm:prSet/>
      <dgm:spPr/>
      <dgm:t>
        <a:bodyPr/>
        <a:lstStyle/>
        <a:p>
          <a:endParaRPr lang="en-US"/>
        </a:p>
      </dgm:t>
    </dgm:pt>
    <dgm:pt modelId="{0225CECC-7E22-4A24-8FE7-FCA30F7B8FAC}" type="sibTrans" cxnId="{BAF6D0D0-B01F-48C7-920F-33DB741AFDB1}">
      <dgm:prSet/>
      <dgm:spPr/>
      <dgm:t>
        <a:bodyPr/>
        <a:lstStyle/>
        <a:p>
          <a:endParaRPr lang="en-US"/>
        </a:p>
      </dgm:t>
    </dgm:pt>
    <dgm:pt modelId="{965CDA67-D095-4F74-9980-CA2D0CD0AB7F}">
      <dgm:prSet custT="1"/>
      <dgm:spPr/>
      <dgm:t>
        <a:bodyPr/>
        <a:lstStyle/>
        <a:p>
          <a:pPr>
            <a:spcAft>
              <a:spcPct val="15000"/>
            </a:spcAft>
          </a:pPr>
          <a:r>
            <a:rPr lang="en-US" sz="2000" dirty="0" smtClean="0"/>
            <a:t>450 BOPS on a single TILE-Gx processor</a:t>
          </a:r>
          <a:endParaRPr lang="en-US" sz="2000" dirty="0"/>
        </a:p>
      </dgm:t>
    </dgm:pt>
    <dgm:pt modelId="{A06FFCA1-D866-4A46-9625-282472C790F7}" type="parTrans" cxnId="{A83EC86C-9883-4B28-8B15-FE72AE166D0F}">
      <dgm:prSet/>
      <dgm:spPr/>
      <dgm:t>
        <a:bodyPr/>
        <a:lstStyle/>
        <a:p>
          <a:endParaRPr lang="en-US"/>
        </a:p>
      </dgm:t>
    </dgm:pt>
    <dgm:pt modelId="{77F673C4-F9E4-4D7E-B130-5A4DF33E5501}" type="sibTrans" cxnId="{A83EC86C-9883-4B28-8B15-FE72AE166D0F}">
      <dgm:prSet/>
      <dgm:spPr/>
      <dgm:t>
        <a:bodyPr/>
        <a:lstStyle/>
        <a:p>
          <a:endParaRPr lang="en-US"/>
        </a:p>
      </dgm:t>
    </dgm:pt>
    <dgm:pt modelId="{8F42C476-2259-46F3-947D-2088903878FA}">
      <dgm:prSet phldrT="[Text]" custT="1"/>
      <dgm:spPr/>
      <dgm:t>
        <a:bodyPr/>
        <a:lstStyle/>
        <a:p>
          <a:pPr algn="l">
            <a:spcAft>
              <a:spcPct val="15000"/>
            </a:spcAft>
          </a:pPr>
          <a:r>
            <a:rPr lang="en-US" sz="2000" b="0" dirty="0" smtClean="0"/>
            <a:t>60 Watts typical power dissipation</a:t>
          </a:r>
          <a:endParaRPr lang="en-US" sz="2000" b="0" dirty="0"/>
        </a:p>
      </dgm:t>
    </dgm:pt>
    <dgm:pt modelId="{072F5EA0-E462-403D-8ECC-D72F1934B2C5}" type="parTrans" cxnId="{1F4B6F2E-A803-4BAE-9514-F89609286C3D}">
      <dgm:prSet/>
      <dgm:spPr/>
      <dgm:t>
        <a:bodyPr/>
        <a:lstStyle/>
        <a:p>
          <a:endParaRPr lang="en-US"/>
        </a:p>
      </dgm:t>
    </dgm:pt>
    <dgm:pt modelId="{3B93881D-CEC0-41F0-9D2E-2C437A72FB02}" type="sibTrans" cxnId="{1F4B6F2E-A803-4BAE-9514-F89609286C3D}">
      <dgm:prSet/>
      <dgm:spPr/>
      <dgm:t>
        <a:bodyPr/>
        <a:lstStyle/>
        <a:p>
          <a:endParaRPr lang="en-US"/>
        </a:p>
      </dgm:t>
    </dgm:pt>
    <dgm:pt modelId="{5F6B03ED-9D5A-4F4E-A947-FF8D0CCE855C}">
      <dgm:prSet custT="1"/>
      <dgm:spPr/>
      <dgm:t>
        <a:bodyPr/>
        <a:lstStyle/>
        <a:p>
          <a:pPr>
            <a:spcAft>
              <a:spcPct val="15000"/>
            </a:spcAft>
          </a:pPr>
          <a:r>
            <a:rPr lang="en-US" sz="2000" dirty="0" smtClean="0"/>
            <a:t>&gt;160G of I/O on the processor</a:t>
          </a:r>
          <a:endParaRPr lang="en-US" sz="2000" dirty="0"/>
        </a:p>
      </dgm:t>
    </dgm:pt>
    <dgm:pt modelId="{26DA7BF0-88A0-4454-86B7-839A38E18766}" type="parTrans" cxnId="{16968C05-1065-43BB-AEF1-F4361BE2C488}">
      <dgm:prSet/>
      <dgm:spPr/>
      <dgm:t>
        <a:bodyPr/>
        <a:lstStyle/>
        <a:p>
          <a:endParaRPr lang="en-US"/>
        </a:p>
      </dgm:t>
    </dgm:pt>
    <dgm:pt modelId="{521DD86F-1A88-4A1C-91E5-B0F20AD05687}" type="sibTrans" cxnId="{16968C05-1065-43BB-AEF1-F4361BE2C488}">
      <dgm:prSet/>
      <dgm:spPr/>
      <dgm:t>
        <a:bodyPr/>
        <a:lstStyle/>
        <a:p>
          <a:endParaRPr lang="en-US"/>
        </a:p>
      </dgm:t>
    </dgm:pt>
    <dgm:pt modelId="{33F7790E-110B-45BE-B4AF-4EFD05141411}">
      <dgm:prSet phldrT="[Text]" custT="1"/>
      <dgm:spPr/>
      <dgm:t>
        <a:bodyPr/>
        <a:lstStyle/>
        <a:p>
          <a:pPr algn="l">
            <a:spcAft>
              <a:spcPct val="15000"/>
            </a:spcAft>
          </a:pPr>
          <a:r>
            <a:rPr lang="en-US" sz="2000" b="0" smtClean="0"/>
            <a:t>5x Performance-per-Watt of x86 class CPUs</a:t>
          </a:r>
          <a:endParaRPr lang="en-US" sz="2000" b="0" dirty="0"/>
        </a:p>
      </dgm:t>
    </dgm:pt>
    <dgm:pt modelId="{073972B5-7FDA-4C94-8585-90D476EC4878}" type="parTrans" cxnId="{E7013208-AF80-4CC3-B8A3-66635D66EC34}">
      <dgm:prSet/>
      <dgm:spPr/>
      <dgm:t>
        <a:bodyPr/>
        <a:lstStyle/>
        <a:p>
          <a:endParaRPr lang="en-US"/>
        </a:p>
      </dgm:t>
    </dgm:pt>
    <dgm:pt modelId="{5968EDE9-D012-4E12-8A62-D9FDB641311F}" type="sibTrans" cxnId="{E7013208-AF80-4CC3-B8A3-66635D66EC34}">
      <dgm:prSet/>
      <dgm:spPr/>
      <dgm:t>
        <a:bodyPr/>
        <a:lstStyle/>
        <a:p>
          <a:endParaRPr lang="en-US"/>
        </a:p>
      </dgm:t>
    </dgm:pt>
    <dgm:pt modelId="{87E0F0D1-395F-4551-8A9F-848A8057252E}">
      <dgm:prSet custT="1"/>
      <dgm:spPr/>
      <dgm:t>
        <a:bodyPr/>
        <a:lstStyle/>
        <a:p>
          <a:pPr>
            <a:spcAft>
              <a:spcPct val="15000"/>
            </a:spcAft>
          </a:pPr>
          <a:r>
            <a:rPr lang="en-US" sz="2000" dirty="0" smtClean="0"/>
            <a:t>Shared, coherent cache across all cores</a:t>
          </a:r>
          <a:endParaRPr lang="en-US" sz="2000" dirty="0"/>
        </a:p>
      </dgm:t>
    </dgm:pt>
    <dgm:pt modelId="{09FCD3DD-42CA-42C2-98E4-5E0DB17FCF95}" type="parTrans" cxnId="{16B37B24-70E8-4DB3-83D2-4A19FBEA2FDD}">
      <dgm:prSet/>
      <dgm:spPr/>
      <dgm:t>
        <a:bodyPr/>
        <a:lstStyle/>
        <a:p>
          <a:endParaRPr lang="en-US"/>
        </a:p>
      </dgm:t>
    </dgm:pt>
    <dgm:pt modelId="{6D4AEF84-F850-4FF0-BDE7-DBEA4FA47740}" type="sibTrans" cxnId="{16B37B24-70E8-4DB3-83D2-4A19FBEA2FDD}">
      <dgm:prSet/>
      <dgm:spPr/>
      <dgm:t>
        <a:bodyPr/>
        <a:lstStyle/>
        <a:p>
          <a:endParaRPr lang="en-US"/>
        </a:p>
      </dgm:t>
    </dgm:pt>
    <dgm:pt modelId="{BC337474-BC5E-4094-9592-A6774027A263}">
      <dgm:prSet custT="1"/>
      <dgm:spPr/>
      <dgm:t>
        <a:bodyPr/>
        <a:lstStyle/>
        <a:p>
          <a:pPr>
            <a:spcAft>
              <a:spcPct val="15000"/>
            </a:spcAft>
          </a:pPr>
          <a:r>
            <a:rPr lang="en-US" sz="2000" dirty="0" smtClean="0"/>
            <a:t>Integrated quad DDR3 memory controllers</a:t>
          </a:r>
          <a:endParaRPr lang="en-US" sz="2000" dirty="0"/>
        </a:p>
      </dgm:t>
    </dgm:pt>
    <dgm:pt modelId="{F416FEE7-EA76-416F-BF87-029C7E58C88C}" type="parTrans" cxnId="{8FDAAE88-84DC-4822-9E40-38F88CF2A815}">
      <dgm:prSet/>
      <dgm:spPr/>
      <dgm:t>
        <a:bodyPr/>
        <a:lstStyle/>
        <a:p>
          <a:endParaRPr lang="en-US"/>
        </a:p>
      </dgm:t>
    </dgm:pt>
    <dgm:pt modelId="{AD4B61BB-43AA-4B2C-B0A5-38ED5516425A}" type="sibTrans" cxnId="{8FDAAE88-84DC-4822-9E40-38F88CF2A815}">
      <dgm:prSet/>
      <dgm:spPr/>
      <dgm:t>
        <a:bodyPr/>
        <a:lstStyle/>
        <a:p>
          <a:endParaRPr lang="en-US"/>
        </a:p>
      </dgm:t>
    </dgm:pt>
    <dgm:pt modelId="{6282D429-CDB3-400D-A604-D7711B6CF37D}" type="pres">
      <dgm:prSet presAssocID="{F22DA348-CF94-40E2-BFC2-943E620EC5D1}" presName="compositeShape" presStyleCnt="0">
        <dgm:presLayoutVars>
          <dgm:dir/>
          <dgm:resizeHandles/>
        </dgm:presLayoutVars>
      </dgm:prSet>
      <dgm:spPr/>
    </dgm:pt>
    <dgm:pt modelId="{00C92032-149C-4AB9-AE83-7223C23AF338}" type="pres">
      <dgm:prSet presAssocID="{F22DA348-CF94-40E2-BFC2-943E620EC5D1}" presName="pyramid" presStyleLbl="node1" presStyleIdx="0" presStyleCnt="1" custScaleX="87530" custScaleY="82652" custLinFactNeighborX="-23354"/>
      <dgm:spPr>
        <a:prstGeom prst="diamond">
          <a:avLst/>
        </a:prstGeom>
        <a:blipFill rotWithShape="0">
          <a:blip xmlns:r="http://schemas.openxmlformats.org/officeDocument/2006/relationships" r:embed="rId1">
            <a:extLst>
              <a:ext uri="{BEBA8EAE-BF5A-486C-A8C5-ECC9F3942E4B}">
                <a14:imgProps xmlns:a14="http://schemas.microsoft.com/office/drawing/2010/main" xmlns:r="http://schemas.openxmlformats.org/officeDocument/2006/relationships" xmlns:a="http://schemas.openxmlformats.org/drawingml/2006/main" xmlns:dgm="http://schemas.openxmlformats.org/drawingml/2006/diagram" xmlns="">
                  <a14:imgLayer r:embed="rId2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a:blipFill>
      </dgm:spPr>
    </dgm:pt>
    <dgm:pt modelId="{F17EC9FF-D1D1-4004-8844-744D60FDBD31}" type="pres">
      <dgm:prSet presAssocID="{F22DA348-CF94-40E2-BFC2-943E620EC5D1}" presName="theList" presStyleCnt="0"/>
      <dgm:spPr/>
    </dgm:pt>
    <dgm:pt modelId="{C82E22DE-3544-418D-9FF1-256060B83031}" type="pres">
      <dgm:prSet presAssocID="{D9968739-CDE3-4314-8836-704604750B0C}" presName="aNode" presStyleLbl="fgAcc1" presStyleIdx="0" presStyleCnt="3" custScaleX="150751" custScaleY="137091" custLinFactNeighborX="212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7F55AD-805B-4B7E-9B9B-97BF87993808}" type="pres">
      <dgm:prSet presAssocID="{D9968739-CDE3-4314-8836-704604750B0C}" presName="aSpace" presStyleCnt="0"/>
      <dgm:spPr/>
    </dgm:pt>
    <dgm:pt modelId="{ECCCFA3B-2FD1-42C9-A0A6-969DD63B4158}" type="pres">
      <dgm:prSet presAssocID="{42A71A8E-F1B8-45E4-8010-003FD0C76EA4}" presName="aNode" presStyleLbl="fgAcc1" presStyleIdx="1" presStyleCnt="3" custScaleX="150469" custScaleY="137091" custLinFactNeighborX="214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3ABCF3-2D1D-4157-9CCD-287B1A7F8910}" type="pres">
      <dgm:prSet presAssocID="{42A71A8E-F1B8-45E4-8010-003FD0C76EA4}" presName="aSpace" presStyleCnt="0"/>
      <dgm:spPr/>
    </dgm:pt>
    <dgm:pt modelId="{E291E662-4A03-4B66-B1EE-864C5396F116}" type="pres">
      <dgm:prSet presAssocID="{060CBCA8-DD6A-412E-9B44-3182521D106B}" presName="aNode" presStyleLbl="fgAcc1" presStyleIdx="2" presStyleCnt="3" custScaleX="150634" custScaleY="137091" custLinFactNeighborX="212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06A260-FDCD-4117-9451-D6684388ECAA}" type="pres">
      <dgm:prSet presAssocID="{060CBCA8-DD6A-412E-9B44-3182521D106B}" presName="aSpace" presStyleCnt="0"/>
      <dgm:spPr/>
    </dgm:pt>
  </dgm:ptLst>
  <dgm:cxnLst>
    <dgm:cxn modelId="{84A11A15-A56D-40AF-B62E-F0779C18551A}" type="presOf" srcId="{060CBCA8-DD6A-412E-9B44-3182521D106B}" destId="{E291E662-4A03-4B66-B1EE-864C5396F116}" srcOrd="0" destOrd="0" presId="urn:microsoft.com/office/officeart/2005/8/layout/pyramid2"/>
    <dgm:cxn modelId="{16B37B24-70E8-4DB3-83D2-4A19FBEA2FDD}" srcId="{D9968739-CDE3-4314-8836-704604750B0C}" destId="{87E0F0D1-395F-4551-8A9F-848A8057252E}" srcOrd="1" destOrd="0" parTransId="{09FCD3DD-42CA-42C2-98E4-5E0DB17FCF95}" sibTransId="{6D4AEF84-F850-4FF0-BDE7-DBEA4FA47740}"/>
    <dgm:cxn modelId="{A83EC86C-9883-4B28-8B15-FE72AE166D0F}" srcId="{D9968739-CDE3-4314-8836-704604750B0C}" destId="{965CDA67-D095-4F74-9980-CA2D0CD0AB7F}" srcOrd="0" destOrd="0" parTransId="{A06FFCA1-D866-4A46-9625-282472C790F7}" sibTransId="{77F673C4-F9E4-4D7E-B130-5A4DF33E5501}"/>
    <dgm:cxn modelId="{1F4B6F2E-A803-4BAE-9514-F89609286C3D}" srcId="{42A71A8E-F1B8-45E4-8010-003FD0C76EA4}" destId="{8F42C476-2259-46F3-947D-2088903878FA}" srcOrd="0" destOrd="0" parTransId="{072F5EA0-E462-403D-8ECC-D72F1934B2C5}" sibTransId="{3B93881D-CEC0-41F0-9D2E-2C437A72FB02}"/>
    <dgm:cxn modelId="{8FDAAE88-84DC-4822-9E40-38F88CF2A815}" srcId="{060CBCA8-DD6A-412E-9B44-3182521D106B}" destId="{BC337474-BC5E-4094-9592-A6774027A263}" srcOrd="1" destOrd="0" parTransId="{F416FEE7-EA76-416F-BF87-029C7E58C88C}" sibTransId="{AD4B61BB-43AA-4B2C-B0A5-38ED5516425A}"/>
    <dgm:cxn modelId="{FDB429BD-C6B1-491D-99AF-A003C7381BD7}" type="presOf" srcId="{5F6B03ED-9D5A-4F4E-A947-FF8D0CCE855C}" destId="{E291E662-4A03-4B66-B1EE-864C5396F116}" srcOrd="0" destOrd="1" presId="urn:microsoft.com/office/officeart/2005/8/layout/pyramid2"/>
    <dgm:cxn modelId="{BAF6D0D0-B01F-48C7-920F-33DB741AFDB1}" srcId="{F22DA348-CF94-40E2-BFC2-943E620EC5D1}" destId="{060CBCA8-DD6A-412E-9B44-3182521D106B}" srcOrd="2" destOrd="0" parTransId="{D3A77AB8-E84F-41DE-B240-2A31986039D4}" sibTransId="{0225CECC-7E22-4A24-8FE7-FCA30F7B8FAC}"/>
    <dgm:cxn modelId="{D35E81B7-F9BB-4A7D-AC91-8EE8E60D3F79}" type="presOf" srcId="{8F42C476-2259-46F3-947D-2088903878FA}" destId="{ECCCFA3B-2FD1-42C9-A0A6-969DD63B4158}" srcOrd="0" destOrd="1" presId="urn:microsoft.com/office/officeart/2005/8/layout/pyramid2"/>
    <dgm:cxn modelId="{24A16398-A830-499D-957B-582A2F7D4D53}" type="presOf" srcId="{F22DA348-CF94-40E2-BFC2-943E620EC5D1}" destId="{6282D429-CDB3-400D-A604-D7711B6CF37D}" srcOrd="0" destOrd="0" presId="urn:microsoft.com/office/officeart/2005/8/layout/pyramid2"/>
    <dgm:cxn modelId="{16968C05-1065-43BB-AEF1-F4361BE2C488}" srcId="{060CBCA8-DD6A-412E-9B44-3182521D106B}" destId="{5F6B03ED-9D5A-4F4E-A947-FF8D0CCE855C}" srcOrd="0" destOrd="0" parTransId="{26DA7BF0-88A0-4454-86B7-839A38E18766}" sibTransId="{521DD86F-1A88-4A1C-91E5-B0F20AD05687}"/>
    <dgm:cxn modelId="{ED402A76-D38D-4EA7-9496-A169919732A4}" type="presOf" srcId="{33F7790E-110B-45BE-B4AF-4EFD05141411}" destId="{ECCCFA3B-2FD1-42C9-A0A6-969DD63B4158}" srcOrd="0" destOrd="2" presId="urn:microsoft.com/office/officeart/2005/8/layout/pyramid2"/>
    <dgm:cxn modelId="{F2630140-3200-4C6B-B3D2-8B0B36C7C53F}" type="presOf" srcId="{87E0F0D1-395F-4551-8A9F-848A8057252E}" destId="{C82E22DE-3544-418D-9FF1-256060B83031}" srcOrd="0" destOrd="2" presId="urn:microsoft.com/office/officeart/2005/8/layout/pyramid2"/>
    <dgm:cxn modelId="{79B9AA9C-74F6-4DDA-9B63-858834A12A40}" srcId="{F22DA348-CF94-40E2-BFC2-943E620EC5D1}" destId="{D9968739-CDE3-4314-8836-704604750B0C}" srcOrd="0" destOrd="0" parTransId="{9D350D80-D60E-43D4-8FA9-A64688DAAC19}" sibTransId="{2B790B54-CA40-4C9B-9299-0820AC3E0C9B}"/>
    <dgm:cxn modelId="{223AAA92-9217-4AA8-B08C-4D95FF953952}" type="presOf" srcId="{42A71A8E-F1B8-45E4-8010-003FD0C76EA4}" destId="{ECCCFA3B-2FD1-42C9-A0A6-969DD63B4158}" srcOrd="0" destOrd="0" presId="urn:microsoft.com/office/officeart/2005/8/layout/pyramid2"/>
    <dgm:cxn modelId="{90677CD5-934A-48AA-A3DD-A5F80B5548C2}" type="presOf" srcId="{BC337474-BC5E-4094-9592-A6774027A263}" destId="{E291E662-4A03-4B66-B1EE-864C5396F116}" srcOrd="0" destOrd="2" presId="urn:microsoft.com/office/officeart/2005/8/layout/pyramid2"/>
    <dgm:cxn modelId="{A601B968-2FF3-4984-82B4-7577CA0D0E8F}" type="presOf" srcId="{D9968739-CDE3-4314-8836-704604750B0C}" destId="{C82E22DE-3544-418D-9FF1-256060B83031}" srcOrd="0" destOrd="0" presId="urn:microsoft.com/office/officeart/2005/8/layout/pyramid2"/>
    <dgm:cxn modelId="{6B3EBD9E-4B3E-4779-8D1A-2B6ACDDBC604}" type="presOf" srcId="{965CDA67-D095-4F74-9980-CA2D0CD0AB7F}" destId="{C82E22DE-3544-418D-9FF1-256060B83031}" srcOrd="0" destOrd="1" presId="urn:microsoft.com/office/officeart/2005/8/layout/pyramid2"/>
    <dgm:cxn modelId="{FC2DD407-2BF2-4BA3-8211-A9AF06830667}" srcId="{F22DA348-CF94-40E2-BFC2-943E620EC5D1}" destId="{42A71A8E-F1B8-45E4-8010-003FD0C76EA4}" srcOrd="1" destOrd="0" parTransId="{CB1EF089-CB50-4AC3-A2F1-C16477AC68D5}" sibTransId="{6ECD9373-41B9-4B25-BF97-56633A31FC61}"/>
    <dgm:cxn modelId="{E7013208-AF80-4CC3-B8A3-66635D66EC34}" srcId="{42A71A8E-F1B8-45E4-8010-003FD0C76EA4}" destId="{33F7790E-110B-45BE-B4AF-4EFD05141411}" srcOrd="1" destOrd="0" parTransId="{073972B5-7FDA-4C94-8585-90D476EC4878}" sibTransId="{5968EDE9-D012-4E12-8A62-D9FDB641311F}"/>
    <dgm:cxn modelId="{5452C797-4828-42DB-A5BA-535155E36A78}" type="presParOf" srcId="{6282D429-CDB3-400D-A604-D7711B6CF37D}" destId="{00C92032-149C-4AB9-AE83-7223C23AF338}" srcOrd="0" destOrd="0" presId="urn:microsoft.com/office/officeart/2005/8/layout/pyramid2"/>
    <dgm:cxn modelId="{8889867D-404E-4C15-A30D-C1EF37B3B9AC}" type="presParOf" srcId="{6282D429-CDB3-400D-A604-D7711B6CF37D}" destId="{F17EC9FF-D1D1-4004-8844-744D60FDBD31}" srcOrd="1" destOrd="0" presId="urn:microsoft.com/office/officeart/2005/8/layout/pyramid2"/>
    <dgm:cxn modelId="{32B1B9F2-CF84-4495-B3C0-6596ADA3832E}" type="presParOf" srcId="{F17EC9FF-D1D1-4004-8844-744D60FDBD31}" destId="{C82E22DE-3544-418D-9FF1-256060B83031}" srcOrd="0" destOrd="0" presId="urn:microsoft.com/office/officeart/2005/8/layout/pyramid2"/>
    <dgm:cxn modelId="{7810DCAF-092C-4813-8428-A5AC50F42396}" type="presParOf" srcId="{F17EC9FF-D1D1-4004-8844-744D60FDBD31}" destId="{057F55AD-805B-4B7E-9B9B-97BF87993808}" srcOrd="1" destOrd="0" presId="urn:microsoft.com/office/officeart/2005/8/layout/pyramid2"/>
    <dgm:cxn modelId="{0295AB47-958B-4E63-BD8C-ED59501E3E37}" type="presParOf" srcId="{F17EC9FF-D1D1-4004-8844-744D60FDBD31}" destId="{ECCCFA3B-2FD1-42C9-A0A6-969DD63B4158}" srcOrd="2" destOrd="0" presId="urn:microsoft.com/office/officeart/2005/8/layout/pyramid2"/>
    <dgm:cxn modelId="{AB5A7F84-385C-4683-A53E-DA861B3F63F3}" type="presParOf" srcId="{F17EC9FF-D1D1-4004-8844-744D60FDBD31}" destId="{9E3ABCF3-2D1D-4157-9CCD-287B1A7F8910}" srcOrd="3" destOrd="0" presId="urn:microsoft.com/office/officeart/2005/8/layout/pyramid2"/>
    <dgm:cxn modelId="{349D6C30-AA71-4E3F-A4BA-E4CDCE7EBEBB}" type="presParOf" srcId="{F17EC9FF-D1D1-4004-8844-744D60FDBD31}" destId="{E291E662-4A03-4B66-B1EE-864C5396F116}" srcOrd="4" destOrd="0" presId="urn:microsoft.com/office/officeart/2005/8/layout/pyramid2"/>
    <dgm:cxn modelId="{D9892EC8-B807-4AF4-86C8-3E51E88C5E6E}" type="presParOf" srcId="{F17EC9FF-D1D1-4004-8844-744D60FDBD31}" destId="{5D06A260-FDCD-4117-9451-D6684388ECAA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F5EF23-DB18-4854-9A1D-FABBB2D18890}" type="doc">
      <dgm:prSet loTypeId="urn:microsoft.com/office/officeart/2005/8/layout/vList4#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F5407C0-EB33-4394-8001-C290AAE6FD00}">
      <dgm:prSet phldrT="[Text]"/>
      <dgm:spPr/>
      <dgm:t>
        <a:bodyPr/>
        <a:lstStyle/>
        <a:p>
          <a:pPr marL="58738" indent="0"/>
          <a:r>
            <a:rPr lang="en-US" dirty="0" smtClean="0"/>
            <a:t>Real-Time Informatics</a:t>
          </a:r>
          <a:endParaRPr lang="en-US" dirty="0"/>
        </a:p>
      </dgm:t>
    </dgm:pt>
    <dgm:pt modelId="{0D4615A9-F48F-4678-8FA1-1517A68E3557}" type="parTrans" cxnId="{6D20D843-A758-4052-ABBF-01D7BCCBB811}">
      <dgm:prSet/>
      <dgm:spPr/>
      <dgm:t>
        <a:bodyPr/>
        <a:lstStyle/>
        <a:p>
          <a:endParaRPr lang="en-US"/>
        </a:p>
      </dgm:t>
    </dgm:pt>
    <dgm:pt modelId="{9C28D6C0-992F-41AB-BC39-38E4ADF81FE9}" type="sibTrans" cxnId="{6D20D843-A758-4052-ABBF-01D7BCCBB811}">
      <dgm:prSet/>
      <dgm:spPr/>
      <dgm:t>
        <a:bodyPr/>
        <a:lstStyle/>
        <a:p>
          <a:endParaRPr lang="en-US"/>
        </a:p>
      </dgm:t>
    </dgm:pt>
    <dgm:pt modelId="{533E3339-F8CC-4F99-8095-3EFA68C83CED}">
      <dgm:prSet phldrT="[Text]"/>
      <dgm:spPr/>
      <dgm:t>
        <a:bodyPr/>
        <a:lstStyle/>
        <a:p>
          <a:pPr marL="171450" indent="0"/>
          <a:r>
            <a:rPr lang="en-US" dirty="0" smtClean="0"/>
            <a:t> Cyber Security Data Harvesting</a:t>
          </a:r>
          <a:endParaRPr lang="en-US" dirty="0"/>
        </a:p>
      </dgm:t>
    </dgm:pt>
    <dgm:pt modelId="{8A723706-9D9B-4DA0-9F27-BAA4DD38BBC3}" type="parTrans" cxnId="{7AB894B4-C0DB-43E7-8F60-46BC4335B892}">
      <dgm:prSet/>
      <dgm:spPr/>
      <dgm:t>
        <a:bodyPr/>
        <a:lstStyle/>
        <a:p>
          <a:endParaRPr lang="en-US"/>
        </a:p>
      </dgm:t>
    </dgm:pt>
    <dgm:pt modelId="{F376E38B-9C5A-4F35-BD23-5611286B60ED}" type="sibTrans" cxnId="{7AB894B4-C0DB-43E7-8F60-46BC4335B892}">
      <dgm:prSet/>
      <dgm:spPr/>
      <dgm:t>
        <a:bodyPr/>
        <a:lstStyle/>
        <a:p>
          <a:endParaRPr lang="en-US"/>
        </a:p>
      </dgm:t>
    </dgm:pt>
    <dgm:pt modelId="{B2D98532-CC70-4286-BD22-AC14B0245250}">
      <dgm:prSet phldrT="[Text]"/>
      <dgm:spPr/>
      <dgm:t>
        <a:bodyPr/>
        <a:lstStyle/>
        <a:p>
          <a:pPr marL="171450" indent="0"/>
          <a:r>
            <a:rPr lang="en-US" dirty="0" smtClean="0"/>
            <a:t> Threat  Analysis / Forensics</a:t>
          </a:r>
          <a:endParaRPr lang="en-US" dirty="0"/>
        </a:p>
      </dgm:t>
    </dgm:pt>
    <dgm:pt modelId="{9EE4637B-8936-4CEC-AF66-564CB68C2EE1}" type="parTrans" cxnId="{EC84ABA1-1ADB-4FF1-8C34-6F0BAF9F3A21}">
      <dgm:prSet/>
      <dgm:spPr/>
      <dgm:t>
        <a:bodyPr/>
        <a:lstStyle/>
        <a:p>
          <a:endParaRPr lang="en-US"/>
        </a:p>
      </dgm:t>
    </dgm:pt>
    <dgm:pt modelId="{8389C5DD-7602-4E4B-B963-C3C598343094}" type="sibTrans" cxnId="{EC84ABA1-1ADB-4FF1-8C34-6F0BAF9F3A21}">
      <dgm:prSet/>
      <dgm:spPr/>
      <dgm:t>
        <a:bodyPr/>
        <a:lstStyle/>
        <a:p>
          <a:endParaRPr lang="en-US"/>
        </a:p>
      </dgm:t>
    </dgm:pt>
    <dgm:pt modelId="{96D855A1-85E8-40E3-9A51-73ACAAED44D1}">
      <dgm:prSet phldrT="[Text]"/>
      <dgm:spPr/>
      <dgm:t>
        <a:bodyPr/>
        <a:lstStyle/>
        <a:p>
          <a:pPr marL="58738" indent="0"/>
          <a:r>
            <a:rPr lang="en-US" dirty="0" smtClean="0"/>
            <a:t>Video Surveillance &amp; Analysis</a:t>
          </a:r>
          <a:endParaRPr lang="en-US" dirty="0"/>
        </a:p>
      </dgm:t>
    </dgm:pt>
    <dgm:pt modelId="{F08E047E-EAB6-40F7-A05E-2B3178DC232B}" type="parTrans" cxnId="{F483CB9A-ADAD-4E37-9161-05B6659981A3}">
      <dgm:prSet/>
      <dgm:spPr/>
      <dgm:t>
        <a:bodyPr/>
        <a:lstStyle/>
        <a:p>
          <a:endParaRPr lang="en-US"/>
        </a:p>
      </dgm:t>
    </dgm:pt>
    <dgm:pt modelId="{CCD93DC7-626B-4608-A277-976FE410368F}" type="sibTrans" cxnId="{F483CB9A-ADAD-4E37-9161-05B6659981A3}">
      <dgm:prSet/>
      <dgm:spPr/>
      <dgm:t>
        <a:bodyPr/>
        <a:lstStyle/>
        <a:p>
          <a:endParaRPr lang="en-US"/>
        </a:p>
      </dgm:t>
    </dgm:pt>
    <dgm:pt modelId="{637B59AC-A578-4BA1-90FA-378DE233BB49}">
      <dgm:prSet phldrT="[Text]"/>
      <dgm:spPr/>
      <dgm:t>
        <a:bodyPr/>
        <a:lstStyle/>
        <a:p>
          <a:pPr marL="171450" indent="0"/>
          <a:r>
            <a:rPr lang="en-US" dirty="0" smtClean="0"/>
            <a:t> Image compression/decompression</a:t>
          </a:r>
          <a:endParaRPr lang="en-US" dirty="0"/>
        </a:p>
      </dgm:t>
    </dgm:pt>
    <dgm:pt modelId="{45D05EA1-C081-4D53-9AA2-0AF0CDE6280F}" type="parTrans" cxnId="{D150F235-6C88-4DF5-B898-27007FB1A7CA}">
      <dgm:prSet/>
      <dgm:spPr/>
      <dgm:t>
        <a:bodyPr/>
        <a:lstStyle/>
        <a:p>
          <a:endParaRPr lang="en-US"/>
        </a:p>
      </dgm:t>
    </dgm:pt>
    <dgm:pt modelId="{CDE5515E-343B-4AFE-8086-346537412834}" type="sibTrans" cxnId="{D150F235-6C88-4DF5-B898-27007FB1A7CA}">
      <dgm:prSet/>
      <dgm:spPr/>
      <dgm:t>
        <a:bodyPr/>
        <a:lstStyle/>
        <a:p>
          <a:endParaRPr lang="en-US"/>
        </a:p>
      </dgm:t>
    </dgm:pt>
    <dgm:pt modelId="{3F698BC2-B8C2-4B5B-A321-AA0EDFBB9500}">
      <dgm:prSet phldrT="[Text]"/>
      <dgm:spPr/>
      <dgm:t>
        <a:bodyPr/>
        <a:lstStyle/>
        <a:p>
          <a:pPr marL="58738" indent="0"/>
          <a:r>
            <a:rPr lang="en-US" dirty="0" smtClean="0"/>
            <a:t>Network Security Processing</a:t>
          </a:r>
          <a:endParaRPr lang="en-US" dirty="0"/>
        </a:p>
      </dgm:t>
    </dgm:pt>
    <dgm:pt modelId="{96E6F104-CDA9-46CF-BFA3-16AC7C28554E}" type="parTrans" cxnId="{371E2B7D-92C3-4D2C-9D4F-81B87037EB72}">
      <dgm:prSet/>
      <dgm:spPr/>
      <dgm:t>
        <a:bodyPr/>
        <a:lstStyle/>
        <a:p>
          <a:endParaRPr lang="en-US"/>
        </a:p>
      </dgm:t>
    </dgm:pt>
    <dgm:pt modelId="{38FB82EA-9C39-42E8-832F-6B151843994C}" type="sibTrans" cxnId="{371E2B7D-92C3-4D2C-9D4F-81B87037EB72}">
      <dgm:prSet/>
      <dgm:spPr/>
      <dgm:t>
        <a:bodyPr/>
        <a:lstStyle/>
        <a:p>
          <a:endParaRPr lang="en-US"/>
        </a:p>
      </dgm:t>
    </dgm:pt>
    <dgm:pt modelId="{30DAFA09-57F4-450E-8CA8-BE7B467C4D14}">
      <dgm:prSet phldrT="[Text]"/>
      <dgm:spPr/>
      <dgm:t>
        <a:bodyPr/>
        <a:lstStyle/>
        <a:p>
          <a:pPr marL="171450" indent="0"/>
          <a:r>
            <a:rPr lang="en-US" dirty="0" smtClean="0"/>
            <a:t> Intrusion Prevention (IPS/IDS)</a:t>
          </a:r>
          <a:endParaRPr lang="en-US" dirty="0"/>
        </a:p>
      </dgm:t>
    </dgm:pt>
    <dgm:pt modelId="{1A9DB99E-BD51-497C-9455-A2832071A57B}" type="parTrans" cxnId="{19A68D9C-6F66-482B-9C01-C53C01B1C8BC}">
      <dgm:prSet/>
      <dgm:spPr/>
      <dgm:t>
        <a:bodyPr/>
        <a:lstStyle/>
        <a:p>
          <a:endParaRPr lang="en-US"/>
        </a:p>
      </dgm:t>
    </dgm:pt>
    <dgm:pt modelId="{496AF684-3A7B-487F-9081-C53599C9226C}" type="sibTrans" cxnId="{19A68D9C-6F66-482B-9C01-C53C01B1C8BC}">
      <dgm:prSet/>
      <dgm:spPr/>
      <dgm:t>
        <a:bodyPr/>
        <a:lstStyle/>
        <a:p>
          <a:endParaRPr lang="en-US"/>
        </a:p>
      </dgm:t>
    </dgm:pt>
    <dgm:pt modelId="{8818C38A-062C-4212-AD45-479E273B41C8}">
      <dgm:prSet phldrT="[Text]"/>
      <dgm:spPr/>
      <dgm:t>
        <a:bodyPr/>
        <a:lstStyle/>
        <a:p>
          <a:pPr marL="171450" indent="0"/>
          <a:r>
            <a:rPr lang="en-US" dirty="0" smtClean="0"/>
            <a:t> Data Leakage Protection (DLP)</a:t>
          </a:r>
          <a:endParaRPr lang="en-US" dirty="0"/>
        </a:p>
      </dgm:t>
    </dgm:pt>
    <dgm:pt modelId="{8F82AB48-DF11-4887-92B3-47A3579338FC}" type="parTrans" cxnId="{5E638DAB-11E0-46AD-9BF2-56893A2462F1}">
      <dgm:prSet/>
      <dgm:spPr/>
      <dgm:t>
        <a:bodyPr/>
        <a:lstStyle/>
        <a:p>
          <a:endParaRPr lang="en-US"/>
        </a:p>
      </dgm:t>
    </dgm:pt>
    <dgm:pt modelId="{7CF4A749-EA92-4D44-B4ED-3B1BF6ED7993}" type="sibTrans" cxnId="{5E638DAB-11E0-46AD-9BF2-56893A2462F1}">
      <dgm:prSet/>
      <dgm:spPr/>
      <dgm:t>
        <a:bodyPr/>
        <a:lstStyle/>
        <a:p>
          <a:endParaRPr lang="en-US"/>
        </a:p>
      </dgm:t>
    </dgm:pt>
    <dgm:pt modelId="{FBE72081-3606-495D-AF21-12216CD89BF3}">
      <dgm:prSet phldrT="[Text]"/>
      <dgm:spPr/>
      <dgm:t>
        <a:bodyPr/>
        <a:lstStyle/>
        <a:p>
          <a:pPr marL="58738" indent="0"/>
          <a:r>
            <a:rPr lang="en-US" dirty="0" smtClean="0"/>
            <a:t>Integer Compute</a:t>
          </a:r>
          <a:endParaRPr lang="en-US" dirty="0"/>
        </a:p>
      </dgm:t>
    </dgm:pt>
    <dgm:pt modelId="{23153676-7316-4CB5-B186-EFE7369664B7}" type="parTrans" cxnId="{0F6A3F09-81AF-4E68-B5DC-D1FF5A128054}">
      <dgm:prSet/>
      <dgm:spPr/>
      <dgm:t>
        <a:bodyPr/>
        <a:lstStyle/>
        <a:p>
          <a:endParaRPr lang="en-US"/>
        </a:p>
      </dgm:t>
    </dgm:pt>
    <dgm:pt modelId="{6252AA85-FF4E-4648-8663-88E21D092FD7}" type="sibTrans" cxnId="{0F6A3F09-81AF-4E68-B5DC-D1FF5A128054}">
      <dgm:prSet/>
      <dgm:spPr/>
      <dgm:t>
        <a:bodyPr/>
        <a:lstStyle/>
        <a:p>
          <a:endParaRPr lang="en-US"/>
        </a:p>
      </dgm:t>
    </dgm:pt>
    <dgm:pt modelId="{D85510CF-019B-4EE9-933E-F8A63CC78800}">
      <dgm:prSet phldrT="[Text]"/>
      <dgm:spPr/>
      <dgm:t>
        <a:bodyPr/>
        <a:lstStyle/>
        <a:p>
          <a:pPr marL="171450" indent="0"/>
          <a:r>
            <a:rPr lang="en-US" dirty="0" smtClean="0"/>
            <a:t> Hyper-Scale Integer Computing</a:t>
          </a:r>
          <a:endParaRPr lang="en-US" dirty="0"/>
        </a:p>
      </dgm:t>
    </dgm:pt>
    <dgm:pt modelId="{3873C7BB-3BFD-4E51-979B-88685C11CB3C}" type="parTrans" cxnId="{2985132C-74B2-4BE3-8C1E-8A3FD3623F1E}">
      <dgm:prSet/>
      <dgm:spPr/>
      <dgm:t>
        <a:bodyPr/>
        <a:lstStyle/>
        <a:p>
          <a:endParaRPr lang="en-US"/>
        </a:p>
      </dgm:t>
    </dgm:pt>
    <dgm:pt modelId="{023F0FE2-AB63-4B8C-BB90-673C8CDABB11}" type="sibTrans" cxnId="{2985132C-74B2-4BE3-8C1E-8A3FD3623F1E}">
      <dgm:prSet/>
      <dgm:spPr/>
      <dgm:t>
        <a:bodyPr/>
        <a:lstStyle/>
        <a:p>
          <a:endParaRPr lang="en-US"/>
        </a:p>
      </dgm:t>
    </dgm:pt>
    <dgm:pt modelId="{EEB510ED-06C0-4D57-BB1F-2E1160F14DDB}">
      <dgm:prSet phldrT="[Text]"/>
      <dgm:spPr/>
      <dgm:t>
        <a:bodyPr/>
        <a:lstStyle/>
        <a:p>
          <a:pPr marL="171450" indent="0"/>
          <a:r>
            <a:rPr lang="en-US" dirty="0" smtClean="0"/>
            <a:t> Compute-Intensive SIMD &amp; DSP</a:t>
          </a:r>
          <a:endParaRPr lang="en-US" dirty="0"/>
        </a:p>
      </dgm:t>
    </dgm:pt>
    <dgm:pt modelId="{820E5AF6-B37D-4EE4-81DF-EF7AFB379780}" type="parTrans" cxnId="{DB25FEFE-CB7A-4BAA-A88C-88F6AC6F6F84}">
      <dgm:prSet/>
      <dgm:spPr/>
      <dgm:t>
        <a:bodyPr/>
        <a:lstStyle/>
        <a:p>
          <a:endParaRPr lang="en-US"/>
        </a:p>
      </dgm:t>
    </dgm:pt>
    <dgm:pt modelId="{22BA18F1-F105-434F-9344-7DB25F122D1D}" type="sibTrans" cxnId="{DB25FEFE-CB7A-4BAA-A88C-88F6AC6F6F84}">
      <dgm:prSet/>
      <dgm:spPr/>
      <dgm:t>
        <a:bodyPr/>
        <a:lstStyle/>
        <a:p>
          <a:endParaRPr lang="en-US"/>
        </a:p>
      </dgm:t>
    </dgm:pt>
    <dgm:pt modelId="{50190B92-B7B7-48A0-8D23-B4605425C477}">
      <dgm:prSet phldrT="[Text]"/>
      <dgm:spPr/>
      <dgm:t>
        <a:bodyPr/>
        <a:lstStyle/>
        <a:p>
          <a:pPr marL="171450" indent="0"/>
          <a:r>
            <a:rPr lang="en-US" dirty="0" smtClean="0"/>
            <a:t> Target Tracking / Pattern Recognition</a:t>
          </a:r>
          <a:endParaRPr lang="en-US" dirty="0"/>
        </a:p>
      </dgm:t>
    </dgm:pt>
    <dgm:pt modelId="{583F9F31-AED4-407E-ADF7-F0C4801048EE}" type="parTrans" cxnId="{BAEC3E3F-51A8-4E54-A0F4-C84BEEC49446}">
      <dgm:prSet/>
      <dgm:spPr/>
      <dgm:t>
        <a:bodyPr/>
        <a:lstStyle/>
        <a:p>
          <a:endParaRPr lang="en-US"/>
        </a:p>
      </dgm:t>
    </dgm:pt>
    <dgm:pt modelId="{4D5D46DA-ACAB-4ADB-88D6-748596049BB5}" type="sibTrans" cxnId="{BAEC3E3F-51A8-4E54-A0F4-C84BEEC49446}">
      <dgm:prSet/>
      <dgm:spPr/>
      <dgm:t>
        <a:bodyPr/>
        <a:lstStyle/>
        <a:p>
          <a:endParaRPr lang="en-US"/>
        </a:p>
      </dgm:t>
    </dgm:pt>
    <dgm:pt modelId="{82DA42B4-69E4-4C3F-9AD4-308C2B7AE9ED}" type="pres">
      <dgm:prSet presAssocID="{DAF5EF23-DB18-4854-9A1D-FABBB2D18890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6405DD8-5212-4658-994F-36149C22E8EA}" type="pres">
      <dgm:prSet presAssocID="{5F5407C0-EB33-4394-8001-C290AAE6FD00}" presName="comp" presStyleCnt="0"/>
      <dgm:spPr/>
    </dgm:pt>
    <dgm:pt modelId="{C2018915-836B-41B8-8026-382A57E6DD5A}" type="pres">
      <dgm:prSet presAssocID="{5F5407C0-EB33-4394-8001-C290AAE6FD00}" presName="box" presStyleLbl="node1" presStyleIdx="0" presStyleCnt="4"/>
      <dgm:spPr/>
      <dgm:t>
        <a:bodyPr/>
        <a:lstStyle/>
        <a:p>
          <a:endParaRPr lang="en-US"/>
        </a:p>
      </dgm:t>
    </dgm:pt>
    <dgm:pt modelId="{BC8C655E-3C2D-415B-A79E-5FBFDD03A7E4}" type="pres">
      <dgm:prSet presAssocID="{5F5407C0-EB33-4394-8001-C290AAE6FD00}" presName="img" presStyleLbl="fgImgPlace1" presStyleIdx="0" presStyleCnt="4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98DC22CB-D439-4F35-9412-0D4EA857E0CA}" type="pres">
      <dgm:prSet presAssocID="{5F5407C0-EB33-4394-8001-C290AAE6FD00}" presName="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775CF3-A332-4C27-86D4-F893CDFA12AA}" type="pres">
      <dgm:prSet presAssocID="{9C28D6C0-992F-41AB-BC39-38E4ADF81FE9}" presName="spacer" presStyleCnt="0"/>
      <dgm:spPr/>
    </dgm:pt>
    <dgm:pt modelId="{FF1EA8CD-E7C5-4069-B2AE-64412E3A305C}" type="pres">
      <dgm:prSet presAssocID="{96D855A1-85E8-40E3-9A51-73ACAAED44D1}" presName="comp" presStyleCnt="0"/>
      <dgm:spPr/>
    </dgm:pt>
    <dgm:pt modelId="{7D508DB5-C5E7-4508-9373-6DD52D331EF4}" type="pres">
      <dgm:prSet presAssocID="{96D855A1-85E8-40E3-9A51-73ACAAED44D1}" presName="box" presStyleLbl="node1" presStyleIdx="1" presStyleCnt="4"/>
      <dgm:spPr/>
      <dgm:t>
        <a:bodyPr/>
        <a:lstStyle/>
        <a:p>
          <a:endParaRPr lang="en-US"/>
        </a:p>
      </dgm:t>
    </dgm:pt>
    <dgm:pt modelId="{2D17831A-0769-4292-A4C7-444AEE61855E}" type="pres">
      <dgm:prSet presAssocID="{96D855A1-85E8-40E3-9A51-73ACAAED44D1}" presName="img" presStyleLbl="fgImgPlace1" presStyleIdx="1" presStyleCnt="4" custScaleX="94266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xmlns:r="http://schemas.openxmlformats.org/officeDocument/2006/relationships" xmlns:a="http://schemas.openxmlformats.org/drawingml/2006/main" xmlns:dgm="http://schemas.openxmlformats.org/drawingml/2006/diagram" xmlns="" val="0"/>
              </a:ext>
            </a:extLst>
          </a:blip>
          <a:srcRect/>
          <a:stretch>
            <a:fillRect t="-4000" b="-4000"/>
          </a:stretch>
        </a:blipFill>
      </dgm:spPr>
      <dgm:t>
        <a:bodyPr/>
        <a:lstStyle/>
        <a:p>
          <a:endParaRPr lang="en-US"/>
        </a:p>
      </dgm:t>
    </dgm:pt>
    <dgm:pt modelId="{2BAA05B2-7334-42C5-A42A-2D9B8EE69E22}" type="pres">
      <dgm:prSet presAssocID="{96D855A1-85E8-40E3-9A51-73ACAAED44D1}" presName="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D7ED2E-A4F9-471E-8722-631F5ED86372}" type="pres">
      <dgm:prSet presAssocID="{CCD93DC7-626B-4608-A277-976FE410368F}" presName="spacer" presStyleCnt="0"/>
      <dgm:spPr/>
    </dgm:pt>
    <dgm:pt modelId="{29DB6BD7-25B3-4641-B5DA-C5E148623033}" type="pres">
      <dgm:prSet presAssocID="{3F698BC2-B8C2-4B5B-A321-AA0EDFBB9500}" presName="comp" presStyleCnt="0"/>
      <dgm:spPr/>
    </dgm:pt>
    <dgm:pt modelId="{C24BE902-0917-4BD8-8CA8-86491A25002E}" type="pres">
      <dgm:prSet presAssocID="{3F698BC2-B8C2-4B5B-A321-AA0EDFBB9500}" presName="box" presStyleLbl="node1" presStyleIdx="2" presStyleCnt="4"/>
      <dgm:spPr/>
      <dgm:t>
        <a:bodyPr/>
        <a:lstStyle/>
        <a:p>
          <a:endParaRPr lang="en-US"/>
        </a:p>
      </dgm:t>
    </dgm:pt>
    <dgm:pt modelId="{B7FBC616-CE44-4177-A1B5-16C6BC1B1C6F}" type="pres">
      <dgm:prSet presAssocID="{3F698BC2-B8C2-4B5B-A321-AA0EDFBB9500}" presName="img" presStyleLbl="fgImgPlace1" presStyleIdx="2" presStyleCnt="4" custScaleX="94266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  <dgm:pt modelId="{49CDAC0F-54D4-4508-BA1B-D1845756C8F7}" type="pres">
      <dgm:prSet presAssocID="{3F698BC2-B8C2-4B5B-A321-AA0EDFBB9500}" presName="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B5BA65-CAE1-4AFB-98D3-2CEF42F07B7C}" type="pres">
      <dgm:prSet presAssocID="{38FB82EA-9C39-42E8-832F-6B151843994C}" presName="spacer" presStyleCnt="0"/>
      <dgm:spPr/>
    </dgm:pt>
    <dgm:pt modelId="{AC2A54B5-E293-4BCA-B261-79056939E7F1}" type="pres">
      <dgm:prSet presAssocID="{FBE72081-3606-495D-AF21-12216CD89BF3}" presName="comp" presStyleCnt="0"/>
      <dgm:spPr/>
    </dgm:pt>
    <dgm:pt modelId="{685454D5-92AC-48DA-A4C2-C4EEACE7183C}" type="pres">
      <dgm:prSet presAssocID="{FBE72081-3606-495D-AF21-12216CD89BF3}" presName="box" presStyleLbl="node1" presStyleIdx="3" presStyleCnt="4"/>
      <dgm:spPr/>
      <dgm:t>
        <a:bodyPr/>
        <a:lstStyle/>
        <a:p>
          <a:endParaRPr lang="en-US"/>
        </a:p>
      </dgm:t>
    </dgm:pt>
    <dgm:pt modelId="{83406BB4-BC78-49B3-B62B-7494FD6999C1}" type="pres">
      <dgm:prSet presAssocID="{FBE72081-3606-495D-AF21-12216CD89BF3}" presName="img" presStyleLbl="fgImgPlace1" presStyleIdx="3" presStyleCnt="4" custScaleX="95036"/>
      <dgm:spPr>
        <a:blipFill rotWithShape="1">
          <a:blip xmlns:r="http://schemas.openxmlformats.org/officeDocument/2006/relationships" r:embed="rId4"/>
          <a:stretch>
            <a:fillRect/>
          </a:stretch>
        </a:blipFill>
      </dgm:spPr>
    </dgm:pt>
    <dgm:pt modelId="{BCEB75F1-83E7-422D-AAA6-9E6C7042DD0C}" type="pres">
      <dgm:prSet presAssocID="{FBE72081-3606-495D-AF21-12216CD89BF3}" presName="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BE93A2D-107F-41AD-AF31-24698F79E4AF}" type="presOf" srcId="{B2D98532-CC70-4286-BD22-AC14B0245250}" destId="{C2018915-836B-41B8-8026-382A57E6DD5A}" srcOrd="0" destOrd="2" presId="urn:microsoft.com/office/officeart/2005/8/layout/vList4#1"/>
    <dgm:cxn modelId="{45FF3BC0-015E-4A89-AB37-F2BEB9F7E052}" type="presOf" srcId="{50190B92-B7B7-48A0-8D23-B4605425C477}" destId="{2BAA05B2-7334-42C5-A42A-2D9B8EE69E22}" srcOrd="1" destOrd="2" presId="urn:microsoft.com/office/officeart/2005/8/layout/vList4#1"/>
    <dgm:cxn modelId="{83342FE3-A28C-4A5F-B8A6-C3F1AF303363}" type="presOf" srcId="{30DAFA09-57F4-450E-8CA8-BE7B467C4D14}" destId="{C24BE902-0917-4BD8-8CA8-86491A25002E}" srcOrd="0" destOrd="1" presId="urn:microsoft.com/office/officeart/2005/8/layout/vList4#1"/>
    <dgm:cxn modelId="{7AB894B4-C0DB-43E7-8F60-46BC4335B892}" srcId="{5F5407C0-EB33-4394-8001-C290AAE6FD00}" destId="{533E3339-F8CC-4F99-8095-3EFA68C83CED}" srcOrd="0" destOrd="0" parTransId="{8A723706-9D9B-4DA0-9F27-BAA4DD38BBC3}" sibTransId="{F376E38B-9C5A-4F35-BD23-5611286B60ED}"/>
    <dgm:cxn modelId="{0F6A3F09-81AF-4E68-B5DC-D1FF5A128054}" srcId="{DAF5EF23-DB18-4854-9A1D-FABBB2D18890}" destId="{FBE72081-3606-495D-AF21-12216CD89BF3}" srcOrd="3" destOrd="0" parTransId="{23153676-7316-4CB5-B186-EFE7369664B7}" sibTransId="{6252AA85-FF4E-4648-8663-88E21D092FD7}"/>
    <dgm:cxn modelId="{5AD2CA58-1057-4483-8B35-AB5ACD896000}" type="presOf" srcId="{5F5407C0-EB33-4394-8001-C290AAE6FD00}" destId="{C2018915-836B-41B8-8026-382A57E6DD5A}" srcOrd="0" destOrd="0" presId="urn:microsoft.com/office/officeart/2005/8/layout/vList4#1"/>
    <dgm:cxn modelId="{D5F4C68C-C8ED-48A3-9609-CD60E3A6C245}" type="presOf" srcId="{30DAFA09-57F4-450E-8CA8-BE7B467C4D14}" destId="{49CDAC0F-54D4-4508-BA1B-D1845756C8F7}" srcOrd="1" destOrd="1" presId="urn:microsoft.com/office/officeart/2005/8/layout/vList4#1"/>
    <dgm:cxn modelId="{DB25FEFE-CB7A-4BAA-A88C-88F6AC6F6F84}" srcId="{FBE72081-3606-495D-AF21-12216CD89BF3}" destId="{EEB510ED-06C0-4D57-BB1F-2E1160F14DDB}" srcOrd="1" destOrd="0" parTransId="{820E5AF6-B37D-4EE4-81DF-EF7AFB379780}" sibTransId="{22BA18F1-F105-434F-9344-7DB25F122D1D}"/>
    <dgm:cxn modelId="{2985132C-74B2-4BE3-8C1E-8A3FD3623F1E}" srcId="{FBE72081-3606-495D-AF21-12216CD89BF3}" destId="{D85510CF-019B-4EE9-933E-F8A63CC78800}" srcOrd="0" destOrd="0" parTransId="{3873C7BB-3BFD-4E51-979B-88685C11CB3C}" sibTransId="{023F0FE2-AB63-4B8C-BB90-673C8CDABB11}"/>
    <dgm:cxn modelId="{1D2B4F66-F2D1-4FBC-BEDF-CE926576139F}" type="presOf" srcId="{FBE72081-3606-495D-AF21-12216CD89BF3}" destId="{BCEB75F1-83E7-422D-AAA6-9E6C7042DD0C}" srcOrd="1" destOrd="0" presId="urn:microsoft.com/office/officeart/2005/8/layout/vList4#1"/>
    <dgm:cxn modelId="{53259E25-129C-4719-A173-5CDD672A1A7D}" type="presOf" srcId="{B2D98532-CC70-4286-BD22-AC14B0245250}" destId="{98DC22CB-D439-4F35-9412-0D4EA857E0CA}" srcOrd="1" destOrd="2" presId="urn:microsoft.com/office/officeart/2005/8/layout/vList4#1"/>
    <dgm:cxn modelId="{D150F235-6C88-4DF5-B898-27007FB1A7CA}" srcId="{96D855A1-85E8-40E3-9A51-73ACAAED44D1}" destId="{637B59AC-A578-4BA1-90FA-378DE233BB49}" srcOrd="0" destOrd="0" parTransId="{45D05EA1-C081-4D53-9AA2-0AF0CDE6280F}" sibTransId="{CDE5515E-343B-4AFE-8086-346537412834}"/>
    <dgm:cxn modelId="{A1D88B4A-1A83-4F8D-AB99-86C12F4CE980}" type="presOf" srcId="{D85510CF-019B-4EE9-933E-F8A63CC78800}" destId="{685454D5-92AC-48DA-A4C2-C4EEACE7183C}" srcOrd="0" destOrd="1" presId="urn:microsoft.com/office/officeart/2005/8/layout/vList4#1"/>
    <dgm:cxn modelId="{F483CB9A-ADAD-4E37-9161-05B6659981A3}" srcId="{DAF5EF23-DB18-4854-9A1D-FABBB2D18890}" destId="{96D855A1-85E8-40E3-9A51-73ACAAED44D1}" srcOrd="1" destOrd="0" parTransId="{F08E047E-EAB6-40F7-A05E-2B3178DC232B}" sibTransId="{CCD93DC7-626B-4608-A277-976FE410368F}"/>
    <dgm:cxn modelId="{F3581F41-2D77-4D22-8D38-8669D3336DA8}" type="presOf" srcId="{533E3339-F8CC-4F99-8095-3EFA68C83CED}" destId="{98DC22CB-D439-4F35-9412-0D4EA857E0CA}" srcOrd="1" destOrd="1" presId="urn:microsoft.com/office/officeart/2005/8/layout/vList4#1"/>
    <dgm:cxn modelId="{75DA24E0-1970-4406-B28C-A6A69A3384F8}" type="presOf" srcId="{FBE72081-3606-495D-AF21-12216CD89BF3}" destId="{685454D5-92AC-48DA-A4C2-C4EEACE7183C}" srcOrd="0" destOrd="0" presId="urn:microsoft.com/office/officeart/2005/8/layout/vList4#1"/>
    <dgm:cxn modelId="{8012FD62-C513-4509-88C5-984CCD05E64A}" type="presOf" srcId="{8818C38A-062C-4212-AD45-479E273B41C8}" destId="{49CDAC0F-54D4-4508-BA1B-D1845756C8F7}" srcOrd="1" destOrd="2" presId="urn:microsoft.com/office/officeart/2005/8/layout/vList4#1"/>
    <dgm:cxn modelId="{BAEC3E3F-51A8-4E54-A0F4-C84BEEC49446}" srcId="{96D855A1-85E8-40E3-9A51-73ACAAED44D1}" destId="{50190B92-B7B7-48A0-8D23-B4605425C477}" srcOrd="1" destOrd="0" parTransId="{583F9F31-AED4-407E-ADF7-F0C4801048EE}" sibTransId="{4D5D46DA-ACAB-4ADB-88D6-748596049BB5}"/>
    <dgm:cxn modelId="{33F8CBED-95C3-4C04-9C09-038C0A3CCE56}" type="presOf" srcId="{3F698BC2-B8C2-4B5B-A321-AA0EDFBB9500}" destId="{C24BE902-0917-4BD8-8CA8-86491A25002E}" srcOrd="0" destOrd="0" presId="urn:microsoft.com/office/officeart/2005/8/layout/vList4#1"/>
    <dgm:cxn modelId="{4E42479C-07FB-49E6-BB6F-24E61AC4EA7E}" type="presOf" srcId="{8818C38A-062C-4212-AD45-479E273B41C8}" destId="{C24BE902-0917-4BD8-8CA8-86491A25002E}" srcOrd="0" destOrd="2" presId="urn:microsoft.com/office/officeart/2005/8/layout/vList4#1"/>
    <dgm:cxn modelId="{EC04BE79-DD04-43CB-999F-47ED5632B5FE}" type="presOf" srcId="{DAF5EF23-DB18-4854-9A1D-FABBB2D18890}" destId="{82DA42B4-69E4-4C3F-9AD4-308C2B7AE9ED}" srcOrd="0" destOrd="0" presId="urn:microsoft.com/office/officeart/2005/8/layout/vList4#1"/>
    <dgm:cxn modelId="{58BE97B4-A761-4284-AA00-9893FEE8909E}" type="presOf" srcId="{3F698BC2-B8C2-4B5B-A321-AA0EDFBB9500}" destId="{49CDAC0F-54D4-4508-BA1B-D1845756C8F7}" srcOrd="1" destOrd="0" presId="urn:microsoft.com/office/officeart/2005/8/layout/vList4#1"/>
    <dgm:cxn modelId="{EC84ABA1-1ADB-4FF1-8C34-6F0BAF9F3A21}" srcId="{5F5407C0-EB33-4394-8001-C290AAE6FD00}" destId="{B2D98532-CC70-4286-BD22-AC14B0245250}" srcOrd="1" destOrd="0" parTransId="{9EE4637B-8936-4CEC-AF66-564CB68C2EE1}" sibTransId="{8389C5DD-7602-4E4B-B963-C3C598343094}"/>
    <dgm:cxn modelId="{1C5DFADE-3EF2-4B1B-B884-24A2E1DBF96D}" type="presOf" srcId="{EEB510ED-06C0-4D57-BB1F-2E1160F14DDB}" destId="{685454D5-92AC-48DA-A4C2-C4EEACE7183C}" srcOrd="0" destOrd="2" presId="urn:microsoft.com/office/officeart/2005/8/layout/vList4#1"/>
    <dgm:cxn modelId="{5E638DAB-11E0-46AD-9BF2-56893A2462F1}" srcId="{3F698BC2-B8C2-4B5B-A321-AA0EDFBB9500}" destId="{8818C38A-062C-4212-AD45-479E273B41C8}" srcOrd="1" destOrd="0" parTransId="{8F82AB48-DF11-4887-92B3-47A3579338FC}" sibTransId="{7CF4A749-EA92-4D44-B4ED-3B1BF6ED7993}"/>
    <dgm:cxn modelId="{F59520FE-F9EB-4DE0-A43C-3BCA786191CC}" type="presOf" srcId="{637B59AC-A578-4BA1-90FA-378DE233BB49}" destId="{7D508DB5-C5E7-4508-9373-6DD52D331EF4}" srcOrd="0" destOrd="1" presId="urn:microsoft.com/office/officeart/2005/8/layout/vList4#1"/>
    <dgm:cxn modelId="{19A68D9C-6F66-482B-9C01-C53C01B1C8BC}" srcId="{3F698BC2-B8C2-4B5B-A321-AA0EDFBB9500}" destId="{30DAFA09-57F4-450E-8CA8-BE7B467C4D14}" srcOrd="0" destOrd="0" parTransId="{1A9DB99E-BD51-497C-9455-A2832071A57B}" sibTransId="{496AF684-3A7B-487F-9081-C53599C9226C}"/>
    <dgm:cxn modelId="{371E2B7D-92C3-4D2C-9D4F-81B87037EB72}" srcId="{DAF5EF23-DB18-4854-9A1D-FABBB2D18890}" destId="{3F698BC2-B8C2-4B5B-A321-AA0EDFBB9500}" srcOrd="2" destOrd="0" parTransId="{96E6F104-CDA9-46CF-BFA3-16AC7C28554E}" sibTransId="{38FB82EA-9C39-42E8-832F-6B151843994C}"/>
    <dgm:cxn modelId="{0B22FC85-FA5D-4763-81E2-D81F8DB3FA83}" type="presOf" srcId="{96D855A1-85E8-40E3-9A51-73ACAAED44D1}" destId="{7D508DB5-C5E7-4508-9373-6DD52D331EF4}" srcOrd="0" destOrd="0" presId="urn:microsoft.com/office/officeart/2005/8/layout/vList4#1"/>
    <dgm:cxn modelId="{6365CFF0-F0EC-4E1A-ABF8-8353331E53AE}" type="presOf" srcId="{EEB510ED-06C0-4D57-BB1F-2E1160F14DDB}" destId="{BCEB75F1-83E7-422D-AAA6-9E6C7042DD0C}" srcOrd="1" destOrd="2" presId="urn:microsoft.com/office/officeart/2005/8/layout/vList4#1"/>
    <dgm:cxn modelId="{100219FD-EA84-429A-B5FC-36F617BDA866}" type="presOf" srcId="{5F5407C0-EB33-4394-8001-C290AAE6FD00}" destId="{98DC22CB-D439-4F35-9412-0D4EA857E0CA}" srcOrd="1" destOrd="0" presId="urn:microsoft.com/office/officeart/2005/8/layout/vList4#1"/>
    <dgm:cxn modelId="{0C9BC0A3-ED48-4CC5-ABCE-1D46132AA886}" type="presOf" srcId="{96D855A1-85E8-40E3-9A51-73ACAAED44D1}" destId="{2BAA05B2-7334-42C5-A42A-2D9B8EE69E22}" srcOrd="1" destOrd="0" presId="urn:microsoft.com/office/officeart/2005/8/layout/vList4#1"/>
    <dgm:cxn modelId="{67DF36D2-453A-43D3-ABEF-6ECFEBAF6B74}" type="presOf" srcId="{50190B92-B7B7-48A0-8D23-B4605425C477}" destId="{7D508DB5-C5E7-4508-9373-6DD52D331EF4}" srcOrd="0" destOrd="2" presId="urn:microsoft.com/office/officeart/2005/8/layout/vList4#1"/>
    <dgm:cxn modelId="{7EEBF2E8-028D-4556-997B-0BFF5A7BC958}" type="presOf" srcId="{637B59AC-A578-4BA1-90FA-378DE233BB49}" destId="{2BAA05B2-7334-42C5-A42A-2D9B8EE69E22}" srcOrd="1" destOrd="1" presId="urn:microsoft.com/office/officeart/2005/8/layout/vList4#1"/>
    <dgm:cxn modelId="{8C6E1501-1DA0-4B4A-84B5-865CE53B205E}" type="presOf" srcId="{533E3339-F8CC-4F99-8095-3EFA68C83CED}" destId="{C2018915-836B-41B8-8026-382A57E6DD5A}" srcOrd="0" destOrd="1" presId="urn:microsoft.com/office/officeart/2005/8/layout/vList4#1"/>
    <dgm:cxn modelId="{94D975FF-EDB7-45B5-BB6D-261867048DEC}" type="presOf" srcId="{D85510CF-019B-4EE9-933E-F8A63CC78800}" destId="{BCEB75F1-83E7-422D-AAA6-9E6C7042DD0C}" srcOrd="1" destOrd="1" presId="urn:microsoft.com/office/officeart/2005/8/layout/vList4#1"/>
    <dgm:cxn modelId="{6D20D843-A758-4052-ABBF-01D7BCCBB811}" srcId="{DAF5EF23-DB18-4854-9A1D-FABBB2D18890}" destId="{5F5407C0-EB33-4394-8001-C290AAE6FD00}" srcOrd="0" destOrd="0" parTransId="{0D4615A9-F48F-4678-8FA1-1517A68E3557}" sibTransId="{9C28D6C0-992F-41AB-BC39-38E4ADF81FE9}"/>
    <dgm:cxn modelId="{26833D1E-4E0F-4DF7-AC21-29E0F0BDE1E3}" type="presParOf" srcId="{82DA42B4-69E4-4C3F-9AD4-308C2B7AE9ED}" destId="{56405DD8-5212-4658-994F-36149C22E8EA}" srcOrd="0" destOrd="0" presId="urn:microsoft.com/office/officeart/2005/8/layout/vList4#1"/>
    <dgm:cxn modelId="{77F64631-EEAF-455B-800F-B9AD7A2B90BE}" type="presParOf" srcId="{56405DD8-5212-4658-994F-36149C22E8EA}" destId="{C2018915-836B-41B8-8026-382A57E6DD5A}" srcOrd="0" destOrd="0" presId="urn:microsoft.com/office/officeart/2005/8/layout/vList4#1"/>
    <dgm:cxn modelId="{F4F8F5F9-F8B7-404F-A3F8-45ACAB481340}" type="presParOf" srcId="{56405DD8-5212-4658-994F-36149C22E8EA}" destId="{BC8C655E-3C2D-415B-A79E-5FBFDD03A7E4}" srcOrd="1" destOrd="0" presId="urn:microsoft.com/office/officeart/2005/8/layout/vList4#1"/>
    <dgm:cxn modelId="{56C796C0-2165-4B20-8C54-214EC30389A3}" type="presParOf" srcId="{56405DD8-5212-4658-994F-36149C22E8EA}" destId="{98DC22CB-D439-4F35-9412-0D4EA857E0CA}" srcOrd="2" destOrd="0" presId="urn:microsoft.com/office/officeart/2005/8/layout/vList4#1"/>
    <dgm:cxn modelId="{6F1F041E-2E90-41F7-BB3B-BC2160461AAD}" type="presParOf" srcId="{82DA42B4-69E4-4C3F-9AD4-308C2B7AE9ED}" destId="{98775CF3-A332-4C27-86D4-F893CDFA12AA}" srcOrd="1" destOrd="0" presId="urn:microsoft.com/office/officeart/2005/8/layout/vList4#1"/>
    <dgm:cxn modelId="{49D05B67-985F-468E-AD31-2239AB51AADE}" type="presParOf" srcId="{82DA42B4-69E4-4C3F-9AD4-308C2B7AE9ED}" destId="{FF1EA8CD-E7C5-4069-B2AE-64412E3A305C}" srcOrd="2" destOrd="0" presId="urn:microsoft.com/office/officeart/2005/8/layout/vList4#1"/>
    <dgm:cxn modelId="{C57DF61A-6B22-4D8B-A28C-A8869F326CBD}" type="presParOf" srcId="{FF1EA8CD-E7C5-4069-B2AE-64412E3A305C}" destId="{7D508DB5-C5E7-4508-9373-6DD52D331EF4}" srcOrd="0" destOrd="0" presId="urn:microsoft.com/office/officeart/2005/8/layout/vList4#1"/>
    <dgm:cxn modelId="{52C067F6-4440-4333-9AD4-B903597C266E}" type="presParOf" srcId="{FF1EA8CD-E7C5-4069-B2AE-64412E3A305C}" destId="{2D17831A-0769-4292-A4C7-444AEE61855E}" srcOrd="1" destOrd="0" presId="urn:microsoft.com/office/officeart/2005/8/layout/vList4#1"/>
    <dgm:cxn modelId="{9C7364EC-93F6-428B-A52D-E3BE5335BD48}" type="presParOf" srcId="{FF1EA8CD-E7C5-4069-B2AE-64412E3A305C}" destId="{2BAA05B2-7334-42C5-A42A-2D9B8EE69E22}" srcOrd="2" destOrd="0" presId="urn:microsoft.com/office/officeart/2005/8/layout/vList4#1"/>
    <dgm:cxn modelId="{9D1C5F4D-7368-46CD-9C49-FB7B7C1DB8ED}" type="presParOf" srcId="{82DA42B4-69E4-4C3F-9AD4-308C2B7AE9ED}" destId="{1BD7ED2E-A4F9-471E-8722-631F5ED86372}" srcOrd="3" destOrd="0" presId="urn:microsoft.com/office/officeart/2005/8/layout/vList4#1"/>
    <dgm:cxn modelId="{6150EAF6-C417-4DB2-B11B-8BFA42CDA279}" type="presParOf" srcId="{82DA42B4-69E4-4C3F-9AD4-308C2B7AE9ED}" destId="{29DB6BD7-25B3-4641-B5DA-C5E148623033}" srcOrd="4" destOrd="0" presId="urn:microsoft.com/office/officeart/2005/8/layout/vList4#1"/>
    <dgm:cxn modelId="{0CF14293-57FC-46C2-8381-DC687B22D262}" type="presParOf" srcId="{29DB6BD7-25B3-4641-B5DA-C5E148623033}" destId="{C24BE902-0917-4BD8-8CA8-86491A25002E}" srcOrd="0" destOrd="0" presId="urn:microsoft.com/office/officeart/2005/8/layout/vList4#1"/>
    <dgm:cxn modelId="{7AB09D1B-B3C3-4A67-BE27-EE3AB87BBEAF}" type="presParOf" srcId="{29DB6BD7-25B3-4641-B5DA-C5E148623033}" destId="{B7FBC616-CE44-4177-A1B5-16C6BC1B1C6F}" srcOrd="1" destOrd="0" presId="urn:microsoft.com/office/officeart/2005/8/layout/vList4#1"/>
    <dgm:cxn modelId="{35EB7D87-B583-4305-AE18-23F14AFB79F5}" type="presParOf" srcId="{29DB6BD7-25B3-4641-B5DA-C5E148623033}" destId="{49CDAC0F-54D4-4508-BA1B-D1845756C8F7}" srcOrd="2" destOrd="0" presId="urn:microsoft.com/office/officeart/2005/8/layout/vList4#1"/>
    <dgm:cxn modelId="{8F7A5F49-C350-4FF0-BB9C-F4CB3756501F}" type="presParOf" srcId="{82DA42B4-69E4-4C3F-9AD4-308C2B7AE9ED}" destId="{7BB5BA65-CAE1-4AFB-98D3-2CEF42F07B7C}" srcOrd="5" destOrd="0" presId="urn:microsoft.com/office/officeart/2005/8/layout/vList4#1"/>
    <dgm:cxn modelId="{D18F9824-8E7D-48C3-BDAD-D8EAEFC53AE8}" type="presParOf" srcId="{82DA42B4-69E4-4C3F-9AD4-308C2B7AE9ED}" destId="{AC2A54B5-E293-4BCA-B261-79056939E7F1}" srcOrd="6" destOrd="0" presId="urn:microsoft.com/office/officeart/2005/8/layout/vList4#1"/>
    <dgm:cxn modelId="{DEC49E4E-844B-43B3-9A16-A6E31C73FE38}" type="presParOf" srcId="{AC2A54B5-E293-4BCA-B261-79056939E7F1}" destId="{685454D5-92AC-48DA-A4C2-C4EEACE7183C}" srcOrd="0" destOrd="0" presId="urn:microsoft.com/office/officeart/2005/8/layout/vList4#1"/>
    <dgm:cxn modelId="{7661215B-2AB5-4DA7-AE9F-EAC65214DEF9}" type="presParOf" srcId="{AC2A54B5-E293-4BCA-B261-79056939E7F1}" destId="{83406BB4-BC78-49B3-B62B-7494FD6999C1}" srcOrd="1" destOrd="0" presId="urn:microsoft.com/office/officeart/2005/8/layout/vList4#1"/>
    <dgm:cxn modelId="{0EECC517-7B9E-4BB8-8747-CEE5B787A8F1}" type="presParOf" srcId="{AC2A54B5-E293-4BCA-B261-79056939E7F1}" destId="{BCEB75F1-83E7-422D-AAA6-9E6C7042DD0C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0C92032-149C-4AB9-AE83-7223C23AF338}">
      <dsp:nvSpPr>
        <dsp:cNvPr id="0" name=""/>
        <dsp:cNvSpPr/>
      </dsp:nvSpPr>
      <dsp:spPr>
        <a:xfrm>
          <a:off x="0" y="451655"/>
          <a:ext cx="4557687" cy="4303689"/>
        </a:xfrm>
        <a:prstGeom prst="diamond">
          <a:avLst/>
        </a:prstGeom>
        <a:blipFill rotWithShape="0">
          <a:blip xmlns:r="http://schemas.openxmlformats.org/officeDocument/2006/relationships" r:embed="rId1">
            <a:extLst>
              <a:ext uri="{BEBA8EAE-BF5A-486C-A8C5-ECC9F3942E4B}">
                <a14:imgProps xmlns:a14="http://schemas.microsoft.com/office/drawing/2010/main" xmlns:r="http://schemas.openxmlformats.org/officeDocument/2006/relationships" xmlns:a="http://schemas.openxmlformats.org/drawingml/2006/main" xmlns:dgm="http://schemas.openxmlformats.org/drawingml/2006/diagram" xmlns="">
                  <a14:imgLayer r:embed="rId2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82E22DE-3544-418D-9FF1-256060B83031}">
      <dsp:nvSpPr>
        <dsp:cNvPr id="0" name=""/>
        <dsp:cNvSpPr/>
      </dsp:nvSpPr>
      <dsp:spPr>
        <a:xfrm>
          <a:off x="3165460" y="522322"/>
          <a:ext cx="5102242" cy="127151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en-US" sz="2800" b="1" kern="1200" dirty="0" smtClean="0">
              <a:solidFill>
                <a:schemeClr val="tx2"/>
              </a:solidFill>
            </a:rPr>
            <a:t>Performance</a:t>
          </a:r>
          <a:endParaRPr lang="en-US" sz="2800" b="1" kern="1200" dirty="0">
            <a:solidFill>
              <a:schemeClr val="tx2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450 BOPS on a single TILE-Gx processor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Shared, coherent cache across all cores</a:t>
          </a:r>
          <a:endParaRPr lang="en-US" sz="2000" kern="1200" dirty="0"/>
        </a:p>
      </dsp:txBody>
      <dsp:txXfrm>
        <a:off x="3165460" y="522322"/>
        <a:ext cx="5102242" cy="1271514"/>
      </dsp:txXfrm>
    </dsp:sp>
    <dsp:sp modelId="{ECCCFA3B-2FD1-42C9-A0A6-969DD63B4158}">
      <dsp:nvSpPr>
        <dsp:cNvPr id="0" name=""/>
        <dsp:cNvSpPr/>
      </dsp:nvSpPr>
      <dsp:spPr>
        <a:xfrm>
          <a:off x="3175005" y="1909774"/>
          <a:ext cx="5092698" cy="127151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en-US" sz="2800" b="1" kern="1200" dirty="0" smtClean="0">
              <a:solidFill>
                <a:schemeClr val="tx2"/>
              </a:solidFill>
            </a:rPr>
            <a:t>Power Efficiency</a:t>
          </a:r>
          <a:endParaRPr lang="en-US" sz="2800" kern="1200" dirty="0">
            <a:solidFill>
              <a:schemeClr val="tx2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0" kern="1200" dirty="0" smtClean="0"/>
            <a:t>60 Watts typical power dissipation</a:t>
          </a:r>
          <a:endParaRPr lang="en-US" sz="2000" b="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0" kern="1200" smtClean="0"/>
            <a:t>5x Performance-per-Watt of x86 class CPUs</a:t>
          </a:r>
          <a:endParaRPr lang="en-US" sz="2000" b="0" kern="1200" dirty="0"/>
        </a:p>
      </dsp:txBody>
      <dsp:txXfrm>
        <a:off x="3175005" y="1909774"/>
        <a:ext cx="5092698" cy="1271514"/>
      </dsp:txXfrm>
    </dsp:sp>
    <dsp:sp modelId="{E291E662-4A03-4B66-B1EE-864C5396F116}">
      <dsp:nvSpPr>
        <dsp:cNvPr id="0" name=""/>
        <dsp:cNvSpPr/>
      </dsp:nvSpPr>
      <dsp:spPr>
        <a:xfrm>
          <a:off x="3167440" y="3297225"/>
          <a:ext cx="5098283" cy="127151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en-US" sz="2800" b="1" kern="1200" dirty="0" smtClean="0">
              <a:solidFill>
                <a:schemeClr val="tx2"/>
              </a:solidFill>
            </a:rPr>
            <a:t>I/O &amp; Connectivity</a:t>
          </a:r>
          <a:endParaRPr lang="en-US" sz="2800" b="1" kern="1200" dirty="0">
            <a:solidFill>
              <a:schemeClr val="tx2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&gt;160G of I/O on the processor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Integrated quad DDR3 memory controllers</a:t>
          </a:r>
          <a:endParaRPr lang="en-US" sz="2000" kern="1200" dirty="0"/>
        </a:p>
      </dsp:txBody>
      <dsp:txXfrm>
        <a:off x="3167440" y="3297225"/>
        <a:ext cx="5098283" cy="127151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2018915-836B-41B8-8026-382A57E6DD5A}">
      <dsp:nvSpPr>
        <dsp:cNvPr id="0" name=""/>
        <dsp:cNvSpPr/>
      </dsp:nvSpPr>
      <dsp:spPr>
        <a:xfrm>
          <a:off x="0" y="0"/>
          <a:ext cx="6440488" cy="12043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58738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Real-Time Informatics</a:t>
          </a:r>
          <a:endParaRPr lang="en-US" sz="2300" kern="1200" dirty="0"/>
        </a:p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 Cyber Security Data Harvesting</a:t>
          </a:r>
          <a:endParaRPr lang="en-US" sz="1800" kern="1200" dirty="0"/>
        </a:p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 Threat  Analysis / Forensics</a:t>
          </a:r>
          <a:endParaRPr lang="en-US" sz="1800" kern="1200" dirty="0"/>
        </a:p>
      </dsp:txBody>
      <dsp:txXfrm>
        <a:off x="1408529" y="0"/>
        <a:ext cx="5031958" cy="1204317"/>
      </dsp:txXfrm>
    </dsp:sp>
    <dsp:sp modelId="{BC8C655E-3C2D-415B-A79E-5FBFDD03A7E4}">
      <dsp:nvSpPr>
        <dsp:cNvPr id="0" name=""/>
        <dsp:cNvSpPr/>
      </dsp:nvSpPr>
      <dsp:spPr>
        <a:xfrm>
          <a:off x="120431" y="120431"/>
          <a:ext cx="1288097" cy="963453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7D508DB5-C5E7-4508-9373-6DD52D331EF4}">
      <dsp:nvSpPr>
        <dsp:cNvPr id="0" name=""/>
        <dsp:cNvSpPr/>
      </dsp:nvSpPr>
      <dsp:spPr>
        <a:xfrm>
          <a:off x="0" y="1324748"/>
          <a:ext cx="6440488" cy="12043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58738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Video Surveillance &amp; Analysis</a:t>
          </a:r>
          <a:endParaRPr lang="en-US" sz="2300" kern="1200" dirty="0"/>
        </a:p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 Image compression/decompression</a:t>
          </a:r>
          <a:endParaRPr lang="en-US" sz="1800" kern="1200" dirty="0"/>
        </a:p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 Target Tracking / Pattern Recognition</a:t>
          </a:r>
          <a:endParaRPr lang="en-US" sz="1800" kern="1200" dirty="0"/>
        </a:p>
      </dsp:txBody>
      <dsp:txXfrm>
        <a:off x="1408529" y="1324748"/>
        <a:ext cx="5031958" cy="1204317"/>
      </dsp:txXfrm>
    </dsp:sp>
    <dsp:sp modelId="{2D17831A-0769-4292-A4C7-444AEE61855E}">
      <dsp:nvSpPr>
        <dsp:cNvPr id="0" name=""/>
        <dsp:cNvSpPr/>
      </dsp:nvSpPr>
      <dsp:spPr>
        <a:xfrm>
          <a:off x="157361" y="1445180"/>
          <a:ext cx="1214238" cy="96345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xmlns:r="http://schemas.openxmlformats.org/officeDocument/2006/relationships" xmlns:a="http://schemas.openxmlformats.org/drawingml/2006/main" xmlns:dgm="http://schemas.openxmlformats.org/drawingml/2006/diagram" xmlns="" val="0"/>
              </a:ext>
            </a:extLst>
          </a:blip>
          <a:srcRect/>
          <a:stretch>
            <a:fillRect t="-4000" b="-4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C24BE902-0917-4BD8-8CA8-86491A25002E}">
      <dsp:nvSpPr>
        <dsp:cNvPr id="0" name=""/>
        <dsp:cNvSpPr/>
      </dsp:nvSpPr>
      <dsp:spPr>
        <a:xfrm>
          <a:off x="0" y="2649497"/>
          <a:ext cx="6440488" cy="12043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58738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Network Security Processing</a:t>
          </a:r>
          <a:endParaRPr lang="en-US" sz="2300" kern="1200" dirty="0"/>
        </a:p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 Intrusion Prevention (IPS/IDS)</a:t>
          </a:r>
          <a:endParaRPr lang="en-US" sz="1800" kern="1200" dirty="0"/>
        </a:p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 Data Leakage Protection (DLP)</a:t>
          </a:r>
          <a:endParaRPr lang="en-US" sz="1800" kern="1200" dirty="0"/>
        </a:p>
      </dsp:txBody>
      <dsp:txXfrm>
        <a:off x="1408529" y="2649497"/>
        <a:ext cx="5031958" cy="1204317"/>
      </dsp:txXfrm>
    </dsp:sp>
    <dsp:sp modelId="{B7FBC616-CE44-4177-A1B5-16C6BC1B1C6F}">
      <dsp:nvSpPr>
        <dsp:cNvPr id="0" name=""/>
        <dsp:cNvSpPr/>
      </dsp:nvSpPr>
      <dsp:spPr>
        <a:xfrm>
          <a:off x="157361" y="2769929"/>
          <a:ext cx="1214238" cy="963453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685454D5-92AC-48DA-A4C2-C4EEACE7183C}">
      <dsp:nvSpPr>
        <dsp:cNvPr id="0" name=""/>
        <dsp:cNvSpPr/>
      </dsp:nvSpPr>
      <dsp:spPr>
        <a:xfrm>
          <a:off x="0" y="3974246"/>
          <a:ext cx="6440488" cy="12043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58738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Integer Compute</a:t>
          </a:r>
          <a:endParaRPr lang="en-US" sz="2300" kern="1200" dirty="0"/>
        </a:p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 Hyper-Scale Integer Computing</a:t>
          </a:r>
          <a:endParaRPr lang="en-US" sz="1800" kern="1200" dirty="0"/>
        </a:p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 Compute-Intensive SIMD &amp; DSP</a:t>
          </a:r>
          <a:endParaRPr lang="en-US" sz="1800" kern="1200" dirty="0"/>
        </a:p>
      </dsp:txBody>
      <dsp:txXfrm>
        <a:off x="1408529" y="3974246"/>
        <a:ext cx="5031958" cy="1204317"/>
      </dsp:txXfrm>
    </dsp:sp>
    <dsp:sp modelId="{83406BB4-BC78-49B3-B62B-7494FD6999C1}">
      <dsp:nvSpPr>
        <dsp:cNvPr id="0" name=""/>
        <dsp:cNvSpPr/>
      </dsp:nvSpPr>
      <dsp:spPr>
        <a:xfrm>
          <a:off x="152402" y="4094678"/>
          <a:ext cx="1224156" cy="963453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42500" cy="465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75" tIns="46637" rIns="93275" bIns="46637" numCol="1" anchor="t" anchorCtr="0" compatLnSpc="1">
            <a:prstTxWarp prst="textNoShape">
              <a:avLst/>
            </a:prstTxWarp>
          </a:bodyPr>
          <a:lstStyle>
            <a:lvl1pPr defTabSz="932588"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5831" y="0"/>
            <a:ext cx="3042500" cy="465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75" tIns="46637" rIns="93275" bIns="46637" numCol="1" anchor="t" anchorCtr="0" compatLnSpc="1">
            <a:prstTxWarp prst="textNoShape">
              <a:avLst/>
            </a:prstTxWarp>
          </a:bodyPr>
          <a:lstStyle>
            <a:lvl1pPr algn="r" defTabSz="932588">
              <a:defRPr sz="1200">
                <a:latin typeface="Calibri" pitchFamily="34" charset="0"/>
              </a:defRPr>
            </a:lvl1pPr>
          </a:lstStyle>
          <a:p>
            <a:fld id="{FF57DEF8-FCFE-41AD-9C9A-70F225F8211F}" type="datetime1">
              <a:rPr lang="en-US"/>
              <a:pPr/>
              <a:t>11/2/11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8839036"/>
            <a:ext cx="3042500" cy="465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75" tIns="46637" rIns="93275" bIns="46637" numCol="1" anchor="b" anchorCtr="0" compatLnSpc="1">
            <a:prstTxWarp prst="textNoShape">
              <a:avLst/>
            </a:prstTxWarp>
          </a:bodyPr>
          <a:lstStyle>
            <a:lvl1pPr defTabSz="932588"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5831" y="8839036"/>
            <a:ext cx="3042500" cy="465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75" tIns="46637" rIns="93275" bIns="46637" numCol="1" anchor="b" anchorCtr="0" compatLnSpc="1">
            <a:prstTxWarp prst="textNoShape">
              <a:avLst/>
            </a:prstTxWarp>
          </a:bodyPr>
          <a:lstStyle>
            <a:lvl1pPr algn="r" defTabSz="932588">
              <a:defRPr sz="1200">
                <a:latin typeface="Calibri" pitchFamily="34" charset="0"/>
              </a:defRPr>
            </a:lvl1pPr>
          </a:lstStyle>
          <a:p>
            <a:fld id="{8F7AA7CA-5CD6-47BE-BD82-12D1166C8C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127194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42500" cy="465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75" tIns="46637" rIns="93275" bIns="46637" numCol="1" anchor="t" anchorCtr="0" compatLnSpc="1">
            <a:prstTxWarp prst="textNoShape">
              <a:avLst/>
            </a:prstTxWarp>
          </a:bodyPr>
          <a:lstStyle>
            <a:lvl1pPr defTabSz="932588"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5831" y="0"/>
            <a:ext cx="3042500" cy="465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75" tIns="46637" rIns="93275" bIns="46637" numCol="1" anchor="t" anchorCtr="0" compatLnSpc="1">
            <a:prstTxWarp prst="textNoShape">
              <a:avLst/>
            </a:prstTxWarp>
          </a:bodyPr>
          <a:lstStyle>
            <a:lvl1pPr algn="r" defTabSz="932588">
              <a:defRPr sz="1200">
                <a:latin typeface="Calibri" pitchFamily="34" charset="0"/>
              </a:defRPr>
            </a:lvl1pPr>
          </a:lstStyle>
          <a:p>
            <a:fld id="{3CD84277-B01E-4ED7-BCD3-AACA3CC4918D}" type="datetime1">
              <a:rPr lang="en-US"/>
              <a:pPr/>
              <a:t>11/2/11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24" tIns="45912" rIns="91824" bIns="45912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993" y="4420315"/>
            <a:ext cx="5615940" cy="4187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75" tIns="46637" rIns="93275" bIns="466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839036"/>
            <a:ext cx="3042500" cy="465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75" tIns="46637" rIns="93275" bIns="46637" numCol="1" anchor="b" anchorCtr="0" compatLnSpc="1">
            <a:prstTxWarp prst="textNoShape">
              <a:avLst/>
            </a:prstTxWarp>
          </a:bodyPr>
          <a:lstStyle>
            <a:lvl1pPr defTabSz="932588"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5831" y="8839036"/>
            <a:ext cx="3042500" cy="465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75" tIns="46637" rIns="93275" bIns="46637" numCol="1" anchor="b" anchorCtr="0" compatLnSpc="1">
            <a:prstTxWarp prst="textNoShape">
              <a:avLst/>
            </a:prstTxWarp>
          </a:bodyPr>
          <a:lstStyle>
            <a:lvl1pPr algn="r" defTabSz="932588">
              <a:defRPr sz="1200">
                <a:latin typeface="Calibri" pitchFamily="34" charset="0"/>
              </a:defRPr>
            </a:lvl1pPr>
          </a:lstStyle>
          <a:p>
            <a:fld id="{99370AB2-6635-4948-A8D2-E8DB83C4C6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155467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7450" y="700088"/>
            <a:ext cx="4649788" cy="348773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993" y="4421909"/>
            <a:ext cx="5615940" cy="4184479"/>
          </a:xfrm>
        </p:spPr>
        <p:txBody>
          <a:bodyPr lIns="98872" tIns="49438" rIns="98872" bIns="49438"/>
          <a:lstStyle/>
          <a:p>
            <a:pPr marL="119563" indent="-119563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ECA757-94D9-AA4C-A6DF-E867266F92D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86432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brand_image_nopattern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76200" y="207963"/>
            <a:ext cx="9271000" cy="673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-76200" y="0"/>
            <a:ext cx="9277350" cy="228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6" name="Picture 11" descr="Tilera_logo_PMS361_inverse 20100801.jpg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28600" y="0"/>
            <a:ext cx="5273675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4876800"/>
            <a:ext cx="7772400" cy="762000"/>
          </a:xfrm>
          <a:effectLst>
            <a:outerShdw blurRad="177800" dist="88900" dir="2700000">
              <a:schemeClr val="tx2">
                <a:lumMod val="75000"/>
                <a:lumOff val="25000"/>
                <a:alpha val="43000"/>
              </a:schemeClr>
            </a:outerShdw>
          </a:effectLst>
        </p:spPr>
        <p:txBody>
          <a:bodyPr/>
          <a:lstStyle>
            <a:lvl1pPr algn="r">
              <a:defRPr b="1" i="0">
                <a:solidFill>
                  <a:schemeClr val="bg1"/>
                </a:solidFill>
                <a:latin typeface="+mj-lt"/>
                <a:cs typeface="Myriad Pro Semibold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0" y="5638800"/>
            <a:ext cx="4953000" cy="7620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6838"/>
            <a:ext cx="8534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524000" y="6527800"/>
            <a:ext cx="5334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2B8FA-BA6A-4196-8FDE-3DAAC85BCC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743200" y="6400800"/>
            <a:ext cx="36576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2011 Tilera Corporation..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6838"/>
            <a:ext cx="8534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C2237-E663-4A67-9242-C4FC85E0EB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24170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Header Art 20100801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013200" y="0"/>
            <a:ext cx="5130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5"/>
          <p:cNvSpPr/>
          <p:nvPr userDrawn="1"/>
        </p:nvSpPr>
        <p:spPr>
          <a:xfrm>
            <a:off x="0" y="0"/>
            <a:ext cx="9144000" cy="1027113"/>
          </a:xfrm>
          <a:prstGeom prst="rect">
            <a:avLst/>
          </a:prstGeom>
          <a:gradFill flip="none" rotWithShape="1">
            <a:gsLst>
              <a:gs pos="52000">
                <a:srgbClr val="000000"/>
              </a:gs>
              <a:gs pos="90000">
                <a:srgbClr val="FFFFFF">
                  <a:alpha val="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2440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3"/>
          </p:nvPr>
        </p:nvSpPr>
        <p:spPr>
          <a:xfrm>
            <a:off x="457200" y="6019800"/>
            <a:ext cx="8229600" cy="381000"/>
          </a:xfrm>
        </p:spPr>
        <p:txBody>
          <a:bodyPr/>
          <a:lstStyle>
            <a:lvl1pPr marL="0" indent="0" algn="ctr">
              <a:buNone/>
              <a:defRPr sz="2400" b="1" i="1" baseline="0">
                <a:solidFill>
                  <a:srgbClr val="00660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8524" y="5848"/>
            <a:ext cx="9144000" cy="990600"/>
          </a:xfrm>
        </p:spPr>
        <p:txBody>
          <a:bodyPr lIns="274320" tIns="73152" anchor="t"/>
          <a:lstStyle>
            <a:lvl1pPr algn="l"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4"/>
          </p:nvPr>
        </p:nvSpPr>
        <p:spPr>
          <a:xfrm>
            <a:off x="304800" y="710862"/>
            <a:ext cx="4876800" cy="228600"/>
          </a:xfrm>
        </p:spPr>
        <p:txBody>
          <a:bodyPr lIns="0" tIns="0">
            <a:noAutofit/>
          </a:bodyPr>
          <a:lstStyle>
            <a:lvl1pPr marL="0" indent="0">
              <a:buNone/>
              <a:defRPr sz="1800" b="0" i="0">
                <a:solidFill>
                  <a:srgbClr val="FFFFFF"/>
                </a:solidFill>
                <a:latin typeface="Arial Narrow"/>
                <a:cs typeface="Arial Narrow"/>
              </a:defRPr>
            </a:lvl1pPr>
          </a:lstStyle>
          <a:p>
            <a:pPr lvl="0"/>
            <a:r>
              <a:rPr lang="en-US" dirty="0" smtClean="0"/>
              <a:t>Click to edit Master</a:t>
            </a:r>
            <a:endParaRPr lang="en-US" dirty="0"/>
          </a:p>
        </p:txBody>
      </p:sp>
      <p:sp>
        <p:nvSpPr>
          <p:cNvPr id="8" name="Date Placeholder 11"/>
          <p:cNvSpPr>
            <a:spLocks noGrp="1"/>
          </p:cNvSpPr>
          <p:nvPr userDrawn="1">
            <p:ph type="dt" sz="half" idx="15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Narrow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r>
              <a:rPr lang="en-US" smtClean="0"/>
              <a:t>HPEC September 2011</a:t>
            </a:r>
            <a:endParaRPr lang="en-US"/>
          </a:p>
        </p:txBody>
      </p:sp>
      <p:sp>
        <p:nvSpPr>
          <p:cNvPr id="9" name="Footer Placeholder 12"/>
          <p:cNvSpPr>
            <a:spLocks noGrp="1"/>
          </p:cNvSpPr>
          <p:nvPr userDrawn="1">
            <p:ph type="ftr" sz="quarter" idx="16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Narrow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r>
              <a:rPr lang="sv-SE"/>
              <a:t>© 2011 Tilera Corporation..</a:t>
            </a:r>
            <a:endParaRPr lang="en-US"/>
          </a:p>
        </p:txBody>
      </p:sp>
      <p:sp>
        <p:nvSpPr>
          <p:cNvPr id="10" name="Slide Number Placeholder 13"/>
          <p:cNvSpPr>
            <a:spLocks noGrp="1"/>
          </p:cNvSpPr>
          <p:nvPr userDrawn="1">
            <p:ph type="sldNum" sz="quarter" idx="17"/>
          </p:nvPr>
        </p:nvSpPr>
        <p:spPr/>
        <p:txBody>
          <a:bodyPr/>
          <a:lstStyle>
            <a:lvl1pPr>
              <a:defRPr>
                <a:latin typeface="Arial Narrow"/>
                <a:cs typeface="Arial Narrow"/>
              </a:defRPr>
            </a:lvl1pPr>
          </a:lstStyle>
          <a:p>
            <a:pPr>
              <a:defRPr/>
            </a:pPr>
            <a:fld id="{88890FDC-5850-4D13-A6ED-4AB6F72F1B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HPEC September 2011</a:t>
            </a:r>
            <a:endParaRPr lang="en-US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© 2011 Tilera Corporation..</a:t>
            </a:r>
            <a:endParaRPr lang="en-US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ECBC7-0189-4F4D-AA33-838B3E22F0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HPEC September 2011</a:t>
            </a:r>
            <a:endParaRPr lang="en-US"/>
          </a:p>
        </p:txBody>
      </p:sp>
      <p:sp>
        <p:nvSpPr>
          <p:cNvPr id="8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© 2011 Tilera Corporation..</a:t>
            </a:r>
            <a:endParaRPr lang="en-US"/>
          </a:p>
        </p:txBody>
      </p:sp>
      <p:sp>
        <p:nvSpPr>
          <p:cNvPr id="9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E0F65-1E28-4ECC-A895-12B5613D79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HPEC September 2011</a:t>
            </a:r>
            <a:endParaRPr lang="en-US"/>
          </a:p>
        </p:txBody>
      </p:sp>
      <p:sp>
        <p:nvSpPr>
          <p:cNvPr id="4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© 2011 Tilera Corporation..</a:t>
            </a:r>
            <a:endParaRPr lang="en-US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3CA62-6C01-41C6-B1B2-5681B02CFF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HPEC September 2011</a:t>
            </a:r>
            <a:endParaRPr lang="en-US"/>
          </a:p>
        </p:txBody>
      </p:sp>
      <p:sp>
        <p:nvSpPr>
          <p:cNvPr id="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© 2011 Tilera Corporation..</a:t>
            </a: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B9945-ADD0-424D-8927-52DB67C964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HPEC September 2011</a:t>
            </a:r>
            <a:endParaRPr lang="en-US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© 2011 Tilera Corporation..</a:t>
            </a:r>
            <a:endParaRPr lang="en-US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08DF9-F939-4B89-BA08-970D65E03B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HPEC September 2011</a:t>
            </a:r>
            <a:endParaRPr lang="en-US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© 2011 Tilera Corporation..</a:t>
            </a:r>
            <a:endParaRPr lang="en-US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566AF-10DE-44AA-B521-B8F99E0ABA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6838"/>
            <a:ext cx="8534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2011 Tilera Corporation..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C954C-1A6F-4D77-B89F-CA91B780CB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561138"/>
            <a:ext cx="9144000" cy="3048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101600" dist="101600" dir="16200000" algn="t" rotWithShape="0">
              <a:prstClr val="black">
                <a:alpha val="1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613525"/>
            <a:ext cx="21336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HPEC September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11888" y="6629400"/>
            <a:ext cx="28956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© 2011 Tilera Corporation..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6629400"/>
            <a:ext cx="21336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42C27C34-A985-4436-BF35-8016435145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561138"/>
            <a:ext cx="9144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71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ＭＳ Ｐゴシック" pitchFamily="34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rbel" pitchFamily="34" charset="0"/>
          <a:ea typeface="ＭＳ Ｐゴシック" pitchFamily="34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rbel" pitchFamily="34" charset="0"/>
          <a:ea typeface="ＭＳ Ｐゴシック" pitchFamily="34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rbel" pitchFamily="34" charset="0"/>
          <a:ea typeface="ＭＳ Ｐゴシック" pitchFamily="34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rbel" pitchFamily="34" charset="0"/>
          <a:ea typeface="ＭＳ Ｐゴシック" pitchFamily="34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Pro Light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Pro Light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Pro Light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Pro Light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34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jpeg"/><Relationship Id="rId5" Type="http://schemas.openxmlformats.org/officeDocument/2006/relationships/image" Target="../media/image7.jpeg"/><Relationship Id="rId6" Type="http://schemas.microsoft.com/office/2007/relationships/hdphoto" Target="../media/hdphoto2.wdp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4" Type="http://schemas.openxmlformats.org/officeDocument/2006/relationships/image" Target="../media/image14.jpeg"/><Relationship Id="rId5" Type="http://schemas.microsoft.com/office/2007/relationships/hdphoto" Target="../media/hdphoto3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228600" y="4800600"/>
            <a:ext cx="8610600" cy="10668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200" dirty="0" smtClean="0">
                <a:latin typeface="Calibri" pitchFamily="34" charset="0"/>
                <a:ea typeface="Myriad Pro Semibold"/>
              </a:rPr>
              <a:t>The </a:t>
            </a:r>
            <a:r>
              <a:rPr lang="en-US" sz="3200" dirty="0">
                <a:latin typeface="Calibri" pitchFamily="34" charset="0"/>
                <a:ea typeface="Myriad Pro Semibold"/>
              </a:rPr>
              <a:t>TILE-Gx </a:t>
            </a:r>
            <a:r>
              <a:rPr lang="en-US" sz="3200" dirty="0" smtClean="0">
                <a:latin typeface="Calibri" pitchFamily="34" charset="0"/>
                <a:ea typeface="Myriad Pro Semibold"/>
              </a:rPr>
              <a:t>Processor:</a:t>
            </a:r>
            <a:br>
              <a:rPr lang="en-US" sz="3200" dirty="0" smtClean="0">
                <a:latin typeface="Calibri" pitchFamily="34" charset="0"/>
                <a:ea typeface="Myriad Pro Semibold"/>
              </a:rPr>
            </a:br>
            <a:r>
              <a:rPr lang="en-US" sz="3200" dirty="0" smtClean="0">
                <a:latin typeface="Calibri" pitchFamily="34" charset="0"/>
                <a:ea typeface="Myriad Pro Semibold"/>
              </a:rPr>
              <a:t>Enabling HPC through Massive-Scale </a:t>
            </a:r>
            <a:r>
              <a:rPr lang="en-US" sz="3200" dirty="0" err="1" smtClean="0">
                <a:latin typeface="Calibri" pitchFamily="34" charset="0"/>
                <a:ea typeface="Myriad Pro Semibold"/>
              </a:rPr>
              <a:t>Manycore</a:t>
            </a:r>
            <a:endParaRPr lang="en-US" sz="2800" dirty="0" smtClean="0">
              <a:latin typeface="Calibri" pitchFamily="34" charset="0"/>
              <a:ea typeface="Myriad Pro Semibold"/>
            </a:endParaRPr>
          </a:p>
        </p:txBody>
      </p:sp>
      <p:sp>
        <p:nvSpPr>
          <p:cNvPr id="14338" name="Subtitle 9"/>
          <p:cNvSpPr>
            <a:spLocks noGrp="1"/>
          </p:cNvSpPr>
          <p:nvPr>
            <p:ph type="subTitle" idx="1"/>
          </p:nvPr>
        </p:nvSpPr>
        <p:spPr>
          <a:xfrm>
            <a:off x="4343400" y="5943600"/>
            <a:ext cx="4495800" cy="838200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en-US" sz="2200" dirty="0" smtClean="0">
                <a:latin typeface="Myriad Pro"/>
              </a:rPr>
              <a:t>Bob Doud</a:t>
            </a:r>
          </a:p>
          <a:p>
            <a:pPr eaLnBrk="1" hangingPunct="1"/>
            <a:r>
              <a:rPr lang="en-US" sz="2200" dirty="0" smtClean="0">
                <a:latin typeface="Myriad Pro"/>
              </a:rPr>
              <a:t>Director of Processor Strategy, Tilera Corp.</a:t>
            </a:r>
            <a:endParaRPr lang="en-US" sz="1700" dirty="0" smtClean="0">
              <a:latin typeface="Myriad Pro"/>
            </a:endParaRPr>
          </a:p>
          <a:p>
            <a:pPr eaLnBrk="1" hangingPunct="1"/>
            <a:r>
              <a:rPr lang="en-US" sz="1700" dirty="0" smtClean="0">
                <a:latin typeface="Myriad Pro"/>
              </a:rPr>
              <a:t>HPEC, September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2618F653-7B3D-354F-88FC-07028628501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0" y="5848"/>
            <a:ext cx="9135476" cy="990600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Tilera TILE-Gx Family</a:t>
            </a:r>
            <a:endParaRPr lang="en-US" dirty="0">
              <a:latin typeface="+mn-lt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304799" y="685800"/>
            <a:ext cx="6429146" cy="355938"/>
          </a:xfrm>
        </p:spPr>
        <p:txBody>
          <a:bodyPr/>
          <a:lstStyle/>
          <a:p>
            <a:r>
              <a:rPr lang="en-US" sz="2000" b="1" dirty="0" err="1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Manycore</a:t>
            </a:r>
            <a:r>
              <a:rPr lang="en-US" sz="2000" b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 Processors with up to 100 Cores</a:t>
            </a:r>
            <a:endParaRPr lang="en-US" sz="2000" b="1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5" name="Date Placeholder 4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HPEC September 2011</a:t>
            </a:r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72570749"/>
              </p:ext>
            </p:extLst>
          </p:nvPr>
        </p:nvGraphicFramePr>
        <p:xfrm>
          <a:off x="342900" y="1143000"/>
          <a:ext cx="8572500" cy="5207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Footer Placeholder 4"/>
          <p:cNvSpPr txBox="1">
            <a:spLocks noGrp="1"/>
          </p:cNvSpPr>
          <p:nvPr/>
        </p:nvSpPr>
        <p:spPr>
          <a:xfrm>
            <a:off x="6211888" y="6629400"/>
            <a:ext cx="2895600" cy="152400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000" dirty="0">
                <a:solidFill>
                  <a:schemeClr val="bg1"/>
                </a:solidFill>
                <a:latin typeface="Arial Narrow"/>
                <a:ea typeface="+mn-ea"/>
                <a:cs typeface="Arial Narrow"/>
              </a:rPr>
              <a:t>© 2011 Tilera Corporation</a:t>
            </a:r>
            <a:endParaRPr lang="en-US" sz="1000" dirty="0">
              <a:solidFill>
                <a:schemeClr val="bg1"/>
              </a:solidFill>
              <a:latin typeface="Arial Narrow"/>
              <a:ea typeface="+mn-ea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3185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7938" y="0"/>
            <a:ext cx="9144001" cy="990600"/>
          </a:xfrm>
        </p:spPr>
        <p:txBody>
          <a:bodyPr/>
          <a:lstStyle/>
          <a:p>
            <a:pPr>
              <a:defRPr/>
            </a:pPr>
            <a:r>
              <a:rPr lang="en-US" altLang="zh-CN" dirty="0">
                <a:latin typeface="+mn-lt"/>
                <a:ea typeface="SimSun" pitchFamily="2" charset="-122"/>
              </a:rPr>
              <a:t>The </a:t>
            </a:r>
            <a:r>
              <a:rPr lang="en-US" altLang="zh-CN" dirty="0" smtClean="0">
                <a:latin typeface="+mn-lt"/>
                <a:ea typeface="SimSun" pitchFamily="2" charset="-122"/>
              </a:rPr>
              <a:t>TILE-Gx8100</a:t>
            </a:r>
            <a:r>
              <a:rPr lang="en-US" altLang="zh-CN" sz="4000" baseline="30000" dirty="0" smtClean="0">
                <a:latin typeface="+mn-lt"/>
                <a:ea typeface="SimSun" pitchFamily="2" charset="-122"/>
              </a:rPr>
              <a:t>™</a:t>
            </a:r>
            <a:r>
              <a:rPr lang="en-US" altLang="zh-CN" dirty="0" smtClean="0">
                <a:latin typeface="+mn-lt"/>
                <a:ea typeface="SimSun" pitchFamily="2" charset="-122"/>
              </a:rPr>
              <a:t> Processor:</a:t>
            </a:r>
            <a:endParaRPr lang="en-US" dirty="0">
              <a:latin typeface="+mn-lt"/>
              <a:ea typeface="MS PGothic" pitchFamily="34" charset="-128"/>
            </a:endParaRPr>
          </a:p>
        </p:txBody>
      </p:sp>
      <p:sp>
        <p:nvSpPr>
          <p:cNvPr id="16428" name="Text Placeholder 16729"/>
          <p:cNvSpPr>
            <a:spLocks noGrp="1"/>
          </p:cNvSpPr>
          <p:nvPr>
            <p:ph type="body" sz="quarter" idx="14"/>
          </p:nvPr>
        </p:nvSpPr>
        <p:spPr>
          <a:xfrm>
            <a:off x="304800" y="711200"/>
            <a:ext cx="4876800" cy="355600"/>
          </a:xfrm>
        </p:spPr>
        <p:txBody>
          <a:bodyPr/>
          <a:lstStyle/>
          <a:p>
            <a:r>
              <a:rPr lang="en-US" altLang="zh-CN" sz="2000" b="1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Arial Narrow" pitchFamily="34" charset="0"/>
                <a:ea typeface="SimSun" pitchFamily="2" charset="-122"/>
                <a:cs typeface="Arial Narrow" pitchFamily="34" charset="0"/>
              </a:rPr>
              <a:t>System-on-a-Chip with 100 64-bit cores</a:t>
            </a:r>
          </a:p>
          <a:p>
            <a:endParaRPr lang="en-US" sz="2000" dirty="0" smtClean="0">
              <a:solidFill>
                <a:schemeClr val="tx2">
                  <a:lumMod val="50000"/>
                  <a:lumOff val="50000"/>
                </a:schemeClr>
              </a:solidFill>
              <a:latin typeface="Arial Narrow" pitchFamily="34" charset="0"/>
              <a:ea typeface="SimSun" pitchFamily="2" charset="-122"/>
              <a:cs typeface="Arial Narrow" pitchFamily="34" charset="0"/>
            </a:endParaRPr>
          </a:p>
        </p:txBody>
      </p:sp>
      <p:sp>
        <p:nvSpPr>
          <p:cNvPr id="16429" name="Slide Number Placeholder 3"/>
          <p:cNvSpPr txBox="1">
            <a:spLocks noGrp="1"/>
          </p:cNvSpPr>
          <p:nvPr/>
        </p:nvSpPr>
        <p:spPr bwMode="auto">
          <a:xfrm>
            <a:off x="3276600" y="6629400"/>
            <a:ext cx="21336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fld id="{3DE8D008-E23E-448E-A43F-739EF01AE508}" type="slidenum">
              <a:rPr lang="en-US" sz="1000">
                <a:solidFill>
                  <a:schemeClr val="bg1"/>
                </a:solidFill>
              </a:rPr>
              <a:pPr algn="ctr" eaLnBrk="0" hangingPunct="0"/>
              <a:t>3</a:t>
            </a:fld>
            <a:endParaRPr lang="en-US" sz="1000">
              <a:solidFill>
                <a:schemeClr val="bg1"/>
              </a:solidFill>
            </a:endParaRPr>
          </a:p>
        </p:txBody>
      </p:sp>
      <p:sp>
        <p:nvSpPr>
          <p:cNvPr id="347" name="Footer Placeholder 4"/>
          <p:cNvSpPr txBox="1">
            <a:spLocks noGrp="1"/>
          </p:cNvSpPr>
          <p:nvPr/>
        </p:nvSpPr>
        <p:spPr>
          <a:xfrm>
            <a:off x="6211888" y="6629400"/>
            <a:ext cx="2895600" cy="152400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000" dirty="0">
                <a:solidFill>
                  <a:schemeClr val="bg1"/>
                </a:solidFill>
                <a:latin typeface="Arial Narrow"/>
                <a:ea typeface="+mn-ea"/>
                <a:cs typeface="Arial Narrow"/>
              </a:rPr>
              <a:t>© 2011 Tilera Corporation</a:t>
            </a:r>
            <a:endParaRPr lang="en-US" sz="1000" dirty="0">
              <a:solidFill>
                <a:schemeClr val="bg1"/>
              </a:solidFill>
              <a:latin typeface="Arial Narrow"/>
              <a:ea typeface="+mn-ea"/>
              <a:cs typeface="Arial Narrow"/>
            </a:endParaRPr>
          </a:p>
        </p:txBody>
      </p:sp>
      <p:sp>
        <p:nvSpPr>
          <p:cNvPr id="353" name="Date Placeholder 8"/>
          <p:cNvSpPr>
            <a:spLocks noGrp="1"/>
          </p:cNvSpPr>
          <p:nvPr>
            <p:ph type="dt" sz="half" idx="15"/>
          </p:nvPr>
        </p:nvSpPr>
        <p:spPr>
          <a:xfrm>
            <a:off x="152400" y="6613525"/>
            <a:ext cx="2133600" cy="168275"/>
          </a:xfrm>
        </p:spPr>
        <p:txBody>
          <a:bodyPr/>
          <a:lstStyle/>
          <a:p>
            <a:pPr>
              <a:defRPr/>
            </a:pPr>
            <a:r>
              <a:rPr lang="en-US" smtClean="0"/>
              <a:t>HPEC September 2011</a:t>
            </a:r>
            <a:endParaRPr lang="en-US" dirty="0"/>
          </a:p>
        </p:txBody>
      </p:sp>
      <p:sp>
        <p:nvSpPr>
          <p:cNvPr id="16730" name="Slide Number Placeholder 1672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88890FDC-5850-4D13-A6ED-4AB6F72F1B5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grpSp>
        <p:nvGrpSpPr>
          <p:cNvPr id="16729" name="Group 16728"/>
          <p:cNvGrpSpPr/>
          <p:nvPr/>
        </p:nvGrpSpPr>
        <p:grpSpPr>
          <a:xfrm>
            <a:off x="609600" y="1219200"/>
            <a:ext cx="6185450" cy="5148022"/>
            <a:chOff x="838200" y="1371600"/>
            <a:chExt cx="5773738" cy="4805363"/>
          </a:xfrm>
        </p:grpSpPr>
        <p:sp>
          <p:nvSpPr>
            <p:cNvPr id="16385" name="Rectangle 3"/>
            <p:cNvSpPr>
              <a:spLocks noChangeArrowheads="1"/>
            </p:cNvSpPr>
            <p:nvPr/>
          </p:nvSpPr>
          <p:spPr bwMode="auto">
            <a:xfrm>
              <a:off x="1038225" y="1538288"/>
              <a:ext cx="5334000" cy="4411662"/>
            </a:xfrm>
            <a:prstGeom prst="rect">
              <a:avLst/>
            </a:prstGeom>
            <a:gradFill rotWithShape="1">
              <a:gsLst>
                <a:gs pos="0">
                  <a:srgbClr val="C0C0C0"/>
                </a:gs>
                <a:gs pos="50000">
                  <a:srgbClr val="EAEAEA"/>
                </a:gs>
                <a:gs pos="100000">
                  <a:srgbClr val="C0C0C0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Arial Narrow" pitchFamily="34" charset="0"/>
              </a:endParaRPr>
            </a:p>
          </p:txBody>
        </p:sp>
        <p:sp>
          <p:nvSpPr>
            <p:cNvPr id="14339" name="Rectangle 157"/>
            <p:cNvSpPr>
              <a:spLocks noChangeArrowheads="1"/>
            </p:cNvSpPr>
            <p:nvPr/>
          </p:nvSpPr>
          <p:spPr bwMode="auto">
            <a:xfrm>
              <a:off x="1873250" y="5499100"/>
              <a:ext cx="1638300" cy="301625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bg2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000" b="1">
                  <a:solidFill>
                    <a:schemeClr val="bg1"/>
                  </a:solidFill>
                  <a:latin typeface="Arial" pitchFamily="34" charset="0"/>
                  <a:cs typeface="+mn-cs"/>
                </a:rPr>
                <a:t>Memory Controller </a:t>
              </a:r>
              <a:r>
                <a:rPr lang="en-US" sz="900" b="1">
                  <a:solidFill>
                    <a:schemeClr val="bg1"/>
                  </a:solidFill>
                  <a:latin typeface="Arial" pitchFamily="34" charset="0"/>
                  <a:cs typeface="+mn-cs"/>
                </a:rPr>
                <a:t>(DDR3)</a:t>
              </a:r>
            </a:p>
          </p:txBody>
        </p:sp>
        <p:sp>
          <p:nvSpPr>
            <p:cNvPr id="16387" name="AutoShape 185"/>
            <p:cNvSpPr>
              <a:spLocks noChangeArrowheads="1"/>
            </p:cNvSpPr>
            <p:nvPr/>
          </p:nvSpPr>
          <p:spPr bwMode="auto">
            <a:xfrm rot="5400000">
              <a:off x="2501900" y="5857875"/>
              <a:ext cx="357188" cy="280988"/>
            </a:xfrm>
            <a:prstGeom prst="leftRightArrow">
              <a:avLst>
                <a:gd name="adj1" fmla="val 50000"/>
                <a:gd name="adj2" fmla="val 25424"/>
              </a:avLst>
            </a:prstGeom>
            <a:solidFill>
              <a:srgbClr val="FBE09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pPr eaLnBrk="0" hangingPunct="0"/>
              <a:endParaRPr lang="en-US">
                <a:latin typeface="Arial Narrow" pitchFamily="34" charset="0"/>
              </a:endParaRPr>
            </a:p>
          </p:txBody>
        </p:sp>
        <p:sp>
          <p:nvSpPr>
            <p:cNvPr id="14341" name="Rectangle 157"/>
            <p:cNvSpPr>
              <a:spLocks noChangeArrowheads="1"/>
            </p:cNvSpPr>
            <p:nvPr/>
          </p:nvSpPr>
          <p:spPr bwMode="auto">
            <a:xfrm>
              <a:off x="3613150" y="5499100"/>
              <a:ext cx="1638300" cy="29845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bg2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000" b="1">
                  <a:solidFill>
                    <a:schemeClr val="bg1"/>
                  </a:solidFill>
                  <a:latin typeface="Arial" pitchFamily="34" charset="0"/>
                  <a:cs typeface="+mn-cs"/>
                </a:rPr>
                <a:t>Memory Controller </a:t>
              </a:r>
              <a:r>
                <a:rPr lang="en-US" sz="900" b="1">
                  <a:solidFill>
                    <a:schemeClr val="bg1"/>
                  </a:solidFill>
                  <a:latin typeface="Arial" pitchFamily="34" charset="0"/>
                  <a:cs typeface="+mn-cs"/>
                </a:rPr>
                <a:t>(DDR3)</a:t>
              </a:r>
            </a:p>
          </p:txBody>
        </p:sp>
        <p:sp>
          <p:nvSpPr>
            <p:cNvPr id="16389" name="AutoShape 186"/>
            <p:cNvSpPr>
              <a:spLocks noChangeArrowheads="1"/>
            </p:cNvSpPr>
            <p:nvPr/>
          </p:nvSpPr>
          <p:spPr bwMode="auto">
            <a:xfrm rot="5400000">
              <a:off x="4260850" y="5857875"/>
              <a:ext cx="357188" cy="280988"/>
            </a:xfrm>
            <a:prstGeom prst="leftRightArrow">
              <a:avLst>
                <a:gd name="adj1" fmla="val 50000"/>
                <a:gd name="adj2" fmla="val 25424"/>
              </a:avLst>
            </a:prstGeom>
            <a:solidFill>
              <a:srgbClr val="FBE09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pPr eaLnBrk="0" hangingPunct="0"/>
              <a:endParaRPr lang="en-US">
                <a:latin typeface="Arial Narrow" pitchFamily="34" charset="0"/>
              </a:endParaRPr>
            </a:p>
          </p:txBody>
        </p:sp>
        <p:sp>
          <p:nvSpPr>
            <p:cNvPr id="14343" name="Rectangle 157"/>
            <p:cNvSpPr>
              <a:spLocks noChangeArrowheads="1"/>
            </p:cNvSpPr>
            <p:nvPr/>
          </p:nvSpPr>
          <p:spPr bwMode="auto">
            <a:xfrm>
              <a:off x="1882775" y="1651000"/>
              <a:ext cx="1636713" cy="301625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bg2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000" b="1" dirty="0">
                  <a:solidFill>
                    <a:schemeClr val="bg1"/>
                  </a:solidFill>
                  <a:latin typeface="Arial" pitchFamily="34" charset="0"/>
                  <a:cs typeface="+mn-cs"/>
                </a:rPr>
                <a:t>Memory Controller </a:t>
              </a:r>
              <a:r>
                <a:rPr lang="en-US" sz="900" b="1" dirty="0">
                  <a:solidFill>
                    <a:schemeClr val="bg1"/>
                  </a:solidFill>
                  <a:latin typeface="Arial" pitchFamily="34" charset="0"/>
                  <a:cs typeface="+mn-cs"/>
                </a:rPr>
                <a:t>(DDR3)</a:t>
              </a:r>
            </a:p>
          </p:txBody>
        </p:sp>
        <p:sp>
          <p:nvSpPr>
            <p:cNvPr id="16391" name="AutoShape 185"/>
            <p:cNvSpPr>
              <a:spLocks noChangeArrowheads="1"/>
            </p:cNvSpPr>
            <p:nvPr/>
          </p:nvSpPr>
          <p:spPr bwMode="auto">
            <a:xfrm rot="5400000">
              <a:off x="2556668" y="1364457"/>
              <a:ext cx="265113" cy="279400"/>
            </a:xfrm>
            <a:prstGeom prst="leftRightArrow">
              <a:avLst>
                <a:gd name="adj1" fmla="val 51139"/>
                <a:gd name="adj2" fmla="val 25148"/>
              </a:avLst>
            </a:prstGeom>
            <a:solidFill>
              <a:srgbClr val="FBE09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pPr eaLnBrk="0" hangingPunct="0"/>
              <a:endParaRPr lang="en-US">
                <a:latin typeface="Arial Narrow" pitchFamily="34" charset="0"/>
              </a:endParaRPr>
            </a:p>
          </p:txBody>
        </p:sp>
        <p:sp>
          <p:nvSpPr>
            <p:cNvPr id="14345" name="Rectangle 157"/>
            <p:cNvSpPr>
              <a:spLocks noChangeArrowheads="1"/>
            </p:cNvSpPr>
            <p:nvPr/>
          </p:nvSpPr>
          <p:spPr bwMode="auto">
            <a:xfrm>
              <a:off x="3622675" y="1649413"/>
              <a:ext cx="1635125" cy="301625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bg2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000" b="1">
                  <a:solidFill>
                    <a:schemeClr val="bg1"/>
                  </a:solidFill>
                  <a:latin typeface="Arial" pitchFamily="34" charset="0"/>
                  <a:cs typeface="+mn-cs"/>
                </a:rPr>
                <a:t>Memory Controller </a:t>
              </a:r>
              <a:r>
                <a:rPr lang="en-US" sz="900" b="1">
                  <a:solidFill>
                    <a:schemeClr val="bg1"/>
                  </a:solidFill>
                  <a:latin typeface="Arial" pitchFamily="34" charset="0"/>
                  <a:cs typeface="+mn-cs"/>
                </a:rPr>
                <a:t>(DDR3)</a:t>
              </a:r>
            </a:p>
          </p:txBody>
        </p:sp>
        <p:sp>
          <p:nvSpPr>
            <p:cNvPr id="14346" name="Rectangle 163"/>
            <p:cNvSpPr>
              <a:spLocks noChangeArrowheads="1"/>
            </p:cNvSpPr>
            <p:nvPr/>
          </p:nvSpPr>
          <p:spPr bwMode="auto">
            <a:xfrm rot="-5400000">
              <a:off x="3686175" y="3609975"/>
              <a:ext cx="3352800" cy="247650"/>
            </a:xfrm>
            <a:prstGeom prst="rect">
              <a:avLst/>
            </a:prstGeom>
            <a:solidFill>
              <a:schemeClr val="accent5"/>
            </a:solidFill>
            <a:ln>
              <a:noFill/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none" tIns="0" bIns="0" anchor="ctr"/>
            <a:lstStyle/>
            <a:p>
              <a:pPr algn="ctr">
                <a:lnSpc>
                  <a:spcPts val="1138"/>
                </a:lnSpc>
              </a:pPr>
              <a:r>
                <a:rPr lang="en-US" sz="900" b="1">
                  <a:solidFill>
                    <a:srgbClr val="FFFFFF"/>
                  </a:solidFill>
                  <a:latin typeface="Myriad Pro"/>
                  <a:ea typeface="宋体" pitchFamily="2" charset="-122"/>
                  <a:cs typeface="Myriad Pro"/>
                </a:rPr>
                <a:t>mPIPE</a:t>
              </a:r>
            </a:p>
          </p:txBody>
        </p:sp>
        <p:grpSp>
          <p:nvGrpSpPr>
            <p:cNvPr id="16394" name="Group 11"/>
            <p:cNvGrpSpPr>
              <a:grpSpLocks/>
            </p:cNvGrpSpPr>
            <p:nvPr/>
          </p:nvGrpSpPr>
          <p:grpSpPr bwMode="auto">
            <a:xfrm>
              <a:off x="1865313" y="1965325"/>
              <a:ext cx="3379787" cy="3533775"/>
              <a:chOff x="1673" y="1286"/>
              <a:chExt cx="2129" cy="2226"/>
            </a:xfrm>
          </p:grpSpPr>
          <p:grpSp>
            <p:nvGrpSpPr>
              <p:cNvPr id="16505" name="Group 12"/>
              <p:cNvGrpSpPr>
                <a:grpSpLocks/>
              </p:cNvGrpSpPr>
              <p:nvPr/>
            </p:nvGrpSpPr>
            <p:grpSpPr bwMode="auto">
              <a:xfrm>
                <a:off x="1673" y="1443"/>
                <a:ext cx="2129" cy="58"/>
                <a:chOff x="541" y="1137"/>
                <a:chExt cx="1681" cy="61"/>
              </a:xfrm>
            </p:grpSpPr>
            <p:sp>
              <p:nvSpPr>
                <p:cNvPr id="16724" name="Line 46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1137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25" name="Line 50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1152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26" name="Line 51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1169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27" name="Line 52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1184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28" name="Line 56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1198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rgbClr val="00FF00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506" name="Group 18"/>
              <p:cNvGrpSpPr>
                <a:grpSpLocks/>
              </p:cNvGrpSpPr>
              <p:nvPr/>
            </p:nvGrpSpPr>
            <p:grpSpPr bwMode="auto">
              <a:xfrm>
                <a:off x="1673" y="1853"/>
                <a:ext cx="2129" cy="60"/>
                <a:chOff x="541" y="1565"/>
                <a:chExt cx="1681" cy="62"/>
              </a:xfrm>
            </p:grpSpPr>
            <p:sp>
              <p:nvSpPr>
                <p:cNvPr id="16719" name="Line 47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1565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20" name="Line 53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1612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21" name="Line 57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1627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rgbClr val="00FF00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22" name="Line 66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1582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23" name="Line 68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1598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507" name="Group 24"/>
              <p:cNvGrpSpPr>
                <a:grpSpLocks/>
              </p:cNvGrpSpPr>
              <p:nvPr/>
            </p:nvGrpSpPr>
            <p:grpSpPr bwMode="auto">
              <a:xfrm>
                <a:off x="1673" y="2677"/>
                <a:ext cx="2129" cy="60"/>
                <a:chOff x="541" y="2386"/>
                <a:chExt cx="1681" cy="62"/>
              </a:xfrm>
            </p:grpSpPr>
            <p:sp>
              <p:nvSpPr>
                <p:cNvPr id="16714" name="Line 49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2386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15" name="Line 55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2432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16" name="Line 59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2448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rgbClr val="00FF00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17" name="Line 67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2401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18" name="Line 69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2417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508" name="Group 30"/>
              <p:cNvGrpSpPr>
                <a:grpSpLocks/>
              </p:cNvGrpSpPr>
              <p:nvPr/>
            </p:nvGrpSpPr>
            <p:grpSpPr bwMode="auto">
              <a:xfrm>
                <a:off x="1673" y="2266"/>
                <a:ext cx="2129" cy="58"/>
                <a:chOff x="541" y="1972"/>
                <a:chExt cx="1681" cy="61"/>
              </a:xfrm>
            </p:grpSpPr>
            <p:sp>
              <p:nvSpPr>
                <p:cNvPr id="16709" name="Line 48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1972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10" name="Line 54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2017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11" name="Line 58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2033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rgbClr val="00FF00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12" name="Line 76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1985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13" name="Line 77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2002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509" name="Group 36"/>
              <p:cNvGrpSpPr>
                <a:grpSpLocks/>
              </p:cNvGrpSpPr>
              <p:nvPr/>
            </p:nvGrpSpPr>
            <p:grpSpPr bwMode="auto">
              <a:xfrm>
                <a:off x="1673" y="1648"/>
                <a:ext cx="2129" cy="59"/>
                <a:chOff x="541" y="1340"/>
                <a:chExt cx="1681" cy="62"/>
              </a:xfrm>
            </p:grpSpPr>
            <p:sp>
              <p:nvSpPr>
                <p:cNvPr id="16704" name="Line 60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1340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05" name="Line 70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1357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06" name="Line 71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1373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07" name="Line 81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1386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08" name="Line 85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1402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rgbClr val="00FF00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510" name="Group 42"/>
              <p:cNvGrpSpPr>
                <a:grpSpLocks/>
              </p:cNvGrpSpPr>
              <p:nvPr/>
            </p:nvGrpSpPr>
            <p:grpSpPr bwMode="auto">
              <a:xfrm>
                <a:off x="1673" y="2060"/>
                <a:ext cx="2129" cy="58"/>
                <a:chOff x="541" y="1767"/>
                <a:chExt cx="1681" cy="61"/>
              </a:xfrm>
            </p:grpSpPr>
            <p:sp>
              <p:nvSpPr>
                <p:cNvPr id="16699" name="Line 61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1767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00" name="Line 72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1780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01" name="Line 74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1796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02" name="Line 82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1814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703" name="Line 86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1828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rgbClr val="00FF00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511" name="Group 48"/>
              <p:cNvGrpSpPr>
                <a:grpSpLocks/>
              </p:cNvGrpSpPr>
              <p:nvPr/>
            </p:nvGrpSpPr>
            <p:grpSpPr bwMode="auto">
              <a:xfrm>
                <a:off x="1673" y="2471"/>
                <a:ext cx="2129" cy="59"/>
                <a:chOff x="541" y="2173"/>
                <a:chExt cx="1681" cy="62"/>
              </a:xfrm>
            </p:grpSpPr>
            <p:sp>
              <p:nvSpPr>
                <p:cNvPr id="16694" name="Line 62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2173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95" name="Line 64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2189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96" name="Line 75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2205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97" name="Line 83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2220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98" name="Line 87"/>
                <p:cNvSpPr>
                  <a:spLocks noChangeShapeType="1"/>
                </p:cNvSpPr>
                <p:nvPr/>
              </p:nvSpPr>
              <p:spPr bwMode="auto">
                <a:xfrm rot="10800000" flipH="1" flipV="1">
                  <a:off x="541" y="2235"/>
                  <a:ext cx="1681" cy="0"/>
                </a:xfrm>
                <a:prstGeom prst="line">
                  <a:avLst/>
                </a:prstGeom>
                <a:noFill/>
                <a:ln w="19050">
                  <a:solidFill>
                    <a:srgbClr val="00FF00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6512" name="Line 63"/>
              <p:cNvSpPr>
                <a:spLocks noChangeShapeType="1"/>
              </p:cNvSpPr>
              <p:nvPr/>
            </p:nvSpPr>
            <p:spPr bwMode="auto">
              <a:xfrm rot="10800000" flipH="1" flipV="1">
                <a:off x="1673" y="2885"/>
                <a:ext cx="2129" cy="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 type="triangle" w="sm" len="sm"/>
                <a:tailEnd type="triangl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13" name="Line 79"/>
              <p:cNvSpPr>
                <a:spLocks noChangeShapeType="1"/>
              </p:cNvSpPr>
              <p:nvPr/>
            </p:nvSpPr>
            <p:spPr bwMode="auto">
              <a:xfrm rot="10800000" flipH="1" flipV="1">
                <a:off x="1673" y="2897"/>
                <a:ext cx="2129" cy="0"/>
              </a:xfrm>
              <a:prstGeom prst="line">
                <a:avLst/>
              </a:prstGeom>
              <a:noFill/>
              <a:ln w="19050">
                <a:solidFill>
                  <a:schemeClr val="hlink"/>
                </a:solidFill>
                <a:round/>
                <a:headEnd type="triangle" w="sm" len="sm"/>
                <a:tailEnd type="triangl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14" name="Line 80"/>
              <p:cNvSpPr>
                <a:spLocks noChangeShapeType="1"/>
              </p:cNvSpPr>
              <p:nvPr/>
            </p:nvSpPr>
            <p:spPr bwMode="auto">
              <a:xfrm rot="10800000" flipH="1" flipV="1">
                <a:off x="1673" y="2914"/>
                <a:ext cx="2129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 type="triangle" w="sm" len="sm"/>
                <a:tailEnd type="triangl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15" name="Line 84"/>
              <p:cNvSpPr>
                <a:spLocks noChangeShapeType="1"/>
              </p:cNvSpPr>
              <p:nvPr/>
            </p:nvSpPr>
            <p:spPr bwMode="auto">
              <a:xfrm rot="10800000" flipH="1" flipV="1">
                <a:off x="1673" y="2927"/>
                <a:ext cx="2129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triangle" w="sm" len="sm"/>
                <a:tailEnd type="triangl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16" name="Line 88"/>
              <p:cNvSpPr>
                <a:spLocks noChangeShapeType="1"/>
              </p:cNvSpPr>
              <p:nvPr/>
            </p:nvSpPr>
            <p:spPr bwMode="auto">
              <a:xfrm rot="10800000" flipH="1" flipV="1">
                <a:off x="1673" y="2942"/>
                <a:ext cx="2128" cy="0"/>
              </a:xfrm>
              <a:prstGeom prst="line">
                <a:avLst/>
              </a:prstGeom>
              <a:noFill/>
              <a:ln w="19050">
                <a:solidFill>
                  <a:srgbClr val="00FF00"/>
                </a:solidFill>
                <a:round/>
                <a:headEnd type="triangle" w="sm" len="sm"/>
                <a:tailEnd type="triangl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17" name="Line 63"/>
              <p:cNvSpPr>
                <a:spLocks noChangeShapeType="1"/>
              </p:cNvSpPr>
              <p:nvPr/>
            </p:nvSpPr>
            <p:spPr bwMode="auto">
              <a:xfrm rot="10800000" flipH="1" flipV="1">
                <a:off x="1673" y="3091"/>
                <a:ext cx="2129" cy="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 type="triangle" w="sm" len="sm"/>
                <a:tailEnd type="triangl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18" name="Line 79"/>
              <p:cNvSpPr>
                <a:spLocks noChangeShapeType="1"/>
              </p:cNvSpPr>
              <p:nvPr/>
            </p:nvSpPr>
            <p:spPr bwMode="auto">
              <a:xfrm rot="10800000" flipH="1" flipV="1">
                <a:off x="1673" y="3104"/>
                <a:ext cx="2129" cy="0"/>
              </a:xfrm>
              <a:prstGeom prst="line">
                <a:avLst/>
              </a:prstGeom>
              <a:noFill/>
              <a:ln w="19050">
                <a:solidFill>
                  <a:schemeClr val="hlink"/>
                </a:solidFill>
                <a:round/>
                <a:headEnd type="triangle" w="sm" len="sm"/>
                <a:tailEnd type="triangl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19" name="Line 80"/>
              <p:cNvSpPr>
                <a:spLocks noChangeShapeType="1"/>
              </p:cNvSpPr>
              <p:nvPr/>
            </p:nvSpPr>
            <p:spPr bwMode="auto">
              <a:xfrm rot="10800000" flipH="1" flipV="1">
                <a:off x="1673" y="3120"/>
                <a:ext cx="2129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 type="triangle" w="sm" len="sm"/>
                <a:tailEnd type="triangl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20" name="Line 84"/>
              <p:cNvSpPr>
                <a:spLocks noChangeShapeType="1"/>
              </p:cNvSpPr>
              <p:nvPr/>
            </p:nvSpPr>
            <p:spPr bwMode="auto">
              <a:xfrm rot="10800000" flipH="1" flipV="1">
                <a:off x="1673" y="3135"/>
                <a:ext cx="2129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triangle" w="sm" len="sm"/>
                <a:tailEnd type="triangl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21" name="Line 88"/>
              <p:cNvSpPr>
                <a:spLocks noChangeShapeType="1"/>
              </p:cNvSpPr>
              <p:nvPr/>
            </p:nvSpPr>
            <p:spPr bwMode="auto">
              <a:xfrm rot="10800000" flipH="1" flipV="1">
                <a:off x="1673" y="3148"/>
                <a:ext cx="2128" cy="0"/>
              </a:xfrm>
              <a:prstGeom prst="line">
                <a:avLst/>
              </a:prstGeom>
              <a:noFill/>
              <a:ln w="19050">
                <a:solidFill>
                  <a:srgbClr val="00FF00"/>
                </a:solidFill>
                <a:round/>
                <a:headEnd type="triangle" w="sm" len="sm"/>
                <a:tailEnd type="triangl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22" name="Line 63"/>
              <p:cNvSpPr>
                <a:spLocks noChangeShapeType="1"/>
              </p:cNvSpPr>
              <p:nvPr/>
            </p:nvSpPr>
            <p:spPr bwMode="auto">
              <a:xfrm rot="10800000" flipH="1" flipV="1">
                <a:off x="1673" y="3297"/>
                <a:ext cx="2129" cy="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 type="triangle" w="sm" len="sm"/>
                <a:tailEnd type="triangl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23" name="Line 79"/>
              <p:cNvSpPr>
                <a:spLocks noChangeShapeType="1"/>
              </p:cNvSpPr>
              <p:nvPr/>
            </p:nvSpPr>
            <p:spPr bwMode="auto">
              <a:xfrm rot="10800000" flipH="1" flipV="1">
                <a:off x="1673" y="3310"/>
                <a:ext cx="2129" cy="0"/>
              </a:xfrm>
              <a:prstGeom prst="line">
                <a:avLst/>
              </a:prstGeom>
              <a:noFill/>
              <a:ln w="19050">
                <a:solidFill>
                  <a:schemeClr val="hlink"/>
                </a:solidFill>
                <a:round/>
                <a:headEnd type="triangle" w="sm" len="sm"/>
                <a:tailEnd type="triangl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24" name="Line 80"/>
              <p:cNvSpPr>
                <a:spLocks noChangeShapeType="1"/>
              </p:cNvSpPr>
              <p:nvPr/>
            </p:nvSpPr>
            <p:spPr bwMode="auto">
              <a:xfrm rot="10800000" flipH="1" flipV="1">
                <a:off x="1673" y="3327"/>
                <a:ext cx="2129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 type="triangle" w="sm" len="sm"/>
                <a:tailEnd type="triangl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25" name="Line 84"/>
              <p:cNvSpPr>
                <a:spLocks noChangeShapeType="1"/>
              </p:cNvSpPr>
              <p:nvPr/>
            </p:nvSpPr>
            <p:spPr bwMode="auto">
              <a:xfrm rot="10800000" flipH="1" flipV="1">
                <a:off x="1673" y="3341"/>
                <a:ext cx="2129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triangle" w="sm" len="sm"/>
                <a:tailEnd type="triangl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26" name="Line 88"/>
              <p:cNvSpPr>
                <a:spLocks noChangeShapeType="1"/>
              </p:cNvSpPr>
              <p:nvPr/>
            </p:nvSpPr>
            <p:spPr bwMode="auto">
              <a:xfrm rot="10800000" flipH="1" flipV="1">
                <a:off x="1673" y="3355"/>
                <a:ext cx="2128" cy="0"/>
              </a:xfrm>
              <a:prstGeom prst="line">
                <a:avLst/>
              </a:prstGeom>
              <a:noFill/>
              <a:ln w="19050">
                <a:solidFill>
                  <a:srgbClr val="00FF00"/>
                </a:solidFill>
                <a:round/>
                <a:headEnd type="triangle" w="sm" len="sm"/>
                <a:tailEnd type="triangl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6527" name="Group 69"/>
              <p:cNvGrpSpPr>
                <a:grpSpLocks/>
              </p:cNvGrpSpPr>
              <p:nvPr/>
            </p:nvGrpSpPr>
            <p:grpSpPr bwMode="auto">
              <a:xfrm>
                <a:off x="1834" y="1286"/>
                <a:ext cx="1817" cy="2226"/>
                <a:chOff x="1227" y="1282"/>
                <a:chExt cx="2104" cy="2113"/>
              </a:xfrm>
            </p:grpSpPr>
            <p:sp>
              <p:nvSpPr>
                <p:cNvPr id="16639" name="Line 6"/>
                <p:cNvSpPr>
                  <a:spLocks noChangeShapeType="1"/>
                </p:cNvSpPr>
                <p:nvPr/>
              </p:nvSpPr>
              <p:spPr bwMode="auto">
                <a:xfrm rot="5400000" flipH="1" flipV="1">
                  <a:off x="852" y="2342"/>
                  <a:ext cx="2107" cy="0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40" name="Line 7"/>
                <p:cNvSpPr>
                  <a:spLocks noChangeShapeType="1"/>
                </p:cNvSpPr>
                <p:nvPr/>
              </p:nvSpPr>
              <p:spPr bwMode="auto">
                <a:xfrm rot="5400000" flipH="1" flipV="1">
                  <a:off x="396" y="2342"/>
                  <a:ext cx="2107" cy="0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41" name="Line 11"/>
                <p:cNvSpPr>
                  <a:spLocks noChangeShapeType="1"/>
                </p:cNvSpPr>
                <p:nvPr/>
              </p:nvSpPr>
              <p:spPr bwMode="auto">
                <a:xfrm rot="5400000" flipH="1" flipV="1">
                  <a:off x="887" y="2342"/>
                  <a:ext cx="2107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42" name="Line 14"/>
                <p:cNvSpPr>
                  <a:spLocks noChangeShapeType="1"/>
                </p:cNvSpPr>
                <p:nvPr/>
              </p:nvSpPr>
              <p:spPr bwMode="auto">
                <a:xfrm rot="5400000" flipH="1" flipV="1">
                  <a:off x="904" y="2342"/>
                  <a:ext cx="2107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43" name="Line 15"/>
                <p:cNvSpPr>
                  <a:spLocks noChangeShapeType="1"/>
                </p:cNvSpPr>
                <p:nvPr/>
              </p:nvSpPr>
              <p:spPr bwMode="auto">
                <a:xfrm rot="5400000" flipH="1" flipV="1">
                  <a:off x="447" y="2342"/>
                  <a:ext cx="2107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44" name="Line 18"/>
                <p:cNvSpPr>
                  <a:spLocks noChangeShapeType="1"/>
                </p:cNvSpPr>
                <p:nvPr/>
              </p:nvSpPr>
              <p:spPr bwMode="auto">
                <a:xfrm rot="5400000" flipH="1" flipV="1">
                  <a:off x="922" y="2342"/>
                  <a:ext cx="2107" cy="0"/>
                </a:xfrm>
                <a:prstGeom prst="line">
                  <a:avLst/>
                </a:prstGeom>
                <a:noFill/>
                <a:ln w="19050">
                  <a:solidFill>
                    <a:srgbClr val="00FF00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45" name="Line 19"/>
                <p:cNvSpPr>
                  <a:spLocks noChangeShapeType="1"/>
                </p:cNvSpPr>
                <p:nvPr/>
              </p:nvSpPr>
              <p:spPr bwMode="auto">
                <a:xfrm rot="5400000" flipH="1" flipV="1">
                  <a:off x="463" y="2342"/>
                  <a:ext cx="2107" cy="0"/>
                </a:xfrm>
                <a:prstGeom prst="line">
                  <a:avLst/>
                </a:prstGeom>
                <a:noFill/>
                <a:ln w="19050">
                  <a:solidFill>
                    <a:srgbClr val="00FF00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6646" name="Group 77"/>
                <p:cNvGrpSpPr>
                  <a:grpSpLocks/>
                </p:cNvGrpSpPr>
                <p:nvPr/>
              </p:nvGrpSpPr>
              <p:grpSpPr bwMode="auto">
                <a:xfrm>
                  <a:off x="2810" y="1282"/>
                  <a:ext cx="69" cy="2107"/>
                  <a:chOff x="2118" y="1096"/>
                  <a:chExt cx="67" cy="2098"/>
                </a:xfrm>
              </p:grpSpPr>
              <p:sp>
                <p:nvSpPr>
                  <p:cNvPr id="16689" name="Line 8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1069" y="2145"/>
                    <a:ext cx="2098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FFFF00"/>
                    </a:solidFill>
                    <a:round/>
                    <a:headEnd type="triangle" w="sm" len="sm"/>
                    <a:tailEnd type="triangle" w="sm" len="sm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690" name="Line 9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1085" y="2145"/>
                    <a:ext cx="209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round/>
                    <a:headEnd type="triangle" w="sm" len="sm"/>
                    <a:tailEnd type="triangle" w="sm" len="sm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691" name="Line 12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1101" y="2145"/>
                    <a:ext cx="2098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FF"/>
                    </a:solidFill>
                    <a:round/>
                    <a:headEnd type="triangle" w="sm" len="sm"/>
                    <a:tailEnd type="triangle" w="sm" len="sm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692" name="Line 16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1118" y="2145"/>
                    <a:ext cx="209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triangle" w="sm" len="sm"/>
                    <a:tailEnd type="triangle" w="sm" len="sm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693" name="Line 20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1136" y="2145"/>
                    <a:ext cx="2098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FF00"/>
                    </a:solidFill>
                    <a:round/>
                    <a:headEnd type="triangle" w="sm" len="sm"/>
                    <a:tailEnd type="triangle" w="sm" len="sm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6647" name="Line 21"/>
                <p:cNvSpPr>
                  <a:spLocks noChangeShapeType="1"/>
                </p:cNvSpPr>
                <p:nvPr/>
              </p:nvSpPr>
              <p:spPr bwMode="auto">
                <a:xfrm rot="5400000" flipH="1" flipV="1">
                  <a:off x="1082" y="2342"/>
                  <a:ext cx="2107" cy="0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48" name="Line 22"/>
                <p:cNvSpPr>
                  <a:spLocks noChangeShapeType="1"/>
                </p:cNvSpPr>
                <p:nvPr/>
              </p:nvSpPr>
              <p:spPr bwMode="auto">
                <a:xfrm rot="5400000" flipH="1" flipV="1">
                  <a:off x="629" y="2342"/>
                  <a:ext cx="2107" cy="0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49" name="Line 23"/>
                <p:cNvSpPr>
                  <a:spLocks noChangeShapeType="1"/>
                </p:cNvSpPr>
                <p:nvPr/>
              </p:nvSpPr>
              <p:spPr bwMode="auto">
                <a:xfrm rot="5400000" flipH="1" flipV="1">
                  <a:off x="173" y="2342"/>
                  <a:ext cx="2107" cy="0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50" name="Line 25"/>
                <p:cNvSpPr>
                  <a:spLocks noChangeShapeType="1"/>
                </p:cNvSpPr>
                <p:nvPr/>
              </p:nvSpPr>
              <p:spPr bwMode="auto">
                <a:xfrm rot="5400000" flipH="1" flipV="1">
                  <a:off x="189" y="2342"/>
                  <a:ext cx="2107" cy="0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6651" name="Group 87"/>
                <p:cNvGrpSpPr>
                  <a:grpSpLocks/>
                </p:cNvGrpSpPr>
                <p:nvPr/>
              </p:nvGrpSpPr>
              <p:grpSpPr bwMode="auto">
                <a:xfrm>
                  <a:off x="2358" y="1288"/>
                  <a:ext cx="69" cy="2107"/>
                  <a:chOff x="1683" y="1096"/>
                  <a:chExt cx="66" cy="2098"/>
                </a:xfrm>
              </p:grpSpPr>
              <p:sp>
                <p:nvSpPr>
                  <p:cNvPr id="16684" name="Line 5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634" y="2145"/>
                    <a:ext cx="2098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FFFF00"/>
                    </a:solidFill>
                    <a:round/>
                    <a:headEnd type="triangle" w="sm" len="sm"/>
                    <a:tailEnd type="triangle" w="sm" len="sm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685" name="Line 10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666" y="2145"/>
                    <a:ext cx="2098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FF"/>
                    </a:solidFill>
                    <a:round/>
                    <a:headEnd type="triangle" w="sm" len="sm"/>
                    <a:tailEnd type="triangle" w="sm" len="sm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686" name="Line 13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683" y="2145"/>
                    <a:ext cx="209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triangle" w="sm" len="sm"/>
                    <a:tailEnd type="triangle" w="sm" len="sm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687" name="Line 17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700" y="2145"/>
                    <a:ext cx="2098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FF00"/>
                    </a:solidFill>
                    <a:round/>
                    <a:headEnd type="triangle" w="sm" len="sm"/>
                    <a:tailEnd type="triangle" w="sm" len="sm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688" name="Line 27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650" y="2145"/>
                    <a:ext cx="209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round/>
                    <a:headEnd type="triangle" w="sm" len="sm"/>
                    <a:tailEnd type="triangle" w="sm" len="sm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6652" name="Line 28"/>
                <p:cNvSpPr>
                  <a:spLocks noChangeShapeType="1"/>
                </p:cNvSpPr>
                <p:nvPr/>
              </p:nvSpPr>
              <p:spPr bwMode="auto">
                <a:xfrm rot="5400000" flipH="1" flipV="1">
                  <a:off x="868" y="2342"/>
                  <a:ext cx="2107" cy="0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53" name="Line 29"/>
                <p:cNvSpPr>
                  <a:spLocks noChangeShapeType="1"/>
                </p:cNvSpPr>
                <p:nvPr/>
              </p:nvSpPr>
              <p:spPr bwMode="auto">
                <a:xfrm rot="5400000" flipH="1" flipV="1">
                  <a:off x="411" y="2342"/>
                  <a:ext cx="2107" cy="0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54" name="Line 30"/>
                <p:cNvSpPr>
                  <a:spLocks noChangeShapeType="1"/>
                </p:cNvSpPr>
                <p:nvPr/>
              </p:nvSpPr>
              <p:spPr bwMode="auto">
                <a:xfrm rot="5400000" flipH="1" flipV="1">
                  <a:off x="429" y="2342"/>
                  <a:ext cx="2107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55" name="Line 31"/>
                <p:cNvSpPr>
                  <a:spLocks noChangeShapeType="1"/>
                </p:cNvSpPr>
                <p:nvPr/>
              </p:nvSpPr>
              <p:spPr bwMode="auto">
                <a:xfrm rot="5400000" flipH="1" flipV="1">
                  <a:off x="1098" y="2342"/>
                  <a:ext cx="2107" cy="0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56" name="Line 32"/>
                <p:cNvSpPr>
                  <a:spLocks noChangeShapeType="1"/>
                </p:cNvSpPr>
                <p:nvPr/>
              </p:nvSpPr>
              <p:spPr bwMode="auto">
                <a:xfrm rot="5400000" flipH="1" flipV="1">
                  <a:off x="646" y="2342"/>
                  <a:ext cx="2107" cy="0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57" name="Line 34"/>
                <p:cNvSpPr>
                  <a:spLocks noChangeShapeType="1"/>
                </p:cNvSpPr>
                <p:nvPr/>
              </p:nvSpPr>
              <p:spPr bwMode="auto">
                <a:xfrm rot="5400000" flipH="1" flipV="1">
                  <a:off x="1115" y="2342"/>
                  <a:ext cx="2107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58" name="Line 35"/>
                <p:cNvSpPr>
                  <a:spLocks noChangeShapeType="1"/>
                </p:cNvSpPr>
                <p:nvPr/>
              </p:nvSpPr>
              <p:spPr bwMode="auto">
                <a:xfrm rot="5400000" flipH="1" flipV="1">
                  <a:off x="666" y="2342"/>
                  <a:ext cx="2107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59" name="Line 36"/>
                <p:cNvSpPr>
                  <a:spLocks noChangeShapeType="1"/>
                </p:cNvSpPr>
                <p:nvPr/>
              </p:nvSpPr>
              <p:spPr bwMode="auto">
                <a:xfrm rot="5400000" flipH="1" flipV="1">
                  <a:off x="208" y="2342"/>
                  <a:ext cx="2107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60" name="Line 38"/>
                <p:cNvSpPr>
                  <a:spLocks noChangeShapeType="1"/>
                </p:cNvSpPr>
                <p:nvPr/>
              </p:nvSpPr>
              <p:spPr bwMode="auto">
                <a:xfrm rot="5400000" flipH="1" flipV="1">
                  <a:off x="1133" y="2342"/>
                  <a:ext cx="2107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61" name="Line 39"/>
                <p:cNvSpPr>
                  <a:spLocks noChangeShapeType="1"/>
                </p:cNvSpPr>
                <p:nvPr/>
              </p:nvSpPr>
              <p:spPr bwMode="auto">
                <a:xfrm rot="5400000" flipH="1" flipV="1">
                  <a:off x="681" y="2342"/>
                  <a:ext cx="2107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62" name="Line 40"/>
                <p:cNvSpPr>
                  <a:spLocks noChangeShapeType="1"/>
                </p:cNvSpPr>
                <p:nvPr/>
              </p:nvSpPr>
              <p:spPr bwMode="auto">
                <a:xfrm rot="5400000" flipH="1" flipV="1">
                  <a:off x="224" y="2342"/>
                  <a:ext cx="2107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63" name="Line 42"/>
                <p:cNvSpPr>
                  <a:spLocks noChangeShapeType="1"/>
                </p:cNvSpPr>
                <p:nvPr/>
              </p:nvSpPr>
              <p:spPr bwMode="auto">
                <a:xfrm rot="5400000" flipH="1" flipV="1">
                  <a:off x="1150" y="2342"/>
                  <a:ext cx="2107" cy="0"/>
                </a:xfrm>
                <a:prstGeom prst="line">
                  <a:avLst/>
                </a:prstGeom>
                <a:noFill/>
                <a:ln w="19050">
                  <a:solidFill>
                    <a:srgbClr val="00FF00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64" name="Line 43"/>
                <p:cNvSpPr>
                  <a:spLocks noChangeShapeType="1"/>
                </p:cNvSpPr>
                <p:nvPr/>
              </p:nvSpPr>
              <p:spPr bwMode="auto">
                <a:xfrm rot="5400000" flipH="1" flipV="1">
                  <a:off x="699" y="2342"/>
                  <a:ext cx="2107" cy="0"/>
                </a:xfrm>
                <a:prstGeom prst="line">
                  <a:avLst/>
                </a:prstGeom>
                <a:noFill/>
                <a:ln w="19050">
                  <a:solidFill>
                    <a:srgbClr val="00FF00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65" name="Line 44"/>
                <p:cNvSpPr>
                  <a:spLocks noChangeShapeType="1"/>
                </p:cNvSpPr>
                <p:nvPr/>
              </p:nvSpPr>
              <p:spPr bwMode="auto">
                <a:xfrm rot="5400000" flipH="1" flipV="1">
                  <a:off x="242" y="2342"/>
                  <a:ext cx="2107" cy="0"/>
                </a:xfrm>
                <a:prstGeom prst="line">
                  <a:avLst/>
                </a:prstGeom>
                <a:noFill/>
                <a:ln w="19050">
                  <a:solidFill>
                    <a:srgbClr val="00FF00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6666" name="Group 107"/>
                <p:cNvGrpSpPr>
                  <a:grpSpLocks/>
                </p:cNvGrpSpPr>
                <p:nvPr/>
              </p:nvGrpSpPr>
              <p:grpSpPr bwMode="auto">
                <a:xfrm>
                  <a:off x="2587" y="1288"/>
                  <a:ext cx="68" cy="2107"/>
                  <a:chOff x="1903" y="1096"/>
                  <a:chExt cx="66" cy="2098"/>
                </a:xfrm>
              </p:grpSpPr>
              <p:sp>
                <p:nvSpPr>
                  <p:cNvPr id="16679" name="Line 24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854" y="2145"/>
                    <a:ext cx="2098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FFFF00"/>
                    </a:solidFill>
                    <a:round/>
                    <a:headEnd type="triangle" w="sm" len="sm"/>
                    <a:tailEnd type="triangle" w="sm" len="sm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680" name="Line 33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870" y="2145"/>
                    <a:ext cx="209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round/>
                    <a:headEnd type="triangle" w="sm" len="sm"/>
                    <a:tailEnd type="triangle" w="sm" len="sm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681" name="Line 37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887" y="2145"/>
                    <a:ext cx="2098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FF"/>
                    </a:solidFill>
                    <a:round/>
                    <a:headEnd type="triangle" w="sm" len="sm"/>
                    <a:tailEnd type="triangle" w="sm" len="sm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682" name="Line 41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903" y="2145"/>
                    <a:ext cx="209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triangle" w="sm" len="sm"/>
                    <a:tailEnd type="triangle" w="sm" len="sm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683" name="Line 45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920" y="2145"/>
                    <a:ext cx="2098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FF00"/>
                    </a:solidFill>
                    <a:round/>
                    <a:headEnd type="triangle" w="sm" len="sm"/>
                    <a:tailEnd type="triangle" w="sm" len="sm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667" name="Group 113"/>
                <p:cNvGrpSpPr>
                  <a:grpSpLocks/>
                </p:cNvGrpSpPr>
                <p:nvPr/>
              </p:nvGrpSpPr>
              <p:grpSpPr bwMode="auto">
                <a:xfrm>
                  <a:off x="3261" y="1282"/>
                  <a:ext cx="70" cy="2107"/>
                  <a:chOff x="2118" y="1096"/>
                  <a:chExt cx="67" cy="2098"/>
                </a:xfrm>
              </p:grpSpPr>
              <p:sp>
                <p:nvSpPr>
                  <p:cNvPr id="16674" name="Line 8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1069" y="2145"/>
                    <a:ext cx="2098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FFFF00"/>
                    </a:solidFill>
                    <a:round/>
                    <a:headEnd type="triangle" w="sm" len="sm"/>
                    <a:tailEnd type="triangle" w="sm" len="sm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675" name="Line 9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1085" y="2145"/>
                    <a:ext cx="209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round/>
                    <a:headEnd type="triangle" w="sm" len="sm"/>
                    <a:tailEnd type="triangle" w="sm" len="sm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676" name="Line 12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1101" y="2145"/>
                    <a:ext cx="2098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FF"/>
                    </a:solidFill>
                    <a:round/>
                    <a:headEnd type="triangle" w="sm" len="sm"/>
                    <a:tailEnd type="triangle" w="sm" len="sm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677" name="Line 16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1118" y="2145"/>
                    <a:ext cx="209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triangle" w="sm" len="sm"/>
                    <a:tailEnd type="triangle" w="sm" len="sm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678" name="Line 20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1136" y="2145"/>
                    <a:ext cx="2098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FF00"/>
                    </a:solidFill>
                    <a:round/>
                    <a:headEnd type="triangle" w="sm" len="sm"/>
                    <a:tailEnd type="triangle" w="sm" len="sm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668" name="Group 119"/>
                <p:cNvGrpSpPr>
                  <a:grpSpLocks/>
                </p:cNvGrpSpPr>
                <p:nvPr/>
              </p:nvGrpSpPr>
              <p:grpSpPr bwMode="auto">
                <a:xfrm>
                  <a:off x="3038" y="1282"/>
                  <a:ext cx="69" cy="2107"/>
                  <a:chOff x="1903" y="1096"/>
                  <a:chExt cx="66" cy="2098"/>
                </a:xfrm>
              </p:grpSpPr>
              <p:sp>
                <p:nvSpPr>
                  <p:cNvPr id="16669" name="Line 24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854" y="2145"/>
                    <a:ext cx="2098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FFFF00"/>
                    </a:solidFill>
                    <a:round/>
                    <a:headEnd type="triangle" w="sm" len="sm"/>
                    <a:tailEnd type="triangle" w="sm" len="sm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670" name="Line 33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870" y="2145"/>
                    <a:ext cx="209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round/>
                    <a:headEnd type="triangle" w="sm" len="sm"/>
                    <a:tailEnd type="triangle" w="sm" len="sm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671" name="Line 37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887" y="2145"/>
                    <a:ext cx="2098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FF"/>
                    </a:solidFill>
                    <a:round/>
                    <a:headEnd type="triangle" w="sm" len="sm"/>
                    <a:tailEnd type="triangle" w="sm" len="sm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672" name="Line 41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903" y="2145"/>
                    <a:ext cx="2098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triangle" w="sm" len="sm"/>
                    <a:tailEnd type="triangle" w="sm" len="sm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673" name="Line 45"/>
                  <p:cNvSpPr>
                    <a:spLocks noChangeShapeType="1"/>
                  </p:cNvSpPr>
                  <p:nvPr/>
                </p:nvSpPr>
                <p:spPr bwMode="auto">
                  <a:xfrm rot="5400000" flipH="1" flipV="1">
                    <a:off x="920" y="2145"/>
                    <a:ext cx="2098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FF00"/>
                    </a:solidFill>
                    <a:round/>
                    <a:headEnd type="triangle" w="sm" len="sm"/>
                    <a:tailEnd type="triangle" w="sm" len="sm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6528" name="Group 125"/>
              <p:cNvGrpSpPr>
                <a:grpSpLocks/>
              </p:cNvGrpSpPr>
              <p:nvPr/>
            </p:nvGrpSpPr>
            <p:grpSpPr bwMode="auto">
              <a:xfrm>
                <a:off x="1786" y="1400"/>
                <a:ext cx="1912" cy="1996"/>
                <a:chOff x="1160" y="1276"/>
                <a:chExt cx="2214" cy="2109"/>
              </a:xfrm>
            </p:grpSpPr>
            <p:grpSp>
              <p:nvGrpSpPr>
                <p:cNvPr id="16529" name="Group 126"/>
                <p:cNvGrpSpPr>
                  <a:grpSpLocks/>
                </p:cNvGrpSpPr>
                <p:nvPr/>
              </p:nvGrpSpPr>
              <p:grpSpPr bwMode="auto">
                <a:xfrm>
                  <a:off x="1161" y="1276"/>
                  <a:ext cx="2213" cy="143"/>
                  <a:chOff x="530" y="1138"/>
                  <a:chExt cx="2131" cy="142"/>
                </a:xfrm>
              </p:grpSpPr>
              <p:sp>
                <p:nvSpPr>
                  <p:cNvPr id="100444" name="Rectangle 92"/>
                  <p:cNvSpPr>
                    <a:spLocks noChangeArrowheads="1"/>
                  </p:cNvSpPr>
                  <p:nvPr/>
                </p:nvSpPr>
                <p:spPr bwMode="auto">
                  <a:xfrm>
                    <a:off x="972" y="1139"/>
                    <a:ext cx="145" cy="14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45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1414" y="1138"/>
                    <a:ext cx="146" cy="14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47" name="Rectangle 95"/>
                  <p:cNvSpPr>
                    <a:spLocks noChangeArrowheads="1"/>
                  </p:cNvSpPr>
                  <p:nvPr/>
                </p:nvSpPr>
                <p:spPr bwMode="auto">
                  <a:xfrm>
                    <a:off x="1859" y="1139"/>
                    <a:ext cx="144" cy="14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50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2518" y="1139"/>
                    <a:ext cx="143" cy="14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46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1637" y="1138"/>
                    <a:ext cx="146" cy="14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48" name="Rectangle 96"/>
                  <p:cNvSpPr>
                    <a:spLocks noChangeArrowheads="1"/>
                  </p:cNvSpPr>
                  <p:nvPr/>
                </p:nvSpPr>
                <p:spPr bwMode="auto">
                  <a:xfrm>
                    <a:off x="2081" y="1139"/>
                    <a:ext cx="143" cy="14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500" name="Rectangle 148"/>
                  <p:cNvSpPr>
                    <a:spLocks noChangeArrowheads="1"/>
                  </p:cNvSpPr>
                  <p:nvPr/>
                </p:nvSpPr>
                <p:spPr bwMode="auto">
                  <a:xfrm>
                    <a:off x="1194" y="1139"/>
                    <a:ext cx="145" cy="133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49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2303" y="1139"/>
                    <a:ext cx="144" cy="14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" name="Rectangle 92"/>
                  <p:cNvSpPr>
                    <a:spLocks noChangeArrowheads="1"/>
                  </p:cNvSpPr>
                  <p:nvPr/>
                </p:nvSpPr>
                <p:spPr bwMode="auto">
                  <a:xfrm>
                    <a:off x="751" y="1139"/>
                    <a:ext cx="144" cy="14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" name="Rectangle 92"/>
                  <p:cNvSpPr>
                    <a:spLocks noChangeArrowheads="1"/>
                  </p:cNvSpPr>
                  <p:nvPr/>
                </p:nvSpPr>
                <p:spPr bwMode="auto">
                  <a:xfrm>
                    <a:off x="530" y="1139"/>
                    <a:ext cx="144" cy="14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6530" name="Group 137"/>
                <p:cNvGrpSpPr>
                  <a:grpSpLocks/>
                </p:cNvGrpSpPr>
                <p:nvPr/>
              </p:nvGrpSpPr>
              <p:grpSpPr bwMode="auto">
                <a:xfrm>
                  <a:off x="1161" y="3242"/>
                  <a:ext cx="2213" cy="143"/>
                  <a:chOff x="530" y="3042"/>
                  <a:chExt cx="2131" cy="142"/>
                </a:xfrm>
              </p:grpSpPr>
              <p:sp>
                <p:nvSpPr>
                  <p:cNvPr id="7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972" y="3043"/>
                    <a:ext cx="145" cy="14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" name="Rectangle 142"/>
                  <p:cNvSpPr>
                    <a:spLocks noChangeArrowheads="1"/>
                  </p:cNvSpPr>
                  <p:nvPr/>
                </p:nvSpPr>
                <p:spPr bwMode="auto">
                  <a:xfrm>
                    <a:off x="1414" y="3042"/>
                    <a:ext cx="146" cy="14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" name="Rectangle 144"/>
                  <p:cNvSpPr>
                    <a:spLocks noChangeArrowheads="1"/>
                  </p:cNvSpPr>
                  <p:nvPr/>
                </p:nvSpPr>
                <p:spPr bwMode="auto">
                  <a:xfrm>
                    <a:off x="1859" y="3042"/>
                    <a:ext cx="144" cy="14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" name="Rectangle 147"/>
                  <p:cNvSpPr>
                    <a:spLocks noChangeArrowheads="1"/>
                  </p:cNvSpPr>
                  <p:nvPr/>
                </p:nvSpPr>
                <p:spPr bwMode="auto">
                  <a:xfrm>
                    <a:off x="2517" y="3043"/>
                    <a:ext cx="144" cy="14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" name="Rectangle 143"/>
                  <p:cNvSpPr>
                    <a:spLocks noChangeArrowheads="1"/>
                  </p:cNvSpPr>
                  <p:nvPr/>
                </p:nvSpPr>
                <p:spPr bwMode="auto">
                  <a:xfrm>
                    <a:off x="1637" y="3042"/>
                    <a:ext cx="144" cy="14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" name="Rectangle 145"/>
                  <p:cNvSpPr>
                    <a:spLocks noChangeArrowheads="1"/>
                  </p:cNvSpPr>
                  <p:nvPr/>
                </p:nvSpPr>
                <p:spPr bwMode="auto">
                  <a:xfrm>
                    <a:off x="2081" y="3043"/>
                    <a:ext cx="146" cy="14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" name="Rectangle 141"/>
                  <p:cNvSpPr>
                    <a:spLocks noChangeArrowheads="1"/>
                  </p:cNvSpPr>
                  <p:nvPr/>
                </p:nvSpPr>
                <p:spPr bwMode="auto">
                  <a:xfrm>
                    <a:off x="1194" y="3043"/>
                    <a:ext cx="145" cy="14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" name="Rectangle 146"/>
                  <p:cNvSpPr>
                    <a:spLocks noChangeArrowheads="1"/>
                  </p:cNvSpPr>
                  <p:nvPr/>
                </p:nvSpPr>
                <p:spPr bwMode="auto">
                  <a:xfrm>
                    <a:off x="2303" y="3043"/>
                    <a:ext cx="146" cy="14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5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751" y="3043"/>
                    <a:ext cx="145" cy="14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530" y="3043"/>
                    <a:ext cx="145" cy="14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6531" name="Group 148"/>
                <p:cNvGrpSpPr>
                  <a:grpSpLocks/>
                </p:cNvGrpSpPr>
                <p:nvPr/>
              </p:nvGrpSpPr>
              <p:grpSpPr bwMode="auto">
                <a:xfrm>
                  <a:off x="1160" y="1493"/>
                  <a:ext cx="2214" cy="143"/>
                  <a:chOff x="529" y="1344"/>
                  <a:chExt cx="2132" cy="142"/>
                </a:xfrm>
              </p:grpSpPr>
              <p:sp>
                <p:nvSpPr>
                  <p:cNvPr id="100451" name="Rectangle 99"/>
                  <p:cNvSpPr>
                    <a:spLocks noChangeArrowheads="1"/>
                  </p:cNvSpPr>
                  <p:nvPr/>
                </p:nvSpPr>
                <p:spPr bwMode="auto">
                  <a:xfrm>
                    <a:off x="971" y="1346"/>
                    <a:ext cx="145" cy="14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53" name="Rectangle 101"/>
                  <p:cNvSpPr>
                    <a:spLocks noChangeArrowheads="1"/>
                  </p:cNvSpPr>
                  <p:nvPr/>
                </p:nvSpPr>
                <p:spPr bwMode="auto">
                  <a:xfrm>
                    <a:off x="1413" y="1345"/>
                    <a:ext cx="143" cy="147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55" name="Rectangle 103"/>
                  <p:cNvSpPr>
                    <a:spLocks noChangeArrowheads="1"/>
                  </p:cNvSpPr>
                  <p:nvPr/>
                </p:nvSpPr>
                <p:spPr bwMode="auto">
                  <a:xfrm>
                    <a:off x="1858" y="1344"/>
                    <a:ext cx="146" cy="148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57" name="Rectangle 105"/>
                  <p:cNvSpPr>
                    <a:spLocks noChangeArrowheads="1"/>
                  </p:cNvSpPr>
                  <p:nvPr/>
                </p:nvSpPr>
                <p:spPr bwMode="auto">
                  <a:xfrm>
                    <a:off x="2518" y="1344"/>
                    <a:ext cx="143" cy="147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54" name="Rectangle 102"/>
                  <p:cNvSpPr>
                    <a:spLocks noChangeArrowheads="1"/>
                  </p:cNvSpPr>
                  <p:nvPr/>
                </p:nvSpPr>
                <p:spPr bwMode="auto">
                  <a:xfrm>
                    <a:off x="1636" y="1345"/>
                    <a:ext cx="146" cy="147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56" name="Rectangle 104"/>
                  <p:cNvSpPr>
                    <a:spLocks noChangeArrowheads="1"/>
                  </p:cNvSpPr>
                  <p:nvPr/>
                </p:nvSpPr>
                <p:spPr bwMode="auto">
                  <a:xfrm>
                    <a:off x="2080" y="1346"/>
                    <a:ext cx="144" cy="14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52" name="Rectangle 100"/>
                  <p:cNvSpPr>
                    <a:spLocks noChangeArrowheads="1"/>
                  </p:cNvSpPr>
                  <p:nvPr/>
                </p:nvSpPr>
                <p:spPr bwMode="auto">
                  <a:xfrm>
                    <a:off x="1192" y="1345"/>
                    <a:ext cx="144" cy="146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501" name="Rectangle 149"/>
                  <p:cNvSpPr>
                    <a:spLocks noChangeArrowheads="1"/>
                  </p:cNvSpPr>
                  <p:nvPr/>
                </p:nvSpPr>
                <p:spPr bwMode="auto">
                  <a:xfrm>
                    <a:off x="2302" y="1346"/>
                    <a:ext cx="144" cy="14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Rectangle 99"/>
                  <p:cNvSpPr>
                    <a:spLocks noChangeArrowheads="1"/>
                  </p:cNvSpPr>
                  <p:nvPr/>
                </p:nvSpPr>
                <p:spPr bwMode="auto">
                  <a:xfrm>
                    <a:off x="750" y="1346"/>
                    <a:ext cx="144" cy="14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Rectangle 99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1346"/>
                    <a:ext cx="144" cy="14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6532" name="Group 159"/>
                <p:cNvGrpSpPr>
                  <a:grpSpLocks/>
                </p:cNvGrpSpPr>
                <p:nvPr/>
              </p:nvGrpSpPr>
              <p:grpSpPr bwMode="auto">
                <a:xfrm>
                  <a:off x="1160" y="1711"/>
                  <a:ext cx="2214" cy="143"/>
                  <a:chOff x="529" y="1551"/>
                  <a:chExt cx="2132" cy="143"/>
                </a:xfrm>
              </p:grpSpPr>
              <p:sp>
                <p:nvSpPr>
                  <p:cNvPr id="100458" name="Rectangle 106"/>
                  <p:cNvSpPr>
                    <a:spLocks noChangeArrowheads="1"/>
                  </p:cNvSpPr>
                  <p:nvPr/>
                </p:nvSpPr>
                <p:spPr bwMode="auto">
                  <a:xfrm>
                    <a:off x="971" y="1553"/>
                    <a:ext cx="145" cy="134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60" name="Rectangle 108"/>
                  <p:cNvSpPr>
                    <a:spLocks noChangeArrowheads="1"/>
                  </p:cNvSpPr>
                  <p:nvPr/>
                </p:nvSpPr>
                <p:spPr bwMode="auto">
                  <a:xfrm>
                    <a:off x="1413" y="1552"/>
                    <a:ext cx="146" cy="14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61" name="Rectangle 109"/>
                  <p:cNvSpPr>
                    <a:spLocks noChangeArrowheads="1"/>
                  </p:cNvSpPr>
                  <p:nvPr/>
                </p:nvSpPr>
                <p:spPr bwMode="auto">
                  <a:xfrm>
                    <a:off x="1858" y="1552"/>
                    <a:ext cx="145" cy="14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64" name="Rectangle 112"/>
                  <p:cNvSpPr>
                    <a:spLocks noChangeArrowheads="1"/>
                  </p:cNvSpPr>
                  <p:nvPr/>
                </p:nvSpPr>
                <p:spPr bwMode="auto">
                  <a:xfrm>
                    <a:off x="2518" y="1551"/>
                    <a:ext cx="143" cy="14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502" name="Rectangle 150"/>
                  <p:cNvSpPr>
                    <a:spLocks noChangeArrowheads="1"/>
                  </p:cNvSpPr>
                  <p:nvPr/>
                </p:nvSpPr>
                <p:spPr bwMode="auto">
                  <a:xfrm>
                    <a:off x="1636" y="1552"/>
                    <a:ext cx="146" cy="14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62" name="Rectangle 110"/>
                  <p:cNvSpPr>
                    <a:spLocks noChangeArrowheads="1"/>
                  </p:cNvSpPr>
                  <p:nvPr/>
                </p:nvSpPr>
                <p:spPr bwMode="auto">
                  <a:xfrm>
                    <a:off x="2080" y="1553"/>
                    <a:ext cx="146" cy="134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59" name="Rectangle 107"/>
                  <p:cNvSpPr>
                    <a:spLocks noChangeArrowheads="1"/>
                  </p:cNvSpPr>
                  <p:nvPr/>
                </p:nvSpPr>
                <p:spPr bwMode="auto">
                  <a:xfrm>
                    <a:off x="1192" y="1553"/>
                    <a:ext cx="145" cy="133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63" name="Rectangle 111"/>
                  <p:cNvSpPr>
                    <a:spLocks noChangeArrowheads="1"/>
                  </p:cNvSpPr>
                  <p:nvPr/>
                </p:nvSpPr>
                <p:spPr bwMode="auto">
                  <a:xfrm>
                    <a:off x="2302" y="1553"/>
                    <a:ext cx="146" cy="134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Rectangle 106"/>
                  <p:cNvSpPr>
                    <a:spLocks noChangeArrowheads="1"/>
                  </p:cNvSpPr>
                  <p:nvPr/>
                </p:nvSpPr>
                <p:spPr bwMode="auto">
                  <a:xfrm>
                    <a:off x="750" y="1553"/>
                    <a:ext cx="144" cy="134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0" name="Rectangle 106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1553"/>
                    <a:ext cx="144" cy="134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6533" name="Group 170"/>
                <p:cNvGrpSpPr>
                  <a:grpSpLocks/>
                </p:cNvGrpSpPr>
                <p:nvPr/>
              </p:nvGrpSpPr>
              <p:grpSpPr bwMode="auto">
                <a:xfrm>
                  <a:off x="1160" y="1930"/>
                  <a:ext cx="2214" cy="142"/>
                  <a:chOff x="529" y="1759"/>
                  <a:chExt cx="2132" cy="142"/>
                </a:xfrm>
              </p:grpSpPr>
              <p:sp>
                <p:nvSpPr>
                  <p:cNvPr id="100465" name="Rectangle 113"/>
                  <p:cNvSpPr>
                    <a:spLocks noChangeArrowheads="1"/>
                  </p:cNvSpPr>
                  <p:nvPr/>
                </p:nvSpPr>
                <p:spPr bwMode="auto">
                  <a:xfrm>
                    <a:off x="971" y="1760"/>
                    <a:ext cx="145" cy="134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66" name="Rectangle 114"/>
                  <p:cNvSpPr>
                    <a:spLocks noChangeArrowheads="1"/>
                  </p:cNvSpPr>
                  <p:nvPr/>
                </p:nvSpPr>
                <p:spPr bwMode="auto">
                  <a:xfrm>
                    <a:off x="1413" y="1760"/>
                    <a:ext cx="146" cy="134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68" name="Rectangle 116"/>
                  <p:cNvSpPr>
                    <a:spLocks noChangeArrowheads="1"/>
                  </p:cNvSpPr>
                  <p:nvPr/>
                </p:nvSpPr>
                <p:spPr bwMode="auto">
                  <a:xfrm>
                    <a:off x="1858" y="1759"/>
                    <a:ext cx="145" cy="14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70" name="Rectangle 118"/>
                  <p:cNvSpPr>
                    <a:spLocks noChangeArrowheads="1"/>
                  </p:cNvSpPr>
                  <p:nvPr/>
                </p:nvSpPr>
                <p:spPr bwMode="auto">
                  <a:xfrm>
                    <a:off x="2518" y="1760"/>
                    <a:ext cx="143" cy="133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67" name="Rectangle 115"/>
                  <p:cNvSpPr>
                    <a:spLocks noChangeArrowheads="1"/>
                  </p:cNvSpPr>
                  <p:nvPr/>
                </p:nvSpPr>
                <p:spPr bwMode="auto">
                  <a:xfrm>
                    <a:off x="1636" y="1760"/>
                    <a:ext cx="144" cy="134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504" name="Rectangle 152"/>
                  <p:cNvSpPr>
                    <a:spLocks noChangeArrowheads="1"/>
                  </p:cNvSpPr>
                  <p:nvPr/>
                </p:nvSpPr>
                <p:spPr bwMode="auto">
                  <a:xfrm>
                    <a:off x="2080" y="1760"/>
                    <a:ext cx="146" cy="134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503" name="Rectangle 151"/>
                  <p:cNvSpPr>
                    <a:spLocks noChangeArrowheads="1"/>
                  </p:cNvSpPr>
                  <p:nvPr/>
                </p:nvSpPr>
                <p:spPr bwMode="auto">
                  <a:xfrm>
                    <a:off x="1192" y="1760"/>
                    <a:ext cx="145" cy="134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69" name="Rectangle 117"/>
                  <p:cNvSpPr>
                    <a:spLocks noChangeArrowheads="1"/>
                  </p:cNvSpPr>
                  <p:nvPr/>
                </p:nvSpPr>
                <p:spPr bwMode="auto">
                  <a:xfrm>
                    <a:off x="2302" y="1760"/>
                    <a:ext cx="146" cy="134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1" name="Rectangle 113"/>
                  <p:cNvSpPr>
                    <a:spLocks noChangeArrowheads="1"/>
                  </p:cNvSpPr>
                  <p:nvPr/>
                </p:nvSpPr>
                <p:spPr bwMode="auto">
                  <a:xfrm>
                    <a:off x="750" y="1760"/>
                    <a:ext cx="144" cy="134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2" name="Rectangle 113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1760"/>
                    <a:ext cx="144" cy="134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6534" name="Group 181"/>
                <p:cNvGrpSpPr>
                  <a:grpSpLocks/>
                </p:cNvGrpSpPr>
                <p:nvPr/>
              </p:nvGrpSpPr>
              <p:grpSpPr bwMode="auto">
                <a:xfrm>
                  <a:off x="1160" y="2147"/>
                  <a:ext cx="2214" cy="143"/>
                  <a:chOff x="529" y="1966"/>
                  <a:chExt cx="2132" cy="143"/>
                </a:xfrm>
              </p:grpSpPr>
              <p:sp>
                <p:nvSpPr>
                  <p:cNvPr id="100471" name="Rectangle 119"/>
                  <p:cNvSpPr>
                    <a:spLocks noChangeArrowheads="1"/>
                  </p:cNvSpPr>
                  <p:nvPr/>
                </p:nvSpPr>
                <p:spPr bwMode="auto">
                  <a:xfrm>
                    <a:off x="971" y="1968"/>
                    <a:ext cx="145" cy="139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73" name="Rectangle 121"/>
                  <p:cNvSpPr>
                    <a:spLocks noChangeArrowheads="1"/>
                  </p:cNvSpPr>
                  <p:nvPr/>
                </p:nvSpPr>
                <p:spPr bwMode="auto">
                  <a:xfrm>
                    <a:off x="1413" y="1966"/>
                    <a:ext cx="143" cy="149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75" name="Rectangle 123"/>
                  <p:cNvSpPr>
                    <a:spLocks noChangeArrowheads="1"/>
                  </p:cNvSpPr>
                  <p:nvPr/>
                </p:nvSpPr>
                <p:spPr bwMode="auto">
                  <a:xfrm>
                    <a:off x="1858" y="1967"/>
                    <a:ext cx="146" cy="146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77" name="Rectangle 125"/>
                  <p:cNvSpPr>
                    <a:spLocks noChangeArrowheads="1"/>
                  </p:cNvSpPr>
                  <p:nvPr/>
                </p:nvSpPr>
                <p:spPr bwMode="auto">
                  <a:xfrm>
                    <a:off x="2518" y="1967"/>
                    <a:ext cx="143" cy="147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74" name="Rectangle 122"/>
                  <p:cNvSpPr>
                    <a:spLocks noChangeArrowheads="1"/>
                  </p:cNvSpPr>
                  <p:nvPr/>
                </p:nvSpPr>
                <p:spPr bwMode="auto">
                  <a:xfrm>
                    <a:off x="1636" y="1966"/>
                    <a:ext cx="144" cy="149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76" name="Rectangle 124"/>
                  <p:cNvSpPr>
                    <a:spLocks noChangeArrowheads="1"/>
                  </p:cNvSpPr>
                  <p:nvPr/>
                </p:nvSpPr>
                <p:spPr bwMode="auto">
                  <a:xfrm>
                    <a:off x="2080" y="1968"/>
                    <a:ext cx="146" cy="139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72" name="Rectangle 120"/>
                  <p:cNvSpPr>
                    <a:spLocks noChangeArrowheads="1"/>
                  </p:cNvSpPr>
                  <p:nvPr/>
                </p:nvSpPr>
                <p:spPr bwMode="auto">
                  <a:xfrm>
                    <a:off x="1192" y="1968"/>
                    <a:ext cx="145" cy="139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505" name="Rectangle 153"/>
                  <p:cNvSpPr>
                    <a:spLocks noChangeArrowheads="1"/>
                  </p:cNvSpPr>
                  <p:nvPr/>
                </p:nvSpPr>
                <p:spPr bwMode="auto">
                  <a:xfrm>
                    <a:off x="2302" y="1968"/>
                    <a:ext cx="144" cy="139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3" name="Rectangle 119"/>
                  <p:cNvSpPr>
                    <a:spLocks noChangeArrowheads="1"/>
                  </p:cNvSpPr>
                  <p:nvPr/>
                </p:nvSpPr>
                <p:spPr bwMode="auto">
                  <a:xfrm>
                    <a:off x="750" y="1968"/>
                    <a:ext cx="145" cy="139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4" name="Rectangle 119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1968"/>
                    <a:ext cx="145" cy="139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6535" name="Group 192"/>
                <p:cNvGrpSpPr>
                  <a:grpSpLocks/>
                </p:cNvGrpSpPr>
                <p:nvPr/>
              </p:nvGrpSpPr>
              <p:grpSpPr bwMode="auto">
                <a:xfrm>
                  <a:off x="1160" y="2366"/>
                  <a:ext cx="2214" cy="142"/>
                  <a:chOff x="529" y="2173"/>
                  <a:chExt cx="2132" cy="142"/>
                </a:xfrm>
              </p:grpSpPr>
              <p:sp>
                <p:nvSpPr>
                  <p:cNvPr id="100478" name="Rectangle 126"/>
                  <p:cNvSpPr>
                    <a:spLocks noChangeArrowheads="1"/>
                  </p:cNvSpPr>
                  <p:nvPr/>
                </p:nvSpPr>
                <p:spPr bwMode="auto">
                  <a:xfrm>
                    <a:off x="971" y="2173"/>
                    <a:ext cx="145" cy="14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80" name="Rectangle 128"/>
                  <p:cNvSpPr>
                    <a:spLocks noChangeArrowheads="1"/>
                  </p:cNvSpPr>
                  <p:nvPr/>
                </p:nvSpPr>
                <p:spPr bwMode="auto">
                  <a:xfrm>
                    <a:off x="1413" y="2181"/>
                    <a:ext cx="146" cy="134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82" name="Rectangle 130"/>
                  <p:cNvSpPr>
                    <a:spLocks noChangeArrowheads="1"/>
                  </p:cNvSpPr>
                  <p:nvPr/>
                </p:nvSpPr>
                <p:spPr bwMode="auto">
                  <a:xfrm>
                    <a:off x="1858" y="2174"/>
                    <a:ext cx="145" cy="134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85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2518" y="2174"/>
                    <a:ext cx="143" cy="134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81" name="Rectangle 129"/>
                  <p:cNvSpPr>
                    <a:spLocks noChangeArrowheads="1"/>
                  </p:cNvSpPr>
                  <p:nvPr/>
                </p:nvSpPr>
                <p:spPr bwMode="auto">
                  <a:xfrm>
                    <a:off x="1636" y="2181"/>
                    <a:ext cx="144" cy="134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83" name="Rectangle 131"/>
                  <p:cNvSpPr>
                    <a:spLocks noChangeArrowheads="1"/>
                  </p:cNvSpPr>
                  <p:nvPr/>
                </p:nvSpPr>
                <p:spPr bwMode="auto">
                  <a:xfrm>
                    <a:off x="2080" y="2173"/>
                    <a:ext cx="146" cy="14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79" name="Rectangle 127"/>
                  <p:cNvSpPr>
                    <a:spLocks noChangeArrowheads="1"/>
                  </p:cNvSpPr>
                  <p:nvPr/>
                </p:nvSpPr>
                <p:spPr bwMode="auto">
                  <a:xfrm>
                    <a:off x="1192" y="2173"/>
                    <a:ext cx="145" cy="14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84" name="Rectangle 132"/>
                  <p:cNvSpPr>
                    <a:spLocks noChangeArrowheads="1"/>
                  </p:cNvSpPr>
                  <p:nvPr/>
                </p:nvSpPr>
                <p:spPr bwMode="auto">
                  <a:xfrm>
                    <a:off x="2302" y="2173"/>
                    <a:ext cx="146" cy="14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5" name="Rectangle 126"/>
                  <p:cNvSpPr>
                    <a:spLocks noChangeArrowheads="1"/>
                  </p:cNvSpPr>
                  <p:nvPr/>
                </p:nvSpPr>
                <p:spPr bwMode="auto">
                  <a:xfrm>
                    <a:off x="750" y="2173"/>
                    <a:ext cx="144" cy="14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6" name="Rectangle 126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173"/>
                    <a:ext cx="144" cy="14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6536" name="Group 203"/>
                <p:cNvGrpSpPr>
                  <a:grpSpLocks/>
                </p:cNvGrpSpPr>
                <p:nvPr/>
              </p:nvGrpSpPr>
              <p:grpSpPr bwMode="auto">
                <a:xfrm>
                  <a:off x="1160" y="2584"/>
                  <a:ext cx="2214" cy="142"/>
                  <a:chOff x="529" y="2381"/>
                  <a:chExt cx="2132" cy="142"/>
                </a:xfrm>
              </p:grpSpPr>
              <p:sp>
                <p:nvSpPr>
                  <p:cNvPr id="100486" name="Rectangle 134"/>
                  <p:cNvSpPr>
                    <a:spLocks noChangeArrowheads="1"/>
                  </p:cNvSpPr>
                  <p:nvPr/>
                </p:nvSpPr>
                <p:spPr bwMode="auto">
                  <a:xfrm>
                    <a:off x="971" y="2381"/>
                    <a:ext cx="145" cy="14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87" name="Rectangle 135"/>
                  <p:cNvSpPr>
                    <a:spLocks noChangeArrowheads="1"/>
                  </p:cNvSpPr>
                  <p:nvPr/>
                </p:nvSpPr>
                <p:spPr bwMode="auto">
                  <a:xfrm>
                    <a:off x="1413" y="2381"/>
                    <a:ext cx="144" cy="14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89" name="Rectangle 137"/>
                  <p:cNvSpPr>
                    <a:spLocks noChangeArrowheads="1"/>
                  </p:cNvSpPr>
                  <p:nvPr/>
                </p:nvSpPr>
                <p:spPr bwMode="auto">
                  <a:xfrm>
                    <a:off x="1858" y="2382"/>
                    <a:ext cx="144" cy="133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91" name="Rectangle 139"/>
                  <p:cNvSpPr>
                    <a:spLocks noChangeArrowheads="1"/>
                  </p:cNvSpPr>
                  <p:nvPr/>
                </p:nvSpPr>
                <p:spPr bwMode="auto">
                  <a:xfrm>
                    <a:off x="2516" y="2381"/>
                    <a:ext cx="145" cy="14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88" name="Rectangle 136"/>
                  <p:cNvSpPr>
                    <a:spLocks noChangeArrowheads="1"/>
                  </p:cNvSpPr>
                  <p:nvPr/>
                </p:nvSpPr>
                <p:spPr bwMode="auto">
                  <a:xfrm>
                    <a:off x="1636" y="2381"/>
                    <a:ext cx="144" cy="14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90" name="Rectangle 138"/>
                  <p:cNvSpPr>
                    <a:spLocks noChangeArrowheads="1"/>
                  </p:cNvSpPr>
                  <p:nvPr/>
                </p:nvSpPr>
                <p:spPr bwMode="auto">
                  <a:xfrm>
                    <a:off x="2080" y="2381"/>
                    <a:ext cx="144" cy="14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506" name="Rectangle 154"/>
                  <p:cNvSpPr>
                    <a:spLocks noChangeArrowheads="1"/>
                  </p:cNvSpPr>
                  <p:nvPr/>
                </p:nvSpPr>
                <p:spPr bwMode="auto">
                  <a:xfrm>
                    <a:off x="1192" y="2381"/>
                    <a:ext cx="144" cy="14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507" name="Rectangle 155"/>
                  <p:cNvSpPr>
                    <a:spLocks noChangeArrowheads="1"/>
                  </p:cNvSpPr>
                  <p:nvPr/>
                </p:nvSpPr>
                <p:spPr bwMode="auto">
                  <a:xfrm>
                    <a:off x="2302" y="2381"/>
                    <a:ext cx="146" cy="14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7" name="Rectangle 134"/>
                  <p:cNvSpPr>
                    <a:spLocks noChangeArrowheads="1"/>
                  </p:cNvSpPr>
                  <p:nvPr/>
                </p:nvSpPr>
                <p:spPr bwMode="auto">
                  <a:xfrm>
                    <a:off x="750" y="2381"/>
                    <a:ext cx="145" cy="14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" name="Rectangle 134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381"/>
                    <a:ext cx="145" cy="14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6537" name="Group 214"/>
                <p:cNvGrpSpPr>
                  <a:grpSpLocks/>
                </p:cNvGrpSpPr>
                <p:nvPr/>
              </p:nvGrpSpPr>
              <p:grpSpPr bwMode="auto">
                <a:xfrm>
                  <a:off x="1160" y="2800"/>
                  <a:ext cx="2214" cy="144"/>
                  <a:chOff x="529" y="2588"/>
                  <a:chExt cx="2132" cy="143"/>
                </a:xfrm>
              </p:grpSpPr>
              <p:sp>
                <p:nvSpPr>
                  <p:cNvPr id="29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971" y="2589"/>
                    <a:ext cx="145" cy="147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0" name="Rectangle 142"/>
                  <p:cNvSpPr>
                    <a:spLocks noChangeArrowheads="1"/>
                  </p:cNvSpPr>
                  <p:nvPr/>
                </p:nvSpPr>
                <p:spPr bwMode="auto">
                  <a:xfrm>
                    <a:off x="1413" y="2589"/>
                    <a:ext cx="146" cy="148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" name="Rectangle 144"/>
                  <p:cNvSpPr>
                    <a:spLocks noChangeArrowheads="1"/>
                  </p:cNvSpPr>
                  <p:nvPr/>
                </p:nvSpPr>
                <p:spPr bwMode="auto">
                  <a:xfrm>
                    <a:off x="1858" y="2588"/>
                    <a:ext cx="144" cy="148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16" name="Rectangle 147"/>
                  <p:cNvSpPr>
                    <a:spLocks noChangeArrowheads="1"/>
                  </p:cNvSpPr>
                  <p:nvPr/>
                </p:nvSpPr>
                <p:spPr bwMode="auto">
                  <a:xfrm>
                    <a:off x="2517" y="2589"/>
                    <a:ext cx="144" cy="147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17" name="Rectangle 143"/>
                  <p:cNvSpPr>
                    <a:spLocks noChangeArrowheads="1"/>
                  </p:cNvSpPr>
                  <p:nvPr/>
                </p:nvSpPr>
                <p:spPr bwMode="auto">
                  <a:xfrm>
                    <a:off x="1636" y="2589"/>
                    <a:ext cx="144" cy="148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18" name="Rectangle 145"/>
                  <p:cNvSpPr>
                    <a:spLocks noChangeArrowheads="1"/>
                  </p:cNvSpPr>
                  <p:nvPr/>
                </p:nvSpPr>
                <p:spPr bwMode="auto">
                  <a:xfrm>
                    <a:off x="2080" y="2589"/>
                    <a:ext cx="146" cy="147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19" name="Rectangle 141"/>
                  <p:cNvSpPr>
                    <a:spLocks noChangeArrowheads="1"/>
                  </p:cNvSpPr>
                  <p:nvPr/>
                </p:nvSpPr>
                <p:spPr bwMode="auto">
                  <a:xfrm>
                    <a:off x="1192" y="2589"/>
                    <a:ext cx="144" cy="147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20" name="Rectangle 146"/>
                  <p:cNvSpPr>
                    <a:spLocks noChangeArrowheads="1"/>
                  </p:cNvSpPr>
                  <p:nvPr/>
                </p:nvSpPr>
                <p:spPr bwMode="auto">
                  <a:xfrm>
                    <a:off x="2302" y="2589"/>
                    <a:ext cx="146" cy="147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21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750" y="2589"/>
                    <a:ext cx="145" cy="147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22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589"/>
                    <a:ext cx="145" cy="147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6538" name="Group 225"/>
                <p:cNvGrpSpPr>
                  <a:grpSpLocks/>
                </p:cNvGrpSpPr>
                <p:nvPr/>
              </p:nvGrpSpPr>
              <p:grpSpPr bwMode="auto">
                <a:xfrm>
                  <a:off x="1160" y="3019"/>
                  <a:ext cx="2214" cy="148"/>
                  <a:chOff x="529" y="2795"/>
                  <a:chExt cx="2132" cy="147"/>
                </a:xfrm>
              </p:grpSpPr>
              <p:sp>
                <p:nvSpPr>
                  <p:cNvPr id="100492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971" y="2806"/>
                    <a:ext cx="145" cy="14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94" name="Rectangle 142"/>
                  <p:cNvSpPr>
                    <a:spLocks noChangeArrowheads="1"/>
                  </p:cNvSpPr>
                  <p:nvPr/>
                </p:nvSpPr>
                <p:spPr bwMode="auto">
                  <a:xfrm>
                    <a:off x="1413" y="2806"/>
                    <a:ext cx="146" cy="14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96" name="Rectangle 144"/>
                  <p:cNvSpPr>
                    <a:spLocks noChangeArrowheads="1"/>
                  </p:cNvSpPr>
                  <p:nvPr/>
                </p:nvSpPr>
                <p:spPr bwMode="auto">
                  <a:xfrm>
                    <a:off x="1858" y="2796"/>
                    <a:ext cx="144" cy="14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99" name="Rectangle 147"/>
                  <p:cNvSpPr>
                    <a:spLocks noChangeArrowheads="1"/>
                  </p:cNvSpPr>
                  <p:nvPr/>
                </p:nvSpPr>
                <p:spPr bwMode="auto">
                  <a:xfrm>
                    <a:off x="2517" y="2795"/>
                    <a:ext cx="144" cy="14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95" name="Rectangle 143"/>
                  <p:cNvSpPr>
                    <a:spLocks noChangeArrowheads="1"/>
                  </p:cNvSpPr>
                  <p:nvPr/>
                </p:nvSpPr>
                <p:spPr bwMode="auto">
                  <a:xfrm>
                    <a:off x="1636" y="2806"/>
                    <a:ext cx="144" cy="14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97" name="Rectangle 145"/>
                  <p:cNvSpPr>
                    <a:spLocks noChangeArrowheads="1"/>
                  </p:cNvSpPr>
                  <p:nvPr/>
                </p:nvSpPr>
                <p:spPr bwMode="auto">
                  <a:xfrm>
                    <a:off x="2080" y="2806"/>
                    <a:ext cx="146" cy="14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93" name="Rectangle 141"/>
                  <p:cNvSpPr>
                    <a:spLocks noChangeArrowheads="1"/>
                  </p:cNvSpPr>
                  <p:nvPr/>
                </p:nvSpPr>
                <p:spPr bwMode="auto">
                  <a:xfrm>
                    <a:off x="1192" y="2806"/>
                    <a:ext cx="144" cy="14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98" name="Rectangle 146"/>
                  <p:cNvSpPr>
                    <a:spLocks noChangeArrowheads="1"/>
                  </p:cNvSpPr>
                  <p:nvPr/>
                </p:nvSpPr>
                <p:spPr bwMode="auto">
                  <a:xfrm>
                    <a:off x="2302" y="2806"/>
                    <a:ext cx="146" cy="14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23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750" y="2806"/>
                    <a:ext cx="145" cy="14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0424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806"/>
                    <a:ext cx="145" cy="141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0C0C0"/>
                      </a:gs>
                      <a:gs pos="100000">
                        <a:srgbClr val="EAEAEA"/>
                      </a:gs>
                    </a:gsLst>
                    <a:lin ang="2700000" scaled="1"/>
                  </a:gradFill>
                  <a:ln w="9525">
                    <a:solidFill>
                      <a:srgbClr val="6699FF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 eaLnBrk="0" hangingPunct="0">
                      <a:defRPr/>
                    </a:pPr>
                    <a:endParaRPr lang="en-US">
                      <a:latin typeface="Arial Narrow" pitchFamily="34" charset="0"/>
                      <a:ea typeface="+mn-ea"/>
                      <a:cs typeface="+mn-cs"/>
                    </a:endParaRPr>
                  </a:p>
                </p:txBody>
              </p:sp>
            </p:grpSp>
          </p:grpSp>
        </p:grpSp>
        <p:sp>
          <p:nvSpPr>
            <p:cNvPr id="14350" name="Rectangle 174"/>
            <p:cNvSpPr>
              <a:spLocks noChangeArrowheads="1"/>
            </p:cNvSpPr>
            <p:nvPr/>
          </p:nvSpPr>
          <p:spPr bwMode="auto">
            <a:xfrm>
              <a:off x="1143000" y="2239490"/>
              <a:ext cx="685800" cy="508000"/>
            </a:xfrm>
            <a:prstGeom prst="rect">
              <a:avLst/>
            </a:prstGeom>
            <a:solidFill>
              <a:srgbClr val="9EDEB3"/>
            </a:solidFill>
            <a:ln w="9525" algn="ctr">
              <a:solidFill>
                <a:srgbClr val="C0C0C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lnSpc>
                  <a:spcPct val="95000"/>
                </a:lnSpc>
                <a:defRPr/>
              </a:pPr>
              <a:r>
                <a:rPr lang="en-US" sz="800" b="1" dirty="0" smtClean="0">
                  <a:ea typeface="MS PGothic" pitchFamily="34" charset="-128"/>
                </a:rPr>
                <a:t>USB x2</a:t>
              </a:r>
              <a:r>
                <a:rPr lang="en-US" sz="800" b="1" dirty="0">
                  <a:ea typeface="MS PGothic" pitchFamily="34" charset="-128"/>
                </a:rPr>
                <a:t>, </a:t>
              </a:r>
            </a:p>
            <a:p>
              <a:pPr algn="ctr">
                <a:lnSpc>
                  <a:spcPct val="95000"/>
                </a:lnSpc>
                <a:defRPr/>
              </a:pPr>
              <a:r>
                <a:rPr lang="en-US" sz="800" b="1" dirty="0" smtClean="0">
                  <a:ea typeface="MS PGothic" pitchFamily="34" charset="-128"/>
                </a:rPr>
                <a:t>UART </a:t>
              </a:r>
              <a:r>
                <a:rPr lang="en-US" sz="800" b="1" dirty="0">
                  <a:ea typeface="MS PGothic" pitchFamily="34" charset="-128"/>
                </a:rPr>
                <a:t>x2,</a:t>
              </a:r>
            </a:p>
            <a:p>
              <a:pPr algn="ctr">
                <a:lnSpc>
                  <a:spcPct val="95000"/>
                </a:lnSpc>
                <a:defRPr/>
              </a:pPr>
              <a:r>
                <a:rPr lang="en-US" sz="800" b="1" dirty="0">
                  <a:ea typeface="MS PGothic" pitchFamily="34" charset="-128"/>
                </a:rPr>
                <a:t>JTAG,  I</a:t>
              </a:r>
              <a:r>
                <a:rPr lang="en-US" sz="800" b="1" baseline="30000" dirty="0">
                  <a:ea typeface="MS PGothic" pitchFamily="34" charset="-128"/>
                </a:rPr>
                <a:t>2</a:t>
              </a:r>
              <a:r>
                <a:rPr lang="en-US" sz="800" b="1" dirty="0">
                  <a:ea typeface="MS PGothic" pitchFamily="34" charset="-128"/>
                </a:rPr>
                <a:t>C, </a:t>
              </a:r>
            </a:p>
            <a:p>
              <a:pPr algn="ctr">
                <a:lnSpc>
                  <a:spcPct val="95000"/>
                </a:lnSpc>
                <a:defRPr/>
              </a:pPr>
              <a:r>
                <a:rPr lang="en-US" sz="800" b="1" dirty="0">
                  <a:ea typeface="MS PGothic" pitchFamily="34" charset="-128"/>
                </a:rPr>
                <a:t>SPI, GPIO</a:t>
              </a:r>
            </a:p>
          </p:txBody>
        </p:sp>
        <p:sp>
          <p:nvSpPr>
            <p:cNvPr id="16398" name="AutoShape 181"/>
            <p:cNvSpPr>
              <a:spLocks noChangeArrowheads="1"/>
            </p:cNvSpPr>
            <p:nvPr/>
          </p:nvSpPr>
          <p:spPr bwMode="auto">
            <a:xfrm>
              <a:off x="838200" y="2426815"/>
              <a:ext cx="287338" cy="71438"/>
            </a:xfrm>
            <a:prstGeom prst="leftRightArrow">
              <a:avLst>
                <a:gd name="adj1" fmla="val 50000"/>
                <a:gd name="adj2" fmla="val 80444"/>
              </a:avLst>
            </a:prstGeom>
            <a:solidFill>
              <a:srgbClr val="FBE09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Arial Narrow" pitchFamily="34" charset="0"/>
              </a:endParaRPr>
            </a:p>
          </p:txBody>
        </p:sp>
        <p:sp>
          <p:nvSpPr>
            <p:cNvPr id="16399" name="AutoShape 181"/>
            <p:cNvSpPr>
              <a:spLocks noChangeArrowheads="1"/>
            </p:cNvSpPr>
            <p:nvPr/>
          </p:nvSpPr>
          <p:spPr bwMode="auto">
            <a:xfrm>
              <a:off x="838200" y="2498253"/>
              <a:ext cx="287338" cy="71437"/>
            </a:xfrm>
            <a:prstGeom prst="leftRightArrow">
              <a:avLst>
                <a:gd name="adj1" fmla="val 50000"/>
                <a:gd name="adj2" fmla="val 80445"/>
              </a:avLst>
            </a:prstGeom>
            <a:solidFill>
              <a:srgbClr val="FBE09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Arial Narrow" pitchFamily="34" charset="0"/>
              </a:endParaRPr>
            </a:p>
          </p:txBody>
        </p:sp>
        <p:sp>
          <p:nvSpPr>
            <p:cNvPr id="16400" name="AutoShape 181"/>
            <p:cNvSpPr>
              <a:spLocks noChangeArrowheads="1"/>
            </p:cNvSpPr>
            <p:nvPr/>
          </p:nvSpPr>
          <p:spPr bwMode="auto">
            <a:xfrm>
              <a:off x="838200" y="2569690"/>
              <a:ext cx="287338" cy="73025"/>
            </a:xfrm>
            <a:prstGeom prst="leftRightArrow">
              <a:avLst>
                <a:gd name="adj1" fmla="val 50000"/>
                <a:gd name="adj2" fmla="val 78696"/>
              </a:avLst>
            </a:prstGeom>
            <a:solidFill>
              <a:srgbClr val="FBE09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Arial Narrow" pitchFamily="34" charset="0"/>
              </a:endParaRPr>
            </a:p>
          </p:txBody>
        </p:sp>
        <p:sp>
          <p:nvSpPr>
            <p:cNvPr id="16401" name="AutoShape 181"/>
            <p:cNvSpPr>
              <a:spLocks noChangeArrowheads="1"/>
            </p:cNvSpPr>
            <p:nvPr/>
          </p:nvSpPr>
          <p:spPr bwMode="auto">
            <a:xfrm>
              <a:off x="838200" y="2642715"/>
              <a:ext cx="287338" cy="71438"/>
            </a:xfrm>
            <a:prstGeom prst="leftRightArrow">
              <a:avLst>
                <a:gd name="adj1" fmla="val 50000"/>
                <a:gd name="adj2" fmla="val 80444"/>
              </a:avLst>
            </a:prstGeom>
            <a:solidFill>
              <a:srgbClr val="FBE09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Arial Narrow" pitchFamily="34" charset="0"/>
              </a:endParaRPr>
            </a:p>
          </p:txBody>
        </p:sp>
        <p:sp>
          <p:nvSpPr>
            <p:cNvPr id="16403" name="AutoShape 181"/>
            <p:cNvSpPr>
              <a:spLocks noChangeArrowheads="1"/>
            </p:cNvSpPr>
            <p:nvPr/>
          </p:nvSpPr>
          <p:spPr bwMode="auto">
            <a:xfrm>
              <a:off x="838200" y="2353790"/>
              <a:ext cx="287338" cy="73025"/>
            </a:xfrm>
            <a:prstGeom prst="leftRightArrow">
              <a:avLst>
                <a:gd name="adj1" fmla="val 50000"/>
                <a:gd name="adj2" fmla="val 78696"/>
              </a:avLst>
            </a:prstGeom>
            <a:solidFill>
              <a:srgbClr val="FBE09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Arial Narrow" pitchFamily="34" charset="0"/>
              </a:endParaRPr>
            </a:p>
          </p:txBody>
        </p:sp>
        <p:sp>
          <p:nvSpPr>
            <p:cNvPr id="16404" name="AutoShape 181"/>
            <p:cNvSpPr>
              <a:spLocks noChangeArrowheads="1"/>
            </p:cNvSpPr>
            <p:nvPr/>
          </p:nvSpPr>
          <p:spPr bwMode="auto">
            <a:xfrm>
              <a:off x="838200" y="2282353"/>
              <a:ext cx="287338" cy="71437"/>
            </a:xfrm>
            <a:prstGeom prst="leftRightArrow">
              <a:avLst>
                <a:gd name="adj1" fmla="val 50000"/>
                <a:gd name="adj2" fmla="val 80445"/>
              </a:avLst>
            </a:prstGeom>
            <a:solidFill>
              <a:srgbClr val="FBE09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Arial Narrow" pitchFamily="34" charset="0"/>
              </a:endParaRPr>
            </a:p>
          </p:txBody>
        </p:sp>
        <p:grpSp>
          <p:nvGrpSpPr>
            <p:cNvPr id="16405" name="Group 249"/>
            <p:cNvGrpSpPr>
              <a:grpSpLocks/>
            </p:cNvGrpSpPr>
            <p:nvPr/>
          </p:nvGrpSpPr>
          <p:grpSpPr bwMode="auto">
            <a:xfrm>
              <a:off x="850900" y="2849090"/>
              <a:ext cx="968375" cy="685800"/>
              <a:chOff x="152" y="1824"/>
              <a:chExt cx="610" cy="432"/>
            </a:xfrm>
          </p:grpSpPr>
          <p:sp>
            <p:nvSpPr>
              <p:cNvPr id="14453" name="Rectangle 170"/>
              <p:cNvSpPr>
                <a:spLocks noChangeArrowheads="1"/>
              </p:cNvSpPr>
              <p:nvPr/>
            </p:nvSpPr>
            <p:spPr bwMode="auto">
              <a:xfrm rot="10800000" flipH="1">
                <a:off x="336" y="1824"/>
                <a:ext cx="122" cy="432"/>
              </a:xfrm>
              <a:prstGeom prst="rect">
                <a:avLst/>
              </a:prstGeom>
              <a:solidFill>
                <a:srgbClr val="066664"/>
              </a:solidFill>
              <a:ln w="9525" algn="ctr">
                <a:solidFill>
                  <a:srgbClr val="969696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vert="eaVert" wrap="none" anchor="ctr"/>
              <a:lstStyle/>
              <a:p>
                <a:pPr algn="ctr">
                  <a:defRPr/>
                </a:pPr>
                <a:r>
                  <a:rPr lang="en-US" sz="900">
                    <a:solidFill>
                      <a:schemeClr val="bg1"/>
                    </a:solidFill>
                    <a:latin typeface="Arial" pitchFamily="34" charset="0"/>
                    <a:cs typeface="+mn-cs"/>
                  </a:rPr>
                  <a:t>SerDes</a:t>
                </a:r>
              </a:p>
            </p:txBody>
          </p:sp>
          <p:sp>
            <p:nvSpPr>
              <p:cNvPr id="14454" name="Rectangle 170"/>
              <p:cNvSpPr>
                <a:spLocks noChangeArrowheads="1"/>
              </p:cNvSpPr>
              <p:nvPr/>
            </p:nvSpPr>
            <p:spPr bwMode="auto">
              <a:xfrm>
                <a:off x="462" y="1824"/>
                <a:ext cx="300" cy="432"/>
              </a:xfrm>
              <a:prstGeom prst="rect">
                <a:avLst/>
              </a:prstGeom>
              <a:solidFill>
                <a:srgbClr val="9EDEB3"/>
              </a:solidFill>
              <a:ln w="9525" algn="ctr">
                <a:solidFill>
                  <a:srgbClr val="969696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900" b="1">
                    <a:latin typeface="Arial" pitchFamily="34" charset="0"/>
                    <a:cs typeface="+mn-cs"/>
                  </a:rPr>
                  <a:t>PCIe 2.0</a:t>
                </a:r>
              </a:p>
              <a:p>
                <a:pPr algn="ctr">
                  <a:defRPr/>
                </a:pPr>
                <a:r>
                  <a:rPr lang="en-US" sz="900" b="1">
                    <a:latin typeface="Arial" pitchFamily="34" charset="0"/>
                    <a:cs typeface="+mn-cs"/>
                  </a:rPr>
                  <a:t>8-lane</a:t>
                </a:r>
              </a:p>
            </p:txBody>
          </p:sp>
          <p:sp>
            <p:nvSpPr>
              <p:cNvPr id="16504" name="AutoShape 181"/>
              <p:cNvSpPr>
                <a:spLocks noChangeArrowheads="1"/>
              </p:cNvSpPr>
              <p:nvPr/>
            </p:nvSpPr>
            <p:spPr bwMode="auto">
              <a:xfrm>
                <a:off x="152" y="1980"/>
                <a:ext cx="181" cy="135"/>
              </a:xfrm>
              <a:prstGeom prst="leftRightArrow">
                <a:avLst>
                  <a:gd name="adj1" fmla="val 50000"/>
                  <a:gd name="adj2" fmla="val 26815"/>
                </a:avLst>
              </a:prstGeom>
              <a:solidFill>
                <a:srgbClr val="FBE09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>
                  <a:latin typeface="Arial Narrow" pitchFamily="34" charset="0"/>
                </a:endParaRPr>
              </a:p>
            </p:txBody>
          </p:sp>
        </p:grpSp>
        <p:grpSp>
          <p:nvGrpSpPr>
            <p:cNvPr id="16406" name="Group 256"/>
            <p:cNvGrpSpPr>
              <a:grpSpLocks/>
            </p:cNvGrpSpPr>
            <p:nvPr/>
          </p:nvGrpSpPr>
          <p:grpSpPr bwMode="auto">
            <a:xfrm>
              <a:off x="854075" y="3687290"/>
              <a:ext cx="968375" cy="685800"/>
              <a:chOff x="152" y="1824"/>
              <a:chExt cx="610" cy="432"/>
            </a:xfrm>
          </p:grpSpPr>
          <p:sp>
            <p:nvSpPr>
              <p:cNvPr id="2" name="Rectangle 170"/>
              <p:cNvSpPr>
                <a:spLocks noChangeArrowheads="1"/>
              </p:cNvSpPr>
              <p:nvPr/>
            </p:nvSpPr>
            <p:spPr bwMode="auto">
              <a:xfrm rot="10800000" flipH="1">
                <a:off x="336" y="1824"/>
                <a:ext cx="122" cy="432"/>
              </a:xfrm>
              <a:prstGeom prst="rect">
                <a:avLst/>
              </a:prstGeom>
              <a:solidFill>
                <a:srgbClr val="066664"/>
              </a:solidFill>
              <a:ln w="9525" algn="ctr">
                <a:solidFill>
                  <a:srgbClr val="969696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vert="eaVert" wrap="none" anchor="ctr"/>
              <a:lstStyle/>
              <a:p>
                <a:pPr algn="ctr">
                  <a:defRPr/>
                </a:pPr>
                <a:r>
                  <a:rPr lang="en-US" sz="900">
                    <a:solidFill>
                      <a:schemeClr val="bg1"/>
                    </a:solidFill>
                    <a:latin typeface="Arial" pitchFamily="34" charset="0"/>
                    <a:cs typeface="+mn-cs"/>
                  </a:rPr>
                  <a:t>SerDes</a:t>
                </a:r>
              </a:p>
            </p:txBody>
          </p:sp>
          <p:sp>
            <p:nvSpPr>
              <p:cNvPr id="3" name="Rectangle 170"/>
              <p:cNvSpPr>
                <a:spLocks noChangeArrowheads="1"/>
              </p:cNvSpPr>
              <p:nvPr/>
            </p:nvSpPr>
            <p:spPr bwMode="auto">
              <a:xfrm>
                <a:off x="462" y="1824"/>
                <a:ext cx="300" cy="432"/>
              </a:xfrm>
              <a:prstGeom prst="rect">
                <a:avLst/>
              </a:prstGeom>
              <a:solidFill>
                <a:srgbClr val="9EDEB3"/>
              </a:solidFill>
              <a:ln w="9525" algn="ctr">
                <a:solidFill>
                  <a:srgbClr val="969696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900" b="1">
                    <a:latin typeface="Arial" pitchFamily="34" charset="0"/>
                    <a:cs typeface="+mn-cs"/>
                  </a:rPr>
                  <a:t>PCIe 2.0</a:t>
                </a:r>
              </a:p>
              <a:p>
                <a:pPr algn="ctr">
                  <a:defRPr/>
                </a:pPr>
                <a:r>
                  <a:rPr lang="en-US" sz="900" b="1">
                    <a:latin typeface="Arial" pitchFamily="34" charset="0"/>
                    <a:cs typeface="+mn-cs"/>
                  </a:rPr>
                  <a:t>8-lane</a:t>
                </a:r>
              </a:p>
            </p:txBody>
          </p:sp>
          <p:sp>
            <p:nvSpPr>
              <p:cNvPr id="16501" name="AutoShape 181"/>
              <p:cNvSpPr>
                <a:spLocks noChangeArrowheads="1"/>
              </p:cNvSpPr>
              <p:nvPr/>
            </p:nvSpPr>
            <p:spPr bwMode="auto">
              <a:xfrm>
                <a:off x="152" y="1980"/>
                <a:ext cx="181" cy="135"/>
              </a:xfrm>
              <a:prstGeom prst="leftRightArrow">
                <a:avLst>
                  <a:gd name="adj1" fmla="val 50000"/>
                  <a:gd name="adj2" fmla="val 26815"/>
                </a:avLst>
              </a:prstGeom>
              <a:solidFill>
                <a:srgbClr val="FBE09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>
                  <a:latin typeface="Arial Narrow" pitchFamily="34" charset="0"/>
                </a:endParaRPr>
              </a:p>
            </p:txBody>
          </p:sp>
        </p:grpSp>
        <p:sp>
          <p:nvSpPr>
            <p:cNvPr id="16407" name="AutoShape 185"/>
            <p:cNvSpPr>
              <a:spLocks noChangeArrowheads="1"/>
            </p:cNvSpPr>
            <p:nvPr/>
          </p:nvSpPr>
          <p:spPr bwMode="auto">
            <a:xfrm rot="5400000">
              <a:off x="4315618" y="1364457"/>
              <a:ext cx="265113" cy="279400"/>
            </a:xfrm>
            <a:prstGeom prst="leftRightArrow">
              <a:avLst>
                <a:gd name="adj1" fmla="val 51139"/>
                <a:gd name="adj2" fmla="val 25148"/>
              </a:avLst>
            </a:prstGeom>
            <a:solidFill>
              <a:srgbClr val="FBE09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pPr eaLnBrk="0" hangingPunct="0"/>
              <a:endParaRPr lang="en-US">
                <a:latin typeface="Arial Narrow" pitchFamily="34" charset="0"/>
              </a:endParaRPr>
            </a:p>
          </p:txBody>
        </p:sp>
        <p:sp>
          <p:nvSpPr>
            <p:cNvPr id="14365" name="Rectangle 170"/>
            <p:cNvSpPr>
              <a:spLocks noChangeArrowheads="1"/>
            </p:cNvSpPr>
            <p:nvPr/>
          </p:nvSpPr>
          <p:spPr bwMode="auto">
            <a:xfrm rot="10800000" flipH="1">
              <a:off x="5486400" y="1610248"/>
              <a:ext cx="228600" cy="1585128"/>
            </a:xfrm>
            <a:prstGeom prst="rect">
              <a:avLst/>
            </a:prstGeom>
            <a:solidFill>
              <a:srgbClr val="73CF92"/>
            </a:solidFill>
            <a:ln w="9525" algn="ctr">
              <a:solidFill>
                <a:srgbClr val="969696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vert="eaVert" wrap="none" anchor="ctr"/>
            <a:lstStyle/>
            <a:p>
              <a:pPr algn="ctr">
                <a:lnSpc>
                  <a:spcPct val="90000"/>
                </a:lnSpc>
                <a:defRPr/>
              </a:pPr>
              <a:r>
                <a:rPr lang="en-US" sz="900" b="1">
                  <a:latin typeface="Arial" pitchFamily="34" charset="0"/>
                  <a:cs typeface="+mn-cs"/>
                </a:rPr>
                <a:t>Interlaken</a:t>
              </a:r>
            </a:p>
          </p:txBody>
        </p:sp>
        <p:sp>
          <p:nvSpPr>
            <p:cNvPr id="14366" name="Rectangle 170"/>
            <p:cNvSpPr>
              <a:spLocks noChangeArrowheads="1"/>
            </p:cNvSpPr>
            <p:nvPr/>
          </p:nvSpPr>
          <p:spPr bwMode="auto">
            <a:xfrm rot="10800000" flipH="1">
              <a:off x="5486400" y="4295670"/>
              <a:ext cx="228600" cy="1576754"/>
            </a:xfrm>
            <a:prstGeom prst="rect">
              <a:avLst/>
            </a:prstGeom>
            <a:solidFill>
              <a:srgbClr val="73CF92"/>
            </a:solidFill>
            <a:ln w="9525" algn="ctr">
              <a:solidFill>
                <a:srgbClr val="969696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vert="eaVert" wrap="none" anchor="ctr"/>
            <a:lstStyle/>
            <a:p>
              <a:pPr algn="ctr">
                <a:lnSpc>
                  <a:spcPct val="90000"/>
                </a:lnSpc>
                <a:defRPr/>
              </a:pPr>
              <a:r>
                <a:rPr lang="en-US" sz="900" b="1">
                  <a:latin typeface="Arial" pitchFamily="34" charset="0"/>
                  <a:cs typeface="+mn-cs"/>
                </a:rPr>
                <a:t>Interlaken</a:t>
              </a:r>
            </a:p>
          </p:txBody>
        </p:sp>
        <p:grpSp>
          <p:nvGrpSpPr>
            <p:cNvPr id="16410" name="Group 263"/>
            <p:cNvGrpSpPr>
              <a:grpSpLocks/>
            </p:cNvGrpSpPr>
            <p:nvPr/>
          </p:nvGrpSpPr>
          <p:grpSpPr bwMode="auto">
            <a:xfrm>
              <a:off x="5697538" y="1608138"/>
              <a:ext cx="628650" cy="512762"/>
              <a:chOff x="3319" y="290"/>
              <a:chExt cx="310" cy="432"/>
            </a:xfrm>
          </p:grpSpPr>
          <p:grpSp>
            <p:nvGrpSpPr>
              <p:cNvPr id="16491" name="Group 264"/>
              <p:cNvGrpSpPr>
                <a:grpSpLocks/>
              </p:cNvGrpSpPr>
              <p:nvPr/>
            </p:nvGrpSpPr>
            <p:grpSpPr bwMode="auto">
              <a:xfrm>
                <a:off x="3322" y="290"/>
                <a:ext cx="211" cy="236"/>
                <a:chOff x="2717" y="2304"/>
                <a:chExt cx="211" cy="192"/>
              </a:xfrm>
            </p:grpSpPr>
            <p:sp>
              <p:nvSpPr>
                <p:cNvPr id="14444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304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  <p:sp>
              <p:nvSpPr>
                <p:cNvPr id="14445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352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  <p:sp>
              <p:nvSpPr>
                <p:cNvPr id="14446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400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  <p:sp>
              <p:nvSpPr>
                <p:cNvPr id="14447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448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</p:grpSp>
          <p:sp>
            <p:nvSpPr>
              <p:cNvPr id="14441" name="Rectangle 170"/>
              <p:cNvSpPr>
                <a:spLocks noChangeArrowheads="1"/>
              </p:cNvSpPr>
              <p:nvPr/>
            </p:nvSpPr>
            <p:spPr bwMode="auto">
              <a:xfrm>
                <a:off x="3322" y="529"/>
                <a:ext cx="211" cy="193"/>
              </a:xfrm>
              <a:prstGeom prst="rect">
                <a:avLst/>
              </a:prstGeom>
              <a:solidFill>
                <a:srgbClr val="73CF92"/>
              </a:solidFill>
              <a:ln w="9525" algn="ctr">
                <a:solidFill>
                  <a:srgbClr val="969696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en-US" sz="900" b="1">
                    <a:latin typeface="Arial" pitchFamily="34" charset="0"/>
                    <a:cs typeface="+mn-cs"/>
                  </a:rPr>
                  <a:t>10 GbE</a:t>
                </a:r>
              </a:p>
              <a:p>
                <a:pPr algn="ctr">
                  <a:lnSpc>
                    <a:spcPct val="90000"/>
                  </a:lnSpc>
                  <a:defRPr/>
                </a:pPr>
                <a:r>
                  <a:rPr lang="en-US" sz="900" b="1">
                    <a:latin typeface="Arial" pitchFamily="34" charset="0"/>
                    <a:cs typeface="+mn-cs"/>
                  </a:rPr>
                  <a:t>XAUI</a:t>
                </a:r>
              </a:p>
            </p:txBody>
          </p:sp>
          <p:sp>
            <p:nvSpPr>
              <p:cNvPr id="14442" name="Rectangle 170"/>
              <p:cNvSpPr>
                <a:spLocks noChangeArrowheads="1"/>
              </p:cNvSpPr>
              <p:nvPr/>
            </p:nvSpPr>
            <p:spPr bwMode="auto">
              <a:xfrm rot="10800000" flipH="1">
                <a:off x="3533" y="290"/>
                <a:ext cx="96" cy="432"/>
              </a:xfrm>
              <a:prstGeom prst="rect">
                <a:avLst/>
              </a:prstGeom>
              <a:solidFill>
                <a:srgbClr val="066664"/>
              </a:solidFill>
              <a:ln w="9525" algn="ctr">
                <a:solidFill>
                  <a:srgbClr val="969696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vert="eaVert" wrap="none" anchor="ctr"/>
              <a:lstStyle/>
              <a:p>
                <a:pPr algn="ctr">
                  <a:defRPr/>
                </a:pPr>
                <a:r>
                  <a:rPr lang="en-US" sz="900" b="1">
                    <a:solidFill>
                      <a:schemeClr val="bg1"/>
                    </a:solidFill>
                    <a:latin typeface="Arial" pitchFamily="34" charset="0"/>
                    <a:cs typeface="+mn-cs"/>
                  </a:rPr>
                  <a:t>SerDes</a:t>
                </a:r>
              </a:p>
            </p:txBody>
          </p:sp>
          <p:sp>
            <p:nvSpPr>
              <p:cNvPr id="16494" name="Rectangle 170"/>
              <p:cNvSpPr>
                <a:spLocks noChangeArrowheads="1"/>
              </p:cNvSpPr>
              <p:nvPr/>
            </p:nvSpPr>
            <p:spPr bwMode="auto">
              <a:xfrm>
                <a:off x="3319" y="338"/>
                <a:ext cx="211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95000"/>
                  </a:lnSpc>
                </a:pPr>
                <a:r>
                  <a:rPr lang="en-US" sz="800" b="1"/>
                  <a:t>4x GbE</a:t>
                </a:r>
              </a:p>
              <a:p>
                <a:pPr algn="ctr">
                  <a:lnSpc>
                    <a:spcPct val="95000"/>
                  </a:lnSpc>
                </a:pPr>
                <a:r>
                  <a:rPr lang="en-US" sz="800" b="1"/>
                  <a:t>SGMII</a:t>
                </a:r>
              </a:p>
            </p:txBody>
          </p:sp>
        </p:grpSp>
        <p:grpSp>
          <p:nvGrpSpPr>
            <p:cNvPr id="16411" name="Group 272"/>
            <p:cNvGrpSpPr>
              <a:grpSpLocks/>
            </p:cNvGrpSpPr>
            <p:nvPr/>
          </p:nvGrpSpPr>
          <p:grpSpPr bwMode="auto">
            <a:xfrm>
              <a:off x="5697538" y="2144713"/>
              <a:ext cx="628650" cy="512762"/>
              <a:chOff x="3319" y="290"/>
              <a:chExt cx="310" cy="432"/>
            </a:xfrm>
          </p:grpSpPr>
          <p:grpSp>
            <p:nvGrpSpPr>
              <p:cNvPr id="16483" name="Group 273"/>
              <p:cNvGrpSpPr>
                <a:grpSpLocks/>
              </p:cNvGrpSpPr>
              <p:nvPr/>
            </p:nvGrpSpPr>
            <p:grpSpPr bwMode="auto">
              <a:xfrm>
                <a:off x="3322" y="290"/>
                <a:ext cx="211" cy="236"/>
                <a:chOff x="2717" y="2304"/>
                <a:chExt cx="211" cy="192"/>
              </a:xfrm>
            </p:grpSpPr>
            <p:sp>
              <p:nvSpPr>
                <p:cNvPr id="14436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304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  <p:sp>
              <p:nvSpPr>
                <p:cNvPr id="14437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352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  <p:sp>
              <p:nvSpPr>
                <p:cNvPr id="14438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400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  <p:sp>
              <p:nvSpPr>
                <p:cNvPr id="14439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448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</p:grpSp>
          <p:sp>
            <p:nvSpPr>
              <p:cNvPr id="14433" name="Rectangle 170"/>
              <p:cNvSpPr>
                <a:spLocks noChangeArrowheads="1"/>
              </p:cNvSpPr>
              <p:nvPr/>
            </p:nvSpPr>
            <p:spPr bwMode="auto">
              <a:xfrm>
                <a:off x="3322" y="529"/>
                <a:ext cx="211" cy="193"/>
              </a:xfrm>
              <a:prstGeom prst="rect">
                <a:avLst/>
              </a:prstGeom>
              <a:solidFill>
                <a:srgbClr val="73CF92"/>
              </a:solidFill>
              <a:ln w="9525" algn="ctr">
                <a:solidFill>
                  <a:srgbClr val="969696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en-US" sz="900" b="1">
                    <a:latin typeface="Arial" pitchFamily="34" charset="0"/>
                    <a:cs typeface="+mn-cs"/>
                  </a:rPr>
                  <a:t>10 GbE</a:t>
                </a:r>
              </a:p>
              <a:p>
                <a:pPr algn="ctr">
                  <a:lnSpc>
                    <a:spcPct val="90000"/>
                  </a:lnSpc>
                  <a:defRPr/>
                </a:pPr>
                <a:r>
                  <a:rPr lang="en-US" sz="900" b="1">
                    <a:latin typeface="Arial" pitchFamily="34" charset="0"/>
                    <a:cs typeface="+mn-cs"/>
                  </a:rPr>
                  <a:t>XAUI</a:t>
                </a:r>
              </a:p>
            </p:txBody>
          </p:sp>
          <p:sp>
            <p:nvSpPr>
              <p:cNvPr id="14434" name="Rectangle 170"/>
              <p:cNvSpPr>
                <a:spLocks noChangeArrowheads="1"/>
              </p:cNvSpPr>
              <p:nvPr/>
            </p:nvSpPr>
            <p:spPr bwMode="auto">
              <a:xfrm rot="10800000" flipH="1">
                <a:off x="3533" y="290"/>
                <a:ext cx="96" cy="432"/>
              </a:xfrm>
              <a:prstGeom prst="rect">
                <a:avLst/>
              </a:prstGeom>
              <a:solidFill>
                <a:srgbClr val="066664"/>
              </a:solidFill>
              <a:ln w="9525" algn="ctr">
                <a:solidFill>
                  <a:srgbClr val="969696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vert="eaVert" wrap="none" anchor="ctr"/>
              <a:lstStyle/>
              <a:p>
                <a:pPr algn="ctr">
                  <a:defRPr/>
                </a:pPr>
                <a:r>
                  <a:rPr lang="en-US" sz="900" b="1">
                    <a:solidFill>
                      <a:schemeClr val="bg1"/>
                    </a:solidFill>
                    <a:latin typeface="Arial" pitchFamily="34" charset="0"/>
                    <a:cs typeface="+mn-cs"/>
                  </a:rPr>
                  <a:t>SerDes</a:t>
                </a:r>
              </a:p>
            </p:txBody>
          </p:sp>
          <p:sp>
            <p:nvSpPr>
              <p:cNvPr id="16486" name="Rectangle 170"/>
              <p:cNvSpPr>
                <a:spLocks noChangeArrowheads="1"/>
              </p:cNvSpPr>
              <p:nvPr/>
            </p:nvSpPr>
            <p:spPr bwMode="auto">
              <a:xfrm>
                <a:off x="3319" y="338"/>
                <a:ext cx="211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95000"/>
                  </a:lnSpc>
                </a:pPr>
                <a:r>
                  <a:rPr lang="en-US" sz="800" b="1"/>
                  <a:t>4x GbE</a:t>
                </a:r>
              </a:p>
              <a:p>
                <a:pPr algn="ctr">
                  <a:lnSpc>
                    <a:spcPct val="95000"/>
                  </a:lnSpc>
                </a:pPr>
                <a:r>
                  <a:rPr lang="en-US" sz="800" b="1"/>
                  <a:t>SGMII</a:t>
                </a:r>
              </a:p>
            </p:txBody>
          </p:sp>
        </p:grpSp>
        <p:grpSp>
          <p:nvGrpSpPr>
            <p:cNvPr id="16412" name="Group 281"/>
            <p:cNvGrpSpPr>
              <a:grpSpLocks/>
            </p:cNvGrpSpPr>
            <p:nvPr/>
          </p:nvGrpSpPr>
          <p:grpSpPr bwMode="auto">
            <a:xfrm>
              <a:off x="5697538" y="2681288"/>
              <a:ext cx="628650" cy="512762"/>
              <a:chOff x="3319" y="290"/>
              <a:chExt cx="310" cy="432"/>
            </a:xfrm>
          </p:grpSpPr>
          <p:grpSp>
            <p:nvGrpSpPr>
              <p:cNvPr id="16475" name="Group 282"/>
              <p:cNvGrpSpPr>
                <a:grpSpLocks/>
              </p:cNvGrpSpPr>
              <p:nvPr/>
            </p:nvGrpSpPr>
            <p:grpSpPr bwMode="auto">
              <a:xfrm>
                <a:off x="3322" y="290"/>
                <a:ext cx="211" cy="236"/>
                <a:chOff x="2717" y="2304"/>
                <a:chExt cx="211" cy="192"/>
              </a:xfrm>
            </p:grpSpPr>
            <p:sp>
              <p:nvSpPr>
                <p:cNvPr id="14428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304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  <p:sp>
              <p:nvSpPr>
                <p:cNvPr id="14429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352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  <p:sp>
              <p:nvSpPr>
                <p:cNvPr id="14430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400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  <p:sp>
              <p:nvSpPr>
                <p:cNvPr id="14431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448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</p:grpSp>
          <p:sp>
            <p:nvSpPr>
              <p:cNvPr id="14425" name="Rectangle 170"/>
              <p:cNvSpPr>
                <a:spLocks noChangeArrowheads="1"/>
              </p:cNvSpPr>
              <p:nvPr/>
            </p:nvSpPr>
            <p:spPr bwMode="auto">
              <a:xfrm>
                <a:off x="3322" y="529"/>
                <a:ext cx="211" cy="193"/>
              </a:xfrm>
              <a:prstGeom prst="rect">
                <a:avLst/>
              </a:prstGeom>
              <a:solidFill>
                <a:srgbClr val="73CF92"/>
              </a:solidFill>
              <a:ln w="9525" algn="ctr">
                <a:solidFill>
                  <a:srgbClr val="969696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en-US" sz="900" b="1">
                    <a:latin typeface="Arial" pitchFamily="34" charset="0"/>
                    <a:cs typeface="+mn-cs"/>
                  </a:rPr>
                  <a:t>10 GbE</a:t>
                </a:r>
              </a:p>
              <a:p>
                <a:pPr algn="ctr">
                  <a:lnSpc>
                    <a:spcPct val="90000"/>
                  </a:lnSpc>
                  <a:defRPr/>
                </a:pPr>
                <a:r>
                  <a:rPr lang="en-US" sz="900" b="1">
                    <a:latin typeface="Arial" pitchFamily="34" charset="0"/>
                    <a:cs typeface="+mn-cs"/>
                  </a:rPr>
                  <a:t>XAUI</a:t>
                </a:r>
              </a:p>
            </p:txBody>
          </p:sp>
          <p:sp>
            <p:nvSpPr>
              <p:cNvPr id="14426" name="Rectangle 170"/>
              <p:cNvSpPr>
                <a:spLocks noChangeArrowheads="1"/>
              </p:cNvSpPr>
              <p:nvPr/>
            </p:nvSpPr>
            <p:spPr bwMode="auto">
              <a:xfrm rot="10800000" flipH="1">
                <a:off x="3533" y="290"/>
                <a:ext cx="96" cy="432"/>
              </a:xfrm>
              <a:prstGeom prst="rect">
                <a:avLst/>
              </a:prstGeom>
              <a:solidFill>
                <a:srgbClr val="066664"/>
              </a:solidFill>
              <a:ln w="9525" algn="ctr">
                <a:solidFill>
                  <a:srgbClr val="969696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vert="eaVert" wrap="none" anchor="ctr"/>
              <a:lstStyle/>
              <a:p>
                <a:pPr algn="ctr">
                  <a:defRPr/>
                </a:pPr>
                <a:r>
                  <a:rPr lang="en-US" sz="900" b="1">
                    <a:solidFill>
                      <a:schemeClr val="bg1"/>
                    </a:solidFill>
                    <a:latin typeface="Arial" pitchFamily="34" charset="0"/>
                    <a:cs typeface="+mn-cs"/>
                  </a:rPr>
                  <a:t>SerDes</a:t>
                </a:r>
              </a:p>
            </p:txBody>
          </p:sp>
          <p:sp>
            <p:nvSpPr>
              <p:cNvPr id="16478" name="Rectangle 170"/>
              <p:cNvSpPr>
                <a:spLocks noChangeArrowheads="1"/>
              </p:cNvSpPr>
              <p:nvPr/>
            </p:nvSpPr>
            <p:spPr bwMode="auto">
              <a:xfrm>
                <a:off x="3319" y="338"/>
                <a:ext cx="211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95000"/>
                  </a:lnSpc>
                </a:pPr>
                <a:r>
                  <a:rPr lang="en-US" sz="800" b="1"/>
                  <a:t>4x GbE</a:t>
                </a:r>
              </a:p>
              <a:p>
                <a:pPr algn="ctr">
                  <a:lnSpc>
                    <a:spcPct val="95000"/>
                  </a:lnSpc>
                </a:pPr>
                <a:r>
                  <a:rPr lang="en-US" sz="800" b="1"/>
                  <a:t>SGMII</a:t>
                </a:r>
              </a:p>
            </p:txBody>
          </p:sp>
        </p:grpSp>
        <p:grpSp>
          <p:nvGrpSpPr>
            <p:cNvPr id="16413" name="Group 290"/>
            <p:cNvGrpSpPr>
              <a:grpSpLocks/>
            </p:cNvGrpSpPr>
            <p:nvPr/>
          </p:nvGrpSpPr>
          <p:grpSpPr bwMode="auto">
            <a:xfrm>
              <a:off x="5697538" y="3216275"/>
              <a:ext cx="628650" cy="514350"/>
              <a:chOff x="3319" y="290"/>
              <a:chExt cx="310" cy="432"/>
            </a:xfrm>
          </p:grpSpPr>
          <p:grpSp>
            <p:nvGrpSpPr>
              <p:cNvPr id="16467" name="Group 291"/>
              <p:cNvGrpSpPr>
                <a:grpSpLocks/>
              </p:cNvGrpSpPr>
              <p:nvPr/>
            </p:nvGrpSpPr>
            <p:grpSpPr bwMode="auto">
              <a:xfrm>
                <a:off x="3322" y="290"/>
                <a:ext cx="211" cy="236"/>
                <a:chOff x="2717" y="2304"/>
                <a:chExt cx="211" cy="192"/>
              </a:xfrm>
            </p:grpSpPr>
            <p:sp>
              <p:nvSpPr>
                <p:cNvPr id="14420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304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  <p:sp>
              <p:nvSpPr>
                <p:cNvPr id="14421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352"/>
                  <a:ext cx="211" cy="49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  <p:sp>
              <p:nvSpPr>
                <p:cNvPr id="14422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401"/>
                  <a:ext cx="211" cy="51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  <p:sp>
              <p:nvSpPr>
                <p:cNvPr id="14423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448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</p:grpSp>
          <p:sp>
            <p:nvSpPr>
              <p:cNvPr id="14417" name="Rectangle 170"/>
              <p:cNvSpPr>
                <a:spLocks noChangeArrowheads="1"/>
              </p:cNvSpPr>
              <p:nvPr/>
            </p:nvSpPr>
            <p:spPr bwMode="auto">
              <a:xfrm>
                <a:off x="3322" y="530"/>
                <a:ext cx="211" cy="192"/>
              </a:xfrm>
              <a:prstGeom prst="rect">
                <a:avLst/>
              </a:prstGeom>
              <a:solidFill>
                <a:srgbClr val="73CF92"/>
              </a:solidFill>
              <a:ln w="9525" algn="ctr">
                <a:solidFill>
                  <a:srgbClr val="969696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en-US" sz="900" b="1">
                    <a:latin typeface="Arial" pitchFamily="34" charset="0"/>
                    <a:cs typeface="+mn-cs"/>
                  </a:rPr>
                  <a:t>10 GbE</a:t>
                </a:r>
              </a:p>
              <a:p>
                <a:pPr algn="ctr">
                  <a:lnSpc>
                    <a:spcPct val="90000"/>
                  </a:lnSpc>
                  <a:defRPr/>
                </a:pPr>
                <a:r>
                  <a:rPr lang="en-US" sz="900" b="1">
                    <a:latin typeface="Arial" pitchFamily="34" charset="0"/>
                    <a:cs typeface="+mn-cs"/>
                  </a:rPr>
                  <a:t>XAUI</a:t>
                </a:r>
              </a:p>
            </p:txBody>
          </p:sp>
          <p:sp>
            <p:nvSpPr>
              <p:cNvPr id="14418" name="Rectangle 170"/>
              <p:cNvSpPr>
                <a:spLocks noChangeArrowheads="1"/>
              </p:cNvSpPr>
              <p:nvPr/>
            </p:nvSpPr>
            <p:spPr bwMode="auto">
              <a:xfrm rot="10800000" flipH="1">
                <a:off x="3533" y="290"/>
                <a:ext cx="96" cy="432"/>
              </a:xfrm>
              <a:prstGeom prst="rect">
                <a:avLst/>
              </a:prstGeom>
              <a:solidFill>
                <a:srgbClr val="066664"/>
              </a:solidFill>
              <a:ln w="9525" algn="ctr">
                <a:solidFill>
                  <a:srgbClr val="969696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vert="eaVert" wrap="none" anchor="ctr"/>
              <a:lstStyle/>
              <a:p>
                <a:pPr algn="ctr">
                  <a:defRPr/>
                </a:pPr>
                <a:r>
                  <a:rPr lang="en-US" sz="900" b="1">
                    <a:solidFill>
                      <a:schemeClr val="bg1"/>
                    </a:solidFill>
                    <a:latin typeface="Arial" pitchFamily="34" charset="0"/>
                    <a:cs typeface="+mn-cs"/>
                  </a:rPr>
                  <a:t>SerDes</a:t>
                </a:r>
              </a:p>
            </p:txBody>
          </p:sp>
          <p:sp>
            <p:nvSpPr>
              <p:cNvPr id="16470" name="Rectangle 170"/>
              <p:cNvSpPr>
                <a:spLocks noChangeArrowheads="1"/>
              </p:cNvSpPr>
              <p:nvPr/>
            </p:nvSpPr>
            <p:spPr bwMode="auto">
              <a:xfrm>
                <a:off x="3319" y="338"/>
                <a:ext cx="211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95000"/>
                  </a:lnSpc>
                </a:pPr>
                <a:r>
                  <a:rPr lang="en-US" sz="800" b="1"/>
                  <a:t>4x GbE</a:t>
                </a:r>
              </a:p>
              <a:p>
                <a:pPr algn="ctr">
                  <a:lnSpc>
                    <a:spcPct val="95000"/>
                  </a:lnSpc>
                </a:pPr>
                <a:r>
                  <a:rPr lang="en-US" sz="800" b="1"/>
                  <a:t>SGMII</a:t>
                </a:r>
              </a:p>
            </p:txBody>
          </p:sp>
        </p:grpSp>
        <p:grpSp>
          <p:nvGrpSpPr>
            <p:cNvPr id="16414" name="Group 299"/>
            <p:cNvGrpSpPr>
              <a:grpSpLocks/>
            </p:cNvGrpSpPr>
            <p:nvPr/>
          </p:nvGrpSpPr>
          <p:grpSpPr bwMode="auto">
            <a:xfrm>
              <a:off x="5697538" y="3752850"/>
              <a:ext cx="628650" cy="514350"/>
              <a:chOff x="3319" y="290"/>
              <a:chExt cx="310" cy="432"/>
            </a:xfrm>
          </p:grpSpPr>
          <p:grpSp>
            <p:nvGrpSpPr>
              <p:cNvPr id="16459" name="Group 300"/>
              <p:cNvGrpSpPr>
                <a:grpSpLocks/>
              </p:cNvGrpSpPr>
              <p:nvPr/>
            </p:nvGrpSpPr>
            <p:grpSpPr bwMode="auto">
              <a:xfrm>
                <a:off x="3322" y="290"/>
                <a:ext cx="211" cy="236"/>
                <a:chOff x="2717" y="2304"/>
                <a:chExt cx="211" cy="192"/>
              </a:xfrm>
            </p:grpSpPr>
            <p:sp>
              <p:nvSpPr>
                <p:cNvPr id="14412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304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  <p:sp>
              <p:nvSpPr>
                <p:cNvPr id="14413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352"/>
                  <a:ext cx="211" cy="49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  <p:sp>
              <p:nvSpPr>
                <p:cNvPr id="14414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401"/>
                  <a:ext cx="211" cy="51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  <p:sp>
              <p:nvSpPr>
                <p:cNvPr id="14415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448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</p:grpSp>
          <p:sp>
            <p:nvSpPr>
              <p:cNvPr id="14409" name="Rectangle 170"/>
              <p:cNvSpPr>
                <a:spLocks noChangeArrowheads="1"/>
              </p:cNvSpPr>
              <p:nvPr/>
            </p:nvSpPr>
            <p:spPr bwMode="auto">
              <a:xfrm>
                <a:off x="3322" y="530"/>
                <a:ext cx="211" cy="192"/>
              </a:xfrm>
              <a:prstGeom prst="rect">
                <a:avLst/>
              </a:prstGeom>
              <a:solidFill>
                <a:srgbClr val="73CF92"/>
              </a:solidFill>
              <a:ln w="9525" algn="ctr">
                <a:solidFill>
                  <a:srgbClr val="969696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en-US" sz="900" b="1">
                    <a:latin typeface="Arial" pitchFamily="34" charset="0"/>
                    <a:cs typeface="+mn-cs"/>
                  </a:rPr>
                  <a:t>10 GbE</a:t>
                </a:r>
              </a:p>
              <a:p>
                <a:pPr algn="ctr">
                  <a:lnSpc>
                    <a:spcPct val="90000"/>
                  </a:lnSpc>
                  <a:defRPr/>
                </a:pPr>
                <a:r>
                  <a:rPr lang="en-US" sz="900" b="1">
                    <a:latin typeface="Arial" pitchFamily="34" charset="0"/>
                    <a:cs typeface="+mn-cs"/>
                  </a:rPr>
                  <a:t>XAUI</a:t>
                </a:r>
              </a:p>
            </p:txBody>
          </p:sp>
          <p:sp>
            <p:nvSpPr>
              <p:cNvPr id="14410" name="Rectangle 170"/>
              <p:cNvSpPr>
                <a:spLocks noChangeArrowheads="1"/>
              </p:cNvSpPr>
              <p:nvPr/>
            </p:nvSpPr>
            <p:spPr bwMode="auto">
              <a:xfrm rot="10800000" flipH="1">
                <a:off x="3533" y="290"/>
                <a:ext cx="96" cy="432"/>
              </a:xfrm>
              <a:prstGeom prst="rect">
                <a:avLst/>
              </a:prstGeom>
              <a:solidFill>
                <a:srgbClr val="066664"/>
              </a:solidFill>
              <a:ln w="9525" algn="ctr">
                <a:solidFill>
                  <a:srgbClr val="969696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vert="eaVert" wrap="none" anchor="ctr"/>
              <a:lstStyle/>
              <a:p>
                <a:pPr algn="ctr">
                  <a:defRPr/>
                </a:pPr>
                <a:r>
                  <a:rPr lang="en-US" sz="900" b="1">
                    <a:solidFill>
                      <a:schemeClr val="bg1"/>
                    </a:solidFill>
                    <a:latin typeface="Arial" pitchFamily="34" charset="0"/>
                    <a:cs typeface="+mn-cs"/>
                  </a:rPr>
                  <a:t>SerDes</a:t>
                </a:r>
              </a:p>
            </p:txBody>
          </p:sp>
          <p:sp>
            <p:nvSpPr>
              <p:cNvPr id="16462" name="Rectangle 170"/>
              <p:cNvSpPr>
                <a:spLocks noChangeArrowheads="1"/>
              </p:cNvSpPr>
              <p:nvPr/>
            </p:nvSpPr>
            <p:spPr bwMode="auto">
              <a:xfrm>
                <a:off x="3319" y="338"/>
                <a:ext cx="211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95000"/>
                  </a:lnSpc>
                </a:pPr>
                <a:r>
                  <a:rPr lang="en-US" sz="800" b="1"/>
                  <a:t>4x GbE</a:t>
                </a:r>
              </a:p>
              <a:p>
                <a:pPr algn="ctr">
                  <a:lnSpc>
                    <a:spcPct val="95000"/>
                  </a:lnSpc>
                </a:pPr>
                <a:r>
                  <a:rPr lang="en-US" sz="800" b="1"/>
                  <a:t>SGMII</a:t>
                </a:r>
              </a:p>
            </p:txBody>
          </p:sp>
        </p:grpSp>
        <p:grpSp>
          <p:nvGrpSpPr>
            <p:cNvPr id="16415" name="Group 308"/>
            <p:cNvGrpSpPr>
              <a:grpSpLocks/>
            </p:cNvGrpSpPr>
            <p:nvPr/>
          </p:nvGrpSpPr>
          <p:grpSpPr bwMode="auto">
            <a:xfrm>
              <a:off x="5697538" y="4289425"/>
              <a:ext cx="628650" cy="512763"/>
              <a:chOff x="3319" y="290"/>
              <a:chExt cx="310" cy="432"/>
            </a:xfrm>
          </p:grpSpPr>
          <p:grpSp>
            <p:nvGrpSpPr>
              <p:cNvPr id="16451" name="Group 309"/>
              <p:cNvGrpSpPr>
                <a:grpSpLocks/>
              </p:cNvGrpSpPr>
              <p:nvPr/>
            </p:nvGrpSpPr>
            <p:grpSpPr bwMode="auto">
              <a:xfrm>
                <a:off x="3322" y="290"/>
                <a:ext cx="211" cy="236"/>
                <a:chOff x="2717" y="2304"/>
                <a:chExt cx="211" cy="192"/>
              </a:xfrm>
            </p:grpSpPr>
            <p:sp>
              <p:nvSpPr>
                <p:cNvPr id="14404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304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  <p:sp>
              <p:nvSpPr>
                <p:cNvPr id="14405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352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  <p:sp>
              <p:nvSpPr>
                <p:cNvPr id="14406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400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  <p:sp>
              <p:nvSpPr>
                <p:cNvPr id="14407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448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</p:grpSp>
          <p:sp>
            <p:nvSpPr>
              <p:cNvPr id="14401" name="Rectangle 170"/>
              <p:cNvSpPr>
                <a:spLocks noChangeArrowheads="1"/>
              </p:cNvSpPr>
              <p:nvPr/>
            </p:nvSpPr>
            <p:spPr bwMode="auto">
              <a:xfrm>
                <a:off x="3322" y="529"/>
                <a:ext cx="211" cy="193"/>
              </a:xfrm>
              <a:prstGeom prst="rect">
                <a:avLst/>
              </a:prstGeom>
              <a:solidFill>
                <a:srgbClr val="73CF92"/>
              </a:solidFill>
              <a:ln w="9525" algn="ctr">
                <a:solidFill>
                  <a:srgbClr val="969696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en-US" sz="900" b="1">
                    <a:latin typeface="Arial" pitchFamily="34" charset="0"/>
                    <a:cs typeface="+mn-cs"/>
                  </a:rPr>
                  <a:t>10 GbE</a:t>
                </a:r>
              </a:p>
              <a:p>
                <a:pPr algn="ctr">
                  <a:lnSpc>
                    <a:spcPct val="90000"/>
                  </a:lnSpc>
                  <a:defRPr/>
                </a:pPr>
                <a:r>
                  <a:rPr lang="en-US" sz="900" b="1">
                    <a:latin typeface="Arial" pitchFamily="34" charset="0"/>
                    <a:cs typeface="+mn-cs"/>
                  </a:rPr>
                  <a:t>XAUI</a:t>
                </a:r>
              </a:p>
            </p:txBody>
          </p:sp>
          <p:sp>
            <p:nvSpPr>
              <p:cNvPr id="14402" name="Rectangle 170"/>
              <p:cNvSpPr>
                <a:spLocks noChangeArrowheads="1"/>
              </p:cNvSpPr>
              <p:nvPr/>
            </p:nvSpPr>
            <p:spPr bwMode="auto">
              <a:xfrm rot="10800000" flipH="1">
                <a:off x="3533" y="290"/>
                <a:ext cx="96" cy="432"/>
              </a:xfrm>
              <a:prstGeom prst="rect">
                <a:avLst/>
              </a:prstGeom>
              <a:solidFill>
                <a:srgbClr val="066664"/>
              </a:solidFill>
              <a:ln w="9525" algn="ctr">
                <a:solidFill>
                  <a:srgbClr val="969696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vert="eaVert" wrap="none" anchor="ctr"/>
              <a:lstStyle/>
              <a:p>
                <a:pPr algn="ctr">
                  <a:defRPr/>
                </a:pPr>
                <a:r>
                  <a:rPr lang="en-US" sz="900" b="1">
                    <a:solidFill>
                      <a:schemeClr val="bg1"/>
                    </a:solidFill>
                    <a:latin typeface="Arial" pitchFamily="34" charset="0"/>
                    <a:cs typeface="+mn-cs"/>
                  </a:rPr>
                  <a:t>SerDes</a:t>
                </a:r>
              </a:p>
            </p:txBody>
          </p:sp>
          <p:sp>
            <p:nvSpPr>
              <p:cNvPr id="16454" name="Rectangle 170"/>
              <p:cNvSpPr>
                <a:spLocks noChangeArrowheads="1"/>
              </p:cNvSpPr>
              <p:nvPr/>
            </p:nvSpPr>
            <p:spPr bwMode="auto">
              <a:xfrm>
                <a:off x="3319" y="338"/>
                <a:ext cx="211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95000"/>
                  </a:lnSpc>
                </a:pPr>
                <a:r>
                  <a:rPr lang="en-US" sz="800" b="1"/>
                  <a:t>4x GbE</a:t>
                </a:r>
              </a:p>
              <a:p>
                <a:pPr algn="ctr">
                  <a:lnSpc>
                    <a:spcPct val="95000"/>
                  </a:lnSpc>
                </a:pPr>
                <a:r>
                  <a:rPr lang="en-US" sz="800" b="1"/>
                  <a:t>SGMII</a:t>
                </a:r>
              </a:p>
            </p:txBody>
          </p:sp>
        </p:grpSp>
        <p:grpSp>
          <p:nvGrpSpPr>
            <p:cNvPr id="16416" name="Group 317"/>
            <p:cNvGrpSpPr>
              <a:grpSpLocks/>
            </p:cNvGrpSpPr>
            <p:nvPr/>
          </p:nvGrpSpPr>
          <p:grpSpPr bwMode="auto">
            <a:xfrm>
              <a:off x="5697538" y="4826000"/>
              <a:ext cx="628650" cy="512763"/>
              <a:chOff x="3319" y="290"/>
              <a:chExt cx="310" cy="432"/>
            </a:xfrm>
          </p:grpSpPr>
          <p:grpSp>
            <p:nvGrpSpPr>
              <p:cNvPr id="16443" name="Group 318"/>
              <p:cNvGrpSpPr>
                <a:grpSpLocks/>
              </p:cNvGrpSpPr>
              <p:nvPr/>
            </p:nvGrpSpPr>
            <p:grpSpPr bwMode="auto">
              <a:xfrm>
                <a:off x="3322" y="290"/>
                <a:ext cx="211" cy="236"/>
                <a:chOff x="2717" y="2304"/>
                <a:chExt cx="211" cy="192"/>
              </a:xfrm>
            </p:grpSpPr>
            <p:sp>
              <p:nvSpPr>
                <p:cNvPr id="14396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304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  <p:sp>
              <p:nvSpPr>
                <p:cNvPr id="14397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352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  <p:sp>
              <p:nvSpPr>
                <p:cNvPr id="14398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400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  <p:sp>
              <p:nvSpPr>
                <p:cNvPr id="14399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448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</p:grpSp>
          <p:sp>
            <p:nvSpPr>
              <p:cNvPr id="14393" name="Rectangle 170"/>
              <p:cNvSpPr>
                <a:spLocks noChangeArrowheads="1"/>
              </p:cNvSpPr>
              <p:nvPr/>
            </p:nvSpPr>
            <p:spPr bwMode="auto">
              <a:xfrm>
                <a:off x="3322" y="529"/>
                <a:ext cx="211" cy="193"/>
              </a:xfrm>
              <a:prstGeom prst="rect">
                <a:avLst/>
              </a:prstGeom>
              <a:solidFill>
                <a:srgbClr val="73CF92"/>
              </a:solidFill>
              <a:ln w="9525" algn="ctr">
                <a:solidFill>
                  <a:srgbClr val="969696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en-US" sz="900" b="1">
                    <a:latin typeface="Arial" pitchFamily="34" charset="0"/>
                    <a:cs typeface="+mn-cs"/>
                  </a:rPr>
                  <a:t>10 GbE</a:t>
                </a:r>
              </a:p>
              <a:p>
                <a:pPr algn="ctr">
                  <a:lnSpc>
                    <a:spcPct val="90000"/>
                  </a:lnSpc>
                  <a:defRPr/>
                </a:pPr>
                <a:r>
                  <a:rPr lang="en-US" sz="900" b="1">
                    <a:latin typeface="Arial" pitchFamily="34" charset="0"/>
                    <a:cs typeface="+mn-cs"/>
                  </a:rPr>
                  <a:t>XAUI</a:t>
                </a:r>
              </a:p>
            </p:txBody>
          </p:sp>
          <p:sp>
            <p:nvSpPr>
              <p:cNvPr id="14394" name="Rectangle 170"/>
              <p:cNvSpPr>
                <a:spLocks noChangeArrowheads="1"/>
              </p:cNvSpPr>
              <p:nvPr/>
            </p:nvSpPr>
            <p:spPr bwMode="auto">
              <a:xfrm rot="10800000" flipH="1">
                <a:off x="3533" y="290"/>
                <a:ext cx="96" cy="432"/>
              </a:xfrm>
              <a:prstGeom prst="rect">
                <a:avLst/>
              </a:prstGeom>
              <a:solidFill>
                <a:srgbClr val="066664"/>
              </a:solidFill>
              <a:ln w="9525" algn="ctr">
                <a:solidFill>
                  <a:srgbClr val="969696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vert="eaVert" wrap="none" anchor="ctr"/>
              <a:lstStyle/>
              <a:p>
                <a:pPr algn="ctr">
                  <a:defRPr/>
                </a:pPr>
                <a:r>
                  <a:rPr lang="en-US" sz="900" b="1">
                    <a:solidFill>
                      <a:schemeClr val="bg1"/>
                    </a:solidFill>
                    <a:latin typeface="Arial" pitchFamily="34" charset="0"/>
                    <a:cs typeface="+mn-cs"/>
                  </a:rPr>
                  <a:t>SerDes</a:t>
                </a:r>
              </a:p>
            </p:txBody>
          </p:sp>
          <p:sp>
            <p:nvSpPr>
              <p:cNvPr id="16446" name="Rectangle 170"/>
              <p:cNvSpPr>
                <a:spLocks noChangeArrowheads="1"/>
              </p:cNvSpPr>
              <p:nvPr/>
            </p:nvSpPr>
            <p:spPr bwMode="auto">
              <a:xfrm>
                <a:off x="3319" y="338"/>
                <a:ext cx="211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95000"/>
                  </a:lnSpc>
                </a:pPr>
                <a:r>
                  <a:rPr lang="en-US" sz="800" b="1"/>
                  <a:t>4x GbE</a:t>
                </a:r>
              </a:p>
              <a:p>
                <a:pPr algn="ctr">
                  <a:lnSpc>
                    <a:spcPct val="95000"/>
                  </a:lnSpc>
                </a:pPr>
                <a:r>
                  <a:rPr lang="en-US" sz="800" b="1"/>
                  <a:t>SGMII</a:t>
                </a:r>
              </a:p>
            </p:txBody>
          </p:sp>
        </p:grpSp>
        <p:grpSp>
          <p:nvGrpSpPr>
            <p:cNvPr id="16417" name="Group 326"/>
            <p:cNvGrpSpPr>
              <a:grpSpLocks/>
            </p:cNvGrpSpPr>
            <p:nvPr/>
          </p:nvGrpSpPr>
          <p:grpSpPr bwMode="auto">
            <a:xfrm>
              <a:off x="5697538" y="5362575"/>
              <a:ext cx="628650" cy="512763"/>
              <a:chOff x="3319" y="290"/>
              <a:chExt cx="310" cy="432"/>
            </a:xfrm>
          </p:grpSpPr>
          <p:grpSp>
            <p:nvGrpSpPr>
              <p:cNvPr id="16435" name="Group 327"/>
              <p:cNvGrpSpPr>
                <a:grpSpLocks/>
              </p:cNvGrpSpPr>
              <p:nvPr/>
            </p:nvGrpSpPr>
            <p:grpSpPr bwMode="auto">
              <a:xfrm>
                <a:off x="3322" y="290"/>
                <a:ext cx="211" cy="236"/>
                <a:chOff x="2717" y="2304"/>
                <a:chExt cx="211" cy="192"/>
              </a:xfrm>
            </p:grpSpPr>
            <p:sp>
              <p:nvSpPr>
                <p:cNvPr id="14388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304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  <p:sp>
              <p:nvSpPr>
                <p:cNvPr id="14389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352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  <p:sp>
              <p:nvSpPr>
                <p:cNvPr id="14390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400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  <p:sp>
              <p:nvSpPr>
                <p:cNvPr id="14391" name="Rectangle 170"/>
                <p:cNvSpPr>
                  <a:spLocks noChangeArrowheads="1"/>
                </p:cNvSpPr>
                <p:nvPr/>
              </p:nvSpPr>
              <p:spPr bwMode="auto">
                <a:xfrm>
                  <a:off x="2717" y="2448"/>
                  <a:ext cx="211" cy="48"/>
                </a:xfrm>
                <a:prstGeom prst="rect">
                  <a:avLst/>
                </a:prstGeom>
                <a:solidFill>
                  <a:srgbClr val="9EDEB3"/>
                </a:solidFill>
                <a:ln w="9525" algn="ctr">
                  <a:solidFill>
                    <a:srgbClr val="969696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900" b="1">
                    <a:latin typeface="Arial" pitchFamily="34" charset="0"/>
                    <a:cs typeface="+mn-cs"/>
                  </a:endParaRPr>
                </a:p>
              </p:txBody>
            </p:sp>
          </p:grpSp>
          <p:sp>
            <p:nvSpPr>
              <p:cNvPr id="14385" name="Rectangle 170"/>
              <p:cNvSpPr>
                <a:spLocks noChangeArrowheads="1"/>
              </p:cNvSpPr>
              <p:nvPr/>
            </p:nvSpPr>
            <p:spPr bwMode="auto">
              <a:xfrm>
                <a:off x="3322" y="529"/>
                <a:ext cx="211" cy="193"/>
              </a:xfrm>
              <a:prstGeom prst="rect">
                <a:avLst/>
              </a:prstGeom>
              <a:solidFill>
                <a:srgbClr val="73CF92"/>
              </a:solidFill>
              <a:ln w="9525" algn="ctr">
                <a:solidFill>
                  <a:srgbClr val="969696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>
                  <a:lnSpc>
                    <a:spcPct val="90000"/>
                  </a:lnSpc>
                  <a:defRPr/>
                </a:pPr>
                <a:r>
                  <a:rPr lang="en-US" sz="900" b="1">
                    <a:latin typeface="Arial" pitchFamily="34" charset="0"/>
                    <a:cs typeface="+mn-cs"/>
                  </a:rPr>
                  <a:t>10 GbE</a:t>
                </a:r>
              </a:p>
              <a:p>
                <a:pPr algn="ctr">
                  <a:lnSpc>
                    <a:spcPct val="90000"/>
                  </a:lnSpc>
                  <a:defRPr/>
                </a:pPr>
                <a:r>
                  <a:rPr lang="en-US" sz="900" b="1">
                    <a:latin typeface="Arial" pitchFamily="34" charset="0"/>
                    <a:cs typeface="+mn-cs"/>
                  </a:rPr>
                  <a:t>XAUI</a:t>
                </a:r>
              </a:p>
            </p:txBody>
          </p:sp>
          <p:sp>
            <p:nvSpPr>
              <p:cNvPr id="14386" name="Rectangle 170"/>
              <p:cNvSpPr>
                <a:spLocks noChangeArrowheads="1"/>
              </p:cNvSpPr>
              <p:nvPr/>
            </p:nvSpPr>
            <p:spPr bwMode="auto">
              <a:xfrm rot="10800000" flipH="1">
                <a:off x="3533" y="290"/>
                <a:ext cx="96" cy="432"/>
              </a:xfrm>
              <a:prstGeom prst="rect">
                <a:avLst/>
              </a:prstGeom>
              <a:solidFill>
                <a:srgbClr val="066664"/>
              </a:solidFill>
              <a:ln w="9525" algn="ctr">
                <a:solidFill>
                  <a:srgbClr val="969696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vert="eaVert" wrap="none" anchor="ctr"/>
              <a:lstStyle/>
              <a:p>
                <a:pPr algn="ctr">
                  <a:defRPr/>
                </a:pPr>
                <a:r>
                  <a:rPr lang="en-US" sz="900" b="1">
                    <a:solidFill>
                      <a:schemeClr val="bg1"/>
                    </a:solidFill>
                    <a:latin typeface="Arial" pitchFamily="34" charset="0"/>
                    <a:cs typeface="+mn-cs"/>
                  </a:rPr>
                  <a:t>SerDes</a:t>
                </a:r>
              </a:p>
            </p:txBody>
          </p:sp>
          <p:sp>
            <p:nvSpPr>
              <p:cNvPr id="16438" name="Rectangle 170"/>
              <p:cNvSpPr>
                <a:spLocks noChangeArrowheads="1"/>
              </p:cNvSpPr>
              <p:nvPr/>
            </p:nvSpPr>
            <p:spPr bwMode="auto">
              <a:xfrm>
                <a:off x="3319" y="338"/>
                <a:ext cx="211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95000"/>
                  </a:lnSpc>
                </a:pPr>
                <a:r>
                  <a:rPr lang="en-US" sz="800" b="1"/>
                  <a:t>4x GbE</a:t>
                </a:r>
              </a:p>
              <a:p>
                <a:pPr algn="ctr">
                  <a:lnSpc>
                    <a:spcPct val="95000"/>
                  </a:lnSpc>
                </a:pPr>
                <a:r>
                  <a:rPr lang="en-US" sz="800" b="1"/>
                  <a:t>SGMII</a:t>
                </a:r>
              </a:p>
            </p:txBody>
          </p:sp>
        </p:grpSp>
        <p:sp>
          <p:nvSpPr>
            <p:cNvPr id="16418" name="AutoShape 181"/>
            <p:cNvSpPr>
              <a:spLocks noChangeArrowheads="1"/>
            </p:cNvSpPr>
            <p:nvPr/>
          </p:nvSpPr>
          <p:spPr bwMode="auto">
            <a:xfrm>
              <a:off x="6324600" y="1776413"/>
              <a:ext cx="287338" cy="215900"/>
            </a:xfrm>
            <a:prstGeom prst="leftRightArrow">
              <a:avLst>
                <a:gd name="adj1" fmla="val 50000"/>
                <a:gd name="adj2" fmla="val 26618"/>
              </a:avLst>
            </a:prstGeom>
            <a:solidFill>
              <a:srgbClr val="FBE09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Arial Narrow" pitchFamily="34" charset="0"/>
              </a:endParaRPr>
            </a:p>
          </p:txBody>
        </p:sp>
        <p:sp>
          <p:nvSpPr>
            <p:cNvPr id="16419" name="AutoShape 181"/>
            <p:cNvSpPr>
              <a:spLocks noChangeArrowheads="1"/>
            </p:cNvSpPr>
            <p:nvPr/>
          </p:nvSpPr>
          <p:spPr bwMode="auto">
            <a:xfrm>
              <a:off x="6324600" y="2309813"/>
              <a:ext cx="287338" cy="215900"/>
            </a:xfrm>
            <a:prstGeom prst="leftRightArrow">
              <a:avLst>
                <a:gd name="adj1" fmla="val 50000"/>
                <a:gd name="adj2" fmla="val 26618"/>
              </a:avLst>
            </a:prstGeom>
            <a:solidFill>
              <a:srgbClr val="FBE09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Arial Narrow" pitchFamily="34" charset="0"/>
              </a:endParaRPr>
            </a:p>
          </p:txBody>
        </p:sp>
        <p:sp>
          <p:nvSpPr>
            <p:cNvPr id="16420" name="AutoShape 181"/>
            <p:cNvSpPr>
              <a:spLocks noChangeArrowheads="1"/>
            </p:cNvSpPr>
            <p:nvPr/>
          </p:nvSpPr>
          <p:spPr bwMode="auto">
            <a:xfrm>
              <a:off x="6324600" y="2843213"/>
              <a:ext cx="287338" cy="215900"/>
            </a:xfrm>
            <a:prstGeom prst="leftRightArrow">
              <a:avLst>
                <a:gd name="adj1" fmla="val 50000"/>
                <a:gd name="adj2" fmla="val 26618"/>
              </a:avLst>
            </a:prstGeom>
            <a:solidFill>
              <a:srgbClr val="FBE09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Arial Narrow" pitchFamily="34" charset="0"/>
              </a:endParaRPr>
            </a:p>
          </p:txBody>
        </p:sp>
        <p:sp>
          <p:nvSpPr>
            <p:cNvPr id="16421" name="AutoShape 181"/>
            <p:cNvSpPr>
              <a:spLocks noChangeArrowheads="1"/>
            </p:cNvSpPr>
            <p:nvPr/>
          </p:nvSpPr>
          <p:spPr bwMode="auto">
            <a:xfrm>
              <a:off x="6324600" y="3376613"/>
              <a:ext cx="287338" cy="215900"/>
            </a:xfrm>
            <a:prstGeom prst="leftRightArrow">
              <a:avLst>
                <a:gd name="adj1" fmla="val 50000"/>
                <a:gd name="adj2" fmla="val 26618"/>
              </a:avLst>
            </a:prstGeom>
            <a:solidFill>
              <a:srgbClr val="FBE09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Arial Narrow" pitchFamily="34" charset="0"/>
              </a:endParaRPr>
            </a:p>
          </p:txBody>
        </p:sp>
        <p:sp>
          <p:nvSpPr>
            <p:cNvPr id="16422" name="AutoShape 181"/>
            <p:cNvSpPr>
              <a:spLocks noChangeArrowheads="1"/>
            </p:cNvSpPr>
            <p:nvPr/>
          </p:nvSpPr>
          <p:spPr bwMode="auto">
            <a:xfrm>
              <a:off x="6324600" y="3910013"/>
              <a:ext cx="287338" cy="215900"/>
            </a:xfrm>
            <a:prstGeom prst="leftRightArrow">
              <a:avLst>
                <a:gd name="adj1" fmla="val 50000"/>
                <a:gd name="adj2" fmla="val 26618"/>
              </a:avLst>
            </a:prstGeom>
            <a:solidFill>
              <a:srgbClr val="FBE09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Arial Narrow" pitchFamily="34" charset="0"/>
              </a:endParaRPr>
            </a:p>
          </p:txBody>
        </p:sp>
        <p:sp>
          <p:nvSpPr>
            <p:cNvPr id="16423" name="AutoShape 181"/>
            <p:cNvSpPr>
              <a:spLocks noChangeArrowheads="1"/>
            </p:cNvSpPr>
            <p:nvPr/>
          </p:nvSpPr>
          <p:spPr bwMode="auto">
            <a:xfrm>
              <a:off x="6324600" y="4443413"/>
              <a:ext cx="287338" cy="215900"/>
            </a:xfrm>
            <a:prstGeom prst="leftRightArrow">
              <a:avLst>
                <a:gd name="adj1" fmla="val 50000"/>
                <a:gd name="adj2" fmla="val 26618"/>
              </a:avLst>
            </a:prstGeom>
            <a:solidFill>
              <a:srgbClr val="FBE09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Arial Narrow" pitchFamily="34" charset="0"/>
              </a:endParaRPr>
            </a:p>
          </p:txBody>
        </p:sp>
        <p:sp>
          <p:nvSpPr>
            <p:cNvPr id="16424" name="AutoShape 181"/>
            <p:cNvSpPr>
              <a:spLocks noChangeArrowheads="1"/>
            </p:cNvSpPr>
            <p:nvPr/>
          </p:nvSpPr>
          <p:spPr bwMode="auto">
            <a:xfrm>
              <a:off x="6324600" y="4976813"/>
              <a:ext cx="287338" cy="215900"/>
            </a:xfrm>
            <a:prstGeom prst="leftRightArrow">
              <a:avLst>
                <a:gd name="adj1" fmla="val 50000"/>
                <a:gd name="adj2" fmla="val 26618"/>
              </a:avLst>
            </a:prstGeom>
            <a:solidFill>
              <a:srgbClr val="FBE09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Arial Narrow" pitchFamily="34" charset="0"/>
              </a:endParaRPr>
            </a:p>
          </p:txBody>
        </p:sp>
        <p:sp>
          <p:nvSpPr>
            <p:cNvPr id="16425" name="AutoShape 181"/>
            <p:cNvSpPr>
              <a:spLocks noChangeArrowheads="1"/>
            </p:cNvSpPr>
            <p:nvPr/>
          </p:nvSpPr>
          <p:spPr bwMode="auto">
            <a:xfrm>
              <a:off x="6324600" y="5511800"/>
              <a:ext cx="287338" cy="215900"/>
            </a:xfrm>
            <a:prstGeom prst="leftRightArrow">
              <a:avLst>
                <a:gd name="adj1" fmla="val 50000"/>
                <a:gd name="adj2" fmla="val 26618"/>
              </a:avLst>
            </a:prstGeom>
            <a:solidFill>
              <a:srgbClr val="FBE09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Arial Narrow" pitchFamily="34" charset="0"/>
              </a:endParaRPr>
            </a:p>
          </p:txBody>
        </p:sp>
        <p:grpSp>
          <p:nvGrpSpPr>
            <p:cNvPr id="349" name="Group 256"/>
            <p:cNvGrpSpPr>
              <a:grpSpLocks/>
            </p:cNvGrpSpPr>
            <p:nvPr/>
          </p:nvGrpSpPr>
          <p:grpSpPr bwMode="auto">
            <a:xfrm>
              <a:off x="856014" y="4525490"/>
              <a:ext cx="968375" cy="685800"/>
              <a:chOff x="152" y="1824"/>
              <a:chExt cx="610" cy="432"/>
            </a:xfrm>
          </p:grpSpPr>
          <p:sp>
            <p:nvSpPr>
              <p:cNvPr id="350" name="Rectangle 170"/>
              <p:cNvSpPr>
                <a:spLocks noChangeArrowheads="1"/>
              </p:cNvSpPr>
              <p:nvPr/>
            </p:nvSpPr>
            <p:spPr bwMode="auto">
              <a:xfrm rot="10800000" flipH="1">
                <a:off x="336" y="1824"/>
                <a:ext cx="122" cy="432"/>
              </a:xfrm>
              <a:prstGeom prst="rect">
                <a:avLst/>
              </a:prstGeom>
              <a:solidFill>
                <a:srgbClr val="066664"/>
              </a:solidFill>
              <a:ln w="9525" algn="ctr">
                <a:solidFill>
                  <a:srgbClr val="969696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vert="eaVert" wrap="none" anchor="ctr"/>
              <a:lstStyle/>
              <a:p>
                <a:pPr algn="ctr">
                  <a:defRPr/>
                </a:pPr>
                <a:r>
                  <a:rPr lang="en-US" sz="900">
                    <a:solidFill>
                      <a:schemeClr val="bg1"/>
                    </a:solidFill>
                    <a:latin typeface="Arial" pitchFamily="34" charset="0"/>
                    <a:cs typeface="+mn-cs"/>
                  </a:rPr>
                  <a:t>SerDes</a:t>
                </a:r>
              </a:p>
            </p:txBody>
          </p:sp>
          <p:sp>
            <p:nvSpPr>
              <p:cNvPr id="351" name="Rectangle 170"/>
              <p:cNvSpPr>
                <a:spLocks noChangeArrowheads="1"/>
              </p:cNvSpPr>
              <p:nvPr/>
            </p:nvSpPr>
            <p:spPr bwMode="auto">
              <a:xfrm>
                <a:off x="462" y="1824"/>
                <a:ext cx="300" cy="432"/>
              </a:xfrm>
              <a:prstGeom prst="rect">
                <a:avLst/>
              </a:prstGeom>
              <a:solidFill>
                <a:srgbClr val="9EDEB3"/>
              </a:solidFill>
              <a:ln w="9525" algn="ctr">
                <a:solidFill>
                  <a:srgbClr val="969696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900" b="1">
                    <a:latin typeface="Arial" pitchFamily="34" charset="0"/>
                    <a:cs typeface="+mn-cs"/>
                  </a:rPr>
                  <a:t>PCIe 2.0</a:t>
                </a:r>
              </a:p>
              <a:p>
                <a:pPr algn="ctr">
                  <a:defRPr/>
                </a:pPr>
                <a:r>
                  <a:rPr lang="en-US" sz="900" b="1">
                    <a:latin typeface="Arial" pitchFamily="34" charset="0"/>
                    <a:cs typeface="+mn-cs"/>
                  </a:rPr>
                  <a:t>8-lane</a:t>
                </a:r>
              </a:p>
            </p:txBody>
          </p:sp>
          <p:sp>
            <p:nvSpPr>
              <p:cNvPr id="352" name="AutoShape 181"/>
              <p:cNvSpPr>
                <a:spLocks noChangeArrowheads="1"/>
              </p:cNvSpPr>
              <p:nvPr/>
            </p:nvSpPr>
            <p:spPr bwMode="auto">
              <a:xfrm>
                <a:off x="152" y="1980"/>
                <a:ext cx="181" cy="135"/>
              </a:xfrm>
              <a:prstGeom prst="leftRightArrow">
                <a:avLst>
                  <a:gd name="adj1" fmla="val 50000"/>
                  <a:gd name="adj2" fmla="val 26815"/>
                </a:avLst>
              </a:prstGeom>
              <a:solidFill>
                <a:srgbClr val="FBE09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>
                  <a:latin typeface="Arial Narrow" pitchFamily="34" charset="0"/>
                </a:endParaRPr>
              </a:p>
            </p:txBody>
          </p:sp>
        </p:grpSp>
        <p:sp>
          <p:nvSpPr>
            <p:cNvPr id="348" name="AutoShape 28"/>
            <p:cNvSpPr>
              <a:spLocks noChangeArrowheads="1"/>
            </p:cNvSpPr>
            <p:nvPr/>
          </p:nvSpPr>
          <p:spPr bwMode="gray">
            <a:xfrm>
              <a:off x="1104900" y="5334902"/>
              <a:ext cx="732675" cy="456298"/>
            </a:xfrm>
            <a:prstGeom prst="roundRect">
              <a:avLst>
                <a:gd name="adj" fmla="val 5208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none" tIns="13716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65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65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65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65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65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65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65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65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65" charset="-128"/>
                </a:defRPr>
              </a:lvl9pPr>
            </a:lstStyle>
            <a:p>
              <a:pPr algn="ctr" eaLnBrk="1" hangingPunct="1">
                <a:lnSpc>
                  <a:spcPts val="1138"/>
                </a:lnSpc>
                <a:defRPr/>
              </a:pPr>
              <a:r>
                <a:rPr lang="en-US" altLang="zh-CN" sz="900" b="1" dirty="0" smtClean="0">
                  <a:solidFill>
                    <a:srgbClr val="000000"/>
                  </a:solidFill>
                  <a:latin typeface="Myriad Pro"/>
                  <a:ea typeface="宋体" pitchFamily="2" charset="-122"/>
                  <a:cs typeface="Myriad Pro"/>
                </a:rPr>
                <a:t>MiCA</a:t>
              </a:r>
            </a:p>
            <a:p>
              <a:pPr algn="ctr" eaLnBrk="1" hangingPunct="1">
                <a:lnSpc>
                  <a:spcPts val="1138"/>
                </a:lnSpc>
                <a:defRPr/>
              </a:pPr>
              <a:endParaRPr lang="en-US" altLang="zh-CN" sz="1600" b="1" dirty="0">
                <a:solidFill>
                  <a:srgbClr val="000000"/>
                </a:solidFill>
                <a:latin typeface="Myriad Pro"/>
                <a:ea typeface="宋体" pitchFamily="2" charset="-122"/>
                <a:cs typeface="Myriad Pro"/>
              </a:endParaRPr>
            </a:p>
          </p:txBody>
        </p:sp>
        <p:sp>
          <p:nvSpPr>
            <p:cNvPr id="354" name="AutoShape 28"/>
            <p:cNvSpPr>
              <a:spLocks noChangeArrowheads="1"/>
            </p:cNvSpPr>
            <p:nvPr/>
          </p:nvSpPr>
          <p:spPr bwMode="gray">
            <a:xfrm>
              <a:off x="1104900" y="1676400"/>
              <a:ext cx="732675" cy="456298"/>
            </a:xfrm>
            <a:prstGeom prst="roundRect">
              <a:avLst>
                <a:gd name="adj" fmla="val 5208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none" tIns="13716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65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65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65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65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65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65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65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65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65" charset="-128"/>
                </a:defRPr>
              </a:lvl9pPr>
            </a:lstStyle>
            <a:p>
              <a:pPr algn="ctr" eaLnBrk="1" hangingPunct="1">
                <a:lnSpc>
                  <a:spcPts val="1138"/>
                </a:lnSpc>
                <a:defRPr/>
              </a:pPr>
              <a:r>
                <a:rPr lang="en-US" altLang="zh-CN" sz="900" b="1" dirty="0" smtClean="0">
                  <a:solidFill>
                    <a:srgbClr val="000000"/>
                  </a:solidFill>
                  <a:latin typeface="Myriad Pro"/>
                  <a:ea typeface="宋体" pitchFamily="2" charset="-122"/>
                  <a:cs typeface="Myriad Pro"/>
                </a:rPr>
                <a:t>MiCA</a:t>
              </a:r>
            </a:p>
            <a:p>
              <a:pPr algn="ctr" eaLnBrk="1" hangingPunct="1">
                <a:lnSpc>
                  <a:spcPts val="1138"/>
                </a:lnSpc>
                <a:defRPr/>
              </a:pPr>
              <a:endParaRPr lang="en-US" altLang="zh-CN" sz="1600" b="1" dirty="0">
                <a:solidFill>
                  <a:srgbClr val="000000"/>
                </a:solidFill>
                <a:latin typeface="Myriad Pro"/>
                <a:ea typeface="宋体" pitchFamily="2" charset="-122"/>
                <a:cs typeface="Myriad Pro"/>
              </a:endParaRPr>
            </a:p>
          </p:txBody>
        </p:sp>
      </p:grpSp>
      <p:sp>
        <p:nvSpPr>
          <p:cNvPr id="356" name="Rectangle 5"/>
          <p:cNvSpPr>
            <a:spLocks noChangeArrowheads="1"/>
          </p:cNvSpPr>
          <p:nvPr/>
        </p:nvSpPr>
        <p:spPr bwMode="auto">
          <a:xfrm>
            <a:off x="7086600" y="1828800"/>
            <a:ext cx="1828800" cy="2786965"/>
          </a:xfrm>
          <a:prstGeom prst="roundRect">
            <a:avLst>
              <a:gd name="adj" fmla="val 9093"/>
            </a:avLst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82058" tIns="41029" rIns="82058" bIns="41029" anchor="ctr">
            <a:prstTxWarp prst="textNoShape">
              <a:avLst/>
            </a:prstTxWarp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ea typeface="ＭＳ Ｐゴシック" charset="-128"/>
                <a:cs typeface="Myriad Pro"/>
              </a:rPr>
              <a:t>450 BOPS</a:t>
            </a:r>
          </a:p>
          <a:p>
            <a:pPr algn="ctr"/>
            <a:endParaRPr lang="en-US" sz="2400" b="1" dirty="0">
              <a:solidFill>
                <a:schemeClr val="bg1"/>
              </a:solidFill>
              <a:ea typeface="ＭＳ Ｐゴシック" charset="-128"/>
              <a:cs typeface="Myriad Pro"/>
            </a:endParaRPr>
          </a:p>
          <a:p>
            <a:pPr algn="ctr"/>
            <a:r>
              <a:rPr lang="en-US" sz="2400" b="1" dirty="0" smtClean="0">
                <a:solidFill>
                  <a:schemeClr val="bg1"/>
                </a:solidFill>
                <a:ea typeface="ＭＳ Ｐゴシック" charset="-128"/>
                <a:cs typeface="Myriad Pro"/>
              </a:rPr>
              <a:t>32MBytes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  <a:ea typeface="ＭＳ Ｐゴシック" charset="-128"/>
                <a:cs typeface="Myriad Pro"/>
              </a:rPr>
              <a:t>Coherent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  <a:ea typeface="ＭＳ Ｐゴシック" charset="-128"/>
                <a:cs typeface="Myriad Pro"/>
              </a:rPr>
              <a:t>Cache</a:t>
            </a:r>
          </a:p>
          <a:p>
            <a:pPr algn="ctr"/>
            <a:endParaRPr lang="en-US" sz="2400" b="1" dirty="0" smtClean="0">
              <a:solidFill>
                <a:schemeClr val="bg1"/>
              </a:solidFill>
              <a:ea typeface="ＭＳ Ｐゴシック" charset="-128"/>
              <a:cs typeface="Myriad Pro"/>
            </a:endParaRPr>
          </a:p>
          <a:p>
            <a:pPr algn="ctr"/>
            <a:r>
              <a:rPr lang="en-US" sz="2400" b="1" dirty="0" smtClean="0">
                <a:solidFill>
                  <a:schemeClr val="bg1"/>
                </a:solidFill>
                <a:ea typeface="ＭＳ Ｐゴシック" charset="-128"/>
                <a:cs typeface="Myriad Pro"/>
              </a:rPr>
              <a:t>~60 Watts</a:t>
            </a:r>
          </a:p>
        </p:txBody>
      </p:sp>
      <p:sp>
        <p:nvSpPr>
          <p:cNvPr id="355" name="Text Box 9"/>
          <p:cNvSpPr txBox="1">
            <a:spLocks noChangeArrowheads="1"/>
          </p:cNvSpPr>
          <p:nvPr/>
        </p:nvSpPr>
        <p:spPr bwMode="auto">
          <a:xfrm>
            <a:off x="7137839" y="5105400"/>
            <a:ext cx="170591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US" altLang="zh-CN" sz="2400" b="1" i="1" dirty="0" smtClean="0">
                <a:ea typeface="宋体" pitchFamily="2" charset="-122"/>
              </a:rPr>
              <a:t>Runs SMP</a:t>
            </a:r>
          </a:p>
          <a:p>
            <a:pPr algn="ctr" eaLnBrk="1" hangingPunct="1"/>
            <a:r>
              <a:rPr lang="en-US" altLang="zh-CN" sz="2400" b="1" i="1" dirty="0" smtClean="0">
                <a:ea typeface="宋体" pitchFamily="2" charset="-122"/>
              </a:rPr>
              <a:t>Linux</a:t>
            </a:r>
            <a:endParaRPr lang="en-US" altLang="zh-CN" sz="2400" b="1" i="1" dirty="0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HPEC September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2618F653-7B3D-354F-88FC-07028628501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sz="4000" dirty="0" err="1" smtClean="0">
                <a:latin typeface="+mn-lt"/>
              </a:rPr>
              <a:t>Peta</a:t>
            </a:r>
            <a:r>
              <a:rPr lang="en-US" sz="4000" dirty="0" smtClean="0">
                <a:latin typeface="+mn-lt"/>
              </a:rPr>
              <a:t>-Op Integer Compute at &lt;500KW</a:t>
            </a:r>
            <a:endParaRPr lang="en-US" sz="4000" dirty="0">
              <a:latin typeface="+mn-lt"/>
            </a:endParaRPr>
          </a:p>
        </p:txBody>
      </p:sp>
      <p:sp>
        <p:nvSpPr>
          <p:cNvPr id="41" name="Content Placeholder 1"/>
          <p:cNvSpPr>
            <a:spLocks noGrp="1"/>
          </p:cNvSpPr>
          <p:nvPr>
            <p:ph idx="1"/>
          </p:nvPr>
        </p:nvSpPr>
        <p:spPr>
          <a:xfrm>
            <a:off x="228600" y="1219200"/>
            <a:ext cx="8700310" cy="4648200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en-US" sz="2800" dirty="0" smtClean="0"/>
              <a:t>TILE-Gx100 Processor: 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3-way core, 1.5GHz, 100 cores = 450 BOPS per chip</a:t>
            </a:r>
          </a:p>
          <a:p>
            <a:pPr>
              <a:spcBef>
                <a:spcPts val="2400"/>
              </a:spcBef>
            </a:pPr>
            <a:r>
              <a:rPr lang="en-US" sz="2800" dirty="0" smtClean="0"/>
              <a:t>1 Tilera Server Shelf: </a:t>
            </a:r>
            <a:endParaRPr lang="en-US" sz="2800" dirty="0"/>
          </a:p>
          <a:p>
            <a:pPr lvl="1">
              <a:spcBef>
                <a:spcPts val="0"/>
              </a:spcBef>
            </a:pPr>
            <a:r>
              <a:rPr lang="en-US" sz="2400" dirty="0" smtClean="0"/>
              <a:t>3U rack space; 12 blades, 3 processors/blade</a:t>
            </a:r>
            <a:endParaRPr lang="en-US" sz="2400" dirty="0"/>
          </a:p>
          <a:p>
            <a:pPr>
              <a:spcBef>
                <a:spcPts val="2400"/>
              </a:spcBef>
            </a:pPr>
            <a:r>
              <a:rPr lang="en-US" sz="2800" dirty="0" smtClean="0"/>
              <a:t>1 Tilera Rack; 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13 Shelves, 468 processors, 46,800 cores</a:t>
            </a:r>
            <a:endParaRPr lang="en-US" sz="2400" dirty="0"/>
          </a:p>
          <a:p>
            <a:pPr>
              <a:spcBef>
                <a:spcPts val="2400"/>
              </a:spcBef>
            </a:pPr>
            <a:r>
              <a:rPr lang="en-US" sz="2800" dirty="0" smtClean="0"/>
              <a:t>5 </a:t>
            </a:r>
            <a:r>
              <a:rPr lang="en-US" sz="2800" dirty="0"/>
              <a:t>Tilera </a:t>
            </a:r>
            <a:r>
              <a:rPr lang="en-US" sz="2800" dirty="0" smtClean="0"/>
              <a:t>Racks; </a:t>
            </a:r>
            <a:endParaRPr lang="en-US" sz="2800" dirty="0"/>
          </a:p>
          <a:p>
            <a:pPr lvl="1">
              <a:spcBef>
                <a:spcPts val="0"/>
              </a:spcBef>
            </a:pPr>
            <a:r>
              <a:rPr lang="en-US" sz="2400" dirty="0" smtClean="0"/>
              <a:t>2250 processors, 225,000 cores;  ~450 Kilowatts</a:t>
            </a:r>
            <a:endParaRPr lang="en-US" sz="2400" dirty="0"/>
          </a:p>
        </p:txBody>
      </p:sp>
      <p:sp>
        <p:nvSpPr>
          <p:cNvPr id="12" name="Footer Placeholder 4"/>
          <p:cNvSpPr txBox="1">
            <a:spLocks noGrp="1"/>
          </p:cNvSpPr>
          <p:nvPr/>
        </p:nvSpPr>
        <p:spPr>
          <a:xfrm>
            <a:off x="6211888" y="6629400"/>
            <a:ext cx="2895600" cy="152400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000" dirty="0">
                <a:solidFill>
                  <a:schemeClr val="bg1"/>
                </a:solidFill>
                <a:latin typeface="Arial Narrow"/>
                <a:ea typeface="+mn-ea"/>
                <a:cs typeface="Arial Narrow"/>
              </a:rPr>
              <a:t>© 2011 Tilera Corporation</a:t>
            </a:r>
            <a:endParaRPr lang="en-US" sz="1000" dirty="0">
              <a:solidFill>
                <a:schemeClr val="bg1"/>
              </a:solidFill>
              <a:latin typeface="Arial Narrow"/>
              <a:ea typeface="+mn-ea"/>
              <a:cs typeface="Arial Narrow"/>
            </a:endParaRP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7696200" y="5756083"/>
            <a:ext cx="10567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b="1" u="sng" dirty="0" smtClean="0">
                <a:ea typeface="宋体" pitchFamily="2" charset="-122"/>
              </a:rPr>
              <a:t>5 Racks</a:t>
            </a:r>
            <a:endParaRPr lang="en-US" altLang="zh-CN" b="1" dirty="0">
              <a:ea typeface="宋体" pitchFamily="2" charset="-122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303339" y="3962400"/>
            <a:ext cx="1688261" cy="1696887"/>
            <a:chOff x="7543800" y="4261217"/>
            <a:chExt cx="1383461" cy="1390530"/>
          </a:xfrm>
        </p:grpSpPr>
        <p:pic>
          <p:nvPicPr>
            <p:cNvPr id="19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39997" y="4261217"/>
              <a:ext cx="393011" cy="11486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37123" y="4382133"/>
              <a:ext cx="393011" cy="11486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34250" y="4503048"/>
              <a:ext cx="393011" cy="11486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43800" y="4292986"/>
              <a:ext cx="393011" cy="11486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96050" y="4413901"/>
              <a:ext cx="393011" cy="11486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r="13318" b="14636"/>
          <a:stretch/>
        </p:blipFill>
        <p:spPr>
          <a:xfrm>
            <a:off x="7696200" y="1279187"/>
            <a:ext cx="1170632" cy="1130031"/>
          </a:xfrm>
          <a:prstGeom prst="rect">
            <a:avLst/>
          </a:prstGeom>
        </p:spPr>
      </p:pic>
      <p:sp>
        <p:nvSpPr>
          <p:cNvPr id="35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304799" y="685800"/>
            <a:ext cx="6429146" cy="35593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2250 Tile Processors = 1.012 </a:t>
            </a:r>
            <a:r>
              <a:rPr lang="en-US" sz="2000" b="1" dirty="0" err="1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Peta</a:t>
            </a:r>
            <a:r>
              <a:rPr lang="en-US" sz="2000" b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-Ops</a:t>
            </a:r>
            <a:endParaRPr lang="en-US" sz="2000" b="1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026" name="Picture 2" descr="http://www.winncom.com/images/items/Exacq_Hybrid_2U_Z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14:imgLayer r:embed="rId6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t="23376" b="24199"/>
          <a:stretch/>
        </p:blipFill>
        <p:spPr bwMode="auto">
          <a:xfrm>
            <a:off x="7450886" y="2667000"/>
            <a:ext cx="142875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Rectangle 5"/>
          <p:cNvSpPr>
            <a:spLocks noChangeArrowheads="1"/>
          </p:cNvSpPr>
          <p:nvPr/>
        </p:nvSpPr>
        <p:spPr bwMode="auto">
          <a:xfrm>
            <a:off x="2362200" y="5511734"/>
            <a:ext cx="3886200" cy="868470"/>
          </a:xfrm>
          <a:prstGeom prst="roundRect">
            <a:avLst>
              <a:gd name="adj" fmla="val 9093"/>
            </a:avLst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82058" tIns="41029" rIns="82058" bIns="41029" anchor="ctr">
            <a:prstTxWarp prst="textNoShape">
              <a:avLst/>
            </a:prstTxWarp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ea typeface="ＭＳ Ｐゴシック" charset="-128"/>
                <a:cs typeface="Myriad Pro"/>
              </a:rPr>
              <a:t>Up to 180 </a:t>
            </a:r>
            <a:r>
              <a:rPr lang="en-US" sz="2400" b="1" dirty="0" err="1" smtClean="0">
                <a:solidFill>
                  <a:schemeClr val="bg1"/>
                </a:solidFill>
                <a:ea typeface="ＭＳ Ｐゴシック" charset="-128"/>
                <a:cs typeface="Myriad Pro"/>
              </a:rPr>
              <a:t>Tbps</a:t>
            </a:r>
            <a:r>
              <a:rPr lang="en-US" sz="2400" b="1" dirty="0" smtClean="0">
                <a:solidFill>
                  <a:schemeClr val="bg1"/>
                </a:solidFill>
                <a:ea typeface="ＭＳ Ｐゴシック" charset="-128"/>
                <a:cs typeface="Myriad Pro"/>
              </a:rPr>
              <a:t> of I/O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  <a:ea typeface="ＭＳ Ｐゴシック" charset="-128"/>
                <a:cs typeface="Myriad Pro"/>
              </a:rPr>
              <a:t>288 </a:t>
            </a:r>
            <a:r>
              <a:rPr lang="en-US" sz="2400" b="1" dirty="0" err="1" smtClean="0">
                <a:solidFill>
                  <a:schemeClr val="bg1"/>
                </a:solidFill>
                <a:ea typeface="ＭＳ Ｐゴシック" charset="-128"/>
                <a:cs typeface="Myriad Pro"/>
              </a:rPr>
              <a:t>TBytes</a:t>
            </a:r>
            <a:r>
              <a:rPr lang="en-US" sz="2400" b="1" dirty="0" smtClean="0">
                <a:solidFill>
                  <a:schemeClr val="bg1"/>
                </a:solidFill>
                <a:ea typeface="ＭＳ Ｐゴシック" charset="-128"/>
                <a:cs typeface="Myriad Pro"/>
              </a:rPr>
              <a:t> DDR3 Memory</a:t>
            </a: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 rot="20904173">
            <a:off x="7769476" y="3251128"/>
            <a:ext cx="119936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US" altLang="zh-CN" sz="1600" dirty="0" smtClean="0">
                <a:solidFill>
                  <a:schemeClr val="tx2"/>
                </a:solidFill>
                <a:ea typeface="宋体" pitchFamily="2" charset="-122"/>
              </a:rPr>
              <a:t>3600 cores</a:t>
            </a:r>
            <a:endParaRPr lang="en-US" altLang="zh-CN" sz="1600" dirty="0">
              <a:solidFill>
                <a:schemeClr val="tx2"/>
              </a:solidFill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3137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/>
          </p:cNvSpPr>
          <p:nvPr>
            <p:ph type="title"/>
          </p:nvPr>
        </p:nvSpPr>
        <p:spPr>
          <a:xfrm>
            <a:off x="-7938" y="6350"/>
            <a:ext cx="9144001" cy="990600"/>
          </a:xfrm>
        </p:spPr>
        <p:txBody>
          <a:bodyPr anchor="ctr"/>
          <a:lstStyle/>
          <a:p>
            <a:r>
              <a:rPr lang="en-US" sz="3200" dirty="0" smtClean="0">
                <a:latin typeface="+mn-lt"/>
              </a:rPr>
              <a:t>TILE-Gx Enables a Range of HPC Applications</a:t>
            </a:r>
          </a:p>
        </p:txBody>
      </p:sp>
      <p:sp>
        <p:nvSpPr>
          <p:cNvPr id="8" name="Footer Placeholder 4"/>
          <p:cNvSpPr txBox="1">
            <a:spLocks noGrp="1"/>
          </p:cNvSpPr>
          <p:nvPr/>
        </p:nvSpPr>
        <p:spPr>
          <a:xfrm>
            <a:off x="6211888" y="6629400"/>
            <a:ext cx="2895600" cy="152400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000" dirty="0">
                <a:solidFill>
                  <a:schemeClr val="bg1"/>
                </a:solidFill>
                <a:latin typeface="Arial Narrow"/>
                <a:ea typeface="+mn-ea"/>
                <a:cs typeface="Arial Narrow"/>
              </a:rPr>
              <a:t>© 2011 Tilera Corporation</a:t>
            </a:r>
            <a:endParaRPr lang="en-US" sz="1000" dirty="0">
              <a:solidFill>
                <a:schemeClr val="bg1"/>
              </a:solidFill>
              <a:latin typeface="Arial Narrow"/>
              <a:ea typeface="+mn-ea"/>
              <a:cs typeface="Arial Narrow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7"/>
          </p:nvPr>
        </p:nvSpPr>
        <p:spPr>
          <a:xfrm>
            <a:off x="3276600" y="6629400"/>
            <a:ext cx="2133600" cy="152400"/>
          </a:xfrm>
        </p:spPr>
        <p:txBody>
          <a:bodyPr/>
          <a:lstStyle/>
          <a:p>
            <a:pPr>
              <a:defRPr/>
            </a:pPr>
            <a:fld id="{88890FDC-5850-4D13-A6ED-4AB6F72F1B5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>
          <a:xfrm>
            <a:off x="152400" y="6613525"/>
            <a:ext cx="2133600" cy="168275"/>
          </a:xfrm>
        </p:spPr>
        <p:txBody>
          <a:bodyPr/>
          <a:lstStyle/>
          <a:p>
            <a:pPr>
              <a:defRPr/>
            </a:pPr>
            <a:r>
              <a:rPr lang="en-US" smtClean="0"/>
              <a:t>HPEC September 2011</a:t>
            </a:r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39033712"/>
              </p:ext>
            </p:extLst>
          </p:nvPr>
        </p:nvGraphicFramePr>
        <p:xfrm>
          <a:off x="1219200" y="1219200"/>
          <a:ext cx="6440488" cy="51816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8686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47244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/>
              <a:t>Please stop by our table outside the auditorium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TILE-Gx processor solutions on display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We’ll be happy to discuss your HPC requirements</a:t>
            </a:r>
            <a:endParaRPr lang="en-US" dirty="0" smtClean="0"/>
          </a:p>
        </p:txBody>
      </p:sp>
      <p:sp>
        <p:nvSpPr>
          <p:cNvPr id="52226" name="Rectangle 2"/>
          <p:cNvSpPr>
            <a:spLocks noGrp="1"/>
          </p:cNvSpPr>
          <p:nvPr>
            <p:ph type="title"/>
          </p:nvPr>
        </p:nvSpPr>
        <p:spPr>
          <a:xfrm>
            <a:off x="-7938" y="6350"/>
            <a:ext cx="9144001" cy="990600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Thank You</a:t>
            </a:r>
          </a:p>
        </p:txBody>
      </p:sp>
      <p:sp>
        <p:nvSpPr>
          <p:cNvPr id="8" name="Footer Placeholder 4"/>
          <p:cNvSpPr txBox="1">
            <a:spLocks noGrp="1"/>
          </p:cNvSpPr>
          <p:nvPr/>
        </p:nvSpPr>
        <p:spPr>
          <a:xfrm>
            <a:off x="6211888" y="6629400"/>
            <a:ext cx="2895600" cy="152400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000" dirty="0">
                <a:solidFill>
                  <a:schemeClr val="bg1"/>
                </a:solidFill>
                <a:latin typeface="Arial Narrow"/>
                <a:ea typeface="+mn-ea"/>
                <a:cs typeface="Arial Narrow"/>
              </a:rPr>
              <a:t>© 2011 Tilera Corporation</a:t>
            </a:r>
            <a:endParaRPr lang="en-US" sz="1000" dirty="0">
              <a:solidFill>
                <a:schemeClr val="bg1"/>
              </a:solidFill>
              <a:latin typeface="Arial Narrow"/>
              <a:ea typeface="+mn-ea"/>
              <a:cs typeface="Arial Narrow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7"/>
          </p:nvPr>
        </p:nvSpPr>
        <p:spPr>
          <a:xfrm>
            <a:off x="3276600" y="6629400"/>
            <a:ext cx="2133600" cy="152400"/>
          </a:xfrm>
        </p:spPr>
        <p:txBody>
          <a:bodyPr/>
          <a:lstStyle/>
          <a:p>
            <a:pPr>
              <a:defRPr/>
            </a:pPr>
            <a:fld id="{88890FDC-5850-4D13-A6ED-4AB6F72F1B52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>
          <a:xfrm>
            <a:off x="152400" y="6613525"/>
            <a:ext cx="2133600" cy="1682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HPEC September 2011</a:t>
            </a:r>
            <a:endParaRPr lang="en-US" dirty="0"/>
          </a:p>
        </p:txBody>
      </p:sp>
      <p:pic>
        <p:nvPicPr>
          <p:cNvPr id="9" name="Picture 8" descr="bug onl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2128" y="4114800"/>
            <a:ext cx="1563272" cy="1600200"/>
          </a:xfrm>
          <a:prstGeom prst="rect">
            <a:avLst/>
          </a:prstGeom>
          <a:effectLst>
            <a:reflection stA="32000" endPos="44000" dist="50800" dir="5400000" sy="-100000" algn="bl" rotWithShape="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 rot="836434">
            <a:off x="838200" y="4267539"/>
            <a:ext cx="2070592" cy="13906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14:imgLayer r:embed="rId5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5715000" y="4495800"/>
            <a:ext cx="3124200" cy="7447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005000"/>
      </a:dk2>
      <a:lt2>
        <a:srgbClr val="B2DEB2"/>
      </a:lt2>
      <a:accent1>
        <a:srgbClr val="339933"/>
      </a:accent1>
      <a:accent2>
        <a:srgbClr val="6666B2"/>
      </a:accent2>
      <a:accent3>
        <a:srgbClr val="C0504D"/>
      </a:accent3>
      <a:accent4>
        <a:srgbClr val="F79646"/>
      </a:accent4>
      <a:accent5>
        <a:srgbClr val="2252B5"/>
      </a:accent5>
      <a:accent6>
        <a:srgbClr val="7C7C7C"/>
      </a:accent6>
      <a:hlink>
        <a:srgbClr val="0070C0"/>
      </a:hlink>
      <a:folHlink>
        <a:srgbClr val="800080"/>
      </a:folHlink>
    </a:clrScheme>
    <a:fontScheme name="Spectrum">
      <a:majorFont>
        <a:latin typeface="Corbel"/>
        <a:ea typeface=""/>
        <a:cs typeface=""/>
        <a:font script="Jpan" typeface="ＭＳ ゴシック"/>
      </a:majorFont>
      <a:minorFont>
        <a:latin typeface="Calibri"/>
        <a:ea typeface=""/>
        <a:cs typeface=""/>
        <a:font script="Jpan" typeface="ＭＳ 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ln>
          <a:headEnd/>
          <a:tailEnd/>
        </a:ln>
      </a:spPr>
      <a:bodyPr wrap="none" anchor="ctr"/>
      <a:lstStyle>
        <a:defPPr algn="ctr" eaLnBrk="1" hangingPunct="1">
          <a:lnSpc>
            <a:spcPts val="1138"/>
          </a:lnSpc>
          <a:defRPr sz="1600" dirty="0" smtClean="0">
            <a:solidFill>
              <a:schemeClr val="bg1"/>
            </a:solidFill>
            <a:latin typeface="Myriad Pro"/>
            <a:ea typeface="宋体" pitchFamily="2" charset="-122"/>
            <a:cs typeface="Myriad Pro"/>
          </a:defRPr>
        </a:defPPr>
      </a:lstStyle>
      <a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48969</TotalTime>
  <Words>466</Words>
  <Application>Microsoft Macintosh PowerPoint</Application>
  <PresentationFormat>On-screen Show (4:3)</PresentationFormat>
  <Paragraphs>136</Paragraphs>
  <Slides>6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TILE-Gx Processor: Enabling HPC through Massive-Scale Manycore</vt:lpstr>
      <vt:lpstr>Tilera TILE-Gx Family</vt:lpstr>
      <vt:lpstr>The TILE-Gx8100™ Processor:</vt:lpstr>
      <vt:lpstr>Peta-Op Integer Compute at &lt;500KW</vt:lpstr>
      <vt:lpstr>TILE-Gx Enables a Range of HPC Applications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bdoud@tilera.com</dc:creator>
  <cp:lastModifiedBy>Information Services Department</cp:lastModifiedBy>
  <cp:revision>521</cp:revision>
  <cp:lastPrinted>2011-07-27T21:42:12Z</cp:lastPrinted>
  <dcterms:created xsi:type="dcterms:W3CDTF">2011-11-02T17:48:07Z</dcterms:created>
  <dcterms:modified xsi:type="dcterms:W3CDTF">2011-11-02T17:48:23Z</dcterms:modified>
</cp:coreProperties>
</file>