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28" r:id="rId2"/>
    <p:sldId id="351" r:id="rId3"/>
    <p:sldId id="352" r:id="rId4"/>
    <p:sldId id="353" r:id="rId5"/>
  </p:sldIdLst>
  <p:sldSz cx="14630400" cy="8229600"/>
  <p:notesSz cx="9296400" cy="14782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990033"/>
    <a:srgbClr val="6699FF"/>
    <a:srgbClr val="3366CC"/>
    <a:srgbClr val="996633"/>
    <a:srgbClr val="BDA82D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2" autoAdjust="0"/>
    <p:restoredTop sz="93044" autoAdjust="0"/>
  </p:normalViewPr>
  <p:slideViewPr>
    <p:cSldViewPr>
      <p:cViewPr varScale="1">
        <p:scale>
          <a:sx n="57" d="100"/>
          <a:sy n="57" d="100"/>
        </p:scale>
        <p:origin x="-72" y="-582"/>
      </p:cViewPr>
      <p:guideLst>
        <p:guide orient="horz" pos="576"/>
        <p:guide orient="horz" pos="1296"/>
        <p:guide orient="horz" pos="1152"/>
        <p:guide orient="horz" pos="3024"/>
        <p:guide orient="horz" pos="4464"/>
        <p:guide pos="288"/>
        <p:guide pos="8928"/>
        <p:guide pos="77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-3510" y="-102"/>
      </p:cViewPr>
      <p:guideLst>
        <p:guide orient="horz" pos="4656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t" anchorCtr="0" compatLnSpc="1">
            <a:prstTxWarp prst="textNoShape">
              <a:avLst/>
            </a:prstTxWarp>
          </a:bodyPr>
          <a:lstStyle>
            <a:lvl1pPr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809" y="0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41094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b" anchorCtr="0" compatLnSpc="1">
            <a:prstTxWarp prst="textNoShape">
              <a:avLst/>
            </a:prstTxWarp>
          </a:bodyPr>
          <a:lstStyle>
            <a:lvl1pPr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809" y="14041094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b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39516-2FE5-43D9-8404-E5C1F3B10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t" anchorCtr="0" compatLnSpc="1">
            <a:prstTxWarp prst="textNoShape">
              <a:avLst/>
            </a:prstTxWarp>
          </a:bodyPr>
          <a:lstStyle>
            <a:lvl1pPr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809" y="0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9400" y="1108075"/>
            <a:ext cx="9855200" cy="5543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640" y="7021830"/>
            <a:ext cx="7437120" cy="6652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41094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b" anchorCtr="0" compatLnSpc="1">
            <a:prstTxWarp prst="textNoShape">
              <a:avLst/>
            </a:prstTxWarp>
          </a:bodyPr>
          <a:lstStyle>
            <a:lvl1pPr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809" y="14041094"/>
            <a:ext cx="4028440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7590" tIns="68795" rIns="137590" bIns="68795" numCol="1" anchor="b" anchorCtr="0" compatLnSpc="1">
            <a:prstTxWarp prst="textNoShape">
              <a:avLst/>
            </a:prstTxWarp>
          </a:bodyPr>
          <a:lstStyle>
            <a:lvl1pPr algn="r">
              <a:defRPr sz="18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85BC463-36B0-4F17-894F-A0B57E6C74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/>
          <p:cNvSpPr>
            <a:spLocks noChangeArrowheads="1"/>
          </p:cNvSpPr>
          <p:nvPr userDrawn="1"/>
        </p:nvSpPr>
        <p:spPr bwMode="auto">
          <a:xfrm>
            <a:off x="0" y="0"/>
            <a:ext cx="14630400" cy="822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" name="Picture 3" descr="C:\Data\Acalis\Graphics\CPU Tech Logo\CPU Tech Logo\CPU Tech Log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6613525"/>
            <a:ext cx="58674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2133600"/>
            <a:ext cx="13716000" cy="1828800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1385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3962402"/>
            <a:ext cx="13716000" cy="14478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FontTx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tIns="182880" anchor="t">
            <a:normAutofit/>
          </a:bodyPr>
          <a:lstStyle>
            <a:lvl1pPr marL="274320" indent="-274320">
              <a:spcBef>
                <a:spcPts val="1200"/>
              </a:spcBef>
              <a:defRPr/>
            </a:lvl1pPr>
            <a:lvl2pPr marL="548640">
              <a:spcBef>
                <a:spcPts val="1200"/>
              </a:spcBef>
              <a:defRPr/>
            </a:lvl2pPr>
            <a:lvl3pPr marL="822960" indent="-274320">
              <a:spcBef>
                <a:spcPts val="600"/>
              </a:spcBef>
              <a:defRPr/>
            </a:lvl3pPr>
            <a:lvl4pPr marL="1097280" indent="-274320">
              <a:spcBef>
                <a:spcPts val="0"/>
              </a:spcBef>
              <a:defRPr/>
            </a:lvl4pPr>
            <a:lvl5pPr marL="1371600" indent="-274320"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7772400"/>
            <a:ext cx="2193925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5875-E918-4181-8FC0-5F563CF9199D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FD38-6684-402E-B1B6-3B8992258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600" b="1" i="0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2057400"/>
            <a:ext cx="6781800" cy="5486400"/>
          </a:xfrm>
        </p:spPr>
        <p:txBody>
          <a:bodyPr tIns="182880" anchor="t">
            <a:normAutofit/>
          </a:bodyPr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1402" y="2057400"/>
            <a:ext cx="6781800" cy="5486400"/>
          </a:xfrm>
        </p:spPr>
        <p:txBody>
          <a:bodyPr tIns="182880" anchor="t">
            <a:normAutofit/>
          </a:bodyPr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30BF4-A88D-4D54-B82F-8CA6F78510C8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C9647-9EF6-44D7-8645-8A54E681A6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137160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828800"/>
            <a:ext cx="6781800" cy="609600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1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38402"/>
            <a:ext cx="6781800" cy="5105400"/>
          </a:xfrm>
        </p:spPr>
        <p:txBody>
          <a:bodyPr tIns="182880" anchor="t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91402" y="1828800"/>
            <a:ext cx="6781800" cy="609600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1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91402" y="2438402"/>
            <a:ext cx="6781800" cy="5105400"/>
          </a:xfrm>
        </p:spPr>
        <p:txBody>
          <a:bodyPr tIns="182880" anchor="t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72D62-F742-4289-AB97-3D2CCD7F10F3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CEBCA-0D2A-4EFD-BF8F-964132DEB7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F8CDF-06D6-4969-AA01-4AC714B2ED94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3B5F0-E78D-47BB-8893-5A888C393D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C1B90-165A-4DDB-8524-A4798FFF2E2C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A9205-DB92-435B-806B-A4FEA99267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78550"/>
            <a:ext cx="13716000" cy="679450"/>
          </a:xfrm>
        </p:spPr>
        <p:txBody>
          <a:bodyPr>
            <a:normAutofit/>
          </a:bodyPr>
          <a:lstStyle>
            <a:lvl1pPr algn="ctr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914402"/>
            <a:ext cx="13716000" cy="5257800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900"/>
            </a:lvl2pPr>
            <a:lvl3pPr marL="914400" indent="0">
              <a:buNone/>
              <a:defRPr sz="2400"/>
            </a:lvl3pPr>
            <a:lvl4pPr marL="1371600" indent="0">
              <a:buNone/>
              <a:defRPr sz="2100"/>
            </a:lvl4pPr>
            <a:lvl5pPr marL="1828800" indent="0">
              <a:buNone/>
              <a:defRPr sz="2100"/>
            </a:lvl5pPr>
            <a:lvl6pPr marL="2286000" indent="0">
              <a:buNone/>
              <a:defRPr sz="2100"/>
            </a:lvl6pPr>
            <a:lvl7pPr marL="2743200" indent="0">
              <a:buNone/>
              <a:defRPr sz="2100"/>
            </a:lvl7pPr>
            <a:lvl8pPr marL="3200400" indent="0">
              <a:buNone/>
              <a:defRPr sz="2100"/>
            </a:lvl8pPr>
            <a:lvl9pPr marL="3657600" indent="0">
              <a:buNone/>
              <a:defRPr sz="21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6858002"/>
            <a:ext cx="137160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3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25032-3206-4F52-908F-99CD2662425C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5B30F-DA73-4929-A8C1-1A6678FD4E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14400"/>
            <a:ext cx="13716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57400"/>
            <a:ext cx="13716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77724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0" rIns="130622" bIns="6531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58B1B83-4D54-43D0-9DA0-008233CC5497}" type="datetime1">
              <a:rPr lang="en-US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77724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0" rIns="130622" bIns="65310" numCol="1" anchor="ctr" anchorCtr="0" compatLnSpc="1">
            <a:prstTxWarp prst="textNoShape">
              <a:avLst/>
            </a:prstTxWarp>
          </a:bodyPr>
          <a:lstStyle>
            <a:lvl1pPr algn="ctr">
              <a:defRPr sz="1600" b="1" i="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CPU </a:t>
            </a:r>
            <a:r>
              <a:rPr lang="en-US" dirty="0" smtClean="0"/>
              <a:t>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487400" y="7772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0" rIns="130622" bIns="6531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EA49F30-ED29-4F7E-B407-B4722FA8DC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1" name="Group 30"/>
          <p:cNvGrpSpPr>
            <a:grpSpLocks/>
          </p:cNvGrpSpPr>
          <p:nvPr/>
        </p:nvGrpSpPr>
        <p:grpSpPr bwMode="auto">
          <a:xfrm>
            <a:off x="3962400" y="7696200"/>
            <a:ext cx="228600" cy="381000"/>
            <a:chOff x="1440" y="3888"/>
            <a:chExt cx="288" cy="432"/>
          </a:xfrm>
        </p:grpSpPr>
        <p:sp>
          <p:nvSpPr>
            <p:cNvPr id="1055" name="Rectangle 31"/>
            <p:cNvSpPr>
              <a:spLocks noChangeArrowheads="1"/>
            </p:cNvSpPr>
            <p:nvPr userDrawn="1"/>
          </p:nvSpPr>
          <p:spPr bwMode="auto">
            <a:xfrm>
              <a:off x="1440" y="3888"/>
              <a:ext cx="288" cy="432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056" name="AutoShape 32"/>
            <p:cNvSpPr>
              <a:spLocks noChangeArrowheads="1"/>
            </p:cNvSpPr>
            <p:nvPr userDrawn="1"/>
          </p:nvSpPr>
          <p:spPr bwMode="auto">
            <a:xfrm>
              <a:off x="1488" y="3983"/>
              <a:ext cx="192" cy="337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0" y="8077200"/>
            <a:ext cx="419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3962400" y="7696200"/>
            <a:ext cx="10668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200" y="0"/>
            <a:ext cx="14554200" cy="838200"/>
            <a:chOff x="38100" y="0"/>
            <a:chExt cx="32880300" cy="1305740"/>
          </a:xfrm>
        </p:grpSpPr>
        <p:pic>
          <p:nvPicPr>
            <p:cNvPr id="14" name="Picture 13" descr="CPU Tech Slide Logo.png"/>
            <p:cNvPicPr>
              <a:picLocks noChangeAspect="1"/>
            </p:cNvPicPr>
            <p:nvPr userDrawn="1"/>
          </p:nvPicPr>
          <p:blipFill>
            <a:blip r:embed="rId9" cstate="print"/>
            <a:stretch>
              <a:fillRect/>
            </a:stretch>
          </p:blipFill>
          <p:spPr>
            <a:xfrm>
              <a:off x="22966058" y="0"/>
              <a:ext cx="9952342" cy="1305740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 userDrawn="1"/>
          </p:nvSpPr>
          <p:spPr bwMode="auto">
            <a:xfrm flipH="1">
              <a:off x="38100" y="0"/>
              <a:ext cx="22974300" cy="130222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  <a:round/>
              <a:headEnd type="none" w="med" len="med"/>
              <a:tailEnd type="triangle" w="med" len="lg"/>
            </a:ln>
            <a:effectLst/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49" r:id="rId3"/>
    <p:sldLayoutId id="2147483850" r:id="rId4"/>
    <p:sldLayoutId id="2147483851" r:id="rId5"/>
    <p:sldLayoutId id="2147483852" r:id="rId6"/>
    <p:sldLayoutId id="2147483853" r:id="rId7"/>
  </p:sldLayoutIdLst>
  <p:transition>
    <p:fade/>
  </p:transition>
  <p:hf hdr="0"/>
  <p:txStyles>
    <p:titleStyle>
      <a:lvl1pPr algn="l" defTabSz="13065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3065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defTabSz="13065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defTabSz="13065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defTabSz="13065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defTabSz="1306514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defTabSz="1306514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defTabSz="1306514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defTabSz="1306514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273050" indent="-273050" algn="l" defTabSz="1306513" rtl="0" eaLnBrk="0" fontAlgn="base" hangingPunct="0">
        <a:spcBef>
          <a:spcPts val="2400"/>
        </a:spcBef>
        <a:spcAft>
          <a:spcPct val="0"/>
        </a:spcAft>
        <a:buSzPct val="12500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7813" algn="l" defTabSz="1306513" rtl="0" eaLnBrk="0" fontAlgn="base" hangingPunct="0">
        <a:spcBef>
          <a:spcPct val="0"/>
        </a:spcBef>
        <a:spcAft>
          <a:spcPct val="0"/>
        </a:spcAft>
        <a:buSzPct val="110000"/>
        <a:buFont typeface="Wingdings" pitchFamily="2" charset="2"/>
        <a:buChar char="§"/>
        <a:defRPr sz="2900" b="1">
          <a:solidFill>
            <a:schemeClr val="tx1"/>
          </a:solidFill>
          <a:latin typeface="+mn-lt"/>
        </a:defRPr>
      </a:lvl2pPr>
      <a:lvl3pPr marL="822325" indent="-273050" algn="l" defTabSz="1306513" rtl="0" eaLnBrk="0" fontAlgn="base" hangingPunct="0">
        <a:spcBef>
          <a:spcPct val="0"/>
        </a:spcBef>
        <a:spcAft>
          <a:spcPct val="0"/>
        </a:spcAft>
        <a:buSzPct val="90000"/>
        <a:buChar char="o"/>
        <a:defRPr sz="2400" b="1">
          <a:solidFill>
            <a:schemeClr val="tx1"/>
          </a:solidFill>
          <a:latin typeface="+mn-lt"/>
        </a:defRPr>
      </a:lvl3pPr>
      <a:lvl4pPr marL="1096963" indent="-273050" algn="l" defTabSz="1306513" rtl="0" eaLnBrk="0" fontAlgn="base" hangingPunct="0">
        <a:spcBef>
          <a:spcPct val="0"/>
        </a:spcBef>
        <a:spcAft>
          <a:spcPct val="0"/>
        </a:spcAft>
        <a:buSzPct val="75000"/>
        <a:buFont typeface="Wingdings" pitchFamily="2" charset="2"/>
        <a:buChar char="q"/>
        <a:defRPr sz="2100" b="1">
          <a:solidFill>
            <a:schemeClr val="tx1"/>
          </a:solidFill>
          <a:latin typeface="+mn-lt"/>
        </a:defRPr>
      </a:lvl4pPr>
      <a:lvl5pPr marL="2936875" indent="-325438" algn="l" defTabSz="1306513" rtl="0" eaLnBrk="0" fontAlgn="base" hangingPunct="0">
        <a:spcBef>
          <a:spcPct val="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5pPr>
      <a:lvl6pPr marL="3395662" indent="-325438" algn="l" defTabSz="1306514" rtl="0" eaLnBrk="1" fontAlgn="base" hangingPunct="1">
        <a:spcBef>
          <a:spcPct val="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6pPr>
      <a:lvl7pPr marL="3852862" indent="-325438" algn="l" defTabSz="1306514" rtl="0" eaLnBrk="1" fontAlgn="base" hangingPunct="1">
        <a:spcBef>
          <a:spcPct val="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7pPr>
      <a:lvl8pPr marL="4310062" indent="-325438" algn="l" defTabSz="1306514" rtl="0" eaLnBrk="1" fontAlgn="base" hangingPunct="1">
        <a:spcBef>
          <a:spcPct val="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8pPr>
      <a:lvl9pPr marL="4767262" indent="-325438" algn="l" defTabSz="1306514" rtl="0" eaLnBrk="1" fontAlgn="base" hangingPunct="1">
        <a:spcBef>
          <a:spcPct val="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 Compilation for Greater Parallelism</a:t>
            </a:r>
            <a:endParaRPr lang="en-US" dirty="0"/>
          </a:p>
        </p:txBody>
      </p:sp>
      <p:sp>
        <p:nvSpPr>
          <p:cNvPr id="4099" name="Content Placeholder 68"/>
          <p:cNvSpPr>
            <a:spLocks noGrp="1"/>
          </p:cNvSpPr>
          <p:nvPr>
            <p:ph idx="1"/>
          </p:nvPr>
        </p:nvSpPr>
        <p:spPr>
          <a:xfrm>
            <a:off x="609600" y="1828800"/>
            <a:ext cx="13411200" cy="2362200"/>
          </a:xfrm>
        </p:spPr>
        <p:txBody>
          <a:bodyPr>
            <a:normAutofit fontScale="85000" lnSpcReduction="20000"/>
          </a:bodyPr>
          <a:lstStyle/>
          <a:p>
            <a:pPr marL="273050" indent="-273050"/>
            <a:r>
              <a:rPr lang="en-US" dirty="0" smtClean="0"/>
              <a:t>Does not require new languages or ‘parallel programming’, only ‘restrict’ keyword for memory separation</a:t>
            </a:r>
          </a:p>
          <a:p>
            <a:pPr marL="273050" indent="-273050"/>
            <a:r>
              <a:rPr lang="en-US" dirty="0" smtClean="0"/>
              <a:t>Replace traditional sequential compilation with DataFlow compilation</a:t>
            </a:r>
          </a:p>
          <a:p>
            <a:pPr marL="273050" indent="-273050"/>
            <a:r>
              <a:rPr lang="en-US" dirty="0" smtClean="0"/>
              <a:t>Remove core specific L1 cache for ‘shared’ data</a:t>
            </a:r>
          </a:p>
          <a:p>
            <a:pPr marL="273050" indent="-273050"/>
            <a:r>
              <a:rPr lang="en-US" dirty="0" smtClean="0"/>
              <a:t>Allow non-memory based core-to-core communication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A16693-2315-496C-8C6B-9E32B03A77B4}" type="datetime1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3428AC-8DC6-4902-8222-2F7FEC9566F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CPU Technology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685800" y="4648200"/>
          <a:ext cx="6080760" cy="914400"/>
        </p:xfrm>
        <a:graphic>
          <a:graphicData uri="http://schemas.openxmlformats.org/drawingml/2006/table">
            <a:tbl>
              <a:tblPr/>
              <a:tblGrid>
                <a:gridCol w="1668780"/>
                <a:gridCol w="1485900"/>
                <a:gridCol w="1485900"/>
                <a:gridCol w="144018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Intel Core i7-965 (3.2GHz)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Intel Xeon E5620 (2.4GHz)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AMD Opteron 6134 (2.3GHz)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gcc –m32 –O2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0.0359 GUPS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0.0291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0.0127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CHiMPS, 2 core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0.0648 (1.8x)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0.0493 (1.7x)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0.0150 (1.2x)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CHiMPS, 4-core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Times New Roman"/>
                          <a:ea typeface="Times New Roman"/>
                          <a:cs typeface="Times New Roman"/>
                        </a:rPr>
                        <a:t>0.0886 (2.5x)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0.0664 (2.3x)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0.0206 (1.6x)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362200" y="4267200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GUPS (random memory access) results</a:t>
            </a:r>
            <a:endParaRPr lang="en-US" sz="1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7101840" y="4648200"/>
          <a:ext cx="6080760" cy="914400"/>
        </p:xfrm>
        <a:graphic>
          <a:graphicData uri="http://schemas.openxmlformats.org/drawingml/2006/table">
            <a:tbl>
              <a:tblPr/>
              <a:tblGrid>
                <a:gridCol w="1668780"/>
                <a:gridCol w="1485900"/>
                <a:gridCol w="1485900"/>
                <a:gridCol w="144018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Intel Core i7-965 (3.2GHz)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Intel Xeon E5620 (2.4GHz)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AMD Opteron 6134 (2.3GHz)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gcc –m32 –O2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71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85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249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CHiMPS, 2 core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62 seconds (1.14x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87 seconds  (0.97x)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181 seconds (1.3x)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CHiMPS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, 4-core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40 seconds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(1.7x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68 seconds  (1.25x)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163 seconds (1.5x)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763000" y="4267200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DGEMM (sequential memory access) results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0" y="7010400"/>
            <a:ext cx="1028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+mn-lt"/>
              </a:rPr>
              <a:t> Results from compilation item only with traditional architectures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latin typeface="+mn-lt"/>
              </a:rPr>
              <a:t> </a:t>
            </a:r>
            <a:r>
              <a:rPr lang="en-US" sz="1600" dirty="0" smtClean="0">
                <a:latin typeface="+mn-lt"/>
              </a:rPr>
              <a:t>Other items require new silicon</a:t>
            </a:r>
            <a:endParaRPr lang="en-US" sz="1600" dirty="0">
              <a:latin typeface="+mn-lt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352800" y="6096000"/>
          <a:ext cx="6080760" cy="914400"/>
        </p:xfrm>
        <a:graphic>
          <a:graphicData uri="http://schemas.openxmlformats.org/drawingml/2006/table">
            <a:tbl>
              <a:tblPr/>
              <a:tblGrid>
                <a:gridCol w="1668780"/>
                <a:gridCol w="1485900"/>
                <a:gridCol w="1485900"/>
                <a:gridCol w="144018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Intel Core i7-965 (3.2GHz)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Intel Xeon E5620 (2.4GHz)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Dual AMD Opteron 6134 (2.3GHz)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gcc –m32 –O2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6.6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6.6</a:t>
                      </a:r>
                      <a:r>
                        <a:rPr lang="en-US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en-US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seconds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CHiMPS, 2 core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2.9 seconds (2.27x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3.8 seconds (1.73x)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7.7 seconds (1.68x)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CHiMPS, 4-core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2.3</a:t>
                      </a:r>
                      <a:r>
                        <a:rPr lang="en-US" sz="12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seconds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2.86x</a:t>
                      </a: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2.7 seconds (2.44x)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7.0 seconds (1.85x)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013960" y="5715000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Discrete (Finite Differential Solver) results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ctangle 196"/>
          <p:cNvSpPr/>
          <p:nvPr/>
        </p:nvSpPr>
        <p:spPr bwMode="auto">
          <a:xfrm>
            <a:off x="11430000" y="3048000"/>
            <a:ext cx="1676400" cy="1676400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softEdge rad="63500"/>
          </a:effectLst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 bwMode="auto">
          <a:xfrm>
            <a:off x="9525000" y="3048000"/>
            <a:ext cx="1676400" cy="1676400"/>
          </a:xfrm>
          <a:prstGeom prst="rect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>
            <a:softEdge rad="63500"/>
          </a:effectLst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/>
          <p:cNvSpPr/>
          <p:nvPr/>
        </p:nvSpPr>
        <p:spPr bwMode="auto">
          <a:xfrm>
            <a:off x="5410200" y="2057400"/>
            <a:ext cx="2286000" cy="3886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13716000" cy="9144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Replace traditional sequential compilation with DataFlow compilation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305875-E918-4181-8FC0-5F563CF9199D}" type="datetime1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921FD38-6684-402E-B1B6-3B8992258CF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CPU 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1600200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 code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914400" y="2057400"/>
            <a:ext cx="2286000" cy="396240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24400" y="1600200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Traditional compilation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5943600" y="37616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v = w+z</a:t>
            </a:r>
            <a:endParaRPr lang="en-US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5943600" y="42188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 = v+2</a:t>
            </a:r>
            <a:endParaRPr lang="en-US" sz="1200" dirty="0"/>
          </a:p>
        </p:txBody>
      </p:sp>
      <p:sp>
        <p:nvSpPr>
          <p:cNvPr id="88" name="TextBox 87"/>
          <p:cNvSpPr txBox="1"/>
          <p:nvPr/>
        </p:nvSpPr>
        <p:spPr>
          <a:xfrm>
            <a:off x="5943600" y="46760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 = u+y;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5943600" y="50570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q = t+s;</a:t>
            </a:r>
            <a:endParaRPr lang="en-US" sz="1200" dirty="0"/>
          </a:p>
        </p:txBody>
      </p:sp>
      <p:sp>
        <p:nvSpPr>
          <p:cNvPr id="92" name="TextBox 91"/>
          <p:cNvSpPr txBox="1"/>
          <p:nvPr/>
        </p:nvSpPr>
        <p:spPr>
          <a:xfrm>
            <a:off x="5943600" y="55142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return q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5943600" y="3304401"/>
            <a:ext cx="11430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 = x+y;</a:t>
            </a:r>
            <a:endParaRPr lang="en-US" sz="1200" dirty="0"/>
          </a:p>
        </p:txBody>
      </p:sp>
      <p:sp>
        <p:nvSpPr>
          <p:cNvPr id="103" name="TextBox 102"/>
          <p:cNvSpPr txBox="1"/>
          <p:nvPr/>
        </p:nvSpPr>
        <p:spPr>
          <a:xfrm>
            <a:off x="9753600" y="1600200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DataFlow compilation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990600" y="2743200"/>
            <a:ext cx="21336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long f(long w, long x,</a:t>
            </a:r>
          </a:p>
          <a:p>
            <a:r>
              <a:rPr lang="en-US" sz="1400" dirty="0" smtClean="0"/>
              <a:t>          long y, long z)</a:t>
            </a:r>
          </a:p>
          <a:p>
            <a:r>
              <a:rPr lang="en-US" sz="1400" dirty="0" smtClean="0"/>
              <a:t>{	</a:t>
            </a:r>
          </a:p>
          <a:p>
            <a:r>
              <a:rPr lang="en-US" sz="1400" dirty="0" smtClean="0"/>
              <a:t>  long u = x+y;</a:t>
            </a:r>
          </a:p>
          <a:p>
            <a:r>
              <a:rPr lang="en-US" sz="1400" dirty="0" smtClean="0"/>
              <a:t>  long v = w+z;</a:t>
            </a:r>
          </a:p>
          <a:p>
            <a:r>
              <a:rPr lang="en-US" sz="1400" dirty="0" smtClean="0"/>
              <a:t>  long s = v+2;</a:t>
            </a:r>
          </a:p>
          <a:p>
            <a:r>
              <a:rPr lang="en-US" sz="1400" dirty="0" smtClean="0"/>
              <a:t>  long t = u+y;</a:t>
            </a:r>
          </a:p>
          <a:p>
            <a:r>
              <a:rPr lang="en-US" sz="1400" dirty="0" smtClean="0"/>
              <a:t>  long q = t+s;</a:t>
            </a:r>
          </a:p>
          <a:p>
            <a:r>
              <a:rPr lang="en-US" sz="1400" dirty="0" smtClean="0"/>
              <a:t>	</a:t>
            </a:r>
          </a:p>
          <a:p>
            <a:r>
              <a:rPr lang="en-US" sz="1400" dirty="0" smtClean="0"/>
              <a:t>  return q;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5867400" y="2590800"/>
            <a:ext cx="1219200" cy="276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Enter function f</a:t>
            </a:r>
            <a:endParaRPr lang="en-US" sz="1200" dirty="0"/>
          </a:p>
        </p:txBody>
      </p:sp>
      <p:sp>
        <p:nvSpPr>
          <p:cNvPr id="127" name="TextBox 126"/>
          <p:cNvSpPr txBox="1"/>
          <p:nvPr/>
        </p:nvSpPr>
        <p:spPr>
          <a:xfrm>
            <a:off x="6172200" y="2743200"/>
            <a:ext cx="53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1" name="Content Placeholder 130"/>
          <p:cNvSpPr>
            <a:spLocks noGrp="1"/>
          </p:cNvSpPr>
          <p:nvPr>
            <p:ph idx="1"/>
          </p:nvPr>
        </p:nvSpPr>
        <p:spPr>
          <a:xfrm>
            <a:off x="228600" y="5943600"/>
            <a:ext cx="13716000" cy="17526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Allow each instruction or group of instructions to execute on a separate core (yellow and orange)</a:t>
            </a:r>
          </a:p>
          <a:p>
            <a:r>
              <a:rPr lang="en-US" sz="1600" dirty="0" smtClean="0"/>
              <a:t>Requires core-to-core communication for partial results</a:t>
            </a:r>
          </a:p>
          <a:p>
            <a:r>
              <a:rPr lang="en-US" sz="1600" dirty="0" smtClean="0"/>
              <a:t>Dataflow graph allows optimizations that are not apparent in traditional control flow graph (e.g. memory parallelism)</a:t>
            </a:r>
          </a:p>
          <a:p>
            <a:r>
              <a:rPr lang="en-US" sz="1600" dirty="0" smtClean="0"/>
              <a:t>Far more parallelism can be extracted than possible by human intervention</a:t>
            </a:r>
          </a:p>
          <a:p>
            <a:endParaRPr lang="en-US" sz="1600" dirty="0" smtClean="0"/>
          </a:p>
          <a:p>
            <a:pPr>
              <a:buNone/>
            </a:pPr>
            <a:endParaRPr lang="en-US" sz="1600" dirty="0"/>
          </a:p>
        </p:txBody>
      </p:sp>
      <p:sp>
        <p:nvSpPr>
          <p:cNvPr id="138" name="Rectangle 137"/>
          <p:cNvSpPr/>
          <p:nvPr/>
        </p:nvSpPr>
        <p:spPr bwMode="auto">
          <a:xfrm>
            <a:off x="9448800" y="2057400"/>
            <a:ext cx="3886200" cy="39624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9982200" y="33190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Add_1</a:t>
            </a:r>
            <a:endParaRPr lang="en-US" sz="1600" dirty="0"/>
          </a:p>
        </p:txBody>
      </p:sp>
      <p:sp>
        <p:nvSpPr>
          <p:cNvPr id="144" name="TextBox 143"/>
          <p:cNvSpPr txBox="1"/>
          <p:nvPr/>
        </p:nvSpPr>
        <p:spPr>
          <a:xfrm>
            <a:off x="11430000" y="33190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Add_2</a:t>
            </a:r>
            <a:endParaRPr lang="en-US" sz="1600" dirty="0"/>
          </a:p>
        </p:txBody>
      </p:sp>
      <p:cxnSp>
        <p:nvCxnSpPr>
          <p:cNvPr id="153" name="Curved Connector 152"/>
          <p:cNvCxnSpPr/>
          <p:nvPr/>
        </p:nvCxnSpPr>
        <p:spPr bwMode="auto">
          <a:xfrm rot="16200000" flipH="1">
            <a:off x="11277600" y="2514600"/>
            <a:ext cx="914400" cy="762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4" name="Curved Connector 153"/>
          <p:cNvCxnSpPr/>
          <p:nvPr/>
        </p:nvCxnSpPr>
        <p:spPr bwMode="auto">
          <a:xfrm rot="16200000" flipH="1">
            <a:off x="11430000" y="2514600"/>
            <a:ext cx="914401" cy="762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5" name="TextBox 154"/>
          <p:cNvSpPr txBox="1"/>
          <p:nvPr/>
        </p:nvSpPr>
        <p:spPr>
          <a:xfrm>
            <a:off x="11582400" y="2816423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z</a:t>
            </a:r>
            <a:endParaRPr lang="en-US" sz="1400" dirty="0"/>
          </a:p>
        </p:txBody>
      </p:sp>
      <p:sp>
        <p:nvSpPr>
          <p:cNvPr id="156" name="TextBox 155"/>
          <p:cNvSpPr txBox="1"/>
          <p:nvPr/>
        </p:nvSpPr>
        <p:spPr>
          <a:xfrm>
            <a:off x="11582400" y="2514600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</a:t>
            </a:r>
            <a:endParaRPr lang="en-US" sz="1400" dirty="0"/>
          </a:p>
        </p:txBody>
      </p:sp>
      <p:cxnSp>
        <p:nvCxnSpPr>
          <p:cNvPr id="158" name="Curved Connector 157"/>
          <p:cNvCxnSpPr/>
          <p:nvPr/>
        </p:nvCxnSpPr>
        <p:spPr bwMode="auto">
          <a:xfrm rot="5400000">
            <a:off x="10134600" y="2514600"/>
            <a:ext cx="914400" cy="762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Curved Connector 158"/>
          <p:cNvCxnSpPr/>
          <p:nvPr/>
        </p:nvCxnSpPr>
        <p:spPr bwMode="auto">
          <a:xfrm rot="5400000">
            <a:off x="10401300" y="2628900"/>
            <a:ext cx="914400" cy="5334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10210800" y="2667000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x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10972800" y="2590800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9982200" y="41572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Add_4</a:t>
            </a:r>
            <a:endParaRPr lang="en-US" sz="1600" dirty="0"/>
          </a:p>
        </p:txBody>
      </p:sp>
      <p:cxnSp>
        <p:nvCxnSpPr>
          <p:cNvPr id="164" name="Straight Arrow Connector 163"/>
          <p:cNvCxnSpPr>
            <a:stCxn id="143" idx="2"/>
            <a:endCxn id="162" idx="0"/>
          </p:cNvCxnSpPr>
          <p:nvPr/>
        </p:nvCxnSpPr>
        <p:spPr bwMode="auto">
          <a:xfrm rot="5400000">
            <a:off x="10189577" y="3907423"/>
            <a:ext cx="499646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5" name="TextBox 164"/>
          <p:cNvSpPr txBox="1"/>
          <p:nvPr/>
        </p:nvSpPr>
        <p:spPr>
          <a:xfrm>
            <a:off x="10439400" y="3654623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</a:t>
            </a:r>
            <a:endParaRPr lang="en-US" sz="1400" dirty="0"/>
          </a:p>
        </p:txBody>
      </p:sp>
      <p:cxnSp>
        <p:nvCxnSpPr>
          <p:cNvPr id="171" name="Curved Connector 170"/>
          <p:cNvCxnSpPr>
            <a:stCxn id="142" idx="2"/>
          </p:cNvCxnSpPr>
          <p:nvPr/>
        </p:nvCxnSpPr>
        <p:spPr bwMode="auto">
          <a:xfrm rot="5400000">
            <a:off x="10170527" y="3122027"/>
            <a:ext cx="1642646" cy="3429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6" name="TextBox 175"/>
          <p:cNvSpPr txBox="1"/>
          <p:nvPr/>
        </p:nvSpPr>
        <p:spPr>
          <a:xfrm>
            <a:off x="12039600" y="3886200"/>
            <a:ext cx="228600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2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1430000" y="41572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Add_3</a:t>
            </a:r>
            <a:endParaRPr lang="en-US" sz="1600" dirty="0"/>
          </a:p>
        </p:txBody>
      </p:sp>
      <p:cxnSp>
        <p:nvCxnSpPr>
          <p:cNvPr id="177" name="Straight Arrow Connector 176"/>
          <p:cNvCxnSpPr/>
          <p:nvPr/>
        </p:nvCxnSpPr>
        <p:spPr bwMode="auto">
          <a:xfrm rot="5400000">
            <a:off x="11407983" y="3906629"/>
            <a:ext cx="499646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11658600" y="3657600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v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10820400" y="49192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Add_5</a:t>
            </a:r>
            <a:endParaRPr lang="en-US" sz="1600" dirty="0"/>
          </a:p>
        </p:txBody>
      </p:sp>
      <p:sp>
        <p:nvSpPr>
          <p:cNvPr id="142" name="TextBox 141"/>
          <p:cNvSpPr txBox="1"/>
          <p:nvPr/>
        </p:nvSpPr>
        <p:spPr>
          <a:xfrm>
            <a:off x="10744200" y="2133600"/>
            <a:ext cx="8382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Enter f</a:t>
            </a:r>
            <a:endParaRPr lang="en-US" sz="1600" dirty="0"/>
          </a:p>
        </p:txBody>
      </p:sp>
      <p:cxnSp>
        <p:nvCxnSpPr>
          <p:cNvPr id="185" name="Curved Connector 184"/>
          <p:cNvCxnSpPr>
            <a:stCxn id="162" idx="2"/>
            <a:endCxn id="179" idx="0"/>
          </p:cNvCxnSpPr>
          <p:nvPr/>
        </p:nvCxnSpPr>
        <p:spPr bwMode="auto">
          <a:xfrm rot="16200000" flipH="1">
            <a:off x="10646777" y="4288423"/>
            <a:ext cx="423446" cy="8382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Curved Connector 186"/>
          <p:cNvCxnSpPr>
            <a:stCxn id="175" idx="2"/>
            <a:endCxn id="179" idx="0"/>
          </p:cNvCxnSpPr>
          <p:nvPr/>
        </p:nvCxnSpPr>
        <p:spPr bwMode="auto">
          <a:xfrm rot="5400000">
            <a:off x="11370677" y="4402723"/>
            <a:ext cx="423446" cy="6096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8" name="TextBox 187"/>
          <p:cNvSpPr txBox="1"/>
          <p:nvPr/>
        </p:nvSpPr>
        <p:spPr>
          <a:xfrm>
            <a:off x="10668000" y="4645223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</a:t>
            </a:r>
            <a:endParaRPr lang="en-US" sz="1400" dirty="0"/>
          </a:p>
        </p:txBody>
      </p:sp>
      <p:sp>
        <p:nvSpPr>
          <p:cNvPr id="189" name="TextBox 188"/>
          <p:cNvSpPr txBox="1"/>
          <p:nvPr/>
        </p:nvSpPr>
        <p:spPr>
          <a:xfrm>
            <a:off x="11734800" y="4648200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10820400" y="5605046"/>
            <a:ext cx="91440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Exit f</a:t>
            </a:r>
            <a:endParaRPr lang="en-US" sz="1600" dirty="0"/>
          </a:p>
        </p:txBody>
      </p:sp>
      <p:cxnSp>
        <p:nvCxnSpPr>
          <p:cNvPr id="192" name="Straight Arrow Connector 191"/>
          <p:cNvCxnSpPr>
            <a:stCxn id="179" idx="2"/>
            <a:endCxn id="190" idx="0"/>
          </p:cNvCxnSpPr>
          <p:nvPr/>
        </p:nvCxnSpPr>
        <p:spPr bwMode="auto">
          <a:xfrm rot="5400000">
            <a:off x="11103977" y="5431423"/>
            <a:ext cx="347246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4" name="TextBox 193"/>
          <p:cNvSpPr txBox="1"/>
          <p:nvPr/>
        </p:nvSpPr>
        <p:spPr>
          <a:xfrm>
            <a:off x="11277600" y="5254823"/>
            <a:ext cx="2286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Remove core specific L1 cache for ‘shared’ data</a:t>
            </a:r>
            <a:endParaRPr lang="en-US" sz="3200" dirty="0"/>
          </a:p>
        </p:txBody>
      </p:sp>
      <p:sp>
        <p:nvSpPr>
          <p:cNvPr id="4099" name="Content Placeholder 68"/>
          <p:cNvSpPr>
            <a:spLocks noGrp="1"/>
          </p:cNvSpPr>
          <p:nvPr>
            <p:ph idx="1"/>
          </p:nvPr>
        </p:nvSpPr>
        <p:spPr>
          <a:xfrm>
            <a:off x="533400" y="6705600"/>
            <a:ext cx="13792200" cy="914400"/>
          </a:xfrm>
        </p:spPr>
        <p:txBody>
          <a:bodyPr>
            <a:normAutofit/>
          </a:bodyPr>
          <a:lstStyle/>
          <a:p>
            <a:pPr marL="273050" indent="-273050"/>
            <a:r>
              <a:rPr lang="en-US" sz="1600" dirty="0" smtClean="0"/>
              <a:t>Shared data : at least one core has write access and another core has read and/or write access</a:t>
            </a:r>
          </a:p>
          <a:p>
            <a:pPr marL="273050" indent="-273050"/>
            <a:r>
              <a:rPr lang="en-US" sz="1600" dirty="0" smtClean="0"/>
              <a:t>L2 CCC cache:  Crossbar connected cache with banking for better multicore access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A16693-2315-496C-8C6B-9E32B03A77B4}" type="datetime1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3428AC-8DC6-4902-8222-2F7FEC9566F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CPU 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90600" y="2743200"/>
            <a:ext cx="22098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105" name="Rectangle 12"/>
          <p:cNvSpPr>
            <a:spLocks noChangeArrowheads="1"/>
          </p:cNvSpPr>
          <p:nvPr/>
        </p:nvSpPr>
        <p:spPr bwMode="auto">
          <a:xfrm>
            <a:off x="10668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106" name="Rectangle 46"/>
          <p:cNvSpPr>
            <a:spLocks noChangeArrowheads="1"/>
          </p:cNvSpPr>
          <p:nvPr/>
        </p:nvSpPr>
        <p:spPr bwMode="auto">
          <a:xfrm>
            <a:off x="1066800" y="5867400"/>
            <a:ext cx="4800600" cy="6096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alpha val="87000"/>
                </a:schemeClr>
              </a:gs>
              <a:gs pos="19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>
              <a:defRPr/>
            </a:pPr>
            <a:r>
              <a:rPr lang="en-US" dirty="0"/>
              <a:t>Shared L2 Cache</a:t>
            </a:r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21336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110" name="Up-Down Arrow 50"/>
          <p:cNvSpPr>
            <a:spLocks noChangeArrowheads="1"/>
          </p:cNvSpPr>
          <p:nvPr/>
        </p:nvSpPr>
        <p:spPr bwMode="auto">
          <a:xfrm>
            <a:off x="2514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1" name="Up-Down Arrow 51"/>
          <p:cNvSpPr>
            <a:spLocks noChangeArrowheads="1"/>
          </p:cNvSpPr>
          <p:nvPr/>
        </p:nvSpPr>
        <p:spPr bwMode="auto">
          <a:xfrm>
            <a:off x="14478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2" name="Up-Down Arrow 52"/>
          <p:cNvSpPr>
            <a:spLocks noChangeArrowheads="1"/>
          </p:cNvSpPr>
          <p:nvPr/>
        </p:nvSpPr>
        <p:spPr bwMode="auto">
          <a:xfrm>
            <a:off x="2514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3" name="Up-Down Arrow 53"/>
          <p:cNvSpPr>
            <a:spLocks noChangeArrowheads="1"/>
          </p:cNvSpPr>
          <p:nvPr/>
        </p:nvSpPr>
        <p:spPr bwMode="auto">
          <a:xfrm>
            <a:off x="1447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3581400" y="2743200"/>
            <a:ext cx="22098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115" name="Rectangle 12"/>
          <p:cNvSpPr>
            <a:spLocks noChangeArrowheads="1"/>
          </p:cNvSpPr>
          <p:nvPr/>
        </p:nvSpPr>
        <p:spPr bwMode="auto">
          <a:xfrm>
            <a:off x="36576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116" name="Rectangle 12"/>
          <p:cNvSpPr>
            <a:spLocks noChangeArrowheads="1"/>
          </p:cNvSpPr>
          <p:nvPr/>
        </p:nvSpPr>
        <p:spPr bwMode="auto">
          <a:xfrm>
            <a:off x="47244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117" name="Up-Down Arrow 57"/>
          <p:cNvSpPr>
            <a:spLocks noChangeArrowheads="1"/>
          </p:cNvSpPr>
          <p:nvPr/>
        </p:nvSpPr>
        <p:spPr bwMode="auto">
          <a:xfrm>
            <a:off x="51054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8" name="Up-Down Arrow 58"/>
          <p:cNvSpPr>
            <a:spLocks noChangeArrowheads="1"/>
          </p:cNvSpPr>
          <p:nvPr/>
        </p:nvSpPr>
        <p:spPr bwMode="auto">
          <a:xfrm>
            <a:off x="4038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9" name="Up-Down Arrow 59"/>
          <p:cNvSpPr>
            <a:spLocks noChangeArrowheads="1"/>
          </p:cNvSpPr>
          <p:nvPr/>
        </p:nvSpPr>
        <p:spPr bwMode="auto">
          <a:xfrm>
            <a:off x="51054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20" name="Up-Down Arrow 60"/>
          <p:cNvSpPr>
            <a:spLocks noChangeArrowheads="1"/>
          </p:cNvSpPr>
          <p:nvPr/>
        </p:nvSpPr>
        <p:spPr bwMode="auto">
          <a:xfrm>
            <a:off x="4038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90600" y="19050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Traditional architecture</a:t>
            </a:r>
          </a:p>
          <a:p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cache coherency issues for shared data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33" name="Curved Down Arrow 32"/>
          <p:cNvSpPr/>
          <p:nvPr/>
        </p:nvSpPr>
        <p:spPr bwMode="auto">
          <a:xfrm>
            <a:off x="2819400" y="3429000"/>
            <a:ext cx="2209800" cy="685800"/>
          </a:xfrm>
          <a:prstGeom prst="curvedDownArrow">
            <a:avLst>
              <a:gd name="adj1" fmla="val 25000"/>
              <a:gd name="adj2" fmla="val 45418"/>
              <a:gd name="adj3" fmla="val 25000"/>
            </a:avLst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7010400" y="2743200"/>
            <a:ext cx="24384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70866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36" name="Rectangle 46"/>
          <p:cNvSpPr>
            <a:spLocks noChangeArrowheads="1"/>
          </p:cNvSpPr>
          <p:nvPr/>
        </p:nvSpPr>
        <p:spPr bwMode="auto">
          <a:xfrm>
            <a:off x="7086600" y="5867400"/>
            <a:ext cx="5943600" cy="6096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alpha val="87000"/>
                </a:schemeClr>
              </a:gs>
              <a:gs pos="19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>
              <a:defRPr/>
            </a:pPr>
            <a:r>
              <a:rPr lang="en-US" dirty="0"/>
              <a:t>Shared </a:t>
            </a:r>
            <a:r>
              <a:rPr lang="en-US" dirty="0" smtClean="0"/>
              <a:t>CCC L2 </a:t>
            </a:r>
            <a:r>
              <a:rPr lang="en-US" dirty="0"/>
              <a:t>Cache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81534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38" name="Up-Down Arrow 50"/>
          <p:cNvSpPr>
            <a:spLocks noChangeArrowheads="1"/>
          </p:cNvSpPr>
          <p:nvPr/>
        </p:nvSpPr>
        <p:spPr bwMode="auto">
          <a:xfrm>
            <a:off x="85344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9" name="Up-Down Arrow 51"/>
          <p:cNvSpPr>
            <a:spLocks noChangeArrowheads="1"/>
          </p:cNvSpPr>
          <p:nvPr/>
        </p:nvSpPr>
        <p:spPr bwMode="auto">
          <a:xfrm>
            <a:off x="7467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0" name="Up-Down Arrow 52"/>
          <p:cNvSpPr>
            <a:spLocks noChangeArrowheads="1"/>
          </p:cNvSpPr>
          <p:nvPr/>
        </p:nvSpPr>
        <p:spPr bwMode="auto">
          <a:xfrm>
            <a:off x="85344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" name="Up-Down Arrow 53"/>
          <p:cNvSpPr>
            <a:spLocks noChangeArrowheads="1"/>
          </p:cNvSpPr>
          <p:nvPr/>
        </p:nvSpPr>
        <p:spPr bwMode="auto">
          <a:xfrm>
            <a:off x="7467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10363200" y="2743200"/>
            <a:ext cx="22098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98298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109728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5" name="Up-Down Arrow 57"/>
          <p:cNvSpPr>
            <a:spLocks noChangeArrowheads="1"/>
          </p:cNvSpPr>
          <p:nvPr/>
        </p:nvSpPr>
        <p:spPr bwMode="auto">
          <a:xfrm>
            <a:off x="113538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6" name="Up-Down Arrow 58"/>
          <p:cNvSpPr>
            <a:spLocks noChangeArrowheads="1"/>
          </p:cNvSpPr>
          <p:nvPr/>
        </p:nvSpPr>
        <p:spPr bwMode="auto">
          <a:xfrm>
            <a:off x="102870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7" name="Up-Down Arrow 59"/>
          <p:cNvSpPr>
            <a:spLocks noChangeArrowheads="1"/>
          </p:cNvSpPr>
          <p:nvPr/>
        </p:nvSpPr>
        <p:spPr bwMode="auto">
          <a:xfrm>
            <a:off x="11353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8" name="Up-Down Arrow 60"/>
          <p:cNvSpPr>
            <a:spLocks noChangeArrowheads="1"/>
          </p:cNvSpPr>
          <p:nvPr/>
        </p:nvSpPr>
        <p:spPr bwMode="auto">
          <a:xfrm>
            <a:off x="10210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010400" y="19050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Modified architecture: L1 cache not used for shared data</a:t>
            </a:r>
          </a:p>
          <a:p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009900"/>
                </a:solidFill>
              </a:rPr>
              <a:t>no cache coherency issues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52" name="Bent Arrow 51"/>
          <p:cNvSpPr/>
          <p:nvPr/>
        </p:nvSpPr>
        <p:spPr bwMode="auto">
          <a:xfrm rot="5400000">
            <a:off x="8039100" y="4381500"/>
            <a:ext cx="2133600" cy="838200"/>
          </a:xfrm>
          <a:prstGeom prst="bentArrow">
            <a:avLst>
              <a:gd name="adj1" fmla="val 25000"/>
              <a:gd name="adj2" fmla="val 26364"/>
              <a:gd name="adj3" fmla="val 25000"/>
              <a:gd name="adj4" fmla="val 43750"/>
            </a:avLst>
          </a:prstGeom>
          <a:solidFill>
            <a:srgbClr val="0099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3" name="TextBox 52"/>
          <p:cNvSpPr txBox="1"/>
          <p:nvPr/>
        </p:nvSpPr>
        <p:spPr>
          <a:xfrm rot="5400000">
            <a:off x="8544699" y="4593967"/>
            <a:ext cx="1567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Shared data</a:t>
            </a:r>
            <a:endParaRPr lang="en-US" sz="1800" dirty="0"/>
          </a:p>
        </p:txBody>
      </p:sp>
      <p:sp>
        <p:nvSpPr>
          <p:cNvPr id="54" name="Bent Arrow 53"/>
          <p:cNvSpPr/>
          <p:nvPr/>
        </p:nvSpPr>
        <p:spPr bwMode="auto">
          <a:xfrm rot="5400000">
            <a:off x="10858500" y="4381500"/>
            <a:ext cx="2133600" cy="838200"/>
          </a:xfrm>
          <a:prstGeom prst="bentArrow">
            <a:avLst>
              <a:gd name="adj1" fmla="val 25000"/>
              <a:gd name="adj2" fmla="val 26364"/>
              <a:gd name="adj3" fmla="val 25000"/>
              <a:gd name="adj4" fmla="val 43750"/>
            </a:avLst>
          </a:prstGeom>
          <a:solidFill>
            <a:srgbClr val="0099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5400000">
            <a:off x="11364099" y="4593967"/>
            <a:ext cx="1567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Shared data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Allow non-memory based core-to-core communication</a:t>
            </a:r>
            <a:endParaRPr lang="en-US" sz="3200" dirty="0"/>
          </a:p>
        </p:txBody>
      </p:sp>
      <p:sp>
        <p:nvSpPr>
          <p:cNvPr id="4099" name="Content Placeholder 68"/>
          <p:cNvSpPr>
            <a:spLocks noGrp="1"/>
          </p:cNvSpPr>
          <p:nvPr>
            <p:ph idx="1"/>
          </p:nvPr>
        </p:nvSpPr>
        <p:spPr>
          <a:xfrm>
            <a:off x="533400" y="6629400"/>
            <a:ext cx="13792200" cy="1143000"/>
          </a:xfrm>
        </p:spPr>
        <p:txBody>
          <a:bodyPr>
            <a:normAutofit fontScale="92500" lnSpcReduction="20000"/>
          </a:bodyPr>
          <a:lstStyle/>
          <a:p>
            <a:pPr marL="273050" indent="-273050"/>
            <a:r>
              <a:rPr lang="en-US" sz="1600" dirty="0" smtClean="0"/>
              <a:t>Partial results computed in one core, passed to another core directly.  </a:t>
            </a:r>
          </a:p>
          <a:p>
            <a:pPr marL="273050" indent="-273050"/>
            <a:r>
              <a:rPr lang="en-US" sz="1600" dirty="0" smtClean="0"/>
              <a:t>Does not affect (fill) caches.  </a:t>
            </a:r>
          </a:p>
          <a:p>
            <a:pPr marL="273050" indent="-273050"/>
            <a:r>
              <a:rPr lang="en-US" sz="1600" dirty="0" smtClean="0"/>
              <a:t>Temporary data that never lives in ‘off-chip’ memory.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A16693-2315-496C-8C6B-9E32B03A77B4}" type="datetime1">
              <a:rPr lang="en-US" smtClean="0"/>
              <a:pPr>
                <a:defRPr/>
              </a:pPr>
              <a:t>10/25/2011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3428AC-8DC6-4902-8222-2F7FEC9566F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CPU Technology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90600" y="2743200"/>
            <a:ext cx="22098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105" name="Rectangle 12"/>
          <p:cNvSpPr>
            <a:spLocks noChangeArrowheads="1"/>
          </p:cNvSpPr>
          <p:nvPr/>
        </p:nvSpPr>
        <p:spPr bwMode="auto">
          <a:xfrm>
            <a:off x="10668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106" name="Rectangle 46"/>
          <p:cNvSpPr>
            <a:spLocks noChangeArrowheads="1"/>
          </p:cNvSpPr>
          <p:nvPr/>
        </p:nvSpPr>
        <p:spPr bwMode="auto">
          <a:xfrm>
            <a:off x="1066800" y="5867400"/>
            <a:ext cx="4800600" cy="6096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alpha val="87000"/>
                </a:schemeClr>
              </a:gs>
              <a:gs pos="19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>
              <a:defRPr/>
            </a:pPr>
            <a:r>
              <a:rPr lang="en-US" dirty="0"/>
              <a:t>Shared L2 Cache</a:t>
            </a:r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21336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110" name="Up-Down Arrow 50"/>
          <p:cNvSpPr>
            <a:spLocks noChangeArrowheads="1"/>
          </p:cNvSpPr>
          <p:nvPr/>
        </p:nvSpPr>
        <p:spPr bwMode="auto">
          <a:xfrm>
            <a:off x="2514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1" name="Up-Down Arrow 51"/>
          <p:cNvSpPr>
            <a:spLocks noChangeArrowheads="1"/>
          </p:cNvSpPr>
          <p:nvPr/>
        </p:nvSpPr>
        <p:spPr bwMode="auto">
          <a:xfrm>
            <a:off x="14478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2" name="Up-Down Arrow 52"/>
          <p:cNvSpPr>
            <a:spLocks noChangeArrowheads="1"/>
          </p:cNvSpPr>
          <p:nvPr/>
        </p:nvSpPr>
        <p:spPr bwMode="auto">
          <a:xfrm>
            <a:off x="2514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3" name="Up-Down Arrow 53"/>
          <p:cNvSpPr>
            <a:spLocks noChangeArrowheads="1"/>
          </p:cNvSpPr>
          <p:nvPr/>
        </p:nvSpPr>
        <p:spPr bwMode="auto">
          <a:xfrm>
            <a:off x="1447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3581400" y="2743200"/>
            <a:ext cx="22098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115" name="Rectangle 12"/>
          <p:cNvSpPr>
            <a:spLocks noChangeArrowheads="1"/>
          </p:cNvSpPr>
          <p:nvPr/>
        </p:nvSpPr>
        <p:spPr bwMode="auto">
          <a:xfrm>
            <a:off x="36576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116" name="Rectangle 12"/>
          <p:cNvSpPr>
            <a:spLocks noChangeArrowheads="1"/>
          </p:cNvSpPr>
          <p:nvPr/>
        </p:nvSpPr>
        <p:spPr bwMode="auto">
          <a:xfrm>
            <a:off x="47244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117" name="Up-Down Arrow 57"/>
          <p:cNvSpPr>
            <a:spLocks noChangeArrowheads="1"/>
          </p:cNvSpPr>
          <p:nvPr/>
        </p:nvSpPr>
        <p:spPr bwMode="auto">
          <a:xfrm>
            <a:off x="51054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8" name="Up-Down Arrow 58"/>
          <p:cNvSpPr>
            <a:spLocks noChangeArrowheads="1"/>
          </p:cNvSpPr>
          <p:nvPr/>
        </p:nvSpPr>
        <p:spPr bwMode="auto">
          <a:xfrm>
            <a:off x="4038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19" name="Up-Down Arrow 59"/>
          <p:cNvSpPr>
            <a:spLocks noChangeArrowheads="1"/>
          </p:cNvSpPr>
          <p:nvPr/>
        </p:nvSpPr>
        <p:spPr bwMode="auto">
          <a:xfrm>
            <a:off x="51054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20" name="Up-Down Arrow 60"/>
          <p:cNvSpPr>
            <a:spLocks noChangeArrowheads="1"/>
          </p:cNvSpPr>
          <p:nvPr/>
        </p:nvSpPr>
        <p:spPr bwMode="auto">
          <a:xfrm>
            <a:off x="4038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90600" y="18288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Traditional architecture</a:t>
            </a:r>
          </a:p>
          <a:p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FF0000"/>
                </a:solidFill>
              </a:rPr>
              <a:t>core-to-core data transfer goes through L1/L2 cache as shared data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33" name="Curved Down Arrow 32"/>
          <p:cNvSpPr/>
          <p:nvPr/>
        </p:nvSpPr>
        <p:spPr bwMode="auto">
          <a:xfrm>
            <a:off x="2819400" y="3429000"/>
            <a:ext cx="2209800" cy="685800"/>
          </a:xfrm>
          <a:prstGeom prst="curvedDownArrow">
            <a:avLst>
              <a:gd name="adj1" fmla="val 25000"/>
              <a:gd name="adj2" fmla="val 45418"/>
              <a:gd name="adj3" fmla="val 25000"/>
            </a:avLst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7010400" y="2743200"/>
            <a:ext cx="19812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70866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36" name="Rectangle 46"/>
          <p:cNvSpPr>
            <a:spLocks noChangeArrowheads="1"/>
          </p:cNvSpPr>
          <p:nvPr/>
        </p:nvSpPr>
        <p:spPr bwMode="auto">
          <a:xfrm>
            <a:off x="7086600" y="5867400"/>
            <a:ext cx="5943600" cy="609600"/>
          </a:xfrm>
          <a:prstGeom prst="rect">
            <a:avLst/>
          </a:prstGeom>
          <a:gradFill flip="none" rotWithShape="1">
            <a:gsLst>
              <a:gs pos="51000">
                <a:schemeClr val="accent2">
                  <a:alpha val="87000"/>
                </a:schemeClr>
              </a:gs>
              <a:gs pos="19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>
              <a:defRPr/>
            </a:pPr>
            <a:r>
              <a:rPr lang="en-US" dirty="0"/>
              <a:t>Shared </a:t>
            </a:r>
            <a:r>
              <a:rPr lang="en-US" dirty="0" smtClean="0"/>
              <a:t>CCC L2 </a:t>
            </a:r>
            <a:r>
              <a:rPr lang="en-US" dirty="0"/>
              <a:t>Cache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81534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38" name="Up-Down Arrow 50"/>
          <p:cNvSpPr>
            <a:spLocks noChangeArrowheads="1"/>
          </p:cNvSpPr>
          <p:nvPr/>
        </p:nvSpPr>
        <p:spPr bwMode="auto">
          <a:xfrm>
            <a:off x="85344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9" name="Up-Down Arrow 51"/>
          <p:cNvSpPr>
            <a:spLocks noChangeArrowheads="1"/>
          </p:cNvSpPr>
          <p:nvPr/>
        </p:nvSpPr>
        <p:spPr bwMode="auto">
          <a:xfrm>
            <a:off x="74676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0" name="Up-Down Arrow 52"/>
          <p:cNvSpPr>
            <a:spLocks noChangeArrowheads="1"/>
          </p:cNvSpPr>
          <p:nvPr/>
        </p:nvSpPr>
        <p:spPr bwMode="auto">
          <a:xfrm>
            <a:off x="85344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" name="Up-Down Arrow 53"/>
          <p:cNvSpPr>
            <a:spLocks noChangeArrowheads="1"/>
          </p:cNvSpPr>
          <p:nvPr/>
        </p:nvSpPr>
        <p:spPr bwMode="auto">
          <a:xfrm>
            <a:off x="74676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10363200" y="2743200"/>
            <a:ext cx="2514600" cy="6858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CPU Core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9829800" y="4114800"/>
            <a:ext cx="990600" cy="1066800"/>
          </a:xfrm>
          <a:prstGeom prst="rect">
            <a:avLst/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</a:t>
            </a:r>
          </a:p>
          <a:p>
            <a:pPr algn="ctr"/>
            <a:r>
              <a:rPr lang="en-US" sz="2000" dirty="0"/>
              <a:t>Inst Cache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10972800" y="4114800"/>
            <a:ext cx="990600" cy="1066800"/>
          </a:xfrm>
          <a:prstGeom prst="rect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r>
              <a:rPr lang="en-US" sz="2000" dirty="0"/>
              <a:t>L1 Data Cache</a:t>
            </a:r>
          </a:p>
        </p:txBody>
      </p:sp>
      <p:sp>
        <p:nvSpPr>
          <p:cNvPr id="45" name="Up-Down Arrow 57"/>
          <p:cNvSpPr>
            <a:spLocks noChangeArrowheads="1"/>
          </p:cNvSpPr>
          <p:nvPr/>
        </p:nvSpPr>
        <p:spPr bwMode="auto">
          <a:xfrm>
            <a:off x="113538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6" name="Up-Down Arrow 58"/>
          <p:cNvSpPr>
            <a:spLocks noChangeArrowheads="1"/>
          </p:cNvSpPr>
          <p:nvPr/>
        </p:nvSpPr>
        <p:spPr bwMode="auto">
          <a:xfrm>
            <a:off x="10287000" y="34290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7" name="Up-Down Arrow 59"/>
          <p:cNvSpPr>
            <a:spLocks noChangeArrowheads="1"/>
          </p:cNvSpPr>
          <p:nvPr/>
        </p:nvSpPr>
        <p:spPr bwMode="auto">
          <a:xfrm>
            <a:off x="11353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8" name="Up-Down Arrow 60"/>
          <p:cNvSpPr>
            <a:spLocks noChangeArrowheads="1"/>
          </p:cNvSpPr>
          <p:nvPr/>
        </p:nvSpPr>
        <p:spPr bwMode="auto">
          <a:xfrm>
            <a:off x="10210800" y="5181600"/>
            <a:ext cx="228600" cy="6858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25400" algn="ctr">
            <a:solidFill>
              <a:schemeClr val="tx1"/>
            </a:solidFill>
            <a:round/>
            <a:headEnd/>
            <a:tailEnd type="triangle" w="med" len="lg"/>
          </a:ln>
        </p:spPr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010400" y="19050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Direct core-to-core communication</a:t>
            </a:r>
          </a:p>
          <a:p>
            <a:r>
              <a:rPr lang="en-US" sz="1800" dirty="0" smtClean="0"/>
              <a:t>(</a:t>
            </a:r>
            <a:r>
              <a:rPr lang="en-US" sz="1800" dirty="0" smtClean="0">
                <a:solidFill>
                  <a:srgbClr val="009900"/>
                </a:solidFill>
              </a:rPr>
              <a:t>used for partial results which need never live in memory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52" name="Bent Arrow 51"/>
          <p:cNvSpPr/>
          <p:nvPr/>
        </p:nvSpPr>
        <p:spPr bwMode="auto">
          <a:xfrm rot="5400000">
            <a:off x="8039100" y="4381500"/>
            <a:ext cx="2133600" cy="838200"/>
          </a:xfrm>
          <a:prstGeom prst="bentArrow">
            <a:avLst>
              <a:gd name="adj1" fmla="val 25000"/>
              <a:gd name="adj2" fmla="val 26364"/>
              <a:gd name="adj3" fmla="val 25000"/>
              <a:gd name="adj4" fmla="val 43750"/>
            </a:avLst>
          </a:prstGeom>
          <a:solidFill>
            <a:srgbClr val="0099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3" name="TextBox 52"/>
          <p:cNvSpPr txBox="1"/>
          <p:nvPr/>
        </p:nvSpPr>
        <p:spPr>
          <a:xfrm rot="5400000">
            <a:off x="8544699" y="4593967"/>
            <a:ext cx="1567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Shared data</a:t>
            </a:r>
            <a:endParaRPr lang="en-US" sz="1800" dirty="0"/>
          </a:p>
        </p:txBody>
      </p:sp>
      <p:sp>
        <p:nvSpPr>
          <p:cNvPr id="54" name="Bent Arrow 53"/>
          <p:cNvSpPr/>
          <p:nvPr/>
        </p:nvSpPr>
        <p:spPr bwMode="auto">
          <a:xfrm rot="5400000">
            <a:off x="10858500" y="4381500"/>
            <a:ext cx="2133600" cy="838200"/>
          </a:xfrm>
          <a:prstGeom prst="bentArrow">
            <a:avLst>
              <a:gd name="adj1" fmla="val 25000"/>
              <a:gd name="adj2" fmla="val 26364"/>
              <a:gd name="adj3" fmla="val 25000"/>
              <a:gd name="adj4" fmla="val 43750"/>
            </a:avLst>
          </a:prstGeom>
          <a:solidFill>
            <a:srgbClr val="0099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5400000">
            <a:off x="11364099" y="4593967"/>
            <a:ext cx="1567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Shared data</a:t>
            </a:r>
            <a:endParaRPr lang="en-US" sz="1800" dirty="0"/>
          </a:p>
        </p:txBody>
      </p:sp>
      <p:sp>
        <p:nvSpPr>
          <p:cNvPr id="51" name="Left-Right Arrow 50"/>
          <p:cNvSpPr/>
          <p:nvPr/>
        </p:nvSpPr>
        <p:spPr bwMode="auto">
          <a:xfrm>
            <a:off x="8991600" y="2971800"/>
            <a:ext cx="1371600" cy="381000"/>
          </a:xfrm>
          <a:prstGeom prst="leftRightArrow">
            <a:avLst/>
          </a:prstGeom>
          <a:solidFill>
            <a:srgbClr val="0099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991600" y="29718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Partial results</a:t>
            </a:r>
            <a:endParaRPr 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YCT - Internal Use Only (Wide) - 1101101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E9AF2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lg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dash"/>
          <a:round/>
          <a:headEnd type="none" w="med" len="med"/>
          <a:tailEnd type="triangle" w="med" len="lg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9B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93B4F5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E9AF2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LSYCT - Internal Use Only (Wide) - 1101101</Template>
  <TotalTime>54489</TotalTime>
  <Words>640</Words>
  <Application>Microsoft Office PowerPoint</Application>
  <PresentationFormat>Custom</PresentationFormat>
  <Paragraphs>167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LSYCT - Internal Use Only (Wide) - 1101101</vt:lpstr>
      <vt:lpstr>Data Flow Compilation for Greater Parallelism</vt:lpstr>
      <vt:lpstr>Replace traditional sequential compilation with DataFlow compilation </vt:lpstr>
      <vt:lpstr>Remove core specific L1 cache for ‘shared’ data</vt:lpstr>
      <vt:lpstr>Allow non-memory based core-to-core communication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rkenny</dc:creator>
  <cp:lastModifiedBy>Patty Maguire</cp:lastModifiedBy>
  <cp:revision>327</cp:revision>
  <dcterms:created xsi:type="dcterms:W3CDTF">2010-12-02T22:21:12Z</dcterms:created>
  <dcterms:modified xsi:type="dcterms:W3CDTF">2011-10-25T20:05:32Z</dcterms:modified>
</cp:coreProperties>
</file>