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Default Extension="docx" ContentType="application/vnd.openxmlformats-officedocument.wordprocessingml.document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Default Extension="vml" ContentType="application/vnd.openxmlformats-officedocument.vmlDrawing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74" r:id="rId2"/>
    <p:sldId id="373" r:id="rId3"/>
    <p:sldId id="364" r:id="rId4"/>
    <p:sldId id="365" r:id="rId5"/>
    <p:sldId id="370" r:id="rId6"/>
  </p:sldIdLst>
  <p:sldSz cx="9144000" cy="6858000" type="screen4x3"/>
  <p:notesSz cx="69469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0066FF"/>
    <a:srgbClr val="0033CC"/>
    <a:srgbClr val="0000FF"/>
    <a:srgbClr val="007000"/>
    <a:srgbClr val="FF9900"/>
    <a:srgbClr val="FFCCFF"/>
    <a:srgbClr val="CCEC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-6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8" charset="0"/>
              </a:defRPr>
            </a:lvl1pPr>
          </a:lstStyle>
          <a:p>
            <a:fld id="{390B9116-F65C-424B-BCD6-3E4BC82240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t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defTabSz="920750">
              <a:defRPr sz="9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67763"/>
            <a:ext cx="30099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39" tIns="0" rIns="19239" bIns="0" numCol="1" anchor="b" anchorCtr="0" compatLnSpc="1">
            <a:prstTxWarp prst="textNoShape">
              <a:avLst/>
            </a:prstTxWarp>
          </a:bodyPr>
          <a:lstStyle>
            <a:lvl1pPr algn="r" defTabSz="920750">
              <a:defRPr sz="900" i="1">
                <a:latin typeface="Times New Roman" pitchFamily="18" charset="0"/>
              </a:defRPr>
            </a:lvl1pPr>
          </a:lstStyle>
          <a:p>
            <a:fld id="{10CE1986-5AF8-4020-AD61-B9E80BC764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384675"/>
            <a:ext cx="509270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9" tIns="46495" rIns="92989" bIns="464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700088"/>
            <a:ext cx="4597400" cy="3448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55483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55483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1433513"/>
            <a:ext cx="381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648200" y="1433513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133475" y="0"/>
            <a:ext cx="7086600" cy="762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de-DE" dirty="0"/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4335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335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wmf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8700" y="0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4" tIns="46033" rIns="92064" bIns="4603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335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4" tIns="46033" rIns="92064" bIns="460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-317500" y="855663"/>
            <a:ext cx="9755188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6586538" y="6303963"/>
            <a:ext cx="2149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>
            <a:spAutoFit/>
          </a:bodyPr>
          <a:lstStyle/>
          <a:p>
            <a:r>
              <a:rPr lang="en-US" sz="1400" b="1">
                <a:solidFill>
                  <a:srgbClr val="0000FF"/>
                </a:solidFill>
              </a:rPr>
              <a:t>MIT Lincoln Laboratory</a:t>
            </a:r>
          </a:p>
        </p:txBody>
      </p:sp>
      <p:pic>
        <p:nvPicPr>
          <p:cNvPr id="1036" name="Picture 12"/>
          <p:cNvPicPr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76250" y="98425"/>
            <a:ext cx="5588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8" name="Freeform 14"/>
          <p:cNvSpPr>
            <a:spLocks/>
          </p:cNvSpPr>
          <p:nvPr/>
        </p:nvSpPr>
        <p:spPr bwMode="auto">
          <a:xfrm flipV="1">
            <a:off x="8763000" y="6248400"/>
            <a:ext cx="914400" cy="1825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457200" y="6400800"/>
            <a:ext cx="66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 anchor="ctr"/>
          <a:lstStyle/>
          <a:p>
            <a:pPr algn="ctr"/>
            <a:r>
              <a:rPr lang="en-US" sz="700" b="1" dirty="0" err="1" smtClean="0"/>
              <a:t>VXFabric</a:t>
            </a:r>
            <a:r>
              <a:rPr lang="en-US" sz="700" b="1" dirty="0" smtClean="0"/>
              <a:t>-</a:t>
            </a:r>
            <a:fld id="{2B58EEAE-7FFE-4C34-8F2F-EDFB509DBDE3}" type="slidenum">
              <a:rPr lang="en-US" sz="700" b="1"/>
              <a:pPr algn="ctr"/>
              <a:t>‹#›</a:t>
            </a:fld>
            <a:endParaRPr lang="en-US" sz="700" b="1" dirty="0"/>
          </a:p>
          <a:p>
            <a:pPr algn="ctr"/>
            <a:r>
              <a:rPr lang="en-US" sz="700" b="1" dirty="0" smtClean="0"/>
              <a:t>Kontron 9/22/2011</a:t>
            </a:r>
            <a:endParaRPr lang="en-US" sz="700" b="1" dirty="0"/>
          </a:p>
        </p:txBody>
      </p:sp>
      <p:sp>
        <p:nvSpPr>
          <p:cNvPr id="1049" name="Freeform 25"/>
          <p:cNvSpPr>
            <a:spLocks/>
          </p:cNvSpPr>
          <p:nvPr/>
        </p:nvSpPr>
        <p:spPr bwMode="auto">
          <a:xfrm flipV="1">
            <a:off x="-304800" y="6324600"/>
            <a:ext cx="6859588" cy="1063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144" y="0"/>
              </a:cxn>
              <a:cxn ang="0">
                <a:pos x="0" y="0"/>
              </a:cxn>
            </a:cxnLst>
            <a:rect l="0" t="0" r="r" b="b"/>
            <a:pathLst>
              <a:path w="6145" h="1">
                <a:moveTo>
                  <a:pt x="0" y="0"/>
                </a:moveTo>
                <a:lnTo>
                  <a:pt x="6144" y="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00FF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129788" y="220037"/>
            <a:ext cx="1795859" cy="3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25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862013" indent="-34131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204913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600" b="1">
          <a:solidFill>
            <a:schemeClr val="tx1"/>
          </a:solidFill>
          <a:latin typeface="+mn-lt"/>
        </a:defRPr>
      </a:lvl3pPr>
      <a:lvl4pPr marL="1546225" indent="-1190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4pPr>
      <a:lvl5pPr marL="18288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5pPr>
      <a:lvl6pPr marL="22860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6pPr>
      <a:lvl7pPr marL="27432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7pPr>
      <a:lvl8pPr marL="32004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8pPr>
      <a:lvl9pPr marL="3657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Relationship Id="rId3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048537"/>
            <a:ext cx="7772400" cy="1470025"/>
          </a:xfrm>
        </p:spPr>
        <p:txBody>
          <a:bodyPr/>
          <a:lstStyle/>
          <a:p>
            <a:r>
              <a:rPr lang="en-US" dirty="0" smtClean="0"/>
              <a:t>VXFabric: PCI-Express </a:t>
            </a:r>
            <a:br>
              <a:rPr lang="en-US" dirty="0" smtClean="0"/>
            </a:br>
            <a:r>
              <a:rPr lang="en-US" dirty="0" smtClean="0"/>
              <a:t>Switch Fabric for HPEC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2000" dirty="0" smtClean="0"/>
              <a:t>Poster B.7, Technologies and Systems </a:t>
            </a:r>
            <a:endParaRPr lang="en-US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04312"/>
            <a:ext cx="6400800" cy="1752600"/>
          </a:xfrm>
        </p:spPr>
        <p:txBody>
          <a:bodyPr/>
          <a:lstStyle/>
          <a:p>
            <a:r>
              <a:rPr lang="en-US" dirty="0" smtClean="0"/>
              <a:t>Robert Negre,</a:t>
            </a:r>
          </a:p>
          <a:p>
            <a:r>
              <a:rPr lang="en-US" dirty="0" smtClean="0"/>
              <a:t>Business Technology Director</a:t>
            </a:r>
          </a:p>
          <a:p>
            <a:r>
              <a:rPr lang="en-US" dirty="0" smtClean="0"/>
              <a:t>Kontron Modular Computers SAS</a:t>
            </a:r>
          </a:p>
          <a:p>
            <a:r>
              <a:rPr lang="en-US" dirty="0" smtClean="0"/>
              <a:t>France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531" name="Rectangle 1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VXFabric: PCI-Express </a:t>
            </a:r>
            <a:br>
              <a:rPr lang="en-US" dirty="0" smtClean="0"/>
            </a:br>
            <a:r>
              <a:rPr lang="en-US" dirty="0" smtClean="0"/>
              <a:t>Switch Fabric for HPEC  </a:t>
            </a:r>
            <a:endParaRPr lang="en-US" dirty="0"/>
          </a:p>
        </p:txBody>
      </p:sp>
      <p:sp>
        <p:nvSpPr>
          <p:cNvPr id="230532" name="Rectangle 132"/>
          <p:cNvSpPr>
            <a:spLocks noGrp="1" noChangeArrowheads="1"/>
          </p:cNvSpPr>
          <p:nvPr>
            <p:ph type="body" sz="half" idx="1"/>
          </p:nvPr>
        </p:nvSpPr>
        <p:spPr>
          <a:xfrm>
            <a:off x="671623" y="1070899"/>
            <a:ext cx="7983646" cy="1511300"/>
          </a:xfrm>
        </p:spPr>
        <p:txBody>
          <a:bodyPr/>
          <a:lstStyle/>
          <a:p>
            <a:r>
              <a:rPr lang="en-US" dirty="0" smtClean="0"/>
              <a:t>VXFabric is a new PCIe interconnect between multiple processor nodes</a:t>
            </a:r>
          </a:p>
          <a:p>
            <a:r>
              <a:rPr lang="en-US" dirty="0" smtClean="0"/>
              <a:t>VXFabric is based on Internet Protocol over PCI-Express</a:t>
            </a:r>
          </a:p>
          <a:p>
            <a:pPr lvl="1"/>
            <a:r>
              <a:rPr lang="en-US" dirty="0" smtClean="0"/>
              <a:t>At the hardware level, it is built on PCIe Gen2/Gen3 links using non transparent PCIe bridges, allowing peer-to-peer DMAs. Implemented on Open VPX computers &amp; PCIe switch boards</a:t>
            </a:r>
            <a:endParaRPr lang="en-US" dirty="0"/>
          </a:p>
          <a:p>
            <a:pPr lvl="1"/>
            <a:r>
              <a:rPr lang="en-US" dirty="0" smtClean="0"/>
              <a:t>At the software level, </a:t>
            </a:r>
            <a:r>
              <a:rPr lang="en-US" dirty="0" err="1" smtClean="0"/>
              <a:t>VXFabric</a:t>
            </a:r>
            <a:r>
              <a:rPr lang="en-US" dirty="0" smtClean="0"/>
              <a:t> provides a socket API giving access to TCP/IP or UDP/IP protocols, Low latency, Light weight protocol, Plug &amp; play thanks to IP sockets</a:t>
            </a:r>
          </a:p>
          <a:p>
            <a:pPr lvl="2"/>
            <a:endParaRPr lang="en-US" dirty="0"/>
          </a:p>
        </p:txBody>
      </p:sp>
      <p:sp>
        <p:nvSpPr>
          <p:cNvPr id="230534" name="Rectangle 134"/>
          <p:cNvSpPr>
            <a:spLocks noChangeArrowheads="1"/>
          </p:cNvSpPr>
          <p:nvPr/>
        </p:nvSpPr>
        <p:spPr bwMode="auto">
          <a:xfrm>
            <a:off x="450850" y="6214137"/>
            <a:ext cx="184150" cy="336550"/>
          </a:xfrm>
          <a:prstGeom prst="rect">
            <a:avLst/>
          </a:prstGeom>
          <a:noFill/>
          <a:ln w="635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fr-F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16238" t="12326" r="6391" b="6977"/>
          <a:stretch>
            <a:fillRect/>
          </a:stretch>
        </p:blipFill>
        <p:spPr bwMode="auto">
          <a:xfrm>
            <a:off x="916490" y="4424389"/>
            <a:ext cx="1179343" cy="743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2554000" y="5568784"/>
            <a:ext cx="2648621" cy="28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>
              <a:defRPr/>
            </a:pPr>
            <a:r>
              <a:rPr lang="en-US" sz="1600" b="1" kern="0" dirty="0" smtClean="0">
                <a:latin typeface="+mn-lt"/>
              </a:rPr>
              <a:t>Six  VX6060 = </a:t>
            </a:r>
          </a:p>
          <a:p>
            <a:pPr algn="ctr">
              <a:defRPr/>
            </a:pPr>
            <a:r>
              <a:rPr lang="en-US" sz="1600" b="1" kern="0" dirty="0" smtClean="0">
                <a:latin typeface="+mn-lt"/>
              </a:rPr>
              <a:t>12 processors = 24 cores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3000644" y="3987148"/>
            <a:ext cx="1656184" cy="1637580"/>
            <a:chOff x="1187624" y="2996952"/>
            <a:chExt cx="1656184" cy="1637580"/>
          </a:xfrm>
        </p:grpSpPr>
        <p:pic>
          <p:nvPicPr>
            <p:cNvPr id="9" name="Image 20" descr="VX6060-16-200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15579" y="3717032"/>
              <a:ext cx="1628229" cy="9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Image 20" descr="VX6060-16-200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3573016"/>
              <a:ext cx="1628229" cy="9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Image 20" descr="VX6060-16-200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3429000"/>
              <a:ext cx="1628229" cy="9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Image 20" descr="VX6060-16-200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3284984"/>
              <a:ext cx="1628229" cy="9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Image 20" descr="VX6060-16-200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3140968"/>
              <a:ext cx="1628229" cy="9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Image 20" descr="VX6060-16-200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2996952"/>
              <a:ext cx="1628229" cy="9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ZoneTexte 14"/>
          <p:cNvSpPr txBox="1"/>
          <p:nvPr/>
        </p:nvSpPr>
        <p:spPr>
          <a:xfrm>
            <a:off x="1753487" y="4184081"/>
            <a:ext cx="1228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12  PCIe Links</a:t>
            </a:r>
            <a:endParaRPr lang="en-US" sz="1200" b="1" dirty="0"/>
          </a:p>
        </p:txBody>
      </p:sp>
      <p:grpSp>
        <p:nvGrpSpPr>
          <p:cNvPr id="16" name="Groupe 94"/>
          <p:cNvGrpSpPr/>
          <p:nvPr/>
        </p:nvGrpSpPr>
        <p:grpSpPr>
          <a:xfrm>
            <a:off x="5462493" y="4065171"/>
            <a:ext cx="2736304" cy="1944216"/>
            <a:chOff x="6012160" y="3501008"/>
            <a:chExt cx="2736304" cy="1944216"/>
          </a:xfrm>
        </p:grpSpPr>
        <p:sp>
          <p:nvSpPr>
            <p:cNvPr id="17" name="Organigramme : Connecteur 16"/>
            <p:cNvSpPr/>
            <p:nvPr/>
          </p:nvSpPr>
          <p:spPr bwMode="auto">
            <a:xfrm>
              <a:off x="6012160" y="4437112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18" name="Organigramme : Connecteur 17"/>
            <p:cNvSpPr/>
            <p:nvPr/>
          </p:nvSpPr>
          <p:spPr bwMode="auto">
            <a:xfrm>
              <a:off x="6372200" y="4077072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19" name="Organigramme : Connecteur 18"/>
            <p:cNvSpPr/>
            <p:nvPr/>
          </p:nvSpPr>
          <p:spPr bwMode="auto">
            <a:xfrm>
              <a:off x="6660232" y="3789040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0" name="Organigramme : Connecteur 19"/>
            <p:cNvSpPr/>
            <p:nvPr/>
          </p:nvSpPr>
          <p:spPr bwMode="auto">
            <a:xfrm>
              <a:off x="7092280" y="3501008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1" name="Organigramme : Connecteur 20"/>
            <p:cNvSpPr/>
            <p:nvPr/>
          </p:nvSpPr>
          <p:spPr bwMode="auto">
            <a:xfrm>
              <a:off x="7524328" y="3789040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2" name="Organigramme : Connecteur 21"/>
            <p:cNvSpPr/>
            <p:nvPr/>
          </p:nvSpPr>
          <p:spPr bwMode="auto">
            <a:xfrm>
              <a:off x="7884368" y="4077072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3" name="Organigramme : Connecteur 22"/>
            <p:cNvSpPr/>
            <p:nvPr/>
          </p:nvSpPr>
          <p:spPr bwMode="auto">
            <a:xfrm>
              <a:off x="8316416" y="4437112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4" name="Organigramme : Connecteur 23"/>
            <p:cNvSpPr/>
            <p:nvPr/>
          </p:nvSpPr>
          <p:spPr bwMode="auto">
            <a:xfrm>
              <a:off x="7956376" y="4653136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5" name="Organigramme : Connecteur 24"/>
            <p:cNvSpPr/>
            <p:nvPr/>
          </p:nvSpPr>
          <p:spPr bwMode="auto">
            <a:xfrm>
              <a:off x="7668344" y="4941168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6" name="Organigramme : Connecteur 25"/>
            <p:cNvSpPr/>
            <p:nvPr/>
          </p:nvSpPr>
          <p:spPr bwMode="auto">
            <a:xfrm>
              <a:off x="7092280" y="5229200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7" name="Organigramme : Connecteur 26"/>
            <p:cNvSpPr/>
            <p:nvPr/>
          </p:nvSpPr>
          <p:spPr bwMode="auto">
            <a:xfrm>
              <a:off x="6660232" y="5013176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8" name="Organigramme : Connecteur 27"/>
            <p:cNvSpPr/>
            <p:nvPr/>
          </p:nvSpPr>
          <p:spPr bwMode="auto">
            <a:xfrm>
              <a:off x="6372200" y="4725144"/>
              <a:ext cx="432048" cy="216024"/>
            </a:xfrm>
            <a:prstGeom prst="flowChartConnector">
              <a:avLst/>
            </a:prstGeom>
            <a:gradFill flip="none" rotWithShape="1">
              <a:gsLst>
                <a:gs pos="0">
                  <a:schemeClr val="accent1">
                    <a:lumMod val="50000"/>
                    <a:tint val="66000"/>
                    <a:satMod val="160000"/>
                  </a:schemeClr>
                </a:gs>
                <a:gs pos="50000">
                  <a:schemeClr val="accent1">
                    <a:lumMod val="50000"/>
                    <a:tint val="44500"/>
                    <a:satMod val="160000"/>
                  </a:schemeClr>
                </a:gs>
                <a:gs pos="100000">
                  <a:schemeClr val="accent1">
                    <a:lumMod val="5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646E6E"/>
                </a:solidFill>
                <a:effectLst/>
                <a:latin typeface="Arial" charset="0"/>
                <a:ea typeface="ＭＳ Ｐゴシック" pitchFamily="-64" charset="-128"/>
              </a:endParaRPr>
            </a:p>
          </p:txBody>
        </p:sp>
        <p:sp>
          <p:nvSpPr>
            <p:cNvPr id="29" name="Étoile à 12 branches 28"/>
            <p:cNvSpPr/>
            <p:nvPr/>
          </p:nvSpPr>
          <p:spPr bwMode="auto">
            <a:xfrm>
              <a:off x="7020272" y="4293096"/>
              <a:ext cx="576064" cy="518100"/>
            </a:xfrm>
            <a:prstGeom prst="star12">
              <a:avLst/>
            </a:prstGeom>
            <a:solidFill>
              <a:srgbClr val="92D05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282575" marR="0" indent="-282575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Wingdings" pitchFamily="-64" charset="2"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pitchFamily="-64" charset="-128"/>
                </a:rPr>
                <a:t>12</a:t>
              </a:r>
            </a:p>
          </p:txBody>
        </p:sp>
        <p:cxnSp>
          <p:nvCxnSpPr>
            <p:cNvPr id="30" name="Connecteur en arc 29"/>
            <p:cNvCxnSpPr>
              <a:stCxn id="20" idx="4"/>
              <a:endCxn id="29" idx="10"/>
            </p:cNvCxnSpPr>
            <p:nvPr/>
          </p:nvCxnSpPr>
          <p:spPr bwMode="auto">
            <a:xfrm rot="5400000">
              <a:off x="7020272" y="4005064"/>
              <a:ext cx="576064" cy="1588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1" name="Connecteur en arc 30"/>
            <p:cNvCxnSpPr>
              <a:stCxn id="23" idx="2"/>
              <a:endCxn id="29" idx="1"/>
            </p:cNvCxnSpPr>
            <p:nvPr/>
          </p:nvCxnSpPr>
          <p:spPr bwMode="auto">
            <a:xfrm rot="10800000" flipV="1">
              <a:off x="7596336" y="4545124"/>
              <a:ext cx="720080" cy="7022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2" name="Connecteur en arc 31"/>
            <p:cNvCxnSpPr>
              <a:stCxn id="29" idx="4"/>
              <a:endCxn id="26" idx="0"/>
            </p:cNvCxnSpPr>
            <p:nvPr/>
          </p:nvCxnSpPr>
          <p:spPr bwMode="auto">
            <a:xfrm rot="5400000">
              <a:off x="7099302" y="5020198"/>
              <a:ext cx="418004" cy="1588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3" name="Connecteur en arc 32"/>
            <p:cNvCxnSpPr>
              <a:stCxn id="29" idx="7"/>
              <a:endCxn id="17" idx="6"/>
            </p:cNvCxnSpPr>
            <p:nvPr/>
          </p:nvCxnSpPr>
          <p:spPr bwMode="auto">
            <a:xfrm rot="10800000">
              <a:off x="6444208" y="4545124"/>
              <a:ext cx="576064" cy="7022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4" name="Connecteur en arc 57"/>
            <p:cNvCxnSpPr>
              <a:stCxn id="29" idx="8"/>
              <a:endCxn id="18" idx="5"/>
            </p:cNvCxnSpPr>
            <p:nvPr/>
          </p:nvCxnSpPr>
          <p:spPr bwMode="auto">
            <a:xfrm rot="10800000">
              <a:off x="6740977" y="4261461"/>
              <a:ext cx="317885" cy="161161"/>
            </a:xfrm>
            <a:prstGeom prst="curvedConnector2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5" name="Connecteur en arc 34"/>
            <p:cNvCxnSpPr>
              <a:stCxn id="29" idx="9"/>
              <a:endCxn id="19" idx="5"/>
            </p:cNvCxnSpPr>
            <p:nvPr/>
          </p:nvCxnSpPr>
          <p:spPr bwMode="auto">
            <a:xfrm rot="16200000" flipV="1">
              <a:off x="6919461" y="4082975"/>
              <a:ext cx="354374" cy="135280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6" name="Connecteur en arc 35"/>
            <p:cNvCxnSpPr>
              <a:stCxn id="29" idx="11"/>
              <a:endCxn id="21" idx="3"/>
            </p:cNvCxnSpPr>
            <p:nvPr/>
          </p:nvCxnSpPr>
          <p:spPr bwMode="auto">
            <a:xfrm rot="5400000" flipH="1" flipV="1">
              <a:off x="7342773" y="4082975"/>
              <a:ext cx="354374" cy="135280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7" name="Connecteur en arc 69"/>
            <p:cNvCxnSpPr>
              <a:stCxn id="29" idx="0"/>
              <a:endCxn id="22" idx="3"/>
            </p:cNvCxnSpPr>
            <p:nvPr/>
          </p:nvCxnSpPr>
          <p:spPr bwMode="auto">
            <a:xfrm flipV="1">
              <a:off x="7557747" y="4261460"/>
              <a:ext cx="389893" cy="161161"/>
            </a:xfrm>
            <a:prstGeom prst="curvedConnector2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8" name="Connecteur en arc 69"/>
            <p:cNvCxnSpPr>
              <a:stCxn id="29" idx="2"/>
              <a:endCxn id="24" idx="2"/>
            </p:cNvCxnSpPr>
            <p:nvPr/>
          </p:nvCxnSpPr>
          <p:spPr bwMode="auto">
            <a:xfrm>
              <a:off x="7557747" y="4681671"/>
              <a:ext cx="398629" cy="79477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9" name="Connecteur en arc 69"/>
            <p:cNvCxnSpPr>
              <a:stCxn id="29" idx="3"/>
              <a:endCxn id="25" idx="2"/>
            </p:cNvCxnSpPr>
            <p:nvPr/>
          </p:nvCxnSpPr>
          <p:spPr bwMode="auto">
            <a:xfrm rot="16200000" flipH="1">
              <a:off x="7423987" y="4804823"/>
              <a:ext cx="272690" cy="216024"/>
            </a:xfrm>
            <a:prstGeom prst="curvedConnector2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40" name="Connecteur en arc 69"/>
            <p:cNvCxnSpPr>
              <a:stCxn id="29" idx="5"/>
              <a:endCxn id="27" idx="7"/>
            </p:cNvCxnSpPr>
            <p:nvPr/>
          </p:nvCxnSpPr>
          <p:spPr bwMode="auto">
            <a:xfrm rot="5400000">
              <a:off x="6962487" y="4843011"/>
              <a:ext cx="268322" cy="135280"/>
            </a:xfrm>
            <a:prstGeom prst="curvedConnector3">
              <a:avLst>
                <a:gd name="adj1" fmla="val 50000"/>
              </a:avLst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41" name="Connecteur en arc 69"/>
            <p:cNvCxnSpPr>
              <a:stCxn id="29" idx="6"/>
              <a:endCxn id="28" idx="7"/>
            </p:cNvCxnSpPr>
            <p:nvPr/>
          </p:nvCxnSpPr>
          <p:spPr bwMode="auto">
            <a:xfrm rot="10800000" flipV="1">
              <a:off x="6740977" y="4681670"/>
              <a:ext cx="317885" cy="75109"/>
            </a:xfrm>
            <a:prstGeom prst="curvedConnector2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arrow"/>
              <a:tailEnd type="arrow"/>
            </a:ln>
            <a:effectLst/>
          </p:spPr>
        </p:cxnSp>
      </p:grpSp>
      <p:sp>
        <p:nvSpPr>
          <p:cNvPr id="42" name="Double flèche verticale 41"/>
          <p:cNvSpPr/>
          <p:nvPr/>
        </p:nvSpPr>
        <p:spPr bwMode="auto">
          <a:xfrm rot="16200000">
            <a:off x="2382778" y="4052524"/>
            <a:ext cx="220511" cy="1207698"/>
          </a:xfrm>
          <a:prstGeom prst="upDownArrow">
            <a:avLst/>
          </a:prstGeom>
          <a:solidFill>
            <a:srgbClr val="92D05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-840847" y="5352225"/>
            <a:ext cx="3584046" cy="386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marL="1204913" lvl="2" indent="-228600" algn="ctr">
              <a:lnSpc>
                <a:spcPct val="90000"/>
              </a:lnSpc>
              <a:spcBef>
                <a:spcPct val="25000"/>
              </a:spcBef>
              <a:buSzPct val="100000"/>
              <a:buChar char=" "/>
              <a:defRPr/>
            </a:pPr>
            <a:r>
              <a:rPr lang="en-US" b="1" dirty="0" smtClean="0">
                <a:latin typeface="+mn-lt"/>
              </a:rPr>
              <a:t>PCIe centralized </a:t>
            </a:r>
          </a:p>
          <a:p>
            <a:pPr marL="1204913" lvl="2" indent="-228600" algn="ctr">
              <a:lnSpc>
                <a:spcPct val="90000"/>
              </a:lnSpc>
              <a:spcBef>
                <a:spcPct val="25000"/>
              </a:spcBef>
              <a:buSzPct val="100000"/>
              <a:buChar char=" "/>
              <a:defRPr/>
            </a:pPr>
            <a:r>
              <a:rPr lang="en-US" b="1" dirty="0" smtClean="0">
                <a:latin typeface="+mn-lt"/>
              </a:rPr>
              <a:t>switch</a:t>
            </a:r>
          </a:p>
        </p:txBody>
      </p:sp>
      <p:pic>
        <p:nvPicPr>
          <p:cNvPr id="47" name="Image 46" descr="BackplaneVPX-8-front-side-5-150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51182" y="4468483"/>
            <a:ext cx="731434" cy="414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à coins arrondis 36"/>
          <p:cNvSpPr/>
          <p:nvPr/>
        </p:nvSpPr>
        <p:spPr bwMode="auto">
          <a:xfrm>
            <a:off x="1114564" y="3066189"/>
            <a:ext cx="7428935" cy="1751471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u="sng" dirty="0" smtClean="0">
                <a:solidFill>
                  <a:schemeClr val="tx1"/>
                </a:solidFill>
              </a:rPr>
              <a:t>Operating System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u="sng" dirty="0" smtClean="0">
              <a:solidFill>
                <a:schemeClr val="tx1"/>
              </a:solidFill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Lightweight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Protocol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 bwMode="auto">
          <a:xfrm>
            <a:off x="1160060" y="2390624"/>
            <a:ext cx="7397085" cy="611875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User</a:t>
            </a:r>
          </a:p>
        </p:txBody>
      </p:sp>
      <p:sp>
        <p:nvSpPr>
          <p:cNvPr id="14340" name="ZoneTexte 5"/>
          <p:cNvSpPr txBox="1">
            <a:spLocks noChangeArrowheads="1"/>
          </p:cNvSpPr>
          <p:nvPr/>
        </p:nvSpPr>
        <p:spPr bwMode="auto">
          <a:xfrm>
            <a:off x="61871" y="1268760"/>
            <a:ext cx="8522571" cy="117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1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r>
              <a:rPr lang="en-US" sz="2000" b="1" smtClean="0">
                <a:latin typeface="+mn-lt"/>
              </a:rPr>
              <a:t>VXFabric </a:t>
            </a:r>
            <a:r>
              <a:rPr lang="en-US" sz="2000" b="1" dirty="0" smtClean="0">
                <a:latin typeface="+mn-lt"/>
              </a:rPr>
              <a:t>user </a:t>
            </a:r>
            <a:r>
              <a:rPr lang="en-US" sz="2000" b="1" dirty="0">
                <a:latin typeface="+mn-lt"/>
              </a:rPr>
              <a:t>programming model </a:t>
            </a:r>
            <a:r>
              <a:rPr lang="en-US" sz="2000" b="1" dirty="0" smtClean="0">
                <a:latin typeface="+mn-lt"/>
              </a:rPr>
              <a:t>is based on a socket Internet </a:t>
            </a:r>
            <a:r>
              <a:rPr lang="en-US" sz="2000" b="1" smtClean="0">
                <a:latin typeface="+mn-lt"/>
              </a:rPr>
              <a:t>Protocol allowing</a:t>
            </a:r>
            <a:r>
              <a:rPr lang="en-US" sz="2000" b="1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direct use of TCP/IP or UDP/IP</a:t>
            </a:r>
            <a:endParaRPr lang="en-US" sz="2000" b="1" dirty="0">
              <a:latin typeface="+mn-lt"/>
            </a:endParaRP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r>
              <a:rPr lang="en-US" b="1" dirty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A low level protocol takes care of data transfers between processor nodes</a:t>
            </a:r>
            <a:endParaRPr lang="en-US" b="1" dirty="0">
              <a:latin typeface="+mn-lt"/>
            </a:endParaRPr>
          </a:p>
          <a:p>
            <a:endParaRPr lang="en-US" dirty="0"/>
          </a:p>
        </p:txBody>
      </p:sp>
      <p:sp>
        <p:nvSpPr>
          <p:cNvPr id="14339" name="Titre 34"/>
          <p:cNvSpPr>
            <a:spLocks noGrp="1"/>
          </p:cNvSpPr>
          <p:nvPr>
            <p:ph type="title"/>
          </p:nvPr>
        </p:nvSpPr>
        <p:spPr>
          <a:xfrm>
            <a:off x="1066800" y="150128"/>
            <a:ext cx="7086600" cy="762000"/>
          </a:xfrm>
        </p:spPr>
        <p:txBody>
          <a:bodyPr/>
          <a:lstStyle/>
          <a:p>
            <a:r>
              <a:rPr lang="en-US" smtClean="0"/>
              <a:t>VXFabric </a:t>
            </a:r>
            <a:r>
              <a:rPr lang="en-US" dirty="0" smtClean="0"/>
              <a:t>Software API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1992573" y="2483884"/>
            <a:ext cx="1460311" cy="354842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VXFabric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CLI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 bwMode="auto">
          <a:xfrm>
            <a:off x="4055659" y="2458863"/>
            <a:ext cx="2017595" cy="352568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Socket Application</a:t>
            </a:r>
          </a:p>
        </p:txBody>
      </p:sp>
      <p:sp>
        <p:nvSpPr>
          <p:cNvPr id="22" name="Rectangle à coins arrondis 21"/>
          <p:cNvSpPr/>
          <p:nvPr/>
        </p:nvSpPr>
        <p:spPr bwMode="auto">
          <a:xfrm>
            <a:off x="4071581" y="3102584"/>
            <a:ext cx="2138150" cy="450376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Kernel Network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Layer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 bwMode="auto">
          <a:xfrm>
            <a:off x="4087503" y="3664417"/>
            <a:ext cx="2138150" cy="450376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/>
              <a:t>“</a:t>
            </a:r>
            <a:r>
              <a:rPr lang="en-US" sz="1400" b="1" dirty="0" err="1" smtClean="0"/>
              <a:t>vxeth</a:t>
            </a:r>
            <a:r>
              <a:rPr lang="en-US" sz="1400" b="1" dirty="0" smtClean="0"/>
              <a:t>”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Rectangle à coins arrondis 23"/>
          <p:cNvSpPr/>
          <p:nvPr/>
        </p:nvSpPr>
        <p:spPr bwMode="auto">
          <a:xfrm>
            <a:off x="3366433" y="4226250"/>
            <a:ext cx="2138150" cy="450376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/>
              <a:t>“</a:t>
            </a:r>
            <a:r>
              <a:rPr lang="en-US" sz="1400" b="1" dirty="0" err="1" smtClean="0"/>
              <a:t>vxfabric</a:t>
            </a:r>
            <a:r>
              <a:rPr lang="en-US" sz="1400" b="1" dirty="0" smtClean="0"/>
              <a:t>”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à coins arrondis 24"/>
          <p:cNvSpPr/>
          <p:nvPr/>
        </p:nvSpPr>
        <p:spPr bwMode="auto">
          <a:xfrm>
            <a:off x="1294248" y="4214877"/>
            <a:ext cx="1517192" cy="450376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/>
              <a:t>“</a:t>
            </a:r>
            <a:r>
              <a:rPr lang="en-US" sz="1400" b="1" dirty="0" err="1" smtClean="0"/>
              <a:t>vxdma</a:t>
            </a:r>
            <a:r>
              <a:rPr lang="en-US" sz="1400" b="1" dirty="0" smtClean="0"/>
              <a:t>”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Rectangle à coins arrondis 25"/>
          <p:cNvSpPr/>
          <p:nvPr/>
        </p:nvSpPr>
        <p:spPr bwMode="auto">
          <a:xfrm>
            <a:off x="6316639" y="4228525"/>
            <a:ext cx="2017595" cy="450376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/>
              <a:t>Allocator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Rectangle à coins arrondis 26"/>
          <p:cNvSpPr/>
          <p:nvPr/>
        </p:nvSpPr>
        <p:spPr bwMode="auto">
          <a:xfrm>
            <a:off x="1121391" y="4985979"/>
            <a:ext cx="7397085" cy="459475"/>
          </a:xfrm>
          <a:prstGeom prst="round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Hardware</a:t>
            </a:r>
            <a:r>
              <a:rPr kumimoji="0" lang="en-US" sz="14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		       PCIe links and PCIe switch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Double flèche horizontale 27"/>
          <p:cNvSpPr/>
          <p:nvPr/>
        </p:nvSpPr>
        <p:spPr bwMode="auto">
          <a:xfrm>
            <a:off x="2797791" y="4326331"/>
            <a:ext cx="559558" cy="204717"/>
          </a:xfrm>
          <a:prstGeom prst="left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Double flèche horizontale 28"/>
          <p:cNvSpPr/>
          <p:nvPr/>
        </p:nvSpPr>
        <p:spPr bwMode="auto">
          <a:xfrm>
            <a:off x="5500048" y="4328604"/>
            <a:ext cx="832513" cy="188797"/>
          </a:xfrm>
          <a:prstGeom prst="left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Flèche à angle droit 29"/>
          <p:cNvSpPr/>
          <p:nvPr/>
        </p:nvSpPr>
        <p:spPr bwMode="auto">
          <a:xfrm rot="10800000">
            <a:off x="3712203" y="3848667"/>
            <a:ext cx="354842" cy="327546"/>
          </a:xfrm>
          <a:prstGeom prst="bentUp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Flèche droite 33"/>
          <p:cNvSpPr/>
          <p:nvPr/>
        </p:nvSpPr>
        <p:spPr bwMode="auto">
          <a:xfrm rot="3841341">
            <a:off x="2514994" y="3476106"/>
            <a:ext cx="1427948" cy="161580"/>
          </a:xfrm>
          <a:prstGeom prst="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Flèche droite 34"/>
          <p:cNvSpPr/>
          <p:nvPr/>
        </p:nvSpPr>
        <p:spPr bwMode="auto">
          <a:xfrm rot="5400000">
            <a:off x="4887031" y="2905836"/>
            <a:ext cx="284337" cy="150127"/>
          </a:xfrm>
          <a:prstGeom prst="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Flèche droite 35"/>
          <p:cNvSpPr/>
          <p:nvPr/>
        </p:nvSpPr>
        <p:spPr bwMode="auto">
          <a:xfrm rot="5400000">
            <a:off x="4887031" y="3535908"/>
            <a:ext cx="284336" cy="150127"/>
          </a:xfrm>
          <a:prstGeom prst="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Flèche droite 37"/>
          <p:cNvSpPr/>
          <p:nvPr/>
        </p:nvSpPr>
        <p:spPr bwMode="auto">
          <a:xfrm rot="5400000">
            <a:off x="4357043" y="4793778"/>
            <a:ext cx="284336" cy="150127"/>
          </a:xfrm>
          <a:prstGeom prst="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Flèche droite 38"/>
          <p:cNvSpPr/>
          <p:nvPr/>
        </p:nvSpPr>
        <p:spPr bwMode="auto">
          <a:xfrm rot="5400000">
            <a:off x="1998255" y="4768759"/>
            <a:ext cx="284336" cy="150127"/>
          </a:xfrm>
          <a:prstGeom prst="rightArrow">
            <a:avLst/>
          </a:prstGeom>
          <a:ln w="12700"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ZoneTexte 5"/>
          <p:cNvSpPr txBox="1">
            <a:spLocks noChangeArrowheads="1"/>
          </p:cNvSpPr>
          <p:nvPr/>
        </p:nvSpPr>
        <p:spPr bwMode="auto">
          <a:xfrm>
            <a:off x="-163777" y="5544198"/>
            <a:ext cx="9553433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r>
              <a:rPr lang="en-US" smtClean="0"/>
              <a:t>“</a:t>
            </a:r>
            <a:r>
              <a:rPr lang="en-US" b="1" dirty="0" err="1" smtClean="0">
                <a:latin typeface="+mn-lt"/>
              </a:rPr>
              <a:t>vxfabric</a:t>
            </a:r>
            <a:r>
              <a:rPr lang="en-US" b="1" dirty="0" smtClean="0">
                <a:latin typeface="+mn-lt"/>
              </a:rPr>
              <a:t>” deals with the mappings, status and low level protocol of the fabric</a:t>
            </a: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r>
              <a:rPr lang="en-US" b="1" dirty="0" smtClean="0">
                <a:latin typeface="+mn-lt"/>
              </a:rPr>
              <a:t>“</a:t>
            </a:r>
            <a:r>
              <a:rPr lang="en-US" b="1" dirty="0" err="1" smtClean="0">
                <a:latin typeface="+mn-lt"/>
              </a:rPr>
              <a:t>vxdma</a:t>
            </a:r>
            <a:r>
              <a:rPr lang="en-US" b="1" dirty="0" smtClean="0">
                <a:latin typeface="+mn-lt"/>
              </a:rPr>
              <a:t>” implements the DMA API used by other modules to read/write data over PCIe</a:t>
            </a: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r>
              <a:rPr lang="en-US" b="1" dirty="0" smtClean="0">
                <a:latin typeface="+mn-lt"/>
              </a:rPr>
              <a:t>“</a:t>
            </a:r>
            <a:r>
              <a:rPr lang="en-US" b="1" dirty="0" err="1" smtClean="0">
                <a:latin typeface="+mn-lt"/>
              </a:rPr>
              <a:t>vxeth</a:t>
            </a:r>
            <a:r>
              <a:rPr lang="en-US" b="1" dirty="0" smtClean="0">
                <a:latin typeface="+mn-lt"/>
              </a:rPr>
              <a:t>” creates the Ethernet emulation of VXFabric</a:t>
            </a:r>
            <a:endParaRPr lang="en-US" b="1" dirty="0">
              <a:latin typeface="+mn-lt"/>
            </a:endParaRP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re 34"/>
          <p:cNvSpPr>
            <a:spLocks noGrp="1"/>
          </p:cNvSpPr>
          <p:nvPr>
            <p:ph type="title"/>
          </p:nvPr>
        </p:nvSpPr>
        <p:spPr>
          <a:xfrm>
            <a:off x="1028700" y="273125"/>
            <a:ext cx="7086600" cy="762000"/>
          </a:xfrm>
        </p:spPr>
        <p:txBody>
          <a:bodyPr/>
          <a:lstStyle/>
          <a:p>
            <a:r>
              <a:rPr lang="en-US" dirty="0" err="1" smtClean="0"/>
              <a:t>VXFabric</a:t>
            </a:r>
            <a:r>
              <a:rPr lang="en-US" dirty="0" smtClean="0"/>
              <a:t> Performances</a:t>
            </a:r>
            <a:br>
              <a:rPr lang="en-US" dirty="0" smtClean="0"/>
            </a:br>
            <a:r>
              <a:rPr lang="en-US" dirty="0" smtClean="0"/>
              <a:t>under TCP/IP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492407" y="3242310"/>
            <a:ext cx="8802191" cy="119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endParaRPr lang="en-US" b="1" dirty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r>
              <a:rPr lang="en-US" sz="2000" b="1" dirty="0" smtClean="0">
                <a:latin typeface="+mn-lt"/>
              </a:rPr>
              <a:t>VXFabric is scalable</a:t>
            </a:r>
          </a:p>
          <a:p>
            <a:pPr marL="404813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endParaRPr lang="en-US" b="1" dirty="0" smtClean="0">
              <a:latin typeface="+mn-lt"/>
            </a:endParaRPr>
          </a:p>
          <a:p>
            <a:pPr lvl="1"/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1" name="Groupe 20"/>
          <p:cNvGrpSpPr/>
          <p:nvPr/>
        </p:nvGrpSpPr>
        <p:grpSpPr>
          <a:xfrm>
            <a:off x="128023" y="4061637"/>
            <a:ext cx="6643268" cy="2107151"/>
            <a:chOff x="448648" y="3584793"/>
            <a:chExt cx="7457956" cy="2583995"/>
          </a:xfrm>
        </p:grpSpPr>
        <p:cxnSp>
          <p:nvCxnSpPr>
            <p:cNvPr id="8" name="Connecteur droit avec flèche 7"/>
            <p:cNvCxnSpPr/>
            <p:nvPr/>
          </p:nvCxnSpPr>
          <p:spPr bwMode="auto">
            <a:xfrm rot="16200000" flipV="1">
              <a:off x="539087" y="4879074"/>
              <a:ext cx="2538484" cy="40943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0" name="Connecteur droit avec flèche 9"/>
            <p:cNvCxnSpPr/>
            <p:nvPr/>
          </p:nvCxnSpPr>
          <p:spPr bwMode="auto">
            <a:xfrm flipV="1">
              <a:off x="1446663" y="5882185"/>
              <a:ext cx="6441743" cy="13648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15" name="ZoneTexte 14"/>
            <p:cNvSpPr txBox="1"/>
            <p:nvPr/>
          </p:nvSpPr>
          <p:spPr>
            <a:xfrm>
              <a:off x="576110" y="4983718"/>
              <a:ext cx="8130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 smtClean="0"/>
                <a:t>8 </a:t>
              </a:r>
              <a:r>
                <a:rPr lang="en-US" b="1" dirty="0" err="1" smtClean="0"/>
                <a:t>Gb</a:t>
              </a:r>
              <a:r>
                <a:rPr lang="en-US" b="1" dirty="0" smtClean="0"/>
                <a:t>/s</a:t>
              </a:r>
              <a:endParaRPr lang="en-US" b="1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48648" y="4305866"/>
              <a:ext cx="9268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 smtClean="0"/>
                <a:t>16 </a:t>
              </a:r>
              <a:r>
                <a:rPr lang="en-US" b="1" dirty="0" err="1" smtClean="0"/>
                <a:t>Gb</a:t>
              </a:r>
              <a:r>
                <a:rPr lang="en-US" b="1" dirty="0" smtClean="0"/>
                <a:t>/s</a:t>
              </a:r>
              <a:endParaRPr lang="en-US" b="1" dirty="0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462296" y="3584793"/>
              <a:ext cx="9268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 smtClean="0"/>
                <a:t>32 </a:t>
              </a:r>
              <a:r>
                <a:rPr lang="en-US" b="1" dirty="0" err="1" smtClean="0"/>
                <a:t>Gb</a:t>
              </a:r>
              <a:r>
                <a:rPr lang="en-US" b="1" dirty="0" smtClean="0"/>
                <a:t>/s</a:t>
              </a:r>
              <a:endParaRPr lang="en-US" b="1" dirty="0"/>
            </a:p>
          </p:txBody>
        </p:sp>
        <p:sp>
          <p:nvSpPr>
            <p:cNvPr id="26" name="Ellipse 25"/>
            <p:cNvSpPr/>
            <p:nvPr/>
          </p:nvSpPr>
          <p:spPr bwMode="auto">
            <a:xfrm>
              <a:off x="2361060" y="4960962"/>
              <a:ext cx="1446663" cy="607325"/>
            </a:xfrm>
            <a:prstGeom prst="ellipse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/>
                <a:t>Gen1</a:t>
              </a:r>
            </a:p>
          </p:txBody>
        </p:sp>
        <p:sp>
          <p:nvSpPr>
            <p:cNvPr id="27" name="Ellipse 26"/>
            <p:cNvSpPr/>
            <p:nvPr/>
          </p:nvSpPr>
          <p:spPr bwMode="auto">
            <a:xfrm>
              <a:off x="4355909" y="4230806"/>
              <a:ext cx="1446663" cy="620974"/>
            </a:xfrm>
            <a:prstGeom prst="ellipse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/>
                <a:t>Gen2</a:t>
              </a:r>
            </a:p>
          </p:txBody>
        </p:sp>
        <p:sp>
          <p:nvSpPr>
            <p:cNvPr id="28" name="Ellipse 27"/>
            <p:cNvSpPr/>
            <p:nvPr/>
          </p:nvSpPr>
          <p:spPr bwMode="auto">
            <a:xfrm>
              <a:off x="6459941" y="3589363"/>
              <a:ext cx="1446663" cy="648269"/>
            </a:xfrm>
            <a:prstGeom prst="ellipse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>
                  <a:solidFill>
                    <a:schemeClr val="lt1"/>
                  </a:solidFill>
                </a:rPr>
                <a:t>Gen3</a:t>
              </a:r>
            </a:p>
          </p:txBody>
        </p:sp>
        <p:sp>
          <p:nvSpPr>
            <p:cNvPr id="29" name="Double flèche horizontale 28"/>
            <p:cNvSpPr/>
            <p:nvPr/>
          </p:nvSpPr>
          <p:spPr bwMode="auto">
            <a:xfrm rot="19991022">
              <a:off x="3727696" y="4773369"/>
              <a:ext cx="818113" cy="371645"/>
            </a:xfrm>
            <a:prstGeom prst="leftRightArrow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" name="Double flèche horizontale 29"/>
            <p:cNvSpPr/>
            <p:nvPr/>
          </p:nvSpPr>
          <p:spPr bwMode="auto">
            <a:xfrm rot="19991022">
              <a:off x="5681602" y="3997721"/>
              <a:ext cx="818113" cy="371645"/>
            </a:xfrm>
            <a:prstGeom prst="leftRightArrow">
              <a:avLst/>
            </a:pr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/>
            </a:p>
          </p:txBody>
        </p:sp>
        <p:cxnSp>
          <p:nvCxnSpPr>
            <p:cNvPr id="49" name="Connecteur droit 48"/>
            <p:cNvCxnSpPr/>
            <p:nvPr/>
          </p:nvCxnSpPr>
          <p:spPr bwMode="auto">
            <a:xfrm flipV="1">
              <a:off x="1501254" y="3800901"/>
              <a:ext cx="4926842" cy="6824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dashDot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52" name="Connecteur droit 51"/>
            <p:cNvCxnSpPr/>
            <p:nvPr/>
          </p:nvCxnSpPr>
          <p:spPr bwMode="auto">
            <a:xfrm>
              <a:off x="1487606" y="4490113"/>
              <a:ext cx="2784143" cy="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dashDot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54" name="Connecteur droit 53"/>
            <p:cNvCxnSpPr/>
            <p:nvPr/>
          </p:nvCxnSpPr>
          <p:spPr bwMode="auto">
            <a:xfrm>
              <a:off x="1514901" y="5158854"/>
              <a:ext cx="805218" cy="13647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dashDot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22" name="ZoneTexte 21"/>
          <p:cNvSpPr txBox="1"/>
          <p:nvPr/>
        </p:nvSpPr>
        <p:spPr>
          <a:xfrm>
            <a:off x="4011796" y="5263116"/>
            <a:ext cx="2066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PCIe</a:t>
            </a:r>
            <a:r>
              <a:rPr lang="en-US" b="1" dirty="0" smtClean="0"/>
              <a:t> x4  </a:t>
            </a:r>
            <a:r>
              <a:rPr lang="en-US" b="1" dirty="0" err="1" smtClean="0"/>
              <a:t>bandwitdh</a:t>
            </a:r>
            <a:endParaRPr lang="en-US" b="1" dirty="0" smtClean="0"/>
          </a:p>
          <a:p>
            <a:pPr algn="ctr"/>
            <a:r>
              <a:rPr lang="en-US" b="1" dirty="0" smtClean="0"/>
              <a:t>per link</a:t>
            </a:r>
            <a:endParaRPr lang="en-US" b="1" dirty="0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565528" y="1255233"/>
          <a:ext cx="6834188" cy="3689350"/>
        </p:xfrm>
        <a:graphic>
          <a:graphicData uri="http://schemas.openxmlformats.org/presentationml/2006/ole">
            <p:oleObj spid="_x0000_s3073" name="Document" r:id="rId3" imgW="5257800" imgH="2844800" progId="Word.Document.12">
              <p:embed/>
            </p:oleObj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131572" y="919640"/>
            <a:ext cx="869180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r>
              <a:rPr lang="en-US" sz="2000" b="1" dirty="0" smtClean="0">
                <a:latin typeface="+mn-lt"/>
              </a:rPr>
              <a:t>VXFabric  measured sustained performance, per PCIe x2 Gen2 link</a:t>
            </a: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endParaRPr lang="en-US" sz="2000" b="1" dirty="0" smtClean="0">
              <a:latin typeface="+mn-lt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216744" y="1294410"/>
            <a:ext cx="2962894" cy="5281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5000"/>
              </a:spcBef>
              <a:buSzPct val="125000"/>
              <a:buFont typeface="Arial" pitchFamily="34" charset="0"/>
              <a:buChar char="•"/>
            </a:pPr>
            <a:r>
              <a:rPr lang="en-US" sz="2000" b="1" dirty="0" smtClean="0"/>
              <a:t>The </a:t>
            </a:r>
            <a:r>
              <a:rPr lang="en-US" sz="2000" b="1" dirty="0" err="1" smtClean="0"/>
              <a:t>VXFabric</a:t>
            </a:r>
            <a:r>
              <a:rPr lang="en-US" sz="2000" b="1" dirty="0" smtClean="0"/>
              <a:t> software lightweight protocol frees up more of the CPUs bandwidth for processing data</a:t>
            </a: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•"/>
            </a:pPr>
            <a:r>
              <a:rPr lang="en-US" b="1" dirty="0" smtClean="0"/>
              <a:t>Aggregate performance for a 12-node </a:t>
            </a:r>
            <a:r>
              <a:rPr lang="en-US" b="1" dirty="0" err="1" smtClean="0"/>
              <a:t>VXFabric</a:t>
            </a:r>
            <a:r>
              <a:rPr lang="en-US" b="1" dirty="0" smtClean="0"/>
              <a:t> exceeds 51 </a:t>
            </a:r>
            <a:r>
              <a:rPr lang="en-US" b="1" dirty="0" err="1" smtClean="0"/>
              <a:t>Gb</a:t>
            </a:r>
            <a:r>
              <a:rPr lang="en-US" b="1" dirty="0" smtClean="0"/>
              <a:t>/s for unidirectional transfers, and 102 </a:t>
            </a:r>
            <a:r>
              <a:rPr lang="en-US" b="1" dirty="0" err="1" smtClean="0"/>
              <a:t>Gb</a:t>
            </a:r>
            <a:r>
              <a:rPr lang="en-US" b="1" dirty="0" smtClean="0"/>
              <a:t>/s for bidirectional </a:t>
            </a:r>
            <a:r>
              <a:rPr lang="en-US" b="1" dirty="0" err="1" smtClean="0"/>
              <a:t>PCIe</a:t>
            </a:r>
            <a:r>
              <a:rPr lang="en-US" b="1" dirty="0" smtClean="0"/>
              <a:t> transfers</a:t>
            </a: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•"/>
            </a:pPr>
            <a:r>
              <a:rPr lang="en-US" b="1" dirty="0" smtClean="0"/>
              <a:t>Latency for each packet is low: order of magnitude is a few µseconds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re 34"/>
          <p:cNvSpPr>
            <a:spLocks noGrp="1"/>
          </p:cNvSpPr>
          <p:nvPr>
            <p:ph type="title"/>
          </p:nvPr>
        </p:nvSpPr>
        <p:spPr>
          <a:xfrm>
            <a:off x="1066800" y="472966"/>
            <a:ext cx="7086600" cy="762000"/>
          </a:xfrm>
        </p:spPr>
        <p:txBody>
          <a:bodyPr/>
          <a:lstStyle/>
          <a:p>
            <a:r>
              <a:rPr lang="en-US" dirty="0" smtClean="0"/>
              <a:t>VXFabric </a:t>
            </a:r>
            <a:br>
              <a:rPr lang="en-US" dirty="0" smtClean="0"/>
            </a:br>
            <a:r>
              <a:rPr lang="en-US" dirty="0" smtClean="0"/>
              <a:t>Conclusion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611560" y="1628800"/>
            <a:ext cx="7786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trike="sngStrike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ZoneTexte 5"/>
          <p:cNvSpPr txBox="1">
            <a:spLocks noChangeArrowheads="1"/>
          </p:cNvSpPr>
          <p:nvPr/>
        </p:nvSpPr>
        <p:spPr bwMode="auto">
          <a:xfrm>
            <a:off x="395536" y="1100306"/>
            <a:ext cx="8496944" cy="393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r>
              <a:rPr lang="en-US" b="1" dirty="0" err="1" smtClean="0">
                <a:latin typeface="+mn-lt"/>
              </a:rPr>
              <a:t>VXFabric</a:t>
            </a:r>
            <a:r>
              <a:rPr lang="en-US" b="1" dirty="0" smtClean="0">
                <a:latin typeface="+mn-lt"/>
              </a:rPr>
              <a:t> high performance switch fabric running on the Kontron VPX Computers</a:t>
            </a: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</a:pPr>
            <a:endParaRPr lang="en-US" b="1" dirty="0" smtClean="0">
              <a:latin typeface="+mn-lt"/>
            </a:endParaRP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r>
              <a:rPr lang="en-US" b="1" dirty="0" smtClean="0">
                <a:latin typeface="+mn-lt"/>
              </a:rPr>
              <a:t>The VXFabric API, based on IP Socket, is plug &amp; play for most applications, and does not require any long integration/troubleshooting phase: moving from an Ethernet switch topology to VXFabric is straight forward</a:t>
            </a:r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endParaRPr lang="en-US" b="1" dirty="0" smtClean="0"/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endParaRPr lang="en-US" b="1" dirty="0" smtClean="0"/>
          </a:p>
          <a:p>
            <a:pPr marL="862013" lvl="1" indent="-341313">
              <a:lnSpc>
                <a:spcPct val="90000"/>
              </a:lnSpc>
              <a:spcBef>
                <a:spcPct val="25000"/>
              </a:spcBef>
              <a:buSzPct val="100000"/>
              <a:buFont typeface="Arial" pitchFamily="34" charset="0"/>
              <a:buChar char="–"/>
            </a:pPr>
            <a:endParaRPr lang="en-US" b="1" dirty="0" smtClean="0"/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atin typeface="+mn-lt"/>
              </a:rPr>
              <a:t> Have a look to our </a:t>
            </a:r>
            <a:r>
              <a:rPr lang="en-US" sz="2000" b="1" dirty="0" err="1" smtClean="0">
                <a:latin typeface="+mn-lt"/>
              </a:rPr>
              <a:t>VXFabric</a:t>
            </a:r>
            <a:r>
              <a:rPr lang="en-US" sz="2000" b="1" dirty="0" smtClean="0">
                <a:latin typeface="+mn-lt"/>
              </a:rPr>
              <a:t> poster and materials at Poster B.7, Demo B:Technologies and Systems </a:t>
            </a:r>
          </a:p>
          <a:p>
            <a:pPr algn="ctr"/>
            <a:endParaRPr lang="en-US" sz="2000" b="1" dirty="0" smtClean="0">
              <a:latin typeface="+mn-lt"/>
            </a:endParaRPr>
          </a:p>
          <a:p>
            <a:pPr algn="ctr"/>
            <a:endParaRPr lang="en-US" sz="2000" b="1" dirty="0" smtClean="0">
              <a:latin typeface="+mn-lt"/>
            </a:endParaRPr>
          </a:p>
          <a:p>
            <a:pPr algn="ctr"/>
            <a:r>
              <a:rPr lang="en-US" sz="2000" b="1" dirty="0" smtClean="0">
                <a:latin typeface="+mn-lt"/>
              </a:rPr>
              <a:t>THANKS !</a:t>
            </a:r>
            <a:r>
              <a:rPr lang="en-US" sz="1800" b="1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-Whi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NC-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rgbClr val="FF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rgbClr val="FF0000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C-Whi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-Whi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-Whi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Settings\boroson\Application Data\Microsoft\Templates\Lincoln\NC-White.pot</Template>
  <TotalTime>14018</TotalTime>
  <Pages>1</Pages>
  <Words>438</Words>
  <Application>Microsoft Macintosh PowerPoint</Application>
  <PresentationFormat>On-screen Show (4:3)</PresentationFormat>
  <Paragraphs>72</Paragraphs>
  <Slides>5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NC-White</vt:lpstr>
      <vt:lpstr>Document</vt:lpstr>
      <vt:lpstr>VXFabric: PCI-Express  Switch Fabric for HPEC  Poster B.7, Technologies and Systems </vt:lpstr>
      <vt:lpstr>VXFabric: PCI-Express  Switch Fabric for HPEC  </vt:lpstr>
      <vt:lpstr>VXFabric Software API  </vt:lpstr>
      <vt:lpstr>VXFabric Performances under TCP/IP  </vt:lpstr>
      <vt:lpstr>VXFabric  Conclusion  </vt:lpstr>
    </vt:vector>
  </TitlesOfParts>
  <Company>MIT Lincoln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Overview of Free-Space Optical Communications</dc:title>
  <dc:subject/>
  <dc:creator>Don Boroson</dc:creator>
  <cp:keywords/>
  <dc:description/>
  <cp:lastModifiedBy>Information Services Department</cp:lastModifiedBy>
  <cp:revision>139</cp:revision>
  <cp:lastPrinted>2001-06-18T18:57:59Z</cp:lastPrinted>
  <dcterms:created xsi:type="dcterms:W3CDTF">2011-11-02T17:49:26Z</dcterms:created>
  <dcterms:modified xsi:type="dcterms:W3CDTF">2011-11-02T17:49:42Z</dcterms:modified>
</cp:coreProperties>
</file>