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firstSlideNum="0" strictFirstAndLastChars="0" saveSubsetFonts="1">
  <p:sldMasterIdLst>
    <p:sldMasterId id="2147483677" r:id="rId1"/>
  </p:sldMasterIdLst>
  <p:notesMasterIdLst>
    <p:notesMasterId r:id="rId9"/>
  </p:notesMasterIdLst>
  <p:handoutMasterIdLst>
    <p:handoutMasterId r:id="rId10"/>
  </p:handoutMasterIdLst>
  <p:sldIdLst>
    <p:sldId id="423" r:id="rId2"/>
    <p:sldId id="789" r:id="rId3"/>
    <p:sldId id="776" r:id="rId4"/>
    <p:sldId id="777" r:id="rId5"/>
    <p:sldId id="778" r:id="rId6"/>
    <p:sldId id="790" r:id="rId7"/>
    <p:sldId id="79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Jim" initials="" lastIdx="1" clrIdx="0"/>
  <p:cmAuthor id="1" name="Jeremy Lundgren" initials="JL" lastIdx="1" clrIdx="1"/>
  <p:cmAuthor id="2" name="Jim" initials="J" lastIdx="6" clrIdx="2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9FF66"/>
    <a:srgbClr val="000060"/>
    <a:srgbClr val="009900"/>
    <a:srgbClr val="41FF37"/>
    <a:srgbClr val="FF9900"/>
    <a:srgbClr val="C8FFBF"/>
    <a:srgbClr val="FFFFAB"/>
    <a:srgbClr val="9494C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7033" autoAdjust="0"/>
    <p:restoredTop sz="88809" autoAdjust="0"/>
  </p:normalViewPr>
  <p:slideViewPr>
    <p:cSldViewPr>
      <p:cViewPr varScale="1">
        <p:scale>
          <a:sx n="146" d="100"/>
          <a:sy n="146" d="100"/>
        </p:scale>
        <p:origin x="-8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208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0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88" tIns="44344" rIns="88688" bIns="44344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463" y="0"/>
            <a:ext cx="29720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88" tIns="44344" rIns="88688" bIns="4434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73E8AB2-B347-43A9-81C5-57E6F57F61CA}" type="datetime1">
              <a:rPr lang="en-US"/>
              <a:pPr>
                <a:defRPr/>
              </a:pPr>
              <a:t>11/2/11</a:t>
            </a:fld>
            <a:endParaRPr lang="en-US" dirty="0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685256"/>
            <a:ext cx="29720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88" tIns="44344" rIns="88688" bIns="44344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463" y="8685256"/>
            <a:ext cx="29720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88" tIns="44344" rIns="88688" bIns="4434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B3B9A7B-1176-4B65-96B8-7DE86644E5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0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defTabSz="91459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63" y="0"/>
            <a:ext cx="29720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 defTabSz="91459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94" y="4343400"/>
            <a:ext cx="548701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685256"/>
            <a:ext cx="29720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l" defTabSz="91459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63" y="8685256"/>
            <a:ext cx="29720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 defTabSz="914591">
              <a:defRPr sz="1200"/>
            </a:lvl1pPr>
          </a:lstStyle>
          <a:p>
            <a:pPr>
              <a:defRPr/>
            </a:pPr>
            <a:fld id="{1C41B337-D061-48C9-ACFE-25E1AEEA2F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12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12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12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12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12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D4C0E-BBB6-4236-A44F-96722F0FEF3C}" type="slidenum">
              <a:rPr lang="en-US" smtClean="0"/>
              <a:pPr/>
              <a:t>0</a:t>
            </a:fld>
            <a:endParaRPr lang="en-US" dirty="0" smtClean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41B337-D061-48C9-ACFE-25E1AEEA2F4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41B337-D061-48C9-ACFE-25E1AEEA2F4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41B337-D061-48C9-ACFE-25E1AEEA2F4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41B337-D061-48C9-ACFE-25E1AEEA2F4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41B337-D061-48C9-ACFE-25E1AEEA2F4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41B337-D061-48C9-ACFE-25E1AEEA2F4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gi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5B8999C-1F9B-4216-B6C6-6D2F590D0DA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Text Box 47"/>
          <p:cNvSpPr txBox="1">
            <a:spLocks noChangeArrowheads="1"/>
          </p:cNvSpPr>
          <p:nvPr userDrawn="1"/>
        </p:nvSpPr>
        <p:spPr bwMode="auto">
          <a:xfrm>
            <a:off x="9753600" y="18288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2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CF1F06-652E-4204-B3C2-4AA37213C3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340BF345-BBC3-447B-8F93-788D7C9937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7EAFC7B1-DD99-44C9-9DA0-CD5684617D9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AD371C5-134B-4418-B517-6592646467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2BA9C-C600-4618-A0B0-65654EBA022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FC30B14-8D95-49AD-B9E2-B6FCEFF78B5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8" name="Picture 2" descr="C:\Documents and Settings\Jeremy\My Documents\My Dropbox\Photos\Work\Photos\Gedae_Logo_Transparent_Ligh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868" y="228600"/>
            <a:ext cx="1156531" cy="10668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ADA118A9-5DB5-4232-B5DB-EE392DCCDE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1D1F66-CCF7-49AD-A2F4-B809768F17C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67D4393-1F9C-4F49-A98C-4375CDDA99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9032CECB-8EE8-4528-9395-1D79438CC3C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Proprietary - Do not distribute without permission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2A79FC0-4CD2-411C-99F7-1F8E15DD402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7318248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pic>
        <p:nvPicPr>
          <p:cNvPr id="1026" name="Picture 2" descr="C:\Documents and Settings\Jeremy\My Documents\My Dropbox\Photos\Work\Photos\Gedae_Logo_Transparent_Ligh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58868" y="228600"/>
            <a:ext cx="1156531" cy="1066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dae.com/" TargetMode="External"/><Relationship Id="rId4" Type="http://schemas.openxmlformats.org/officeDocument/2006/relationships/hyperlink" Target="mailto:kbarnes@gedae.com" TargetMode="External"/><Relationship Id="rId5" Type="http://schemas.openxmlformats.org/officeDocument/2006/relationships/hyperlink" Target="mailto:wlundgren@gedae.com" TargetMode="External"/><Relationship Id="rId6" Type="http://schemas.openxmlformats.org/officeDocument/2006/relationships/hyperlink" Target="mailto:jsteed@gedae.com" TargetMode="External"/><Relationship Id="rId7" Type="http://schemas.openxmlformats.org/officeDocument/2006/relationships/hyperlink" Target="mailto:arnon@ti.com" TargetMode="External"/><Relationship Id="rId8" Type="http://schemas.openxmlformats.org/officeDocument/2006/relationships/hyperlink" Target="mailto:hrivera@ti.com" TargetMode="External"/><Relationship Id="rId9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01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267200"/>
            <a:ext cx="8001000" cy="1905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-112" charset="2"/>
              <a:buNone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  <a:hlinkClick r:id="rId3"/>
              </a:rPr>
              <a:t>www.gedae.com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1800" dirty="0" smtClean="0"/>
              <a:t>Kerry Barnes (</a:t>
            </a:r>
            <a:r>
              <a:rPr lang="en-US" sz="1800" dirty="0" smtClean="0">
                <a:hlinkClick r:id="rId4"/>
              </a:rPr>
              <a:t>kbarnes@gedae.com</a:t>
            </a:r>
            <a:r>
              <a:rPr lang="en-US" sz="1800" dirty="0" smtClean="0"/>
              <a:t>),</a:t>
            </a:r>
          </a:p>
          <a:p>
            <a:pPr>
              <a:defRPr/>
            </a:pPr>
            <a:r>
              <a:rPr lang="en-US" sz="1800" dirty="0" smtClean="0"/>
              <a:t>William Lundgren (</a:t>
            </a:r>
            <a:r>
              <a:rPr lang="en-US" sz="1800" dirty="0" smtClean="0">
                <a:hlinkClick r:id="rId5"/>
              </a:rPr>
              <a:t>wlundgren@gedae.com</a:t>
            </a:r>
            <a:r>
              <a:rPr lang="en-US" sz="1800" dirty="0" smtClean="0"/>
              <a:t>),</a:t>
            </a:r>
          </a:p>
          <a:p>
            <a:pPr>
              <a:defRPr/>
            </a:pPr>
            <a:r>
              <a:rPr lang="en-US" sz="1800" dirty="0" smtClean="0"/>
              <a:t>James Steed (</a:t>
            </a:r>
            <a:r>
              <a:rPr lang="en-US" sz="1800" dirty="0" smtClean="0">
                <a:hlinkClick r:id="rId6"/>
              </a:rPr>
              <a:t>jsteed@gedae.com</a:t>
            </a:r>
            <a:r>
              <a:rPr lang="en-US" sz="1800" dirty="0" smtClean="0"/>
              <a:t>),</a:t>
            </a:r>
          </a:p>
          <a:p>
            <a:pPr>
              <a:defRPr/>
            </a:pPr>
            <a:r>
              <a:rPr lang="en-US" sz="1800" dirty="0" err="1" smtClean="0"/>
              <a:t>Amon</a:t>
            </a:r>
            <a:r>
              <a:rPr lang="en-US" sz="1800" dirty="0" smtClean="0"/>
              <a:t> </a:t>
            </a:r>
            <a:r>
              <a:rPr lang="en-US" sz="1800" dirty="0" err="1" smtClean="0"/>
              <a:t>Arnon</a:t>
            </a:r>
            <a:r>
              <a:rPr lang="en-US" sz="1800" dirty="0" smtClean="0"/>
              <a:t> </a:t>
            </a:r>
            <a:r>
              <a:rPr lang="en-US" sz="1800" dirty="0" err="1" smtClean="0"/>
              <a:t>Friedmann</a:t>
            </a:r>
            <a:r>
              <a:rPr lang="en-US" sz="1800" dirty="0" smtClean="0"/>
              <a:t>, Ph.D. (TI, </a:t>
            </a:r>
            <a:r>
              <a:rPr lang="en-US" sz="1800" dirty="0" smtClean="0">
                <a:hlinkClick r:id="rId7"/>
              </a:rPr>
              <a:t>arnon@ti.com</a:t>
            </a:r>
            <a:r>
              <a:rPr lang="en-US" sz="1800" dirty="0" smtClean="0"/>
              <a:t>),</a:t>
            </a:r>
          </a:p>
          <a:p>
            <a:pPr>
              <a:defRPr/>
            </a:pPr>
            <a:r>
              <a:rPr lang="en-US" sz="1800" dirty="0" smtClean="0"/>
              <a:t>Hector Rivera (TI, </a:t>
            </a:r>
            <a:r>
              <a:rPr lang="en-US" sz="1800" dirty="0" smtClean="0">
                <a:hlinkClick r:id="rId8"/>
              </a:rPr>
              <a:t>hrivera@ti.com</a:t>
            </a:r>
            <a:r>
              <a:rPr lang="en-US" sz="1800" dirty="0" smtClean="0"/>
              <a:t>)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60CE5-3199-4E56-9A91-451C4B94B49E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  <p:sp>
        <p:nvSpPr>
          <p:cNvPr id="18740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066800" y="304800"/>
            <a:ext cx="7162800" cy="1905000"/>
          </a:xfrm>
        </p:spPr>
        <p:txBody>
          <a:bodyPr anchor="ctr" anchorCtr="0">
            <a:normAutofit fontScale="90000"/>
          </a:bodyPr>
          <a:lstStyle/>
          <a:p>
            <a:pPr>
              <a:defRPr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HPEC 2011</a:t>
            </a:r>
            <a:br>
              <a:rPr lang="en-US" sz="3200" b="1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Implementation of 2DFFT Processing and Large Dense Matrix Multiply on the TMS320C6678 Processor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Documents and Settings\Jeremy\My Documents\My Dropbox\Photos\Work\Photos\Gedae_Logo_Transparent_Ligh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78665" y="2838450"/>
            <a:ext cx="1631535" cy="15049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HPEC Presentation History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AFC7B1-DD99-44C9-9DA0-CD5684617D9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Graphical Programming and </a:t>
            </a:r>
            <a:r>
              <a:rPr lang="en-US" sz="3400" dirty="0" err="1" smtClean="0"/>
              <a:t>Autocoding</a:t>
            </a:r>
            <a:r>
              <a:rPr lang="en-US" sz="3400" dirty="0" smtClean="0"/>
              <a:t> for Multiprocessor Systems - 1998</a:t>
            </a:r>
          </a:p>
          <a:p>
            <a:r>
              <a:rPr lang="en-US" dirty="0" smtClean="0"/>
              <a:t>The Expressiveness of the GEDAE Graph Language – 1999</a:t>
            </a:r>
          </a:p>
          <a:p>
            <a:r>
              <a:rPr lang="en-US" dirty="0" smtClean="0"/>
              <a:t>Implementation of the Intelligent Detector-Tracker Algorithm on Embedded Hardware Connected to a Local Area Network – 2002</a:t>
            </a:r>
          </a:p>
          <a:p>
            <a:r>
              <a:rPr lang="en-US" dirty="0" smtClean="0"/>
              <a:t>Gedae Runtime Kernel Performance Characterization – 2004</a:t>
            </a:r>
          </a:p>
          <a:p>
            <a:r>
              <a:rPr lang="en-US" dirty="0" smtClean="0"/>
              <a:t>Gedae:  Auto Coding to a Virtual Machine – 2005</a:t>
            </a:r>
          </a:p>
          <a:p>
            <a:r>
              <a:rPr lang="en-US" dirty="0" smtClean="0"/>
              <a:t>How Code Generation Will Save Moore’s Law – 2006</a:t>
            </a:r>
          </a:p>
          <a:p>
            <a:r>
              <a:rPr lang="en-US" dirty="0" smtClean="0"/>
              <a:t>The Impact of Programming Difficulty on Hardware Obsolescence – 2007</a:t>
            </a:r>
          </a:p>
          <a:p>
            <a:r>
              <a:rPr lang="en-US" dirty="0" smtClean="0"/>
              <a:t>Programming Examples that Expose Efficiency Issues for the Cell Broadband Engine Architecture – 2008</a:t>
            </a:r>
          </a:p>
          <a:p>
            <a:r>
              <a:rPr lang="en-US" dirty="0" smtClean="0"/>
              <a:t>Simple, Efficient, Portable Decomposition of Large Data Sets – 2009</a:t>
            </a:r>
          </a:p>
          <a:p>
            <a:r>
              <a:rPr lang="en-US" dirty="0" smtClean="0"/>
              <a:t>Implementation of 2-D FFT on the Cell Broadband Engine Architecture – 2010</a:t>
            </a:r>
          </a:p>
          <a:p>
            <a:r>
              <a:rPr lang="en-US" dirty="0" smtClean="0"/>
              <a:t>Automated Software Cache Management – 2010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AFC7B1-DD99-44C9-9DA0-CD5684617D9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762000"/>
            <a:ext cx="8153400" cy="4800600"/>
          </a:xfrm>
          <a:prstGeom prst="roundRect">
            <a:avLst/>
          </a:prstGeom>
          <a:noFill/>
          <a:ln w="19050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800" dirty="0" smtClean="0"/>
              <a:t>"When we start talking about parallelism and ease of use of truly parallel computers, we're talking about a problem that's as hard as any that computer science has faced. I would be panicked if I were in industry."</a:t>
            </a:r>
          </a:p>
          <a:p>
            <a:pPr algn="ctr"/>
            <a:r>
              <a:rPr lang="en-US" sz="2000" dirty="0" smtClean="0"/>
              <a:t>John Hennessy, Stanford President, Computing Pioneer</a:t>
            </a:r>
          </a:p>
          <a:p>
            <a:pPr algn="ctr"/>
            <a:r>
              <a:rPr lang="en-US" sz="1600" dirty="0" smtClean="0"/>
              <a:t>“A Conversation with Hennessy &amp; Patterson,” ACM Queue Magazine, 4:10, 1/07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err="1" smtClean="0"/>
              <a:t>Gedae's</a:t>
            </a:r>
            <a:r>
              <a:rPr lang="en-US" sz="2800" dirty="0" smtClean="0"/>
              <a:t> technology was developed from first principles to target parallel computers. The effort spanned a quarter century.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Concept is Familiar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AFC7B1-DD99-44C9-9DA0-CD5684617D9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019800" y="2286000"/>
            <a:ext cx="1357595" cy="533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/>
              <a:t>Idea™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867400" y="3733800"/>
            <a:ext cx="1676399" cy="585506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Compiler</a:t>
            </a:r>
            <a:endParaRPr lang="en-US" b="1" baseline="30000" dirty="0" smtClean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67400" y="5105400"/>
            <a:ext cx="1676400" cy="914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/>
              <a:t>Gedae Architecture Class</a:t>
            </a:r>
          </a:p>
        </p:txBody>
      </p:sp>
      <p:cxnSp>
        <p:nvCxnSpPr>
          <p:cNvPr id="61" name="Straight Arrow Connector 60"/>
          <p:cNvCxnSpPr>
            <a:stCxn id="59" idx="4"/>
            <a:endCxn id="60" idx="0"/>
          </p:cNvCxnSpPr>
          <p:nvPr/>
        </p:nvCxnSpPr>
        <p:spPr>
          <a:xfrm>
            <a:off x="6705600" y="4319306"/>
            <a:ext cx="0" cy="78609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8" idx="2"/>
            <a:endCxn id="59" idx="0"/>
          </p:cNvCxnSpPr>
          <p:nvPr/>
        </p:nvCxnSpPr>
        <p:spPr>
          <a:xfrm>
            <a:off x="6698598" y="2819400"/>
            <a:ext cx="7002" cy="914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715000" y="1600200"/>
            <a:ext cx="1828800" cy="533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Gedae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47800" y="1524000"/>
            <a:ext cx="2286000" cy="533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von Neumann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28800" y="2133600"/>
            <a:ext cx="1357595" cy="76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/>
              <a:t>FORTRAN &amp; Others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52600" y="3733800"/>
            <a:ext cx="1497947" cy="585506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Compiler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00200" y="5181600"/>
            <a:ext cx="1828800" cy="762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/>
              <a:t>von Neumann Architecture</a:t>
            </a:r>
          </a:p>
        </p:txBody>
      </p:sp>
      <p:cxnSp>
        <p:nvCxnSpPr>
          <p:cNvPr id="27" name="Straight Arrow Connector 26"/>
          <p:cNvCxnSpPr>
            <a:stCxn id="25" idx="4"/>
            <a:endCxn id="26" idx="0"/>
          </p:cNvCxnSpPr>
          <p:nvPr/>
        </p:nvCxnSpPr>
        <p:spPr>
          <a:xfrm>
            <a:off x="2501574" y="4319306"/>
            <a:ext cx="13026" cy="86229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4" idx="2"/>
            <a:endCxn id="25" idx="0"/>
          </p:cNvCxnSpPr>
          <p:nvPr/>
        </p:nvCxnSpPr>
        <p:spPr>
          <a:xfrm flipH="1">
            <a:off x="2501574" y="2895600"/>
            <a:ext cx="6024" cy="8382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Language Enables the Compiler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AFC7B1-DD99-44C9-9DA0-CD5684617D9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934200" y="1905000"/>
            <a:ext cx="1357595" cy="533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/>
              <a:t>Idea™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781800" y="3352800"/>
            <a:ext cx="1676399" cy="585506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Compiler</a:t>
            </a:r>
            <a:endParaRPr lang="en-US" b="1" baseline="30000" dirty="0" smtClean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781800" y="4724400"/>
            <a:ext cx="1676400" cy="914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b="1" dirty="0" smtClean="0"/>
              <a:t>Gedae Architecture Class</a:t>
            </a:r>
          </a:p>
        </p:txBody>
      </p:sp>
      <p:cxnSp>
        <p:nvCxnSpPr>
          <p:cNvPr id="61" name="Straight Arrow Connector 60"/>
          <p:cNvCxnSpPr>
            <a:stCxn id="59" idx="4"/>
            <a:endCxn id="60" idx="0"/>
          </p:cNvCxnSpPr>
          <p:nvPr/>
        </p:nvCxnSpPr>
        <p:spPr>
          <a:xfrm>
            <a:off x="7620000" y="3938306"/>
            <a:ext cx="0" cy="78609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8" idx="2"/>
            <a:endCxn id="59" idx="0"/>
          </p:cNvCxnSpPr>
          <p:nvPr/>
        </p:nvCxnSpPr>
        <p:spPr>
          <a:xfrm>
            <a:off x="7612998" y="2438400"/>
            <a:ext cx="7002" cy="914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228600" y="1905000"/>
            <a:ext cx="5486400" cy="533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The schedule of distributed execution is important because it dramatically effects resource use and ultimately throughput and power consumption.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04800" y="3276600"/>
            <a:ext cx="5562600" cy="2819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Gedae’s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 Idea language allows the compiler to reason about concurrency, resource use and the schedule of </a:t>
            </a:r>
            <a:r>
              <a:rPr lang="en-US" sz="2400" b="1" i="1" smtClean="0">
                <a:solidFill>
                  <a:schemeClr val="accent1">
                    <a:lumMod val="75000"/>
                  </a:schemeClr>
                </a:solidFill>
              </a:rPr>
              <a:t>execution to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produce efficient parallel code that runs on architectures with N CPUs, M memories, K interconnects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TMS320C6678 Architecture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118A9-5DB5-4232-B5DB-EE392DCCDE9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1026" name="Object 1"/>
          <p:cNvPicPr>
            <a:picLocks noChangeArrowheads="1"/>
          </p:cNvPicPr>
          <p:nvPr/>
        </p:nvPicPr>
        <p:blipFill>
          <a:blip r:embed="rId3" cstate="print"/>
          <a:srcRect b="-40"/>
          <a:stretch>
            <a:fillRect/>
          </a:stretch>
        </p:blipFill>
        <p:spPr bwMode="auto">
          <a:xfrm>
            <a:off x="762000" y="1600200"/>
            <a:ext cx="4343400" cy="460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181600" y="2895600"/>
            <a:ext cx="3733800" cy="1676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b="1" i="1" dirty="0" smtClean="0">
                <a:solidFill>
                  <a:schemeClr val="accent1">
                    <a:lumMod val="75000"/>
                  </a:schemeClr>
                </a:solidFill>
              </a:rPr>
              <a:t>Key Characteristics: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b="1" i="1" dirty="0" smtClean="0">
                <a:solidFill>
                  <a:schemeClr val="accent1">
                    <a:lumMod val="75000"/>
                  </a:schemeClr>
                </a:solidFill>
              </a:rPr>
              <a:t> Maximum of 160 </a:t>
            </a:r>
            <a:r>
              <a:rPr lang="en-US" sz="1600" b="1" i="1" dirty="0" err="1" smtClean="0">
                <a:solidFill>
                  <a:schemeClr val="accent1">
                    <a:lumMod val="75000"/>
                  </a:schemeClr>
                </a:solidFill>
              </a:rPr>
              <a:t>gflops</a:t>
            </a:r>
            <a:endParaRPr lang="en-US" sz="16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1600" b="1" i="1" dirty="0" smtClean="0">
                <a:solidFill>
                  <a:schemeClr val="accent1">
                    <a:lumMod val="75000"/>
                  </a:schemeClr>
                </a:solidFill>
              </a:rPr>
              <a:t> Maximum memory IO of 16 </a:t>
            </a:r>
            <a:r>
              <a:rPr lang="en-US" sz="1600" b="1" i="1" dirty="0" err="1" smtClean="0">
                <a:solidFill>
                  <a:schemeClr val="accent1">
                    <a:lumMod val="75000"/>
                  </a:schemeClr>
                </a:solidFill>
              </a:rPr>
              <a:t>gB</a:t>
            </a:r>
            <a:r>
              <a:rPr lang="en-US" sz="1600" b="1" i="1" dirty="0" smtClean="0">
                <a:solidFill>
                  <a:schemeClr val="accent1">
                    <a:lumMod val="75000"/>
                  </a:schemeClr>
                </a:solidFill>
              </a:rPr>
              <a:t>/s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b="1" i="1" dirty="0" smtClean="0">
                <a:solidFill>
                  <a:schemeClr val="accent1">
                    <a:lumMod val="75000"/>
                  </a:schemeClr>
                </a:solidFill>
              </a:rPr>
              <a:t> Power consumption about 10 watts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118A9-5DB5-4232-B5DB-EE392DCCDE9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2" y="2057400"/>
          <a:ext cx="8686798" cy="168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598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4216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Theoretical</a:t>
                      </a:r>
                      <a:r>
                        <a:rPr lang="en-US" sz="1800" baseline="30000" dirty="0" smtClean="0"/>
                        <a:t>†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Practical</a:t>
                      </a:r>
                      <a:r>
                        <a:rPr lang="en-US" sz="1800" baseline="30000" dirty="0" smtClean="0"/>
                        <a:t>†</a:t>
                      </a:r>
                      <a:endParaRPr lang="en-US" sz="1800" baseline="30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Measured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CPU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Memory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CPU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Memory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CPU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Memory</a:t>
                      </a:r>
                      <a:endParaRPr lang="en-US" sz="1600" dirty="0"/>
                    </a:p>
                  </a:txBody>
                  <a:tcPr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2D FFT (512x512)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1.48e-4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6.55e-4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3.58e-4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7.28e-4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TBD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TBD</a:t>
                      </a:r>
                    </a:p>
                  </a:txBody>
                  <a:tcPr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Matrix </a:t>
                      </a:r>
                      <a:r>
                        <a:rPr lang="en-US" sz="1800" dirty="0" err="1" smtClean="0"/>
                        <a:t>Mult</a:t>
                      </a:r>
                      <a:r>
                        <a:rPr lang="en-US" sz="1800" dirty="0" smtClean="0"/>
                        <a:t> (4K</a:t>
                      </a:r>
                      <a:r>
                        <a:rPr lang="en-US" sz="1800" baseline="0" dirty="0" smtClean="0"/>
                        <a:t> x 4K)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8.56e-1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1.57e-2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1.64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1.75e-2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TBD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7800" y="1524000"/>
            <a:ext cx="6096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Summary of Processing and 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IOTimes</a:t>
            </a:r>
            <a:endParaRPr lang="en-US" sz="2400" b="1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2" y="4495800"/>
          <a:ext cx="8381997" cy="126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3344"/>
                <a:gridCol w="1539551"/>
                <a:gridCol w="1539551"/>
                <a:gridCol w="1539551"/>
              </a:tblGrid>
              <a:tr h="42164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Theoretical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Practical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Measured</a:t>
                      </a:r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2D FFT (512x512)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36.0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TBD</a:t>
                      </a:r>
                    </a:p>
                  </a:txBody>
                  <a:tcPr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Matrix </a:t>
                      </a:r>
                      <a:r>
                        <a:rPr lang="en-US" sz="1800" dirty="0" err="1" smtClean="0"/>
                        <a:t>Mult</a:t>
                      </a:r>
                      <a:r>
                        <a:rPr lang="en-US" sz="1800" dirty="0" smtClean="0"/>
                        <a:t> (4K</a:t>
                      </a:r>
                      <a:r>
                        <a:rPr lang="en-US" sz="1800" baseline="0" dirty="0" smtClean="0"/>
                        <a:t> x 4K)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160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82.5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Courier New" pitchFamily="49" charset="0"/>
                          <a:cs typeface="Courier New" pitchFamily="49" charset="0"/>
                        </a:rPr>
                        <a:t>TBD</a:t>
                      </a:r>
                      <a:endParaRPr lang="en-US" sz="14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00" y="4038600"/>
            <a:ext cx="6096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Summary of GFLOP Sustained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5867400"/>
            <a:ext cx="7924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400" baseline="30000" dirty="0" smtClean="0"/>
              <a:t>†</a:t>
            </a:r>
            <a:r>
              <a:rPr lang="en-US" sz="1400" b="1" i="1" dirty="0" smtClean="0"/>
              <a:t>practical is the rate achievable based on available optimized vector functions</a:t>
            </a:r>
            <a:br>
              <a:rPr lang="en-US" sz="1400" b="1" i="1" dirty="0" smtClean="0"/>
            </a:br>
            <a:r>
              <a:rPr lang="en-US" sz="1400" b="1" i="1" dirty="0" smtClean="0"/>
              <a:t> theoretical is the rate achievable based on the balance between adds and multiplies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23584</TotalTime>
  <Words>511</Words>
  <Application>Microsoft Macintosh PowerPoint</Application>
  <PresentationFormat>On-screen Show (4:3)</PresentationFormat>
  <Paragraphs>96</Paragraphs>
  <Slides>7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HPEC 2011 Implementation of 2DFFT Processing and Large Dense Matrix Multiply on the TMS320C6678 Processor</vt:lpstr>
      <vt:lpstr>HPEC Presentation History</vt:lpstr>
      <vt:lpstr>Slide 2</vt:lpstr>
      <vt:lpstr>The Concept is Familiar</vt:lpstr>
      <vt:lpstr>The Language Enables the Compiler</vt:lpstr>
      <vt:lpstr>TMS320C6678 Architecture</vt:lpstr>
      <vt:lpstr>Summary of Results</vt:lpstr>
    </vt:vector>
  </TitlesOfParts>
  <Company>GEDAE.INC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GSIM Hardware Simulation</dc:title>
  <dc:creator>Bill Lundgren</dc:creator>
  <cp:lastModifiedBy>Information Services Department</cp:lastModifiedBy>
  <cp:revision>960</cp:revision>
  <dcterms:created xsi:type="dcterms:W3CDTF">2011-11-02T17:50:02Z</dcterms:created>
  <dcterms:modified xsi:type="dcterms:W3CDTF">2011-11-02T17:50:16Z</dcterms:modified>
</cp:coreProperties>
</file>