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62" r:id="rId1"/>
  </p:sldMasterIdLst>
  <p:notesMasterIdLst>
    <p:notesMasterId r:id="rId7"/>
  </p:notesMasterIdLst>
  <p:handoutMasterIdLst>
    <p:handoutMasterId r:id="rId8"/>
  </p:handoutMasterIdLst>
  <p:sldIdLst>
    <p:sldId id="337" r:id="rId2"/>
    <p:sldId id="338" r:id="rId3"/>
    <p:sldId id="361" r:id="rId4"/>
    <p:sldId id="336" r:id="rId5"/>
    <p:sldId id="365" r:id="rId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5000"/>
      </a:lnSpc>
      <a:spcBef>
        <a:spcPct val="50000"/>
      </a:spcBef>
      <a:spcAft>
        <a:spcPct val="50000"/>
      </a:spcAft>
      <a:defRPr sz="4000" kern="1200">
        <a:solidFill>
          <a:schemeClr val="tx2"/>
        </a:solidFill>
        <a:latin typeface="Arial Narrow" pitchFamily="1" charset="0"/>
        <a:ea typeface="+mn-ea"/>
        <a:cs typeface="+mn-cs"/>
      </a:defRPr>
    </a:lvl1pPr>
    <a:lvl2pPr marL="457200" algn="ctr" rtl="0" eaLnBrk="0" fontAlgn="base" hangingPunct="0">
      <a:lnSpc>
        <a:spcPct val="95000"/>
      </a:lnSpc>
      <a:spcBef>
        <a:spcPct val="50000"/>
      </a:spcBef>
      <a:spcAft>
        <a:spcPct val="50000"/>
      </a:spcAft>
      <a:defRPr sz="4000" kern="1200">
        <a:solidFill>
          <a:schemeClr val="tx2"/>
        </a:solidFill>
        <a:latin typeface="Arial Narrow" pitchFamily="1" charset="0"/>
        <a:ea typeface="+mn-ea"/>
        <a:cs typeface="+mn-cs"/>
      </a:defRPr>
    </a:lvl2pPr>
    <a:lvl3pPr marL="914400" algn="ctr" rtl="0" eaLnBrk="0" fontAlgn="base" hangingPunct="0">
      <a:lnSpc>
        <a:spcPct val="95000"/>
      </a:lnSpc>
      <a:spcBef>
        <a:spcPct val="50000"/>
      </a:spcBef>
      <a:spcAft>
        <a:spcPct val="50000"/>
      </a:spcAft>
      <a:defRPr sz="4000" kern="1200">
        <a:solidFill>
          <a:schemeClr val="tx2"/>
        </a:solidFill>
        <a:latin typeface="Arial Narrow" pitchFamily="1" charset="0"/>
        <a:ea typeface="+mn-ea"/>
        <a:cs typeface="+mn-cs"/>
      </a:defRPr>
    </a:lvl3pPr>
    <a:lvl4pPr marL="1371600" algn="ctr" rtl="0" eaLnBrk="0" fontAlgn="base" hangingPunct="0">
      <a:lnSpc>
        <a:spcPct val="95000"/>
      </a:lnSpc>
      <a:spcBef>
        <a:spcPct val="50000"/>
      </a:spcBef>
      <a:spcAft>
        <a:spcPct val="50000"/>
      </a:spcAft>
      <a:defRPr sz="4000" kern="1200">
        <a:solidFill>
          <a:schemeClr val="tx2"/>
        </a:solidFill>
        <a:latin typeface="Arial Narrow" pitchFamily="1" charset="0"/>
        <a:ea typeface="+mn-ea"/>
        <a:cs typeface="+mn-cs"/>
      </a:defRPr>
    </a:lvl4pPr>
    <a:lvl5pPr marL="1828800" algn="ctr" rtl="0" eaLnBrk="0" fontAlgn="base" hangingPunct="0">
      <a:lnSpc>
        <a:spcPct val="95000"/>
      </a:lnSpc>
      <a:spcBef>
        <a:spcPct val="50000"/>
      </a:spcBef>
      <a:spcAft>
        <a:spcPct val="50000"/>
      </a:spcAft>
      <a:defRPr sz="4000" kern="1200">
        <a:solidFill>
          <a:schemeClr val="tx2"/>
        </a:solidFill>
        <a:latin typeface="Arial Narrow" pitchFamily="1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2"/>
        </a:solidFill>
        <a:latin typeface="Arial Narrow" pitchFamily="1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2"/>
        </a:solidFill>
        <a:latin typeface="Arial Narrow" pitchFamily="1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2"/>
        </a:solidFill>
        <a:latin typeface="Arial Narrow" pitchFamily="1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2"/>
        </a:solidFill>
        <a:latin typeface="Arial Narrow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CC99FF"/>
    <a:srgbClr val="808080"/>
    <a:srgbClr val="2B2B2B"/>
    <a:srgbClr val="262626"/>
    <a:srgbClr val="CC6600"/>
    <a:srgbClr val="CC0033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407" autoAdjust="0"/>
    <p:restoredTop sz="89409" autoAdjust="0"/>
  </p:normalViewPr>
  <p:slideViewPr>
    <p:cSldViewPr snapToGrid="0">
      <p:cViewPr varScale="1">
        <p:scale>
          <a:sx n="147" d="100"/>
          <a:sy n="147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4918" cy="45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1" tIns="45740" rIns="91481" bIns="4574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95" y="1"/>
            <a:ext cx="3056509" cy="45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1" tIns="45740" rIns="91481" bIns="4574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836"/>
            <a:ext cx="3054918" cy="45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1" tIns="45740" rIns="91481" bIns="4574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95" y="8855836"/>
            <a:ext cx="3056509" cy="45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1" tIns="45740" rIns="91481" bIns="4574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079A9A4-4556-42FE-9428-2A201D44A2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9007" cy="4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7" rIns="93017" bIns="46507" numCol="1" anchor="t" anchorCtr="0" compatLnSpc="1">
            <a:prstTxWarp prst="textNoShape">
              <a:avLst/>
            </a:prstTxWarp>
          </a:bodyPr>
          <a:lstStyle>
            <a:lvl1pPr algn="l" defTabSz="93066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95" y="1"/>
            <a:ext cx="3039007" cy="4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7" rIns="93017" bIns="46507" numCol="1" anchor="t" anchorCtr="0" compatLnSpc="1">
            <a:prstTxWarp prst="textNoShape">
              <a:avLst/>
            </a:prstTxWarp>
          </a:bodyPr>
          <a:lstStyle>
            <a:lvl1pPr algn="r" defTabSz="93066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5325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9" y="4415194"/>
            <a:ext cx="5142445" cy="418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7" rIns="93017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979"/>
            <a:ext cx="3039007" cy="4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7" rIns="93017" bIns="46507" numCol="1" anchor="b" anchorCtr="0" compatLnSpc="1">
            <a:prstTxWarp prst="textNoShape">
              <a:avLst/>
            </a:prstTxWarp>
          </a:bodyPr>
          <a:lstStyle>
            <a:lvl1pPr algn="l" defTabSz="93066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95" y="8831979"/>
            <a:ext cx="3039007" cy="4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7" rIns="93017" bIns="46507" numCol="1" anchor="b" anchorCtr="0" compatLnSpc="1">
            <a:prstTxWarp prst="textNoShape">
              <a:avLst/>
            </a:prstTxWarp>
          </a:bodyPr>
          <a:lstStyle>
            <a:lvl1pPr algn="r" defTabSz="93066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fld id="{A50F1189-0309-49E3-98F6-F09DDF018F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1189-0309-49E3-98F6-F09DDF018F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1189-0309-49E3-98F6-F09DDF018F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1189-0309-49E3-98F6-F09DDF018F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1189-0309-49E3-98F6-F09DDF018F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Corporate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F2B40-EE12-5444-B698-8912B8B619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fileserver\jobs-new\Avago\AVAG-001\Images\HI-RES\Final-Folder-Graph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7988"/>
            <a:ext cx="9144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13725" cy="8032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562600"/>
            <a:ext cx="6248400" cy="387286"/>
          </a:xfrm>
        </p:spPr>
        <p:txBody>
          <a:bodyPr/>
          <a:lstStyle>
            <a:lvl1pP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404277DE-078F-4E98-9210-7FD843D5367B}" type="slidenum">
              <a:rPr lang="en-US" smtClean="0"/>
              <a:pPr/>
              <a:t>‹#›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137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404277DE-078F-4E98-9210-7FD843D5367B}" type="slidenum">
              <a:rPr lang="en-US" smtClean="0"/>
              <a:pPr/>
              <a:t>‹#›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lumn text o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137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524000"/>
            <a:ext cx="4114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404277DE-078F-4E98-9210-7FD843D5367B}" type="slidenum">
              <a:rPr lang="en-US" smtClean="0"/>
              <a:pPr/>
              <a:t>‹#›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137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404277DE-078F-4E98-9210-7FD843D5367B}" type="slidenum">
              <a:rPr lang="en-US" smtClean="0"/>
              <a:pPr/>
              <a:t>‹#›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7817BBE3-BCA6-45D5-A37E-633FCC25C301}" type="slidenum">
              <a:rPr lang="en-US" smtClean="0"/>
              <a:pPr/>
              <a:t>‹#›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Page </a:t>
            </a:r>
            <a:fld id="{404277DE-078F-4E98-9210-7FD843D5367B}" type="slidenum">
              <a:rPr lang="en-US" smtClean="0"/>
              <a:pPr/>
              <a:t>‹#›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13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770063"/>
            <a:ext cx="81915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add subhead and bullets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91300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dirty="0" smtClean="0">
                <a:solidFill>
                  <a:srgbClr val="AA272F"/>
                </a:solidFill>
                <a:latin typeface="Arial Narrow" pitchFamily="-106" charset="0"/>
                <a:ea typeface="ＭＳ Ｐゴシック" pitchFamily="-106" charset="-128"/>
                <a:cs typeface="+mn-cs"/>
              </a:defRPr>
            </a:lvl1pPr>
          </a:lstStyle>
          <a:p>
            <a:r>
              <a:rPr lang="en-US" smtClean="0"/>
              <a:t>Page </a:t>
            </a:r>
            <a:fld id="{404277DE-078F-4E98-9210-7FD843D5367B}" type="slidenum">
              <a:rPr lang="en-US" smtClean="0"/>
              <a:pPr/>
              <a:t>‹#›</a:t>
            </a:fld>
            <a:endParaRPr lang="en-US" smtClean="0"/>
          </a:p>
          <a:p>
            <a:endParaRPr lang="en-US"/>
          </a:p>
        </p:txBody>
      </p:sp>
      <p:cxnSp>
        <p:nvCxnSpPr>
          <p:cNvPr id="1029" name="Straight Connector 9"/>
          <p:cNvCxnSpPr>
            <a:cxnSpLocks noChangeShapeType="1"/>
          </p:cNvCxnSpPr>
          <p:nvPr/>
        </p:nvCxnSpPr>
        <p:spPr bwMode="auto">
          <a:xfrm>
            <a:off x="0" y="6613525"/>
            <a:ext cx="73914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4" name="Rectangle 13"/>
          <p:cNvSpPr/>
          <p:nvPr/>
        </p:nvSpPr>
        <p:spPr bwMode="auto">
          <a:xfrm>
            <a:off x="0" y="1588"/>
            <a:ext cx="6562725" cy="419100"/>
          </a:xfrm>
          <a:prstGeom prst="rect">
            <a:avLst/>
          </a:prstGeom>
          <a:solidFill>
            <a:srgbClr val="AA26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34150" y="0"/>
            <a:ext cx="2609850" cy="4206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Arial Narrow"/>
                <a:ea typeface="ＭＳ Ｐゴシック" pitchFamily="34" charset="-128"/>
                <a:cs typeface="Arial Narrow"/>
              </a:rPr>
              <a:t>Your </a:t>
            </a:r>
            <a:r>
              <a:rPr lang="en-US" sz="1050" dirty="0" smtClean="0">
                <a:solidFill>
                  <a:schemeClr val="bg1"/>
                </a:solidFill>
                <a:latin typeface="Arial Narrow"/>
                <a:ea typeface="ＭＳ Ｐゴシック" pitchFamily="34" charset="-128"/>
                <a:cs typeface="Arial Narrow"/>
              </a:rPr>
              <a:t>Imagination, </a:t>
            </a:r>
            <a:r>
              <a:rPr lang="en-US" sz="1050" dirty="0">
                <a:solidFill>
                  <a:schemeClr val="bg1"/>
                </a:solidFill>
                <a:latin typeface="Arial Narrow"/>
                <a:ea typeface="ＭＳ Ｐゴシック" pitchFamily="34" charset="-128"/>
                <a:cs typeface="Arial Narrow"/>
              </a:rPr>
              <a:t>Our Innovation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686" y="76200"/>
            <a:ext cx="3672288" cy="2970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Optical Interconnects for</a:t>
            </a:r>
            <a:r>
              <a:rPr lang="en-US" sz="1400" b="1" baseline="0" dirty="0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Computing Applications</a:t>
            </a:r>
            <a:endParaRPr lang="en-US" sz="1400" b="1" dirty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033" name="Picture 12" descr="AvagoLogo2C_RG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6324600"/>
            <a:ext cx="1133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charset="0"/>
        </a:defRPr>
      </a:lvl9pPr>
    </p:titleStyle>
    <p:bodyStyle>
      <a:lvl1pPr marL="255588" indent="-255588" algn="l" rtl="0" eaLnBrk="1" fontAlgn="base" hangingPunct="1">
        <a:lnSpc>
          <a:spcPct val="95000"/>
        </a:lnSpc>
        <a:spcBef>
          <a:spcPct val="0"/>
        </a:spcBef>
        <a:spcAft>
          <a:spcPts val="963"/>
        </a:spcAft>
        <a:buClr>
          <a:srgbClr val="AA272F"/>
        </a:buClr>
        <a:buFont typeface="Arial" charset="0"/>
        <a:buChar char="•"/>
        <a:defRPr sz="26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1588" indent="273050" algn="l" rtl="0" eaLnBrk="1" fontAlgn="base" hangingPunct="1">
        <a:lnSpc>
          <a:spcPct val="95000"/>
        </a:lnSpc>
        <a:spcBef>
          <a:spcPct val="0"/>
        </a:spcBef>
        <a:spcAft>
          <a:spcPts val="963"/>
        </a:spcAft>
        <a:buClr>
          <a:srgbClr val="AA272F"/>
        </a:buClr>
        <a:buFont typeface="Arial" charset="0"/>
        <a:buChar char="•"/>
        <a:defRPr sz="2200" b="1">
          <a:solidFill>
            <a:schemeClr val="tx1"/>
          </a:solidFill>
          <a:latin typeface="+mn-lt"/>
          <a:ea typeface="ＭＳ Ｐゴシック" charset="-128"/>
        </a:defRPr>
      </a:lvl2pPr>
      <a:lvl3pPr marL="511175" indent="-228600" algn="l" rtl="0" eaLnBrk="1" fontAlgn="base" hangingPunct="1">
        <a:lnSpc>
          <a:spcPct val="95000"/>
        </a:lnSpc>
        <a:spcBef>
          <a:spcPct val="0"/>
        </a:spcBef>
        <a:spcAft>
          <a:spcPts val="963"/>
        </a:spcAft>
        <a:buClr>
          <a:srgbClr val="AA272F"/>
        </a:buClr>
        <a:buFont typeface="Arial" charset="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739775" indent="-230188" algn="l" rtl="0" eaLnBrk="1" fontAlgn="base" hangingPunct="1">
        <a:lnSpc>
          <a:spcPct val="95000"/>
        </a:lnSpc>
        <a:spcBef>
          <a:spcPct val="0"/>
        </a:spcBef>
        <a:spcAft>
          <a:spcPts val="963"/>
        </a:spcAft>
        <a:buClr>
          <a:srgbClr val="AA272F"/>
        </a:buClr>
        <a:buFont typeface="Arial" charset="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950913" indent="-211138" algn="l" rtl="0" eaLnBrk="1" fontAlgn="base" hangingPunct="1">
        <a:lnSpc>
          <a:spcPct val="95000"/>
        </a:lnSpc>
        <a:spcBef>
          <a:spcPct val="0"/>
        </a:spcBef>
        <a:spcAft>
          <a:spcPts val="963"/>
        </a:spcAft>
        <a:buClr>
          <a:srgbClr val="AA272F"/>
        </a:buClr>
        <a:buFont typeface="Arial" charset="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1135063" indent="-211138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1592263" indent="-211138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2049463" indent="-211138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2506663" indent="-211138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jpe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gi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500"/>
            <a:ext cx="8213725" cy="803275"/>
          </a:xfrm>
        </p:spPr>
        <p:txBody>
          <a:bodyPr/>
          <a:lstStyle/>
          <a:p>
            <a:r>
              <a:rPr lang="en-US" dirty="0" smtClean="0"/>
              <a:t>Optical Interconnects for </a:t>
            </a:r>
            <a:br>
              <a:rPr lang="en-US" dirty="0" smtClean="0"/>
            </a:br>
            <a:r>
              <a:rPr lang="en-US" dirty="0" smtClean="0"/>
              <a:t>Computing 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5562600"/>
            <a:ext cx="6248400" cy="677108"/>
          </a:xfrm>
        </p:spPr>
        <p:txBody>
          <a:bodyPr/>
          <a:lstStyle/>
          <a:p>
            <a:pPr marL="0" indent="0"/>
            <a:r>
              <a:rPr lang="en-US" dirty="0" smtClean="0"/>
              <a:t>Mitchell Fields, Ph. D.</a:t>
            </a:r>
            <a:br>
              <a:rPr lang="en-US" dirty="0" smtClean="0"/>
            </a:br>
            <a:r>
              <a:rPr lang="en-US" dirty="0" smtClean="0"/>
              <a:t>mitch.h.fields@avagotech.com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4277DE-078F-4E98-9210-7FD843D5367B}" type="slidenum">
              <a:rPr lang="en-US" smtClean="0"/>
              <a:pPr/>
              <a:t>1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high-bandwidth interconnects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4277DE-078F-4E98-9210-7FD843D5367B}" type="slidenum">
              <a:rPr lang="en-US" smtClean="0"/>
              <a:pPr/>
              <a:t>2</a:t>
            </a:fld>
            <a:endParaRPr lang="en-US" smtClean="0"/>
          </a:p>
          <a:p>
            <a:endParaRPr lang="en-US"/>
          </a:p>
        </p:txBody>
      </p:sp>
      <p:pic>
        <p:nvPicPr>
          <p:cNvPr id="5" name="Picture 41" descr="\\Dave-work.sjs.avagotech.net\davemac\FOPD Technology roadmap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291" y="1727785"/>
            <a:ext cx="7982197" cy="410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9"/>
          <p:cNvSpPr>
            <a:spLocks noGrp="1"/>
          </p:cNvSpPr>
          <p:nvPr>
            <p:ph type="body" sz="quarter" idx="11"/>
          </p:nvPr>
        </p:nvSpPr>
        <p:spPr>
          <a:xfrm>
            <a:off x="261257" y="1167734"/>
            <a:ext cx="5284519" cy="172354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333333"/>
                </a:solidFill>
              </a:rPr>
              <a:t>Throughout history, optical interconnects were adopted when they overcame limitations of electrical signaling: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333333"/>
                </a:solidFill>
              </a:rPr>
              <a:t>Distance / Bandwidth / Density / Power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5850" y="5525000"/>
            <a:ext cx="7391400" cy="757052"/>
          </a:xfrm>
          <a:prstGeom prst="rect">
            <a:avLst/>
          </a:prstGeom>
          <a:solidFill>
            <a:srgbClr val="CD7B2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2400" b="1" kern="0" dirty="0" smtClean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For optical interconnects in computing environments, </a:t>
            </a:r>
            <a:br>
              <a:rPr lang="en-US" sz="2400" b="1" kern="0" dirty="0" smtClean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</a:br>
            <a:r>
              <a:rPr lang="en-US" sz="2400" b="1" kern="0" dirty="0" smtClean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COST and POWER are the most critical metrics.</a:t>
            </a:r>
            <a:endParaRPr lang="en-US" sz="2400" b="1" kern="0" dirty="0">
              <a:solidFill>
                <a:schemeClr val="accent1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5139" y="2909454"/>
            <a:ext cx="593766" cy="297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5776" y="2873821"/>
            <a:ext cx="126512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Computing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targeted at different design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4277DE-078F-4E98-9210-7FD843D5367B}" type="slidenum">
              <a:rPr lang="en-US" smtClean="0"/>
              <a:pPr/>
              <a:t>3</a:t>
            </a:fld>
            <a:endParaRPr lang="en-US" smtClean="0"/>
          </a:p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3769" y="1056904"/>
          <a:ext cx="7445826" cy="52251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02428"/>
                <a:gridCol w="2115291"/>
                <a:gridCol w="2228107"/>
              </a:tblGrid>
              <a:tr h="674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"/>
                          <a:cs typeface="Times New Roman"/>
                        </a:rPr>
                        <a:t>Platform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/>
                        <a:t>AFBR-75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 smtClean="0"/>
                        <a:t>MicroPOD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8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"/>
                          <a:cs typeface="Times New Roman"/>
                        </a:rPr>
                        <a:t>Application range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"/>
                          <a:cs typeface="Times New Roman"/>
                        </a:rPr>
                        <a:t>Consumer and l</a:t>
                      </a:r>
                      <a:r>
                        <a:rPr lang="en-US" sz="1800" baseline="0" dirty="0" smtClean="0">
                          <a:latin typeface="+mn-lt"/>
                          <a:ea typeface="Times"/>
                          <a:cs typeface="Times New Roman"/>
                        </a:rPr>
                        <a:t>ow-BW computer interconnects </a:t>
                      </a:r>
                      <a:endParaRPr lang="en-US" sz="18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"/>
                          <a:cs typeface="Times New Roman"/>
                        </a:rPr>
                        <a:t>HPC</a:t>
                      </a:r>
                      <a:r>
                        <a:rPr lang="en-US" sz="1800" baseline="0" dirty="0" smtClean="0">
                          <a:latin typeface="+mn-lt"/>
                          <a:ea typeface="Times"/>
                          <a:cs typeface="Times New Roman"/>
                        </a:rPr>
                        <a:t> and </a:t>
                      </a:r>
                      <a:r>
                        <a:rPr lang="en-US" sz="1800" dirty="0" smtClean="0">
                          <a:latin typeface="+mn-lt"/>
                          <a:ea typeface="Times"/>
                          <a:cs typeface="Times New Roman"/>
                        </a:rPr>
                        <a:t> high-BW</a:t>
                      </a:r>
                      <a:r>
                        <a:rPr lang="en-US" sz="1800" baseline="0" dirty="0" smtClean="0">
                          <a:latin typeface="+mn-lt"/>
                          <a:ea typeface="Times"/>
                          <a:cs typeface="Times New Roman"/>
                        </a:rPr>
                        <a:t> system interconnects</a:t>
                      </a:r>
                      <a:endParaRPr lang="en-US" sz="18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0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/>
                        <a:t>Aggregate bandwidth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20G</a:t>
                      </a:r>
                      <a:endParaRPr lang="en-US" sz="18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120G</a:t>
                      </a:r>
                      <a:endParaRPr lang="en-US" sz="18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9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IC technology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CMOS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BiCMOS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49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Laser source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2xVCSEL array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12xVCSEL array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9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/>
                        <a:t>Receiver</a:t>
                      </a:r>
                      <a:endParaRPr lang="en-US" sz="1800" b="1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2xPiN array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12xPiN array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9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/>
                        <a:t>Electrical socket</a:t>
                      </a:r>
                      <a:endParaRPr lang="en-US" sz="1800" b="1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Socket</a:t>
                      </a:r>
                      <a:endParaRPr lang="en-US" sz="18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latin typeface="Symbol" pitchFamily="18" charset="2"/>
                        </a:rPr>
                        <a:t>m</a:t>
                      </a:r>
                      <a:r>
                        <a:rPr lang="en-US" sz="1800" dirty="0" err="1"/>
                        <a:t>LGA</a:t>
                      </a:r>
                      <a:endParaRPr lang="en-US" sz="18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9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/>
                        <a:t>Optical connector</a:t>
                      </a:r>
                      <a:endParaRPr lang="en-US" sz="1800" b="1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J-cable</a:t>
                      </a:r>
                      <a:endParaRPr lang="en-US" sz="18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Prizm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24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Footprint (with and w/o socket and optical connector)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12x12x2</a:t>
                      </a:r>
                      <a:br>
                        <a:rPr lang="en-US" sz="1800"/>
                      </a:br>
                      <a:r>
                        <a:rPr lang="en-US" sz="1800"/>
                        <a:t>16x16x2.3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7.8x8.2x3.9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10.7x11.1x7.1</a:t>
                      </a:r>
                      <a:endParaRPr lang="en-US" sz="18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9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Power (</a:t>
                      </a:r>
                      <a:r>
                        <a:rPr lang="en-US" sz="1800" b="1" dirty="0" err="1"/>
                        <a:t>mW</a:t>
                      </a:r>
                      <a:r>
                        <a:rPr lang="en-US" sz="1800" b="1" dirty="0"/>
                        <a:t>/</a:t>
                      </a:r>
                      <a:r>
                        <a:rPr lang="en-US" sz="1800" b="1" dirty="0" err="1"/>
                        <a:t>Gbps</a:t>
                      </a:r>
                      <a:r>
                        <a:rPr lang="en-US" sz="1800" b="1" dirty="0"/>
                        <a:t>)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14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25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9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Nominal reach (m)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30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100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49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Diagnostic capability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ID and basic alarms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Full diagnostics 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6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Signal integrity </a:t>
                      </a:r>
                      <a:r>
                        <a:rPr lang="en-US" sz="1800" b="1" dirty="0" smtClean="0"/>
                        <a:t>features</a:t>
                      </a:r>
                      <a:endParaRPr lang="en-US" sz="1800" b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None</a:t>
                      </a:r>
                      <a:endParaRPr lang="en-US" sz="180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Equalization and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de-emphasis</a:t>
                      </a:r>
                      <a:endParaRPr lang="en-US" sz="180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141" y="1106088"/>
            <a:ext cx="536626" cy="5716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7" name="Picture 2" descr="C:\Documents and Settings\hfieldsm\My Documents\Conferences\OFC 2010\littledeuce_top_bottom_wht.jpg"/>
          <p:cNvPicPr>
            <a:picLocks noChangeAspect="1" noChangeArrowheads="1"/>
          </p:cNvPicPr>
          <p:nvPr/>
        </p:nvPicPr>
        <p:blipFill>
          <a:blip r:embed="rId4" cstate="print"/>
          <a:srcRect l="6000" t="9000" r="6000" b="12000"/>
          <a:stretch>
            <a:fillRect/>
          </a:stretch>
        </p:blipFill>
        <p:spPr bwMode="auto">
          <a:xfrm>
            <a:off x="7136079" y="1092529"/>
            <a:ext cx="666705" cy="59851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2126512" y="1892595"/>
            <a:ext cx="1158948" cy="15310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Narro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306790" cy="838200"/>
          </a:xfrm>
        </p:spPr>
        <p:txBody>
          <a:bodyPr/>
          <a:lstStyle/>
          <a:p>
            <a:r>
              <a:rPr lang="en-US" dirty="0" err="1" smtClean="0"/>
              <a:t>MicroPOD</a:t>
            </a:r>
            <a:r>
              <a:rPr lang="en-US" dirty="0" smtClean="0"/>
              <a:t>: Driven by high-performance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04277DE-078F-4E98-9210-7FD843D5367B}" type="slidenum">
              <a:rPr lang="en-US" smtClean="0"/>
              <a:pPr/>
              <a:t>4</a:t>
            </a:fld>
            <a:endParaRPr lang="en-US" smtClean="0"/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7328" b="10267"/>
          <a:stretch>
            <a:fillRect/>
          </a:stretch>
        </p:blipFill>
        <p:spPr bwMode="auto">
          <a:xfrm>
            <a:off x="5475766" y="2854469"/>
            <a:ext cx="1577490" cy="109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8720" y="2531805"/>
            <a:ext cx="959853" cy="15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0485" y="2912187"/>
            <a:ext cx="1255671" cy="94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hfieldsm\My Documents\Conferences\OFC 2010\Little Duce Tx-Rx dime.jpg"/>
          <p:cNvPicPr>
            <a:picLocks noChangeAspect="1" noChangeArrowheads="1"/>
          </p:cNvPicPr>
          <p:nvPr/>
        </p:nvPicPr>
        <p:blipFill>
          <a:blip r:embed="rId6" cstate="print"/>
          <a:srcRect l="14734" r="5894"/>
          <a:stretch>
            <a:fillRect/>
          </a:stretch>
        </p:blipFill>
        <p:spPr bwMode="auto">
          <a:xfrm>
            <a:off x="3752242" y="1318437"/>
            <a:ext cx="1382712" cy="91739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6143415" y="1481435"/>
            <a:ext cx="215743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1600" b="1" dirty="0" err="1" smtClean="0">
                <a:solidFill>
                  <a:schemeClr val="tx1"/>
                </a:solidFill>
                <a:ea typeface="+mn-ea"/>
              </a:rPr>
              <a:t>MicroPOD</a:t>
            </a:r>
            <a:r>
              <a:rPr lang="en-US" sz="1600" b="1" dirty="0">
                <a:solidFill>
                  <a:schemeClr val="tx1"/>
                </a:solidFill>
                <a:ea typeface="+mn-ea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ea typeface="+mn-ea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ea typeface="+mn-ea"/>
              </a:rPr>
            </a:br>
            <a:r>
              <a:rPr lang="en-US" sz="1600" dirty="0" smtClean="0">
                <a:solidFill>
                  <a:schemeClr val="tx1"/>
                </a:solidFill>
                <a:ea typeface="+mn-ea"/>
              </a:rPr>
              <a:t>8.2mmx7.8mm 12-channel 10G </a:t>
            </a:r>
            <a:r>
              <a:rPr lang="en-US" sz="1600" dirty="0" err="1" smtClean="0">
                <a:solidFill>
                  <a:schemeClr val="tx1"/>
                </a:solidFill>
                <a:ea typeface="+mn-ea"/>
              </a:rPr>
              <a:t>Tx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 and Rx modules</a:t>
            </a:r>
            <a:endParaRPr lang="en-US" sz="16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3553324" y="4001182"/>
            <a:ext cx="201815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ea typeface="+mn-ea"/>
              </a:rPr>
              <a:t>IBM Hub Module: </a:t>
            </a:r>
            <a:br>
              <a:rPr lang="en-US" sz="1600" b="1" dirty="0" smtClean="0">
                <a:solidFill>
                  <a:schemeClr val="tx1"/>
                </a:solidFill>
                <a:ea typeface="+mn-ea"/>
              </a:rPr>
            </a:br>
            <a:r>
              <a:rPr lang="en-US" sz="1600" dirty="0" smtClean="0">
                <a:solidFill>
                  <a:schemeClr val="tx1"/>
                </a:solidFill>
                <a:ea typeface="+mn-ea"/>
              </a:rPr>
              <a:t>28 </a:t>
            </a:r>
            <a:r>
              <a:rPr lang="en-US" sz="1600" dirty="0" err="1" smtClean="0">
                <a:solidFill>
                  <a:schemeClr val="tx1"/>
                </a:solidFill>
                <a:ea typeface="+mn-ea"/>
              </a:rPr>
              <a:t>Tx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/Rx </a:t>
            </a:r>
            <a:r>
              <a:rPr lang="en-US" sz="1600" dirty="0" err="1" smtClean="0">
                <a:solidFill>
                  <a:schemeClr val="tx1"/>
                </a:solidFill>
                <a:ea typeface="+mn-ea"/>
              </a:rPr>
              <a:t>MicroPOD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 pairs (~6 </a:t>
            </a:r>
            <a:r>
              <a:rPr lang="en-US" sz="1600" dirty="0" err="1" smtClean="0">
                <a:solidFill>
                  <a:schemeClr val="tx1"/>
                </a:solidFill>
                <a:ea typeface="+mn-ea"/>
              </a:rPr>
              <a:t>Tbps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 I/O!)</a:t>
            </a:r>
            <a:endParaRPr lang="en-US" sz="16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3" name="Text Box 77"/>
          <p:cNvSpPr txBox="1">
            <a:spLocks noChangeArrowheads="1"/>
          </p:cNvSpPr>
          <p:nvPr/>
        </p:nvSpPr>
        <p:spPr bwMode="auto">
          <a:xfrm>
            <a:off x="5375026" y="4004721"/>
            <a:ext cx="1855124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ea typeface="+mn-ea"/>
              </a:rPr>
              <a:t>IBM Power775 drawer: </a:t>
            </a:r>
            <a:r>
              <a:rPr lang="en-US" sz="1600" dirty="0" smtClean="0">
                <a:solidFill>
                  <a:schemeClr val="tx1"/>
                </a:solidFill>
                <a:ea typeface="+mn-ea"/>
              </a:rPr>
              <a:t>8 Hub modules </a:t>
            </a:r>
            <a:endParaRPr lang="en-US" sz="1600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5" name="Picture 2" descr="C:\Documents and Settings\hfieldsm\My Documents\Conferences\OFC 2010\DARPA_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035" y="1945755"/>
            <a:ext cx="1069298" cy="670433"/>
          </a:xfrm>
          <a:prstGeom prst="rect">
            <a:avLst/>
          </a:prstGeom>
          <a:noFill/>
        </p:spPr>
      </p:pic>
      <p:pic>
        <p:nvPicPr>
          <p:cNvPr id="16" name="Picture 15"/>
          <p:cNvPicPr/>
          <p:nvPr/>
        </p:nvPicPr>
        <p:blipFill>
          <a:blip r:embed="rId8" cstate="print"/>
          <a:srcRect t="23343" b="25990"/>
          <a:stretch>
            <a:fillRect/>
          </a:stretch>
        </p:blipFill>
        <p:spPr bwMode="auto">
          <a:xfrm>
            <a:off x="2322835" y="2881427"/>
            <a:ext cx="781876" cy="40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AvagoLogo_2color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1571" y="1998925"/>
            <a:ext cx="978196" cy="42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 l="85192" t="12800" r="2543" b="12800"/>
          <a:stretch>
            <a:fillRect/>
          </a:stretch>
        </p:blipFill>
        <p:spPr bwMode="auto">
          <a:xfrm>
            <a:off x="499991" y="2684785"/>
            <a:ext cx="1084260" cy="65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7"/>
          <p:cNvSpPr txBox="1">
            <a:spLocks noChangeArrowheads="1"/>
          </p:cNvSpPr>
          <p:nvPr/>
        </p:nvSpPr>
        <p:spPr bwMode="auto">
          <a:xfrm>
            <a:off x="7111676" y="3997633"/>
            <a:ext cx="185512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ea typeface="+mn-ea"/>
              </a:rPr>
              <a:t>IBM Power775 </a:t>
            </a:r>
            <a:r>
              <a:rPr lang="en-US" sz="1600" b="1" dirty="0" smtClean="0">
                <a:solidFill>
                  <a:schemeClr val="tx1"/>
                </a:solidFill>
              </a:rPr>
              <a:t>Datacenter in a rack</a:t>
            </a:r>
            <a:r>
              <a:rPr lang="en-US" sz="1600" b="1" dirty="0" smtClean="0">
                <a:solidFill>
                  <a:schemeClr val="tx1"/>
                </a:solidFill>
                <a:ea typeface="+mn-ea"/>
              </a:rPr>
              <a:t>:</a:t>
            </a:r>
            <a:br>
              <a:rPr lang="en-US" sz="1600" b="1" dirty="0" smtClean="0">
                <a:solidFill>
                  <a:schemeClr val="tx1"/>
                </a:solidFill>
                <a:ea typeface="+mn-ea"/>
              </a:rPr>
            </a:br>
            <a:r>
              <a:rPr lang="en-US" sz="1600" b="1" dirty="0" smtClean="0">
                <a:solidFill>
                  <a:schemeClr val="tx1"/>
                </a:solidFill>
                <a:ea typeface="+mn-ea"/>
              </a:rPr>
              <a:t>12 drawers / ~100TF </a:t>
            </a:r>
            <a:endParaRPr lang="en-US" sz="16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53165" y="3526249"/>
            <a:ext cx="201815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ea typeface="+mn-ea"/>
              </a:rPr>
              <a:t>HPC Challenge: </a:t>
            </a:r>
            <a:br>
              <a:rPr lang="en-US" sz="1600" b="1" dirty="0" smtClean="0">
                <a:solidFill>
                  <a:schemeClr val="tx1"/>
                </a:solidFill>
                <a:ea typeface="+mn-ea"/>
              </a:rPr>
            </a:br>
            <a:r>
              <a:rPr lang="en-US" sz="1600" dirty="0" smtClean="0">
                <a:solidFill>
                  <a:schemeClr val="tx1"/>
                </a:solidFill>
              </a:rPr>
              <a:t>Unprecedented sustained computing power</a:t>
            </a:r>
            <a:endParaRPr lang="en-US" sz="16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1669312" y="2509284"/>
            <a:ext cx="446567" cy="287079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Narrow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20393169">
            <a:off x="3342171" y="1949302"/>
            <a:ext cx="446567" cy="287079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Narrow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795959">
            <a:off x="3324446" y="3122429"/>
            <a:ext cx="446567" cy="2870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Narrow" charset="0"/>
            </a:endParaRPr>
          </a:p>
        </p:txBody>
      </p:sp>
      <p:sp>
        <p:nvSpPr>
          <p:cNvPr id="25" name="Text Box 77"/>
          <p:cNvSpPr txBox="1">
            <a:spLocks noChangeArrowheads="1"/>
          </p:cNvSpPr>
          <p:nvPr/>
        </p:nvSpPr>
        <p:spPr bwMode="auto">
          <a:xfrm>
            <a:off x="1961972" y="3526258"/>
            <a:ext cx="1568037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ea typeface="+mn-ea"/>
              </a:rPr>
              <a:t>Partnership for differentiation</a:t>
            </a:r>
            <a:endParaRPr lang="en-US" sz="16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9267" y="4859083"/>
            <a:ext cx="8466588" cy="1200329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 smtClean="0"/>
              <a:t>To build the world’s most powerful computing system, IBM required a novel optical interconnect.  </a:t>
            </a:r>
            <a:r>
              <a:rPr lang="en-US" sz="2400" dirty="0" err="1" smtClean="0"/>
              <a:t>MicroPOD</a:t>
            </a:r>
            <a:r>
              <a:rPr lang="en-US" sz="2400" dirty="0" smtClean="0"/>
              <a:t> was designed for low cost and high performance. 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/>
          <a:srcRect l="4174"/>
          <a:stretch>
            <a:fillRect/>
          </a:stretch>
        </p:blipFill>
        <p:spPr bwMode="auto">
          <a:xfrm>
            <a:off x="2254103" y="2551815"/>
            <a:ext cx="946298" cy="21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8209152" y="2599433"/>
            <a:ext cx="780468" cy="135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10"/>
          <p:cNvGrpSpPr>
            <a:grpSpLocks noChangeAspect="1"/>
          </p:cNvGrpSpPr>
          <p:nvPr/>
        </p:nvGrpSpPr>
        <p:grpSpPr bwMode="auto">
          <a:xfrm>
            <a:off x="5225142" y="1175658"/>
            <a:ext cx="869176" cy="1449039"/>
            <a:chOff x="0" y="579"/>
            <a:chExt cx="2103" cy="3506"/>
          </a:xfrm>
        </p:grpSpPr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13" cstate="print">
              <a:lum bright="16000" contrast="16000"/>
            </a:blip>
            <a:srcRect l="5994" r="3596"/>
            <a:stretch>
              <a:fillRect/>
            </a:stretch>
          </p:blipFill>
          <p:spPr bwMode="auto">
            <a:xfrm>
              <a:off x="0" y="579"/>
              <a:ext cx="2103" cy="3506"/>
            </a:xfrm>
            <a:prstGeom prst="rect">
              <a:avLst/>
            </a:prstGeom>
            <a:noFill/>
            <a:ln w="12700" algn="ctr">
              <a:noFill/>
              <a:prstDash val="solid"/>
              <a:miter lim="800000"/>
              <a:headEnd type="none" w="lg" len="lg"/>
              <a:tailEnd type="none" w="lg" len="lg"/>
            </a:ln>
            <a:effectLst/>
          </p:spPr>
        </p:pic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824" y="3408"/>
              <a:ext cx="568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592" y="1960"/>
              <a:ext cx="1072" cy="360"/>
            </a:xfrm>
            <a:prstGeom prst="rect">
              <a:avLst/>
            </a:prstGeom>
            <a:solidFill>
              <a:schemeClr val="bg1"/>
            </a:solidFill>
            <a:ln w="12700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00" y="1368"/>
              <a:ext cx="680" cy="272"/>
            </a:xfrm>
            <a:prstGeom prst="rect">
              <a:avLst/>
            </a:prstGeom>
            <a:solidFill>
              <a:schemeClr val="bg1"/>
            </a:solidFill>
            <a:ln w="12700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AFBR-75 Optical Module detailed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03BDEE8-105F-D944-A4F1-4C27C48D44B7}" type="slidenum">
              <a:rPr lang="en-US" smtClean="0"/>
              <a:pPr>
                <a:defRPr/>
              </a:pPr>
              <a:t>5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072" y="1446073"/>
            <a:ext cx="1668005" cy="1347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IMG_0018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503" y="1433602"/>
            <a:ext cx="1491686" cy="1347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50"/>
          <p:cNvGrpSpPr/>
          <p:nvPr/>
        </p:nvGrpSpPr>
        <p:grpSpPr>
          <a:xfrm>
            <a:off x="496957" y="1083366"/>
            <a:ext cx="3854458" cy="4227744"/>
            <a:chOff x="5745768" y="3807023"/>
            <a:chExt cx="4266351" cy="4657724"/>
          </a:xfrm>
        </p:grpSpPr>
        <p:pic>
          <p:nvPicPr>
            <p:cNvPr id="9" name="Picture 8" descr="McLinkModule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7547" y="7156832"/>
              <a:ext cx="1295399" cy="1307915"/>
            </a:xfrm>
            <a:prstGeom prst="rect">
              <a:avLst/>
            </a:prstGeom>
          </p:spPr>
        </p:pic>
        <p:grpSp>
          <p:nvGrpSpPr>
            <p:cNvPr id="5" name="Group 84"/>
            <p:cNvGrpSpPr/>
            <p:nvPr/>
          </p:nvGrpSpPr>
          <p:grpSpPr>
            <a:xfrm>
              <a:off x="5745768" y="3807023"/>
              <a:ext cx="4266351" cy="3050977"/>
              <a:chOff x="425622" y="1524000"/>
              <a:chExt cx="4266351" cy="305097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505314" y="2395270"/>
                <a:ext cx="2286000" cy="1645920"/>
              </a:xfrm>
              <a:prstGeom prst="rect">
                <a:avLst/>
              </a:prstGeom>
              <a:solidFill>
                <a:srgbClr val="00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sp>
            <p:nvSpPr>
              <p:cNvPr id="12" name="Text Box 81"/>
              <p:cNvSpPr txBox="1">
                <a:spLocks noChangeArrowheads="1"/>
              </p:cNvSpPr>
              <p:nvPr/>
            </p:nvSpPr>
            <p:spPr bwMode="auto">
              <a:xfrm>
                <a:off x="425622" y="2709446"/>
                <a:ext cx="109837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srgbClr val="333333"/>
                    </a:solidFill>
                    <a:latin typeface="Arial" charset="0"/>
                  </a:rPr>
                  <a:t>Electrical</a:t>
                </a:r>
                <a:endParaRPr lang="en-US" sz="1600" b="1" dirty="0">
                  <a:solidFill>
                    <a:srgbClr val="333333"/>
                  </a:solidFill>
                  <a:latin typeface="Arial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3505200" y="2819400"/>
                <a:ext cx="137160" cy="137160"/>
              </a:xfrm>
              <a:prstGeom prst="roundRect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8100000">
                  <a:schemeClr val="tx1">
                    <a:lumMod val="60000"/>
                    <a:lumOff val="40000"/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>
                <a:bevelT w="19050" h="69850"/>
                <a:bevelB w="31750" h="57150"/>
              </a:sp3d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3505200" y="2987040"/>
                <a:ext cx="137160" cy="137160"/>
              </a:xfrm>
              <a:prstGeom prst="roundRect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8100000">
                  <a:schemeClr val="tx1">
                    <a:lumMod val="60000"/>
                    <a:lumOff val="40000"/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>
                <a:bevelT w="19050" h="69850"/>
                <a:bevelB w="31750" h="57150"/>
              </a:sp3d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3505200" y="3282442"/>
                <a:ext cx="137160" cy="137160"/>
              </a:xfrm>
              <a:prstGeom prst="roundRect">
                <a:avLst/>
              </a:prstGeom>
              <a:solidFill>
                <a:srgbClr val="FFFF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8100000">
                  <a:schemeClr val="tx1">
                    <a:lumMod val="60000"/>
                    <a:lumOff val="40000"/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>
                <a:bevelT w="19050" h="69850"/>
                <a:bevelB w="31750" h="57150"/>
              </a:sp3d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3505200" y="3449447"/>
                <a:ext cx="137160" cy="137160"/>
              </a:xfrm>
              <a:prstGeom prst="roundRect">
                <a:avLst/>
              </a:prstGeom>
              <a:solidFill>
                <a:srgbClr val="FFFF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8100000">
                  <a:schemeClr val="tx1">
                    <a:lumMod val="60000"/>
                    <a:lumOff val="40000"/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>
                <a:bevelT w="19050" h="69850"/>
                <a:bevelB w="31750" h="57150"/>
              </a:sp3d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352800" y="2488722"/>
                <a:ext cx="228600" cy="2286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3352800" y="3683478"/>
                <a:ext cx="228600" cy="2286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34100" y="3788734"/>
                <a:ext cx="10567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FF"/>
                    </a:solidFill>
                  </a:rPr>
                  <a:t>12mm x 12mm</a:t>
                </a:r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95600" y="42672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AA262F"/>
                    </a:solidFill>
                  </a:rPr>
                  <a:t>IC</a:t>
                </a:r>
                <a:endParaRPr lang="en-US" sz="1400" b="1" dirty="0">
                  <a:solidFill>
                    <a:srgbClr val="AA262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60922" y="1524000"/>
                <a:ext cx="1438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AA262F"/>
                    </a:solidFill>
                  </a:rPr>
                  <a:t>2 Photo-detectors</a:t>
                </a:r>
                <a:endParaRPr lang="en-US" sz="1400" b="1" dirty="0">
                  <a:solidFill>
                    <a:srgbClr val="AA262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796570" y="4191000"/>
                <a:ext cx="7825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AA262F"/>
                    </a:solidFill>
                  </a:rPr>
                  <a:t>2 Lasers</a:t>
                </a:r>
                <a:endParaRPr lang="en-US" sz="1400" b="1" dirty="0">
                  <a:solidFill>
                    <a:srgbClr val="AA262F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02137" y="1860332"/>
                <a:ext cx="12506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AA262F"/>
                    </a:solidFill>
                  </a:rPr>
                  <a:t>Alignment hole</a:t>
                </a:r>
                <a:endParaRPr lang="en-US" sz="1400" b="1" dirty="0">
                  <a:solidFill>
                    <a:srgbClr val="AA262F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2590800" y="1905000"/>
                <a:ext cx="1024128" cy="1588"/>
              </a:xfrm>
              <a:prstGeom prst="straightConnector1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rot="10800000">
                <a:off x="1524000" y="2971800"/>
                <a:ext cx="1024128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FFFF6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10800000">
                <a:off x="1524000" y="3124200"/>
                <a:ext cx="1024128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FFFF6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rot="10800000">
                <a:off x="1524000" y="3505200"/>
                <a:ext cx="1024128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FFFF6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10800000">
                <a:off x="1524000" y="3352800"/>
                <a:ext cx="1024128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FFFF6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2557730" y="2802148"/>
                <a:ext cx="822960" cy="822960"/>
              </a:xfrm>
              <a:prstGeom prst="rect">
                <a:avLst/>
              </a:prstGeom>
              <a:solidFill>
                <a:srgbClr val="00502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contourW="12700">
                <a:bevelT w="139700" prst="cross"/>
                <a:contourClr>
                  <a:schemeClr val="tx1"/>
                </a:contourClr>
              </a:sp3d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2603844" y="2849071"/>
                <a:ext cx="731520" cy="731520"/>
              </a:xfrm>
              <a:prstGeom prst="roundRect">
                <a:avLst/>
              </a:prstGeom>
              <a:solidFill>
                <a:srgbClr val="0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8100000">
                  <a:schemeClr val="tx1">
                    <a:lumMod val="60000"/>
                    <a:lumOff val="40000"/>
                    <a:alpha val="5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>
                <a:bevelT w="57150" h="50800"/>
                <a:bevelB w="25400" h="107950"/>
              </a:sp3d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602909" y="2828026"/>
                <a:ext cx="756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rgbClr val="AA262F"/>
                    </a:solidFill>
                  </a:rPr>
                  <a:t>Avago</a:t>
                </a:r>
                <a:endParaRPr lang="en-US" sz="1800" b="1" dirty="0">
                  <a:solidFill>
                    <a:srgbClr val="AA262F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549105" y="3160573"/>
                <a:ext cx="864339" cy="473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1100" b="1" dirty="0" smtClean="0">
                    <a:solidFill>
                      <a:srgbClr val="FFFFFF"/>
                    </a:solidFill>
                  </a:rPr>
                  <a:t>Optical </a:t>
                </a:r>
                <a:br>
                  <a:rPr lang="en-US" sz="1100" b="1" dirty="0" smtClean="0">
                    <a:solidFill>
                      <a:srgbClr val="FFFFFF"/>
                    </a:solidFill>
                  </a:rPr>
                </a:br>
                <a:r>
                  <a:rPr lang="en-US" sz="1100" b="1" dirty="0" smtClean="0">
                    <a:solidFill>
                      <a:srgbClr val="FFFFFF"/>
                    </a:solidFill>
                  </a:rPr>
                  <a:t>Transceiver </a:t>
                </a:r>
                <a:br>
                  <a:rPr lang="en-US" sz="1100" b="1" dirty="0" smtClean="0">
                    <a:solidFill>
                      <a:srgbClr val="FFFFFF"/>
                    </a:solidFill>
                  </a:rPr>
                </a:br>
                <a:r>
                  <a:rPr lang="en-US" sz="1100" b="1" dirty="0" smtClean="0">
                    <a:solidFill>
                      <a:srgbClr val="FFFFFF"/>
                    </a:solidFill>
                  </a:rPr>
                  <a:t>IC</a:t>
                </a:r>
                <a:endParaRPr lang="en-US" sz="11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 bwMode="auto">
              <a:xfrm>
                <a:off x="2438400" y="2438400"/>
                <a:ext cx="1295400" cy="1524000"/>
              </a:xfrm>
              <a:prstGeom prst="roundRect">
                <a:avLst/>
              </a:prstGeom>
              <a:solidFill>
                <a:schemeClr val="bg2">
                  <a:alpha val="32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cxnSp>
            <p:nvCxnSpPr>
              <p:cNvPr id="34" name="Straight Arrow Connector 33"/>
              <p:cNvCxnSpPr>
                <a:stCxn id="40" idx="3"/>
              </p:cNvCxnSpPr>
              <p:nvPr/>
            </p:nvCxnSpPr>
            <p:spPr bwMode="auto">
              <a:xfrm flipV="1">
                <a:off x="2380954" y="3962400"/>
                <a:ext cx="362246" cy="458689"/>
              </a:xfrm>
              <a:prstGeom prst="straightConnector1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rot="16200000" flipV="1">
                <a:off x="3352800" y="3810000"/>
                <a:ext cx="685800" cy="228600"/>
              </a:xfrm>
              <a:prstGeom prst="straightConnector1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>
                <a:stCxn id="21" idx="2"/>
              </p:cNvCxnSpPr>
              <p:nvPr/>
            </p:nvCxnSpPr>
            <p:spPr bwMode="auto">
              <a:xfrm rot="5400000">
                <a:off x="3236905" y="2176275"/>
                <a:ext cx="987623" cy="298627"/>
              </a:xfrm>
              <a:prstGeom prst="straightConnector1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 rot="5400000" flipH="1" flipV="1">
                <a:off x="2667002" y="3886200"/>
                <a:ext cx="761998" cy="2"/>
              </a:xfrm>
              <a:prstGeom prst="straightConnector1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 rot="16200000" flipH="1">
                <a:off x="1600200" y="2133600"/>
                <a:ext cx="381000" cy="228600"/>
              </a:xfrm>
              <a:prstGeom prst="straightConnector1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2971800" y="2133600"/>
                <a:ext cx="396766" cy="396765"/>
              </a:xfrm>
              <a:prstGeom prst="straightConnector1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0" name="TextBox 39"/>
              <p:cNvSpPr txBox="1"/>
              <p:nvPr/>
            </p:nvSpPr>
            <p:spPr>
              <a:xfrm>
                <a:off x="1295400" y="4267200"/>
                <a:ext cx="10855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AA262F"/>
                    </a:solidFill>
                  </a:rPr>
                  <a:t>Module Lens</a:t>
                </a:r>
                <a:endParaRPr lang="en-US" sz="1400" b="1" dirty="0">
                  <a:solidFill>
                    <a:srgbClr val="AA262F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147226" y="1767129"/>
                <a:ext cx="742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AA262F"/>
                    </a:solidFill>
                  </a:rPr>
                  <a:t>Module </a:t>
                </a:r>
                <a:br>
                  <a:rPr lang="en-US" sz="1400" b="1" dirty="0" smtClean="0">
                    <a:solidFill>
                      <a:srgbClr val="AA262F"/>
                    </a:solidFill>
                  </a:rPr>
                </a:br>
                <a:r>
                  <a:rPr lang="en-US" sz="1400" b="1" dirty="0" smtClean="0">
                    <a:solidFill>
                      <a:srgbClr val="AA262F"/>
                    </a:solidFill>
                  </a:rPr>
                  <a:t>PCB</a:t>
                </a:r>
                <a:endParaRPr lang="en-US" sz="1400" b="1" dirty="0">
                  <a:solidFill>
                    <a:srgbClr val="AA262F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769398" y="2787908"/>
                <a:ext cx="34817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FFFF66"/>
                    </a:solidFill>
                  </a:rPr>
                  <a:t>Tx1</a:t>
                </a:r>
                <a:endParaRPr lang="en-US" sz="900" b="1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74545" y="2940308"/>
                <a:ext cx="34817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FFFF66"/>
                    </a:solidFill>
                  </a:rPr>
                  <a:t>Tx2</a:t>
                </a:r>
                <a:endParaRPr lang="en-US" sz="900" b="1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80281" y="3174353"/>
                <a:ext cx="3593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FFFF66"/>
                    </a:solidFill>
                  </a:rPr>
                  <a:t>Rx1</a:t>
                </a:r>
                <a:endParaRPr lang="en-US" sz="900" b="1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785428" y="3326753"/>
                <a:ext cx="3593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FFFF66"/>
                    </a:solidFill>
                  </a:rPr>
                  <a:t>Rx2</a:t>
                </a:r>
                <a:endParaRPr lang="en-US" sz="900" b="1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46" name="Left-Right Arrow 45"/>
              <p:cNvSpPr/>
              <p:nvPr/>
            </p:nvSpPr>
            <p:spPr bwMode="auto">
              <a:xfrm>
                <a:off x="641132" y="3048000"/>
                <a:ext cx="838200" cy="381000"/>
              </a:xfrm>
              <a:prstGeom prst="leftRightArrow">
                <a:avLst/>
              </a:prstGeom>
              <a:solidFill>
                <a:schemeClr val="tx2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sp>
            <p:nvSpPr>
              <p:cNvPr id="47" name="Left-Right Arrow 46"/>
              <p:cNvSpPr/>
              <p:nvPr/>
            </p:nvSpPr>
            <p:spPr bwMode="auto">
              <a:xfrm>
                <a:off x="3810000" y="3048000"/>
                <a:ext cx="838200" cy="381000"/>
              </a:xfrm>
              <a:prstGeom prst="leftRightArrow">
                <a:avLst/>
              </a:prstGeom>
              <a:solidFill>
                <a:srgbClr val="FFFF66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dirty="0">
                  <a:solidFill>
                    <a:srgbClr val="AA262F"/>
                  </a:solidFill>
                  <a:latin typeface="Arial Narrow" charset="0"/>
                </a:endParaRPr>
              </a:p>
            </p:txBody>
          </p:sp>
          <p:sp>
            <p:nvSpPr>
              <p:cNvPr id="48" name="Text Box 81"/>
              <p:cNvSpPr txBox="1">
                <a:spLocks noChangeArrowheads="1"/>
              </p:cNvSpPr>
              <p:nvPr/>
            </p:nvSpPr>
            <p:spPr bwMode="auto">
              <a:xfrm>
                <a:off x="3810000" y="2709446"/>
                <a:ext cx="88197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srgbClr val="333333"/>
                    </a:solidFill>
                    <a:latin typeface="Arial" charset="0"/>
                  </a:rPr>
                  <a:t>Optical</a:t>
                </a:r>
                <a:endParaRPr lang="en-US" sz="1600" b="1" dirty="0">
                  <a:solidFill>
                    <a:srgbClr val="333333"/>
                  </a:solidFill>
                  <a:latin typeface="Arial" charset="0"/>
                </a:endParaRPr>
              </a:p>
            </p:txBody>
          </p:sp>
        </p:grpSp>
        <p:cxnSp>
          <p:nvCxnSpPr>
            <p:cNvPr id="49" name="Straight Arrow Connector 48"/>
            <p:cNvCxnSpPr/>
            <p:nvPr/>
          </p:nvCxnSpPr>
          <p:spPr bwMode="auto">
            <a:xfrm rot="16200000" flipH="1">
              <a:off x="7491846" y="6893123"/>
              <a:ext cx="762000" cy="38100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rot="5400000">
              <a:off x="7987940" y="7312223"/>
              <a:ext cx="761206" cy="794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901" y="5624396"/>
            <a:ext cx="8466588" cy="46166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 smtClean="0"/>
              <a:t>Optics for the consumer market utilized for computer networking.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0953" y="3195795"/>
            <a:ext cx="3210779" cy="205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vago">
  <a:themeElements>
    <a:clrScheme name="Avago Main Palette">
      <a:dk1>
        <a:srgbClr val="333333"/>
      </a:dk1>
      <a:lt1>
        <a:srgbClr val="FFFFFF"/>
      </a:lt1>
      <a:dk2>
        <a:srgbClr val="AA262F"/>
      </a:dk2>
      <a:lt2>
        <a:srgbClr val="DEE1DD"/>
      </a:lt2>
      <a:accent1>
        <a:srgbClr val="000000"/>
      </a:accent1>
      <a:accent2>
        <a:srgbClr val="EAA45F"/>
      </a:accent2>
      <a:accent3>
        <a:srgbClr val="004270"/>
      </a:accent3>
      <a:accent4>
        <a:srgbClr val="2D637F"/>
      </a:accent4>
      <a:accent5>
        <a:srgbClr val="638A86"/>
      </a:accent5>
      <a:accent6>
        <a:srgbClr val="717EBD"/>
      </a:accent6>
      <a:hlink>
        <a:srgbClr val="B2625C"/>
      </a:hlink>
      <a:folHlink>
        <a:srgbClr val="B4975A"/>
      </a:folHlink>
    </a:clrScheme>
    <a:fontScheme name="Ava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50000"/>
          </a:spcBef>
          <a:spcAft>
            <a:spcPct val="5000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50000"/>
          </a:spcBef>
          <a:spcAft>
            <a:spcPct val="5000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Avago 1">
        <a:dk1>
          <a:srgbClr val="000000"/>
        </a:dk1>
        <a:lt1>
          <a:srgbClr val="FFFFFF"/>
        </a:lt1>
        <a:dk2>
          <a:srgbClr val="983222"/>
        </a:dk2>
        <a:lt2>
          <a:srgbClr val="777777"/>
        </a:lt2>
        <a:accent1>
          <a:srgbClr val="000000"/>
        </a:accent1>
        <a:accent2>
          <a:srgbClr val="D55C1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C15316"/>
        </a:accent6>
        <a:hlink>
          <a:srgbClr val="206C49"/>
        </a:hlink>
        <a:folHlink>
          <a:srgbClr val="C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go 2">
        <a:dk1>
          <a:srgbClr val="000000"/>
        </a:dk1>
        <a:lt1>
          <a:srgbClr val="FFFFFF"/>
        </a:lt1>
        <a:dk2>
          <a:srgbClr val="983222"/>
        </a:dk2>
        <a:lt2>
          <a:srgbClr val="44697D"/>
        </a:lt2>
        <a:accent1>
          <a:srgbClr val="000000"/>
        </a:accent1>
        <a:accent2>
          <a:srgbClr val="9A996E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8B8A63"/>
        </a:accent6>
        <a:hlink>
          <a:srgbClr val="C88F42"/>
        </a:hlink>
        <a:folHlink>
          <a:srgbClr val="8683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ago 3">
        <a:dk1>
          <a:srgbClr val="000000"/>
        </a:dk1>
        <a:lt1>
          <a:srgbClr val="FFFFFF"/>
        </a:lt1>
        <a:dk2>
          <a:srgbClr val="983222"/>
        </a:dk2>
        <a:lt2>
          <a:srgbClr val="44697D"/>
        </a:lt2>
        <a:accent1>
          <a:srgbClr val="000000"/>
        </a:accent1>
        <a:accent2>
          <a:srgbClr val="D55C1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C15316"/>
        </a:accent6>
        <a:hlink>
          <a:srgbClr val="5B6334"/>
        </a:hlink>
        <a:folHlink>
          <a:srgbClr val="C7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AvagoPowerPoint2007</Template>
  <TotalTime>4622</TotalTime>
  <Words>330</Words>
  <Application>Microsoft Macintosh PowerPoint</Application>
  <PresentationFormat>On-screen Show (4:3)</PresentationFormat>
  <Paragraphs>83</Paragraphs>
  <Slides>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Avago</vt:lpstr>
      <vt:lpstr>Optical Interconnects for  Computing Applications</vt:lpstr>
      <vt:lpstr>Evolution of high-bandwidth interconnects</vt:lpstr>
      <vt:lpstr>Modules targeted at different design points</vt:lpstr>
      <vt:lpstr>MicroPOD: Driven by high-performance computing</vt:lpstr>
      <vt:lpstr>AFBR-75 Optical Module detailed overview</vt:lpstr>
    </vt:vector>
  </TitlesOfParts>
  <Company>dave 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PowerPoint Template</dc:title>
  <dc:creator>dave ross</dc:creator>
  <cp:lastModifiedBy>Information Services Department</cp:lastModifiedBy>
  <cp:revision>535</cp:revision>
  <cp:lastPrinted>2005-09-28T00:02:08Z</cp:lastPrinted>
  <dcterms:created xsi:type="dcterms:W3CDTF">2011-11-02T17:26:26Z</dcterms:created>
  <dcterms:modified xsi:type="dcterms:W3CDTF">2011-11-02T17:26:41Z</dcterms:modified>
</cp:coreProperties>
</file>