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Default Extension="emf" ContentType="image/x-emf"/>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presentation.xml" ContentType="application/vnd.openxmlformats-officedocument.presentationml.presentation.main+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docProps/custom.xml" ContentType="application/vnd.openxmlformats-officedocument.custom-properties+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6"/>
  </p:notesMasterIdLst>
  <p:handoutMasterIdLst>
    <p:handoutMasterId r:id="rId7"/>
  </p:handoutMasterIdLst>
  <p:sldIdLst>
    <p:sldId id="306" r:id="rId2"/>
    <p:sldId id="309" r:id="rId3"/>
    <p:sldId id="307" r:id="rId4"/>
    <p:sldId id="308" r:id="rId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FF00"/>
    <a:srgbClr val="777777"/>
    <a:srgbClr val="00FF00"/>
    <a:srgbClr val="FFCC99"/>
    <a:srgbClr val="FFFFCC"/>
    <a:srgbClr val="3333FF"/>
    <a:srgbClr val="FF9900"/>
    <a:srgbClr val="DDDDDD"/>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vertBarState="maximized">
    <p:restoredLeft sz="13740" autoAdjust="0"/>
    <p:restoredTop sz="96756" autoAdjust="0"/>
  </p:normalViewPr>
  <p:slideViewPr>
    <p:cSldViewPr>
      <p:cViewPr varScale="1">
        <p:scale>
          <a:sx n="160" d="100"/>
          <a:sy n="160" d="100"/>
        </p:scale>
        <p:origin x="-51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1566" y="-8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dirty="0"/>
          </a:p>
        </p:txBody>
      </p:sp>
      <p:sp>
        <p:nvSpPr>
          <p:cNvPr id="277507"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dirty="0"/>
          </a:p>
        </p:txBody>
      </p:sp>
      <p:sp>
        <p:nvSpPr>
          <p:cNvPr id="277508"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dirty="0"/>
          </a:p>
        </p:txBody>
      </p:sp>
      <p:sp>
        <p:nvSpPr>
          <p:cNvPr id="277509"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EEF74451-1A4E-4AA6-AE5D-4DD23AF5C7B5}" type="slidenum">
              <a:rPr lang="en-US"/>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7396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68650" cy="4810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6030" tIns="48015" rIns="96030" bIns="48015" numCol="1" anchor="t" anchorCtr="0" compatLnSpc="1">
            <a:prstTxWarp prst="textNoShape">
              <a:avLst/>
            </a:prstTxWarp>
          </a:bodyPr>
          <a:lstStyle>
            <a:lvl1pPr defTabSz="960438" eaLnBrk="1" hangingPunct="1">
              <a:defRPr sz="1400"/>
            </a:lvl1pPr>
          </a:lstStyle>
          <a:p>
            <a:endParaRPr lang="en-US" dirty="0"/>
          </a:p>
        </p:txBody>
      </p:sp>
      <p:sp>
        <p:nvSpPr>
          <p:cNvPr id="19459" name="Rectangle 3"/>
          <p:cNvSpPr>
            <a:spLocks noGrp="1" noChangeArrowheads="1"/>
          </p:cNvSpPr>
          <p:nvPr>
            <p:ph type="dt" idx="1"/>
          </p:nvPr>
        </p:nvSpPr>
        <p:spPr bwMode="auto">
          <a:xfrm>
            <a:off x="4144963" y="0"/>
            <a:ext cx="3168650" cy="4810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6030" tIns="48015" rIns="96030" bIns="48015" numCol="1" anchor="t" anchorCtr="0" compatLnSpc="1">
            <a:prstTxWarp prst="textNoShape">
              <a:avLst/>
            </a:prstTxWarp>
          </a:bodyPr>
          <a:lstStyle>
            <a:lvl1pPr algn="r" defTabSz="960438" eaLnBrk="1" hangingPunct="1">
              <a:defRPr sz="1400"/>
            </a:lvl1pPr>
          </a:lstStyle>
          <a:p>
            <a:endParaRPr lang="en-US" dirty="0"/>
          </a:p>
        </p:txBody>
      </p:sp>
      <p:sp>
        <p:nvSpPr>
          <p:cNvPr id="1946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 uri="{53640926-AAD7-44D8-BBD7-CCE9431645EC}">
              <a14:shadowObscured xmlns:a14="http://schemas.microsoft.com/office/drawing/2010/main" xmlns:p="http://schemas.openxmlformats.org/presentationml/2006/main" xmlns:r="http://schemas.openxmlformats.org/officeDocument/2006/relationships" xmlns:a="http://schemas.openxmlformats.org/drawingml/2006/main" xmlns="" val="1"/>
            </a:ext>
          </a:extLst>
        </p:spPr>
      </p:sp>
      <p:sp>
        <p:nvSpPr>
          <p:cNvPr id="19461" name="Rectangle 5"/>
          <p:cNvSpPr>
            <a:spLocks noGrp="1" noChangeArrowheads="1"/>
          </p:cNvSpPr>
          <p:nvPr>
            <p:ph type="body" sz="quarter" idx="3"/>
          </p:nvPr>
        </p:nvSpPr>
        <p:spPr bwMode="auto">
          <a:xfrm>
            <a:off x="731838" y="4560888"/>
            <a:ext cx="5851525" cy="43211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6030" tIns="48015" rIns="96030" bIns="480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9118600"/>
            <a:ext cx="3168650" cy="4810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6030" tIns="48015" rIns="96030" bIns="48015" numCol="1" anchor="b" anchorCtr="0" compatLnSpc="1">
            <a:prstTxWarp prst="textNoShape">
              <a:avLst/>
            </a:prstTxWarp>
          </a:bodyPr>
          <a:lstStyle>
            <a:lvl1pPr defTabSz="960438" eaLnBrk="1" hangingPunct="1">
              <a:defRPr sz="1400"/>
            </a:lvl1pPr>
          </a:lstStyle>
          <a:p>
            <a:endParaRPr lang="en-US" dirty="0"/>
          </a:p>
        </p:txBody>
      </p:sp>
      <p:sp>
        <p:nvSpPr>
          <p:cNvPr id="19463" name="Rectangle 7"/>
          <p:cNvSpPr>
            <a:spLocks noGrp="1" noChangeArrowheads="1"/>
          </p:cNvSpPr>
          <p:nvPr>
            <p:ph type="sldNum" sz="quarter" idx="5"/>
          </p:nvPr>
        </p:nvSpPr>
        <p:spPr bwMode="auto">
          <a:xfrm>
            <a:off x="4144963" y="9118600"/>
            <a:ext cx="3168650" cy="4810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6030" tIns="48015" rIns="96030" bIns="48015" numCol="1" anchor="b" anchorCtr="0" compatLnSpc="1">
            <a:prstTxWarp prst="textNoShape">
              <a:avLst/>
            </a:prstTxWarp>
          </a:bodyPr>
          <a:lstStyle>
            <a:lvl1pPr algn="r" defTabSz="960438" eaLnBrk="1" hangingPunct="1">
              <a:defRPr sz="1400"/>
            </a:lvl1pPr>
          </a:lstStyle>
          <a:p>
            <a:fld id="{98291679-F75E-4B2D-BFC3-E1627A8FBEAE}" type="slidenum">
              <a:rPr lang="en-US"/>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00690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BEE52-C03B-4735-B4D1-FE3F16B695FC}" type="slidenum">
              <a:rPr lang="en-US"/>
              <a:pPr/>
              <a:t>1</a:t>
            </a:fld>
            <a:endParaRPr 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8435" name="Rectangle 3"/>
          <p:cNvSpPr>
            <a:spLocks noGrp="1" noChangeArrowheads="1"/>
          </p:cNvSpPr>
          <p:nvPr>
            <p:ph type="ctrTitle"/>
          </p:nvPr>
        </p:nvSpPr>
        <p:spPr>
          <a:xfrm>
            <a:off x="685800" y="2130425"/>
            <a:ext cx="7772400" cy="1470025"/>
          </a:xfrm>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777777"/>
                  </a:outerShdw>
                </a:effectLst>
              </a14:hiddenEffects>
            </a:ext>
          </a:extLst>
        </p:spPr>
        <p:txBody>
          <a:bodyPr/>
          <a:lstStyle>
            <a:lvl1pPr>
              <a:defRPr sz="3200" b="1">
                <a:solidFill>
                  <a:schemeClr val="tx1"/>
                </a:solidFill>
              </a:defRPr>
            </a:lvl1pPr>
          </a:lstStyle>
          <a:p>
            <a:pPr lvl="0"/>
            <a:r>
              <a:rPr lang="en-US" noProof="0" smtClean="0"/>
              <a:t>Click to edit Master title style</a:t>
            </a:r>
          </a:p>
        </p:txBody>
      </p:sp>
      <p:sp>
        <p:nvSpPr>
          <p:cNvPr id="18436" name="Rectangle 4"/>
          <p:cNvSpPr>
            <a:spLocks noGrp="1" noChangeArrowheads="1"/>
          </p:cNvSpPr>
          <p:nvPr>
            <p:ph type="subTitle" idx="1"/>
          </p:nvPr>
        </p:nvSpPr>
        <p:spPr>
          <a:xfrm>
            <a:off x="1371600" y="3886200"/>
            <a:ext cx="6400800" cy="1752600"/>
          </a:xfrm>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777777"/>
                  </a:outerShdw>
                </a:effectLst>
              </a14:hiddenEffects>
            </a:ext>
          </a:extLst>
        </p:spPr>
        <p:txBody>
          <a:bodyPr/>
          <a:lstStyle>
            <a:lvl1pPr marL="0" indent="0" algn="ctr">
              <a:lnSpc>
                <a:spcPct val="80000"/>
              </a:lnSpc>
              <a:buFontTx/>
              <a:buNone/>
              <a:defRPr sz="2400" b="1"/>
            </a:lvl1pPr>
          </a:lstStyle>
          <a:p>
            <a:pPr lvl="0"/>
            <a:r>
              <a:rPr lang="en-US" noProof="0" smtClean="0"/>
              <a:t>Click to edit Master subtitle style</a:t>
            </a:r>
          </a:p>
        </p:txBody>
      </p:sp>
      <p:pic>
        <p:nvPicPr>
          <p:cNvPr id="18450" name="Picture 18" descr="http://www.coloradoengineeringinc.com/images/Master_Background2.jpg"/>
          <p:cNvPicPr>
            <a:picLocks noChangeAspect="1" noChangeArrowheads="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76200"/>
            <a:ext cx="9144000" cy="90646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5C7839A-DC13-423C-A994-437ED756C420}"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r>
              <a:rPr lang="en-US" dirty="0"/>
              <a:t>CEI PROPRIETARY // Use or disclosure of data contained on this sheet is subject to the restrictions listed on the title page.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214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18859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152400"/>
            <a:ext cx="550545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77FC61C-607F-42C4-B0AF-03575ED19817}"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r>
              <a:rPr lang="en-US" dirty="0"/>
              <a:t>CEI PROPRIETARY // Use or disclosure of data contained on this sheet is subject to the restrictions listed on the title page.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4537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5438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43000" y="1066800"/>
            <a:ext cx="7543800" cy="5059363"/>
          </a:xfrm>
        </p:spPr>
        <p:txBody>
          <a:bodyPr/>
          <a:lstStyle/>
          <a:p>
            <a:endParaRPr lang="en-US" dirty="0"/>
          </a:p>
        </p:txBody>
      </p:sp>
      <p:sp>
        <p:nvSpPr>
          <p:cNvPr id="4" name="Slide Number Placeholder 3"/>
          <p:cNvSpPr>
            <a:spLocks noGrp="1"/>
          </p:cNvSpPr>
          <p:nvPr>
            <p:ph type="sldNum" sz="quarter" idx="10"/>
          </p:nvPr>
        </p:nvSpPr>
        <p:spPr>
          <a:xfrm>
            <a:off x="8382000" y="6629400"/>
            <a:ext cx="685800" cy="228600"/>
          </a:xfrm>
        </p:spPr>
        <p:txBody>
          <a:bodyPr/>
          <a:lstStyle>
            <a:lvl1pPr>
              <a:defRPr/>
            </a:lvl1pPr>
          </a:lstStyle>
          <a:p>
            <a:fld id="{226B5A5F-1A82-48C2-B644-07A0806FA1E8}" type="slidenum">
              <a:rPr lang="en-US"/>
              <a:pPr/>
              <a:t>‹#›</a:t>
            </a:fld>
            <a:endParaRPr lang="en-US" dirty="0"/>
          </a:p>
        </p:txBody>
      </p:sp>
      <p:sp>
        <p:nvSpPr>
          <p:cNvPr id="5" name="Footer Placeholder 4"/>
          <p:cNvSpPr>
            <a:spLocks noGrp="1"/>
          </p:cNvSpPr>
          <p:nvPr>
            <p:ph type="ftr" sz="quarter" idx="11"/>
          </p:nvPr>
        </p:nvSpPr>
        <p:spPr>
          <a:xfrm>
            <a:off x="1143000" y="6629400"/>
            <a:ext cx="7543800" cy="228600"/>
          </a:xfrm>
        </p:spPr>
        <p:txBody>
          <a:bodyPr/>
          <a:lstStyle>
            <a:lvl1pPr>
              <a:defRPr/>
            </a:lvl1pPr>
          </a:lstStyle>
          <a:p>
            <a:r>
              <a:rPr lang="en-US" dirty="0"/>
              <a:t>CEI PROPRIETARY // Use or disclosure of data contained on this sheet is subject to the restrictions listed on the title page.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69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13FC53F-E939-422F-9315-223E263AB477}"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Use </a:t>
            </a:r>
            <a:r>
              <a:rPr lang="en-US" dirty="0"/>
              <a:t>or disclosure of data contained on this sheet is subject to the restrictions listed on the title page.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37926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71F6496-8931-4321-BC75-DDC381EBA941}"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r>
              <a:rPr lang="en-US" dirty="0"/>
              <a:t>CEI PROPRIETARY // Use or disclosure of data contained on this sheet is subject to the restrictions listed on the title page.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3383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066800"/>
            <a:ext cx="36957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36957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CAF9868-26BB-477E-82D3-7EDC23E58F16}"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r>
              <a:rPr lang="en-US" dirty="0"/>
              <a:t>CEI PROPRIETARY // Use or disclosure of data contained on this sheet is subject to the restrictions listed on the title page.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78830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E439D76-C759-45E1-8B56-D17CEB7F3146}" type="slidenum">
              <a:rPr lang="en-US"/>
              <a:pPr/>
              <a:t>‹#›</a:t>
            </a:fld>
            <a:endParaRPr lang="en-US" dirty="0"/>
          </a:p>
        </p:txBody>
      </p:sp>
      <p:sp>
        <p:nvSpPr>
          <p:cNvPr id="8" name="Footer Placeholder 7"/>
          <p:cNvSpPr>
            <a:spLocks noGrp="1"/>
          </p:cNvSpPr>
          <p:nvPr>
            <p:ph type="ftr" sz="quarter" idx="11"/>
          </p:nvPr>
        </p:nvSpPr>
        <p:spPr/>
        <p:txBody>
          <a:bodyPr/>
          <a:lstStyle>
            <a:lvl1pPr>
              <a:defRPr/>
            </a:lvl1pPr>
          </a:lstStyle>
          <a:p>
            <a:r>
              <a:rPr lang="en-US" dirty="0"/>
              <a:t>CEI PROPRIETARY // Use or disclosure of data contained on this sheet is subject to the restrictions listed on the title page.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718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A3B92E0-D092-419A-98A1-96FF7D2A9999}" type="slidenum">
              <a:rPr lang="en-US"/>
              <a:pPr/>
              <a:t>‹#›</a:t>
            </a:fld>
            <a:endParaRPr lang="en-US" dirty="0"/>
          </a:p>
        </p:txBody>
      </p:sp>
      <p:sp>
        <p:nvSpPr>
          <p:cNvPr id="4" name="Footer Placeholder 3"/>
          <p:cNvSpPr>
            <a:spLocks noGrp="1"/>
          </p:cNvSpPr>
          <p:nvPr>
            <p:ph type="ftr" sz="quarter" idx="11"/>
          </p:nvPr>
        </p:nvSpPr>
        <p:spPr/>
        <p:txBody>
          <a:bodyPr/>
          <a:lstStyle>
            <a:lvl1pPr>
              <a:defRPr/>
            </a:lvl1pPr>
          </a:lstStyle>
          <a:p>
            <a:r>
              <a:rPr lang="en-US" dirty="0"/>
              <a:t>CEI PROPRIETARY // Use or disclosure of data contained on this sheet is subject to the restrictions listed on the title page.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184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358B2EC-202D-478A-AC19-615384ADECE1}" type="slidenum">
              <a:rPr lang="en-US"/>
              <a:pPr/>
              <a:t>‹#›</a:t>
            </a:fld>
            <a:endParaRPr lang="en-US" dirty="0"/>
          </a:p>
        </p:txBody>
      </p:sp>
      <p:sp>
        <p:nvSpPr>
          <p:cNvPr id="3" name="Footer Placeholder 2"/>
          <p:cNvSpPr>
            <a:spLocks noGrp="1"/>
          </p:cNvSpPr>
          <p:nvPr>
            <p:ph type="ftr" sz="quarter" idx="11"/>
          </p:nvPr>
        </p:nvSpPr>
        <p:spPr/>
        <p:txBody>
          <a:bodyPr/>
          <a:lstStyle>
            <a:lvl1pPr>
              <a:defRPr/>
            </a:lvl1pPr>
          </a:lstStyle>
          <a:p>
            <a:r>
              <a:rPr lang="en-US" dirty="0"/>
              <a:t>CEI PROPRIETARY // Use or disclosure of data contained on this sheet is subject to the restrictions listed on the title page.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200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1F5298A-6E8D-4C95-89F6-25DE4E445625}"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r>
              <a:rPr lang="en-US" dirty="0"/>
              <a:t>CEI PROPRIETARY // Use or disclosure of data contained on this sheet is subject to the restrictions listed on the title page.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346686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EC35116-2FAB-41AF-8957-86D7D7EE4637}"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r>
              <a:rPr lang="en-US" dirty="0"/>
              <a:t>CEI PROPRIETARY // Use or disclosure of data contained on this sheet is subject to the restrictions listed on the title page.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66180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143000" y="1066800"/>
            <a:ext cx="7543800" cy="50593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82000" y="6629400"/>
            <a:ext cx="685800" cy="228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b="1"/>
            </a:lvl1pPr>
          </a:lstStyle>
          <a:p>
            <a:fld id="{69D17D8C-9D54-4F63-9EAC-973249ED6591}" type="slidenum">
              <a:rPr lang="en-US"/>
              <a:pPr/>
              <a:t>‹#›</a:t>
            </a:fld>
            <a:endParaRPr lang="en-US" dirty="0"/>
          </a:p>
        </p:txBody>
      </p:sp>
      <p:sp>
        <p:nvSpPr>
          <p:cNvPr id="1031" name="Line 7"/>
          <p:cNvSpPr>
            <a:spLocks noChangeShapeType="1"/>
          </p:cNvSpPr>
          <p:nvPr userDrawn="1"/>
        </p:nvSpPr>
        <p:spPr bwMode="auto">
          <a:xfrm>
            <a:off x="0" y="960438"/>
            <a:ext cx="9144000" cy="0"/>
          </a:xfrm>
          <a:prstGeom prst="line">
            <a:avLst/>
          </a:prstGeom>
          <a:noFill/>
          <a:ln w="57150">
            <a:solidFill>
              <a:srgbClr val="00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dirty="0"/>
          </a:p>
        </p:txBody>
      </p:sp>
      <p:sp>
        <p:nvSpPr>
          <p:cNvPr id="1026" name="Rectangle 2"/>
          <p:cNvSpPr>
            <a:spLocks noGrp="1" noChangeArrowheads="1"/>
          </p:cNvSpPr>
          <p:nvPr>
            <p:ph type="title"/>
          </p:nvPr>
        </p:nvSpPr>
        <p:spPr bwMode="auto">
          <a:xfrm>
            <a:off x="1143000" y="152400"/>
            <a:ext cx="7543800" cy="762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3" name="Rectangle 19"/>
          <p:cNvSpPr>
            <a:spLocks noChangeArrowheads="1"/>
          </p:cNvSpPr>
          <p:nvPr userDrawn="1"/>
        </p:nvSpPr>
        <p:spPr bwMode="auto">
          <a:xfrm>
            <a:off x="0" y="990600"/>
            <a:ext cx="1143000" cy="5867400"/>
          </a:xfrm>
          <a:prstGeom prst="rect">
            <a:avLst/>
          </a:prstGeom>
          <a:gradFill rotWithShape="0">
            <a:gsLst>
              <a:gs pos="0">
                <a:srgbClr val="400080"/>
              </a:gs>
              <a:gs pos="100000">
                <a:srgbClr val="CC99FF"/>
              </a:gs>
            </a:gsLst>
            <a:lin ang="0" scaled="1"/>
          </a:gra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wrap="none" lIns="92075" tIns="46038" rIns="92075" bIns="46038" anchor="ctr"/>
          <a:lstStyle/>
          <a:p>
            <a:pPr>
              <a:spcBef>
                <a:spcPct val="50000"/>
              </a:spcBef>
            </a:pPr>
            <a:endParaRPr lang="en-US" sz="2400" dirty="0">
              <a:latin typeface="Times New Roman" pitchFamily="18" charset="0"/>
            </a:endParaRPr>
          </a:p>
        </p:txBody>
      </p:sp>
      <p:sp>
        <p:nvSpPr>
          <p:cNvPr id="1046" name="Rectangle 22"/>
          <p:cNvSpPr>
            <a:spLocks noGrp="1" noChangeArrowheads="1"/>
          </p:cNvSpPr>
          <p:nvPr>
            <p:ph type="ftr" sz="quarter" idx="3"/>
          </p:nvPr>
        </p:nvSpPr>
        <p:spPr bwMode="auto">
          <a:xfrm>
            <a:off x="1143000" y="6629400"/>
            <a:ext cx="7543800" cy="228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buClr>
                <a:schemeClr val="tx1"/>
              </a:buClr>
              <a:buSzPct val="110000"/>
              <a:defRPr sz="900" b="1">
                <a:solidFill>
                  <a:schemeClr val="tx1"/>
                </a:solidFill>
              </a:defRPr>
            </a:lvl1pPr>
          </a:lstStyle>
          <a:p>
            <a:r>
              <a:rPr lang="en-US" dirty="0" smtClean="0"/>
              <a:t>Use or disclosure of data contained on this sheet is subject to the restrictions listed on the title page.</a:t>
            </a:r>
            <a:endParaRPr lang="en-US" dirty="0"/>
          </a:p>
        </p:txBody>
      </p:sp>
      <p:pic>
        <p:nvPicPr>
          <p:cNvPr id="1049" name="Picture 25"/>
          <p:cNvPicPr>
            <a:picLocks noChangeAspect="1" noChangeArrowheads="1"/>
          </p:cNvPicPr>
          <p:nvPr userDrawn="1"/>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381000"/>
            <a:ext cx="1143000" cy="533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8" name="Rectangle 4"/>
          <p:cNvSpPr>
            <a:spLocks noGrp="1" noChangeArrowheads="1"/>
          </p:cNvSpPr>
          <p:nvPr>
            <p:ph type="ctrTitle"/>
          </p:nvPr>
        </p:nvSpPr>
        <p:spPr>
          <a:xfrm>
            <a:off x="381000" y="1143000"/>
            <a:ext cx="8382000" cy="914400"/>
          </a:xfrm>
        </p:spPr>
        <p:txBody>
          <a:bodyPr/>
          <a:lstStyle/>
          <a:p>
            <a:r>
              <a:rPr lang="en-US" sz="2800" dirty="0"/>
              <a:t>A Reconfigurable Advanced Tamper Resistant Embedded Processing Platform</a:t>
            </a:r>
          </a:p>
        </p:txBody>
      </p:sp>
      <p:sp>
        <p:nvSpPr>
          <p:cNvPr id="113669" name="Rectangle 5"/>
          <p:cNvSpPr>
            <a:spLocks noGrp="1" noChangeArrowheads="1"/>
          </p:cNvSpPr>
          <p:nvPr>
            <p:ph type="subTitle" idx="1"/>
          </p:nvPr>
        </p:nvSpPr>
        <p:spPr>
          <a:xfrm>
            <a:off x="1600200" y="2100072"/>
            <a:ext cx="6705600" cy="947928"/>
          </a:xfrm>
        </p:spPr>
        <p:txBody>
          <a:bodyPr/>
          <a:lstStyle/>
          <a:p>
            <a:r>
              <a:rPr lang="en-US" sz="1800" b="0" dirty="0"/>
              <a:t>Jason Fritz, Michael </a:t>
            </a:r>
            <a:r>
              <a:rPr lang="en-US" sz="1800" b="0" dirty="0" err="1"/>
              <a:t>Bonato</a:t>
            </a:r>
            <a:r>
              <a:rPr lang="en-US" sz="1800" b="0" dirty="0"/>
              <a:t>, David French and Larry </a:t>
            </a:r>
            <a:r>
              <a:rPr lang="en-US" sz="1800" b="0" dirty="0" err="1"/>
              <a:t>Scally</a:t>
            </a:r>
            <a:endParaRPr lang="en-US" sz="1800" b="0" dirty="0"/>
          </a:p>
          <a:p>
            <a:r>
              <a:rPr lang="en-US" sz="2000" b="0" dirty="0" err="1" smtClean="0"/>
              <a:t>jason.fritz@coloradoengineeringinc.com</a:t>
            </a:r>
            <a:endParaRPr lang="en-US" sz="2000" b="0" dirty="0" smtClean="0"/>
          </a:p>
          <a:p>
            <a:r>
              <a:rPr lang="en-US" sz="2000" b="0" dirty="0" smtClean="0"/>
              <a:t>September 22, 2011</a:t>
            </a:r>
          </a:p>
        </p:txBody>
      </p:sp>
      <p:sp>
        <p:nvSpPr>
          <p:cNvPr id="113681" name="Text Box 17"/>
          <p:cNvSpPr txBox="1">
            <a:spLocks noChangeArrowheads="1"/>
          </p:cNvSpPr>
          <p:nvPr/>
        </p:nvSpPr>
        <p:spPr bwMode="auto">
          <a:xfrm>
            <a:off x="457200" y="4908550"/>
            <a:ext cx="8229600" cy="172085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spAutoFit/>
          </a:bodyPr>
          <a:lstStyle>
            <a:lvl1pPr marL="571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n-US" sz="800" b="1" dirty="0"/>
              <a:t>SBIR DATA </a:t>
            </a:r>
            <a:r>
              <a:rPr lang="en-US" sz="800" b="1" dirty="0" smtClean="0"/>
              <a:t>RIGHTS</a:t>
            </a:r>
            <a:endParaRPr lang="en-US" sz="800" b="1" dirty="0"/>
          </a:p>
          <a:p>
            <a:endParaRPr lang="en-US" sz="800" b="1" dirty="0"/>
          </a:p>
          <a:p>
            <a:r>
              <a:rPr lang="en-US" sz="800" b="1" dirty="0"/>
              <a:t>Contractor Name:	Colorado Engineering Inc. (CEI)</a:t>
            </a:r>
          </a:p>
          <a:p>
            <a:r>
              <a:rPr lang="en-US" sz="800" b="1" dirty="0"/>
              <a:t>Contractor Address:	1310 United Heights, Suite 105, Colorado Springs, CO 80921</a:t>
            </a:r>
          </a:p>
          <a:p>
            <a:r>
              <a:rPr lang="en-US" sz="800" b="1" dirty="0"/>
              <a:t>Expiration of SBIR Data Rights:	Expires 5 years after completion of project work for this or any follow-on SBIR contract,  whichever is later.</a:t>
            </a:r>
          </a:p>
          <a:p>
            <a:endParaRPr lang="en-US" sz="800" b="1" dirty="0"/>
          </a:p>
          <a:p>
            <a:r>
              <a:rPr lang="en-US" sz="800" b="1" dirty="0"/>
              <a:t>This presentation contains data developed by Colorado Engineering under SBIR </a:t>
            </a:r>
            <a:r>
              <a:rPr lang="en-US" sz="800" b="1" dirty="0" smtClean="0"/>
              <a:t>contract HQ0006-08-C-7908.  </a:t>
            </a:r>
            <a:r>
              <a:rPr lang="en-US" sz="800" b="1" dirty="0"/>
              <a:t>The Government’s rights to use, modify, reproduce, release, perform, display, or disclose technical data or computer software marked with this legend are restricted during the period shown as provided in paragraph (b)(4) of the Rights in Noncommercial Technical Data and Computer Software - Small Business Innovation Research (SBIR) Program clause contained in the above identified contract.  No restrictions apply after the expiration date shown above.  Any reproduction of technical data, computer software, or portions thereof marked with this legend must also reproduce the markings.</a:t>
            </a:r>
          </a:p>
          <a:p>
            <a:endParaRPr lang="en-US" sz="800" b="1" dirty="0"/>
          </a:p>
          <a:p>
            <a:r>
              <a:rPr lang="en-US" sz="800" b="1" dirty="0"/>
              <a:t>Export or re-export of </a:t>
            </a:r>
            <a:r>
              <a:rPr lang="en-US" sz="800" b="1" dirty="0" smtClean="0"/>
              <a:t>CEI products may </a:t>
            </a:r>
            <a:r>
              <a:rPr lang="en-US" sz="800" b="1" dirty="0"/>
              <a:t>be subject to restrictions and requirements of US export laws and regulations and may require advance authorization from the US Government.</a:t>
            </a:r>
          </a:p>
        </p:txBody>
      </p:sp>
      <p:pic>
        <p:nvPicPr>
          <p:cNvPr id="113684" name="Picture 20"/>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95650" y="3429000"/>
            <a:ext cx="2552700" cy="11318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900" t="1696" r="2472" b="3249"/>
          <a:stretch/>
        </p:blipFill>
        <p:spPr bwMode="auto">
          <a:xfrm>
            <a:off x="304800" y="2590800"/>
            <a:ext cx="1524000" cy="130706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6" name="Rectangle 18"/>
          <p:cNvSpPr>
            <a:spLocks noChangeArrowheads="1"/>
          </p:cNvSpPr>
          <p:nvPr/>
        </p:nvSpPr>
        <p:spPr bwMode="auto">
          <a:xfrm>
            <a:off x="0" y="6629400"/>
            <a:ext cx="9144000" cy="228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pPr algn="ctr">
              <a:spcBef>
                <a:spcPct val="50000"/>
              </a:spcBef>
              <a:buClr>
                <a:schemeClr val="tx1"/>
              </a:buClr>
              <a:buSzPct val="110000"/>
            </a:pPr>
            <a:r>
              <a:rPr lang="en-US" sz="900" b="1" dirty="0"/>
              <a:t>Copyright © Colorado Engineering Inc. 2011.  All Rights Reserved.</a:t>
            </a:r>
          </a:p>
        </p:txBody>
      </p:sp>
      <p:sp>
        <p:nvSpPr>
          <p:cNvPr id="2" name="Rectangle 1"/>
          <p:cNvSpPr/>
          <p:nvPr/>
        </p:nvSpPr>
        <p:spPr>
          <a:xfrm>
            <a:off x="2472675" y="4555720"/>
            <a:ext cx="4198650" cy="369332"/>
          </a:xfrm>
          <a:prstGeom prst="rect">
            <a:avLst/>
          </a:prstGeom>
        </p:spPr>
        <p:txBody>
          <a:bodyPr wrap="none">
            <a:spAutoFit/>
          </a:bodyPr>
          <a:lstStyle/>
          <a:p>
            <a:r>
              <a:rPr lang="en-US" dirty="0" smtClean="0"/>
              <a:t>http://</a:t>
            </a:r>
            <a:r>
              <a:rPr lang="en-US" dirty="0" err="1" smtClean="0"/>
              <a:t>www.coloradoengineeringinc.com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1143000" y="76200"/>
            <a:ext cx="7543800" cy="762000"/>
          </a:xfrm>
        </p:spPr>
        <p:txBody>
          <a:bodyPr/>
          <a:lstStyle/>
          <a:p>
            <a:r>
              <a:rPr lang="en-US" sz="2800" dirty="0"/>
              <a:t>Reconfigurable Advanced Rapid-prototype Environment (</a:t>
            </a:r>
            <a:r>
              <a:rPr lang="en-US" sz="2800" dirty="0" smtClean="0"/>
              <a:t>RARE)</a:t>
            </a:r>
            <a:endParaRPr lang="en-US" sz="2800" dirty="0"/>
          </a:p>
        </p:txBody>
      </p:sp>
      <p:sp>
        <p:nvSpPr>
          <p:cNvPr id="5" name="Slide Number Placeholder 4"/>
          <p:cNvSpPr>
            <a:spLocks noGrp="1"/>
          </p:cNvSpPr>
          <p:nvPr>
            <p:ph type="sldNum" sz="quarter" idx="10"/>
          </p:nvPr>
        </p:nvSpPr>
        <p:spPr/>
        <p:txBody>
          <a:bodyPr/>
          <a:lstStyle/>
          <a:p>
            <a:fld id="{B1F5298A-6E8D-4C95-89F6-25DE4E445625}" type="slidenum">
              <a:rPr lang="en-US" smtClean="0"/>
              <a:pPr/>
              <a:t>2</a:t>
            </a:fld>
            <a:endParaRPr lang="en-US" dirty="0"/>
          </a:p>
        </p:txBody>
      </p:sp>
      <p:sp>
        <p:nvSpPr>
          <p:cNvPr id="6" name="Footer Placeholder 5"/>
          <p:cNvSpPr>
            <a:spLocks noGrp="1"/>
          </p:cNvSpPr>
          <p:nvPr>
            <p:ph type="ftr" sz="quarter" idx="11"/>
          </p:nvPr>
        </p:nvSpPr>
        <p:spPr/>
        <p:txBody>
          <a:bodyPr/>
          <a:lstStyle/>
          <a:p>
            <a:r>
              <a:rPr lang="en-US" dirty="0" smtClean="0"/>
              <a:t>Use or disclosure of data contained on this sheet is subject to the restrictions listed on the title page.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05400" y="1066800"/>
            <a:ext cx="3755136" cy="133083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96928" y="2880360"/>
            <a:ext cx="2558680" cy="193944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9" name="Rectangle 8"/>
          <p:cNvSpPr/>
          <p:nvPr/>
        </p:nvSpPr>
        <p:spPr>
          <a:xfrm>
            <a:off x="5105400" y="2310825"/>
            <a:ext cx="3755136" cy="830997"/>
          </a:xfrm>
          <a:prstGeom prst="rect">
            <a:avLst/>
          </a:prstGeom>
        </p:spPr>
        <p:txBody>
          <a:bodyPr wrap="square">
            <a:spAutoFit/>
          </a:bodyPr>
          <a:lstStyle/>
          <a:p>
            <a:r>
              <a:rPr lang="en-US" sz="1600" dirty="0" smtClean="0"/>
              <a:t>2 Processor </a:t>
            </a:r>
            <a:r>
              <a:rPr lang="en-US" sz="1600" dirty="0"/>
              <a:t>modules connected </a:t>
            </a:r>
            <a:r>
              <a:rPr lang="en-US" sz="1600" dirty="0" smtClean="0"/>
              <a:t>side-by-side, each with a PowerPC and </a:t>
            </a:r>
            <a:r>
              <a:rPr lang="en-US" sz="1600" dirty="0" err="1" smtClean="0"/>
              <a:t>Virtex</a:t>
            </a:r>
            <a:r>
              <a:rPr lang="en-US" sz="1600" dirty="0" smtClean="0"/>
              <a:t>-6.</a:t>
            </a:r>
            <a:endParaRPr lang="en-US" sz="1600" dirty="0"/>
          </a:p>
        </p:txBody>
      </p:sp>
      <p:sp>
        <p:nvSpPr>
          <p:cNvPr id="11" name="Rectangle 10"/>
          <p:cNvSpPr/>
          <p:nvPr/>
        </p:nvSpPr>
        <p:spPr>
          <a:xfrm>
            <a:off x="6629400" y="4790959"/>
            <a:ext cx="2523744" cy="1323439"/>
          </a:xfrm>
          <a:prstGeom prst="rect">
            <a:avLst/>
          </a:prstGeom>
        </p:spPr>
        <p:txBody>
          <a:bodyPr wrap="square">
            <a:spAutoFit/>
          </a:bodyPr>
          <a:lstStyle/>
          <a:p>
            <a:r>
              <a:rPr lang="en-US" sz="1600" dirty="0" smtClean="0"/>
              <a:t>A </a:t>
            </a:r>
            <a:r>
              <a:rPr lang="en-US" sz="1600" dirty="0"/>
              <a:t>vertical stack of  ADC (top), Processor and </a:t>
            </a:r>
            <a:r>
              <a:rPr lang="en-US" sz="1600" dirty="0" err="1"/>
              <a:t>DAC</a:t>
            </a:r>
            <a:r>
              <a:rPr lang="en-US" sz="1600" dirty="0"/>
              <a:t> modules. The ADC provides 10 channels at </a:t>
            </a:r>
            <a:r>
              <a:rPr lang="en-US" sz="1600" dirty="0" smtClean="0"/>
              <a:t>16-bits, 160 </a:t>
            </a:r>
            <a:r>
              <a:rPr lang="en-US" sz="1600" dirty="0" err="1" smtClean="0"/>
              <a:t>MSa</a:t>
            </a:r>
            <a:r>
              <a:rPr lang="en-US" sz="1600" dirty="0" smtClean="0"/>
              <a:t>/s</a:t>
            </a:r>
            <a:endParaRPr lang="en-US" sz="1600" dirty="0"/>
          </a:p>
        </p:txBody>
      </p:sp>
      <p:sp>
        <p:nvSpPr>
          <p:cNvPr id="15" name="Content Placeholder 6"/>
          <p:cNvSpPr txBox="1">
            <a:spLocks/>
          </p:cNvSpPr>
          <p:nvPr/>
        </p:nvSpPr>
        <p:spPr>
          <a:xfrm>
            <a:off x="1143000" y="1133857"/>
            <a:ext cx="3581400" cy="5246422"/>
          </a:xfrm>
          <a:prstGeom prst="rect">
            <a:avLst/>
          </a:prstGeom>
        </p:spPr>
        <p:txBody>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buFont typeface="Arial" pitchFamily="34" charset="0"/>
              <a:buChar char="•"/>
            </a:pPr>
            <a:r>
              <a:rPr lang="en-US" sz="2000" dirty="0" smtClean="0"/>
              <a:t>Modular embedded computing</a:t>
            </a:r>
            <a:endParaRPr lang="en-US" sz="2000" dirty="0"/>
          </a:p>
          <a:p>
            <a:pPr>
              <a:buFont typeface="Arial" pitchFamily="34" charset="0"/>
              <a:buChar char="•"/>
            </a:pPr>
            <a:r>
              <a:rPr lang="en-US" sz="2000" dirty="0"/>
              <a:t>Flexibility to fit both spatial and processing requirements</a:t>
            </a:r>
          </a:p>
          <a:p>
            <a:pPr>
              <a:buFont typeface="Arial" pitchFamily="34" charset="0"/>
              <a:buChar char="•"/>
            </a:pPr>
            <a:r>
              <a:rPr lang="en-US" sz="2000" dirty="0" smtClean="0"/>
              <a:t>Connectivity </a:t>
            </a:r>
            <a:r>
              <a:rPr lang="en-US" sz="2000" dirty="0"/>
              <a:t>via standard interfaces (e.g., </a:t>
            </a:r>
            <a:r>
              <a:rPr lang="en-US" sz="2000" dirty="0" err="1"/>
              <a:t>PCIe</a:t>
            </a:r>
            <a:r>
              <a:rPr lang="en-US" sz="2000" dirty="0"/>
              <a:t>, </a:t>
            </a:r>
            <a:r>
              <a:rPr lang="en-US" sz="2000" dirty="0" err="1"/>
              <a:t>LVDS</a:t>
            </a:r>
            <a:r>
              <a:rPr lang="en-US" sz="2000" dirty="0"/>
              <a:t>)</a:t>
            </a:r>
          </a:p>
          <a:p>
            <a:pPr>
              <a:buFont typeface="Arial" pitchFamily="34" charset="0"/>
              <a:buChar char="•"/>
            </a:pPr>
            <a:r>
              <a:rPr lang="en-US" sz="2000" dirty="0" smtClean="0"/>
              <a:t>Programming </a:t>
            </a:r>
            <a:r>
              <a:rPr lang="en-US" sz="2000" dirty="0"/>
              <a:t>via a model-based </a:t>
            </a:r>
            <a:r>
              <a:rPr lang="en-US" sz="2000" dirty="0" smtClean="0"/>
              <a:t>SDK</a:t>
            </a:r>
            <a:endParaRPr lang="en-US" sz="2000" dirty="0"/>
          </a:p>
          <a:p>
            <a:pPr>
              <a:buFont typeface="Arial" pitchFamily="34" charset="0"/>
              <a:buChar char="•"/>
            </a:pPr>
            <a:r>
              <a:rPr lang="en-US" sz="2000" dirty="0"/>
              <a:t>Modules for general purpose processing, ADC, </a:t>
            </a:r>
            <a:r>
              <a:rPr lang="en-US" sz="2000" dirty="0" err="1"/>
              <a:t>DAC</a:t>
            </a:r>
            <a:r>
              <a:rPr lang="en-US" sz="2000" dirty="0"/>
              <a:t>, platform interface (e.g., aircraft, ship), 10 </a:t>
            </a:r>
            <a:r>
              <a:rPr lang="en-US" sz="2000" dirty="0" err="1"/>
              <a:t>GbE</a:t>
            </a:r>
            <a:r>
              <a:rPr lang="en-US" sz="2000" dirty="0"/>
              <a:t>, system clock </a:t>
            </a:r>
            <a:r>
              <a:rPr lang="en-US" sz="2000" dirty="0" smtClean="0"/>
              <a:t>control</a:t>
            </a:r>
            <a:endParaRPr lang="en-US" sz="2000" dirty="0"/>
          </a:p>
        </p:txBody>
      </p:sp>
      <p:pic>
        <p:nvPicPr>
          <p:cNvPr id="16" name="Picture 4"/>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7579" y="4038600"/>
            <a:ext cx="1811821" cy="141129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7" name="Rectangle 16"/>
          <p:cNvSpPr/>
          <p:nvPr/>
        </p:nvSpPr>
        <p:spPr>
          <a:xfrm>
            <a:off x="4817579" y="5562600"/>
            <a:ext cx="1811821" cy="1077218"/>
          </a:xfrm>
          <a:prstGeom prst="rect">
            <a:avLst/>
          </a:prstGeom>
        </p:spPr>
        <p:txBody>
          <a:bodyPr wrap="square">
            <a:spAutoFit/>
          </a:bodyPr>
          <a:lstStyle/>
          <a:p>
            <a:r>
              <a:rPr lang="en-US" sz="1600" dirty="0"/>
              <a:t>A </a:t>
            </a:r>
            <a:r>
              <a:rPr lang="en-US" sz="1600" dirty="0" smtClean="0"/>
              <a:t>250 MHz, 16-bit </a:t>
            </a:r>
            <a:r>
              <a:rPr lang="en-US" sz="1600" dirty="0" err="1"/>
              <a:t>DAC</a:t>
            </a:r>
            <a:r>
              <a:rPr lang="en-US" sz="1600" dirty="0"/>
              <a:t> module with two independent </a:t>
            </a:r>
            <a:r>
              <a:rPr lang="en-US" sz="1600" dirty="0" smtClean="0"/>
              <a:t>channels</a:t>
            </a:r>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6552517"/>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Protection</a:t>
            </a:r>
            <a:endParaRPr lang="en-US" sz="2800" dirty="0"/>
          </a:p>
        </p:txBody>
      </p:sp>
      <p:sp>
        <p:nvSpPr>
          <p:cNvPr id="3" name="Content Placeholder 2"/>
          <p:cNvSpPr>
            <a:spLocks noGrp="1"/>
          </p:cNvSpPr>
          <p:nvPr>
            <p:ph idx="1"/>
          </p:nvPr>
        </p:nvSpPr>
        <p:spPr>
          <a:xfrm>
            <a:off x="1143000" y="1066800"/>
            <a:ext cx="3962400" cy="5059363"/>
          </a:xfrm>
        </p:spPr>
        <p:txBody>
          <a:bodyPr/>
          <a:lstStyle/>
          <a:p>
            <a:r>
              <a:rPr lang="en-US" sz="2000" dirty="0">
                <a:latin typeface="Times New Roman"/>
                <a:ea typeface="Calibri"/>
              </a:rPr>
              <a:t>A</a:t>
            </a:r>
            <a:r>
              <a:rPr lang="en-US" sz="2000" dirty="0">
                <a:latin typeface="Times New Roman" pitchFamily="18" charset="0"/>
                <a:cs typeface="Times New Roman" pitchFamily="18" charset="0"/>
              </a:rPr>
              <a:t>nti-Tamper/Information Assurance features are added at all levels of a hardware based </a:t>
            </a:r>
            <a:r>
              <a:rPr lang="en-US" sz="2000" dirty="0" smtClean="0">
                <a:latin typeface="Times New Roman" pitchFamily="18" charset="0"/>
                <a:cs typeface="Times New Roman" pitchFamily="18" charset="0"/>
              </a:rPr>
              <a:t>system</a:t>
            </a:r>
          </a:p>
          <a:p>
            <a:r>
              <a:rPr lang="en-US" sz="2000" dirty="0" smtClean="0">
                <a:latin typeface="Times New Roman" pitchFamily="18" charset="0"/>
                <a:cs typeface="Times New Roman" pitchFamily="18" charset="0"/>
              </a:rPr>
              <a:t>Heterogeneous </a:t>
            </a:r>
            <a:r>
              <a:rPr lang="en-US" sz="2000" dirty="0">
                <a:latin typeface="Times New Roman" pitchFamily="18" charset="0"/>
                <a:cs typeface="Times New Roman" pitchFamily="18" charset="0"/>
              </a:rPr>
              <a:t>hardware platform provides the infrastructure to the software and </a:t>
            </a:r>
            <a:r>
              <a:rPr lang="en-US" sz="2000" dirty="0" smtClean="0">
                <a:latin typeface="Times New Roman" pitchFamily="18" charset="0"/>
                <a:cs typeface="Times New Roman" pitchFamily="18" charset="0"/>
              </a:rPr>
              <a:t>firmware</a:t>
            </a:r>
          </a:p>
          <a:p>
            <a:r>
              <a:rPr lang="en-US" sz="2000" dirty="0" smtClean="0">
                <a:latin typeface="Times New Roman" pitchFamily="18" charset="0"/>
                <a:cs typeface="Times New Roman" pitchFamily="18" charset="0"/>
              </a:rPr>
              <a:t>Development using model-based software development kit</a:t>
            </a:r>
          </a:p>
          <a:p>
            <a:r>
              <a:rPr lang="en-US" sz="2000" dirty="0">
                <a:latin typeface="Times New Roman" pitchFamily="18" charset="0"/>
                <a:cs typeface="Times New Roman" pitchFamily="18" charset="0"/>
              </a:rPr>
              <a:t>AT/IA features are integrated at all </a:t>
            </a:r>
            <a:r>
              <a:rPr lang="en-US" sz="2000" dirty="0" smtClean="0">
                <a:latin typeface="Times New Roman" pitchFamily="18" charset="0"/>
                <a:cs typeface="Times New Roman" pitchFamily="18" charset="0"/>
              </a:rPr>
              <a:t>levels</a:t>
            </a:r>
          </a:p>
          <a:p>
            <a:r>
              <a:rPr lang="en-US" sz="2000" dirty="0" smtClean="0">
                <a:latin typeface="Times New Roman" pitchFamily="18" charset="0"/>
                <a:cs typeface="Times New Roman" pitchFamily="18" charset="0"/>
              </a:rPr>
              <a:t>Utilize security features in </a:t>
            </a:r>
            <a:r>
              <a:rPr lang="en-US" sz="2000" dirty="0" err="1" smtClean="0">
                <a:latin typeface="Times New Roman" pitchFamily="18" charset="0"/>
                <a:cs typeface="Times New Roman" pitchFamily="18" charset="0"/>
              </a:rPr>
              <a:t>Virtex</a:t>
            </a:r>
            <a:r>
              <a:rPr lang="en-US" sz="2000" dirty="0" smtClean="0">
                <a:latin typeface="Times New Roman" pitchFamily="18" charset="0"/>
                <a:cs typeface="Times New Roman" pitchFamily="18" charset="0"/>
              </a:rPr>
              <a:t>-6 (defense grade), </a:t>
            </a:r>
            <a:r>
              <a:rPr lang="en-US" sz="2000" dirty="0" err="1" smtClean="0">
                <a:latin typeface="Times New Roman" pitchFamily="18" charset="0"/>
                <a:cs typeface="Times New Roman" pitchFamily="18" charset="0"/>
              </a:rPr>
              <a:t>PPC460SX</a:t>
            </a:r>
            <a:r>
              <a:rPr lang="en-US" sz="2000" dirty="0" smtClean="0">
                <a:latin typeface="Times New Roman" pitchFamily="18" charset="0"/>
                <a:cs typeface="Times New Roman" pitchFamily="18" charset="0"/>
              </a:rPr>
              <a:t>, flash memories</a:t>
            </a:r>
            <a:endParaRPr lang="en-US" sz="2000" dirty="0"/>
          </a:p>
        </p:txBody>
      </p:sp>
      <p:sp>
        <p:nvSpPr>
          <p:cNvPr id="4" name="Slide Number Placeholder 3"/>
          <p:cNvSpPr>
            <a:spLocks noGrp="1"/>
          </p:cNvSpPr>
          <p:nvPr>
            <p:ph type="sldNum" sz="quarter" idx="10"/>
          </p:nvPr>
        </p:nvSpPr>
        <p:spPr/>
        <p:txBody>
          <a:bodyPr/>
          <a:lstStyle/>
          <a:p>
            <a:fld id="{B13FC53F-E939-422F-9315-223E263AB477}" type="slidenum">
              <a:rPr lang="en-US" smtClean="0"/>
              <a:pPr/>
              <a:t>3</a:t>
            </a:fld>
            <a:endParaRPr lang="en-US" dirty="0"/>
          </a:p>
        </p:txBody>
      </p:sp>
      <p:sp>
        <p:nvSpPr>
          <p:cNvPr id="5" name="Footer Placeholder 4"/>
          <p:cNvSpPr>
            <a:spLocks noGrp="1"/>
          </p:cNvSpPr>
          <p:nvPr>
            <p:ph type="ftr" sz="quarter" idx="11"/>
          </p:nvPr>
        </p:nvSpPr>
        <p:spPr/>
        <p:txBody>
          <a:bodyPr/>
          <a:lstStyle/>
          <a:p>
            <a:r>
              <a:rPr lang="en-US" dirty="0" smtClean="0"/>
              <a:t>Use or disclosure of data contained on this sheet is subject to the restrictions listed on the title page.</a:t>
            </a:r>
            <a:endParaRPr lang="en-US"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67400" y="1066800"/>
            <a:ext cx="2590800" cy="189210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 name="Picture 10"/>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10200" y="3124200"/>
            <a:ext cx="3276600" cy="196352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1" name="Rectangle 10"/>
          <p:cNvSpPr/>
          <p:nvPr/>
        </p:nvSpPr>
        <p:spPr>
          <a:xfrm>
            <a:off x="4953000" y="5181600"/>
            <a:ext cx="4038600" cy="1323439"/>
          </a:xfrm>
          <a:prstGeom prst="rect">
            <a:avLst/>
          </a:prstGeom>
        </p:spPr>
        <p:txBody>
          <a:bodyPr wrap="square">
            <a:spAutoFit/>
          </a:bodyPr>
          <a:lstStyle/>
          <a:p>
            <a:pPr algn="just"/>
            <a:r>
              <a:rPr lang="en-US" sz="1600" dirty="0" smtClean="0">
                <a:latin typeface="Times New Roman"/>
                <a:ea typeface="Calibri"/>
              </a:rPr>
              <a:t>An example </a:t>
            </a:r>
            <a:r>
              <a:rPr lang="en-US" sz="1600" dirty="0">
                <a:latin typeface="Times New Roman"/>
                <a:ea typeface="Calibri"/>
              </a:rPr>
              <a:t>mutual authentication scheme between module </a:t>
            </a:r>
            <a:r>
              <a:rPr lang="en-US" sz="1600" dirty="0" err="1">
                <a:latin typeface="Times New Roman"/>
                <a:ea typeface="Calibri"/>
              </a:rPr>
              <a:t>FPGAs</a:t>
            </a:r>
            <a:r>
              <a:rPr lang="en-US" sz="1600" dirty="0">
                <a:latin typeface="Times New Roman"/>
                <a:ea typeface="Calibri"/>
              </a:rPr>
              <a:t> </a:t>
            </a:r>
            <a:r>
              <a:rPr lang="en-US" sz="1600" dirty="0" smtClean="0">
                <a:latin typeface="Times New Roman"/>
                <a:ea typeface="Calibri"/>
              </a:rPr>
              <a:t>(across boards) to </a:t>
            </a:r>
            <a:r>
              <a:rPr lang="en-US" sz="1600" dirty="0">
                <a:latin typeface="Times New Roman"/>
                <a:ea typeface="Calibri"/>
              </a:rPr>
              <a:t>assure that the system contains the </a:t>
            </a:r>
            <a:r>
              <a:rPr lang="en-US" sz="1600" dirty="0" smtClean="0">
                <a:latin typeface="Times New Roman"/>
                <a:ea typeface="Calibri"/>
              </a:rPr>
              <a:t>appropriate, as-designed components</a:t>
            </a:r>
            <a:r>
              <a:rPr lang="en-US" sz="1600" dirty="0">
                <a:latin typeface="Times New Roman"/>
                <a:ea typeface="Calibri"/>
              </a:rPr>
              <a:t>. </a:t>
            </a:r>
            <a:r>
              <a:rPr lang="en-US" sz="1600" dirty="0" smtClean="0">
                <a:latin typeface="Times New Roman"/>
                <a:ea typeface="Calibri"/>
              </a:rPr>
              <a:t>Correct handshaking </a:t>
            </a:r>
            <a:r>
              <a:rPr lang="en-US" sz="1600" dirty="0">
                <a:latin typeface="Times New Roman"/>
                <a:ea typeface="Calibri"/>
              </a:rPr>
              <a:t>tokens </a:t>
            </a:r>
            <a:r>
              <a:rPr lang="en-US" sz="1600" dirty="0" smtClean="0">
                <a:latin typeface="Times New Roman"/>
                <a:ea typeface="Calibri"/>
              </a:rPr>
              <a:t>must be received for normal operations.</a:t>
            </a:r>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6575568"/>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err="1" smtClean="0"/>
              <a:t>MCU</a:t>
            </a:r>
            <a:r>
              <a:rPr lang="en-US" sz="2800" dirty="0" smtClean="0"/>
              <a:t> System </a:t>
            </a:r>
            <a:r>
              <a:rPr lang="en-US" sz="2800" dirty="0"/>
              <a:t>Health and Status </a:t>
            </a:r>
            <a:r>
              <a:rPr lang="en-US" sz="2800" dirty="0" smtClean="0"/>
              <a:t>Monitoring</a:t>
            </a:r>
            <a:endParaRPr lang="en-US" sz="2800" dirty="0"/>
          </a:p>
        </p:txBody>
      </p:sp>
      <p:sp>
        <p:nvSpPr>
          <p:cNvPr id="4" name="Slide Number Placeholder 3"/>
          <p:cNvSpPr>
            <a:spLocks noGrp="1"/>
          </p:cNvSpPr>
          <p:nvPr>
            <p:ph type="sldNum" sz="quarter" idx="10"/>
          </p:nvPr>
        </p:nvSpPr>
        <p:spPr/>
        <p:txBody>
          <a:bodyPr/>
          <a:lstStyle/>
          <a:p>
            <a:fld id="{B13FC53F-E939-422F-9315-223E263AB477}" type="slidenum">
              <a:rPr lang="en-US" smtClean="0"/>
              <a:pPr/>
              <a:t>4</a:t>
            </a:fld>
            <a:endParaRPr lang="en-US" dirty="0"/>
          </a:p>
        </p:txBody>
      </p:sp>
      <p:sp>
        <p:nvSpPr>
          <p:cNvPr id="5" name="Footer Placeholder 4"/>
          <p:cNvSpPr>
            <a:spLocks noGrp="1"/>
          </p:cNvSpPr>
          <p:nvPr>
            <p:ph type="ftr" sz="quarter" idx="11"/>
          </p:nvPr>
        </p:nvSpPr>
        <p:spPr/>
        <p:txBody>
          <a:bodyPr/>
          <a:lstStyle/>
          <a:p>
            <a:r>
              <a:rPr lang="en-US" dirty="0" smtClean="0"/>
              <a:t>Use or disclosure of data contained on this sheet is subject to the restrictions listed on the title page.</a:t>
            </a:r>
            <a:endParaRPr lang="en-US" dirty="0"/>
          </a:p>
        </p:txBody>
      </p:sp>
      <p:sp>
        <p:nvSpPr>
          <p:cNvPr id="10" name="TextBox 9"/>
          <p:cNvSpPr txBox="1"/>
          <p:nvPr/>
        </p:nvSpPr>
        <p:spPr>
          <a:xfrm>
            <a:off x="1143000" y="1295400"/>
            <a:ext cx="7696200" cy="5016758"/>
          </a:xfrm>
          <a:prstGeom prst="rect">
            <a:avLst/>
          </a:prstGeom>
          <a:noFill/>
        </p:spPr>
        <p:txBody>
          <a:bodyPr wrap="square" rtlCol="0">
            <a:spAutoFit/>
          </a:bodyPr>
          <a:lstStyle/>
          <a:p>
            <a:pPr marL="342900" indent="-342900">
              <a:buFont typeface="Arial" pitchFamily="34" charset="0"/>
              <a:buChar char="•"/>
            </a:pPr>
            <a:r>
              <a:rPr lang="en-US" sz="2000" dirty="0" smtClean="0"/>
              <a:t>Each </a:t>
            </a:r>
            <a:r>
              <a:rPr lang="en-US" sz="2000" dirty="0"/>
              <a:t>RARE module contains </a:t>
            </a:r>
            <a:r>
              <a:rPr lang="en-US" sz="2000" dirty="0" err="1" smtClean="0"/>
              <a:t>MCUs</a:t>
            </a:r>
            <a:r>
              <a:rPr lang="en-US" sz="2000" dirty="0" smtClean="0"/>
              <a:t> connected </a:t>
            </a:r>
            <a:r>
              <a:rPr lang="en-US" sz="2000" dirty="0"/>
              <a:t>to </a:t>
            </a:r>
            <a:r>
              <a:rPr lang="en-US" sz="2000" dirty="0" smtClean="0"/>
              <a:t>global </a:t>
            </a:r>
            <a:r>
              <a:rPr lang="en-US" sz="2000" dirty="0" err="1"/>
              <a:t>I2C</a:t>
            </a:r>
            <a:r>
              <a:rPr lang="en-US" sz="2000" dirty="0"/>
              <a:t> </a:t>
            </a:r>
            <a:r>
              <a:rPr lang="en-US" sz="2000" dirty="0" smtClean="0"/>
              <a:t>bus</a:t>
            </a:r>
          </a:p>
          <a:p>
            <a:pPr marL="342900" indent="-342900">
              <a:buFont typeface="Arial" pitchFamily="34" charset="0"/>
              <a:buChar char="•"/>
            </a:pPr>
            <a:r>
              <a:rPr lang="en-US" sz="2000" dirty="0" smtClean="0"/>
              <a:t>Master-slave configuration when multiple modules present</a:t>
            </a:r>
          </a:p>
          <a:p>
            <a:pPr marL="342900" indent="-342900">
              <a:buFont typeface="Arial" pitchFamily="34" charset="0"/>
              <a:buChar char="•"/>
            </a:pPr>
            <a:r>
              <a:rPr lang="en-US" sz="2000" dirty="0" err="1" smtClean="0"/>
              <a:t>I2C</a:t>
            </a:r>
            <a:r>
              <a:rPr lang="en-US" sz="2000" dirty="0" smtClean="0"/>
              <a:t> </a:t>
            </a:r>
            <a:r>
              <a:rPr lang="en-US" sz="2000" dirty="0"/>
              <a:t>protocol provides details on network discovery and management </a:t>
            </a:r>
            <a:r>
              <a:rPr lang="en-US" sz="2000" dirty="0" smtClean="0"/>
              <a:t>plus </a:t>
            </a:r>
            <a:r>
              <a:rPr lang="en-US" sz="2000" dirty="0"/>
              <a:t>a mechanism to </a:t>
            </a:r>
            <a:r>
              <a:rPr lang="en-US" sz="2000" dirty="0" smtClean="0"/>
              <a:t>broadcast status </a:t>
            </a:r>
            <a:r>
              <a:rPr lang="en-US" sz="2000" dirty="0"/>
              <a:t>to all </a:t>
            </a:r>
            <a:r>
              <a:rPr lang="en-US" sz="2000" dirty="0" smtClean="0"/>
              <a:t>modules</a:t>
            </a:r>
          </a:p>
          <a:p>
            <a:pPr marL="342900" indent="-342900">
              <a:buFont typeface="Arial" pitchFamily="34" charset="0"/>
              <a:buChar char="•"/>
            </a:pPr>
            <a:r>
              <a:rPr lang="en-US" sz="2000" dirty="0" err="1" smtClean="0"/>
              <a:t>MCUs</a:t>
            </a:r>
            <a:r>
              <a:rPr lang="en-US" sz="2000" dirty="0" smtClean="0"/>
              <a:t> sequentially power up each module and control </a:t>
            </a:r>
            <a:r>
              <a:rPr lang="en-US" sz="2000" dirty="0" err="1" smtClean="0"/>
              <a:t>FPGA</a:t>
            </a:r>
            <a:r>
              <a:rPr lang="en-US" sz="2000" dirty="0" smtClean="0"/>
              <a:t> booting if applicable</a:t>
            </a:r>
          </a:p>
          <a:p>
            <a:pPr marL="342900" indent="-342900">
              <a:buFont typeface="Arial" pitchFamily="34" charset="0"/>
              <a:buChar char="•"/>
            </a:pPr>
            <a:r>
              <a:rPr lang="en-US" sz="2000" dirty="0" err="1" smtClean="0"/>
              <a:t>MCUs</a:t>
            </a:r>
            <a:r>
              <a:rPr lang="en-US" sz="2000" dirty="0" smtClean="0"/>
              <a:t> can shut down individual modules to protect system from overheating, save power, etc. </a:t>
            </a:r>
          </a:p>
          <a:p>
            <a:pPr marL="342900" indent="-342900">
              <a:buFont typeface="Arial" pitchFamily="34" charset="0"/>
              <a:buChar char="•"/>
            </a:pPr>
            <a:r>
              <a:rPr lang="en-US" sz="2000" dirty="0" smtClean="0"/>
              <a:t>Data are stored in </a:t>
            </a:r>
            <a:r>
              <a:rPr lang="en-US" sz="2000" dirty="0" err="1" smtClean="0"/>
              <a:t>EEPROMs</a:t>
            </a:r>
            <a:r>
              <a:rPr lang="en-US" sz="2000" dirty="0" smtClean="0"/>
              <a:t> to enable extraction after a full power shutdown</a:t>
            </a:r>
          </a:p>
          <a:p>
            <a:pPr marL="342900" indent="-342900">
              <a:buFont typeface="Arial" pitchFamily="34" charset="0"/>
              <a:buChar char="•"/>
            </a:pPr>
            <a:r>
              <a:rPr lang="en-US" sz="2000" dirty="0" smtClean="0"/>
              <a:t>Monitors all voltage rails, current from the switched power supply and up to five temperature sensors</a:t>
            </a:r>
          </a:p>
          <a:p>
            <a:pPr marL="342900" indent="-342900">
              <a:buFont typeface="Arial" pitchFamily="34" charset="0"/>
              <a:buChar char="•"/>
            </a:pPr>
            <a:r>
              <a:rPr lang="en-US" sz="2000" dirty="0" smtClean="0"/>
              <a:t>Fully programmable</a:t>
            </a:r>
          </a:p>
          <a:p>
            <a:pPr marL="342900" indent="-342900">
              <a:buFont typeface="Arial" pitchFamily="34" charset="0"/>
              <a:buChar char="•"/>
            </a:pPr>
            <a:r>
              <a:rPr lang="en-US" sz="2000" dirty="0" smtClean="0"/>
              <a:t>Can utilize </a:t>
            </a:r>
            <a:r>
              <a:rPr lang="en-US" sz="2000" dirty="0" err="1" smtClean="0"/>
              <a:t>MCU</a:t>
            </a:r>
            <a:r>
              <a:rPr lang="en-US" sz="2000" dirty="0" smtClean="0"/>
              <a:t> security features</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655325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7020</TotalTime>
  <Words>650</Words>
  <Application>Microsoft Macintosh PowerPoint</Application>
  <PresentationFormat>On-screen Show (4:3)</PresentationFormat>
  <Paragraphs>48</Paragraphs>
  <Slides>4</Slides>
  <Notes>1</Notes>
  <HiddenSlides>0</HiddenSlides>
  <MMClips>0</MMClips>
  <ScaleCrop>false</ScaleCrop>
  <HeadingPairs>
    <vt:vector size="4" baseType="variant">
      <vt:variant>
        <vt:lpstr>Design Template</vt:lpstr>
      </vt:variant>
      <vt:variant>
        <vt:i4>1</vt:i4>
      </vt:variant>
      <vt:variant>
        <vt:lpstr>Slide Titles</vt:lpstr>
      </vt:variant>
      <vt:variant>
        <vt:i4>4</vt:i4>
      </vt:variant>
    </vt:vector>
  </HeadingPairs>
  <TitlesOfParts>
    <vt:vector size="5" baseType="lpstr">
      <vt:lpstr>Default Design</vt:lpstr>
      <vt:lpstr>A Reconfigurable Advanced Tamper Resistant Embedded Processing Platform</vt:lpstr>
      <vt:lpstr>Reconfigurable Advanced Rapid-prototype Environment (RARE)</vt:lpstr>
      <vt:lpstr>Protection</vt:lpstr>
      <vt:lpstr>MCU System Health and Status Monitoring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Information Services Department</cp:lastModifiedBy>
  <cp:revision>2473</cp:revision>
  <cp:lastPrinted>1601-01-01T00:00:00Z</cp:lastPrinted>
  <dcterms:created xsi:type="dcterms:W3CDTF">2011-11-02T17:50:43Z</dcterms:created>
  <dcterms:modified xsi:type="dcterms:W3CDTF">2011-11-02T17:50:53Z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