
<file path=[Content_Types].xml><?xml version="1.0" encoding="utf-8"?>
<Types xmlns="http://schemas.openxmlformats.org/package/2006/content-types">
  <Default Extension="rels" ContentType="application/vnd.openxmlformats-package.relationships+xml"/>
  <Override PartName="/ppt/slideLayouts/slideLayout1.xml" ContentType="application/vnd.openxmlformats-officedocument.presentationml.slideLayout+xml"/>
  <Default Extension="jpeg" ContentType="image/jpeg"/>
  <Default Extension="xml" ContentType="application/xml"/>
  <Override PartName="/ppt/notesSlides/notesSlide3.xml" ContentType="application/vnd.openxmlformats-officedocument.presentationml.notesSlide+xml"/>
  <Override PartName="/ppt/tableStyles.xml" ContentType="application/vnd.openxmlformats-officedocument.presentationml.tableStyles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Layouts/slideLayout6.xml" ContentType="application/vnd.openxmlformats-officedocument.presentationml.slideLayout+xml"/>
  <Override PartName="/ppt/slideLayouts/slideLayout12.xml" ContentType="application/vnd.openxmlformats-officedocument.presentationml.slideLayout+xml"/>
  <Default Extension="wmf" ContentType="image/x-wmf"/>
  <Override PartName="/ppt/theme/theme2.xml" ContentType="application/vnd.openxmlformats-officedocument.theme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s/slide3.xml" ContentType="application/vnd.openxmlformats-officedocument.presentationml.slide+xml"/>
  <Override PartName="/ppt/slideLayouts/slideLayout10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Default Extension="bin" ContentType="application/vnd.openxmlformats-officedocument.presentationml.printerSettings"/>
  <Override PartName="/ppt/notesSlides/notesSlide4.xml" ContentType="application/vnd.openxmlformats-officedocument.presentationml.notes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2.xml" ContentType="application/vnd.openxmlformats-officedocument.presentationml.notesSlide+xml"/>
  <Override PartName="/ppt/presentation.xml" ContentType="application/vnd.openxmlformats-officedocument.presentationml.presentation.main+xml"/>
  <Override PartName="/ppt/handoutMasters/handoutMaster1.xml" ContentType="application/vnd.openxmlformats-officedocument.presentationml.handoutMaster+xml"/>
  <Override PartName="/ppt/slideLayouts/slideLayout7.xml" ContentType="application/vnd.openxmlformats-officedocument.presentationml.slideLayout+xml"/>
  <Override PartName="/ppt/theme/theme3.xml" ContentType="application/vnd.openxmlformats-officedocument.theme+xml"/>
  <Override PartName="/ppt/notesMasters/notesMaster1.xml" ContentType="application/vnd.openxmlformats-officedocument.presentationml.notesMaster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slideLayouts/slideLayout3.xml" ContentType="application/vnd.openxmlformats-officedocument.presentationml.slideLayout+xml"/>
  <Override PartName="/ppt/slides/slide2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trictFirstAndLastChars="0" saveSubsetFonts="1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364" r:id="rId2"/>
    <p:sldId id="365" r:id="rId3"/>
    <p:sldId id="366" r:id="rId4"/>
    <p:sldId id="367" r:id="rId5"/>
  </p:sldIdLst>
  <p:sldSz cx="9144000" cy="6858000" type="screen4x3"/>
  <p:notesSz cx="6946900" cy="92329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showPr showNarration="1" useTimings="0">
    <p:present/>
    <p:sldAll/>
    <p:penClr>
      <a:schemeClr val="tx1"/>
    </p:penClr>
  </p:showPr>
  <p:clrMru>
    <a:srgbClr val="007000"/>
    <a:srgbClr val="FF9900"/>
    <a:srgbClr val="FFCCFF"/>
    <a:srgbClr val="CCECFF"/>
    <a:srgbClr val="66CCFF"/>
    <a:srgbClr val="0033CC"/>
    <a:srgbClr val="0000FF"/>
    <a:srgbClr val="0066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 vertBarState="maximized">
    <p:restoredLeft sz="15620"/>
    <p:restoredTop sz="94660"/>
  </p:normalViewPr>
  <p:slideViewPr>
    <p:cSldViewPr snapToGrid="0">
      <p:cViewPr varScale="1">
        <p:scale>
          <a:sx n="154" d="100"/>
          <a:sy n="154" d="100"/>
        </p:scale>
        <p:origin x="-688" y="-10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theme" Target="theme/theme1.xml"/><Relationship Id="rId1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notesMaster" Target="notesMasters/notesMaster1.xml"/><Relationship Id="rId7" Type="http://schemas.openxmlformats.org/officeDocument/2006/relationships/handoutMaster" Target="handoutMasters/handoutMaster1.xml"/><Relationship Id="rId8" Type="http://schemas.openxmlformats.org/officeDocument/2006/relationships/printerSettings" Target="printerSettings/printerSettings1.bin"/><Relationship Id="rId9" Type="http://schemas.openxmlformats.org/officeDocument/2006/relationships/presProps" Target="presProps.xml"/><Relationship Id="rId1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099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239" tIns="0" rIns="19239" bIns="0" numCol="1" anchor="t" anchorCtr="0" compatLnSpc="1">
            <a:prstTxWarp prst="textNoShape">
              <a:avLst/>
            </a:prstTxWarp>
          </a:bodyPr>
          <a:lstStyle>
            <a:lvl1pPr defTabSz="920750">
              <a:defRPr sz="900" i="1">
                <a:latin typeface="Times New Roman" pitchFamily="1" charset="0"/>
              </a:defRPr>
            </a:lvl1pPr>
          </a:lstStyle>
          <a:p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37000" y="0"/>
            <a:ext cx="30099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239" tIns="0" rIns="19239" bIns="0" numCol="1" anchor="t" anchorCtr="0" compatLnSpc="1">
            <a:prstTxWarp prst="textNoShape">
              <a:avLst/>
            </a:prstTxWarp>
          </a:bodyPr>
          <a:lstStyle>
            <a:lvl1pPr algn="r" defTabSz="920750">
              <a:defRPr sz="900" i="1">
                <a:latin typeface="Times New Roman" pitchFamily="1" charset="0"/>
              </a:defRPr>
            </a:lvl1pPr>
          </a:lstStyle>
          <a:p>
            <a:endParaRPr 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767763"/>
            <a:ext cx="3009900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239" tIns="0" rIns="19239" bIns="0" numCol="1" anchor="b" anchorCtr="0" compatLnSpc="1">
            <a:prstTxWarp prst="textNoShape">
              <a:avLst/>
            </a:prstTxWarp>
          </a:bodyPr>
          <a:lstStyle>
            <a:lvl1pPr defTabSz="920750">
              <a:defRPr sz="900" i="1">
                <a:latin typeface="Times New Roman" pitchFamily="1" charset="0"/>
              </a:defRPr>
            </a:lvl1pPr>
          </a:lstStyle>
          <a:p>
            <a:endParaRPr 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37000" y="8767763"/>
            <a:ext cx="3009900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239" tIns="0" rIns="19239" bIns="0" numCol="1" anchor="b" anchorCtr="0" compatLnSpc="1">
            <a:prstTxWarp prst="textNoShape">
              <a:avLst/>
            </a:prstTxWarp>
          </a:bodyPr>
          <a:lstStyle>
            <a:lvl1pPr algn="r" defTabSz="920750">
              <a:defRPr sz="900" i="1">
                <a:latin typeface="Times New Roman" pitchFamily="1" charset="0"/>
              </a:defRPr>
            </a:lvl1pPr>
          </a:lstStyle>
          <a:p>
            <a:fld id="{2F97686B-8D51-4457-81D0-592404AA67D3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099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239" tIns="0" rIns="19239" bIns="0" numCol="1" anchor="t" anchorCtr="0" compatLnSpc="1">
            <a:prstTxWarp prst="textNoShape">
              <a:avLst/>
            </a:prstTxWarp>
          </a:bodyPr>
          <a:lstStyle>
            <a:lvl1pPr defTabSz="920750">
              <a:defRPr sz="900" i="1">
                <a:latin typeface="Times New Roman" pitchFamily="1" charset="0"/>
              </a:defRPr>
            </a:lvl1pPr>
          </a:lstStyle>
          <a:p>
            <a:endParaRPr 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37000" y="0"/>
            <a:ext cx="30099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239" tIns="0" rIns="19239" bIns="0" numCol="1" anchor="t" anchorCtr="0" compatLnSpc="1">
            <a:prstTxWarp prst="textNoShape">
              <a:avLst/>
            </a:prstTxWarp>
          </a:bodyPr>
          <a:lstStyle>
            <a:lvl1pPr algn="r" defTabSz="920750">
              <a:defRPr sz="900" i="1">
                <a:latin typeface="Times New Roman" pitchFamily="1" charset="0"/>
              </a:defRPr>
            </a:lvl1pPr>
          </a:lstStyle>
          <a:p>
            <a:endParaRPr lang="en-US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767763"/>
            <a:ext cx="3009900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239" tIns="0" rIns="19239" bIns="0" numCol="1" anchor="b" anchorCtr="0" compatLnSpc="1">
            <a:prstTxWarp prst="textNoShape">
              <a:avLst/>
            </a:prstTxWarp>
          </a:bodyPr>
          <a:lstStyle>
            <a:lvl1pPr defTabSz="920750">
              <a:defRPr sz="900" i="1">
                <a:latin typeface="Times New Roman" pitchFamily="1" charset="0"/>
              </a:defRPr>
            </a:lvl1pPr>
          </a:lstStyle>
          <a:p>
            <a:endParaRPr lang="en-US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37000" y="8767763"/>
            <a:ext cx="3009900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239" tIns="0" rIns="19239" bIns="0" numCol="1" anchor="b" anchorCtr="0" compatLnSpc="1">
            <a:prstTxWarp prst="textNoShape">
              <a:avLst/>
            </a:prstTxWarp>
          </a:bodyPr>
          <a:lstStyle>
            <a:lvl1pPr algn="r" defTabSz="920750">
              <a:defRPr sz="900" i="1">
                <a:latin typeface="Times New Roman" pitchFamily="1" charset="0"/>
              </a:defRPr>
            </a:lvl1pPr>
          </a:lstStyle>
          <a:p>
            <a:fld id="{C4EFA146-16CA-4113-9F6A-9268068CC30F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25513" y="4384675"/>
            <a:ext cx="5092700" cy="4157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89" tIns="46495" rIns="92989" bIns="4649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055" name="Rectangle 7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76338" y="700088"/>
            <a:ext cx="4597400" cy="344805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7FA150-0838-478C-814C-9E90F4E4AF9F}" type="slidenum">
              <a:rPr lang="en-US" smtClean="0"/>
              <a:pPr/>
              <a:t>1</a:t>
            </a:fld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A631764-7A04-4D0C-AF80-0E91088EACEE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A631764-7A04-4D0C-AF80-0E91088EACEE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A631764-7A04-4D0C-AF80-0E91088EACEE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0"/>
            <a:ext cx="1943100" cy="554831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0"/>
            <a:ext cx="5676900" cy="554831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xAndClipArt" preserve="1">
  <p:cSld name="Title, Text and Clip 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0"/>
            <a:ext cx="7086600" cy="762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433513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lipArt Placeholder 3"/>
          <p:cNvSpPr>
            <a:spLocks noGrp="1"/>
          </p:cNvSpPr>
          <p:nvPr>
            <p:ph type="clipArt" sz="half" idx="2"/>
          </p:nvPr>
        </p:nvSpPr>
        <p:spPr>
          <a:xfrm>
            <a:off x="4648200" y="1433513"/>
            <a:ext cx="3810000" cy="411480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4335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335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4" Type="http://schemas.openxmlformats.org/officeDocument/2006/relationships/image" Target="../media/image1.wmf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0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1066800" y="0"/>
            <a:ext cx="70866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64" tIns="46033" rIns="92064" bIns="46033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31" name="Rectangle 7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433513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64" tIns="46033" rIns="92064" bIns="4603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32" name="Freeform 8"/>
          <p:cNvSpPr>
            <a:spLocks/>
          </p:cNvSpPr>
          <p:nvPr/>
        </p:nvSpPr>
        <p:spPr bwMode="auto">
          <a:xfrm>
            <a:off x="-317500" y="855663"/>
            <a:ext cx="9755188" cy="1587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6144" y="0"/>
              </a:cxn>
              <a:cxn ang="0">
                <a:pos x="0" y="0"/>
              </a:cxn>
            </a:cxnLst>
            <a:rect l="0" t="0" r="r" b="b"/>
            <a:pathLst>
              <a:path w="6145" h="1">
                <a:moveTo>
                  <a:pt x="0" y="0"/>
                </a:moveTo>
                <a:lnTo>
                  <a:pt x="6144" y="0"/>
                </a:lnTo>
                <a:lnTo>
                  <a:pt x="0" y="0"/>
                </a:lnTo>
              </a:path>
            </a:pathLst>
          </a:custGeom>
          <a:noFill/>
          <a:ln w="50800" cap="rnd" cmpd="sng">
            <a:solidFill>
              <a:srgbClr val="0000FF"/>
            </a:solidFill>
            <a:prstDash val="solid"/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35" name="Rectangle 11"/>
          <p:cNvSpPr>
            <a:spLocks noChangeArrowheads="1"/>
          </p:cNvSpPr>
          <p:nvPr/>
        </p:nvSpPr>
        <p:spPr bwMode="auto">
          <a:xfrm>
            <a:off x="6586538" y="6303963"/>
            <a:ext cx="21494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64" tIns="46033" rIns="92064" bIns="46033">
            <a:spAutoFit/>
          </a:bodyPr>
          <a:lstStyle/>
          <a:p>
            <a:r>
              <a:rPr lang="en-US" sz="1400" b="1">
                <a:solidFill>
                  <a:srgbClr val="0000FF"/>
                </a:solidFill>
              </a:rPr>
              <a:t>MIT Lincoln Laboratory</a:t>
            </a:r>
          </a:p>
        </p:txBody>
      </p:sp>
      <p:pic>
        <p:nvPicPr>
          <p:cNvPr id="1036" name="Picture 12"/>
          <p:cNvPicPr>
            <a:picLocks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476250" y="98425"/>
            <a:ext cx="558800" cy="54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038" name="Freeform 14"/>
          <p:cNvSpPr>
            <a:spLocks/>
          </p:cNvSpPr>
          <p:nvPr/>
        </p:nvSpPr>
        <p:spPr bwMode="auto">
          <a:xfrm flipV="1">
            <a:off x="8763000" y="6248400"/>
            <a:ext cx="914400" cy="182563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6144" y="0"/>
              </a:cxn>
              <a:cxn ang="0">
                <a:pos x="0" y="0"/>
              </a:cxn>
            </a:cxnLst>
            <a:rect l="0" t="0" r="r" b="b"/>
            <a:pathLst>
              <a:path w="6145" h="1">
                <a:moveTo>
                  <a:pt x="0" y="0"/>
                </a:moveTo>
                <a:lnTo>
                  <a:pt x="6144" y="0"/>
                </a:lnTo>
                <a:lnTo>
                  <a:pt x="0" y="0"/>
                </a:lnTo>
              </a:path>
            </a:pathLst>
          </a:custGeom>
          <a:noFill/>
          <a:ln w="50800" cap="rnd" cmpd="sng">
            <a:solidFill>
              <a:srgbClr val="0000FF"/>
            </a:solidFill>
            <a:prstDash val="solid"/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48" name="Rectangle 24"/>
          <p:cNvSpPr>
            <a:spLocks noChangeArrowheads="1"/>
          </p:cNvSpPr>
          <p:nvPr/>
        </p:nvSpPr>
        <p:spPr bwMode="auto">
          <a:xfrm>
            <a:off x="457200" y="6400800"/>
            <a:ext cx="6667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64" tIns="46033" rIns="92064" bIns="46033" anchor="ctr"/>
          <a:lstStyle/>
          <a:p>
            <a:pPr algn="ctr"/>
            <a:r>
              <a:rPr lang="en-US" sz="700" b="1"/>
              <a:t>999999-</a:t>
            </a:r>
            <a:fld id="{FE0574BB-0973-4E18-99B6-5839C498FC43}" type="slidenum">
              <a:rPr lang="en-US" sz="700" b="1"/>
              <a:pPr algn="ctr"/>
              <a:t>‹#›</a:t>
            </a:fld>
            <a:endParaRPr lang="en-US" sz="700" b="1"/>
          </a:p>
          <a:p>
            <a:pPr algn="ctr"/>
            <a:r>
              <a:rPr lang="en-US" sz="700" b="1"/>
              <a:t>XYZ 3/11/2005</a:t>
            </a:r>
          </a:p>
        </p:txBody>
      </p:sp>
      <p:sp>
        <p:nvSpPr>
          <p:cNvPr id="1049" name="Freeform 25"/>
          <p:cNvSpPr>
            <a:spLocks/>
          </p:cNvSpPr>
          <p:nvPr/>
        </p:nvSpPr>
        <p:spPr bwMode="auto">
          <a:xfrm flipV="1">
            <a:off x="-304800" y="6324600"/>
            <a:ext cx="6859588" cy="106363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6144" y="0"/>
              </a:cxn>
              <a:cxn ang="0">
                <a:pos x="0" y="0"/>
              </a:cxn>
            </a:cxnLst>
            <a:rect l="0" t="0" r="r" b="b"/>
            <a:pathLst>
              <a:path w="6145" h="1">
                <a:moveTo>
                  <a:pt x="0" y="0"/>
                </a:moveTo>
                <a:lnTo>
                  <a:pt x="6144" y="0"/>
                </a:lnTo>
                <a:lnTo>
                  <a:pt x="0" y="0"/>
                </a:lnTo>
              </a:path>
            </a:pathLst>
          </a:custGeom>
          <a:noFill/>
          <a:ln w="50800" cap="rnd" cmpd="sng">
            <a:solidFill>
              <a:srgbClr val="0000FF"/>
            </a:solidFill>
            <a:prstDash val="solid"/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eaLnBrk="0" fontAlgn="base" hangingPunct="0">
        <a:lnSpc>
          <a:spcPts val="30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lnSpc>
          <a:spcPts val="30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</a:defRPr>
      </a:lvl2pPr>
      <a:lvl3pPr algn="ctr" rtl="0" eaLnBrk="0" fontAlgn="base" hangingPunct="0">
        <a:lnSpc>
          <a:spcPts val="30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</a:defRPr>
      </a:lvl3pPr>
      <a:lvl4pPr algn="ctr" rtl="0" eaLnBrk="0" fontAlgn="base" hangingPunct="0">
        <a:lnSpc>
          <a:spcPts val="30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</a:defRPr>
      </a:lvl4pPr>
      <a:lvl5pPr algn="ctr" rtl="0" eaLnBrk="0" fontAlgn="base" hangingPunct="0">
        <a:lnSpc>
          <a:spcPts val="30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</a:defRPr>
      </a:lvl5pPr>
      <a:lvl6pPr marL="457200" algn="ctr" rtl="0" eaLnBrk="0" fontAlgn="base" hangingPunct="0">
        <a:lnSpc>
          <a:spcPts val="30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</a:defRPr>
      </a:lvl6pPr>
      <a:lvl7pPr marL="914400" algn="ctr" rtl="0" eaLnBrk="0" fontAlgn="base" hangingPunct="0">
        <a:lnSpc>
          <a:spcPts val="30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</a:defRPr>
      </a:lvl7pPr>
      <a:lvl8pPr marL="1371600" algn="ctr" rtl="0" eaLnBrk="0" fontAlgn="base" hangingPunct="0">
        <a:lnSpc>
          <a:spcPts val="30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</a:defRPr>
      </a:lvl8pPr>
      <a:lvl9pPr marL="1828800" algn="ctr" rtl="0" eaLnBrk="0" fontAlgn="base" hangingPunct="0">
        <a:lnSpc>
          <a:spcPts val="30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lnSpc>
          <a:spcPct val="90000"/>
        </a:lnSpc>
        <a:spcBef>
          <a:spcPct val="25000"/>
        </a:spcBef>
        <a:spcAft>
          <a:spcPct val="0"/>
        </a:spcAft>
        <a:buSzPct val="125000"/>
        <a:buChar char="•"/>
        <a:defRPr sz="2000" b="1">
          <a:solidFill>
            <a:schemeClr val="tx1"/>
          </a:solidFill>
          <a:latin typeface="+mn-lt"/>
          <a:ea typeface="+mn-ea"/>
          <a:cs typeface="+mn-cs"/>
        </a:defRPr>
      </a:lvl1pPr>
      <a:lvl2pPr marL="862013" indent="-341313" algn="l" rtl="0" eaLnBrk="0" fontAlgn="base" hangingPunct="0">
        <a:lnSpc>
          <a:spcPct val="90000"/>
        </a:lnSpc>
        <a:spcBef>
          <a:spcPct val="25000"/>
        </a:spcBef>
        <a:spcAft>
          <a:spcPct val="0"/>
        </a:spcAft>
        <a:buSzPct val="100000"/>
        <a:buChar char="–"/>
        <a:defRPr b="1">
          <a:solidFill>
            <a:schemeClr val="tx1"/>
          </a:solidFill>
          <a:latin typeface="+mn-lt"/>
        </a:defRPr>
      </a:lvl2pPr>
      <a:lvl3pPr marL="1204913" indent="-228600" algn="l" rtl="0" eaLnBrk="0" fontAlgn="base" hangingPunct="0">
        <a:lnSpc>
          <a:spcPct val="90000"/>
        </a:lnSpc>
        <a:spcBef>
          <a:spcPct val="25000"/>
        </a:spcBef>
        <a:spcAft>
          <a:spcPct val="0"/>
        </a:spcAft>
        <a:buSzPct val="100000"/>
        <a:buChar char=" "/>
        <a:defRPr sz="1600" b="1">
          <a:solidFill>
            <a:schemeClr val="tx1"/>
          </a:solidFill>
          <a:latin typeface="+mn-lt"/>
        </a:defRPr>
      </a:lvl3pPr>
      <a:lvl4pPr marL="1546225" indent="-119063" algn="l" rtl="0" eaLnBrk="0" fontAlgn="base" hangingPunct="0">
        <a:lnSpc>
          <a:spcPct val="90000"/>
        </a:lnSpc>
        <a:spcBef>
          <a:spcPct val="25000"/>
        </a:spcBef>
        <a:spcAft>
          <a:spcPct val="0"/>
        </a:spcAft>
        <a:buSzPct val="100000"/>
        <a:buChar char=" "/>
        <a:defRPr sz="1400" b="1">
          <a:solidFill>
            <a:schemeClr val="tx1"/>
          </a:solidFill>
          <a:latin typeface="+mn-lt"/>
        </a:defRPr>
      </a:lvl4pPr>
      <a:lvl5pPr marL="1828800" algn="l" rtl="0" eaLnBrk="0" fontAlgn="base" hangingPunct="0">
        <a:lnSpc>
          <a:spcPct val="90000"/>
        </a:lnSpc>
        <a:spcBef>
          <a:spcPct val="25000"/>
        </a:spcBef>
        <a:spcAft>
          <a:spcPct val="0"/>
        </a:spcAft>
        <a:buSzPct val="100000"/>
        <a:buChar char=" "/>
        <a:defRPr sz="1400" b="1">
          <a:solidFill>
            <a:schemeClr val="tx1"/>
          </a:solidFill>
          <a:latin typeface="+mn-lt"/>
        </a:defRPr>
      </a:lvl5pPr>
      <a:lvl6pPr marL="2286000" algn="l" rtl="0" eaLnBrk="0" fontAlgn="base" hangingPunct="0">
        <a:lnSpc>
          <a:spcPct val="90000"/>
        </a:lnSpc>
        <a:spcBef>
          <a:spcPct val="25000"/>
        </a:spcBef>
        <a:spcAft>
          <a:spcPct val="0"/>
        </a:spcAft>
        <a:buSzPct val="100000"/>
        <a:buChar char=" "/>
        <a:defRPr sz="1400" b="1">
          <a:solidFill>
            <a:schemeClr val="tx1"/>
          </a:solidFill>
          <a:latin typeface="+mn-lt"/>
        </a:defRPr>
      </a:lvl6pPr>
      <a:lvl7pPr marL="2743200" algn="l" rtl="0" eaLnBrk="0" fontAlgn="base" hangingPunct="0">
        <a:lnSpc>
          <a:spcPct val="90000"/>
        </a:lnSpc>
        <a:spcBef>
          <a:spcPct val="25000"/>
        </a:spcBef>
        <a:spcAft>
          <a:spcPct val="0"/>
        </a:spcAft>
        <a:buSzPct val="100000"/>
        <a:buChar char=" "/>
        <a:defRPr sz="1400" b="1">
          <a:solidFill>
            <a:schemeClr val="tx1"/>
          </a:solidFill>
          <a:latin typeface="+mn-lt"/>
        </a:defRPr>
      </a:lvl7pPr>
      <a:lvl8pPr marL="3200400" algn="l" rtl="0" eaLnBrk="0" fontAlgn="base" hangingPunct="0">
        <a:lnSpc>
          <a:spcPct val="90000"/>
        </a:lnSpc>
        <a:spcBef>
          <a:spcPct val="25000"/>
        </a:spcBef>
        <a:spcAft>
          <a:spcPct val="0"/>
        </a:spcAft>
        <a:buSzPct val="100000"/>
        <a:buChar char=" "/>
        <a:defRPr sz="1400" b="1">
          <a:solidFill>
            <a:schemeClr val="tx1"/>
          </a:solidFill>
          <a:latin typeface="+mn-lt"/>
        </a:defRPr>
      </a:lvl8pPr>
      <a:lvl9pPr marL="3657600" algn="l" rtl="0" eaLnBrk="0" fontAlgn="base" hangingPunct="0">
        <a:lnSpc>
          <a:spcPct val="90000"/>
        </a:lnSpc>
        <a:spcBef>
          <a:spcPct val="25000"/>
        </a:spcBef>
        <a:spcAft>
          <a:spcPct val="0"/>
        </a:spcAft>
        <a:buSzPct val="100000"/>
        <a:buChar char=" "/>
        <a:defRPr sz="1400" b="1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350838" y="6588125"/>
            <a:ext cx="698500" cy="282575"/>
          </a:xfrm>
          <a:prstGeom prst="rect">
            <a:avLst/>
          </a:prstGeom>
          <a:noFill/>
        </p:spPr>
        <p:txBody>
          <a:bodyPr/>
          <a:lstStyle/>
          <a:p>
            <a:fld id="{925BEBF7-FBB7-4236-AA35-A9AA57C9A53E}" type="slidenum">
              <a:rPr lang="en-US" smtClean="0"/>
              <a:pPr/>
              <a:t>1</a:t>
            </a:fld>
            <a:endParaRPr lang="en-US" dirty="0" smtClean="0"/>
          </a:p>
        </p:txBody>
      </p:sp>
      <p:sp>
        <p:nvSpPr>
          <p:cNvPr id="4301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Hardware Based Floating Point Processing</a:t>
            </a:r>
          </a:p>
        </p:txBody>
      </p:sp>
      <p:sp>
        <p:nvSpPr>
          <p:cNvPr id="524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990600"/>
            <a:ext cx="8601456" cy="467995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dirty="0" smtClean="0"/>
              <a:t>All the ingredients for FPGA based floating point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28 nm Variable Precision DSP Block</a:t>
            </a:r>
          </a:p>
          <a:p>
            <a:pPr lvl="2">
              <a:spcAft>
                <a:spcPts val="600"/>
              </a:spcAft>
            </a:pPr>
            <a:r>
              <a:rPr lang="en-US" dirty="0" smtClean="0"/>
              <a:t>28nm silicon enhancements for floating point</a:t>
            </a:r>
          </a:p>
          <a:p>
            <a:pPr lvl="1">
              <a:spcAft>
                <a:spcPts val="600"/>
              </a:spcAft>
            </a:pPr>
            <a:r>
              <a:rPr lang="en-US" dirty="0" smtClean="0"/>
              <a:t>IP: Fused </a:t>
            </a:r>
            <a:r>
              <a:rPr lang="en-US" dirty="0" err="1" smtClean="0"/>
              <a:t>Datapath</a:t>
            </a:r>
            <a:r>
              <a:rPr lang="en-US" dirty="0" smtClean="0"/>
              <a:t>:  efficient floating point in Altera FPGAs</a:t>
            </a:r>
          </a:p>
          <a:p>
            <a:pPr lvl="1">
              <a:spcAft>
                <a:spcPts val="600"/>
              </a:spcAft>
            </a:pPr>
            <a:r>
              <a:rPr lang="en-US" dirty="0" smtClean="0"/>
              <a:t>Tools: DSP Builder Advanced </a:t>
            </a:r>
            <a:r>
              <a:rPr lang="en-US" dirty="0" err="1" smtClean="0"/>
              <a:t>Blockset</a:t>
            </a:r>
            <a:endParaRPr lang="en-US" dirty="0" smtClean="0"/>
          </a:p>
          <a:p>
            <a:pPr lvl="2">
              <a:spcAft>
                <a:spcPts val="600"/>
              </a:spcAft>
            </a:pPr>
            <a:r>
              <a:rPr lang="en-US" dirty="0" err="1" smtClean="0"/>
              <a:t>Matlab</a:t>
            </a:r>
            <a:r>
              <a:rPr lang="en-US" dirty="0" smtClean="0"/>
              <a:t>/</a:t>
            </a:r>
            <a:r>
              <a:rPr lang="en-US" dirty="0" err="1" smtClean="0"/>
              <a:t>Simulink</a:t>
            </a:r>
            <a:r>
              <a:rPr lang="en-US" dirty="0" smtClean="0"/>
              <a:t> native support is floating point </a:t>
            </a:r>
          </a:p>
          <a:p>
            <a:pPr>
              <a:lnSpc>
                <a:spcPct val="90000"/>
              </a:lnSpc>
            </a:pPr>
            <a:r>
              <a:rPr lang="en-US" dirty="0" err="1" smtClean="0"/>
              <a:t>Cholesky</a:t>
            </a:r>
            <a:r>
              <a:rPr lang="en-US" dirty="0" smtClean="0"/>
              <a:t> decomposition / matrix inversion design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Programmable in both matrix size and vector size</a:t>
            </a:r>
          </a:p>
          <a:p>
            <a:pPr lvl="2">
              <a:lnSpc>
                <a:spcPct val="90000"/>
              </a:lnSpc>
            </a:pPr>
            <a:r>
              <a:rPr lang="en-US" dirty="0" smtClean="0"/>
              <a:t>Ex: 20x20 with vector size of 10, 240x240 with vector size of 60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Up to </a:t>
            </a:r>
            <a:r>
              <a:rPr lang="en-US" b="1" dirty="0" smtClean="0"/>
              <a:t>1 Million matrices per second </a:t>
            </a:r>
            <a:r>
              <a:rPr lang="en-US" dirty="0" smtClean="0"/>
              <a:t>in a single core for time interleaved 20x20 matrices, multiple cores possible in single device</a:t>
            </a:r>
          </a:p>
          <a:p>
            <a:pPr>
              <a:lnSpc>
                <a:spcPct val="90000"/>
              </a:lnSpc>
            </a:pPr>
            <a:r>
              <a:rPr lang="en-US" dirty="0" smtClean="0"/>
              <a:t>Floating point roadmap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Silicon / Tools / IP  </a:t>
            </a:r>
          </a:p>
          <a:p>
            <a:pPr lvl="1">
              <a:lnSpc>
                <a:spcPct val="90000"/>
              </a:lnSpc>
              <a:buNone/>
            </a:pPr>
            <a:endParaRPr lang="en-US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350838" y="6588125"/>
            <a:ext cx="698500" cy="28257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6810BFD2-D716-4D50-92F5-E16CA1698945}" type="slidenum">
              <a:rPr lang="en-US"/>
              <a:pPr>
                <a:defRPr/>
              </a:pPr>
              <a:t>2</a:t>
            </a:fld>
            <a:endParaRPr lang="en-US" dirty="0"/>
          </a:p>
        </p:txBody>
      </p:sp>
      <p:sp>
        <p:nvSpPr>
          <p:cNvPr id="408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Single Channel Results: Single Core</a:t>
            </a:r>
            <a:endParaRPr lang="en-GB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1338895" y="925876"/>
          <a:ext cx="6596416" cy="4915152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207787"/>
                <a:gridCol w="926957"/>
                <a:gridCol w="1445203"/>
                <a:gridCol w="1664635"/>
                <a:gridCol w="1351834"/>
              </a:tblGrid>
              <a:tr h="331499">
                <a:tc gridSpan="5"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Single Channel </a:t>
                      </a:r>
                      <a:r>
                        <a:rPr lang="en-US" dirty="0" err="1" smtClean="0"/>
                        <a:t>Cholesky</a:t>
                      </a:r>
                      <a:r>
                        <a:rPr lang="en-US" baseline="0" dirty="0" smtClean="0"/>
                        <a:t> Inversion Core</a:t>
                      </a:r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580123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Matrix Size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Vector</a:t>
                      </a:r>
                      <a:r>
                        <a:rPr lang="en-US" baseline="0" dirty="0" smtClean="0"/>
                        <a:t> Size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Dot Product Utilization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Throughput</a:t>
                      </a:r>
                    </a:p>
                    <a:p>
                      <a:pPr algn="ctr"/>
                      <a:r>
                        <a:rPr lang="en-US" dirty="0" smtClean="0"/>
                        <a:t>(matrices/sec)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Latency</a:t>
                      </a:r>
                    </a:p>
                    <a:p>
                      <a:pPr algn="ctr"/>
                      <a:r>
                        <a:rPr lang="en-US" dirty="0" smtClean="0"/>
                        <a:t>(us)</a:t>
                      </a:r>
                      <a:endParaRPr lang="en-US" dirty="0"/>
                    </a:p>
                  </a:txBody>
                  <a:tcPr/>
                </a:tc>
              </a:tr>
              <a:tr h="303874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240x240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60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90.1%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3282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489</a:t>
                      </a:r>
                      <a:endParaRPr lang="en-US" sz="1600" dirty="0"/>
                    </a:p>
                  </a:txBody>
                  <a:tcPr/>
                </a:tc>
              </a:tr>
              <a:tr h="359124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200x200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50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88.3%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4619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349</a:t>
                      </a:r>
                      <a:endParaRPr lang="en-US" sz="1600" dirty="0"/>
                    </a:p>
                  </a:txBody>
                  <a:tcPr/>
                </a:tc>
              </a:tr>
              <a:tr h="359124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100x100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50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57.4%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17,700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97.8</a:t>
                      </a:r>
                      <a:endParaRPr lang="en-US" sz="1600" dirty="0"/>
                    </a:p>
                  </a:txBody>
                  <a:tcPr/>
                </a:tc>
              </a:tr>
              <a:tr h="359124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75x75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50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40.7%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24,900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66.7</a:t>
                      </a:r>
                      <a:endParaRPr lang="en-US" sz="1600" dirty="0"/>
                    </a:p>
                  </a:txBody>
                  <a:tcPr/>
                </a:tc>
              </a:tr>
              <a:tr h="359124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50x50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50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24.8%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37,400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41.3</a:t>
                      </a:r>
                      <a:endParaRPr lang="en-US" sz="1600" dirty="0"/>
                    </a:p>
                  </a:txBody>
                  <a:tcPr/>
                </a:tc>
              </a:tr>
              <a:tr h="359124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100x100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25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70.3%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14,400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110.8</a:t>
                      </a:r>
                      <a:endParaRPr lang="en-US" sz="1600" dirty="0"/>
                    </a:p>
                  </a:txBody>
                  <a:tcPr/>
                </a:tc>
              </a:tr>
              <a:tr h="359124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75x75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25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52.5%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22,800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70.2</a:t>
                      </a:r>
                      <a:endParaRPr lang="en-US" sz="1600" dirty="0"/>
                    </a:p>
                  </a:txBody>
                  <a:tcPr/>
                </a:tc>
              </a:tr>
              <a:tr h="359124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50x50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25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31.2%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37,200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41.5</a:t>
                      </a:r>
                      <a:endParaRPr lang="en-US" sz="1600" dirty="0"/>
                    </a:p>
                  </a:txBody>
                  <a:tcPr/>
                </a:tc>
              </a:tr>
              <a:tr h="359124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25x25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25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12.9%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73,800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19.4</a:t>
                      </a:r>
                      <a:endParaRPr lang="en-US" sz="1600" dirty="0"/>
                    </a:p>
                  </a:txBody>
                  <a:tcPr/>
                </a:tc>
              </a:tr>
              <a:tr h="580123">
                <a:tc gridSpan="5">
                  <a:txBody>
                    <a:bodyPr/>
                    <a:lstStyle/>
                    <a:p>
                      <a:pPr algn="ctr"/>
                      <a:r>
                        <a:rPr lang="en-US" sz="2000" b="0" dirty="0" smtClean="0"/>
                        <a:t>Multiple single precision </a:t>
                      </a:r>
                      <a:r>
                        <a:rPr lang="en-US" sz="2000" b="0" dirty="0" err="1" smtClean="0"/>
                        <a:t>Cholesky</a:t>
                      </a:r>
                      <a:r>
                        <a:rPr lang="en-US" sz="2000" b="0" dirty="0" smtClean="0"/>
                        <a:t> cores may </a:t>
                      </a:r>
                    </a:p>
                    <a:p>
                      <a:pPr algn="ctr"/>
                      <a:r>
                        <a:rPr lang="en-US" sz="2000" b="0" dirty="0" smtClean="0"/>
                        <a:t>be implemented within a single</a:t>
                      </a:r>
                      <a:r>
                        <a:rPr lang="en-US" sz="2000" b="0" baseline="0" dirty="0" smtClean="0"/>
                        <a:t> FPGA</a:t>
                      </a:r>
                      <a:endParaRPr lang="en-US" sz="2000" b="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20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350838" y="6588125"/>
            <a:ext cx="698500" cy="28257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6810BFD2-D716-4D50-92F5-E16CA1698945}" type="slidenum">
              <a:rPr lang="en-US"/>
              <a:pPr>
                <a:defRPr/>
              </a:pPr>
              <a:t>3</a:t>
            </a:fld>
            <a:endParaRPr lang="en-US" dirty="0"/>
          </a:p>
        </p:txBody>
      </p:sp>
      <p:sp>
        <p:nvSpPr>
          <p:cNvPr id="408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Multi-channel Results: Single Core</a:t>
            </a:r>
            <a:endParaRPr lang="en-GB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914400" y="967918"/>
          <a:ext cx="7588469" cy="4515571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099422"/>
                <a:gridCol w="843788"/>
                <a:gridCol w="1213844"/>
                <a:gridCol w="1446691"/>
                <a:gridCol w="1754180"/>
                <a:gridCol w="1230544"/>
              </a:tblGrid>
              <a:tr h="404059">
                <a:tc gridSpan="6"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Multi-Channel </a:t>
                      </a:r>
                      <a:r>
                        <a:rPr lang="en-US" dirty="0" err="1" smtClean="0"/>
                        <a:t>Cholesky</a:t>
                      </a:r>
                      <a:r>
                        <a:rPr lang="en-US" baseline="0" dirty="0" smtClean="0"/>
                        <a:t> Inversion Core</a:t>
                      </a:r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707104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Matrix Size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Vector</a:t>
                      </a:r>
                      <a:r>
                        <a:rPr lang="en-US" baseline="0" dirty="0" smtClean="0"/>
                        <a:t> Size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Number</a:t>
                      </a:r>
                      <a:r>
                        <a:rPr lang="en-US" baseline="0" dirty="0" smtClean="0"/>
                        <a:t> of channels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Dot Product Utilization</a:t>
                      </a:r>
                    </a:p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Throughput</a:t>
                      </a:r>
                    </a:p>
                    <a:p>
                      <a:pPr algn="ctr"/>
                      <a:r>
                        <a:rPr lang="en-US" dirty="0" smtClean="0"/>
                        <a:t>(matrices/sec)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Latency</a:t>
                      </a:r>
                    </a:p>
                    <a:p>
                      <a:pPr algn="ctr"/>
                      <a:r>
                        <a:rPr lang="en-US" dirty="0" smtClean="0"/>
                        <a:t>(us)</a:t>
                      </a:r>
                      <a:endParaRPr lang="en-US" dirty="0"/>
                    </a:p>
                  </a:txBody>
                  <a:tcPr/>
                </a:tc>
              </a:tr>
              <a:tr h="441654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100x100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50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96.8%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29,900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380</a:t>
                      </a:r>
                      <a:endParaRPr lang="en-US" sz="1600" dirty="0"/>
                    </a:p>
                  </a:txBody>
                  <a:tcPr/>
                </a:tc>
              </a:tr>
              <a:tr h="409671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50x50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50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20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98.3%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148,000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270</a:t>
                      </a:r>
                      <a:endParaRPr lang="en-US" sz="1600" dirty="0"/>
                    </a:p>
                  </a:txBody>
                  <a:tcPr/>
                </a:tc>
              </a:tr>
              <a:tr h="409671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75x75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25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10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98.3%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42,700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392</a:t>
                      </a:r>
                      <a:endParaRPr lang="en-US" sz="1600" dirty="0"/>
                    </a:p>
                  </a:txBody>
                  <a:tcPr/>
                </a:tc>
              </a:tr>
              <a:tr h="409671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50x50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25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20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98.7%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118,000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304</a:t>
                      </a:r>
                      <a:endParaRPr lang="en-US" sz="1600" dirty="0"/>
                    </a:p>
                  </a:txBody>
                  <a:tcPr/>
                </a:tc>
              </a:tr>
              <a:tr h="409671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25x25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25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20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95.6%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526,000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71</a:t>
                      </a:r>
                      <a:endParaRPr lang="en-US" sz="1600" dirty="0"/>
                    </a:p>
                  </a:txBody>
                  <a:tcPr/>
                </a:tc>
              </a:tr>
              <a:tr h="409671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20x20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20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50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97.8%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1,000,000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96</a:t>
                      </a:r>
                      <a:endParaRPr lang="en-US" sz="1600" dirty="0"/>
                    </a:p>
                  </a:txBody>
                  <a:tcPr/>
                </a:tc>
              </a:tr>
              <a:tr h="707104">
                <a:tc gridSpan="6">
                  <a:txBody>
                    <a:bodyPr/>
                    <a:lstStyle/>
                    <a:p>
                      <a:pPr algn="ctr"/>
                      <a:r>
                        <a:rPr lang="en-US" sz="2000" b="0" dirty="0" smtClean="0"/>
                        <a:t>Multiple single precision </a:t>
                      </a:r>
                      <a:r>
                        <a:rPr lang="en-US" sz="2000" b="0" dirty="0" err="1" smtClean="0"/>
                        <a:t>Cholesky</a:t>
                      </a:r>
                      <a:r>
                        <a:rPr lang="en-US" sz="2000" b="0" dirty="0" smtClean="0"/>
                        <a:t> cores may</a:t>
                      </a:r>
                    </a:p>
                    <a:p>
                      <a:pPr algn="ctr"/>
                      <a:r>
                        <a:rPr lang="en-US" sz="2000" b="0" dirty="0" smtClean="0"/>
                        <a:t>be implemented within a single</a:t>
                      </a:r>
                      <a:r>
                        <a:rPr lang="en-US" sz="2000" b="0" baseline="0" dirty="0" smtClean="0"/>
                        <a:t> FPGA</a:t>
                      </a:r>
                      <a:endParaRPr lang="en-US" sz="2000" b="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20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350838" y="6588125"/>
            <a:ext cx="698500" cy="28257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6810BFD2-D716-4D50-92F5-E16CA1698945}" type="slidenum">
              <a:rPr lang="en-US"/>
              <a:pPr>
                <a:defRPr/>
              </a:pPr>
              <a:t>4</a:t>
            </a:fld>
            <a:endParaRPr lang="en-US" dirty="0"/>
          </a:p>
        </p:txBody>
      </p:sp>
      <p:sp>
        <p:nvSpPr>
          <p:cNvPr id="408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 smtClean="0"/>
              <a:t>Cholesky</a:t>
            </a:r>
            <a:r>
              <a:rPr lang="en-GB" dirty="0" smtClean="0"/>
              <a:t> Throughput per FPGA device</a:t>
            </a:r>
            <a:endParaRPr lang="en-GB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511444" y="1769584"/>
          <a:ext cx="8214101" cy="2876887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080793"/>
                <a:gridCol w="939460"/>
                <a:gridCol w="1274980"/>
                <a:gridCol w="1392414"/>
                <a:gridCol w="1744710"/>
                <a:gridCol w="1781744"/>
              </a:tblGrid>
              <a:tr h="404059">
                <a:tc gridSpan="6"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Cholesky</a:t>
                      </a:r>
                      <a:r>
                        <a:rPr lang="en-US" baseline="0" dirty="0" smtClean="0"/>
                        <a:t> Throughput per </a:t>
                      </a:r>
                      <a:r>
                        <a:rPr lang="en-US" baseline="0" dirty="0" err="1" smtClean="0"/>
                        <a:t>Stratix</a:t>
                      </a:r>
                      <a:r>
                        <a:rPr lang="en-US" baseline="0" dirty="0" smtClean="0"/>
                        <a:t> V FPGA</a:t>
                      </a:r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707104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Matrix Size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Vector</a:t>
                      </a:r>
                      <a:r>
                        <a:rPr lang="en-US" baseline="0" dirty="0" smtClean="0"/>
                        <a:t> Size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Device: </a:t>
                      </a:r>
                      <a:r>
                        <a:rPr lang="en-US" dirty="0" err="1" smtClean="0"/>
                        <a:t>Stratix</a:t>
                      </a:r>
                      <a:r>
                        <a:rPr lang="en-US" dirty="0" smtClean="0"/>
                        <a:t> V</a:t>
                      </a:r>
                    </a:p>
                    <a:p>
                      <a:pPr algn="ctr"/>
                      <a:r>
                        <a:rPr lang="en-US" dirty="0" smtClean="0"/>
                        <a:t>5SGSD8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Number</a:t>
                      </a:r>
                      <a:r>
                        <a:rPr lang="en-US" baseline="0" dirty="0" smtClean="0"/>
                        <a:t> of cores per FPGA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Throughput per core</a:t>
                      </a:r>
                    </a:p>
                    <a:p>
                      <a:pPr algn="ctr"/>
                      <a:r>
                        <a:rPr lang="en-US" dirty="0" smtClean="0"/>
                        <a:t>(matrices/sec)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Throughput per FPGA device</a:t>
                      </a:r>
                    </a:p>
                    <a:p>
                      <a:pPr algn="ctr"/>
                      <a:r>
                        <a:rPr lang="en-US" dirty="0" smtClean="0"/>
                        <a:t>(matrices/sec)</a:t>
                      </a:r>
                      <a:endParaRPr lang="en-US" dirty="0"/>
                    </a:p>
                  </a:txBody>
                  <a:tcPr/>
                </a:tc>
              </a:tr>
              <a:tr h="441654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20x20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20</a:t>
                      </a:r>
                      <a:endParaRPr lang="en-US" sz="1600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single die, 700 </a:t>
                      </a:r>
                      <a:r>
                        <a:rPr lang="en-US" sz="1600" dirty="0" err="1" smtClean="0"/>
                        <a:t>kLE</a:t>
                      </a:r>
                      <a:r>
                        <a:rPr lang="en-US" sz="1600" dirty="0" smtClean="0"/>
                        <a:t>, 4000 </a:t>
                      </a:r>
                      <a:r>
                        <a:rPr lang="en-US" sz="1600" dirty="0" err="1" smtClean="0"/>
                        <a:t>mults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18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1M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18 Million</a:t>
                      </a:r>
                      <a:endParaRPr lang="en-US" sz="1600" dirty="0"/>
                    </a:p>
                  </a:txBody>
                  <a:tcPr/>
                </a:tc>
              </a:tr>
              <a:tr h="409671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240x240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60</a:t>
                      </a:r>
                      <a:endParaRPr lang="en-US" sz="20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6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3,000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18 Thousand</a:t>
                      </a:r>
                      <a:endParaRPr lang="en-US" sz="1600" dirty="0"/>
                    </a:p>
                  </a:txBody>
                  <a:tcPr/>
                </a:tc>
              </a:tr>
              <a:tr h="707104">
                <a:tc gridSpan="6">
                  <a:txBody>
                    <a:bodyPr/>
                    <a:lstStyle/>
                    <a:p>
                      <a:pPr algn="ctr"/>
                      <a:r>
                        <a:rPr lang="en-US" sz="2000" b="0" dirty="0" smtClean="0"/>
                        <a:t>Multiple </a:t>
                      </a:r>
                      <a:r>
                        <a:rPr lang="en-US" sz="2000" b="0" dirty="0" err="1" smtClean="0"/>
                        <a:t>Cholesky</a:t>
                      </a:r>
                      <a:r>
                        <a:rPr lang="en-US" sz="2000" b="0" dirty="0" smtClean="0"/>
                        <a:t> cores implemented within a single</a:t>
                      </a:r>
                      <a:r>
                        <a:rPr lang="en-US" sz="2000" b="0" baseline="0" dirty="0" smtClean="0"/>
                        <a:t> FPGA</a:t>
                      </a:r>
                      <a:endParaRPr lang="en-US" sz="2000" b="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20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NC-Whit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NC-Whi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6350" cap="flat" cmpd="sng" algn="ctr">
          <a:solidFill>
            <a:srgbClr val="FF0000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6350" cap="flat" cmpd="sng" algn="ctr">
          <a:solidFill>
            <a:srgbClr val="FF0000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NC-White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C-Whit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C-White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C-White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C-White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C-White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C-White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C:\Documents and Settings\boroson\Application Data\Microsoft\Templates\Lincoln\NC-White.pot</Template>
  <TotalTime>11215</TotalTime>
  <Pages>1</Pages>
  <Words>369</Words>
  <Application>Microsoft Macintosh PowerPoint</Application>
  <PresentationFormat>On-screen Show (4:3)</PresentationFormat>
  <Paragraphs>148</Paragraphs>
  <Slides>4</Slides>
  <Notes>4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NC-White</vt:lpstr>
      <vt:lpstr>Hardware Based Floating Point Processing</vt:lpstr>
      <vt:lpstr>Single Channel Results: Single Core</vt:lpstr>
      <vt:lpstr>Multi-channel Results: Single Core</vt:lpstr>
      <vt:lpstr>Cholesky Throughput per FPGA device</vt:lpstr>
    </vt:vector>
  </TitlesOfParts>
  <Company>MIT Lincoln Laboratory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Brief Overview of Free-Space Optical Communications</dc:title>
  <dc:creator>Don Boroson</dc:creator>
  <cp:lastModifiedBy>Information Services Department</cp:lastModifiedBy>
  <cp:revision>114</cp:revision>
  <cp:lastPrinted>2001-06-18T18:57:59Z</cp:lastPrinted>
  <dcterms:created xsi:type="dcterms:W3CDTF">2011-11-02T17:51:17Z</dcterms:created>
  <dcterms:modified xsi:type="dcterms:W3CDTF">2011-11-02T17:51:26Z</dcterms:modified>
</cp:coreProperties>
</file>