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348" r:id="rId2"/>
    <p:sldId id="368" r:id="rId3"/>
    <p:sldId id="363" r:id="rId4"/>
    <p:sldId id="385" r:id="rId5"/>
    <p:sldId id="347" r:id="rId6"/>
    <p:sldId id="366" r:id="rId7"/>
    <p:sldId id="386" r:id="rId8"/>
    <p:sldId id="384" r:id="rId9"/>
    <p:sldId id="373" r:id="rId10"/>
  </p:sldIdLst>
  <p:sldSz cx="9144000" cy="6858000" type="screen4x3"/>
  <p:notesSz cx="6858000" cy="9144000"/>
  <p:custDataLst>
    <p:tags r:id="rId13"/>
  </p:custDataLst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66FF"/>
    <a:srgbClr val="33CC33"/>
    <a:srgbClr val="000000"/>
    <a:srgbClr val="1F88C8"/>
    <a:srgbClr val="3366FF"/>
    <a:srgbClr val="3399FF"/>
    <a:srgbClr val="66FF66"/>
    <a:srgbClr val="FFFFFF"/>
    <a:srgbClr val="78F8FF"/>
    <a:srgbClr val="8EABD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590" autoAdjust="0"/>
    <p:restoredTop sz="94633" autoAdjust="0"/>
  </p:normalViewPr>
  <p:slideViewPr>
    <p:cSldViewPr snapToGrid="0">
      <p:cViewPr varScale="1">
        <p:scale>
          <a:sx n="156" d="100"/>
          <a:sy n="156" d="100"/>
        </p:scale>
        <p:origin x="-568" y="-11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0"/>
  <c:chart>
    <c:autoTitleDeleted val="1"/>
    <c:plotArea>
      <c:layout>
        <c:manualLayout>
          <c:layoutTarget val="inner"/>
          <c:xMode val="edge"/>
          <c:yMode val="edge"/>
          <c:x val="0.165796516074279"/>
          <c:y val="0.035621443248493"/>
          <c:w val="0.801088316434903"/>
          <c:h val="0.778719190901794"/>
        </c:manualLayout>
      </c:layout>
      <c:barChart>
        <c:barDir val="col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Performance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ctr"/>
            <c:showCatName val="1"/>
          </c:dLbls>
          <c:cat>
            <c:numRef>
              <c:f>'Ark1'!$A$2:$A$6</c:f>
              <c:numCache>
                <c:formatCode>General</c:formatCode>
                <c:ptCount val="5"/>
                <c:pt idx="0">
                  <c:v>16.0</c:v>
                </c:pt>
                <c:pt idx="1">
                  <c:v>64.0</c:v>
                </c:pt>
                <c:pt idx="2">
                  <c:v>256.0</c:v>
                </c:pt>
                <c:pt idx="3">
                  <c:v>1024.0</c:v>
                </c:pt>
                <c:pt idx="4">
                  <c:v>4096.0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22.0</c:v>
                </c:pt>
                <c:pt idx="1">
                  <c:v>88.0</c:v>
                </c:pt>
                <c:pt idx="2">
                  <c:v>352.0</c:v>
                </c:pt>
                <c:pt idx="3">
                  <c:v>1408.0</c:v>
                </c:pt>
                <c:pt idx="4">
                  <c:v>5632.0</c:v>
                </c:pt>
              </c:numCache>
            </c:numRef>
          </c:val>
        </c:ser>
        <c:gapWidth val="92"/>
        <c:axId val="488259032"/>
        <c:axId val="642440792"/>
      </c:barChart>
      <c:catAx>
        <c:axId val="4882590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>
                    <a:solidFill>
                      <a:srgbClr val="FFC000"/>
                    </a:solidFill>
                    <a:latin typeface="Arial Narrow" pitchFamily="34" charset="0"/>
                  </a:defRPr>
                </a:pPr>
                <a:r>
                  <a:rPr lang="en-US" sz="2400" dirty="0" smtClean="0">
                    <a:solidFill>
                      <a:srgbClr val="92D050"/>
                    </a:solidFill>
                    <a:latin typeface="Arial Narrow" pitchFamily="34" charset="0"/>
                  </a:rPr>
                  <a:t># Cores</a:t>
                </a:r>
                <a:endParaRPr lang="en-US" sz="2400" dirty="0">
                  <a:solidFill>
                    <a:srgbClr val="92D050"/>
                  </a:solidFill>
                  <a:latin typeface="Arial Narrow" pitchFamily="34" charset="0"/>
                </a:endParaRPr>
              </a:p>
            </c:rich>
          </c:tx>
        </c:title>
        <c:numFmt formatCode="General" sourceLinked="1"/>
        <c:tickLblPos val="nextTo"/>
        <c:crossAx val="642440792"/>
        <c:crosses val="autoZero"/>
        <c:auto val="1"/>
        <c:lblAlgn val="ctr"/>
        <c:lblOffset val="100"/>
      </c:catAx>
      <c:valAx>
        <c:axId val="642440792"/>
        <c:scaling>
          <c:logBase val="4.0"/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2400" b="1">
                    <a:solidFill>
                      <a:srgbClr val="92D050"/>
                    </a:solidFill>
                    <a:latin typeface="Arial Narrow" pitchFamily="34" charset="0"/>
                  </a:defRPr>
                </a:pPr>
                <a:r>
                  <a:rPr lang="en-US" sz="2000" b="1" dirty="0" smtClean="0">
                    <a:solidFill>
                      <a:srgbClr val="92D050"/>
                    </a:solidFill>
                    <a:latin typeface="Arial Narrow" pitchFamily="34" charset="0"/>
                  </a:rPr>
                  <a:t>GFLOPS</a:t>
                </a:r>
                <a:endParaRPr lang="en-US" sz="2000" b="1" dirty="0">
                  <a:solidFill>
                    <a:srgbClr val="92D050"/>
                  </a:solidFill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0.0178197681841007"/>
              <c:y val="0.115937306861872"/>
            </c:manualLayout>
          </c:layout>
        </c:title>
        <c:numFmt formatCode="#,##0" sourceLinked="0"/>
        <c:tickLblPos val="nextTo"/>
        <c:spPr>
          <a:ln>
            <a:solidFill>
              <a:schemeClr val="bg2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endParaRPr lang="en-US"/>
          </a:p>
        </c:txPr>
        <c:crossAx val="488259032"/>
        <c:crosses val="autoZero"/>
        <c:crossBetween val="between"/>
      </c:valAx>
      <c:spPr>
        <a:ln w="6350">
          <a:solidFill>
            <a:schemeClr val="bg2">
              <a:lumMod val="2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  <a:softEdge rad="31750"/>
        </a:effectLst>
      </c:spPr>
    </c:plotArea>
    <c:plotVisOnly val="1"/>
    <c:dispBlanksAs val="gap"/>
  </c:chart>
  <c:spPr>
    <a:noFill/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Energy</a:t>
            </a:r>
            <a:r>
              <a:rPr lang="en-US" baseline="0"/>
              <a:t> Efficiency</a:t>
            </a:r>
            <a:endParaRPr lang="en-US"/>
          </a:p>
        </c:rich>
      </c:tx>
      <c:layout>
        <c:manualLayout>
          <c:xMode val="edge"/>
          <c:yMode val="edge"/>
          <c:x val="0.481795913761672"/>
          <c:y val="0.0188725929085118"/>
        </c:manualLayout>
      </c:layout>
    </c:title>
    <c:plotArea>
      <c:layout>
        <c:manualLayout>
          <c:layoutTarget val="inner"/>
          <c:xMode val="edge"/>
          <c:yMode val="edge"/>
          <c:x val="0.182558346571159"/>
          <c:y val="0.019717831125078"/>
          <c:w val="0.763505879353095"/>
          <c:h val="0.714583491283926"/>
        </c:manualLayout>
      </c:layout>
      <c:scatterChart>
        <c:scatterStyle val="lineMarker"/>
        <c:ser>
          <c:idx val="0"/>
          <c:order val="0"/>
          <c:tx>
            <c:strRef>
              <c:f>'[Chart in Microsoft PowerPoint]Ark1'!$B$1</c:f>
              <c:strCache>
                <c:ptCount val="1"/>
                <c:pt idx="0">
                  <c:v>ENERGY EFFICIENCY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'[Chart in Microsoft PowerPoint]Ark1'!$A$2:$A$7</c:f>
              <c:numCache>
                <c:formatCode>General</c:formatCode>
                <c:ptCount val="6"/>
                <c:pt idx="0">
                  <c:v>200.0</c:v>
                </c:pt>
                <c:pt idx="1">
                  <c:v>400.0</c:v>
                </c:pt>
                <c:pt idx="2">
                  <c:v>600.0</c:v>
                </c:pt>
                <c:pt idx="3">
                  <c:v>800.0</c:v>
                </c:pt>
                <c:pt idx="4">
                  <c:v>900.0</c:v>
                </c:pt>
                <c:pt idx="5">
                  <c:v>1000.0</c:v>
                </c:pt>
              </c:numCache>
            </c:numRef>
          </c:xVal>
          <c:yVal>
            <c:numRef>
              <c:f>'[Chart in Microsoft PowerPoint]Ark1'!$B$2:$B$7</c:f>
              <c:numCache>
                <c:formatCode>General</c:formatCode>
                <c:ptCount val="6"/>
                <c:pt idx="0">
                  <c:v>38.0</c:v>
                </c:pt>
                <c:pt idx="1">
                  <c:v>36.0</c:v>
                </c:pt>
                <c:pt idx="2">
                  <c:v>28.0</c:v>
                </c:pt>
                <c:pt idx="3">
                  <c:v>23.0</c:v>
                </c:pt>
                <c:pt idx="4">
                  <c:v>20.0</c:v>
                </c:pt>
                <c:pt idx="5">
                  <c:v>16.0</c:v>
                </c:pt>
              </c:numCache>
            </c:numRef>
          </c:yVal>
        </c:ser>
        <c:ser>
          <c:idx val="1"/>
          <c:order val="1"/>
          <c:tx>
            <c:strRef>
              <c:f>'[Chart in Microsoft PowerPoint]Ark1'!$C$1</c:f>
              <c:strCache>
                <c:ptCount val="1"/>
                <c:pt idx="0">
                  <c:v>ENERGY EFFICIENCY (28nm)</c:v>
                </c:pt>
              </c:strCache>
            </c:strRef>
          </c:tx>
          <c:spPr>
            <a:ln>
              <a:prstDash val="sysDash"/>
            </a:ln>
          </c:spPr>
          <c:xVal>
            <c:numRef>
              <c:f>'[Chart in Microsoft PowerPoint]Ark1'!$A$2:$A$7</c:f>
              <c:numCache>
                <c:formatCode>General</c:formatCode>
                <c:ptCount val="6"/>
                <c:pt idx="0">
                  <c:v>200.0</c:v>
                </c:pt>
                <c:pt idx="1">
                  <c:v>400.0</c:v>
                </c:pt>
                <c:pt idx="2">
                  <c:v>600.0</c:v>
                </c:pt>
                <c:pt idx="3">
                  <c:v>800.0</c:v>
                </c:pt>
                <c:pt idx="4">
                  <c:v>900.0</c:v>
                </c:pt>
                <c:pt idx="5">
                  <c:v>1000.0</c:v>
                </c:pt>
              </c:numCache>
            </c:numRef>
          </c:xVal>
          <c:yVal>
            <c:numRef>
              <c:f>'[Chart in Microsoft PowerPoint]Ark1'!$C$2:$C$7</c:f>
              <c:numCache>
                <c:formatCode>General</c:formatCode>
                <c:ptCount val="6"/>
                <c:pt idx="0">
                  <c:v>76.0</c:v>
                </c:pt>
                <c:pt idx="1">
                  <c:v>72.0</c:v>
                </c:pt>
                <c:pt idx="2">
                  <c:v>56.0</c:v>
                </c:pt>
                <c:pt idx="3">
                  <c:v>46.0</c:v>
                </c:pt>
                <c:pt idx="4">
                  <c:v>40.0</c:v>
                </c:pt>
                <c:pt idx="5">
                  <c:v>32.0</c:v>
                </c:pt>
              </c:numCache>
            </c:numRef>
          </c:yVal>
        </c:ser>
        <c:axId val="542347176"/>
        <c:axId val="542894664"/>
      </c:scatterChart>
      <c:valAx>
        <c:axId val="542347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2">
                        <a:lumMod val="10000"/>
                      </a:schemeClr>
                    </a:solidFill>
                  </a:defRPr>
                </a:pPr>
                <a:r>
                  <a:rPr lang="en-US" dirty="0">
                    <a:solidFill>
                      <a:schemeClr val="tx2">
                        <a:lumMod val="10000"/>
                      </a:schemeClr>
                    </a:solidFill>
                  </a:rPr>
                  <a:t>MHz</a:t>
                </a:r>
              </a:p>
            </c:rich>
          </c:tx>
          <c:layout>
            <c:manualLayout>
              <c:xMode val="edge"/>
              <c:yMode val="edge"/>
              <c:x val="0.55664977256341"/>
              <c:y val="0.818547944682993"/>
            </c:manualLayout>
          </c:layout>
        </c:title>
        <c:numFmt formatCode="General" sourceLinked="1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</a:defRPr>
            </a:pPr>
            <a:endParaRPr lang="en-US"/>
          </a:p>
        </c:txPr>
        <c:crossAx val="542894664"/>
        <c:crosses val="autoZero"/>
        <c:crossBetween val="midCat"/>
      </c:valAx>
      <c:valAx>
        <c:axId val="542894664"/>
        <c:scaling>
          <c:orientation val="minMax"/>
        </c:scaling>
        <c:axPos val="l"/>
        <c:majorGridlines>
          <c:spPr>
            <a:ln>
              <a:solidFill>
                <a:schemeClr val="bg2">
                  <a:lumMod val="2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2">
                        <a:lumMod val="10000"/>
                      </a:schemeClr>
                    </a:solidFill>
                  </a:defRPr>
                </a:pPr>
                <a:r>
                  <a:rPr lang="en-US">
                    <a:solidFill>
                      <a:schemeClr val="tx2">
                        <a:lumMod val="10000"/>
                      </a:schemeClr>
                    </a:solidFill>
                  </a:rPr>
                  <a:t>GFLOPS/W</a:t>
                </a:r>
              </a:p>
            </c:rich>
          </c:tx>
          <c:layout>
            <c:manualLayout>
              <c:xMode val="edge"/>
              <c:yMode val="edge"/>
              <c:x val="0.00736290255628429"/>
              <c:y val="0.349423007545501"/>
            </c:manualLayout>
          </c:layout>
        </c:title>
        <c:numFmt formatCode="General" sourceLinked="1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</a:defRPr>
            </a:pPr>
            <a:endParaRPr lang="en-US"/>
          </a:p>
        </c:txPr>
        <c:crossAx val="542347176"/>
        <c:crosses val="autoZero"/>
        <c:crossBetween val="midCat"/>
      </c:valAx>
      <c:spPr>
        <a:gradFill>
          <a:gsLst>
            <a:gs pos="0">
              <a:schemeClr val="bg1"/>
            </a:gs>
            <a:gs pos="100000">
              <a:srgbClr val="00B0F0"/>
            </a:gs>
          </a:gsLst>
          <a:lin ang="16200000" scaled="1"/>
        </a:gradFill>
        <a:ln>
          <a:noFill/>
        </a:ln>
      </c:spPr>
    </c:plotArea>
    <c:legend>
      <c:legendPos val="r"/>
      <c:layout>
        <c:manualLayout>
          <c:xMode val="edge"/>
          <c:yMode val="edge"/>
          <c:x val="0.0105548456303452"/>
          <c:y val="0.856213875516674"/>
          <c:w val="0.423423697368653"/>
          <c:h val="0.11685528299573"/>
        </c:manualLayout>
      </c:layout>
      <c:txPr>
        <a:bodyPr/>
        <a:lstStyle/>
        <a:p>
          <a:pPr>
            <a:defRPr>
              <a:solidFill>
                <a:schemeClr val="tx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EC71F-0A0F-4C28-A4DF-E318475B467D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365E-7CE4-4AC0-B50E-76A4D6191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522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713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3992A-65B4-43C0-AA36-195B027ACA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506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04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04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720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14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04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04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365E-7CE4-4AC0-B50E-76A4D61915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04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307" t="33225" r="21278" b="37146"/>
          <a:stretch/>
        </p:blipFill>
        <p:spPr>
          <a:xfrm>
            <a:off x="3489984" y="5854412"/>
            <a:ext cx="2308713" cy="822960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" y="126948"/>
            <a:ext cx="910431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16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23C1D09-A983-472A-93D5-E0E9E4FA93A7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0E0C423-9BE4-464C-98ED-0EB3F7BF0E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17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419C0D6-DE72-4A85-AA5B-DF7308795BEB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63D5F6B-A9B5-466E-AAE4-EDA0D9041D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197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AADD8ED-43F8-432A-A0CE-5566964881D3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705209C-CD0C-4F3D-AFF5-9DDB5534F21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307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FAA5531-DFB8-4902-B197-A06E60C76638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D56EAB6-77FB-4EF8-8662-97FA188C0B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296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"/>
          <p:cNvSpPr>
            <a:spLocks noChangeArrowheads="1"/>
          </p:cNvSpPr>
          <p:nvPr userDrawn="1"/>
        </p:nvSpPr>
        <p:spPr bwMode="auto">
          <a:xfrm>
            <a:off x="0" y="385273"/>
            <a:ext cx="9144000" cy="791570"/>
          </a:xfrm>
          <a:prstGeom prst="rect">
            <a:avLst/>
          </a:prstGeom>
          <a:gradFill flip="none" rotWithShape="1">
            <a:gsLst>
              <a:gs pos="70000">
                <a:srgbClr val="0066FF">
                  <a:lumMod val="60000"/>
                  <a:lumOff val="40000"/>
                </a:srgbClr>
              </a:gs>
              <a:gs pos="89000">
                <a:srgbClr val="33CC33"/>
              </a:gs>
              <a:gs pos="100000">
                <a:srgbClr val="33CC33"/>
              </a:gs>
              <a:gs pos="100000">
                <a:srgbClr val="FFEBFA"/>
              </a:gs>
            </a:gsLst>
            <a:lin ang="48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+mj-lt"/>
              <a:ea typeface="ＭＳ Ｐゴシック" pitchFamily="-97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4152" y="499277"/>
            <a:ext cx="5634546" cy="563562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307" t="33225" r="21278" b="37146"/>
          <a:stretch/>
        </p:blipFill>
        <p:spPr>
          <a:xfrm>
            <a:off x="3489984" y="5854412"/>
            <a:ext cx="2308713" cy="8229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726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307" t="33225" r="21278" b="37146"/>
          <a:stretch/>
        </p:blipFill>
        <p:spPr>
          <a:xfrm>
            <a:off x="3489984" y="5854412"/>
            <a:ext cx="2308713" cy="8229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" y="126948"/>
            <a:ext cx="910431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1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"/>
          <p:cNvSpPr>
            <a:spLocks noChangeArrowheads="1"/>
          </p:cNvSpPr>
          <p:nvPr userDrawn="1"/>
        </p:nvSpPr>
        <p:spPr bwMode="auto">
          <a:xfrm>
            <a:off x="0" y="385273"/>
            <a:ext cx="9144000" cy="791570"/>
          </a:xfrm>
          <a:prstGeom prst="rect">
            <a:avLst/>
          </a:prstGeom>
          <a:gradFill flip="none" rotWithShape="1">
            <a:gsLst>
              <a:gs pos="70000">
                <a:srgbClr val="0066FF">
                  <a:lumMod val="60000"/>
                  <a:lumOff val="40000"/>
                </a:srgbClr>
              </a:gs>
              <a:gs pos="89000">
                <a:srgbClr val="33CC33"/>
              </a:gs>
              <a:gs pos="100000">
                <a:srgbClr val="33CC33"/>
              </a:gs>
              <a:gs pos="100000">
                <a:srgbClr val="FFEBFA"/>
              </a:gs>
            </a:gsLst>
            <a:lin ang="48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+mj-lt"/>
              <a:ea typeface="ＭＳ Ｐゴシック" pitchFamily="-97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4152" y="499277"/>
            <a:ext cx="5634546" cy="563562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1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rotWithShape="1">
              <a:gsLst>
                <a:gs pos="0">
                  <a:srgbClr val="7DC8DF"/>
                </a:gs>
                <a:gs pos="21001">
                  <a:srgbClr val="7DC8DF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>
                <a:buFont typeface="Calibri" pitchFamily="-112" charset="0"/>
                <a:buAutoNum type="arabicPeriod"/>
              </a:pPr>
              <a:endParaRPr lang="en-US" sz="1600" b="1" noProof="1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Calibri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634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579D92D-D9D9-4A55-953F-AFDF7AEA82A3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CDC12FF-1FF1-48AA-AA23-65B2C24E313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307" t="33225" r="21278" b="37146"/>
          <a:stretch/>
        </p:blipFill>
        <p:spPr>
          <a:xfrm>
            <a:off x="3421748" y="5811898"/>
            <a:ext cx="2436975" cy="8686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77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A4FBB3-F2A5-4B02-869D-9C4C0FF39DD3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6010701-00E3-4CDE-96B5-1EE315A0C0B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116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3EBF7A0-0B8A-4C77-BD27-64E5EAD558BD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4896852-DC1C-4940-ACF3-D54301C8E5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55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3F67419-F063-49C2-942B-25E60D39ADFE}" type="datetime1">
              <a:rPr lang="da-DK"/>
              <a:pPr>
                <a:defRPr/>
              </a:pPr>
              <a:t>11/2/11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712EF2A-AA9B-4C78-B9CA-83F9C508FEE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50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71" r:id="rId3"/>
    <p:sldLayoutId id="214748387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80" y="2865372"/>
            <a:ext cx="8303299" cy="1692771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en-US" sz="20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1024-core 70GFLOP/W Floating Point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Manycore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Microprocessor</a:t>
            </a:r>
          </a:p>
          <a:p>
            <a:pPr algn="ctr"/>
            <a:endParaRPr lang="en-US" sz="14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Andreas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Olofsson, Roman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Trogan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Oleg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Raikhman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Adapteva, Lexington,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93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Epiphany</a:t>
            </a:r>
            <a:r>
              <a:rPr lang="da-DK" baseline="30000" dirty="0" smtClean="0">
                <a:latin typeface="Arial Narrow" pitchFamily="34" charset="0"/>
                <a:ea typeface="ＭＳ Ｐゴシック" pitchFamily="-112" charset="-128"/>
              </a:rPr>
              <a:t>TM</a:t>
            </a:r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  Multicore Architecture Intro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09413" y="1500538"/>
            <a:ext cx="7305905" cy="36228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6619" y="5198659"/>
            <a:ext cx="7851494" cy="588688"/>
            <a:chOff x="798664" y="1413722"/>
            <a:chExt cx="7851494" cy="821802"/>
          </a:xfrm>
        </p:grpSpPr>
        <p:sp>
          <p:nvSpPr>
            <p:cNvPr id="2" name="Rounded Rectangle 1"/>
            <p:cNvSpPr/>
            <p:nvPr/>
          </p:nvSpPr>
          <p:spPr>
            <a:xfrm>
              <a:off x="798664" y="1413722"/>
              <a:ext cx="2303362" cy="8218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ANSI C Programmable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72730" y="1413722"/>
              <a:ext cx="2303362" cy="8218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IEEE Floating Point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46796" y="1413722"/>
              <a:ext cx="2303362" cy="8218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70 GFLOPS/W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760205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10000"/>
    </mc:Choice>
    <mc:Fallback>
      <mp:transition xmlns:mp="http://schemas.microsoft.com/office/mac/powerpoint/2008/main"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Epiphany</a:t>
            </a:r>
            <a:r>
              <a:rPr lang="da-DK" baseline="30000" dirty="0" smtClean="0">
                <a:latin typeface="Arial Narrow" pitchFamily="34" charset="0"/>
                <a:ea typeface="ＭＳ Ｐゴシック" pitchFamily="-112" charset="-128"/>
              </a:rPr>
              <a:t>TM</a:t>
            </a:r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 28nm Product Announcement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49706" y="1491794"/>
            <a:ext cx="4128403" cy="4231972"/>
            <a:chOff x="449706" y="1713834"/>
            <a:chExt cx="4452078" cy="4231972"/>
          </a:xfrm>
        </p:grpSpPr>
        <p:sp>
          <p:nvSpPr>
            <p:cNvPr id="41" name="Rektangel 64"/>
            <p:cNvSpPr>
              <a:spLocks noChangeArrowheads="1"/>
            </p:cNvSpPr>
            <p:nvPr/>
          </p:nvSpPr>
          <p:spPr bwMode="auto">
            <a:xfrm>
              <a:off x="449706" y="1713834"/>
              <a:ext cx="4287187" cy="423197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152400" dist="190500" dir="2460000" sx="88000" sy="88000" rotWithShape="0">
                <a:prstClr val="black">
                  <a:alpha val="21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a-DK" dirty="0" smtClean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</a:rPr>
                <a:t>a</a:t>
              </a:r>
              <a:endParaRPr lang="da-DK" dirty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  <p:sp>
          <p:nvSpPr>
            <p:cNvPr id="42" name="Tekstboks 72"/>
            <p:cNvSpPr txBox="1">
              <a:spLocks noChangeArrowheads="1"/>
            </p:cNvSpPr>
            <p:nvPr/>
          </p:nvSpPr>
          <p:spPr bwMode="auto">
            <a:xfrm>
              <a:off x="602385" y="1775434"/>
              <a:ext cx="4299399" cy="417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64 RISC cores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800 MHz Operating Frequency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100 GFLOPS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&lt; 2Watt Max Chip Power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25mW &amp; 0.12mm</a:t>
              </a:r>
              <a:r>
                <a:rPr lang="en-US" sz="2200" baseline="300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2 </a:t>
              </a: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per core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Up to 70 GFLOPS/Watt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2MB On-Chip </a:t>
              </a: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SRAM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Only 10.0 mm</a:t>
              </a:r>
              <a:r>
                <a:rPr lang="en-US" sz="2200" baseline="300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2 </a:t>
              </a: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silicon area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Scale to 1000’s of cores on chip</a:t>
              </a:r>
            </a:p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2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-97" charset="0"/>
                  <a:ea typeface="ＭＳ Ｐゴシック" pitchFamily="-97" charset="-128"/>
                </a:rPr>
                <a:t>In Fab, available Q1,2012</a:t>
              </a:r>
              <a:endParaRPr lang="en-US" sz="22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533" t="7984" r="19540" b="7016"/>
          <a:stretch/>
        </p:blipFill>
        <p:spPr bwMode="auto">
          <a:xfrm>
            <a:off x="4901784" y="1932495"/>
            <a:ext cx="4035715" cy="344325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4956" y="1942386"/>
            <a:ext cx="3657600" cy="182698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2097" y="2142335"/>
            <a:ext cx="45719" cy="30019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6853" y="2142336"/>
            <a:ext cx="502844" cy="3795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5114957" y="1733724"/>
            <a:ext cx="652332" cy="4086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62778" y="1723190"/>
            <a:ext cx="276045" cy="19486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0"/>
          </p:cNvCxnSpPr>
          <p:nvPr/>
        </p:nvCxnSpPr>
        <p:spPr>
          <a:xfrm>
            <a:off x="8246853" y="1739497"/>
            <a:ext cx="251422" cy="402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1801" y="1475795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Link Logic</a:t>
            </a:r>
            <a:endParaRPr lang="en-US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2778" y="1475795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IO Pads</a:t>
            </a:r>
            <a:endParaRPr lang="en-US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30713" y="147579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1 Core</a:t>
            </a:r>
            <a:endParaRPr lang="en-US" sz="1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16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Hold on...the title said 1024 cores!</a:t>
            </a:r>
          </a:p>
        </p:txBody>
      </p:sp>
      <p:sp>
        <p:nvSpPr>
          <p:cNvPr id="41" name="Rektangel 64"/>
          <p:cNvSpPr>
            <a:spLocks noChangeArrowheads="1"/>
          </p:cNvSpPr>
          <p:nvPr/>
        </p:nvSpPr>
        <p:spPr bwMode="auto">
          <a:xfrm>
            <a:off x="386642" y="2169732"/>
            <a:ext cx="3680862" cy="311171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152400" dist="190500" dir="2460000" sx="88000" sy="88000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</a:rPr>
              <a:t>a</a:t>
            </a:r>
            <a:endParaRPr lang="da-DK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</a:endParaRPr>
          </a:p>
        </p:txBody>
      </p:sp>
      <p:sp>
        <p:nvSpPr>
          <p:cNvPr id="42" name="Tekstboks 72"/>
          <p:cNvSpPr txBox="1">
            <a:spLocks noChangeArrowheads="1"/>
          </p:cNvSpPr>
          <p:nvPr/>
        </p:nvSpPr>
        <p:spPr bwMode="auto">
          <a:xfrm>
            <a:off x="520729" y="2231332"/>
            <a:ext cx="42198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We can build it any time!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Waiting for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sponsor/customer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LEGO approach to design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No global timing paths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Guaranteed by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design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Generate any array in 1 day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~130 mm</a:t>
            </a:r>
            <a:r>
              <a:rPr lang="en-US" sz="2200" baseline="300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2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silicon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area</a:t>
            </a:r>
          </a:p>
          <a:p>
            <a:pPr>
              <a:spcAft>
                <a:spcPts val="600"/>
              </a:spcAft>
              <a:defRPr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Arial Narrow" pitchFamily="-97" charset="0"/>
              <a:ea typeface="ＭＳ Ｐゴシック" pitchFamily="-97" charset="-128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tx2">
                  <a:lumMod val="50000"/>
                </a:schemeClr>
              </a:solidFill>
              <a:latin typeface="Arial Narrow" pitchFamily="-97" charset="0"/>
              <a:ea typeface="ＭＳ Ｐゴシック" pitchFamily="-97" charset="-128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0552980"/>
              </p:ext>
            </p:extLst>
          </p:nvPr>
        </p:nvGraphicFramePr>
        <p:xfrm>
          <a:off x="4315666" y="2597743"/>
          <a:ext cx="4642455" cy="2139444"/>
        </p:xfrm>
        <a:graphic>
          <a:graphicData uri="http://schemas.openxmlformats.org/presentationml/2006/ole">
            <p:oleObj spid="_x0000_s1028" name="Visio" r:id="rId4" imgW="7721600" imgH="3543300" progId="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4393685" y="4699820"/>
            <a:ext cx="18669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1024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Cores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5455" y="4687945"/>
            <a:ext cx="18669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Core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13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Epiphany</a:t>
            </a:r>
            <a:r>
              <a:rPr lang="da-DK" baseline="30000" dirty="0" smtClean="0">
                <a:latin typeface="Arial Narrow" pitchFamily="34" charset="0"/>
                <a:ea typeface="ＭＳ Ｐゴシック" pitchFamily="-112" charset="-128"/>
              </a:rPr>
              <a:t>TM  </a:t>
            </a:r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Single Chip Performance Scaling</a:t>
            </a:r>
          </a:p>
        </p:txBody>
      </p:sp>
      <p:graphicFrame>
        <p:nvGraphicFramePr>
          <p:cNvPr id="2" name="Diagram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38359"/>
              </p:ext>
            </p:extLst>
          </p:nvPr>
        </p:nvGraphicFramePr>
        <p:xfrm>
          <a:off x="104934" y="1537081"/>
          <a:ext cx="8224630" cy="398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>
            <a:off x="1768838" y="5170745"/>
            <a:ext cx="6056027" cy="6004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On-demand scaling from 0.25W to 64 Watt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5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sz="3200" dirty="0" smtClean="0">
                <a:latin typeface="Arial Narrow" pitchFamily="34" charset="0"/>
                <a:ea typeface="ＭＳ Ｐゴシック" pitchFamily="-112" charset="-128"/>
              </a:rPr>
              <a:t>Epiphany, Server Performance Without the Power Drain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4852" y="1364105"/>
            <a:ext cx="8729352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0356" y="5388334"/>
            <a:ext cx="8423848" cy="4337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775" y="2033444"/>
            <a:ext cx="0" cy="3072983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4775" y="2561065"/>
            <a:ext cx="294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20-100W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603949" y="5751682"/>
            <a:ext cx="400088" cy="23757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04037" y="5775767"/>
            <a:ext cx="157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2W!!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71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Energy Efficiency Lab Measurements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911414"/>
              </p:ext>
            </p:extLst>
          </p:nvPr>
        </p:nvGraphicFramePr>
        <p:xfrm>
          <a:off x="218365" y="1951271"/>
          <a:ext cx="5459104" cy="403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" descr="IMAG00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94914" y="2493813"/>
            <a:ext cx="3056072" cy="20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4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What this means for Embedded Systems</a:t>
            </a:r>
          </a:p>
        </p:txBody>
      </p:sp>
      <p:sp>
        <p:nvSpPr>
          <p:cNvPr id="41" name="Rektangel 64"/>
          <p:cNvSpPr>
            <a:spLocks noChangeArrowheads="1"/>
          </p:cNvSpPr>
          <p:nvPr/>
        </p:nvSpPr>
        <p:spPr bwMode="auto">
          <a:xfrm>
            <a:off x="814652" y="1759254"/>
            <a:ext cx="7654744" cy="3891048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152400" dist="190500" dir="2460000" sx="88000" sy="88000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</a:endParaRPr>
          </a:p>
        </p:txBody>
      </p:sp>
      <p:sp>
        <p:nvSpPr>
          <p:cNvPr id="42" name="Tekstboks 72"/>
          <p:cNvSpPr txBox="1">
            <a:spLocks noChangeArrowheads="1"/>
          </p:cNvSpPr>
          <p:nvPr/>
        </p:nvSpPr>
        <p:spPr bwMode="auto">
          <a:xfrm>
            <a:off x="967332" y="1906265"/>
            <a:ext cx="70661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10x-50x boost in energy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fficiency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Put the #1 Supercomputer of ~1995 in a smartphone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Make a solar powered 1 PFLOP supercomputer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Put processing closer to the sensor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Prototype real time real time systems entirely with floating point and C/C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++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62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6"/>
          <p:cNvSpPr>
            <a:spLocks noGrp="1"/>
          </p:cNvSpPr>
          <p:nvPr>
            <p:ph type="title"/>
          </p:nvPr>
        </p:nvSpPr>
        <p:spPr>
          <a:xfrm>
            <a:off x="164150" y="499277"/>
            <a:ext cx="8979849" cy="563562"/>
          </a:xfrm>
        </p:spPr>
        <p:txBody>
          <a:bodyPr anchor="t"/>
          <a:lstStyle/>
          <a:p>
            <a:pPr eaLnBrk="1" hangingPunct="1"/>
            <a:r>
              <a:rPr lang="da-DK" dirty="0" smtClean="0">
                <a:latin typeface="Arial Narrow" pitchFamily="34" charset="0"/>
                <a:ea typeface="ＭＳ Ｐゴシック" pitchFamily="-112" charset="-128"/>
              </a:rPr>
              <a:t>Summary</a:t>
            </a:r>
          </a:p>
        </p:txBody>
      </p:sp>
      <p:sp>
        <p:nvSpPr>
          <p:cNvPr id="41" name="Rektangel 64"/>
          <p:cNvSpPr>
            <a:spLocks noChangeArrowheads="1"/>
          </p:cNvSpPr>
          <p:nvPr/>
        </p:nvSpPr>
        <p:spPr bwMode="auto">
          <a:xfrm>
            <a:off x="830428" y="1466193"/>
            <a:ext cx="7651432" cy="42251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152400" dist="190500" dir="2460000" sx="88000" sy="88000" rotWithShape="0">
              <a:prstClr val="black">
                <a:alpha val="21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</a:endParaRPr>
          </a:p>
        </p:txBody>
      </p:sp>
      <p:sp>
        <p:nvSpPr>
          <p:cNvPr id="42" name="Tekstboks 72"/>
          <p:cNvSpPr txBox="1">
            <a:spLocks noChangeArrowheads="1"/>
          </p:cNvSpPr>
          <p:nvPr/>
        </p:nvSpPr>
        <p:spPr bwMode="auto">
          <a:xfrm>
            <a:off x="1166892" y="1587662"/>
            <a:ext cx="71540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Currently providing easy to use development kits based on 65nm platform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Soon sampling the world’s most energy efficiency processors in 28nm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Looking for collaborators that can quickly demonstrate real time applications running on the Epiphany Multicore Architecture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Narrow" pitchFamily="-97" charset="0"/>
                <a:ea typeface="ＭＳ Ｐゴシック" pitchFamily="-97" charset="-128"/>
              </a:rPr>
              <a:t>Reached profitability in August 2011, we’re here to stay!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97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37"/>
  <p:tag name="MMPROD_UIDATA" val="&lt;database version=&quot;7.0&quot;&gt;&lt;object type=&quot;1&quot; unique_id=&quot;10001&quot;&gt;&lt;object type=&quot;8&quot; unique_id=&quot;12589&quot;&gt;&lt;/object&gt;&lt;object type=&quot;2&quot; unique_id=&quot;12590&quot;&gt;&lt;object type=&quot;3&quot; unique_id=&quot;12591&quot;&gt;&lt;property id=&quot;20148&quot; value=&quot;5&quot;/&gt;&lt;property id=&quot;20300&quot; value=&quot;Slide 1&quot;/&gt;&lt;property id=&quot;20307&quot; value=&quot;299&quot;/&gt;&lt;/object&gt;&lt;object type=&quot;3&quot; unique_id=&quot;12592&quot;&gt;&lt;property id=&quot;20148&quot; value=&quot;5&quot;/&gt;&lt;property id=&quot;20300&quot; value=&quot;Slide 2&quot;/&gt;&lt;property id=&quot;20307&quot; value=&quot;300&quot;/&gt;&lt;/object&gt;&lt;object type=&quot;3&quot; unique_id=&quot;12593&quot;&gt;&lt;property id=&quot;20148&quot; value=&quot;5&quot;/&gt;&lt;property id=&quot;20300&quot; value=&quot;Slide 3&quot;/&gt;&lt;property id=&quot;20307&quot; value=&quot;308&quot;/&gt;&lt;/object&gt;&lt;object type=&quot;3&quot; unique_id=&quot;12594&quot;&gt;&lt;property id=&quot;20148&quot; value=&quot;5&quot;/&gt;&lt;property id=&quot;20300&quot; value=&quot;Slide 4&quot;/&gt;&lt;property id=&quot;20307&quot; value=&quot;301&quot;/&gt;&lt;/object&gt;&lt;object type=&quot;3&quot; unique_id=&quot;12595&quot;&gt;&lt;property id=&quot;20148&quot; value=&quot;5&quot;/&gt;&lt;property id=&quot;20300&quot; value=&quot;Slide 5&quot;/&gt;&lt;property id=&quot;20307&quot; value=&quot;316&quot;/&gt;&lt;/object&gt;&lt;object type=&quot;3&quot; unique_id=&quot;12596&quot;&gt;&lt;property id=&quot;20148&quot; value=&quot;5&quot;/&gt;&lt;property id=&quot;20300&quot; value=&quot;Slide 6&quot;/&gt;&lt;property id=&quot;20307&quot; value=&quot;309&quot;/&gt;&lt;/object&gt;&lt;object type=&quot;3&quot; unique_id=&quot;12597&quot;&gt;&lt;property id=&quot;20148&quot; value=&quot;5&quot;/&gt;&lt;property id=&quot;20300&quot; value=&quot;Slide 7&quot;/&gt;&lt;property id=&quot;20307&quot; value=&quot;307&quot;/&gt;&lt;/object&gt;&lt;object type=&quot;3&quot; unique_id=&quot;12598&quot;&gt;&lt;property id=&quot;20148&quot; value=&quot;5&quot;/&gt;&lt;property id=&quot;20300&quot; value=&quot;Slide 8&quot;/&gt;&lt;property id=&quot;20307&quot; value=&quot;312&quot;/&gt;&lt;/object&gt;&lt;object type=&quot;3&quot; unique_id=&quot;12599&quot;&gt;&lt;property id=&quot;20148&quot; value=&quot;5&quot;/&gt;&lt;property id=&quot;20300&quot; value=&quot;Slide 9&quot;/&gt;&lt;property id=&quot;20307&quot; value=&quot;310&quot;/&gt;&lt;/object&gt;&lt;object type=&quot;3&quot; unique_id=&quot;12600&quot;&gt;&lt;property id=&quot;20148&quot; value=&quot;5&quot;/&gt;&lt;property id=&quot;20300&quot; value=&quot;Slide 10&quot;/&gt;&lt;property id=&quot;20307&quot; value=&quot;302&quot;/&gt;&lt;/object&gt;&lt;object type=&quot;3&quot; unique_id=&quot;12601&quot;&gt;&lt;property id=&quot;20148&quot; value=&quot;5&quot;/&gt;&lt;property id=&quot;20300&quot; value=&quot;Slide 11&quot;/&gt;&lt;property id=&quot;20307&quot; value=&quot;314&quot;/&gt;&lt;/object&gt;&lt;object type=&quot;3&quot; unique_id=&quot;12602&quot;&gt;&lt;property id=&quot;20148&quot; value=&quot;5&quot;/&gt;&lt;property id=&quot;20300&quot; value=&quot;Slide 12&quot;/&gt;&lt;property id=&quot;20307&quot; value=&quot;306&quot;/&gt;&lt;/object&gt;&lt;object type=&quot;3&quot; unique_id=&quot;12603&quot;&gt;&lt;property id=&quot;20148&quot; value=&quot;5&quot;/&gt;&lt;property id=&quot;20300&quot; value=&quot;Slide 13&quot;/&gt;&lt;property id=&quot;20307&quot; value=&quot;311&quot;/&gt;&lt;/object&gt;&lt;object type=&quot;3&quot; unique_id=&quot;12604&quot;&gt;&lt;property id=&quot;20148&quot; value=&quot;5&quot;/&gt;&lt;property id=&quot;20300&quot; value=&quot;Slide 14&quot;/&gt;&lt;property id=&quot;20307&quot; value=&quot;313&quot;/&gt;&lt;/object&gt;&lt;object type=&quot;3&quot; unique_id=&quot;12605&quot;&gt;&lt;property id=&quot;20148&quot; value=&quot;5&quot;/&gt;&lt;property id=&quot;20300&quot; value=&quot;Slide 15&quot;/&gt;&lt;property id=&quot;20307&quot; value=&quot;317&quot;/&gt;&lt;/object&gt;&lt;object type=&quot;3&quot; unique_id=&quot;12606&quot;&gt;&lt;property id=&quot;20148&quot; value=&quot;5&quot;/&gt;&lt;property id=&quot;20300&quot; value=&quot;Slide 16&quot;/&gt;&lt;property id=&quot;20307&quot; value=&quot;319&quot;/&gt;&lt;/object&gt;&lt;object type=&quot;3&quot; unique_id=&quot;12607&quot;&gt;&lt;property id=&quot;20148&quot; value=&quot;5&quot;/&gt;&lt;property id=&quot;20300&quot; value=&quot;Slide 17&quot;/&gt;&lt;property id=&quot;20307&quot; value=&quot;322&quot;/&gt;&lt;/object&gt;&lt;object type=&quot;3&quot; unique_id=&quot;12608&quot;&gt;&lt;property id=&quot;20148&quot; value=&quot;5&quot;/&gt;&lt;property id=&quot;20300&quot; value=&quot;Slide 18 - &amp;quot;Templates&amp;quot;&quot;/&gt;&lt;property id=&quot;20307&quot; value=&quot;324&quot;/&gt;&lt;/object&gt;&lt;object type=&quot;3&quot; unique_id=&quot;12609&quot;&gt;&lt;property id=&quot;20148&quot; value=&quot;5&quot;/&gt;&lt;property id=&quot;20300&quot; value=&quot;Slide 19&quot;/&gt;&lt;property id=&quot;20307&quot; value=&quot;320&quot;/&gt;&lt;/object&gt;&lt;object type=&quot;3&quot; unique_id=&quot;12610&quot;&gt;&lt;property id=&quot;20148&quot; value=&quot;5&quot;/&gt;&lt;property id=&quot;20300&quot; value=&quot;Slide 20 - &amp;quot;Templates&amp;quot;&quot;/&gt;&lt;property id=&quot;20307&quot; value=&quot;321&quot;/&gt;&lt;/object&gt;&lt;object type=&quot;3&quot; unique_id=&quot;12611&quot;&gt;&lt;property id=&quot;20148&quot; value=&quot;5&quot;/&gt;&lt;property id=&quot;20300&quot; value=&quot;Slide 21 - &amp;quot;Arrow Process&amp;quot;&quot;/&gt;&lt;property id=&quot;20307&quot; value=&quot;323&quot;/&gt;&lt;/object&gt;&lt;object type=&quot;3&quot; unique_id=&quot;12612&quot;&gt;&lt;property id=&quot;20148&quot; value=&quot;5&quot;/&gt;&lt;property id=&quot;20300&quot; value=&quot;Slide 22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300</Words>
  <Application>Microsoft Macintosh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Kontortema</vt:lpstr>
      <vt:lpstr>Visio</vt:lpstr>
      <vt:lpstr>Slide 1</vt:lpstr>
      <vt:lpstr>EpiphanyTM  Multicore Architecture Intro</vt:lpstr>
      <vt:lpstr>EpiphanyTM 28nm Product Announcement</vt:lpstr>
      <vt:lpstr>Hold on...the title said 1024 cores!</vt:lpstr>
      <vt:lpstr>EpiphanyTM  Single Chip Performance Scaling</vt:lpstr>
      <vt:lpstr>Epiphany, Server Performance Without the Power Drain</vt:lpstr>
      <vt:lpstr>Energy Efficiency Lab Measurements</vt:lpstr>
      <vt:lpstr>What this means for Embedded Systems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Bernt</dc:creator>
  <cp:lastModifiedBy>Information Services Department</cp:lastModifiedBy>
  <cp:revision>413</cp:revision>
  <dcterms:created xsi:type="dcterms:W3CDTF">2011-11-02T17:51:37Z</dcterms:created>
  <dcterms:modified xsi:type="dcterms:W3CDTF">2011-11-02T17:51:48Z</dcterms:modified>
</cp:coreProperties>
</file>