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  <p:sldMasterId id="2147483651" r:id="rId2"/>
  </p:sldMasterIdLst>
  <p:notesMasterIdLst>
    <p:notesMasterId r:id="rId7"/>
  </p:notesMasterIdLst>
  <p:handoutMasterIdLst>
    <p:handoutMasterId r:id="rId8"/>
  </p:handoutMasterIdLst>
  <p:sldIdLst>
    <p:sldId id="963" r:id="rId3"/>
    <p:sldId id="966" r:id="rId4"/>
    <p:sldId id="964" r:id="rId5"/>
    <p:sldId id="965" r:id="rId6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69900"/>
    <a:srgbClr val="AEB9BF"/>
    <a:srgbClr val="7E89AB"/>
    <a:srgbClr val="586078"/>
    <a:srgbClr val="0078B4"/>
    <a:srgbClr val="005F8E"/>
    <a:srgbClr val="6699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7879" autoAdjust="0"/>
    <p:restoredTop sz="83725" autoAdjust="0"/>
  </p:normalViewPr>
  <p:slideViewPr>
    <p:cSldViewPr snapToGrid="0">
      <p:cViewPr varScale="1">
        <p:scale>
          <a:sx n="137" d="100"/>
          <a:sy n="137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58" tIns="47186" rIns="96058" bIns="47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3900"/>
            <a:ext cx="4794250" cy="3595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75" y="9119225"/>
            <a:ext cx="3170027" cy="480380"/>
          </a:xfrm>
          <a:prstGeom prst="rect">
            <a:avLst/>
          </a:prstGeom>
          <a:noFill/>
        </p:spPr>
        <p:txBody>
          <a:bodyPr lIns="91989" tIns="45994" rIns="91989" bIns="45994"/>
          <a:lstStyle/>
          <a:p>
            <a:fld id="{D626EA60-4CAA-4349-88C5-7F997E27C98A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Notes level one</a:t>
            </a:r>
          </a:p>
          <a:p>
            <a:pPr lvl="1"/>
            <a:r>
              <a:rPr lang="en-US"/>
              <a:t>Notes level two</a:t>
            </a:r>
          </a:p>
          <a:p>
            <a:pPr lvl="2"/>
            <a:r>
              <a:rPr lang="en-US"/>
              <a:t>Notes level three</a:t>
            </a:r>
          </a:p>
          <a:p>
            <a:pPr lvl="3"/>
            <a:r>
              <a:rPr lang="en-US"/>
              <a:t>Notes level four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75" y="9119225"/>
            <a:ext cx="3170027" cy="480380"/>
          </a:xfrm>
          <a:prstGeom prst="rect">
            <a:avLst/>
          </a:prstGeom>
          <a:noFill/>
        </p:spPr>
        <p:txBody>
          <a:bodyPr lIns="91989" tIns="45994" rIns="91989" bIns="45994"/>
          <a:lstStyle/>
          <a:p>
            <a:fld id="{D626EA60-4CAA-4349-88C5-7F997E27C98A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Notes level one</a:t>
            </a:r>
          </a:p>
          <a:p>
            <a:pPr lvl="1"/>
            <a:r>
              <a:rPr lang="en-US"/>
              <a:t>Notes level two</a:t>
            </a:r>
          </a:p>
          <a:p>
            <a:pPr lvl="2"/>
            <a:r>
              <a:rPr lang="en-US"/>
              <a:t>Notes level three</a:t>
            </a:r>
          </a:p>
          <a:p>
            <a:pPr lvl="3"/>
            <a:r>
              <a:rPr lang="en-US"/>
              <a:t>Notes level four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75" y="9119225"/>
            <a:ext cx="3170027" cy="480380"/>
          </a:xfrm>
          <a:prstGeom prst="rect">
            <a:avLst/>
          </a:prstGeom>
          <a:noFill/>
        </p:spPr>
        <p:txBody>
          <a:bodyPr lIns="91989" tIns="45994" rIns="91989" bIns="45994"/>
          <a:lstStyle/>
          <a:p>
            <a:fld id="{D626EA60-4CAA-4349-88C5-7F997E27C98A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Notes level one</a:t>
            </a:r>
          </a:p>
          <a:p>
            <a:pPr lvl="1"/>
            <a:r>
              <a:rPr lang="en-US"/>
              <a:t>Notes level two</a:t>
            </a:r>
          </a:p>
          <a:p>
            <a:pPr lvl="2"/>
            <a:r>
              <a:rPr lang="en-US"/>
              <a:t>Notes level three</a:t>
            </a:r>
          </a:p>
          <a:p>
            <a:pPr lvl="3"/>
            <a:r>
              <a:rPr lang="en-US"/>
              <a:t>Notes level four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423863"/>
            <a:ext cx="2084387" cy="5367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423863"/>
            <a:ext cx="6100763" cy="5367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7FCD-83A9-4658-81B5-FC722FE23C25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5158-416C-4B70-9F1A-30C9CAA6E564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7E6D7-F4B7-41A7-9602-FD4B3B0282D8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5B12-A93D-4CF1-8AC7-77F002A7AEB9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4BD0-F67E-47F1-A842-90E1CE990EFE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0098-D47C-40D4-993E-0CA9D1502FC0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7B53-3CE6-4843-AEBC-BF13735CC4AF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AD24-AC13-41C1-ADEF-B328B17266CC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5BC1-60A0-4CF6-8878-6F195ED4524A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7B987-E781-478E-B194-4D7EF496B63D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ECD8-F308-4423-BD0C-34DE6AFC1B44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5400"/>
            <a:ext cx="39481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295400"/>
            <a:ext cx="39481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444501" y="6383548"/>
            <a:ext cx="8544224" cy="362309"/>
          </a:xfrm>
          <a:prstGeom prst="rect">
            <a:avLst/>
          </a:prstGeom>
          <a:gradFill flip="none" rotWithShape="1">
            <a:gsLst>
              <a:gs pos="0">
                <a:srgbClr val="AEB9BF"/>
              </a:gs>
              <a:gs pos="50000">
                <a:schemeClr val="bg1"/>
              </a:gs>
              <a:gs pos="100000">
                <a:srgbClr val="AEB9BF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423863"/>
            <a:ext cx="83375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9" descr="topleft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201613"/>
            <a:ext cx="3143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1" descr="leftside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" y="1247775"/>
            <a:ext cx="3905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farleft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5888" y="6354763"/>
            <a:ext cx="361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295400"/>
            <a:ext cx="8048625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175" y="6408738"/>
            <a:ext cx="64283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 smtClean="0"/>
              <a:t>High</a:t>
            </a:r>
            <a:r>
              <a:rPr lang="en-US" sz="1400" i="1" baseline="0" dirty="0" smtClean="0"/>
              <a:t> Performance Embedded Computing Workshop </a:t>
            </a:r>
            <a:r>
              <a:rPr lang="en-US" sz="1000" dirty="0" smtClean="0">
                <a:sym typeface="Monotype Sorts"/>
              </a:rPr>
              <a:t> </a:t>
            </a:r>
            <a:r>
              <a:rPr lang="en-US" sz="1400" dirty="0" smtClean="0"/>
              <a:t> </a:t>
            </a:r>
            <a:r>
              <a:rPr lang="en-US" sz="1400" dirty="0"/>
              <a:t>September 21-22, </a:t>
            </a:r>
            <a:r>
              <a:rPr lang="en-US" sz="1400" dirty="0" smtClean="0"/>
              <a:t>2011</a:t>
            </a:r>
            <a:endParaRPr lang="en-US" sz="1400" dirty="0"/>
          </a:p>
        </p:txBody>
      </p:sp>
      <p:pic>
        <p:nvPicPr>
          <p:cNvPr id="1035" name="Picture 10" descr="GDlogoblack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97675" y="6488113"/>
            <a:ext cx="21732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8418513" y="6702425"/>
            <a:ext cx="777875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00" dirty="0"/>
              <a:t>RCC-2825(</a:t>
            </a:r>
            <a:fld id="{108A9487-3823-44E0-A59A-E993AB0940EF}" type="slidenum">
              <a:rPr lang="en-US" sz="700"/>
              <a:pPr eaLnBrk="0" hangingPunct="0">
                <a:defRPr/>
              </a:pPr>
              <a:t>‹#›</a:t>
            </a:fld>
            <a:r>
              <a:rPr lang="en-US" sz="70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F8E"/>
          </a:solidFill>
          <a:latin typeface="Arial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Monotype Sorts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3413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925513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217613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>
          <a:solidFill>
            <a:schemeClr val="tx1"/>
          </a:solidFill>
          <a:latin typeface="+mn-lt"/>
        </a:defRPr>
      </a:lvl4pPr>
      <a:lvl5pPr marL="15494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SzPct val="40000"/>
        <a:buChar char="o"/>
        <a:defRPr>
          <a:solidFill>
            <a:schemeClr val="tx1"/>
          </a:solidFill>
          <a:latin typeface="+mn-lt"/>
        </a:defRPr>
      </a:lvl5pPr>
      <a:lvl6pPr marL="20066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0000"/>
        <a:buChar char="o"/>
        <a:defRPr>
          <a:solidFill>
            <a:schemeClr val="tx1"/>
          </a:solidFill>
          <a:latin typeface="+mn-lt"/>
        </a:defRPr>
      </a:lvl6pPr>
      <a:lvl7pPr marL="24638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0000"/>
        <a:buChar char="o"/>
        <a:defRPr>
          <a:solidFill>
            <a:schemeClr val="tx1"/>
          </a:solidFill>
          <a:latin typeface="+mn-lt"/>
        </a:defRPr>
      </a:lvl7pPr>
      <a:lvl8pPr marL="29210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0000"/>
        <a:buChar char="o"/>
        <a:defRPr>
          <a:solidFill>
            <a:schemeClr val="tx1"/>
          </a:solidFill>
          <a:latin typeface="+mn-lt"/>
        </a:defRPr>
      </a:lvl8pPr>
      <a:lvl9pPr marL="33782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40000"/>
        <a:buChar char="o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8584" name="Rectangle 8"/>
          <p:cNvSpPr>
            <a:spLocks noChangeArrowheads="1"/>
          </p:cNvSpPr>
          <p:nvPr/>
        </p:nvSpPr>
        <p:spPr bwMode="auto">
          <a:xfrm>
            <a:off x="4073525" y="1435100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688585" name="Rectangle 9"/>
          <p:cNvSpPr>
            <a:spLocks noChangeArrowheads="1"/>
          </p:cNvSpPr>
          <p:nvPr/>
        </p:nvSpPr>
        <p:spPr bwMode="auto">
          <a:xfrm>
            <a:off x="4073525" y="2514600"/>
            <a:ext cx="4537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3200"/>
              <a:t>Click to edit Master subtitle style</a:t>
            </a:r>
          </a:p>
        </p:txBody>
      </p:sp>
      <p:sp>
        <p:nvSpPr>
          <p:cNvPr id="1688586" name="Rectangle 1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073525" y="3581400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6C96C9-B000-4504-B1AA-C7E1E86992D9}" type="datetime2">
              <a:rPr lang="en-US"/>
              <a:pPr>
                <a:defRPr/>
              </a:pPr>
              <a:t>Wednesday, November 2, 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ppt_cover_combo3.jpg                                           00088667Active Projects                7C26058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ppt_cover_4business.jpg"/>
          <p:cNvPicPr>
            <a:picLocks noChangeAspect="1"/>
          </p:cNvPicPr>
          <p:nvPr/>
        </p:nvPicPr>
        <p:blipFill>
          <a:blip r:embed="rId3" cstate="print"/>
          <a:srcRect b="39355"/>
          <a:stretch>
            <a:fillRect/>
          </a:stretch>
        </p:blipFill>
        <p:spPr bwMode="auto">
          <a:xfrm>
            <a:off x="3175" y="1588"/>
            <a:ext cx="9153525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400300" y="1981200"/>
            <a:ext cx="6419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An Open Architecture/Open Business Model Solution for </a:t>
            </a:r>
            <a:r>
              <a:rPr lang="en-US" b="1" dirty="0" smtClean="0">
                <a:solidFill>
                  <a:schemeClr val="bg1"/>
                </a:solidFill>
              </a:rPr>
              <a:t>High Performance Multi-Level </a:t>
            </a:r>
            <a:r>
              <a:rPr lang="en-US" b="1" dirty="0">
                <a:solidFill>
                  <a:schemeClr val="bg1"/>
                </a:solidFill>
              </a:rPr>
              <a:t>Collaborative </a:t>
            </a:r>
            <a:r>
              <a:rPr lang="en-US" b="1" dirty="0" smtClean="0">
                <a:solidFill>
                  <a:schemeClr val="bg1"/>
                </a:solidFill>
              </a:rPr>
              <a:t>Environment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 eaLnBrk="0" hangingPunct="0"/>
            <a:r>
              <a:rPr lang="en-US" sz="2000" dirty="0" smtClean="0">
                <a:solidFill>
                  <a:schemeClr val="bg1"/>
                </a:solidFill>
              </a:rPr>
              <a:t>Kent Lindell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1113" y="6557963"/>
            <a:ext cx="6464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</a:rPr>
              <a:t>High Performance Embedded Computing Workshop  </a:t>
            </a:r>
            <a:r>
              <a:rPr lang="en-US" sz="1000" dirty="0" smtClean="0">
                <a:solidFill>
                  <a:schemeClr val="bg1"/>
                </a:solidFill>
                <a:sym typeface="Monotype Sorts"/>
              </a:rPr>
              <a:t>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September 21-22, </a:t>
            </a:r>
            <a:r>
              <a:rPr lang="en-US" sz="1400" dirty="0" smtClean="0">
                <a:solidFill>
                  <a:schemeClr val="bg1"/>
                </a:solidFill>
              </a:rPr>
              <a:t>2011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8418513" y="6702425"/>
            <a:ext cx="717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 dirty="0" smtClean="0">
                <a:solidFill>
                  <a:schemeClr val="bg1"/>
                </a:solidFill>
              </a:rPr>
              <a:t>RCC-2825(</a:t>
            </a:r>
            <a:fld id="{EB9DFE3F-4E77-4D9A-971D-75810DE507C8}" type="slidenum">
              <a:rPr lang="en-US" sz="700" smtClean="0">
                <a:solidFill>
                  <a:schemeClr val="bg1"/>
                </a:solidFill>
              </a:rPr>
              <a:pPr eaLnBrk="0" hangingPunct="0"/>
              <a:t>1</a:t>
            </a:fld>
            <a:r>
              <a:rPr lang="en-US" sz="700" dirty="0" smtClean="0">
                <a:solidFill>
                  <a:schemeClr val="bg1"/>
                </a:solidFill>
              </a:rPr>
              <a:t>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Overview</a:t>
            </a:r>
            <a:endParaRPr lang="en-US" dirty="0"/>
          </a:p>
        </p:txBody>
      </p:sp>
      <p:sp>
        <p:nvSpPr>
          <p:cNvPr id="19459" name="Rectangle 12"/>
          <p:cNvSpPr>
            <a:spLocks noGrp="1" noChangeArrowheads="1"/>
          </p:cNvSpPr>
          <p:nvPr>
            <p:ph idx="1"/>
          </p:nvPr>
        </p:nvSpPr>
        <p:spPr>
          <a:xfrm>
            <a:off x="628650" y="1406492"/>
            <a:ext cx="8368594" cy="431450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b="0" dirty="0" smtClean="0"/>
              <a:t>Secure Network Architecture and Processing (SNAP) improves mission effectiveness by providing a cost effective, open architecture, high-assurance, multi-level, labeled, network solution ideal for high performance environments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000" b="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b="0" dirty="0" smtClean="0"/>
              <a:t>General Dynamics’ SNAP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Open Architecture Solution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Fully programmable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High assurance secure solution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Reduced Size, Weight and Power (</a:t>
            </a:r>
            <a:r>
              <a:rPr lang="en-US" sz="1800" dirty="0" err="1" smtClean="0"/>
              <a:t>SWaP</a:t>
            </a:r>
            <a:r>
              <a:rPr lang="en-US" sz="1800" dirty="0" smtClean="0"/>
              <a:t>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Reduced upgrade and certification costs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/>
              <a:t>High performance </a:t>
            </a:r>
            <a:r>
              <a:rPr lang="en-US" sz="1800" dirty="0" smtClean="0"/>
              <a:t>and low latency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Allows migration to IP-based solutions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Dynamic and flexible security polices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/>
              <a:t>Evolutionary approach minimizes up front investment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sz="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400" dirty="0" smtClean="0"/>
              <a:t>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800" dirty="0" smtClean="0"/>
              <a:t> 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  <a:p>
            <a:pPr lvl="3"/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681" y="1422400"/>
            <a:ext cx="3639497" cy="38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516" y="1425319"/>
            <a:ext cx="3395796" cy="388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>
          <a:xfrm>
            <a:off x="442912" y="117475"/>
            <a:ext cx="7527043" cy="1027113"/>
          </a:xfrm>
        </p:spPr>
        <p:txBody>
          <a:bodyPr/>
          <a:lstStyle/>
          <a:p>
            <a:r>
              <a:rPr lang="en-US" dirty="0" smtClean="0"/>
              <a:t>Security Segregation Enables a</a:t>
            </a:r>
            <a:br>
              <a:rPr lang="en-US" dirty="0" smtClean="0"/>
            </a:br>
            <a:r>
              <a:rPr lang="en-US" dirty="0" smtClean="0"/>
              <a:t>Cost Effective IA Infrastructure</a:t>
            </a:r>
            <a:endParaRPr lang="en-US" dirty="0"/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533400" y="5448300"/>
            <a:ext cx="8305800" cy="647700"/>
          </a:xfrm>
          <a:prstGeom prst="bevel">
            <a:avLst>
              <a:gd name="adj" fmla="val 0"/>
            </a:avLst>
          </a:prstGeom>
          <a:solidFill>
            <a:srgbClr val="002463"/>
          </a:solidFill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700" b="1" i="1" dirty="0" smtClean="0">
                <a:solidFill>
                  <a:schemeClr val="bg1"/>
                </a:solidFill>
                <a:latin typeface="Arial" pitchFamily="34" charset="0"/>
              </a:rPr>
              <a:t>SNAP IA Architecture Changes the Security Paradigm</a:t>
            </a:r>
            <a:br>
              <a:rPr lang="en-US" sz="1700" b="1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700" b="1" i="1" dirty="0" smtClean="0">
                <a:solidFill>
                  <a:schemeClr val="bg1"/>
                </a:solidFill>
                <a:latin typeface="Arial" pitchFamily="34" charset="0"/>
              </a:rPr>
              <a:t>The Security Policy Can Now Enable a Mission vs. Limit a 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>
          <a:xfrm>
            <a:off x="442912" y="117475"/>
            <a:ext cx="7527043" cy="1027113"/>
          </a:xfrm>
        </p:spPr>
        <p:txBody>
          <a:bodyPr/>
          <a:lstStyle/>
          <a:p>
            <a:r>
              <a:rPr lang="en-US" dirty="0" smtClean="0"/>
              <a:t>Security Segregation Enables a</a:t>
            </a:r>
            <a:br>
              <a:rPr lang="en-US" dirty="0" smtClean="0"/>
            </a:br>
            <a:r>
              <a:rPr lang="en-US" dirty="0" smtClean="0"/>
              <a:t>Cost Effective IA Infrastructure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1" y="1600200"/>
            <a:ext cx="3630311" cy="4495800"/>
          </a:xfrm>
        </p:spPr>
        <p:txBody>
          <a:bodyPr/>
          <a:lstStyle/>
          <a:p>
            <a:r>
              <a:rPr lang="en-US" sz="1800" b="0" dirty="0" smtClean="0"/>
              <a:t>COTS/NDI base cards provide basic functionality</a:t>
            </a:r>
          </a:p>
          <a:p>
            <a:r>
              <a:rPr lang="en-US" sz="1800" b="0" dirty="0" smtClean="0"/>
              <a:t>High Assurance functions provided by separate composable, loosely coupled HW &amp; SW elements.  Coupling to COTS occurs  over open interfaces</a:t>
            </a:r>
          </a:p>
          <a:p>
            <a:r>
              <a:rPr lang="en-US" sz="1800" b="0" dirty="0" smtClean="0"/>
              <a:t>Allows evolutionary, scalable approach and minimizes recertification costs</a:t>
            </a:r>
          </a:p>
          <a:p>
            <a:r>
              <a:rPr lang="en-US" sz="1800" b="0" dirty="0" smtClean="0"/>
              <a:t>Can add / upgrade processing elements with mitigated impact to deployed systems</a:t>
            </a:r>
          </a:p>
          <a:p>
            <a:endParaRPr lang="en-US" sz="1800" dirty="0"/>
          </a:p>
        </p:txBody>
      </p:sp>
      <p:grpSp>
        <p:nvGrpSpPr>
          <p:cNvPr id="2" name="Group 54"/>
          <p:cNvGrpSpPr/>
          <p:nvPr/>
        </p:nvGrpSpPr>
        <p:grpSpPr>
          <a:xfrm>
            <a:off x="4349750" y="1428750"/>
            <a:ext cx="4635500" cy="4483100"/>
            <a:chOff x="4349750" y="1479550"/>
            <a:chExt cx="4635500" cy="448310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349750" y="1479550"/>
              <a:ext cx="4635500" cy="4483100"/>
            </a:xfrm>
            <a:prstGeom prst="rect">
              <a:avLst/>
            </a:prstGeom>
            <a:solidFill>
              <a:srgbClr val="5E81B0"/>
            </a:solidFill>
            <a:ln>
              <a:noFill/>
            </a:ln>
            <a:effectLst>
              <a:outerShdw blurRad="50800" dist="88900" dir="2700000">
                <a:srgbClr val="000000">
                  <a:alpha val="2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00000"/>
                </a:lnSpc>
                <a:defRPr/>
              </a:pPr>
              <a:endParaRPr lang="en-US" sz="2800" b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3" name="Group 52"/>
            <p:cNvGrpSpPr/>
            <p:nvPr/>
          </p:nvGrpSpPr>
          <p:grpSpPr>
            <a:xfrm>
              <a:off x="4467225" y="1585031"/>
              <a:ext cx="4400550" cy="4297538"/>
              <a:chOff x="4432097" y="1599888"/>
              <a:chExt cx="4388447" cy="42857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432097" y="1599888"/>
                <a:ext cx="4388447" cy="424279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4477922" y="1651545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5087422" y="1769142"/>
                <a:ext cx="344432" cy="524418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4477922" y="1738947"/>
                <a:ext cx="614170" cy="3683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Firewall</a:t>
                </a:r>
                <a:b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&amp; NIPS</a:t>
                </a:r>
                <a:endParaRPr lang="en-US" sz="9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23"/>
              <p:cNvSpPr>
                <a:spLocks noChangeArrowheads="1"/>
              </p:cNvSpPr>
              <p:nvPr/>
            </p:nvSpPr>
            <p:spPr bwMode="auto">
              <a:xfrm>
                <a:off x="4481097" y="4204620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9"/>
              <p:cNvSpPr>
                <a:spLocks noChangeArrowheads="1"/>
              </p:cNvSpPr>
              <p:nvPr/>
            </p:nvSpPr>
            <p:spPr bwMode="auto">
              <a:xfrm>
                <a:off x="5090597" y="4322217"/>
                <a:ext cx="344432" cy="524418"/>
              </a:xfrm>
              <a:prstGeom prst="rect">
                <a:avLst/>
              </a:prstGeom>
              <a:solidFill>
                <a:srgbClr val="8000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</p:txBody>
          </p:sp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4633472" y="4357178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37"/>
              <p:cNvSpPr>
                <a:spLocks noChangeArrowheads="1"/>
              </p:cNvSpPr>
              <p:nvPr/>
            </p:nvSpPr>
            <p:spPr bwMode="auto">
              <a:xfrm>
                <a:off x="5242971" y="4474775"/>
                <a:ext cx="344432" cy="524418"/>
              </a:xfrm>
              <a:prstGeom prst="rect">
                <a:avLst/>
              </a:prstGeom>
              <a:solidFill>
                <a:srgbClr val="8000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</p:txBody>
          </p:sp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4630297" y="4571712"/>
                <a:ext cx="184701" cy="2310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39"/>
              <p:cNvSpPr>
                <a:spLocks noChangeArrowheads="1"/>
              </p:cNvSpPr>
              <p:nvPr/>
            </p:nvSpPr>
            <p:spPr bwMode="auto">
              <a:xfrm>
                <a:off x="4785847" y="4509736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45"/>
              <p:cNvSpPr>
                <a:spLocks noChangeArrowheads="1"/>
              </p:cNvSpPr>
              <p:nvPr/>
            </p:nvSpPr>
            <p:spPr bwMode="auto">
              <a:xfrm>
                <a:off x="5469641" y="4627333"/>
                <a:ext cx="344432" cy="524418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</p:txBody>
          </p:sp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4820799" y="4652759"/>
                <a:ext cx="611676" cy="458568"/>
              </a:xfrm>
              <a:prstGeom prst="rect">
                <a:avLst/>
              </a:prstGeom>
              <a:solidFill>
                <a:srgbClr val="7E89A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45720" tIns="45720" rIns="45720" bIns="45720" anchor="ctr"/>
              <a:lstStyle/>
              <a:p>
                <a:pPr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MILS &amp;</a:t>
                </a:r>
                <a:br>
                  <a:rPr lang="en-US" sz="900" kern="0" dirty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kern="0" dirty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lang="en-US" sz="900" kern="0" dirty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Processing</a:t>
                </a:r>
              </a:p>
            </p:txBody>
          </p:sp>
          <p:sp>
            <p:nvSpPr>
              <p:cNvPr id="21" name="Rectangle 55"/>
              <p:cNvSpPr>
                <a:spLocks noChangeArrowheads="1"/>
              </p:cNvSpPr>
              <p:nvPr/>
            </p:nvSpPr>
            <p:spPr bwMode="auto">
              <a:xfrm>
                <a:off x="7700371" y="3130046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61"/>
              <p:cNvSpPr>
                <a:spLocks noChangeArrowheads="1"/>
              </p:cNvSpPr>
              <p:nvPr/>
            </p:nvSpPr>
            <p:spPr bwMode="auto">
              <a:xfrm>
                <a:off x="7863857" y="3256383"/>
                <a:ext cx="344432" cy="524418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</p:txBody>
          </p:sp>
          <p:sp>
            <p:nvSpPr>
              <p:cNvPr id="23" name="Text Box 62"/>
              <p:cNvSpPr txBox="1">
                <a:spLocks noChangeArrowheads="1"/>
              </p:cNvSpPr>
              <p:nvPr/>
            </p:nvSpPr>
            <p:spPr bwMode="auto">
              <a:xfrm>
                <a:off x="8149560" y="3125466"/>
                <a:ext cx="665458" cy="3683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Control</a:t>
                </a:r>
                <a:endParaRPr lang="en-US" sz="9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Interface</a:t>
                </a:r>
              </a:p>
            </p:txBody>
          </p:sp>
          <p:sp>
            <p:nvSpPr>
              <p:cNvPr id="24" name="Rectangle 65"/>
              <p:cNvSpPr>
                <a:spLocks noChangeArrowheads="1"/>
              </p:cNvSpPr>
              <p:nvPr/>
            </p:nvSpPr>
            <p:spPr bwMode="auto">
              <a:xfrm>
                <a:off x="7695610" y="1651545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Black Router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&amp; Link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Controller</a:t>
                </a:r>
              </a:p>
            </p:txBody>
          </p:sp>
          <p:sp>
            <p:nvSpPr>
              <p:cNvPr id="25" name="Rectangle 71"/>
              <p:cNvSpPr>
                <a:spLocks noChangeArrowheads="1"/>
              </p:cNvSpPr>
              <p:nvPr/>
            </p:nvSpPr>
            <p:spPr bwMode="auto">
              <a:xfrm>
                <a:off x="4968629" y="5553067"/>
                <a:ext cx="152375" cy="143023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72"/>
              <p:cNvSpPr txBox="1">
                <a:spLocks noChangeArrowheads="1"/>
              </p:cNvSpPr>
              <p:nvPr/>
            </p:nvSpPr>
            <p:spPr bwMode="auto">
              <a:xfrm>
                <a:off x="5065200" y="5509042"/>
                <a:ext cx="735978" cy="230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COTS/NDI</a:t>
                </a:r>
              </a:p>
            </p:txBody>
          </p:sp>
          <p:sp>
            <p:nvSpPr>
              <p:cNvPr id="27" name="Rectangle 73"/>
              <p:cNvSpPr>
                <a:spLocks noChangeArrowheads="1"/>
              </p:cNvSpPr>
              <p:nvPr/>
            </p:nvSpPr>
            <p:spPr bwMode="auto">
              <a:xfrm>
                <a:off x="5766371" y="5553067"/>
                <a:ext cx="152375" cy="143023"/>
              </a:xfrm>
              <a:prstGeom prst="rect">
                <a:avLst/>
              </a:prstGeom>
              <a:solidFill>
                <a:srgbClr val="800000"/>
              </a:solidFill>
              <a:ln w="12700" algn="ctr">
                <a:solidFill>
                  <a:sysClr val="windowText" lastClr="00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74"/>
              <p:cNvSpPr txBox="1">
                <a:spLocks noChangeArrowheads="1"/>
              </p:cNvSpPr>
              <p:nvPr/>
            </p:nvSpPr>
            <p:spPr bwMode="auto">
              <a:xfrm>
                <a:off x="5890175" y="5509041"/>
                <a:ext cx="1316679" cy="230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High Assurance (HA)</a:t>
                </a:r>
              </a:p>
            </p:txBody>
          </p:sp>
          <p:sp>
            <p:nvSpPr>
              <p:cNvPr id="29" name="Rectangle 75"/>
              <p:cNvSpPr>
                <a:spLocks noChangeArrowheads="1"/>
              </p:cNvSpPr>
              <p:nvPr/>
            </p:nvSpPr>
            <p:spPr bwMode="auto">
              <a:xfrm>
                <a:off x="7145133" y="5553067"/>
                <a:ext cx="152375" cy="143023"/>
              </a:xfrm>
              <a:prstGeom prst="rect">
                <a:avLst/>
              </a:prstGeom>
              <a:solidFill>
                <a:srgbClr val="333399"/>
              </a:solidFill>
              <a:ln w="12700" algn="ctr">
                <a:solidFill>
                  <a:sysClr val="windowText" lastClr="000000"/>
                </a:solidFill>
                <a:miter lim="800000"/>
                <a:headEnd type="none" w="sm" len="sm"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auto">
              <a:xfrm>
                <a:off x="7246717" y="5509041"/>
                <a:ext cx="1316679" cy="3765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9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Platform Customized</a:t>
                </a:r>
              </a:p>
            </p:txBody>
          </p:sp>
          <p:sp>
            <p:nvSpPr>
              <p:cNvPr id="31" name="Rectangle 78"/>
              <p:cNvSpPr>
                <a:spLocks noChangeArrowheads="1"/>
              </p:cNvSpPr>
              <p:nvPr/>
            </p:nvSpPr>
            <p:spPr bwMode="auto">
              <a:xfrm>
                <a:off x="5971812" y="3308210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84"/>
              <p:cNvSpPr txBox="1">
                <a:spLocks noChangeArrowheads="1"/>
              </p:cNvSpPr>
              <p:nvPr/>
            </p:nvSpPr>
            <p:spPr bwMode="auto">
              <a:xfrm>
                <a:off x="6006066" y="3894361"/>
                <a:ext cx="556472" cy="230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Switch</a:t>
                </a:r>
              </a:p>
            </p:txBody>
          </p:sp>
          <p:sp>
            <p:nvSpPr>
              <p:cNvPr id="33" name="Rectangle 91"/>
              <p:cNvSpPr>
                <a:spLocks noChangeArrowheads="1"/>
              </p:cNvSpPr>
              <p:nvPr/>
            </p:nvSpPr>
            <p:spPr bwMode="auto">
              <a:xfrm>
                <a:off x="6445053" y="3202355"/>
                <a:ext cx="789773" cy="669649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MLS</a:t>
                </a:r>
                <a:b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Switch</a:t>
                </a:r>
                <a:b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Wrapper</a:t>
                </a:r>
              </a:p>
            </p:txBody>
          </p:sp>
          <p:cxnSp>
            <p:nvCxnSpPr>
              <p:cNvPr id="34" name="AutoShape 99"/>
              <p:cNvCxnSpPr>
                <a:cxnSpLocks noChangeShapeType="1"/>
                <a:endCxn id="19" idx="3"/>
              </p:cNvCxnSpPr>
              <p:nvPr/>
            </p:nvCxnSpPr>
            <p:spPr bwMode="auto">
              <a:xfrm rot="5400000">
                <a:off x="5700470" y="4007964"/>
                <a:ext cx="995181" cy="767974"/>
              </a:xfrm>
              <a:prstGeom prst="bentConnector2">
                <a:avLst/>
              </a:prstGeom>
              <a:noFill/>
              <a:ln w="12700">
                <a:solidFill>
                  <a:sysClr val="windowText" lastClr="000000"/>
                </a:solidFill>
                <a:miter lim="800000"/>
                <a:headEnd type="triangle" w="med" len="med"/>
                <a:tailEnd type="triangle" w="med" len="med"/>
              </a:ln>
              <a:effectLst>
                <a:outerShdw dist="12700" dir="2700000" algn="tl" rotWithShape="0">
                  <a:sysClr val="window" lastClr="FFFFFF"/>
                </a:outerShdw>
              </a:effectLst>
            </p:spPr>
          </p:cxnSp>
          <p:sp>
            <p:nvSpPr>
              <p:cNvPr id="35" name="Line 101"/>
              <p:cNvSpPr>
                <a:spLocks noChangeShapeType="1"/>
              </p:cNvSpPr>
              <p:nvPr/>
            </p:nvSpPr>
            <p:spPr bwMode="auto">
              <a:xfrm>
                <a:off x="6812439" y="2471903"/>
                <a:ext cx="0" cy="730451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126"/>
              <p:cNvSpPr>
                <a:spLocks noChangeArrowheads="1"/>
              </p:cNvSpPr>
              <p:nvPr/>
            </p:nvSpPr>
            <p:spPr bwMode="auto">
              <a:xfrm>
                <a:off x="6200805" y="1651545"/>
                <a:ext cx="1066625" cy="816820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HAIPE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AutoShape 134"/>
              <p:cNvSpPr>
                <a:spLocks noChangeArrowheads="1"/>
              </p:cNvSpPr>
              <p:nvPr/>
            </p:nvSpPr>
            <p:spPr bwMode="auto">
              <a:xfrm>
                <a:off x="7041612" y="4787836"/>
                <a:ext cx="533313" cy="533953"/>
              </a:xfrm>
              <a:prstGeom prst="can">
                <a:avLst>
                  <a:gd name="adj" fmla="val 25000"/>
                </a:avLst>
              </a:prstGeom>
              <a:solidFill>
                <a:srgbClr val="80000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Secure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MLS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Storage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48"/>
              <p:cNvSpPr>
                <a:spLocks noChangeArrowheads="1"/>
              </p:cNvSpPr>
              <p:nvPr/>
            </p:nvSpPr>
            <p:spPr bwMode="auto">
              <a:xfrm>
                <a:off x="7695611" y="4581247"/>
                <a:ext cx="1066625" cy="816820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106"/>
              <p:cNvSpPr>
                <a:spLocks noChangeArrowheads="1"/>
              </p:cNvSpPr>
              <p:nvPr/>
            </p:nvSpPr>
            <p:spPr bwMode="auto">
              <a:xfrm>
                <a:off x="7759099" y="4673418"/>
                <a:ext cx="352367" cy="562557"/>
              </a:xfrm>
              <a:prstGeom prst="rect">
                <a:avLst/>
              </a:prstGeom>
              <a:solidFill>
                <a:srgbClr val="003896"/>
              </a:solidFill>
              <a:ln w="1270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105"/>
              <p:cNvSpPr>
                <a:spLocks noChangeArrowheads="1"/>
              </p:cNvSpPr>
              <p:nvPr/>
            </p:nvSpPr>
            <p:spPr bwMode="auto">
              <a:xfrm>
                <a:off x="7703546" y="4694077"/>
                <a:ext cx="479346" cy="376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I/O</a:t>
                </a:r>
                <a:b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Mezz</a:t>
                </a:r>
              </a:p>
            </p:txBody>
          </p:sp>
          <p:sp>
            <p:nvSpPr>
              <p:cNvPr id="41" name="Rectangle 105"/>
              <p:cNvSpPr>
                <a:spLocks noChangeArrowheads="1"/>
              </p:cNvSpPr>
              <p:nvPr/>
            </p:nvSpPr>
            <p:spPr bwMode="auto">
              <a:xfrm>
                <a:off x="8198765" y="4808495"/>
                <a:ext cx="512678" cy="28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I/O</a:t>
                </a:r>
                <a:b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9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Module</a:t>
                </a:r>
              </a:p>
            </p:txBody>
          </p:sp>
          <p:cxnSp>
            <p:nvCxnSpPr>
              <p:cNvPr id="42" name="Elbow Connector 41"/>
              <p:cNvCxnSpPr>
                <a:stCxn id="37" idx="1"/>
                <a:endCxn id="33" idx="2"/>
              </p:cNvCxnSpPr>
              <p:nvPr/>
            </p:nvCxnSpPr>
            <p:spPr>
              <a:xfrm rot="16200000" flipV="1">
                <a:off x="6616187" y="4095756"/>
                <a:ext cx="915832" cy="468329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>
                <a:outerShdw dist="12700" dir="2700000" algn="tl" rotWithShape="0">
                  <a:sysClr val="window" lastClr="FFFFFF"/>
                </a:outerShdw>
              </a:effectLst>
            </p:spPr>
          </p:cxnSp>
          <p:sp>
            <p:nvSpPr>
              <p:cNvPr id="43" name="Flowchart: Card 42"/>
              <p:cNvSpPr/>
              <p:nvPr/>
            </p:nvSpPr>
            <p:spPr>
              <a:xfrm flipH="1">
                <a:off x="4696266" y="5134340"/>
                <a:ext cx="609500" cy="384448"/>
              </a:xfrm>
              <a:prstGeom prst="flowChartPunchedCard">
                <a:avLst/>
              </a:prstGeom>
              <a:solidFill>
                <a:srgbClr val="800000"/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0" tIns="0" rIns="0" bIns="0" rtlCol="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Security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Mgr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Rectangle 123"/>
              <p:cNvSpPr>
                <a:spLocks noChangeArrowheads="1"/>
              </p:cNvSpPr>
              <p:nvPr/>
            </p:nvSpPr>
            <p:spPr bwMode="auto">
              <a:xfrm>
                <a:off x="4477922" y="2510349"/>
                <a:ext cx="1069673" cy="814659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45720" tIns="45720" rIns="45720" bIns="4572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Single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Level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Processor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5" name="Elbow Connector 44"/>
              <p:cNvCxnSpPr>
                <a:stCxn id="44" idx="3"/>
              </p:cNvCxnSpPr>
              <p:nvPr/>
            </p:nvCxnSpPr>
            <p:spPr>
              <a:xfrm>
                <a:off x="5547594" y="2917678"/>
                <a:ext cx="880858" cy="515345"/>
              </a:xfrm>
              <a:prstGeom prst="bentConnector3">
                <a:avLst>
                  <a:gd name="adj1" fmla="val 33783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>
                <a:outerShdw dist="12700" dir="2700000" algn="tl" rotWithShape="0">
                  <a:sysClr val="window" lastClr="FFFFFF"/>
                </a:outerShdw>
              </a:effectLst>
            </p:spPr>
          </p:cxnSp>
          <p:sp>
            <p:nvSpPr>
              <p:cNvPr id="46" name="Rectangle 123"/>
              <p:cNvSpPr>
                <a:spLocks noChangeArrowheads="1"/>
              </p:cNvSpPr>
              <p:nvPr/>
            </p:nvSpPr>
            <p:spPr bwMode="auto">
              <a:xfrm>
                <a:off x="4477921" y="3348816"/>
                <a:ext cx="1069673" cy="814659"/>
              </a:xfrm>
              <a:prstGeom prst="rect">
                <a:avLst/>
              </a:prstGeom>
              <a:solidFill>
                <a:srgbClr val="7E89AB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45720" tIns="45720" rIns="45720" bIns="4572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Single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Level</a:t>
                </a:r>
                <a:b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Network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stCxn id="38" idx="0"/>
                <a:endCxn id="21" idx="2"/>
              </p:cNvCxnSpPr>
              <p:nvPr/>
            </p:nvCxnSpPr>
            <p:spPr>
              <a:xfrm rot="5400000" flipH="1" flipV="1">
                <a:off x="7914110" y="4261676"/>
                <a:ext cx="634381" cy="476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Straight Arrow Connector 47"/>
              <p:cNvCxnSpPr>
                <a:stCxn id="33" idx="3"/>
              </p:cNvCxnSpPr>
              <p:nvPr/>
            </p:nvCxnSpPr>
            <p:spPr>
              <a:xfrm>
                <a:off x="7234823" y="3537180"/>
                <a:ext cx="616951" cy="156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9" name="Freeform 48"/>
              <p:cNvSpPr/>
              <p:nvPr/>
            </p:nvSpPr>
            <p:spPr>
              <a:xfrm>
                <a:off x="5424534" y="2026443"/>
                <a:ext cx="1157510" cy="1175912"/>
              </a:xfrm>
              <a:custGeom>
                <a:avLst/>
                <a:gdLst>
                  <a:gd name="connsiteX0" fmla="*/ 0 w 828675"/>
                  <a:gd name="connsiteY0" fmla="*/ 0 h 1181100"/>
                  <a:gd name="connsiteX1" fmla="*/ 247650 w 828675"/>
                  <a:gd name="connsiteY1" fmla="*/ 0 h 1181100"/>
                  <a:gd name="connsiteX2" fmla="*/ 828675 w 828675"/>
                  <a:gd name="connsiteY2" fmla="*/ 1181100 h 1181100"/>
                  <a:gd name="connsiteX3" fmla="*/ 828675 w 828675"/>
                  <a:gd name="connsiteY3" fmla="*/ 1181100 h 1181100"/>
                  <a:gd name="connsiteX4" fmla="*/ 828675 w 828675"/>
                  <a:gd name="connsiteY4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" h="1181100">
                    <a:moveTo>
                      <a:pt x="0" y="0"/>
                    </a:moveTo>
                    <a:lnTo>
                      <a:pt x="247650" y="0"/>
                    </a:lnTo>
                    <a:lnTo>
                      <a:pt x="828675" y="1181100"/>
                    </a:lnTo>
                    <a:lnTo>
                      <a:pt x="828675" y="1181100"/>
                    </a:lnTo>
                    <a:lnTo>
                      <a:pt x="828675" y="1181100"/>
                    </a:ln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" name="Straight Arrow Connector 49"/>
              <p:cNvCxnSpPr>
                <a:stCxn id="36" idx="3"/>
                <a:endCxn id="24" idx="1"/>
              </p:cNvCxnSpPr>
              <p:nvPr/>
            </p:nvCxnSpPr>
            <p:spPr>
              <a:xfrm>
                <a:off x="7267424" y="2059956"/>
                <a:ext cx="428180" cy="15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06879" y="3698409"/>
                <a:ext cx="92156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>
                <a:outerShdw dist="12700" dir="2700000" algn="tl" rotWithShape="0">
                  <a:sysClr val="window" lastClr="FFFFFF"/>
                </a:outerShdw>
              </a:effectLst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DAIS Corporate Template 2008">
  <a:themeElements>
    <a:clrScheme name="">
      <a:dk1>
        <a:srgbClr val="000000"/>
      </a:dk1>
      <a:lt1>
        <a:srgbClr val="FFFFFF"/>
      </a:lt1>
      <a:dk2>
        <a:srgbClr val="000000"/>
      </a:dk2>
      <a:lt2>
        <a:srgbClr val="003148"/>
      </a:lt2>
      <a:accent1>
        <a:srgbClr val="8000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C0AAAA"/>
      </a:accent5>
      <a:accent6>
        <a:srgbClr val="B95C00"/>
      </a:accent6>
      <a:hlink>
        <a:srgbClr val="808000"/>
      </a:hlink>
      <a:folHlink>
        <a:srgbClr val="FFB473"/>
      </a:folHlink>
    </a:clrScheme>
    <a:fontScheme name="GDAIS Corporate 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AIS Corporate Templat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AIS Corporate Template 20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AIS Corporate Template 20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AIS Corporate Template 20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AIS Corporate Template 20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AIS Corporate Template 20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AIS Corporate Template 20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GDAIS Corporate Template 2008</Template>
  <TotalTime>396</TotalTime>
  <Pages>5</Pages>
  <Words>325</Words>
  <Application>Microsoft Macintosh PowerPoint</Application>
  <PresentationFormat>On-screen Show (4:3)</PresentationFormat>
  <Paragraphs>76</Paragraphs>
  <Slides>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GDAIS Corporate Template 2008</vt:lpstr>
      <vt:lpstr>Custom Design</vt:lpstr>
      <vt:lpstr>Slide 1</vt:lpstr>
      <vt:lpstr>SNAP Overview</vt:lpstr>
      <vt:lpstr>Security Segregation Enables a Cost Effective IA Infrastructure</vt:lpstr>
      <vt:lpstr>Security Segregation Enables a Cost Effective IA Infrastructure</vt:lpstr>
    </vt:vector>
  </TitlesOfParts>
  <Company>GENERAL DYNAMICS AIS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Linda.Wray</dc:creator>
  <cp:keywords/>
  <dc:description/>
  <cp:lastModifiedBy>Information Services Department</cp:lastModifiedBy>
  <cp:revision>64</cp:revision>
  <cp:lastPrinted>2002-10-21T17:34:13Z</cp:lastPrinted>
  <dcterms:created xsi:type="dcterms:W3CDTF">2011-11-02T17:30:40Z</dcterms:created>
  <dcterms:modified xsi:type="dcterms:W3CDTF">2011-11-02T17:31:04Z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Market">
    <vt:lpwstr/>
  </property>
  <property fmtid="{D5CDD505-2E9C-101B-9397-08002B2CF9AE}" pid="4" name="Scope">
    <vt:lpwstr>;#GDAIS;#</vt:lpwstr>
  </property>
  <property fmtid="{D5CDD505-2E9C-101B-9397-08002B2CF9AE}" pid="5" name="display_urn:schemas-microsoft-com:office:office#MPRContact">
    <vt:lpwstr>Ryan, Lucy C.</vt:lpwstr>
  </property>
  <property fmtid="{D5CDD505-2E9C-101B-9397-08002B2CF9AE}" pid="6" name="MPRContact">
    <vt:lpwstr>216</vt:lpwstr>
  </property>
  <property fmtid="{D5CDD505-2E9C-101B-9397-08002B2CF9AE}" pid="7" name="Tracking">
    <vt:lpwstr/>
  </property>
  <property fmtid="{D5CDD505-2E9C-101B-9397-08002B2CF9AE}" pid="8" name="ProductType">
    <vt:lpwstr>Briefing</vt:lpwstr>
  </property>
  <property fmtid="{D5CDD505-2E9C-101B-9397-08002B2CF9AE}" pid="9" name="TemplateUrl">
    <vt:lpwstr/>
  </property>
  <property fmtid="{D5CDD505-2E9C-101B-9397-08002B2CF9AE}" pid="10" name="xd_ProgID">
    <vt:lpwstr/>
  </property>
  <property fmtid="{D5CDD505-2E9C-101B-9397-08002B2CF9AE}" pid="11" name="_CopySource">
    <vt:lpwstr>http://source.gd-ais.com/sites/Depts/MarketingPR/Collateral/GDAIS-Overview-121907.ppt</vt:lpwstr>
  </property>
  <property fmtid="{D5CDD505-2E9C-101B-9397-08002B2CF9AE}" pid="12" name="Order">
    <vt:lpwstr>6400.00000000000</vt:lpwstr>
  </property>
  <property fmtid="{D5CDD505-2E9C-101B-9397-08002B2CF9AE}" pid="13" name="_SharedFileIndex">
    <vt:lpwstr/>
  </property>
</Properties>
</file>