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ags/tag1.xml" ContentType="application/vnd.openxmlformats-officedocument.presentationml.tags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rts/chart1.xml" ContentType="application/vnd.openxmlformats-officedocument.drawingml.char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5" r:id="rId1"/>
  </p:sldMasterIdLst>
  <p:notesMasterIdLst>
    <p:notesMasterId r:id="rId22"/>
  </p:notesMasterIdLst>
  <p:sldIdLst>
    <p:sldId id="275" r:id="rId2"/>
    <p:sldId id="277" r:id="rId3"/>
    <p:sldId id="291" r:id="rId4"/>
    <p:sldId id="292" r:id="rId5"/>
    <p:sldId id="293" r:id="rId6"/>
    <p:sldId id="283" r:id="rId7"/>
    <p:sldId id="286" r:id="rId8"/>
    <p:sldId id="298" r:id="rId9"/>
    <p:sldId id="299" r:id="rId10"/>
    <p:sldId id="278" r:id="rId11"/>
    <p:sldId id="287" r:id="rId12"/>
    <p:sldId id="279" r:id="rId13"/>
    <p:sldId id="296" r:id="rId14"/>
    <p:sldId id="288" r:id="rId15"/>
    <p:sldId id="300" r:id="rId16"/>
    <p:sldId id="294" r:id="rId17"/>
    <p:sldId id="289" r:id="rId18"/>
    <p:sldId id="297" r:id="rId19"/>
    <p:sldId id="280" r:id="rId20"/>
    <p:sldId id="290" r:id="rId21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66"/>
    <a:srgbClr val="F99107"/>
    <a:srgbClr val="E9A317"/>
    <a:srgbClr val="FF9999"/>
    <a:srgbClr val="0066FF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608" autoAdjust="0"/>
    <p:restoredTop sz="86389" autoAdjust="0"/>
  </p:normalViewPr>
  <p:slideViewPr>
    <p:cSldViewPr snapToGrid="0">
      <p:cViewPr varScale="1">
        <p:scale>
          <a:sx n="64" d="100"/>
          <a:sy n="64" d="100"/>
        </p:scale>
        <p:origin x="-312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D:\My%20Documents\Projects\SmartPhone_project\Dev_sets_experiments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/>
          <a:lstStyle/>
          <a:p>
            <a:pPr>
              <a:defRPr/>
            </a:pPr>
            <a:r>
              <a:rPr lang="en-US" dirty="0"/>
              <a:t>Error </a:t>
            </a:r>
            <a:r>
              <a:rPr lang="en-US" dirty="0" smtClean="0"/>
              <a:t>Rate </a:t>
            </a:r>
            <a:r>
              <a:rPr lang="en-US" dirty="0" err="1"/>
              <a:t>vs</a:t>
            </a:r>
            <a:r>
              <a:rPr lang="en-US" dirty="0"/>
              <a:t> </a:t>
            </a:r>
            <a:r>
              <a:rPr lang="en-US" dirty="0" smtClean="0"/>
              <a:t>Complexity </a:t>
            </a:r>
            <a:endParaRPr lang="en-US" dirty="0"/>
          </a:p>
        </c:rich>
      </c:tx>
      <c:layout>
        <c:manualLayout>
          <c:xMode val="edge"/>
          <c:yMode val="edge"/>
          <c:x val="0.24130555555555555"/>
          <c:y val="0"/>
        </c:manualLayout>
      </c:layout>
    </c:title>
    <c:plotArea>
      <c:layout>
        <c:manualLayout>
          <c:layoutTarget val="inner"/>
          <c:xMode val="edge"/>
          <c:yMode val="edge"/>
          <c:x val="0.11966885389326343"/>
          <c:y val="0.11158573928259008"/>
          <c:w val="0.84615048118985114"/>
          <c:h val="0.73803988043161273"/>
        </c:manualLayout>
      </c:layout>
      <c:lineChart>
        <c:grouping val="standard"/>
        <c:ser>
          <c:idx val="0"/>
          <c:order val="0"/>
          <c:tx>
            <c:v>MMI</c:v>
          </c:tx>
          <c:marker>
            <c:symbol val="none"/>
          </c:marker>
          <c:cat>
            <c:numRef>
              <c:f>'50-classes'!$B$5:$B$10</c:f>
              <c:numCache>
                <c:formatCode>General</c:formatCode>
                <c:ptCount val="6"/>
                <c:pt idx="0">
                  <c:v>64</c:v>
                </c:pt>
                <c:pt idx="1">
                  <c:v>128</c:v>
                </c:pt>
                <c:pt idx="2">
                  <c:v>256</c:v>
                </c:pt>
                <c:pt idx="3">
                  <c:v>512</c:v>
                </c:pt>
                <c:pt idx="4">
                  <c:v>1024</c:v>
                </c:pt>
                <c:pt idx="5">
                  <c:v>2048</c:v>
                </c:pt>
              </c:numCache>
            </c:numRef>
          </c:cat>
          <c:val>
            <c:numRef>
              <c:f>'50-classes'!$L$5:$L$10</c:f>
              <c:numCache>
                <c:formatCode>0.00</c:formatCode>
                <c:ptCount val="6"/>
                <c:pt idx="0">
                  <c:v>19.62</c:v>
                </c:pt>
                <c:pt idx="1">
                  <c:v>16.579999999999988</c:v>
                </c:pt>
                <c:pt idx="2">
                  <c:v>13.84</c:v>
                </c:pt>
                <c:pt idx="3">
                  <c:v>11.49</c:v>
                </c:pt>
                <c:pt idx="4">
                  <c:v>10.11</c:v>
                </c:pt>
                <c:pt idx="5">
                  <c:v>9.0500000000000007</c:v>
                </c:pt>
              </c:numCache>
            </c:numRef>
          </c:val>
        </c:ser>
        <c:marker val="1"/>
        <c:axId val="71366912"/>
        <c:axId val="71676288"/>
      </c:lineChart>
      <c:catAx>
        <c:axId val="71366912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 dirty="0" smtClean="0"/>
                  <a:t>Mixture order (model</a:t>
                </a:r>
                <a:r>
                  <a:rPr lang="en-US" baseline="0" dirty="0" smtClean="0"/>
                  <a:t> complexity)</a:t>
                </a:r>
              </a:p>
            </c:rich>
          </c:tx>
          <c:layout/>
        </c:title>
        <c:numFmt formatCode="General" sourceLinked="1"/>
        <c:tickLblPos val="nextTo"/>
        <c:crossAx val="71676288"/>
        <c:crosses val="autoZero"/>
        <c:auto val="1"/>
        <c:lblAlgn val="ctr"/>
        <c:lblOffset val="100"/>
      </c:catAx>
      <c:valAx>
        <c:axId val="71676288"/>
        <c:scaling>
          <c:orientation val="minMax"/>
        </c:scaling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 dirty="0" smtClean="0"/>
                  <a:t>Classification</a:t>
                </a:r>
                <a:r>
                  <a:rPr lang="en-US" baseline="0" dirty="0" smtClean="0"/>
                  <a:t> Error Rate (%)</a:t>
                </a:r>
                <a:endParaRPr lang="en-US" dirty="0"/>
              </a:p>
            </c:rich>
          </c:tx>
          <c:layout/>
        </c:title>
        <c:numFmt formatCode="0" sourceLinked="0"/>
        <c:tickLblPos val="nextTo"/>
        <c:crossAx val="71366912"/>
        <c:crosses val="autoZero"/>
        <c:crossBetween val="between"/>
      </c:valAx>
      <c:spPr>
        <a:solidFill>
          <a:sysClr val="window" lastClr="FFFFFF">
            <a:lumMod val="85000"/>
            <a:alpha val="50000"/>
          </a:sysClr>
        </a:solidFill>
      </c:spPr>
    </c:plotArea>
    <c:plotVisOnly val="1"/>
  </c:chart>
  <c:externalData r:id="rId1"/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2" tIns="46586" rIns="93172" bIns="46586" numCol="1" anchor="t" anchorCtr="0" compatLnSpc="1">
            <a:prstTxWarp prst="textNoShape">
              <a:avLst/>
            </a:prstTxWarp>
          </a:bodyPr>
          <a:lstStyle>
            <a:lvl1pPr defTabSz="931863" eaLnBrk="1" hangingPunct="1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0338" y="0"/>
            <a:ext cx="303847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2" tIns="46586" rIns="93172" bIns="46586" numCol="1" anchor="t" anchorCtr="0" compatLnSpc="1">
            <a:prstTxWarp prst="textNoShape">
              <a:avLst/>
            </a:prstTxWarp>
          </a:bodyPr>
          <a:lstStyle>
            <a:lvl1pPr algn="r" defTabSz="931863" eaLnBrk="1" hangingPunct="1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1100" y="698500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1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1675" y="4416425"/>
            <a:ext cx="5607050" cy="4181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2" tIns="46586" rIns="93172" bIns="4658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1263"/>
            <a:ext cx="303847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2" tIns="46586" rIns="93172" bIns="46586" numCol="1" anchor="b" anchorCtr="0" compatLnSpc="1">
            <a:prstTxWarp prst="textNoShape">
              <a:avLst/>
            </a:prstTxWarp>
          </a:bodyPr>
          <a:lstStyle>
            <a:lvl1pPr defTabSz="931863" eaLnBrk="1" hangingPunct="1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0338" y="8831263"/>
            <a:ext cx="303847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2" tIns="46586" rIns="93172" bIns="46586" numCol="1" anchor="b" anchorCtr="0" compatLnSpc="1">
            <a:prstTxWarp prst="textNoShape">
              <a:avLst/>
            </a:prstTxWarp>
          </a:bodyPr>
          <a:lstStyle>
            <a:lvl1pPr algn="r" defTabSz="931863" eaLnBrk="1" hangingPunct="1">
              <a:defRPr sz="1300"/>
            </a:lvl1pPr>
          </a:lstStyle>
          <a:p>
            <a:pPr>
              <a:defRPr/>
            </a:pPr>
            <a:fld id="{74F81D30-2139-4E2A-93F4-44989117856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Title</a:t>
            </a:r>
            <a:r>
              <a:rPr lang="en-US" baseline="0" dirty="0" smtClean="0"/>
              <a:t> slide with authors and disclaimer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4F81D30-2139-4E2A-93F4-44989117856B}" type="slidenum">
              <a:rPr lang="en-US" smtClean="0"/>
              <a:pPr>
                <a:defRPr/>
              </a:pPr>
              <a:t>1</a:t>
            </a:fld>
            <a:endParaRPr lang="en-US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Evaluation of the system</a:t>
            </a:r>
            <a:r>
              <a:rPr lang="en-US" baseline="0" dirty="0" smtClean="0"/>
              <a:t> via computer simulation. Presents the tradeoff between time and accuracy performance.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4F81D30-2139-4E2A-93F4-44989117856B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Comparison of the LID system performance on various </a:t>
            </a:r>
            <a:r>
              <a:rPr lang="en-US" dirty="0" err="1" smtClean="0"/>
              <a:t>smartphones</a:t>
            </a:r>
            <a:r>
              <a:rPr lang="en-US" dirty="0" smtClean="0"/>
              <a:t> based on Android</a:t>
            </a:r>
            <a:r>
              <a:rPr lang="en-US" baseline="0" dirty="0" smtClean="0"/>
              <a:t> platform.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4F81D30-2139-4E2A-93F4-44989117856B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Comparison of the LID system performance on various </a:t>
            </a:r>
            <a:r>
              <a:rPr lang="en-US" dirty="0" err="1" smtClean="0"/>
              <a:t>smartphones</a:t>
            </a:r>
            <a:r>
              <a:rPr lang="en-US" dirty="0" smtClean="0"/>
              <a:t> based on Android</a:t>
            </a:r>
            <a:r>
              <a:rPr lang="en-US" baseline="0" dirty="0" smtClean="0"/>
              <a:t> platform.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4F81D30-2139-4E2A-93F4-44989117856B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Presents</a:t>
            </a:r>
            <a:r>
              <a:rPr lang="en-US" baseline="0" dirty="0" smtClean="0"/>
              <a:t> the tradeoff between time and accuracy performance while the system is evaluated in the phone.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4F81D30-2139-4E2A-93F4-44989117856B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Conclusions and</a:t>
            </a:r>
            <a:r>
              <a:rPr lang="en-US" baseline="0" dirty="0" smtClean="0"/>
              <a:t> summary including achievement of the main goals and what needs further testing.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4F81D30-2139-4E2A-93F4-44989117856B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 general take on future work. Including extending the</a:t>
            </a:r>
            <a:r>
              <a:rPr lang="en-US" baseline="0" dirty="0" smtClean="0"/>
              <a:t> application to other scenarios, additional algorithms and leveraging to speaker identification.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4F81D30-2139-4E2A-93F4-44989117856B}" type="slidenum">
              <a:rPr lang="en-US" smtClean="0"/>
              <a:pPr>
                <a:defRPr/>
              </a:pPr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Talk outline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4F81D30-2139-4E2A-93F4-44989117856B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Motivation. Why and where could you</a:t>
            </a:r>
            <a:r>
              <a:rPr lang="en-US" baseline="0" dirty="0" smtClean="0"/>
              <a:t> need language identification.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4F81D30-2139-4E2A-93F4-44989117856B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Continuing</a:t>
            </a:r>
            <a:r>
              <a:rPr lang="en-US" baseline="0" dirty="0" smtClean="0"/>
              <a:t> from the previous slide. Gets into specific applications for language identification.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4F81D30-2139-4E2A-93F4-44989117856B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Describes what</a:t>
            </a:r>
            <a:r>
              <a:rPr lang="en-US" baseline="0" dirty="0" smtClean="0"/>
              <a:t> the goal of the project is and what we want to accomplish.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4F81D30-2139-4E2A-93F4-44989117856B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Definition slide for language</a:t>
            </a:r>
            <a:r>
              <a:rPr lang="en-US" baseline="0" dirty="0" smtClean="0"/>
              <a:t> id and the two main scenarios where you can be using this technology.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4F81D30-2139-4E2A-93F4-44989117856B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Architecture for LID system and</a:t>
            </a:r>
            <a:r>
              <a:rPr lang="en-US" baseline="0" dirty="0" smtClean="0"/>
              <a:t> the general concepts of training the system and testing the system.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4F81D30-2139-4E2A-93F4-44989117856B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Description of the Android LID system architecture</a:t>
            </a:r>
            <a:r>
              <a:rPr lang="en-US" baseline="0" dirty="0" smtClean="0"/>
              <a:t> and how the code and wrappers for the code were developed.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4F81D30-2139-4E2A-93F4-44989117856B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Screenshots for the phone application.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4F81D30-2139-4E2A-93F4-44989117856B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032"/>
          <p:cNvSpPr>
            <a:spLocks noChangeArrowheads="1"/>
          </p:cNvSpPr>
          <p:nvPr/>
        </p:nvSpPr>
        <p:spPr bwMode="auto">
          <a:xfrm>
            <a:off x="357188" y="6427788"/>
            <a:ext cx="666750" cy="347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/>
          <a:lstStyle/>
          <a:p>
            <a:pPr algn="ctr">
              <a:defRPr/>
            </a:pPr>
            <a:r>
              <a:rPr lang="en-US" sz="700" b="1" dirty="0" err="1" smtClean="0"/>
              <a:t>SmartPhone</a:t>
            </a:r>
            <a:r>
              <a:rPr lang="en-US" sz="700" b="1" dirty="0" smtClean="0"/>
              <a:t> LID_</a:t>
            </a:r>
            <a:fld id="{93FF2265-7AFC-42D9-9DA2-B49518D2B2CF}" type="slidenum">
              <a:rPr lang="en-US" sz="700" b="1" smtClean="0"/>
              <a:pPr algn="ctr">
                <a:defRPr/>
              </a:pPr>
              <a:t>‹#›</a:t>
            </a:fld>
            <a:endParaRPr lang="en-US" sz="700" b="1" dirty="0"/>
          </a:p>
          <a:p>
            <a:pPr algn="ctr">
              <a:defRPr/>
            </a:pPr>
            <a:r>
              <a:rPr lang="en-US" sz="700" b="1" dirty="0" smtClean="0"/>
              <a:t>PAT </a:t>
            </a:r>
            <a:fld id="{9F39FB66-74DD-483D-812F-CE319D1E4A6F}" type="datetime1">
              <a:rPr lang="en-US" sz="700" b="1" smtClean="0"/>
              <a:pPr algn="ctr">
                <a:defRPr/>
              </a:pPr>
              <a:t>9/20/2011</a:t>
            </a:fld>
            <a:endParaRPr lang="en-US" sz="700" b="1" dirty="0"/>
          </a:p>
        </p:txBody>
      </p:sp>
      <p:pic>
        <p:nvPicPr>
          <p:cNvPr id="5" name="Picture 11" descr="60th_logo_title_ppt3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63850" y="5257800"/>
            <a:ext cx="3408363" cy="46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6" name="Straight Connector 14"/>
          <p:cNvCxnSpPr>
            <a:cxnSpLocks noChangeShapeType="1"/>
          </p:cNvCxnSpPr>
          <p:nvPr/>
        </p:nvCxnSpPr>
        <p:spPr bwMode="auto">
          <a:xfrm>
            <a:off x="-365125" y="950913"/>
            <a:ext cx="9829800" cy="0"/>
          </a:xfrm>
          <a:prstGeom prst="line">
            <a:avLst/>
          </a:prstGeom>
          <a:noFill/>
          <a:ln w="22225" algn="ctr">
            <a:solidFill>
              <a:srgbClr val="003767"/>
            </a:solidFill>
            <a:round/>
            <a:headEnd type="none" w="sm" len="sm"/>
            <a:tailEnd type="none" w="sm" len="sm"/>
          </a:ln>
        </p:spPr>
      </p:cxnSp>
      <p:cxnSp>
        <p:nvCxnSpPr>
          <p:cNvPr id="7" name="Straight Connector 15"/>
          <p:cNvCxnSpPr>
            <a:cxnSpLocks noChangeShapeType="1"/>
          </p:cNvCxnSpPr>
          <p:nvPr/>
        </p:nvCxnSpPr>
        <p:spPr bwMode="auto">
          <a:xfrm>
            <a:off x="-365125" y="6354763"/>
            <a:ext cx="9829800" cy="0"/>
          </a:xfrm>
          <a:prstGeom prst="line">
            <a:avLst/>
          </a:prstGeom>
          <a:noFill/>
          <a:ln w="22225" algn="ctr">
            <a:solidFill>
              <a:srgbClr val="003767"/>
            </a:solidFill>
            <a:round/>
            <a:headEnd type="none" w="sm" len="sm"/>
            <a:tailEnd type="none" w="sm" len="sm"/>
          </a:ln>
        </p:spPr>
      </p:cxnSp>
      <p:sp>
        <p:nvSpPr>
          <p:cNvPr id="6146" name="Rectangle 1026"/>
          <p:cNvSpPr>
            <a:spLocks noGrp="1" noChangeArrowheads="1"/>
          </p:cNvSpPr>
          <p:nvPr>
            <p:ph type="ctrTitle"/>
          </p:nvPr>
        </p:nvSpPr>
        <p:spPr>
          <a:xfrm>
            <a:off x="1371600" y="1600201"/>
            <a:ext cx="6400800" cy="838200"/>
          </a:xfrm>
          <a:prstGeom prst="rect">
            <a:avLst/>
          </a:prstGeom>
        </p:spPr>
        <p:txBody>
          <a:bodyPr anchor="t" anchorCtr="0"/>
          <a:lstStyle>
            <a:lvl1pPr marL="0" indent="0" algn="ctr" rtl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ts val="1000"/>
              </a:spcAft>
              <a:buSzPct val="125000"/>
              <a:buFontTx/>
              <a:buNone/>
              <a:defRPr lang="en-US" sz="3600" b="1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6202" name="Rectangle 108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2438400"/>
            <a:ext cx="6400800" cy="2057400"/>
          </a:xfrm>
          <a:ln w="12700">
            <a:headEnd type="none" w="sm" len="sm"/>
            <a:tailEnd type="none" w="sm" len="sm"/>
          </a:ln>
        </p:spPr>
        <p:txBody>
          <a:bodyPr lIns="91440" tIns="45720" rIns="91440" bIns="45720"/>
          <a:lstStyle>
            <a:lvl1pPr marL="0" indent="0" algn="ctr">
              <a:lnSpc>
                <a:spcPct val="100000"/>
              </a:lnSpc>
              <a:spcBef>
                <a:spcPct val="50000"/>
              </a:spcBef>
              <a:spcAft>
                <a:spcPct val="50000"/>
              </a:spcAft>
              <a:buFontTx/>
              <a:buNone/>
              <a:defRPr sz="2000" b="1"/>
            </a:lvl1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1435608"/>
            <a:ext cx="1943100" cy="4114800"/>
          </a:xfrm>
          <a:prstGeom prst="rect">
            <a:avLst/>
          </a:prstGeom>
        </p:spPr>
        <p:txBody>
          <a:bodyPr vert="eaVert"/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1435608"/>
            <a:ext cx="5676900" cy="4114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0"/>
            <a:ext cx="7086600" cy="762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433513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33513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lnSpc>
                <a:spcPct val="100000"/>
              </a:lnSpc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433513"/>
            <a:ext cx="3810000" cy="411480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33513"/>
            <a:ext cx="3810000" cy="411480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435608"/>
            <a:ext cx="4040188" cy="639762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44712"/>
            <a:ext cx="4040188" cy="3730752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435608"/>
            <a:ext cx="4041775" cy="639762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44712"/>
            <a:ext cx="4041775" cy="3730752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35608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435608"/>
            <a:ext cx="5111750" cy="4279392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666999"/>
            <a:ext cx="3008313" cy="304749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1435608"/>
            <a:ext cx="5486400" cy="328879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57607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7"/>
          <p:cNvSpPr>
            <a:spLocks noGrp="1" noChangeArrowheads="1"/>
          </p:cNvSpPr>
          <p:nvPr>
            <p:ph type="body" idx="1"/>
          </p:nvPr>
        </p:nvSpPr>
        <p:spPr bwMode="auto">
          <a:xfrm>
            <a:off x="1295400" y="1143000"/>
            <a:ext cx="7162800" cy="464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1295400" y="304800"/>
            <a:ext cx="75438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pic>
        <p:nvPicPr>
          <p:cNvPr id="1028" name="Picture 18" descr="radar_v1.eps"/>
          <p:cNvPicPr>
            <a:picLocks noChangeAspect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368300" y="238125"/>
            <a:ext cx="59055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4" name="Rectangle 1032"/>
          <p:cNvSpPr>
            <a:spLocks noChangeArrowheads="1"/>
          </p:cNvSpPr>
          <p:nvPr/>
        </p:nvSpPr>
        <p:spPr bwMode="auto">
          <a:xfrm>
            <a:off x="357188" y="6427788"/>
            <a:ext cx="666750" cy="347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/>
          <a:lstStyle/>
          <a:p>
            <a:pPr algn="ctr">
              <a:defRPr/>
            </a:pPr>
            <a:r>
              <a:rPr lang="en-US" sz="700" b="1" dirty="0" err="1" smtClean="0"/>
              <a:t>SmartPhone</a:t>
            </a:r>
            <a:r>
              <a:rPr lang="en-US" sz="700" b="1" dirty="0" smtClean="0"/>
              <a:t> LID_</a:t>
            </a:r>
            <a:fld id="{CF0B054F-0A08-41C6-97DF-CEAEB6EE6EDB}" type="slidenum">
              <a:rPr lang="en-US" sz="700" b="1" smtClean="0"/>
              <a:pPr algn="ctr">
                <a:defRPr/>
              </a:pPr>
              <a:t>‹#›</a:t>
            </a:fld>
            <a:endParaRPr lang="en-US" sz="700" b="1" dirty="0"/>
          </a:p>
          <a:p>
            <a:pPr algn="ctr">
              <a:defRPr/>
            </a:pPr>
            <a:r>
              <a:rPr lang="en-US" sz="700" b="1" dirty="0"/>
              <a:t>PAT </a:t>
            </a:r>
            <a:fld id="{9F39FB66-74DD-483D-812F-CE319D1E4A6F}" type="datetime1">
              <a:rPr lang="en-US" sz="700" b="1"/>
              <a:pPr algn="ctr">
                <a:defRPr/>
              </a:pPr>
              <a:t>9/20/2011</a:t>
            </a:fld>
            <a:endParaRPr lang="en-US" sz="700" b="1" dirty="0"/>
          </a:p>
        </p:txBody>
      </p:sp>
      <p:pic>
        <p:nvPicPr>
          <p:cNvPr id="1030" name="Picture 9" descr="60th_logo_bottom_ppt4.png"/>
          <p:cNvPicPr>
            <a:picLocks noChangeAspect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6721475" y="6464300"/>
            <a:ext cx="1938338" cy="317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031" name="Straight Connector 12"/>
          <p:cNvCxnSpPr>
            <a:cxnSpLocks noChangeShapeType="1"/>
          </p:cNvCxnSpPr>
          <p:nvPr/>
        </p:nvCxnSpPr>
        <p:spPr bwMode="auto">
          <a:xfrm>
            <a:off x="-365125" y="950913"/>
            <a:ext cx="9829800" cy="0"/>
          </a:xfrm>
          <a:prstGeom prst="line">
            <a:avLst/>
          </a:prstGeom>
          <a:noFill/>
          <a:ln w="22225" algn="ctr">
            <a:solidFill>
              <a:srgbClr val="003767"/>
            </a:solidFill>
            <a:round/>
            <a:headEnd type="none" w="sm" len="sm"/>
            <a:tailEnd type="none" w="sm" len="sm"/>
          </a:ln>
        </p:spPr>
      </p:cxnSp>
      <p:cxnSp>
        <p:nvCxnSpPr>
          <p:cNvPr id="1032" name="Straight Connector 13"/>
          <p:cNvCxnSpPr>
            <a:cxnSpLocks noChangeShapeType="1"/>
          </p:cNvCxnSpPr>
          <p:nvPr/>
        </p:nvCxnSpPr>
        <p:spPr bwMode="auto">
          <a:xfrm>
            <a:off x="-365125" y="6354763"/>
            <a:ext cx="9829800" cy="0"/>
          </a:xfrm>
          <a:prstGeom prst="line">
            <a:avLst/>
          </a:prstGeom>
          <a:noFill/>
          <a:ln w="22225" algn="ctr">
            <a:solidFill>
              <a:srgbClr val="003767"/>
            </a:solidFill>
            <a:round/>
            <a:headEnd type="none" w="sm" len="sm"/>
            <a:tailEnd type="none" w="sm" len="sm"/>
          </a:ln>
        </p:spPr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9" r:id="rId1"/>
    <p:sldLayoutId id="2147483728" r:id="rId2"/>
    <p:sldLayoutId id="2147483729" r:id="rId3"/>
    <p:sldLayoutId id="2147483730" r:id="rId4"/>
    <p:sldLayoutId id="2147483731" r:id="rId5"/>
    <p:sldLayoutId id="2147483732" r:id="rId6"/>
    <p:sldLayoutId id="2147483733" r:id="rId7"/>
    <p:sldLayoutId id="2147483734" r:id="rId8"/>
    <p:sldLayoutId id="2147483735" r:id="rId9"/>
    <p:sldLayoutId id="2147483736" r:id="rId10"/>
    <p:sldLayoutId id="2147483737" r:id="rId11"/>
    <p:sldLayoutId id="2147483738" r:id="rId12"/>
  </p:sldLayoutIdLst>
  <p:transition/>
  <p:txStyles>
    <p:titleStyle>
      <a:lvl1pPr algn="ctr" rtl="0" eaLnBrk="0" fontAlgn="base" hangingPunct="0">
        <a:lnSpc>
          <a:spcPts val="3000"/>
        </a:lnSpc>
        <a:spcBef>
          <a:spcPct val="0"/>
        </a:spcBef>
        <a:spcAft>
          <a:spcPct val="0"/>
        </a:spcAft>
        <a:defRPr lang="en-US" sz="2800" b="1" dirty="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lnSpc>
          <a:spcPts val="30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</a:defRPr>
      </a:lvl2pPr>
      <a:lvl3pPr algn="ctr" rtl="0" eaLnBrk="0" fontAlgn="base" hangingPunct="0">
        <a:lnSpc>
          <a:spcPts val="30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</a:defRPr>
      </a:lvl3pPr>
      <a:lvl4pPr algn="ctr" rtl="0" eaLnBrk="0" fontAlgn="base" hangingPunct="0">
        <a:lnSpc>
          <a:spcPts val="30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</a:defRPr>
      </a:lvl4pPr>
      <a:lvl5pPr algn="ctr" rtl="0" eaLnBrk="0" fontAlgn="base" hangingPunct="0">
        <a:lnSpc>
          <a:spcPts val="30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lnSpc>
          <a:spcPts val="30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lnSpc>
          <a:spcPts val="30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lnSpc>
          <a:spcPts val="30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lnSpc>
          <a:spcPts val="30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</a:defRPr>
      </a:lvl9pPr>
    </p:titleStyle>
    <p:bodyStyle>
      <a:lvl1pPr marL="346075" indent="-346075" algn="l" rtl="0" eaLnBrk="0" fontAlgn="base" hangingPunct="0">
        <a:lnSpc>
          <a:spcPct val="90000"/>
        </a:lnSpc>
        <a:spcBef>
          <a:spcPts val="600"/>
        </a:spcBef>
        <a:spcAft>
          <a:spcPct val="0"/>
        </a:spcAft>
        <a:buSzPct val="100000"/>
        <a:buFont typeface="Arial" charset="0"/>
        <a:buChar char="•"/>
        <a:defRPr lang="en-US" sz="2000" b="1" kern="1200" dirty="0">
          <a:solidFill>
            <a:schemeClr val="tx1"/>
          </a:solidFill>
          <a:latin typeface="Arial" charset="0"/>
          <a:ea typeface="+mn-ea"/>
          <a:cs typeface="+mn-cs"/>
        </a:defRPr>
      </a:lvl1pPr>
      <a:lvl2pPr marL="858838" indent="-338138" algn="l" rtl="0" eaLnBrk="0" fontAlgn="base" hangingPunct="0">
        <a:lnSpc>
          <a:spcPct val="90000"/>
        </a:lnSpc>
        <a:spcBef>
          <a:spcPts val="25"/>
        </a:spcBef>
        <a:spcAft>
          <a:spcPct val="0"/>
        </a:spcAft>
        <a:buSzPct val="100000"/>
        <a:buChar char="–"/>
        <a:defRPr b="1">
          <a:solidFill>
            <a:schemeClr val="tx1"/>
          </a:solidFill>
          <a:latin typeface="+mn-lt"/>
        </a:defRPr>
      </a:lvl2pPr>
      <a:lvl3pPr marL="1206500" indent="-228600" algn="l" rtl="0" eaLnBrk="0" fontAlgn="base" hangingPunct="0">
        <a:lnSpc>
          <a:spcPct val="90000"/>
        </a:lnSpc>
        <a:spcBef>
          <a:spcPts val="25"/>
        </a:spcBef>
        <a:spcAft>
          <a:spcPct val="0"/>
        </a:spcAft>
        <a:buSzPct val="100000"/>
        <a:buChar char=" "/>
        <a:defRPr sz="1600" b="1">
          <a:solidFill>
            <a:schemeClr val="tx1"/>
          </a:solidFill>
          <a:latin typeface="+mn-lt"/>
        </a:defRPr>
      </a:lvl3pPr>
      <a:lvl4pPr marL="1544638" indent="-119063" algn="l" rtl="0" eaLnBrk="0" fontAlgn="base" hangingPunct="0">
        <a:lnSpc>
          <a:spcPct val="90000"/>
        </a:lnSpc>
        <a:spcBef>
          <a:spcPts val="25"/>
        </a:spcBef>
        <a:spcAft>
          <a:spcPct val="0"/>
        </a:spcAft>
        <a:buSzPct val="100000"/>
        <a:buChar char=" "/>
        <a:defRPr sz="1400" b="1">
          <a:solidFill>
            <a:schemeClr val="tx1"/>
          </a:solidFill>
          <a:latin typeface="+mn-lt"/>
        </a:defRPr>
      </a:lvl4pPr>
      <a:lvl5pPr marL="1828800" algn="l" rtl="0" eaLnBrk="0" fontAlgn="base" hangingPunct="0">
        <a:lnSpc>
          <a:spcPct val="90000"/>
        </a:lnSpc>
        <a:spcBef>
          <a:spcPts val="25"/>
        </a:spcBef>
        <a:spcAft>
          <a:spcPct val="0"/>
        </a:spcAft>
        <a:buSzPct val="100000"/>
        <a:buChar char=" "/>
        <a:defRPr sz="1400" b="1">
          <a:solidFill>
            <a:schemeClr val="tx1"/>
          </a:solidFill>
          <a:latin typeface="+mn-lt"/>
        </a:defRPr>
      </a:lvl5pPr>
      <a:lvl6pPr marL="2286000" algn="l" rtl="0" eaLnBrk="1" fontAlgn="base" hangingPunct="1">
        <a:lnSpc>
          <a:spcPct val="90000"/>
        </a:lnSpc>
        <a:spcBef>
          <a:spcPct val="25000"/>
        </a:spcBef>
        <a:spcAft>
          <a:spcPct val="0"/>
        </a:spcAft>
        <a:buSzPct val="100000"/>
        <a:buChar char=" "/>
        <a:defRPr sz="1400" b="1">
          <a:solidFill>
            <a:schemeClr val="tx1"/>
          </a:solidFill>
          <a:latin typeface="+mn-lt"/>
        </a:defRPr>
      </a:lvl6pPr>
      <a:lvl7pPr marL="2743200" algn="l" rtl="0" eaLnBrk="1" fontAlgn="base" hangingPunct="1">
        <a:lnSpc>
          <a:spcPct val="90000"/>
        </a:lnSpc>
        <a:spcBef>
          <a:spcPct val="25000"/>
        </a:spcBef>
        <a:spcAft>
          <a:spcPct val="0"/>
        </a:spcAft>
        <a:buSzPct val="100000"/>
        <a:buChar char=" "/>
        <a:defRPr sz="1400" b="1">
          <a:solidFill>
            <a:schemeClr val="tx1"/>
          </a:solidFill>
          <a:latin typeface="+mn-lt"/>
        </a:defRPr>
      </a:lvl7pPr>
      <a:lvl8pPr marL="3200400" algn="l" rtl="0" eaLnBrk="1" fontAlgn="base" hangingPunct="1">
        <a:lnSpc>
          <a:spcPct val="90000"/>
        </a:lnSpc>
        <a:spcBef>
          <a:spcPct val="25000"/>
        </a:spcBef>
        <a:spcAft>
          <a:spcPct val="0"/>
        </a:spcAft>
        <a:buSzPct val="100000"/>
        <a:buChar char=" "/>
        <a:defRPr sz="1400" b="1">
          <a:solidFill>
            <a:schemeClr val="tx1"/>
          </a:solidFill>
          <a:latin typeface="+mn-lt"/>
        </a:defRPr>
      </a:lvl8pPr>
      <a:lvl9pPr marL="3657600" algn="l" rtl="0" eaLnBrk="1" fontAlgn="base" hangingPunct="1">
        <a:lnSpc>
          <a:spcPct val="90000"/>
        </a:lnSpc>
        <a:spcBef>
          <a:spcPct val="25000"/>
        </a:spcBef>
        <a:spcAft>
          <a:spcPct val="0"/>
        </a:spcAft>
        <a:buSzPct val="100000"/>
        <a:buChar char=" "/>
        <a:defRPr sz="1400" b="1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Relationship Id="rId4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87928" y="1945165"/>
            <a:ext cx="6400800" cy="838200"/>
          </a:xfrm>
        </p:spPr>
        <p:txBody>
          <a:bodyPr/>
          <a:lstStyle/>
          <a:p>
            <a:r>
              <a:rPr lang="en-US" dirty="0" smtClean="0"/>
              <a:t>Android Application for Language ID*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1362" y="3638681"/>
            <a:ext cx="8542638" cy="2667526"/>
          </a:xfrm>
        </p:spPr>
        <p:txBody>
          <a:bodyPr/>
          <a:lstStyle/>
          <a:p>
            <a:r>
              <a:rPr lang="en-US" dirty="0" smtClean="0"/>
              <a:t>Pedro Torres-Carrasquillo                                                                 Robert A. Ford                                                                                               Joel C. Acevedo-Aviles</a:t>
            </a:r>
          </a:p>
          <a:p>
            <a:endParaRPr lang="en-US" dirty="0" smtClean="0"/>
          </a:p>
          <a:p>
            <a:endParaRPr lang="en-US" dirty="0" smtClean="0"/>
          </a:p>
          <a:p>
            <a:pPr algn="l"/>
            <a:r>
              <a:rPr lang="en-US" sz="1000" dirty="0" smtClean="0"/>
              <a:t>* This work is sponsored by the Department of the Air Force under Air Force Contract #FA8721-05-C-0002.  Opinions, interpretations, conclusions and recommendations are those of the author and are not necessarily endorsed by the United States Government.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966776" y="304800"/>
            <a:ext cx="7543800" cy="609600"/>
          </a:xfrm>
        </p:spPr>
        <p:txBody>
          <a:bodyPr/>
          <a:lstStyle/>
          <a:p>
            <a:r>
              <a:rPr lang="en-US" dirty="0" smtClean="0"/>
              <a:t>Android LID System Architecture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833622" y="1947334"/>
            <a:ext cx="1219200" cy="609600"/>
          </a:xfrm>
          <a:prstGeom prst="rect">
            <a:avLst/>
          </a:prstGeom>
          <a:solidFill>
            <a:srgbClr val="FF0000"/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/>
            <a:r>
              <a:rPr lang="en-US" sz="1800" b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Audio Capture</a:t>
            </a:r>
            <a:endParaRPr lang="en-US" sz="1800" b="1" spc="150" dirty="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748148" y="1452035"/>
            <a:ext cx="3114674" cy="2286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/>
            <a:r>
              <a:rPr lang="en-US" sz="1800" b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Processing</a:t>
            </a:r>
            <a:endParaRPr lang="en-US" sz="1800" b="1" spc="150" dirty="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414713" y="1914509"/>
            <a:ext cx="1835943" cy="571500"/>
          </a:xfrm>
          <a:prstGeom prst="rect">
            <a:avLst/>
          </a:prstGeom>
          <a:solidFill>
            <a:srgbClr val="FF0000"/>
          </a:solid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/>
            <a:r>
              <a:rPr lang="en-US" sz="2000" b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Java</a:t>
            </a:r>
          </a:p>
          <a:p>
            <a:pPr algn="ctr"/>
            <a:r>
              <a:rPr lang="en-US" sz="1400" b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(Android SDK)</a:t>
            </a:r>
            <a:endParaRPr lang="en-US" sz="1400" b="1" spc="150" dirty="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238678" y="2976035"/>
            <a:ext cx="2109788" cy="533400"/>
          </a:xfrm>
          <a:prstGeom prst="rect">
            <a:avLst/>
          </a:prstGeom>
          <a:solidFill>
            <a:srgbClr val="FF0000"/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/>
            <a:r>
              <a:rPr lang="en-US" sz="1800" b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LID System (C</a:t>
            </a:r>
            <a:r>
              <a:rPr lang="en-US" sz="1800" b="1" spc="150" baseline="3000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++</a:t>
            </a:r>
            <a:r>
              <a:rPr lang="en-US" sz="1800" b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)</a:t>
            </a:r>
            <a:endParaRPr lang="en-US" sz="1800" b="1" spc="150" dirty="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endParaRPr>
          </a:p>
        </p:txBody>
      </p:sp>
      <p:sp>
        <p:nvSpPr>
          <p:cNvPr id="9" name="Up-Down Arrow 8"/>
          <p:cNvSpPr/>
          <p:nvPr/>
        </p:nvSpPr>
        <p:spPr>
          <a:xfrm>
            <a:off x="4188803" y="2507441"/>
            <a:ext cx="228600" cy="461450"/>
          </a:xfrm>
          <a:prstGeom prst="upDownArrow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lt1"/>
              </a:solidFill>
            </a:endParaRPr>
          </a:p>
        </p:txBody>
      </p:sp>
      <p:sp>
        <p:nvSpPr>
          <p:cNvPr id="10" name="Right Arrow 9"/>
          <p:cNvSpPr/>
          <p:nvPr/>
        </p:nvSpPr>
        <p:spPr>
          <a:xfrm>
            <a:off x="2043113" y="2061635"/>
            <a:ext cx="1385888" cy="228600"/>
          </a:xfrm>
          <a:prstGeom prst="rightArrow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4331670" y="2540266"/>
            <a:ext cx="1314784" cy="338554"/>
          </a:xfrm>
          <a:prstGeom prst="rect">
            <a:avLst/>
          </a:prstGeom>
          <a:noFill/>
        </p:spPr>
        <p:txBody>
          <a:bodyPr wrap="none" rtlCol="0"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r>
              <a:rPr lang="en-US" sz="1600" b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NDK (JNI)</a:t>
            </a:r>
            <a:endParaRPr lang="en-US" sz="1600" b="1" spc="150" dirty="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6796271" y="1794935"/>
            <a:ext cx="1716882" cy="914399"/>
          </a:xfrm>
          <a:prstGeom prst="rect">
            <a:avLst/>
          </a:prstGeom>
          <a:solidFill>
            <a:srgbClr val="FF0000"/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 anchorCtr="0"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/>
            <a:r>
              <a:rPr lang="en-US" sz="1800" b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Results Processing/</a:t>
            </a:r>
          </a:p>
          <a:p>
            <a:pPr algn="ctr"/>
            <a:r>
              <a:rPr lang="en-US" sz="1800" b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Display</a:t>
            </a:r>
            <a:endParaRPr lang="en-US" sz="1800" b="1" spc="150" dirty="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endParaRPr>
          </a:p>
        </p:txBody>
      </p:sp>
      <p:sp>
        <p:nvSpPr>
          <p:cNvPr id="13" name="Right Arrow 12"/>
          <p:cNvSpPr/>
          <p:nvPr/>
        </p:nvSpPr>
        <p:spPr>
          <a:xfrm>
            <a:off x="5250656" y="2061635"/>
            <a:ext cx="1535907" cy="228600"/>
          </a:xfrm>
          <a:prstGeom prst="rightArrow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lt1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0" y="2653678"/>
            <a:ext cx="2669309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1800" dirty="0" smtClean="0"/>
              <a:t> </a:t>
            </a:r>
            <a:r>
              <a:rPr lang="en-US" sz="1600" dirty="0" smtClean="0"/>
              <a:t>Standard wave file (PCM)</a:t>
            </a:r>
          </a:p>
          <a:p>
            <a:pPr>
              <a:buFont typeface="Arial" pitchFamily="34" charset="0"/>
              <a:buChar char="•"/>
            </a:pPr>
            <a:r>
              <a:rPr lang="en-US" sz="1600" dirty="0" smtClean="0"/>
              <a:t> 16 bits/sample</a:t>
            </a:r>
          </a:p>
          <a:p>
            <a:pPr>
              <a:buFont typeface="Arial" pitchFamily="34" charset="0"/>
              <a:buChar char="•"/>
            </a:pPr>
            <a:r>
              <a:rPr lang="en-US" sz="1600" dirty="0" smtClean="0"/>
              <a:t>  8kHz sample rate</a:t>
            </a:r>
            <a:endParaRPr lang="en-US" sz="1600" dirty="0"/>
          </a:p>
        </p:txBody>
      </p:sp>
      <p:sp>
        <p:nvSpPr>
          <p:cNvPr id="22" name="Rectangle 3"/>
          <p:cNvSpPr>
            <a:spLocks noGrp="1" noChangeArrowheads="1"/>
          </p:cNvSpPr>
          <p:nvPr>
            <p:ph idx="1"/>
          </p:nvPr>
        </p:nvSpPr>
        <p:spPr>
          <a:xfrm>
            <a:off x="1958109" y="3939636"/>
            <a:ext cx="4830618" cy="2375820"/>
          </a:xfrm>
        </p:spPr>
        <p:txBody>
          <a:bodyPr/>
          <a:lstStyle/>
          <a:p>
            <a:pPr>
              <a:defRPr/>
            </a:pPr>
            <a:r>
              <a:rPr lang="en-US" sz="1600" b="0" dirty="0" smtClean="0"/>
              <a:t>As the user speaks, streaming audio is sent to the LID component for processing</a:t>
            </a:r>
          </a:p>
          <a:p>
            <a:pPr>
              <a:defRPr/>
            </a:pPr>
            <a:r>
              <a:rPr lang="en-US" sz="1600" b="0" dirty="0" smtClean="0"/>
              <a:t>The LID system consists of previously developed technology by the HLT group at Lincoln Laboratory (C++)</a:t>
            </a:r>
          </a:p>
          <a:p>
            <a:pPr>
              <a:defRPr/>
            </a:pPr>
            <a:r>
              <a:rPr lang="en-US" sz="1600" b="0" dirty="0" smtClean="0"/>
              <a:t>Android’s Native Development Kit (NDK) allow us to make use of C++ native code</a:t>
            </a:r>
          </a:p>
        </p:txBody>
      </p:sp>
      <p:pic>
        <p:nvPicPr>
          <p:cNvPr id="15" name="Picture 14" descr="screen3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172325" y="2771773"/>
            <a:ext cx="1092994" cy="1821657"/>
          </a:xfrm>
          <a:prstGeom prst="rect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867024" y="222420"/>
            <a:ext cx="7543800" cy="609600"/>
          </a:xfrm>
        </p:spPr>
        <p:txBody>
          <a:bodyPr/>
          <a:lstStyle/>
          <a:p>
            <a:r>
              <a:rPr lang="en-US" dirty="0" smtClean="0"/>
              <a:t>Android Screenshots/Demo</a:t>
            </a:r>
            <a:endParaRPr lang="en-US" dirty="0"/>
          </a:p>
        </p:txBody>
      </p:sp>
      <p:pic>
        <p:nvPicPr>
          <p:cNvPr id="2050" name="Picture 2" descr="C:\Users\JO21372\Documents\Smartphone LID\presentation\screen1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8859" y="1753030"/>
            <a:ext cx="1327943" cy="2213238"/>
          </a:xfrm>
          <a:prstGeom prst="rect">
            <a:avLst/>
          </a:prstGeom>
          <a:noFill/>
        </p:spPr>
      </p:pic>
      <p:pic>
        <p:nvPicPr>
          <p:cNvPr id="2051" name="Picture 3" descr="C:\Users\JO21372\Documents\Smartphone LID\presentation\screen2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899679" y="1758322"/>
            <a:ext cx="1321593" cy="2202654"/>
          </a:xfrm>
          <a:prstGeom prst="rect">
            <a:avLst/>
          </a:prstGeom>
          <a:noFill/>
        </p:spPr>
      </p:pic>
      <p:pic>
        <p:nvPicPr>
          <p:cNvPr id="2052" name="Picture 4" descr="C:\Users\JO21372\Documents\Smartphone LID\presentation\screen3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280371" y="1759512"/>
            <a:ext cx="1320165" cy="2200275"/>
          </a:xfrm>
          <a:prstGeom prst="rect">
            <a:avLst/>
          </a:prstGeom>
          <a:noFill/>
        </p:spPr>
      </p:pic>
      <p:sp>
        <p:nvSpPr>
          <p:cNvPr id="9" name="TextBox 8"/>
          <p:cNvSpPr txBox="1"/>
          <p:nvPr/>
        </p:nvSpPr>
        <p:spPr>
          <a:xfrm>
            <a:off x="1879247" y="2705761"/>
            <a:ext cx="178606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User presses button</a:t>
            </a:r>
            <a:endParaRPr lang="en-US" sz="1400" dirty="0"/>
          </a:p>
        </p:txBody>
      </p:sp>
      <p:sp>
        <p:nvSpPr>
          <p:cNvPr id="11" name="Chevron 10"/>
          <p:cNvSpPr/>
          <p:nvPr/>
        </p:nvSpPr>
        <p:spPr bwMode="auto">
          <a:xfrm>
            <a:off x="1614928" y="2609618"/>
            <a:ext cx="321468" cy="500063"/>
          </a:xfrm>
          <a:prstGeom prst="chevron">
            <a:avLst/>
          </a:prstGeom>
          <a:solidFill>
            <a:schemeClr val="bg2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  <p:sp>
        <p:nvSpPr>
          <p:cNvPr id="12" name="Chevron 11"/>
          <p:cNvSpPr/>
          <p:nvPr/>
        </p:nvSpPr>
        <p:spPr bwMode="auto">
          <a:xfrm>
            <a:off x="3537956" y="2609618"/>
            <a:ext cx="321468" cy="500063"/>
          </a:xfrm>
          <a:prstGeom prst="chevron">
            <a:avLst/>
          </a:prstGeom>
          <a:solidFill>
            <a:schemeClr val="bg2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  <p:sp>
        <p:nvSpPr>
          <p:cNvPr id="13" name="TextBox 12"/>
          <p:cNvSpPr txBox="1"/>
          <p:nvPr/>
        </p:nvSpPr>
        <p:spPr>
          <a:xfrm>
            <a:off x="212254" y="1189424"/>
            <a:ext cx="158088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Main screen</a:t>
            </a:r>
            <a:endParaRPr lang="en-US" sz="2000" dirty="0"/>
          </a:p>
        </p:txBody>
      </p:sp>
      <p:sp>
        <p:nvSpPr>
          <p:cNvPr id="14" name="TextBox 13"/>
          <p:cNvSpPr txBox="1"/>
          <p:nvPr/>
        </p:nvSpPr>
        <p:spPr>
          <a:xfrm>
            <a:off x="3723577" y="1035536"/>
            <a:ext cx="168026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User speaks </a:t>
            </a:r>
          </a:p>
          <a:p>
            <a:r>
              <a:rPr lang="en-US" sz="2000" dirty="0" smtClean="0"/>
              <a:t>for up to 30s</a:t>
            </a:r>
            <a:endParaRPr lang="en-US" sz="2000" dirty="0"/>
          </a:p>
        </p:txBody>
      </p:sp>
      <p:sp>
        <p:nvSpPr>
          <p:cNvPr id="15" name="TextBox 14"/>
          <p:cNvSpPr txBox="1"/>
          <p:nvPr/>
        </p:nvSpPr>
        <p:spPr>
          <a:xfrm>
            <a:off x="6806501" y="1035536"/>
            <a:ext cx="233749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Detected language</a:t>
            </a:r>
          </a:p>
          <a:p>
            <a:r>
              <a:rPr lang="en-US" sz="2000" dirty="0" smtClean="0"/>
              <a:t> is displayed</a:t>
            </a:r>
            <a:endParaRPr lang="en-US" sz="2000" dirty="0"/>
          </a:p>
        </p:txBody>
      </p:sp>
      <p:sp>
        <p:nvSpPr>
          <p:cNvPr id="16" name="TextBox 15"/>
          <p:cNvSpPr txBox="1"/>
          <p:nvPr/>
        </p:nvSpPr>
        <p:spPr>
          <a:xfrm>
            <a:off x="5478789" y="2598039"/>
            <a:ext cx="150714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When enough</a:t>
            </a:r>
          </a:p>
          <a:p>
            <a:r>
              <a:rPr lang="en-US" sz="1400" dirty="0" smtClean="0"/>
              <a:t>speech captured</a:t>
            </a:r>
            <a:endParaRPr lang="en-US" sz="1400" dirty="0"/>
          </a:p>
        </p:txBody>
      </p:sp>
      <p:sp>
        <p:nvSpPr>
          <p:cNvPr id="17" name="Chevron 16"/>
          <p:cNvSpPr/>
          <p:nvPr/>
        </p:nvSpPr>
        <p:spPr bwMode="auto">
          <a:xfrm>
            <a:off x="5236244" y="2609618"/>
            <a:ext cx="321468" cy="500063"/>
          </a:xfrm>
          <a:prstGeom prst="chevron">
            <a:avLst/>
          </a:prstGeom>
          <a:solidFill>
            <a:schemeClr val="bg2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  <p:sp>
        <p:nvSpPr>
          <p:cNvPr id="18" name="Chevron 17"/>
          <p:cNvSpPr/>
          <p:nvPr/>
        </p:nvSpPr>
        <p:spPr bwMode="auto">
          <a:xfrm>
            <a:off x="6941555" y="2609618"/>
            <a:ext cx="321468" cy="500063"/>
          </a:xfrm>
          <a:prstGeom prst="chevron">
            <a:avLst/>
          </a:prstGeom>
          <a:solidFill>
            <a:schemeClr val="bg2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  <p:sp>
        <p:nvSpPr>
          <p:cNvPr id="19" name="Content Placeholder 2"/>
          <p:cNvSpPr>
            <a:spLocks noGrp="1"/>
          </p:cNvSpPr>
          <p:nvPr>
            <p:ph idx="1"/>
          </p:nvPr>
        </p:nvSpPr>
        <p:spPr>
          <a:xfrm>
            <a:off x="521676" y="4030500"/>
            <a:ext cx="8329716" cy="1919865"/>
          </a:xfrm>
        </p:spPr>
        <p:txBody>
          <a:bodyPr anchor="t"/>
          <a:lstStyle/>
          <a:p>
            <a:r>
              <a:rPr lang="en-US" dirty="0" smtClean="0"/>
              <a:t>App starts capturing user’s speech and does not stop until final decision is displayed</a:t>
            </a:r>
          </a:p>
          <a:p>
            <a:pPr marL="346075" lvl="1" indent="-346075">
              <a:spcBef>
                <a:spcPts val="600"/>
              </a:spcBef>
              <a:buFont typeface="Arial" charset="0"/>
              <a:buChar char="•"/>
            </a:pPr>
            <a:r>
              <a:rPr lang="en-US" dirty="0" smtClean="0"/>
              <a:t>When a minimum of audio is captured, it is processed</a:t>
            </a:r>
          </a:p>
          <a:p>
            <a:pPr marL="693737" lvl="2" indent="-346075">
              <a:spcBef>
                <a:spcPts val="600"/>
              </a:spcBef>
              <a:buFont typeface="Arial" charset="0"/>
              <a:buChar char="•"/>
            </a:pPr>
            <a:r>
              <a:rPr lang="en-US" dirty="0" smtClean="0"/>
              <a:t>Minimum audio is a system parameter; currently 7-seconds</a:t>
            </a:r>
          </a:p>
          <a:p>
            <a:pPr marL="346075" lvl="1" indent="-346075">
              <a:spcBef>
                <a:spcPts val="600"/>
              </a:spcBef>
              <a:buFont typeface="Arial" charset="0"/>
              <a:buChar char="•"/>
            </a:pPr>
            <a:r>
              <a:rPr lang="en-US" dirty="0" smtClean="0"/>
              <a:t>A score is generated for each language </a:t>
            </a:r>
          </a:p>
          <a:p>
            <a:r>
              <a:rPr lang="en-US" dirty="0" smtClean="0"/>
              <a:t>If language score &gt; preset threshold</a:t>
            </a:r>
          </a:p>
          <a:p>
            <a:pPr lvl="1"/>
            <a:r>
              <a:rPr lang="en-US" dirty="0" smtClean="0"/>
              <a:t>Decision is displayed, otherwise</a:t>
            </a:r>
          </a:p>
          <a:p>
            <a:pPr lvl="1"/>
            <a:r>
              <a:rPr lang="en-US" dirty="0" smtClean="0"/>
              <a:t>Score  all audio captured until this point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3944" y="114300"/>
            <a:ext cx="8070056" cy="762000"/>
          </a:xfrm>
        </p:spPr>
        <p:txBody>
          <a:bodyPr/>
          <a:lstStyle/>
          <a:p>
            <a:r>
              <a:rPr lang="en-US" dirty="0" smtClean="0"/>
              <a:t>System performance versus model complexity</a:t>
            </a:r>
            <a:br>
              <a:rPr lang="en-US" dirty="0" smtClean="0"/>
            </a:br>
            <a:r>
              <a:rPr lang="en-US" sz="2400" dirty="0" smtClean="0">
                <a:solidFill>
                  <a:schemeClr val="accent6"/>
                </a:solidFill>
              </a:rPr>
              <a:t>Computer Simulation</a:t>
            </a:r>
            <a:endParaRPr lang="en-US" sz="2400" dirty="0">
              <a:solidFill>
                <a:schemeClr val="accent6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38125" y="4611709"/>
            <a:ext cx="8791575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2000" b="1" dirty="0" smtClean="0"/>
              <a:t> Five-Language task: Arabic, Cantonese, English, Mandarin, Spanish</a:t>
            </a:r>
          </a:p>
          <a:p>
            <a:endParaRPr lang="en-US" sz="1800" b="1" dirty="0" smtClean="0"/>
          </a:p>
          <a:p>
            <a:pPr>
              <a:buFont typeface="Arial" pitchFamily="34" charset="0"/>
              <a:buChar char="•"/>
            </a:pPr>
            <a:r>
              <a:rPr lang="en-US" sz="2000" b="1" dirty="0" smtClean="0"/>
              <a:t> Test sample nominal length: 30s</a:t>
            </a:r>
          </a:p>
          <a:p>
            <a:pPr>
              <a:buFont typeface="Arial" pitchFamily="34" charset="0"/>
              <a:buChar char="•"/>
            </a:pPr>
            <a:endParaRPr lang="en-US" sz="2000" b="1" dirty="0" smtClean="0"/>
          </a:p>
          <a:p>
            <a:pPr>
              <a:buFont typeface="Arial" pitchFamily="34" charset="0"/>
              <a:buChar char="•"/>
            </a:pPr>
            <a:r>
              <a:rPr lang="en-US" sz="2000" b="1" dirty="0" smtClean="0"/>
              <a:t> Task: closed-set ID</a:t>
            </a:r>
          </a:p>
        </p:txBody>
      </p:sp>
      <p:graphicFrame>
        <p:nvGraphicFramePr>
          <p:cNvPr id="5" name="Chart 4"/>
          <p:cNvGraphicFramePr/>
          <p:nvPr/>
        </p:nvGraphicFramePr>
        <p:xfrm>
          <a:off x="1562100" y="1154430"/>
          <a:ext cx="5821680" cy="3505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SmartPhone</a:t>
            </a:r>
            <a:r>
              <a:rPr lang="en-US" dirty="0" smtClean="0"/>
              <a:t> configurations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half" idx="1"/>
          </p:nvPr>
        </p:nvSpPr>
        <p:spPr>
          <a:xfrm>
            <a:off x="685800" y="1199052"/>
            <a:ext cx="8047892" cy="1508979"/>
          </a:xfrm>
        </p:spPr>
        <p:txBody>
          <a:bodyPr/>
          <a:lstStyle/>
          <a:p>
            <a:r>
              <a:rPr lang="en-US" dirty="0" smtClean="0"/>
              <a:t>Multiple phones were evaluated</a:t>
            </a:r>
          </a:p>
          <a:p>
            <a:pPr lvl="1"/>
            <a:r>
              <a:rPr lang="en-US" dirty="0" smtClean="0"/>
              <a:t>Older platform (HTC Magic)</a:t>
            </a:r>
          </a:p>
          <a:p>
            <a:pPr lvl="1"/>
            <a:r>
              <a:rPr lang="en-US" dirty="0" smtClean="0"/>
              <a:t>Newer (</a:t>
            </a:r>
            <a:r>
              <a:rPr lang="en-US" dirty="0" err="1" smtClean="0"/>
              <a:t>Atrix</a:t>
            </a:r>
            <a:r>
              <a:rPr lang="en-US" dirty="0" smtClean="0"/>
              <a:t>)</a:t>
            </a:r>
            <a:endParaRPr lang="en-US" dirty="0"/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629009952"/>
              </p:ext>
            </p:extLst>
          </p:nvPr>
        </p:nvGraphicFramePr>
        <p:xfrm>
          <a:off x="345831" y="2203939"/>
          <a:ext cx="8566970" cy="3779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78723"/>
                <a:gridCol w="1465384"/>
                <a:gridCol w="1563757"/>
                <a:gridCol w="1429553"/>
                <a:gridCol w="1429553"/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HTC Magic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Samsung Nexus 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HTC</a:t>
                      </a:r>
                      <a:r>
                        <a:rPr lang="en-US" baseline="0" dirty="0" smtClean="0"/>
                        <a:t> Sensation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LG G2x, Motorola </a:t>
                      </a:r>
                      <a:r>
                        <a:rPr lang="en-US" dirty="0" err="1" smtClean="0"/>
                        <a:t>Atrix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CPU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Qualcomm MSM7200A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Hummingbird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Qualcomm MSM 8x60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Tegra</a:t>
                      </a:r>
                      <a:r>
                        <a:rPr lang="en-US" dirty="0" smtClean="0"/>
                        <a:t> 2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Processor</a:t>
                      </a:r>
                      <a:r>
                        <a:rPr lang="en-US" baseline="0" dirty="0" smtClean="0"/>
                        <a:t> design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ARM 11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Cortex A8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Scorpion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Cortex A9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Clock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528 MHz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 GHz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1.2 GHz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 GHz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P</a:t>
                      </a:r>
                      <a:r>
                        <a:rPr lang="en-US" smtClean="0"/>
                        <a:t>rocess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90 nm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45 nm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45 nm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40 nm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Out of Order Execution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no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no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partial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yes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Year introduced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2009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2011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2011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2011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Relative performance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18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phoneBenchmarksWithMagic.png"/>
          <p:cNvPicPr>
            <a:picLocks noChangeAspect="1"/>
          </p:cNvPicPr>
          <p:nvPr/>
        </p:nvPicPr>
        <p:blipFill>
          <a:blip r:embed="rId3" cstate="print"/>
          <a:srcRect l="6250" t="1667" r="7500" b="5000"/>
          <a:stretch>
            <a:fillRect/>
          </a:stretch>
        </p:blipFill>
        <p:spPr>
          <a:xfrm>
            <a:off x="0" y="1079484"/>
            <a:ext cx="6217920" cy="5046405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3943" y="114300"/>
            <a:ext cx="7525111" cy="762000"/>
          </a:xfrm>
        </p:spPr>
        <p:txBody>
          <a:bodyPr/>
          <a:lstStyle/>
          <a:p>
            <a:r>
              <a:rPr lang="en-US" dirty="0" smtClean="0">
                <a:latin typeface="Arial" charset="0"/>
              </a:rPr>
              <a:t>Average execution time versus model order </a:t>
            </a:r>
            <a:br>
              <a:rPr lang="en-US" dirty="0" smtClean="0">
                <a:latin typeface="Arial" charset="0"/>
              </a:rPr>
            </a:br>
            <a:r>
              <a:rPr lang="en-US" sz="2400" dirty="0" smtClean="0">
                <a:solidFill>
                  <a:schemeClr val="accent6"/>
                </a:solidFill>
              </a:rPr>
              <a:t>In-</a:t>
            </a:r>
            <a:r>
              <a:rPr lang="en-US" sz="2400" dirty="0" err="1" smtClean="0">
                <a:solidFill>
                  <a:schemeClr val="accent6"/>
                </a:solidFill>
              </a:rPr>
              <a:t>SmartPhone</a:t>
            </a:r>
            <a:r>
              <a:rPr lang="en-US" sz="2400" dirty="0" smtClean="0">
                <a:solidFill>
                  <a:schemeClr val="accent6"/>
                </a:solidFill>
              </a:rPr>
              <a:t> Evaluation</a:t>
            </a:r>
            <a:endParaRPr lang="en-US" sz="2400" dirty="0">
              <a:solidFill>
                <a:schemeClr val="accent6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158280" y="2005523"/>
            <a:ext cx="2845044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1800" b="1" dirty="0" smtClean="0"/>
              <a:t> </a:t>
            </a:r>
            <a:r>
              <a:rPr lang="en-US" sz="2000" b="1" dirty="0" smtClean="0"/>
              <a:t>Task:  5-language closed-set Id</a:t>
            </a:r>
          </a:p>
          <a:p>
            <a:pPr>
              <a:buFont typeface="Arial" pitchFamily="34" charset="0"/>
              <a:buChar char="•"/>
            </a:pPr>
            <a:endParaRPr lang="en-US" sz="2000" b="1" dirty="0" smtClean="0"/>
          </a:p>
          <a:p>
            <a:pPr>
              <a:buFont typeface="Arial" pitchFamily="34" charset="0"/>
              <a:buChar char="•"/>
            </a:pPr>
            <a:r>
              <a:rPr lang="en-US" sz="2000" b="1" dirty="0" smtClean="0"/>
              <a:t> Test sample average duration: 30s</a:t>
            </a:r>
          </a:p>
          <a:p>
            <a:pPr>
              <a:buFont typeface="Arial" pitchFamily="34" charset="0"/>
              <a:buChar char="•"/>
            </a:pPr>
            <a:endParaRPr lang="en-US" sz="2000" b="1" dirty="0" smtClean="0"/>
          </a:p>
          <a:p>
            <a:pPr>
              <a:buFont typeface="Arial" pitchFamily="34" charset="0"/>
              <a:buChar char="•"/>
            </a:pPr>
            <a:r>
              <a:rPr lang="en-US" sz="2000" b="1" dirty="0" smtClean="0"/>
              <a:t> Averaged over 4 test samples</a:t>
            </a:r>
          </a:p>
          <a:p>
            <a:pPr>
              <a:buFont typeface="Arial" pitchFamily="34" charset="0"/>
              <a:buChar char="•"/>
            </a:pPr>
            <a:endParaRPr lang="en-US" sz="2000" b="1" dirty="0" smtClean="0"/>
          </a:p>
        </p:txBody>
      </p:sp>
      <p:sp>
        <p:nvSpPr>
          <p:cNvPr id="5" name="Rectangle 4"/>
          <p:cNvSpPr/>
          <p:nvPr/>
        </p:nvSpPr>
        <p:spPr bwMode="auto">
          <a:xfrm>
            <a:off x="390144" y="4937760"/>
            <a:ext cx="5279136" cy="1072896"/>
          </a:xfrm>
          <a:prstGeom prst="rect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phoneBenchmarksNoMagic.png"/>
          <p:cNvPicPr>
            <a:picLocks noChangeAspect="1"/>
          </p:cNvPicPr>
          <p:nvPr/>
        </p:nvPicPr>
        <p:blipFill>
          <a:blip r:embed="rId3" cstate="print"/>
          <a:srcRect l="7500" t="1667" r="7500" b="5000"/>
          <a:stretch>
            <a:fillRect/>
          </a:stretch>
        </p:blipFill>
        <p:spPr>
          <a:xfrm>
            <a:off x="0" y="1079484"/>
            <a:ext cx="6217944" cy="5120663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3944" y="114300"/>
            <a:ext cx="7506638" cy="762000"/>
          </a:xfrm>
        </p:spPr>
        <p:txBody>
          <a:bodyPr/>
          <a:lstStyle/>
          <a:p>
            <a:r>
              <a:rPr lang="en-US" dirty="0" smtClean="0">
                <a:latin typeface="Arial" charset="0"/>
              </a:rPr>
              <a:t>Average execution time versus model order </a:t>
            </a:r>
            <a:br>
              <a:rPr lang="en-US" dirty="0" smtClean="0">
                <a:latin typeface="Arial" charset="0"/>
              </a:rPr>
            </a:br>
            <a:r>
              <a:rPr lang="en-US" sz="2400" dirty="0" smtClean="0">
                <a:solidFill>
                  <a:schemeClr val="accent6"/>
                </a:solidFill>
              </a:rPr>
              <a:t> In-</a:t>
            </a:r>
            <a:r>
              <a:rPr lang="en-US" sz="2400" dirty="0" err="1" smtClean="0">
                <a:solidFill>
                  <a:schemeClr val="accent6"/>
                </a:solidFill>
              </a:rPr>
              <a:t>SmartPhone</a:t>
            </a:r>
            <a:r>
              <a:rPr lang="en-US" sz="2400" dirty="0" smtClean="0">
                <a:solidFill>
                  <a:schemeClr val="accent6"/>
                </a:solidFill>
              </a:rPr>
              <a:t> Evaluation</a:t>
            </a:r>
            <a:endParaRPr lang="en-US" sz="2400" dirty="0">
              <a:solidFill>
                <a:schemeClr val="accent6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158280" y="2005523"/>
            <a:ext cx="2845044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1800" b="1" dirty="0" smtClean="0"/>
              <a:t> </a:t>
            </a:r>
            <a:r>
              <a:rPr lang="en-US" sz="2000" b="1" dirty="0" smtClean="0"/>
              <a:t>Task:  5-language closed-set Id</a:t>
            </a:r>
          </a:p>
          <a:p>
            <a:pPr>
              <a:buFont typeface="Arial" pitchFamily="34" charset="0"/>
              <a:buChar char="•"/>
            </a:pPr>
            <a:endParaRPr lang="en-US" sz="2000" b="1" dirty="0" smtClean="0"/>
          </a:p>
          <a:p>
            <a:pPr>
              <a:buFont typeface="Arial" pitchFamily="34" charset="0"/>
              <a:buChar char="•"/>
            </a:pPr>
            <a:r>
              <a:rPr lang="en-US" sz="2000" b="1" dirty="0" smtClean="0"/>
              <a:t> Test sample average duration: 30s</a:t>
            </a:r>
          </a:p>
          <a:p>
            <a:pPr>
              <a:buFont typeface="Arial" pitchFamily="34" charset="0"/>
              <a:buChar char="•"/>
            </a:pPr>
            <a:endParaRPr lang="en-US" sz="2000" b="1" dirty="0" smtClean="0"/>
          </a:p>
          <a:p>
            <a:pPr>
              <a:buFont typeface="Arial" pitchFamily="34" charset="0"/>
              <a:buChar char="•"/>
            </a:pPr>
            <a:r>
              <a:rPr lang="en-US" sz="2000" b="1" dirty="0" smtClean="0"/>
              <a:t> Averaged over 4 test samples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1376" y="0"/>
            <a:ext cx="8802624" cy="762000"/>
          </a:xfrm>
        </p:spPr>
        <p:txBody>
          <a:bodyPr/>
          <a:lstStyle/>
          <a:p>
            <a:r>
              <a:rPr lang="en-US" dirty="0" smtClean="0"/>
              <a:t>Average execution time for different tasks</a:t>
            </a:r>
            <a:r>
              <a:rPr lang="en-US" sz="2400" dirty="0" smtClean="0">
                <a:solidFill>
                  <a:schemeClr val="accent6"/>
                </a:solidFill>
              </a:rPr>
              <a:t> </a:t>
            </a:r>
            <a:br>
              <a:rPr lang="en-US" sz="2400" dirty="0" smtClean="0">
                <a:solidFill>
                  <a:schemeClr val="accent6"/>
                </a:solidFill>
              </a:rPr>
            </a:br>
            <a:r>
              <a:rPr lang="en-US" sz="2400" dirty="0" smtClean="0">
                <a:solidFill>
                  <a:schemeClr val="accent6"/>
                </a:solidFill>
              </a:rPr>
              <a:t>In-</a:t>
            </a:r>
            <a:r>
              <a:rPr lang="en-US" sz="2400" dirty="0" err="1" smtClean="0">
                <a:solidFill>
                  <a:schemeClr val="accent6"/>
                </a:solidFill>
              </a:rPr>
              <a:t>SmartPhone</a:t>
            </a:r>
            <a:r>
              <a:rPr lang="en-US" sz="2400" dirty="0" smtClean="0">
                <a:solidFill>
                  <a:schemeClr val="accent6"/>
                </a:solidFill>
              </a:rPr>
              <a:t> Evaluation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209550" y="1538288"/>
            <a:ext cx="3531177" cy="4114800"/>
          </a:xfrm>
        </p:spPr>
        <p:txBody>
          <a:bodyPr/>
          <a:lstStyle/>
          <a:p>
            <a:r>
              <a:rPr lang="en-US" dirty="0" smtClean="0"/>
              <a:t>Comparison in execution time between 5 and 50-language task</a:t>
            </a:r>
          </a:p>
          <a:p>
            <a:endParaRPr lang="en-US" dirty="0" smtClean="0"/>
          </a:p>
          <a:p>
            <a:r>
              <a:rPr lang="en-US" dirty="0" smtClean="0"/>
              <a:t>Fixed model complexity 2048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30-sec samples</a:t>
            </a:r>
          </a:p>
          <a:p>
            <a:endParaRPr lang="en-US" dirty="0" smtClean="0"/>
          </a:p>
          <a:p>
            <a:r>
              <a:rPr lang="en-US" dirty="0" smtClean="0"/>
              <a:t>Small overhead in computation since in both cases the language independent model is scored and takes most of the processing time</a:t>
            </a:r>
            <a:endParaRPr lang="en-US" dirty="0"/>
          </a:p>
        </p:txBody>
      </p:sp>
      <p:graphicFrame>
        <p:nvGraphicFramePr>
          <p:cNvPr id="7" name="Content Placeholder 4"/>
          <p:cNvGraphicFramePr>
            <a:graphicFrameLocks noGrp="1"/>
          </p:cNvGraphicFramePr>
          <p:nvPr>
            <p:ph sz="half" idx="2"/>
          </p:nvPr>
        </p:nvGraphicFramePr>
        <p:xfrm>
          <a:off x="3848001" y="1571588"/>
          <a:ext cx="5119383" cy="2988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06461"/>
                <a:gridCol w="1706461"/>
                <a:gridCol w="1706461"/>
              </a:tblGrid>
              <a:tr h="42940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Phone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</a:t>
                      </a:r>
                    </a:p>
                    <a:p>
                      <a:pPr algn="ctr"/>
                      <a:r>
                        <a:rPr lang="en-US" dirty="0" smtClean="0"/>
                        <a:t> Languages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50 Languages</a:t>
                      </a:r>
                      <a:endParaRPr lang="en-US" dirty="0"/>
                    </a:p>
                  </a:txBody>
                  <a:tcPr/>
                </a:tc>
              </a:tr>
              <a:tr h="607218">
                <a:tc>
                  <a:txBody>
                    <a:bodyPr/>
                    <a:lstStyle/>
                    <a:p>
                      <a:r>
                        <a:rPr lang="en-US" dirty="0" smtClean="0"/>
                        <a:t>Nexus S (Hummingbird)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16.9s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21s</a:t>
                      </a:r>
                      <a:endParaRPr lang="en-US" dirty="0"/>
                    </a:p>
                  </a:txBody>
                  <a:tcPr/>
                </a:tc>
              </a:tr>
              <a:tr h="419720">
                <a:tc>
                  <a:txBody>
                    <a:bodyPr/>
                    <a:lstStyle/>
                    <a:p>
                      <a:r>
                        <a:rPr lang="en-US" dirty="0" smtClean="0"/>
                        <a:t>Motorola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err="1" smtClean="0"/>
                        <a:t>Atrix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7.9s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9s</a:t>
                      </a:r>
                      <a:endParaRPr lang="en-US" dirty="0"/>
                    </a:p>
                  </a:txBody>
                  <a:tcPr/>
                </a:tc>
              </a:tr>
              <a:tr h="429400">
                <a:tc>
                  <a:txBody>
                    <a:bodyPr/>
                    <a:lstStyle/>
                    <a:p>
                      <a:r>
                        <a:rPr lang="en-US" dirty="0" smtClean="0"/>
                        <a:t>HTC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10.7s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11s</a:t>
                      </a:r>
                      <a:endParaRPr lang="en-US" dirty="0"/>
                    </a:p>
                  </a:txBody>
                  <a:tcPr/>
                </a:tc>
              </a:tr>
              <a:tr h="429400">
                <a:tc>
                  <a:txBody>
                    <a:bodyPr/>
                    <a:lstStyle/>
                    <a:p>
                      <a:r>
                        <a:rPr lang="en-US" dirty="0" smtClean="0"/>
                        <a:t>Droid X2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5.2s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8.6s</a:t>
                      </a:r>
                      <a:endParaRPr lang="en-US" dirty="0"/>
                    </a:p>
                  </a:txBody>
                  <a:tcPr/>
                </a:tc>
              </a:tr>
              <a:tr h="429400">
                <a:tc>
                  <a:txBody>
                    <a:bodyPr/>
                    <a:lstStyle/>
                    <a:p>
                      <a:r>
                        <a:rPr lang="en-US" dirty="0" smtClean="0"/>
                        <a:t>LGE G2X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7.9s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9s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3944" y="114300"/>
            <a:ext cx="7086600" cy="762000"/>
          </a:xfrm>
        </p:spPr>
        <p:txBody>
          <a:bodyPr/>
          <a:lstStyle/>
          <a:p>
            <a:r>
              <a:rPr lang="en-US" dirty="0" smtClean="0"/>
              <a:t>System performance</a:t>
            </a:r>
            <a:endParaRPr lang="en-US" sz="2400" dirty="0">
              <a:solidFill>
                <a:schemeClr val="accent6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04800" y="1273122"/>
            <a:ext cx="8648701" cy="34070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2000" b="1" dirty="0" smtClean="0"/>
              <a:t> Benchmark Classification Error Rate:  9.1%</a:t>
            </a:r>
          </a:p>
          <a:p>
            <a:pPr marL="858838" lvl="1" indent="-338138" algn="just">
              <a:lnSpc>
                <a:spcPct val="90000"/>
              </a:lnSpc>
              <a:spcBef>
                <a:spcPts val="25"/>
              </a:spcBef>
              <a:buSzPct val="100000"/>
              <a:buFontTx/>
              <a:buChar char="–"/>
              <a:defRPr/>
            </a:pPr>
            <a:r>
              <a:rPr lang="en-US" sz="1800" b="1" kern="0" dirty="0" smtClean="0">
                <a:latin typeface="+mn-lt"/>
              </a:rPr>
              <a:t>Computer LID system</a:t>
            </a:r>
          </a:p>
          <a:p>
            <a:pPr marL="858838" lvl="1" indent="-338138" algn="just">
              <a:lnSpc>
                <a:spcPct val="90000"/>
              </a:lnSpc>
              <a:spcBef>
                <a:spcPts val="25"/>
              </a:spcBef>
              <a:buSzPct val="100000"/>
              <a:buFontTx/>
              <a:buChar char="–"/>
              <a:defRPr/>
            </a:pPr>
            <a:r>
              <a:rPr lang="en-US" sz="1800" b="1" kern="0" dirty="0" smtClean="0">
                <a:latin typeface="+mn-lt"/>
              </a:rPr>
              <a:t>Development Set</a:t>
            </a:r>
          </a:p>
          <a:p>
            <a:pPr lvl="1"/>
            <a:endParaRPr lang="en-US" sz="2000" b="1" dirty="0" smtClean="0"/>
          </a:p>
          <a:p>
            <a:pPr>
              <a:buFont typeface="Arial" pitchFamily="34" charset="0"/>
              <a:buChar char="•"/>
            </a:pPr>
            <a:r>
              <a:rPr lang="en-US" sz="2000" b="1" dirty="0" smtClean="0"/>
              <a:t> In-phone evaluation</a:t>
            </a:r>
          </a:p>
          <a:p>
            <a:pPr marL="858838" lvl="1" indent="-338138" algn="just">
              <a:lnSpc>
                <a:spcPct val="90000"/>
              </a:lnSpc>
              <a:spcBef>
                <a:spcPts val="25"/>
              </a:spcBef>
              <a:buSzPct val="100000"/>
              <a:buFontTx/>
              <a:buChar char="–"/>
              <a:defRPr/>
            </a:pPr>
            <a:r>
              <a:rPr lang="en-US" sz="1800" b="1" kern="0" dirty="0" smtClean="0"/>
              <a:t>Classification Error Rate: ~20% </a:t>
            </a:r>
          </a:p>
          <a:p>
            <a:pPr marL="858838" lvl="1" indent="-338138" algn="just">
              <a:lnSpc>
                <a:spcPct val="90000"/>
              </a:lnSpc>
              <a:spcBef>
                <a:spcPts val="25"/>
              </a:spcBef>
              <a:buSzPct val="100000"/>
              <a:buFontTx/>
              <a:buChar char="–"/>
              <a:defRPr/>
            </a:pPr>
            <a:r>
              <a:rPr lang="en-US" sz="1800" b="1" kern="0" dirty="0" smtClean="0">
                <a:latin typeface="+mn-lt"/>
              </a:rPr>
              <a:t>7 languages</a:t>
            </a:r>
          </a:p>
          <a:p>
            <a:pPr marL="1316038" lvl="2" indent="-338138" algn="just">
              <a:lnSpc>
                <a:spcPct val="90000"/>
              </a:lnSpc>
              <a:spcBef>
                <a:spcPts val="25"/>
              </a:spcBef>
              <a:buSzPct val="100000"/>
              <a:defRPr/>
            </a:pPr>
            <a:r>
              <a:rPr lang="en-US" sz="1600" b="1" kern="0" dirty="0" smtClean="0">
                <a:latin typeface="+mn-lt"/>
              </a:rPr>
              <a:t>Arabic, Mandarin, Vietnamese, Hindi, Russian, Spanish, Turkish</a:t>
            </a:r>
          </a:p>
          <a:p>
            <a:pPr marL="858838" lvl="1" indent="-338138" algn="just">
              <a:lnSpc>
                <a:spcPct val="90000"/>
              </a:lnSpc>
              <a:spcBef>
                <a:spcPts val="25"/>
              </a:spcBef>
              <a:buSzPct val="100000"/>
              <a:buFontTx/>
              <a:buChar char="–"/>
              <a:defRPr/>
            </a:pPr>
            <a:r>
              <a:rPr lang="en-US" sz="1800" b="1" kern="0" dirty="0" smtClean="0">
                <a:latin typeface="+mn-lt"/>
              </a:rPr>
              <a:t>Half of captured segments &lt; 10s </a:t>
            </a:r>
          </a:p>
          <a:p>
            <a:pPr lvl="1"/>
            <a:endParaRPr lang="en-US" sz="2000" b="1" dirty="0" smtClean="0"/>
          </a:p>
          <a:p>
            <a:pPr>
              <a:buFont typeface="Arial" pitchFamily="34" charset="0"/>
              <a:buChar char="•"/>
            </a:pPr>
            <a:r>
              <a:rPr lang="en-US" sz="2000" b="1" dirty="0" smtClean="0"/>
              <a:t> Potential issue with mismatch between 30s system training and amount of speech provided by users</a:t>
            </a:r>
            <a:endParaRPr lang="en-US" sz="1400" b="1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System performance</a:t>
            </a:r>
            <a:br>
              <a:rPr lang="en-US" dirty="0" smtClean="0"/>
            </a:br>
            <a:r>
              <a:rPr lang="en-US" sz="2400" dirty="0" smtClean="0">
                <a:solidFill>
                  <a:schemeClr val="accent6"/>
                </a:solidFill>
              </a:rPr>
              <a:t>Impact of test segment duration</a:t>
            </a:r>
            <a:endParaRPr lang="en-US" sz="2400" dirty="0">
              <a:solidFill>
                <a:schemeClr val="accent6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262303" y="1204180"/>
            <a:ext cx="3810000" cy="4114800"/>
          </a:xfrm>
        </p:spPr>
        <p:txBody>
          <a:bodyPr/>
          <a:lstStyle/>
          <a:p>
            <a:r>
              <a:rPr lang="en-US" smtClean="0"/>
              <a:t>Matched </a:t>
            </a:r>
            <a:r>
              <a:rPr lang="en-US" dirty="0" smtClean="0"/>
              <a:t>system</a:t>
            </a:r>
          </a:p>
          <a:p>
            <a:pPr lvl="1"/>
            <a:r>
              <a:rPr lang="en-US" dirty="0" smtClean="0"/>
              <a:t>Train and test samples of same duration</a:t>
            </a:r>
          </a:p>
          <a:p>
            <a:pPr lvl="1"/>
            <a:endParaRPr lang="en-US" dirty="0"/>
          </a:p>
        </p:txBody>
      </p:sp>
      <p:graphicFrame>
        <p:nvGraphicFramePr>
          <p:cNvPr id="7" name="Content Placeholder 4"/>
          <p:cNvGraphicFramePr>
            <a:graphicFrameLocks noGrp="1"/>
          </p:cNvGraphicFramePr>
          <p:nvPr>
            <p:ph sz="half" idx="2"/>
          </p:nvPr>
        </p:nvGraphicFramePr>
        <p:xfrm>
          <a:off x="243840" y="2338888"/>
          <a:ext cx="3425718" cy="2834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26230"/>
                <a:gridCol w="1999488"/>
              </a:tblGrid>
              <a:tr h="42940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Speech (s)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Classification</a:t>
                      </a:r>
                      <a:r>
                        <a:rPr lang="en-US" baseline="0" dirty="0" smtClean="0"/>
                        <a:t> error rate (%)</a:t>
                      </a:r>
                      <a:endParaRPr lang="en-US" dirty="0"/>
                    </a:p>
                  </a:txBody>
                  <a:tcPr/>
                </a:tc>
              </a:tr>
              <a:tr h="273289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28.1</a:t>
                      </a:r>
                      <a:endParaRPr lang="en-US" dirty="0"/>
                    </a:p>
                  </a:txBody>
                  <a:tcPr/>
                </a:tc>
              </a:tr>
              <a:tr h="200606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16.8</a:t>
                      </a:r>
                      <a:endParaRPr lang="en-US" dirty="0"/>
                    </a:p>
                  </a:txBody>
                  <a:tcPr/>
                </a:tc>
              </a:tr>
              <a:tr h="262738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10.2</a:t>
                      </a:r>
                      <a:endParaRPr lang="en-US" dirty="0"/>
                    </a:p>
                  </a:txBody>
                  <a:tcPr/>
                </a:tc>
              </a:tr>
              <a:tr h="143163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9.4</a:t>
                      </a:r>
                      <a:endParaRPr lang="en-US" dirty="0"/>
                    </a:p>
                  </a:txBody>
                  <a:tcPr/>
                </a:tc>
              </a:tr>
              <a:tr h="123234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9.2</a:t>
                      </a:r>
                      <a:endParaRPr lang="en-US" dirty="0"/>
                    </a:p>
                  </a:txBody>
                  <a:tcPr/>
                </a:tc>
              </a:tr>
              <a:tr h="23812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Full sample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9.1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ext Placeholder 2"/>
          <p:cNvSpPr txBox="1">
            <a:spLocks/>
          </p:cNvSpPr>
          <p:nvPr/>
        </p:nvSpPr>
        <p:spPr bwMode="auto">
          <a:xfrm>
            <a:off x="4881195" y="1204180"/>
            <a:ext cx="38100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marL="346075" marR="0" lvl="0" indent="-346075" algn="l" defTabSz="914400" rtl="0" eaLnBrk="0" fontAlgn="base" latinLnBrk="0" hangingPunct="0">
              <a:lnSpc>
                <a:spcPct val="90000"/>
              </a:lnSpc>
              <a:spcBef>
                <a:spcPts val="600"/>
              </a:spcBef>
              <a:spcAft>
                <a:spcPct val="0"/>
              </a:spcAft>
              <a:buClrTx/>
              <a:buSzPct val="100000"/>
              <a:buFont typeface="Arial" charset="0"/>
              <a:buChar char="•"/>
              <a:tabLst/>
              <a:defRPr/>
            </a:pPr>
            <a:r>
              <a:rPr kumimoji="0" 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Mismatched system</a:t>
            </a:r>
            <a:endParaRPr lang="en-US" sz="2000" b="1" dirty="0" smtClean="0"/>
          </a:p>
          <a:p>
            <a:pPr marL="858838" lvl="1" indent="-338138">
              <a:lnSpc>
                <a:spcPct val="90000"/>
              </a:lnSpc>
              <a:spcBef>
                <a:spcPts val="25"/>
              </a:spcBef>
              <a:buSzPct val="100000"/>
              <a:buFont typeface="Arial" charset="0"/>
              <a:buChar char="–"/>
              <a:defRPr/>
            </a:pPr>
            <a:r>
              <a:rPr lang="en-US" sz="1800" b="1" dirty="0" smtClean="0">
                <a:latin typeface="+mn-lt"/>
              </a:rPr>
              <a:t>Trained on full sample length</a:t>
            </a:r>
            <a:endParaRPr lang="en-US" sz="1800" b="1" dirty="0">
              <a:latin typeface="+mn-lt"/>
            </a:endParaRPr>
          </a:p>
        </p:txBody>
      </p:sp>
      <p:graphicFrame>
        <p:nvGraphicFramePr>
          <p:cNvPr id="6" name="Content Placeholder 4"/>
          <p:cNvGraphicFramePr>
            <a:graphicFrameLocks/>
          </p:cNvGraphicFramePr>
          <p:nvPr/>
        </p:nvGraphicFramePr>
        <p:xfrm>
          <a:off x="5076090" y="2338888"/>
          <a:ext cx="3263237" cy="2834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10054"/>
                <a:gridCol w="1853183"/>
              </a:tblGrid>
              <a:tr h="42940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Speech  (s)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Classification</a:t>
                      </a:r>
                      <a:r>
                        <a:rPr lang="en-US" baseline="0" dirty="0" smtClean="0"/>
                        <a:t> error rate (%)</a:t>
                      </a:r>
                      <a:endParaRPr lang="en-US" dirty="0" smtClean="0"/>
                    </a:p>
                  </a:txBody>
                  <a:tcPr/>
                </a:tc>
              </a:tr>
              <a:tr h="273289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29.8</a:t>
                      </a:r>
                      <a:endParaRPr lang="en-US" dirty="0"/>
                    </a:p>
                  </a:txBody>
                  <a:tcPr/>
                </a:tc>
              </a:tr>
              <a:tr h="200606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17.6</a:t>
                      </a:r>
                      <a:endParaRPr lang="en-US" dirty="0"/>
                    </a:p>
                  </a:txBody>
                  <a:tcPr/>
                </a:tc>
              </a:tr>
              <a:tr h="262738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12.6</a:t>
                      </a:r>
                      <a:endParaRPr lang="en-US" dirty="0"/>
                    </a:p>
                  </a:txBody>
                  <a:tcPr/>
                </a:tc>
              </a:tr>
              <a:tr h="143163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10.3</a:t>
                      </a:r>
                      <a:endParaRPr lang="en-US" dirty="0"/>
                    </a:p>
                  </a:txBody>
                  <a:tcPr/>
                </a:tc>
              </a:tr>
              <a:tr h="123234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9.3</a:t>
                      </a:r>
                      <a:endParaRPr lang="en-US" dirty="0"/>
                    </a:p>
                  </a:txBody>
                  <a:tcPr/>
                </a:tc>
              </a:tr>
              <a:tr h="23812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Full sample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9.1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Conclusions and Summary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799" y="1164884"/>
            <a:ext cx="8021596" cy="4497859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US" dirty="0" smtClean="0"/>
              <a:t>State of the art LID technology has been implemented in Android platform</a:t>
            </a:r>
          </a:p>
          <a:p>
            <a:pPr>
              <a:lnSpc>
                <a:spcPct val="100000"/>
              </a:lnSpc>
            </a:pPr>
            <a:endParaRPr lang="en-US" dirty="0" smtClean="0"/>
          </a:p>
          <a:p>
            <a:pPr>
              <a:lnSpc>
                <a:spcPct val="100000"/>
              </a:lnSpc>
            </a:pPr>
            <a:r>
              <a:rPr lang="en-US" dirty="0" smtClean="0"/>
              <a:t>Successful evaluation conducted over multiple handsets</a:t>
            </a:r>
          </a:p>
          <a:p>
            <a:pPr lvl="1">
              <a:lnSpc>
                <a:spcPct val="100000"/>
              </a:lnSpc>
            </a:pPr>
            <a:r>
              <a:rPr lang="en-US" dirty="0" smtClean="0"/>
              <a:t>Newer handset perform in real time</a:t>
            </a:r>
          </a:p>
          <a:p>
            <a:pPr lvl="1">
              <a:lnSpc>
                <a:spcPct val="100000"/>
              </a:lnSpc>
            </a:pPr>
            <a:endParaRPr lang="en-US" dirty="0" smtClean="0"/>
          </a:p>
          <a:p>
            <a:pPr>
              <a:lnSpc>
                <a:spcPct val="100000"/>
              </a:lnSpc>
            </a:pPr>
            <a:r>
              <a:rPr lang="en-US" dirty="0" smtClean="0"/>
              <a:t>Additional data is needed to support more in-phone testing</a:t>
            </a:r>
          </a:p>
          <a:p>
            <a:pPr>
              <a:lnSpc>
                <a:spcPct val="100000"/>
              </a:lnSpc>
            </a:pPr>
            <a:endParaRPr lang="en-US" dirty="0" smtClean="0"/>
          </a:p>
          <a:p>
            <a:pPr>
              <a:lnSpc>
                <a:spcPct val="100000"/>
              </a:lnSpc>
            </a:pPr>
            <a:endParaRPr lang="en-US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867024" y="222420"/>
            <a:ext cx="7543800" cy="609600"/>
          </a:xfrm>
        </p:spPr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4" name="Rectangle 3"/>
          <p:cNvSpPr>
            <a:spLocks noGrp="1" noChangeArrowheads="1"/>
          </p:cNvSpPr>
          <p:nvPr>
            <p:ph idx="1"/>
          </p:nvPr>
        </p:nvSpPr>
        <p:spPr>
          <a:xfrm>
            <a:off x="1238250" y="1271588"/>
            <a:ext cx="7162800" cy="4648200"/>
          </a:xfrm>
        </p:spPr>
        <p:txBody>
          <a:bodyPr/>
          <a:lstStyle/>
          <a:p>
            <a:pPr algn="just">
              <a:defRPr/>
            </a:pPr>
            <a:r>
              <a:rPr lang="en-US" dirty="0" smtClean="0"/>
              <a:t>Motivation</a:t>
            </a:r>
          </a:p>
          <a:p>
            <a:pPr algn="just">
              <a:defRPr/>
            </a:pPr>
            <a:r>
              <a:rPr lang="en-US" dirty="0" smtClean="0"/>
              <a:t>Automatic Language Identification (LID)</a:t>
            </a:r>
          </a:p>
          <a:p>
            <a:pPr algn="just">
              <a:defRPr/>
            </a:pPr>
            <a:r>
              <a:rPr lang="en-US" dirty="0" err="1" smtClean="0"/>
              <a:t>SmartPhone</a:t>
            </a:r>
            <a:r>
              <a:rPr lang="en-US" dirty="0" smtClean="0"/>
              <a:t> Implementation</a:t>
            </a:r>
          </a:p>
          <a:p>
            <a:pPr algn="just">
              <a:defRPr/>
            </a:pPr>
            <a:r>
              <a:rPr lang="en-US" dirty="0" smtClean="0"/>
              <a:t>System Performance</a:t>
            </a:r>
          </a:p>
          <a:p>
            <a:pPr algn="just">
              <a:defRPr/>
            </a:pPr>
            <a:r>
              <a:rPr lang="en-US" dirty="0" smtClean="0"/>
              <a:t>Conclusions and Future Work</a:t>
            </a:r>
          </a:p>
          <a:p>
            <a:pPr algn="just">
              <a:defRPr/>
            </a:pPr>
            <a:r>
              <a:rPr lang="en-US" dirty="0" smtClean="0"/>
              <a:t>Demo</a:t>
            </a:r>
          </a:p>
          <a:p>
            <a:pPr algn="just">
              <a:defRPr/>
            </a:pPr>
            <a:endParaRPr lang="en-US" dirty="0" smtClean="0"/>
          </a:p>
          <a:p>
            <a:pPr algn="just">
              <a:defRPr/>
            </a:pPr>
            <a:endParaRPr lang="en-US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Future Work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799" y="1164884"/>
            <a:ext cx="8021596" cy="4497859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US" dirty="0" smtClean="0"/>
              <a:t>Implementation of robustness techniques to enhance mismatch between training data and telephone</a:t>
            </a:r>
          </a:p>
          <a:p>
            <a:pPr>
              <a:lnSpc>
                <a:spcPct val="100000"/>
              </a:lnSpc>
            </a:pPr>
            <a:r>
              <a:rPr lang="en-US" dirty="0" smtClean="0"/>
              <a:t>Can performance be improved by using multiple systems in  combination?</a:t>
            </a:r>
          </a:p>
          <a:p>
            <a:pPr>
              <a:lnSpc>
                <a:spcPct val="100000"/>
              </a:lnSpc>
            </a:pPr>
            <a:r>
              <a:rPr lang="en-US" dirty="0" smtClean="0"/>
              <a:t>Is current speech activity detection aggressive enough?</a:t>
            </a:r>
          </a:p>
          <a:p>
            <a:pPr>
              <a:lnSpc>
                <a:spcPct val="100000"/>
              </a:lnSpc>
            </a:pPr>
            <a:r>
              <a:rPr lang="en-US" smtClean="0"/>
              <a:t>Use </a:t>
            </a:r>
            <a:r>
              <a:rPr lang="en-US" dirty="0" smtClean="0"/>
              <a:t>speech time instead of audio time</a:t>
            </a:r>
          </a:p>
          <a:p>
            <a:pPr>
              <a:lnSpc>
                <a:spcPct val="100000"/>
              </a:lnSpc>
            </a:pPr>
            <a:r>
              <a:rPr lang="en-US" dirty="0" smtClean="0"/>
              <a:t>Compensate for shorter durations</a:t>
            </a:r>
          </a:p>
          <a:p>
            <a:pPr lvl="1">
              <a:lnSpc>
                <a:spcPct val="100000"/>
              </a:lnSpc>
            </a:pPr>
            <a:r>
              <a:rPr lang="en-US" dirty="0" smtClean="0"/>
              <a:t>Likely main current source of mismatch</a:t>
            </a:r>
          </a:p>
          <a:p>
            <a:pPr>
              <a:lnSpc>
                <a:spcPct val="100000"/>
              </a:lnSpc>
            </a:pPr>
            <a:r>
              <a:rPr lang="en-US" dirty="0" smtClean="0"/>
              <a:t>Evaluate power consumption/battery life for field use</a:t>
            </a:r>
          </a:p>
          <a:p>
            <a:pPr>
              <a:lnSpc>
                <a:spcPct val="100000"/>
              </a:lnSpc>
            </a:pPr>
            <a:r>
              <a:rPr lang="en-US" dirty="0" smtClean="0"/>
              <a:t>Study the open-set problem</a:t>
            </a:r>
          </a:p>
          <a:p>
            <a:pPr>
              <a:lnSpc>
                <a:spcPct val="100000"/>
              </a:lnSpc>
            </a:pPr>
            <a:r>
              <a:rPr lang="en-US" dirty="0" smtClean="0"/>
              <a:t>Leverage current implementation to extend to speaker identification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dirty="0" smtClean="0"/>
              <a:t>Motivation </a:t>
            </a:r>
          </a:p>
        </p:txBody>
      </p:sp>
      <p:sp>
        <p:nvSpPr>
          <p:cNvPr id="15362" name="Content Placeholder 2"/>
          <p:cNvSpPr>
            <a:spLocks noGrp="1"/>
          </p:cNvSpPr>
          <p:nvPr>
            <p:ph idx="1"/>
          </p:nvPr>
        </p:nvSpPr>
        <p:spPr>
          <a:xfrm>
            <a:off x="457200" y="993775"/>
            <a:ext cx="8229600" cy="5111750"/>
          </a:xfrm>
        </p:spPr>
        <p:txBody>
          <a:bodyPr/>
          <a:lstStyle/>
          <a:p>
            <a:r>
              <a:rPr lang="en-US" dirty="0" smtClean="0"/>
              <a:t>Any unplanned interaction with someone who does not speak our language requires an interpreter</a:t>
            </a:r>
          </a:p>
          <a:p>
            <a:endParaRPr lang="en-US" dirty="0" smtClean="0"/>
          </a:p>
          <a:p>
            <a:r>
              <a:rPr lang="en-US" dirty="0" smtClean="0"/>
              <a:t>Language identification is needed first</a:t>
            </a:r>
          </a:p>
          <a:p>
            <a:endParaRPr lang="en-US" dirty="0" smtClean="0"/>
          </a:p>
          <a:p>
            <a:r>
              <a:rPr lang="en-US" dirty="0" smtClean="0"/>
              <a:t>Recent example in San Diego Harbor (March 27, 2011)</a:t>
            </a:r>
          </a:p>
          <a:p>
            <a:pPr lvl="1"/>
            <a:r>
              <a:rPr lang="en-US" sz="2000" dirty="0" smtClean="0"/>
              <a:t>26-foot sailboat capsized</a:t>
            </a:r>
          </a:p>
          <a:p>
            <a:pPr lvl="1"/>
            <a:r>
              <a:rPr lang="en-US" sz="2000" dirty="0" smtClean="0"/>
              <a:t>First responders did not </a:t>
            </a:r>
            <a:br>
              <a:rPr lang="en-US" sz="2000" dirty="0" smtClean="0"/>
            </a:br>
            <a:r>
              <a:rPr lang="en-US" sz="2000" dirty="0" smtClean="0"/>
              <a:t>recognize language</a:t>
            </a:r>
          </a:p>
          <a:p>
            <a:pPr lvl="1"/>
            <a:endParaRPr lang="en-US" sz="2000" dirty="0" smtClean="0"/>
          </a:p>
        </p:txBody>
      </p:sp>
      <p:pic>
        <p:nvPicPr>
          <p:cNvPr id="15364" name="Picture 4" descr="sanDiegoBoat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11128" y="3201864"/>
            <a:ext cx="3670299" cy="2064543"/>
          </a:xfrm>
          <a:prstGeom prst="rect">
            <a:avLst/>
          </a:prstGeom>
          <a:noFill/>
        </p:spPr>
      </p:pic>
      <p:sp>
        <p:nvSpPr>
          <p:cNvPr id="5" name="Rectangle 4"/>
          <p:cNvSpPr/>
          <p:nvPr/>
        </p:nvSpPr>
        <p:spPr>
          <a:xfrm>
            <a:off x="4463561" y="5317073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pPr lvl="1">
              <a:buNone/>
            </a:pPr>
            <a:r>
              <a:rPr lang="en-US" sz="1200" i="1" dirty="0" smtClean="0"/>
              <a:t>“…investigators had to bring in interpreters to speak to them, San Diego Fire-Rescue spokesman Maurice </a:t>
            </a:r>
            <a:r>
              <a:rPr lang="en-US" sz="1200" i="1" dirty="0" err="1" smtClean="0"/>
              <a:t>Luque</a:t>
            </a:r>
            <a:r>
              <a:rPr lang="en-US" sz="1200" i="1" dirty="0" smtClean="0"/>
              <a:t> said. He did not know what language they spoke.”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Title 1"/>
          <p:cNvSpPr>
            <a:spLocks noGrp="1"/>
          </p:cNvSpPr>
          <p:nvPr>
            <p:ph type="title"/>
          </p:nvPr>
        </p:nvSpPr>
        <p:spPr>
          <a:xfrm>
            <a:off x="802482" y="319087"/>
            <a:ext cx="7543800" cy="609600"/>
          </a:xfrm>
        </p:spPr>
        <p:txBody>
          <a:bodyPr/>
          <a:lstStyle/>
          <a:p>
            <a:r>
              <a:rPr lang="en-US" dirty="0" smtClean="0"/>
              <a:t>Applications</a:t>
            </a:r>
          </a:p>
        </p:txBody>
      </p:sp>
      <p:sp>
        <p:nvSpPr>
          <p:cNvPr id="16386" name="Content Placeholder 2"/>
          <p:cNvSpPr>
            <a:spLocks noGrp="1"/>
          </p:cNvSpPr>
          <p:nvPr>
            <p:ph idx="1"/>
          </p:nvPr>
        </p:nvSpPr>
        <p:spPr>
          <a:xfrm>
            <a:off x="464344" y="1545335"/>
            <a:ext cx="8322469" cy="5095876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US" dirty="0" smtClean="0"/>
              <a:t>Language-based data filtering</a:t>
            </a:r>
          </a:p>
          <a:p>
            <a:pPr>
              <a:lnSpc>
                <a:spcPct val="100000"/>
              </a:lnSpc>
            </a:pPr>
            <a:endParaRPr lang="en-US" dirty="0" smtClean="0"/>
          </a:p>
          <a:p>
            <a:pPr>
              <a:lnSpc>
                <a:spcPct val="100000"/>
              </a:lnSpc>
            </a:pPr>
            <a:r>
              <a:rPr lang="en-US" dirty="0" smtClean="0"/>
              <a:t>Pre-processing for automated speech applications such as machine translation and speech recognition</a:t>
            </a:r>
          </a:p>
          <a:p>
            <a:pPr>
              <a:lnSpc>
                <a:spcPct val="100000"/>
              </a:lnSpc>
            </a:pPr>
            <a:endParaRPr lang="en-US" dirty="0" smtClean="0"/>
          </a:p>
          <a:p>
            <a:pPr>
              <a:lnSpc>
                <a:spcPct val="100000"/>
              </a:lnSpc>
            </a:pPr>
            <a:r>
              <a:rPr lang="en-US" dirty="0" smtClean="0"/>
              <a:t>Requesting human interpreters for emergency situations</a:t>
            </a:r>
          </a:p>
          <a:p>
            <a:pPr>
              <a:lnSpc>
                <a:spcPct val="100000"/>
              </a:lnSpc>
            </a:pPr>
            <a:endParaRPr lang="en-US" dirty="0" smtClean="0"/>
          </a:p>
          <a:p>
            <a:pPr>
              <a:lnSpc>
                <a:spcPct val="100000"/>
              </a:lnSpc>
            </a:pPr>
            <a:r>
              <a:rPr lang="en-US" dirty="0" smtClean="0"/>
              <a:t>Our focus is to develop a Smartphone application that addresses the latter scenario (i.e. routing language service requests in emergency situations)</a:t>
            </a:r>
          </a:p>
          <a:p>
            <a:pPr>
              <a:lnSpc>
                <a:spcPct val="100000"/>
              </a:lnSpc>
            </a:pPr>
            <a:endParaRPr lang="en-US" sz="2400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Title 1"/>
          <p:cNvSpPr>
            <a:spLocks noGrp="1"/>
          </p:cNvSpPr>
          <p:nvPr>
            <p:ph type="title"/>
          </p:nvPr>
        </p:nvSpPr>
        <p:spPr>
          <a:xfrm>
            <a:off x="931069" y="311944"/>
            <a:ext cx="7543800" cy="609600"/>
          </a:xfrm>
        </p:spPr>
        <p:txBody>
          <a:bodyPr/>
          <a:lstStyle/>
          <a:p>
            <a:r>
              <a:rPr lang="en-US" dirty="0" smtClean="0"/>
              <a:t>Project Goals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5781" y="1462278"/>
            <a:ext cx="7922419" cy="5314950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US" dirty="0" smtClean="0"/>
              <a:t>Implement a LID system on an Android based Smartphone</a:t>
            </a:r>
          </a:p>
          <a:p>
            <a:pPr>
              <a:lnSpc>
                <a:spcPct val="100000"/>
              </a:lnSpc>
            </a:pPr>
            <a:endParaRPr lang="en-US" dirty="0" smtClean="0"/>
          </a:p>
          <a:p>
            <a:pPr>
              <a:lnSpc>
                <a:spcPct val="100000"/>
              </a:lnSpc>
            </a:pPr>
            <a:r>
              <a:rPr lang="en-US" dirty="0" smtClean="0"/>
              <a:t>Evaluate tradeoffs between computational complexity and performance across several phones</a:t>
            </a:r>
          </a:p>
          <a:p>
            <a:pPr>
              <a:lnSpc>
                <a:spcPct val="100000"/>
              </a:lnSpc>
            </a:pPr>
            <a:endParaRPr lang="en-US" dirty="0" smtClean="0"/>
          </a:p>
          <a:p>
            <a:pPr>
              <a:lnSpc>
                <a:spcPct val="100000"/>
              </a:lnSpc>
            </a:pPr>
            <a:r>
              <a:rPr lang="en-US" dirty="0" smtClean="0"/>
              <a:t>Evaluate performance of in-phone LID system with field testing</a:t>
            </a:r>
          </a:p>
          <a:p>
            <a:pPr>
              <a:lnSpc>
                <a:spcPct val="80000"/>
              </a:lnSpc>
              <a:buNone/>
            </a:pPr>
            <a:endParaRPr lang="en-US" dirty="0" smtClean="0"/>
          </a:p>
          <a:p>
            <a:pPr>
              <a:lnSpc>
                <a:spcPct val="100000"/>
              </a:lnSpc>
            </a:pPr>
            <a:r>
              <a:rPr lang="en-US" dirty="0" smtClean="0"/>
              <a:t>Develop a prototype application that integrates existing Smartphone capabilities with  LID to quickly and efficiently route language service requests</a:t>
            </a:r>
          </a:p>
          <a:p>
            <a:pPr>
              <a:lnSpc>
                <a:spcPct val="80000"/>
              </a:lnSpc>
              <a:buNone/>
            </a:pPr>
            <a:endParaRPr lang="en-US" dirty="0" smtClean="0"/>
          </a:p>
          <a:p>
            <a:pPr>
              <a:lnSpc>
                <a:spcPct val="80000"/>
              </a:lnSpc>
            </a:pPr>
            <a:endParaRPr lang="en-US" dirty="0" smtClean="0"/>
          </a:p>
          <a:p>
            <a:pPr>
              <a:lnSpc>
                <a:spcPct val="80000"/>
              </a:lnSpc>
            </a:pPr>
            <a:endParaRPr lang="en-US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867024" y="222420"/>
            <a:ext cx="7543800" cy="609600"/>
          </a:xfrm>
        </p:spPr>
        <p:txBody>
          <a:bodyPr/>
          <a:lstStyle/>
          <a:p>
            <a:r>
              <a:rPr lang="en-US" dirty="0" smtClean="0"/>
              <a:t>Automatic Language Identification (LID)</a:t>
            </a:r>
            <a:endParaRPr lang="en-US" dirty="0"/>
          </a:p>
        </p:txBody>
      </p:sp>
      <p:sp>
        <p:nvSpPr>
          <p:cNvPr id="4" name="Rectangle 3"/>
          <p:cNvSpPr>
            <a:spLocks noGrp="1" noChangeArrowheads="1"/>
          </p:cNvSpPr>
          <p:nvPr>
            <p:ph idx="1"/>
          </p:nvPr>
        </p:nvSpPr>
        <p:spPr>
          <a:xfrm>
            <a:off x="607219" y="1271589"/>
            <a:ext cx="7800181" cy="1039812"/>
          </a:xfrm>
        </p:spPr>
        <p:txBody>
          <a:bodyPr/>
          <a:lstStyle/>
          <a:p>
            <a:pPr algn="just">
              <a:lnSpc>
                <a:spcPct val="100000"/>
              </a:lnSpc>
              <a:defRPr/>
            </a:pPr>
            <a:r>
              <a:rPr lang="en-US" dirty="0" smtClean="0"/>
              <a:t>Automatic language identification is the process of determining the language being spoken in a speech utterance without human intervention</a:t>
            </a:r>
          </a:p>
          <a:p>
            <a:pPr algn="just">
              <a:defRPr/>
            </a:pPr>
            <a:endParaRPr lang="en-US" dirty="0" smtClean="0"/>
          </a:p>
        </p:txBody>
      </p:sp>
      <p:sp>
        <p:nvSpPr>
          <p:cNvPr id="9" name="AutoShape 24"/>
          <p:cNvSpPr>
            <a:spLocks noChangeArrowheads="1"/>
          </p:cNvSpPr>
          <p:nvPr/>
        </p:nvSpPr>
        <p:spPr bwMode="auto">
          <a:xfrm>
            <a:off x="207264" y="4864608"/>
            <a:ext cx="2596896" cy="1377696"/>
          </a:xfrm>
          <a:prstGeom prst="star16">
            <a:avLst>
              <a:gd name="adj" fmla="val 41565"/>
            </a:avLst>
          </a:prstGeom>
          <a:solidFill>
            <a:srgbClr val="FFCC66"/>
          </a:solidFill>
          <a:ln w="28575">
            <a:solidFill>
              <a:schemeClr val="tx1"/>
            </a:solidFill>
            <a:miter lim="800000"/>
            <a:headEnd type="none" w="sm" len="sm"/>
            <a:tailEnd/>
          </a:ln>
        </p:spPr>
        <p:txBody>
          <a:bodyPr wrap="square" anchor="ctr">
            <a:noAutofit/>
          </a:bodyPr>
          <a:lstStyle/>
          <a:p>
            <a:pPr algn="ctr"/>
            <a:r>
              <a:rPr lang="en-US" sz="1600" b="1" dirty="0" smtClean="0"/>
              <a:t>Focus: Closed-set ID</a:t>
            </a:r>
            <a:endParaRPr lang="en-US" sz="1600" b="1" dirty="0"/>
          </a:p>
        </p:txBody>
      </p:sp>
      <p:grpSp>
        <p:nvGrpSpPr>
          <p:cNvPr id="207" name="Group 206"/>
          <p:cNvGrpSpPr/>
          <p:nvPr/>
        </p:nvGrpSpPr>
        <p:grpSpPr>
          <a:xfrm>
            <a:off x="0" y="2465389"/>
            <a:ext cx="4495800" cy="3850745"/>
            <a:chOff x="0" y="2465389"/>
            <a:chExt cx="4495800" cy="3850745"/>
          </a:xfrm>
        </p:grpSpPr>
        <p:sp>
          <p:nvSpPr>
            <p:cNvPr id="11" name="Line 13"/>
            <p:cNvSpPr>
              <a:spLocks noChangeShapeType="1"/>
            </p:cNvSpPr>
            <p:nvPr/>
          </p:nvSpPr>
          <p:spPr bwMode="auto">
            <a:xfrm>
              <a:off x="4455582" y="2636309"/>
              <a:ext cx="14817" cy="3679825"/>
            </a:xfrm>
            <a:prstGeom prst="line">
              <a:avLst/>
            </a:prstGeom>
            <a:noFill/>
            <a:ln w="38100" cmpd="dbl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206" name="Group 205"/>
            <p:cNvGrpSpPr/>
            <p:nvPr/>
          </p:nvGrpSpPr>
          <p:grpSpPr>
            <a:xfrm>
              <a:off x="0" y="2465389"/>
              <a:ext cx="4495800" cy="2770187"/>
              <a:chOff x="0" y="2465389"/>
              <a:chExt cx="4495800" cy="2770187"/>
            </a:xfrm>
          </p:grpSpPr>
          <p:sp>
            <p:nvSpPr>
              <p:cNvPr id="1032" name="Freeform 8"/>
              <p:cNvSpPr>
                <a:spLocks/>
              </p:cNvSpPr>
              <p:nvPr/>
            </p:nvSpPr>
            <p:spPr bwMode="auto">
              <a:xfrm>
                <a:off x="341841" y="4214813"/>
                <a:ext cx="644525" cy="338138"/>
              </a:xfrm>
              <a:custGeom>
                <a:avLst/>
                <a:gdLst/>
                <a:ahLst/>
                <a:cxnLst>
                  <a:cxn ang="0">
                    <a:pos x="5" y="109"/>
                  </a:cxn>
                  <a:cxn ang="0">
                    <a:pos x="10" y="114"/>
                  </a:cxn>
                  <a:cxn ang="0">
                    <a:pos x="15" y="114"/>
                  </a:cxn>
                  <a:cxn ang="0">
                    <a:pos x="25" y="114"/>
                  </a:cxn>
                  <a:cxn ang="0">
                    <a:pos x="30" y="109"/>
                  </a:cxn>
                  <a:cxn ang="0">
                    <a:pos x="40" y="109"/>
                  </a:cxn>
                  <a:cxn ang="0">
                    <a:pos x="45" y="109"/>
                  </a:cxn>
                  <a:cxn ang="0">
                    <a:pos x="55" y="114"/>
                  </a:cxn>
                  <a:cxn ang="0">
                    <a:pos x="60" y="109"/>
                  </a:cxn>
                  <a:cxn ang="0">
                    <a:pos x="64" y="114"/>
                  </a:cxn>
                  <a:cxn ang="0">
                    <a:pos x="74" y="114"/>
                  </a:cxn>
                  <a:cxn ang="0">
                    <a:pos x="79" y="114"/>
                  </a:cxn>
                  <a:cxn ang="0">
                    <a:pos x="89" y="109"/>
                  </a:cxn>
                  <a:cxn ang="0">
                    <a:pos x="94" y="109"/>
                  </a:cxn>
                  <a:cxn ang="0">
                    <a:pos x="99" y="104"/>
                  </a:cxn>
                  <a:cxn ang="0">
                    <a:pos x="109" y="109"/>
                  </a:cxn>
                  <a:cxn ang="0">
                    <a:pos x="114" y="114"/>
                  </a:cxn>
                  <a:cxn ang="0">
                    <a:pos x="124" y="104"/>
                  </a:cxn>
                  <a:cxn ang="0">
                    <a:pos x="129" y="109"/>
                  </a:cxn>
                  <a:cxn ang="0">
                    <a:pos x="139" y="138"/>
                  </a:cxn>
                  <a:cxn ang="0">
                    <a:pos x="144" y="54"/>
                  </a:cxn>
                  <a:cxn ang="0">
                    <a:pos x="154" y="94"/>
                  </a:cxn>
                  <a:cxn ang="0">
                    <a:pos x="163" y="138"/>
                  </a:cxn>
                  <a:cxn ang="0">
                    <a:pos x="168" y="44"/>
                  </a:cxn>
                  <a:cxn ang="0">
                    <a:pos x="173" y="124"/>
                  </a:cxn>
                  <a:cxn ang="0">
                    <a:pos x="178" y="104"/>
                  </a:cxn>
                  <a:cxn ang="0">
                    <a:pos x="193" y="163"/>
                  </a:cxn>
                  <a:cxn ang="0">
                    <a:pos x="198" y="15"/>
                  </a:cxn>
                  <a:cxn ang="0">
                    <a:pos x="208" y="99"/>
                  </a:cxn>
                  <a:cxn ang="0">
                    <a:pos x="213" y="94"/>
                  </a:cxn>
                  <a:cxn ang="0">
                    <a:pos x="218" y="138"/>
                  </a:cxn>
                  <a:cxn ang="0">
                    <a:pos x="228" y="0"/>
                  </a:cxn>
                  <a:cxn ang="0">
                    <a:pos x="233" y="69"/>
                  </a:cxn>
                  <a:cxn ang="0">
                    <a:pos x="243" y="99"/>
                  </a:cxn>
                  <a:cxn ang="0">
                    <a:pos x="248" y="119"/>
                  </a:cxn>
                  <a:cxn ang="0">
                    <a:pos x="253" y="188"/>
                  </a:cxn>
                  <a:cxn ang="0">
                    <a:pos x="262" y="94"/>
                  </a:cxn>
                  <a:cxn ang="0">
                    <a:pos x="267" y="84"/>
                  </a:cxn>
                  <a:cxn ang="0">
                    <a:pos x="277" y="138"/>
                  </a:cxn>
                  <a:cxn ang="0">
                    <a:pos x="287" y="158"/>
                  </a:cxn>
                  <a:cxn ang="0">
                    <a:pos x="292" y="84"/>
                  </a:cxn>
                  <a:cxn ang="0">
                    <a:pos x="302" y="124"/>
                  </a:cxn>
                  <a:cxn ang="0">
                    <a:pos x="307" y="129"/>
                  </a:cxn>
                  <a:cxn ang="0">
                    <a:pos x="312" y="158"/>
                  </a:cxn>
                  <a:cxn ang="0">
                    <a:pos x="322" y="5"/>
                  </a:cxn>
                  <a:cxn ang="0">
                    <a:pos x="327" y="84"/>
                  </a:cxn>
                  <a:cxn ang="0">
                    <a:pos x="337" y="99"/>
                  </a:cxn>
                  <a:cxn ang="0">
                    <a:pos x="342" y="119"/>
                  </a:cxn>
                  <a:cxn ang="0">
                    <a:pos x="347" y="133"/>
                  </a:cxn>
                  <a:cxn ang="0">
                    <a:pos x="356" y="54"/>
                  </a:cxn>
                  <a:cxn ang="0">
                    <a:pos x="361" y="49"/>
                  </a:cxn>
                  <a:cxn ang="0">
                    <a:pos x="371" y="119"/>
                  </a:cxn>
                  <a:cxn ang="0">
                    <a:pos x="376" y="138"/>
                  </a:cxn>
                  <a:cxn ang="0">
                    <a:pos x="386" y="109"/>
                  </a:cxn>
                  <a:cxn ang="0">
                    <a:pos x="391" y="30"/>
                  </a:cxn>
                  <a:cxn ang="0">
                    <a:pos x="396" y="69"/>
                  </a:cxn>
                  <a:cxn ang="0">
                    <a:pos x="401" y="119"/>
                  </a:cxn>
                </a:cxnLst>
                <a:rect l="0" t="0" r="r" b="b"/>
                <a:pathLst>
                  <a:path w="406" h="213">
                    <a:moveTo>
                      <a:pt x="0" y="109"/>
                    </a:moveTo>
                    <a:lnTo>
                      <a:pt x="5" y="109"/>
                    </a:lnTo>
                    <a:lnTo>
                      <a:pt x="5" y="109"/>
                    </a:lnTo>
                    <a:lnTo>
                      <a:pt x="10" y="114"/>
                    </a:lnTo>
                    <a:lnTo>
                      <a:pt x="15" y="109"/>
                    </a:lnTo>
                    <a:lnTo>
                      <a:pt x="15" y="114"/>
                    </a:lnTo>
                    <a:lnTo>
                      <a:pt x="20" y="109"/>
                    </a:lnTo>
                    <a:lnTo>
                      <a:pt x="25" y="114"/>
                    </a:lnTo>
                    <a:lnTo>
                      <a:pt x="30" y="114"/>
                    </a:lnTo>
                    <a:lnTo>
                      <a:pt x="30" y="109"/>
                    </a:lnTo>
                    <a:lnTo>
                      <a:pt x="35" y="109"/>
                    </a:lnTo>
                    <a:lnTo>
                      <a:pt x="40" y="109"/>
                    </a:lnTo>
                    <a:lnTo>
                      <a:pt x="45" y="109"/>
                    </a:lnTo>
                    <a:lnTo>
                      <a:pt x="45" y="109"/>
                    </a:lnTo>
                    <a:lnTo>
                      <a:pt x="50" y="109"/>
                    </a:lnTo>
                    <a:lnTo>
                      <a:pt x="55" y="114"/>
                    </a:lnTo>
                    <a:lnTo>
                      <a:pt x="55" y="109"/>
                    </a:lnTo>
                    <a:lnTo>
                      <a:pt x="60" y="109"/>
                    </a:lnTo>
                    <a:lnTo>
                      <a:pt x="60" y="109"/>
                    </a:lnTo>
                    <a:lnTo>
                      <a:pt x="64" y="114"/>
                    </a:lnTo>
                    <a:lnTo>
                      <a:pt x="69" y="114"/>
                    </a:lnTo>
                    <a:lnTo>
                      <a:pt x="74" y="114"/>
                    </a:lnTo>
                    <a:lnTo>
                      <a:pt x="79" y="114"/>
                    </a:lnTo>
                    <a:lnTo>
                      <a:pt x="79" y="114"/>
                    </a:lnTo>
                    <a:lnTo>
                      <a:pt x="84" y="114"/>
                    </a:lnTo>
                    <a:lnTo>
                      <a:pt x="89" y="109"/>
                    </a:lnTo>
                    <a:lnTo>
                      <a:pt x="89" y="109"/>
                    </a:lnTo>
                    <a:lnTo>
                      <a:pt x="94" y="109"/>
                    </a:lnTo>
                    <a:lnTo>
                      <a:pt x="99" y="109"/>
                    </a:lnTo>
                    <a:lnTo>
                      <a:pt x="99" y="104"/>
                    </a:lnTo>
                    <a:lnTo>
                      <a:pt x="104" y="104"/>
                    </a:lnTo>
                    <a:lnTo>
                      <a:pt x="109" y="109"/>
                    </a:lnTo>
                    <a:lnTo>
                      <a:pt x="109" y="114"/>
                    </a:lnTo>
                    <a:lnTo>
                      <a:pt x="114" y="114"/>
                    </a:lnTo>
                    <a:lnTo>
                      <a:pt x="119" y="109"/>
                    </a:lnTo>
                    <a:lnTo>
                      <a:pt x="124" y="104"/>
                    </a:lnTo>
                    <a:lnTo>
                      <a:pt x="129" y="104"/>
                    </a:lnTo>
                    <a:lnTo>
                      <a:pt x="129" y="109"/>
                    </a:lnTo>
                    <a:lnTo>
                      <a:pt x="134" y="119"/>
                    </a:lnTo>
                    <a:lnTo>
                      <a:pt x="139" y="138"/>
                    </a:lnTo>
                    <a:lnTo>
                      <a:pt x="144" y="129"/>
                    </a:lnTo>
                    <a:lnTo>
                      <a:pt x="144" y="54"/>
                    </a:lnTo>
                    <a:lnTo>
                      <a:pt x="149" y="84"/>
                    </a:lnTo>
                    <a:lnTo>
                      <a:pt x="154" y="94"/>
                    </a:lnTo>
                    <a:lnTo>
                      <a:pt x="158" y="129"/>
                    </a:lnTo>
                    <a:lnTo>
                      <a:pt x="163" y="138"/>
                    </a:lnTo>
                    <a:lnTo>
                      <a:pt x="163" y="168"/>
                    </a:lnTo>
                    <a:lnTo>
                      <a:pt x="168" y="44"/>
                    </a:lnTo>
                    <a:lnTo>
                      <a:pt x="168" y="59"/>
                    </a:lnTo>
                    <a:lnTo>
                      <a:pt x="173" y="124"/>
                    </a:lnTo>
                    <a:lnTo>
                      <a:pt x="178" y="104"/>
                    </a:lnTo>
                    <a:lnTo>
                      <a:pt x="178" y="104"/>
                    </a:lnTo>
                    <a:lnTo>
                      <a:pt x="188" y="129"/>
                    </a:lnTo>
                    <a:lnTo>
                      <a:pt x="193" y="163"/>
                    </a:lnTo>
                    <a:lnTo>
                      <a:pt x="198" y="158"/>
                    </a:lnTo>
                    <a:lnTo>
                      <a:pt x="198" y="15"/>
                    </a:lnTo>
                    <a:lnTo>
                      <a:pt x="203" y="99"/>
                    </a:lnTo>
                    <a:lnTo>
                      <a:pt x="208" y="99"/>
                    </a:lnTo>
                    <a:lnTo>
                      <a:pt x="208" y="114"/>
                    </a:lnTo>
                    <a:lnTo>
                      <a:pt x="213" y="94"/>
                    </a:lnTo>
                    <a:lnTo>
                      <a:pt x="218" y="129"/>
                    </a:lnTo>
                    <a:lnTo>
                      <a:pt x="218" y="138"/>
                    </a:lnTo>
                    <a:lnTo>
                      <a:pt x="223" y="213"/>
                    </a:lnTo>
                    <a:lnTo>
                      <a:pt x="228" y="0"/>
                    </a:lnTo>
                    <a:lnTo>
                      <a:pt x="228" y="114"/>
                    </a:lnTo>
                    <a:lnTo>
                      <a:pt x="233" y="69"/>
                    </a:lnTo>
                    <a:lnTo>
                      <a:pt x="238" y="129"/>
                    </a:lnTo>
                    <a:lnTo>
                      <a:pt x="243" y="99"/>
                    </a:lnTo>
                    <a:lnTo>
                      <a:pt x="248" y="133"/>
                    </a:lnTo>
                    <a:lnTo>
                      <a:pt x="248" y="119"/>
                    </a:lnTo>
                    <a:lnTo>
                      <a:pt x="253" y="198"/>
                    </a:lnTo>
                    <a:lnTo>
                      <a:pt x="253" y="188"/>
                    </a:lnTo>
                    <a:lnTo>
                      <a:pt x="257" y="10"/>
                    </a:lnTo>
                    <a:lnTo>
                      <a:pt x="262" y="94"/>
                    </a:lnTo>
                    <a:lnTo>
                      <a:pt x="262" y="89"/>
                    </a:lnTo>
                    <a:lnTo>
                      <a:pt x="267" y="84"/>
                    </a:lnTo>
                    <a:lnTo>
                      <a:pt x="272" y="104"/>
                    </a:lnTo>
                    <a:lnTo>
                      <a:pt x="277" y="138"/>
                    </a:lnTo>
                    <a:lnTo>
                      <a:pt x="282" y="168"/>
                    </a:lnTo>
                    <a:lnTo>
                      <a:pt x="287" y="158"/>
                    </a:lnTo>
                    <a:lnTo>
                      <a:pt x="287" y="20"/>
                    </a:lnTo>
                    <a:lnTo>
                      <a:pt x="292" y="84"/>
                    </a:lnTo>
                    <a:lnTo>
                      <a:pt x="297" y="79"/>
                    </a:lnTo>
                    <a:lnTo>
                      <a:pt x="302" y="124"/>
                    </a:lnTo>
                    <a:lnTo>
                      <a:pt x="302" y="114"/>
                    </a:lnTo>
                    <a:lnTo>
                      <a:pt x="307" y="129"/>
                    </a:lnTo>
                    <a:lnTo>
                      <a:pt x="312" y="148"/>
                    </a:lnTo>
                    <a:lnTo>
                      <a:pt x="312" y="158"/>
                    </a:lnTo>
                    <a:lnTo>
                      <a:pt x="317" y="133"/>
                    </a:lnTo>
                    <a:lnTo>
                      <a:pt x="322" y="5"/>
                    </a:lnTo>
                    <a:lnTo>
                      <a:pt x="322" y="114"/>
                    </a:lnTo>
                    <a:lnTo>
                      <a:pt x="327" y="84"/>
                    </a:lnTo>
                    <a:lnTo>
                      <a:pt x="332" y="109"/>
                    </a:lnTo>
                    <a:lnTo>
                      <a:pt x="337" y="99"/>
                    </a:lnTo>
                    <a:lnTo>
                      <a:pt x="337" y="138"/>
                    </a:lnTo>
                    <a:lnTo>
                      <a:pt x="342" y="119"/>
                    </a:lnTo>
                    <a:lnTo>
                      <a:pt x="347" y="148"/>
                    </a:lnTo>
                    <a:lnTo>
                      <a:pt x="347" y="133"/>
                    </a:lnTo>
                    <a:lnTo>
                      <a:pt x="352" y="129"/>
                    </a:lnTo>
                    <a:lnTo>
                      <a:pt x="356" y="54"/>
                    </a:lnTo>
                    <a:lnTo>
                      <a:pt x="361" y="89"/>
                    </a:lnTo>
                    <a:lnTo>
                      <a:pt x="361" y="49"/>
                    </a:lnTo>
                    <a:lnTo>
                      <a:pt x="366" y="129"/>
                    </a:lnTo>
                    <a:lnTo>
                      <a:pt x="371" y="119"/>
                    </a:lnTo>
                    <a:lnTo>
                      <a:pt x="371" y="138"/>
                    </a:lnTo>
                    <a:lnTo>
                      <a:pt x="376" y="138"/>
                    </a:lnTo>
                    <a:lnTo>
                      <a:pt x="381" y="133"/>
                    </a:lnTo>
                    <a:lnTo>
                      <a:pt x="386" y="109"/>
                    </a:lnTo>
                    <a:lnTo>
                      <a:pt x="386" y="114"/>
                    </a:lnTo>
                    <a:lnTo>
                      <a:pt x="391" y="30"/>
                    </a:lnTo>
                    <a:lnTo>
                      <a:pt x="396" y="84"/>
                    </a:lnTo>
                    <a:lnTo>
                      <a:pt x="396" y="69"/>
                    </a:lnTo>
                    <a:lnTo>
                      <a:pt x="401" y="109"/>
                    </a:lnTo>
                    <a:lnTo>
                      <a:pt x="401" y="119"/>
                    </a:lnTo>
                    <a:lnTo>
                      <a:pt x="406" y="133"/>
                    </a:lnTo>
                  </a:path>
                </a:pathLst>
              </a:custGeom>
              <a:noFill/>
              <a:ln w="7938" cap="rnd">
                <a:solidFill>
                  <a:srgbClr val="0066FF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33" name="Freeform 9"/>
              <p:cNvSpPr>
                <a:spLocks/>
              </p:cNvSpPr>
              <p:nvPr/>
            </p:nvSpPr>
            <p:spPr bwMode="auto">
              <a:xfrm>
                <a:off x="986366" y="4332288"/>
                <a:ext cx="455613" cy="101600"/>
              </a:xfrm>
              <a:custGeom>
                <a:avLst/>
                <a:gdLst/>
                <a:ahLst/>
                <a:cxnLst>
                  <a:cxn ang="0">
                    <a:pos x="0" y="59"/>
                  </a:cxn>
                  <a:cxn ang="0">
                    <a:pos x="10" y="64"/>
                  </a:cxn>
                  <a:cxn ang="0">
                    <a:pos x="15" y="50"/>
                  </a:cxn>
                  <a:cxn ang="0">
                    <a:pos x="25" y="35"/>
                  </a:cxn>
                  <a:cxn ang="0">
                    <a:pos x="30" y="25"/>
                  </a:cxn>
                  <a:cxn ang="0">
                    <a:pos x="35" y="50"/>
                  </a:cxn>
                  <a:cxn ang="0">
                    <a:pos x="45" y="45"/>
                  </a:cxn>
                  <a:cxn ang="0">
                    <a:pos x="49" y="45"/>
                  </a:cxn>
                  <a:cxn ang="0">
                    <a:pos x="59" y="25"/>
                  </a:cxn>
                  <a:cxn ang="0">
                    <a:pos x="64" y="20"/>
                  </a:cxn>
                  <a:cxn ang="0">
                    <a:pos x="69" y="40"/>
                  </a:cxn>
                  <a:cxn ang="0">
                    <a:pos x="79" y="45"/>
                  </a:cxn>
                  <a:cxn ang="0">
                    <a:pos x="89" y="35"/>
                  </a:cxn>
                  <a:cxn ang="0">
                    <a:pos x="99" y="35"/>
                  </a:cxn>
                  <a:cxn ang="0">
                    <a:pos x="104" y="35"/>
                  </a:cxn>
                  <a:cxn ang="0">
                    <a:pos x="109" y="35"/>
                  </a:cxn>
                  <a:cxn ang="0">
                    <a:pos x="119" y="35"/>
                  </a:cxn>
                  <a:cxn ang="0">
                    <a:pos x="124" y="40"/>
                  </a:cxn>
                  <a:cxn ang="0">
                    <a:pos x="134" y="40"/>
                  </a:cxn>
                  <a:cxn ang="0">
                    <a:pos x="144" y="40"/>
                  </a:cxn>
                  <a:cxn ang="0">
                    <a:pos x="148" y="35"/>
                  </a:cxn>
                  <a:cxn ang="0">
                    <a:pos x="153" y="30"/>
                  </a:cxn>
                  <a:cxn ang="0">
                    <a:pos x="163" y="30"/>
                  </a:cxn>
                  <a:cxn ang="0">
                    <a:pos x="168" y="35"/>
                  </a:cxn>
                  <a:cxn ang="0">
                    <a:pos x="178" y="35"/>
                  </a:cxn>
                  <a:cxn ang="0">
                    <a:pos x="183" y="40"/>
                  </a:cxn>
                  <a:cxn ang="0">
                    <a:pos x="188" y="40"/>
                  </a:cxn>
                  <a:cxn ang="0">
                    <a:pos x="198" y="35"/>
                  </a:cxn>
                  <a:cxn ang="0">
                    <a:pos x="203" y="40"/>
                  </a:cxn>
                  <a:cxn ang="0">
                    <a:pos x="218" y="35"/>
                  </a:cxn>
                  <a:cxn ang="0">
                    <a:pos x="223" y="30"/>
                  </a:cxn>
                  <a:cxn ang="0">
                    <a:pos x="228" y="35"/>
                  </a:cxn>
                  <a:cxn ang="0">
                    <a:pos x="238" y="35"/>
                  </a:cxn>
                  <a:cxn ang="0">
                    <a:pos x="242" y="40"/>
                  </a:cxn>
                  <a:cxn ang="0">
                    <a:pos x="247" y="40"/>
                  </a:cxn>
                  <a:cxn ang="0">
                    <a:pos x="257" y="35"/>
                  </a:cxn>
                  <a:cxn ang="0">
                    <a:pos x="262" y="35"/>
                  </a:cxn>
                  <a:cxn ang="0">
                    <a:pos x="272" y="35"/>
                  </a:cxn>
                  <a:cxn ang="0">
                    <a:pos x="277" y="30"/>
                  </a:cxn>
                  <a:cxn ang="0">
                    <a:pos x="287" y="25"/>
                  </a:cxn>
                </a:cxnLst>
                <a:rect l="0" t="0" r="r" b="b"/>
                <a:pathLst>
                  <a:path w="287" h="64">
                    <a:moveTo>
                      <a:pt x="0" y="59"/>
                    </a:moveTo>
                    <a:lnTo>
                      <a:pt x="0" y="59"/>
                    </a:lnTo>
                    <a:lnTo>
                      <a:pt x="5" y="59"/>
                    </a:lnTo>
                    <a:lnTo>
                      <a:pt x="10" y="64"/>
                    </a:lnTo>
                    <a:lnTo>
                      <a:pt x="15" y="40"/>
                    </a:lnTo>
                    <a:lnTo>
                      <a:pt x="15" y="50"/>
                    </a:lnTo>
                    <a:lnTo>
                      <a:pt x="20" y="40"/>
                    </a:lnTo>
                    <a:lnTo>
                      <a:pt x="25" y="35"/>
                    </a:lnTo>
                    <a:lnTo>
                      <a:pt x="25" y="0"/>
                    </a:lnTo>
                    <a:lnTo>
                      <a:pt x="30" y="25"/>
                    </a:lnTo>
                    <a:lnTo>
                      <a:pt x="35" y="35"/>
                    </a:lnTo>
                    <a:lnTo>
                      <a:pt x="35" y="50"/>
                    </a:lnTo>
                    <a:lnTo>
                      <a:pt x="40" y="45"/>
                    </a:lnTo>
                    <a:lnTo>
                      <a:pt x="45" y="45"/>
                    </a:lnTo>
                    <a:lnTo>
                      <a:pt x="49" y="35"/>
                    </a:lnTo>
                    <a:lnTo>
                      <a:pt x="49" y="45"/>
                    </a:lnTo>
                    <a:lnTo>
                      <a:pt x="54" y="25"/>
                    </a:lnTo>
                    <a:lnTo>
                      <a:pt x="59" y="25"/>
                    </a:lnTo>
                    <a:lnTo>
                      <a:pt x="64" y="25"/>
                    </a:lnTo>
                    <a:lnTo>
                      <a:pt x="64" y="20"/>
                    </a:lnTo>
                    <a:lnTo>
                      <a:pt x="69" y="35"/>
                    </a:lnTo>
                    <a:lnTo>
                      <a:pt x="69" y="40"/>
                    </a:lnTo>
                    <a:lnTo>
                      <a:pt x="74" y="45"/>
                    </a:lnTo>
                    <a:lnTo>
                      <a:pt x="79" y="45"/>
                    </a:lnTo>
                    <a:lnTo>
                      <a:pt x="84" y="40"/>
                    </a:lnTo>
                    <a:lnTo>
                      <a:pt x="89" y="35"/>
                    </a:lnTo>
                    <a:lnTo>
                      <a:pt x="94" y="35"/>
                    </a:lnTo>
                    <a:lnTo>
                      <a:pt x="99" y="35"/>
                    </a:lnTo>
                    <a:lnTo>
                      <a:pt x="99" y="30"/>
                    </a:lnTo>
                    <a:lnTo>
                      <a:pt x="104" y="35"/>
                    </a:lnTo>
                    <a:lnTo>
                      <a:pt x="109" y="35"/>
                    </a:lnTo>
                    <a:lnTo>
                      <a:pt x="109" y="35"/>
                    </a:lnTo>
                    <a:lnTo>
                      <a:pt x="114" y="35"/>
                    </a:lnTo>
                    <a:lnTo>
                      <a:pt x="119" y="35"/>
                    </a:lnTo>
                    <a:lnTo>
                      <a:pt x="119" y="35"/>
                    </a:lnTo>
                    <a:lnTo>
                      <a:pt x="124" y="40"/>
                    </a:lnTo>
                    <a:lnTo>
                      <a:pt x="134" y="45"/>
                    </a:lnTo>
                    <a:lnTo>
                      <a:pt x="134" y="40"/>
                    </a:lnTo>
                    <a:lnTo>
                      <a:pt x="139" y="40"/>
                    </a:lnTo>
                    <a:lnTo>
                      <a:pt x="144" y="40"/>
                    </a:lnTo>
                    <a:lnTo>
                      <a:pt x="148" y="40"/>
                    </a:lnTo>
                    <a:lnTo>
                      <a:pt x="148" y="35"/>
                    </a:lnTo>
                    <a:lnTo>
                      <a:pt x="153" y="35"/>
                    </a:lnTo>
                    <a:lnTo>
                      <a:pt x="153" y="30"/>
                    </a:lnTo>
                    <a:lnTo>
                      <a:pt x="158" y="35"/>
                    </a:lnTo>
                    <a:lnTo>
                      <a:pt x="163" y="30"/>
                    </a:lnTo>
                    <a:lnTo>
                      <a:pt x="163" y="35"/>
                    </a:lnTo>
                    <a:lnTo>
                      <a:pt x="168" y="35"/>
                    </a:lnTo>
                    <a:lnTo>
                      <a:pt x="173" y="40"/>
                    </a:lnTo>
                    <a:lnTo>
                      <a:pt x="178" y="35"/>
                    </a:lnTo>
                    <a:lnTo>
                      <a:pt x="183" y="35"/>
                    </a:lnTo>
                    <a:lnTo>
                      <a:pt x="183" y="40"/>
                    </a:lnTo>
                    <a:lnTo>
                      <a:pt x="188" y="35"/>
                    </a:lnTo>
                    <a:lnTo>
                      <a:pt x="188" y="40"/>
                    </a:lnTo>
                    <a:lnTo>
                      <a:pt x="193" y="35"/>
                    </a:lnTo>
                    <a:lnTo>
                      <a:pt x="198" y="35"/>
                    </a:lnTo>
                    <a:lnTo>
                      <a:pt x="203" y="40"/>
                    </a:lnTo>
                    <a:lnTo>
                      <a:pt x="203" y="40"/>
                    </a:lnTo>
                    <a:lnTo>
                      <a:pt x="213" y="35"/>
                    </a:lnTo>
                    <a:lnTo>
                      <a:pt x="218" y="35"/>
                    </a:lnTo>
                    <a:lnTo>
                      <a:pt x="218" y="30"/>
                    </a:lnTo>
                    <a:lnTo>
                      <a:pt x="223" y="30"/>
                    </a:lnTo>
                    <a:lnTo>
                      <a:pt x="223" y="30"/>
                    </a:lnTo>
                    <a:lnTo>
                      <a:pt x="228" y="35"/>
                    </a:lnTo>
                    <a:lnTo>
                      <a:pt x="233" y="35"/>
                    </a:lnTo>
                    <a:lnTo>
                      <a:pt x="238" y="35"/>
                    </a:lnTo>
                    <a:lnTo>
                      <a:pt x="238" y="40"/>
                    </a:lnTo>
                    <a:lnTo>
                      <a:pt x="242" y="40"/>
                    </a:lnTo>
                    <a:lnTo>
                      <a:pt x="247" y="40"/>
                    </a:lnTo>
                    <a:lnTo>
                      <a:pt x="247" y="40"/>
                    </a:lnTo>
                    <a:lnTo>
                      <a:pt x="252" y="35"/>
                    </a:lnTo>
                    <a:lnTo>
                      <a:pt x="257" y="35"/>
                    </a:lnTo>
                    <a:lnTo>
                      <a:pt x="262" y="35"/>
                    </a:lnTo>
                    <a:lnTo>
                      <a:pt x="262" y="35"/>
                    </a:lnTo>
                    <a:lnTo>
                      <a:pt x="267" y="35"/>
                    </a:lnTo>
                    <a:lnTo>
                      <a:pt x="272" y="35"/>
                    </a:lnTo>
                    <a:lnTo>
                      <a:pt x="277" y="30"/>
                    </a:lnTo>
                    <a:lnTo>
                      <a:pt x="277" y="30"/>
                    </a:lnTo>
                    <a:lnTo>
                      <a:pt x="282" y="30"/>
                    </a:lnTo>
                    <a:lnTo>
                      <a:pt x="287" y="25"/>
                    </a:lnTo>
                  </a:path>
                </a:pathLst>
              </a:custGeom>
              <a:noFill/>
              <a:ln w="7938" cap="rnd">
                <a:solidFill>
                  <a:srgbClr val="0066FF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grpSp>
            <p:nvGrpSpPr>
              <p:cNvPr id="77" name="Group 76"/>
              <p:cNvGrpSpPr/>
              <p:nvPr/>
            </p:nvGrpSpPr>
            <p:grpSpPr>
              <a:xfrm>
                <a:off x="1441979" y="3508376"/>
                <a:ext cx="1382713" cy="863601"/>
                <a:chOff x="1966913" y="3635376"/>
                <a:chExt cx="1382713" cy="863601"/>
              </a:xfrm>
            </p:grpSpPr>
            <p:sp>
              <p:nvSpPr>
                <p:cNvPr id="1034" name="Line 10"/>
                <p:cNvSpPr>
                  <a:spLocks noChangeShapeType="1"/>
                </p:cNvSpPr>
                <p:nvPr/>
              </p:nvSpPr>
              <p:spPr bwMode="auto">
                <a:xfrm flipV="1">
                  <a:off x="1966913" y="3665539"/>
                  <a:ext cx="1312863" cy="833438"/>
                </a:xfrm>
                <a:prstGeom prst="line">
                  <a:avLst/>
                </a:prstGeom>
                <a:noFill/>
                <a:ln w="15875" cap="flat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035" name="Freeform 11"/>
                <p:cNvSpPr>
                  <a:spLocks/>
                </p:cNvSpPr>
                <p:nvPr/>
              </p:nvSpPr>
              <p:spPr bwMode="auto">
                <a:xfrm>
                  <a:off x="3232151" y="3635376"/>
                  <a:ext cx="117475" cy="101600"/>
                </a:xfrm>
                <a:custGeom>
                  <a:avLst/>
                  <a:gdLst/>
                  <a:ahLst/>
                  <a:cxnLst>
                    <a:cxn ang="0">
                      <a:pos x="35" y="64"/>
                    </a:cxn>
                    <a:cxn ang="0">
                      <a:pos x="74" y="0"/>
                    </a:cxn>
                    <a:cxn ang="0">
                      <a:pos x="0" y="9"/>
                    </a:cxn>
                    <a:cxn ang="0">
                      <a:pos x="35" y="64"/>
                    </a:cxn>
                  </a:cxnLst>
                  <a:rect l="0" t="0" r="r" b="b"/>
                  <a:pathLst>
                    <a:path w="74" h="64">
                      <a:moveTo>
                        <a:pt x="35" y="64"/>
                      </a:moveTo>
                      <a:lnTo>
                        <a:pt x="74" y="0"/>
                      </a:lnTo>
                      <a:lnTo>
                        <a:pt x="0" y="9"/>
                      </a:lnTo>
                      <a:lnTo>
                        <a:pt x="35" y="64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78" name="Group 77"/>
              <p:cNvGrpSpPr/>
              <p:nvPr/>
            </p:nvGrpSpPr>
            <p:grpSpPr>
              <a:xfrm>
                <a:off x="1441979" y="4057651"/>
                <a:ext cx="2168525" cy="314325"/>
                <a:chOff x="1966913" y="4184651"/>
                <a:chExt cx="2168525" cy="314325"/>
              </a:xfrm>
            </p:grpSpPr>
            <p:sp>
              <p:nvSpPr>
                <p:cNvPr id="1037" name="Line 13"/>
                <p:cNvSpPr>
                  <a:spLocks noChangeShapeType="1"/>
                </p:cNvSpPr>
                <p:nvPr/>
              </p:nvSpPr>
              <p:spPr bwMode="auto">
                <a:xfrm flipV="1">
                  <a:off x="1966913" y="4232276"/>
                  <a:ext cx="2090738" cy="266700"/>
                </a:xfrm>
                <a:prstGeom prst="line">
                  <a:avLst/>
                </a:prstGeom>
                <a:noFill/>
                <a:ln w="15875" cap="flat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038" name="Freeform 14"/>
                <p:cNvSpPr>
                  <a:spLocks/>
                </p:cNvSpPr>
                <p:nvPr/>
              </p:nvSpPr>
              <p:spPr bwMode="auto">
                <a:xfrm>
                  <a:off x="4033838" y="4184651"/>
                  <a:ext cx="101600" cy="101600"/>
                </a:xfrm>
                <a:custGeom>
                  <a:avLst/>
                  <a:gdLst/>
                  <a:ahLst/>
                  <a:cxnLst>
                    <a:cxn ang="0">
                      <a:pos x="10" y="64"/>
                    </a:cxn>
                    <a:cxn ang="0">
                      <a:pos x="64" y="20"/>
                    </a:cxn>
                    <a:cxn ang="0">
                      <a:pos x="0" y="0"/>
                    </a:cxn>
                    <a:cxn ang="0">
                      <a:pos x="10" y="64"/>
                    </a:cxn>
                  </a:cxnLst>
                  <a:rect l="0" t="0" r="r" b="b"/>
                  <a:pathLst>
                    <a:path w="64" h="64">
                      <a:moveTo>
                        <a:pt x="10" y="64"/>
                      </a:moveTo>
                      <a:lnTo>
                        <a:pt x="64" y="20"/>
                      </a:lnTo>
                      <a:lnTo>
                        <a:pt x="0" y="0"/>
                      </a:lnTo>
                      <a:lnTo>
                        <a:pt x="10" y="64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79" name="Group 78"/>
              <p:cNvGrpSpPr/>
              <p:nvPr/>
            </p:nvGrpSpPr>
            <p:grpSpPr>
              <a:xfrm>
                <a:off x="1426104" y="4379913"/>
                <a:ext cx="1995488" cy="565150"/>
                <a:chOff x="1951038" y="4506913"/>
                <a:chExt cx="1995488" cy="565150"/>
              </a:xfrm>
            </p:grpSpPr>
            <p:sp>
              <p:nvSpPr>
                <p:cNvPr id="1040" name="Line 16"/>
                <p:cNvSpPr>
                  <a:spLocks noChangeShapeType="1"/>
                </p:cNvSpPr>
                <p:nvPr/>
              </p:nvSpPr>
              <p:spPr bwMode="auto">
                <a:xfrm>
                  <a:off x="1951038" y="4506913"/>
                  <a:ext cx="1917700" cy="509588"/>
                </a:xfrm>
                <a:prstGeom prst="line">
                  <a:avLst/>
                </a:prstGeom>
                <a:noFill/>
                <a:ln w="15875" cap="flat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041" name="Freeform 17"/>
                <p:cNvSpPr>
                  <a:spLocks/>
                </p:cNvSpPr>
                <p:nvPr/>
              </p:nvSpPr>
              <p:spPr bwMode="auto">
                <a:xfrm>
                  <a:off x="3836988" y="4970463"/>
                  <a:ext cx="109538" cy="101600"/>
                </a:xfrm>
                <a:custGeom>
                  <a:avLst/>
                  <a:gdLst/>
                  <a:ahLst/>
                  <a:cxnLst>
                    <a:cxn ang="0">
                      <a:pos x="0" y="64"/>
                    </a:cxn>
                    <a:cxn ang="0">
                      <a:pos x="69" y="49"/>
                    </a:cxn>
                    <a:cxn ang="0">
                      <a:pos x="15" y="0"/>
                    </a:cxn>
                    <a:cxn ang="0">
                      <a:pos x="0" y="64"/>
                    </a:cxn>
                  </a:cxnLst>
                  <a:rect l="0" t="0" r="r" b="b"/>
                  <a:pathLst>
                    <a:path w="69" h="64">
                      <a:moveTo>
                        <a:pt x="0" y="64"/>
                      </a:moveTo>
                      <a:lnTo>
                        <a:pt x="69" y="49"/>
                      </a:lnTo>
                      <a:lnTo>
                        <a:pt x="15" y="0"/>
                      </a:lnTo>
                      <a:lnTo>
                        <a:pt x="0" y="64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sp>
            <p:nvSpPr>
              <p:cNvPr id="1046" name="Rectangle 22"/>
              <p:cNvSpPr>
                <a:spLocks noChangeArrowheads="1"/>
              </p:cNvSpPr>
              <p:nvPr/>
            </p:nvSpPr>
            <p:spPr bwMode="auto">
              <a:xfrm>
                <a:off x="2227791" y="3460751"/>
                <a:ext cx="282575" cy="3302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47" name="Rectangle 23"/>
              <p:cNvSpPr>
                <a:spLocks noChangeArrowheads="1"/>
              </p:cNvSpPr>
              <p:nvPr/>
            </p:nvSpPr>
            <p:spPr bwMode="auto">
              <a:xfrm>
                <a:off x="2305579" y="3506788"/>
                <a:ext cx="234950" cy="29051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700" b="1" i="0" u="none" strike="noStrike" cap="none" normalizeH="0" baseline="0" smtClean="0">
                    <a:ln>
                      <a:noFill/>
                    </a:ln>
                    <a:solidFill>
                      <a:srgbClr val="FC0128"/>
                    </a:solidFill>
                    <a:effectLst/>
                    <a:latin typeface="Arial" pitchFamily="34" charset="0"/>
                    <a:cs typeface="Arial" pitchFamily="34" charset="0"/>
                  </a:rPr>
                  <a:t>?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48" name="Rectangle 24"/>
              <p:cNvSpPr>
                <a:spLocks noChangeArrowheads="1"/>
              </p:cNvSpPr>
              <p:nvPr/>
            </p:nvSpPr>
            <p:spPr bwMode="auto">
              <a:xfrm>
                <a:off x="2416704" y="3900488"/>
                <a:ext cx="282575" cy="3302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49" name="Rectangle 25"/>
              <p:cNvSpPr>
                <a:spLocks noChangeArrowheads="1"/>
              </p:cNvSpPr>
              <p:nvPr/>
            </p:nvSpPr>
            <p:spPr bwMode="auto">
              <a:xfrm>
                <a:off x="2494491" y="3946526"/>
                <a:ext cx="234950" cy="29051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700" b="1" i="0" u="none" strike="noStrike" cap="none" normalizeH="0" baseline="0" smtClean="0">
                    <a:ln>
                      <a:noFill/>
                    </a:ln>
                    <a:solidFill>
                      <a:srgbClr val="FC0128"/>
                    </a:solidFill>
                    <a:effectLst/>
                    <a:latin typeface="Arial" pitchFamily="34" charset="0"/>
                    <a:cs typeface="Arial" pitchFamily="34" charset="0"/>
                  </a:rPr>
                  <a:t>?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50" name="Rectangle 26"/>
              <p:cNvSpPr>
                <a:spLocks noChangeArrowheads="1"/>
              </p:cNvSpPr>
              <p:nvPr/>
            </p:nvSpPr>
            <p:spPr bwMode="auto">
              <a:xfrm>
                <a:off x="2605616" y="4340226"/>
                <a:ext cx="282575" cy="3302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51" name="Rectangle 27"/>
              <p:cNvSpPr>
                <a:spLocks noChangeArrowheads="1"/>
              </p:cNvSpPr>
              <p:nvPr/>
            </p:nvSpPr>
            <p:spPr bwMode="auto">
              <a:xfrm>
                <a:off x="2683404" y="4386263"/>
                <a:ext cx="234950" cy="29051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700" b="1" i="0" u="none" strike="noStrike" cap="none" normalizeH="0" baseline="0" smtClean="0">
                    <a:ln>
                      <a:noFill/>
                    </a:ln>
                    <a:solidFill>
                      <a:srgbClr val="FC0128"/>
                    </a:solidFill>
                    <a:effectLst/>
                    <a:latin typeface="Arial" pitchFamily="34" charset="0"/>
                    <a:cs typeface="Arial" pitchFamily="34" charset="0"/>
                  </a:rPr>
                  <a:t>?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52" name="Rectangle 28"/>
              <p:cNvSpPr>
                <a:spLocks noChangeArrowheads="1"/>
              </p:cNvSpPr>
              <p:nvPr/>
            </p:nvSpPr>
            <p:spPr bwMode="auto">
              <a:xfrm>
                <a:off x="2227791" y="4905376"/>
                <a:ext cx="282575" cy="3302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64" name="Freeform 40"/>
              <p:cNvSpPr>
                <a:spLocks/>
              </p:cNvSpPr>
              <p:nvPr/>
            </p:nvSpPr>
            <p:spPr bwMode="auto">
              <a:xfrm>
                <a:off x="341841" y="4214813"/>
                <a:ext cx="644525" cy="338138"/>
              </a:xfrm>
              <a:custGeom>
                <a:avLst/>
                <a:gdLst/>
                <a:ahLst/>
                <a:cxnLst>
                  <a:cxn ang="0">
                    <a:pos x="5" y="109"/>
                  </a:cxn>
                  <a:cxn ang="0">
                    <a:pos x="10" y="114"/>
                  </a:cxn>
                  <a:cxn ang="0">
                    <a:pos x="15" y="114"/>
                  </a:cxn>
                  <a:cxn ang="0">
                    <a:pos x="25" y="114"/>
                  </a:cxn>
                  <a:cxn ang="0">
                    <a:pos x="30" y="109"/>
                  </a:cxn>
                  <a:cxn ang="0">
                    <a:pos x="40" y="109"/>
                  </a:cxn>
                  <a:cxn ang="0">
                    <a:pos x="45" y="109"/>
                  </a:cxn>
                  <a:cxn ang="0">
                    <a:pos x="55" y="114"/>
                  </a:cxn>
                  <a:cxn ang="0">
                    <a:pos x="60" y="109"/>
                  </a:cxn>
                  <a:cxn ang="0">
                    <a:pos x="64" y="114"/>
                  </a:cxn>
                  <a:cxn ang="0">
                    <a:pos x="74" y="114"/>
                  </a:cxn>
                  <a:cxn ang="0">
                    <a:pos x="79" y="114"/>
                  </a:cxn>
                  <a:cxn ang="0">
                    <a:pos x="89" y="109"/>
                  </a:cxn>
                  <a:cxn ang="0">
                    <a:pos x="94" y="109"/>
                  </a:cxn>
                  <a:cxn ang="0">
                    <a:pos x="99" y="104"/>
                  </a:cxn>
                  <a:cxn ang="0">
                    <a:pos x="109" y="109"/>
                  </a:cxn>
                  <a:cxn ang="0">
                    <a:pos x="114" y="114"/>
                  </a:cxn>
                  <a:cxn ang="0">
                    <a:pos x="124" y="104"/>
                  </a:cxn>
                  <a:cxn ang="0">
                    <a:pos x="129" y="109"/>
                  </a:cxn>
                  <a:cxn ang="0">
                    <a:pos x="139" y="138"/>
                  </a:cxn>
                  <a:cxn ang="0">
                    <a:pos x="144" y="54"/>
                  </a:cxn>
                  <a:cxn ang="0">
                    <a:pos x="154" y="94"/>
                  </a:cxn>
                  <a:cxn ang="0">
                    <a:pos x="163" y="138"/>
                  </a:cxn>
                  <a:cxn ang="0">
                    <a:pos x="168" y="44"/>
                  </a:cxn>
                  <a:cxn ang="0">
                    <a:pos x="173" y="124"/>
                  </a:cxn>
                  <a:cxn ang="0">
                    <a:pos x="178" y="104"/>
                  </a:cxn>
                  <a:cxn ang="0">
                    <a:pos x="193" y="163"/>
                  </a:cxn>
                  <a:cxn ang="0">
                    <a:pos x="198" y="15"/>
                  </a:cxn>
                  <a:cxn ang="0">
                    <a:pos x="208" y="99"/>
                  </a:cxn>
                  <a:cxn ang="0">
                    <a:pos x="213" y="94"/>
                  </a:cxn>
                  <a:cxn ang="0">
                    <a:pos x="218" y="138"/>
                  </a:cxn>
                  <a:cxn ang="0">
                    <a:pos x="228" y="0"/>
                  </a:cxn>
                  <a:cxn ang="0">
                    <a:pos x="233" y="69"/>
                  </a:cxn>
                  <a:cxn ang="0">
                    <a:pos x="243" y="99"/>
                  </a:cxn>
                  <a:cxn ang="0">
                    <a:pos x="248" y="119"/>
                  </a:cxn>
                  <a:cxn ang="0">
                    <a:pos x="253" y="188"/>
                  </a:cxn>
                  <a:cxn ang="0">
                    <a:pos x="262" y="94"/>
                  </a:cxn>
                  <a:cxn ang="0">
                    <a:pos x="267" y="84"/>
                  </a:cxn>
                  <a:cxn ang="0">
                    <a:pos x="277" y="138"/>
                  </a:cxn>
                  <a:cxn ang="0">
                    <a:pos x="287" y="158"/>
                  </a:cxn>
                  <a:cxn ang="0">
                    <a:pos x="292" y="84"/>
                  </a:cxn>
                  <a:cxn ang="0">
                    <a:pos x="302" y="124"/>
                  </a:cxn>
                  <a:cxn ang="0">
                    <a:pos x="307" y="129"/>
                  </a:cxn>
                  <a:cxn ang="0">
                    <a:pos x="312" y="158"/>
                  </a:cxn>
                  <a:cxn ang="0">
                    <a:pos x="322" y="5"/>
                  </a:cxn>
                  <a:cxn ang="0">
                    <a:pos x="327" y="84"/>
                  </a:cxn>
                  <a:cxn ang="0">
                    <a:pos x="337" y="99"/>
                  </a:cxn>
                  <a:cxn ang="0">
                    <a:pos x="342" y="119"/>
                  </a:cxn>
                  <a:cxn ang="0">
                    <a:pos x="347" y="133"/>
                  </a:cxn>
                  <a:cxn ang="0">
                    <a:pos x="356" y="54"/>
                  </a:cxn>
                  <a:cxn ang="0">
                    <a:pos x="361" y="49"/>
                  </a:cxn>
                  <a:cxn ang="0">
                    <a:pos x="371" y="119"/>
                  </a:cxn>
                  <a:cxn ang="0">
                    <a:pos x="376" y="138"/>
                  </a:cxn>
                  <a:cxn ang="0">
                    <a:pos x="386" y="109"/>
                  </a:cxn>
                  <a:cxn ang="0">
                    <a:pos x="391" y="30"/>
                  </a:cxn>
                  <a:cxn ang="0">
                    <a:pos x="396" y="69"/>
                  </a:cxn>
                  <a:cxn ang="0">
                    <a:pos x="401" y="119"/>
                  </a:cxn>
                </a:cxnLst>
                <a:rect l="0" t="0" r="r" b="b"/>
                <a:pathLst>
                  <a:path w="406" h="213">
                    <a:moveTo>
                      <a:pt x="0" y="109"/>
                    </a:moveTo>
                    <a:lnTo>
                      <a:pt x="5" y="109"/>
                    </a:lnTo>
                    <a:lnTo>
                      <a:pt x="5" y="109"/>
                    </a:lnTo>
                    <a:lnTo>
                      <a:pt x="10" y="114"/>
                    </a:lnTo>
                    <a:lnTo>
                      <a:pt x="15" y="109"/>
                    </a:lnTo>
                    <a:lnTo>
                      <a:pt x="15" y="114"/>
                    </a:lnTo>
                    <a:lnTo>
                      <a:pt x="20" y="109"/>
                    </a:lnTo>
                    <a:lnTo>
                      <a:pt x="25" y="114"/>
                    </a:lnTo>
                    <a:lnTo>
                      <a:pt x="30" y="114"/>
                    </a:lnTo>
                    <a:lnTo>
                      <a:pt x="30" y="109"/>
                    </a:lnTo>
                    <a:lnTo>
                      <a:pt x="35" y="109"/>
                    </a:lnTo>
                    <a:lnTo>
                      <a:pt x="40" y="109"/>
                    </a:lnTo>
                    <a:lnTo>
                      <a:pt x="45" y="109"/>
                    </a:lnTo>
                    <a:lnTo>
                      <a:pt x="45" y="109"/>
                    </a:lnTo>
                    <a:lnTo>
                      <a:pt x="50" y="109"/>
                    </a:lnTo>
                    <a:lnTo>
                      <a:pt x="55" y="114"/>
                    </a:lnTo>
                    <a:lnTo>
                      <a:pt x="55" y="109"/>
                    </a:lnTo>
                    <a:lnTo>
                      <a:pt x="60" y="109"/>
                    </a:lnTo>
                    <a:lnTo>
                      <a:pt x="60" y="109"/>
                    </a:lnTo>
                    <a:lnTo>
                      <a:pt x="64" y="114"/>
                    </a:lnTo>
                    <a:lnTo>
                      <a:pt x="69" y="114"/>
                    </a:lnTo>
                    <a:lnTo>
                      <a:pt x="74" y="114"/>
                    </a:lnTo>
                    <a:lnTo>
                      <a:pt x="79" y="114"/>
                    </a:lnTo>
                    <a:lnTo>
                      <a:pt x="79" y="114"/>
                    </a:lnTo>
                    <a:lnTo>
                      <a:pt x="84" y="114"/>
                    </a:lnTo>
                    <a:lnTo>
                      <a:pt x="89" y="109"/>
                    </a:lnTo>
                    <a:lnTo>
                      <a:pt x="89" y="109"/>
                    </a:lnTo>
                    <a:lnTo>
                      <a:pt x="94" y="109"/>
                    </a:lnTo>
                    <a:lnTo>
                      <a:pt x="99" y="109"/>
                    </a:lnTo>
                    <a:lnTo>
                      <a:pt x="99" y="104"/>
                    </a:lnTo>
                    <a:lnTo>
                      <a:pt x="104" y="104"/>
                    </a:lnTo>
                    <a:lnTo>
                      <a:pt x="109" y="109"/>
                    </a:lnTo>
                    <a:lnTo>
                      <a:pt x="109" y="114"/>
                    </a:lnTo>
                    <a:lnTo>
                      <a:pt x="114" y="114"/>
                    </a:lnTo>
                    <a:lnTo>
                      <a:pt x="119" y="109"/>
                    </a:lnTo>
                    <a:lnTo>
                      <a:pt x="124" y="104"/>
                    </a:lnTo>
                    <a:lnTo>
                      <a:pt x="129" y="104"/>
                    </a:lnTo>
                    <a:lnTo>
                      <a:pt x="129" y="109"/>
                    </a:lnTo>
                    <a:lnTo>
                      <a:pt x="134" y="119"/>
                    </a:lnTo>
                    <a:lnTo>
                      <a:pt x="139" y="138"/>
                    </a:lnTo>
                    <a:lnTo>
                      <a:pt x="144" y="129"/>
                    </a:lnTo>
                    <a:lnTo>
                      <a:pt x="144" y="54"/>
                    </a:lnTo>
                    <a:lnTo>
                      <a:pt x="149" y="84"/>
                    </a:lnTo>
                    <a:lnTo>
                      <a:pt x="154" y="94"/>
                    </a:lnTo>
                    <a:lnTo>
                      <a:pt x="158" y="129"/>
                    </a:lnTo>
                    <a:lnTo>
                      <a:pt x="163" y="138"/>
                    </a:lnTo>
                    <a:lnTo>
                      <a:pt x="163" y="168"/>
                    </a:lnTo>
                    <a:lnTo>
                      <a:pt x="168" y="44"/>
                    </a:lnTo>
                    <a:lnTo>
                      <a:pt x="168" y="59"/>
                    </a:lnTo>
                    <a:lnTo>
                      <a:pt x="173" y="124"/>
                    </a:lnTo>
                    <a:lnTo>
                      <a:pt x="178" y="104"/>
                    </a:lnTo>
                    <a:lnTo>
                      <a:pt x="178" y="104"/>
                    </a:lnTo>
                    <a:lnTo>
                      <a:pt x="188" y="129"/>
                    </a:lnTo>
                    <a:lnTo>
                      <a:pt x="193" y="163"/>
                    </a:lnTo>
                    <a:lnTo>
                      <a:pt x="198" y="158"/>
                    </a:lnTo>
                    <a:lnTo>
                      <a:pt x="198" y="15"/>
                    </a:lnTo>
                    <a:lnTo>
                      <a:pt x="203" y="99"/>
                    </a:lnTo>
                    <a:lnTo>
                      <a:pt x="208" y="99"/>
                    </a:lnTo>
                    <a:lnTo>
                      <a:pt x="208" y="114"/>
                    </a:lnTo>
                    <a:lnTo>
                      <a:pt x="213" y="94"/>
                    </a:lnTo>
                    <a:lnTo>
                      <a:pt x="218" y="129"/>
                    </a:lnTo>
                    <a:lnTo>
                      <a:pt x="218" y="138"/>
                    </a:lnTo>
                    <a:lnTo>
                      <a:pt x="223" y="213"/>
                    </a:lnTo>
                    <a:lnTo>
                      <a:pt x="228" y="0"/>
                    </a:lnTo>
                    <a:lnTo>
                      <a:pt x="228" y="114"/>
                    </a:lnTo>
                    <a:lnTo>
                      <a:pt x="233" y="69"/>
                    </a:lnTo>
                    <a:lnTo>
                      <a:pt x="238" y="129"/>
                    </a:lnTo>
                    <a:lnTo>
                      <a:pt x="243" y="99"/>
                    </a:lnTo>
                    <a:lnTo>
                      <a:pt x="248" y="133"/>
                    </a:lnTo>
                    <a:lnTo>
                      <a:pt x="248" y="119"/>
                    </a:lnTo>
                    <a:lnTo>
                      <a:pt x="253" y="198"/>
                    </a:lnTo>
                    <a:lnTo>
                      <a:pt x="253" y="188"/>
                    </a:lnTo>
                    <a:lnTo>
                      <a:pt x="257" y="10"/>
                    </a:lnTo>
                    <a:lnTo>
                      <a:pt x="262" y="94"/>
                    </a:lnTo>
                    <a:lnTo>
                      <a:pt x="262" y="89"/>
                    </a:lnTo>
                    <a:lnTo>
                      <a:pt x="267" y="84"/>
                    </a:lnTo>
                    <a:lnTo>
                      <a:pt x="272" y="104"/>
                    </a:lnTo>
                    <a:lnTo>
                      <a:pt x="277" y="138"/>
                    </a:lnTo>
                    <a:lnTo>
                      <a:pt x="282" y="168"/>
                    </a:lnTo>
                    <a:lnTo>
                      <a:pt x="287" y="158"/>
                    </a:lnTo>
                    <a:lnTo>
                      <a:pt x="287" y="20"/>
                    </a:lnTo>
                    <a:lnTo>
                      <a:pt x="292" y="84"/>
                    </a:lnTo>
                    <a:lnTo>
                      <a:pt x="297" y="79"/>
                    </a:lnTo>
                    <a:lnTo>
                      <a:pt x="302" y="124"/>
                    </a:lnTo>
                    <a:lnTo>
                      <a:pt x="302" y="114"/>
                    </a:lnTo>
                    <a:lnTo>
                      <a:pt x="307" y="129"/>
                    </a:lnTo>
                    <a:lnTo>
                      <a:pt x="312" y="148"/>
                    </a:lnTo>
                    <a:lnTo>
                      <a:pt x="312" y="158"/>
                    </a:lnTo>
                    <a:lnTo>
                      <a:pt x="317" y="133"/>
                    </a:lnTo>
                    <a:lnTo>
                      <a:pt x="322" y="5"/>
                    </a:lnTo>
                    <a:lnTo>
                      <a:pt x="322" y="114"/>
                    </a:lnTo>
                    <a:lnTo>
                      <a:pt x="327" y="84"/>
                    </a:lnTo>
                    <a:lnTo>
                      <a:pt x="332" y="109"/>
                    </a:lnTo>
                    <a:lnTo>
                      <a:pt x="337" y="99"/>
                    </a:lnTo>
                    <a:lnTo>
                      <a:pt x="337" y="138"/>
                    </a:lnTo>
                    <a:lnTo>
                      <a:pt x="342" y="119"/>
                    </a:lnTo>
                    <a:lnTo>
                      <a:pt x="347" y="148"/>
                    </a:lnTo>
                    <a:lnTo>
                      <a:pt x="347" y="133"/>
                    </a:lnTo>
                    <a:lnTo>
                      <a:pt x="352" y="129"/>
                    </a:lnTo>
                    <a:lnTo>
                      <a:pt x="356" y="54"/>
                    </a:lnTo>
                    <a:lnTo>
                      <a:pt x="361" y="89"/>
                    </a:lnTo>
                    <a:lnTo>
                      <a:pt x="361" y="49"/>
                    </a:lnTo>
                    <a:lnTo>
                      <a:pt x="366" y="129"/>
                    </a:lnTo>
                    <a:lnTo>
                      <a:pt x="371" y="119"/>
                    </a:lnTo>
                    <a:lnTo>
                      <a:pt x="371" y="138"/>
                    </a:lnTo>
                    <a:lnTo>
                      <a:pt x="376" y="138"/>
                    </a:lnTo>
                    <a:lnTo>
                      <a:pt x="381" y="133"/>
                    </a:lnTo>
                    <a:lnTo>
                      <a:pt x="386" y="109"/>
                    </a:lnTo>
                    <a:lnTo>
                      <a:pt x="386" y="114"/>
                    </a:lnTo>
                    <a:lnTo>
                      <a:pt x="391" y="30"/>
                    </a:lnTo>
                    <a:lnTo>
                      <a:pt x="396" y="84"/>
                    </a:lnTo>
                    <a:lnTo>
                      <a:pt x="396" y="69"/>
                    </a:lnTo>
                    <a:lnTo>
                      <a:pt x="401" y="109"/>
                    </a:lnTo>
                    <a:lnTo>
                      <a:pt x="401" y="119"/>
                    </a:lnTo>
                    <a:lnTo>
                      <a:pt x="406" y="133"/>
                    </a:lnTo>
                  </a:path>
                </a:pathLst>
              </a:custGeom>
              <a:noFill/>
              <a:ln w="7938" cap="rnd">
                <a:solidFill>
                  <a:srgbClr val="0066FF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65" name="Freeform 41"/>
              <p:cNvSpPr>
                <a:spLocks/>
              </p:cNvSpPr>
              <p:nvPr/>
            </p:nvSpPr>
            <p:spPr bwMode="auto">
              <a:xfrm>
                <a:off x="986366" y="4332288"/>
                <a:ext cx="455613" cy="101600"/>
              </a:xfrm>
              <a:custGeom>
                <a:avLst/>
                <a:gdLst/>
                <a:ahLst/>
                <a:cxnLst>
                  <a:cxn ang="0">
                    <a:pos x="0" y="59"/>
                  </a:cxn>
                  <a:cxn ang="0">
                    <a:pos x="10" y="64"/>
                  </a:cxn>
                  <a:cxn ang="0">
                    <a:pos x="15" y="50"/>
                  </a:cxn>
                  <a:cxn ang="0">
                    <a:pos x="25" y="35"/>
                  </a:cxn>
                  <a:cxn ang="0">
                    <a:pos x="30" y="25"/>
                  </a:cxn>
                  <a:cxn ang="0">
                    <a:pos x="35" y="50"/>
                  </a:cxn>
                  <a:cxn ang="0">
                    <a:pos x="45" y="45"/>
                  </a:cxn>
                  <a:cxn ang="0">
                    <a:pos x="49" y="45"/>
                  </a:cxn>
                  <a:cxn ang="0">
                    <a:pos x="59" y="25"/>
                  </a:cxn>
                  <a:cxn ang="0">
                    <a:pos x="64" y="20"/>
                  </a:cxn>
                  <a:cxn ang="0">
                    <a:pos x="69" y="40"/>
                  </a:cxn>
                  <a:cxn ang="0">
                    <a:pos x="79" y="45"/>
                  </a:cxn>
                  <a:cxn ang="0">
                    <a:pos x="89" y="35"/>
                  </a:cxn>
                  <a:cxn ang="0">
                    <a:pos x="99" y="35"/>
                  </a:cxn>
                  <a:cxn ang="0">
                    <a:pos x="104" y="35"/>
                  </a:cxn>
                  <a:cxn ang="0">
                    <a:pos x="109" y="35"/>
                  </a:cxn>
                  <a:cxn ang="0">
                    <a:pos x="119" y="35"/>
                  </a:cxn>
                  <a:cxn ang="0">
                    <a:pos x="124" y="40"/>
                  </a:cxn>
                  <a:cxn ang="0">
                    <a:pos x="134" y="40"/>
                  </a:cxn>
                  <a:cxn ang="0">
                    <a:pos x="144" y="40"/>
                  </a:cxn>
                  <a:cxn ang="0">
                    <a:pos x="148" y="35"/>
                  </a:cxn>
                  <a:cxn ang="0">
                    <a:pos x="153" y="30"/>
                  </a:cxn>
                  <a:cxn ang="0">
                    <a:pos x="163" y="30"/>
                  </a:cxn>
                  <a:cxn ang="0">
                    <a:pos x="168" y="35"/>
                  </a:cxn>
                  <a:cxn ang="0">
                    <a:pos x="178" y="35"/>
                  </a:cxn>
                  <a:cxn ang="0">
                    <a:pos x="183" y="40"/>
                  </a:cxn>
                  <a:cxn ang="0">
                    <a:pos x="188" y="40"/>
                  </a:cxn>
                  <a:cxn ang="0">
                    <a:pos x="198" y="35"/>
                  </a:cxn>
                  <a:cxn ang="0">
                    <a:pos x="203" y="40"/>
                  </a:cxn>
                  <a:cxn ang="0">
                    <a:pos x="218" y="35"/>
                  </a:cxn>
                  <a:cxn ang="0">
                    <a:pos x="223" y="30"/>
                  </a:cxn>
                  <a:cxn ang="0">
                    <a:pos x="228" y="35"/>
                  </a:cxn>
                  <a:cxn ang="0">
                    <a:pos x="238" y="35"/>
                  </a:cxn>
                  <a:cxn ang="0">
                    <a:pos x="242" y="40"/>
                  </a:cxn>
                  <a:cxn ang="0">
                    <a:pos x="247" y="40"/>
                  </a:cxn>
                  <a:cxn ang="0">
                    <a:pos x="257" y="35"/>
                  </a:cxn>
                  <a:cxn ang="0">
                    <a:pos x="262" y="35"/>
                  </a:cxn>
                  <a:cxn ang="0">
                    <a:pos x="272" y="35"/>
                  </a:cxn>
                  <a:cxn ang="0">
                    <a:pos x="277" y="30"/>
                  </a:cxn>
                  <a:cxn ang="0">
                    <a:pos x="287" y="25"/>
                  </a:cxn>
                </a:cxnLst>
                <a:rect l="0" t="0" r="r" b="b"/>
                <a:pathLst>
                  <a:path w="287" h="64">
                    <a:moveTo>
                      <a:pt x="0" y="59"/>
                    </a:moveTo>
                    <a:lnTo>
                      <a:pt x="0" y="59"/>
                    </a:lnTo>
                    <a:lnTo>
                      <a:pt x="5" y="59"/>
                    </a:lnTo>
                    <a:lnTo>
                      <a:pt x="10" y="64"/>
                    </a:lnTo>
                    <a:lnTo>
                      <a:pt x="15" y="40"/>
                    </a:lnTo>
                    <a:lnTo>
                      <a:pt x="15" y="50"/>
                    </a:lnTo>
                    <a:lnTo>
                      <a:pt x="20" y="40"/>
                    </a:lnTo>
                    <a:lnTo>
                      <a:pt x="25" y="35"/>
                    </a:lnTo>
                    <a:lnTo>
                      <a:pt x="25" y="0"/>
                    </a:lnTo>
                    <a:lnTo>
                      <a:pt x="30" y="25"/>
                    </a:lnTo>
                    <a:lnTo>
                      <a:pt x="35" y="35"/>
                    </a:lnTo>
                    <a:lnTo>
                      <a:pt x="35" y="50"/>
                    </a:lnTo>
                    <a:lnTo>
                      <a:pt x="40" y="45"/>
                    </a:lnTo>
                    <a:lnTo>
                      <a:pt x="45" y="45"/>
                    </a:lnTo>
                    <a:lnTo>
                      <a:pt x="49" y="35"/>
                    </a:lnTo>
                    <a:lnTo>
                      <a:pt x="49" y="45"/>
                    </a:lnTo>
                    <a:lnTo>
                      <a:pt x="54" y="25"/>
                    </a:lnTo>
                    <a:lnTo>
                      <a:pt x="59" y="25"/>
                    </a:lnTo>
                    <a:lnTo>
                      <a:pt x="64" y="25"/>
                    </a:lnTo>
                    <a:lnTo>
                      <a:pt x="64" y="20"/>
                    </a:lnTo>
                    <a:lnTo>
                      <a:pt x="69" y="35"/>
                    </a:lnTo>
                    <a:lnTo>
                      <a:pt x="69" y="40"/>
                    </a:lnTo>
                    <a:lnTo>
                      <a:pt x="74" y="45"/>
                    </a:lnTo>
                    <a:lnTo>
                      <a:pt x="79" y="45"/>
                    </a:lnTo>
                    <a:lnTo>
                      <a:pt x="84" y="40"/>
                    </a:lnTo>
                    <a:lnTo>
                      <a:pt x="89" y="35"/>
                    </a:lnTo>
                    <a:lnTo>
                      <a:pt x="94" y="35"/>
                    </a:lnTo>
                    <a:lnTo>
                      <a:pt x="99" y="35"/>
                    </a:lnTo>
                    <a:lnTo>
                      <a:pt x="99" y="30"/>
                    </a:lnTo>
                    <a:lnTo>
                      <a:pt x="104" y="35"/>
                    </a:lnTo>
                    <a:lnTo>
                      <a:pt x="109" y="35"/>
                    </a:lnTo>
                    <a:lnTo>
                      <a:pt x="109" y="35"/>
                    </a:lnTo>
                    <a:lnTo>
                      <a:pt x="114" y="35"/>
                    </a:lnTo>
                    <a:lnTo>
                      <a:pt x="119" y="35"/>
                    </a:lnTo>
                    <a:lnTo>
                      <a:pt x="119" y="35"/>
                    </a:lnTo>
                    <a:lnTo>
                      <a:pt x="124" y="40"/>
                    </a:lnTo>
                    <a:lnTo>
                      <a:pt x="134" y="45"/>
                    </a:lnTo>
                    <a:lnTo>
                      <a:pt x="134" y="40"/>
                    </a:lnTo>
                    <a:lnTo>
                      <a:pt x="139" y="40"/>
                    </a:lnTo>
                    <a:lnTo>
                      <a:pt x="144" y="40"/>
                    </a:lnTo>
                    <a:lnTo>
                      <a:pt x="148" y="40"/>
                    </a:lnTo>
                    <a:lnTo>
                      <a:pt x="148" y="35"/>
                    </a:lnTo>
                    <a:lnTo>
                      <a:pt x="153" y="35"/>
                    </a:lnTo>
                    <a:lnTo>
                      <a:pt x="153" y="30"/>
                    </a:lnTo>
                    <a:lnTo>
                      <a:pt x="158" y="35"/>
                    </a:lnTo>
                    <a:lnTo>
                      <a:pt x="163" y="30"/>
                    </a:lnTo>
                    <a:lnTo>
                      <a:pt x="163" y="35"/>
                    </a:lnTo>
                    <a:lnTo>
                      <a:pt x="168" y="35"/>
                    </a:lnTo>
                    <a:lnTo>
                      <a:pt x="173" y="40"/>
                    </a:lnTo>
                    <a:lnTo>
                      <a:pt x="178" y="35"/>
                    </a:lnTo>
                    <a:lnTo>
                      <a:pt x="183" y="35"/>
                    </a:lnTo>
                    <a:lnTo>
                      <a:pt x="183" y="40"/>
                    </a:lnTo>
                    <a:lnTo>
                      <a:pt x="188" y="35"/>
                    </a:lnTo>
                    <a:lnTo>
                      <a:pt x="188" y="40"/>
                    </a:lnTo>
                    <a:lnTo>
                      <a:pt x="193" y="35"/>
                    </a:lnTo>
                    <a:lnTo>
                      <a:pt x="198" y="35"/>
                    </a:lnTo>
                    <a:lnTo>
                      <a:pt x="203" y="40"/>
                    </a:lnTo>
                    <a:lnTo>
                      <a:pt x="203" y="40"/>
                    </a:lnTo>
                    <a:lnTo>
                      <a:pt x="213" y="35"/>
                    </a:lnTo>
                    <a:lnTo>
                      <a:pt x="218" y="35"/>
                    </a:lnTo>
                    <a:lnTo>
                      <a:pt x="218" y="30"/>
                    </a:lnTo>
                    <a:lnTo>
                      <a:pt x="223" y="30"/>
                    </a:lnTo>
                    <a:lnTo>
                      <a:pt x="223" y="30"/>
                    </a:lnTo>
                    <a:lnTo>
                      <a:pt x="228" y="35"/>
                    </a:lnTo>
                    <a:lnTo>
                      <a:pt x="233" y="35"/>
                    </a:lnTo>
                    <a:lnTo>
                      <a:pt x="238" y="35"/>
                    </a:lnTo>
                    <a:lnTo>
                      <a:pt x="238" y="40"/>
                    </a:lnTo>
                    <a:lnTo>
                      <a:pt x="242" y="40"/>
                    </a:lnTo>
                    <a:lnTo>
                      <a:pt x="247" y="40"/>
                    </a:lnTo>
                    <a:lnTo>
                      <a:pt x="247" y="40"/>
                    </a:lnTo>
                    <a:lnTo>
                      <a:pt x="252" y="35"/>
                    </a:lnTo>
                    <a:lnTo>
                      <a:pt x="257" y="35"/>
                    </a:lnTo>
                    <a:lnTo>
                      <a:pt x="262" y="35"/>
                    </a:lnTo>
                    <a:lnTo>
                      <a:pt x="262" y="35"/>
                    </a:lnTo>
                    <a:lnTo>
                      <a:pt x="267" y="35"/>
                    </a:lnTo>
                    <a:lnTo>
                      <a:pt x="272" y="35"/>
                    </a:lnTo>
                    <a:lnTo>
                      <a:pt x="277" y="30"/>
                    </a:lnTo>
                    <a:lnTo>
                      <a:pt x="277" y="30"/>
                    </a:lnTo>
                    <a:lnTo>
                      <a:pt x="282" y="30"/>
                    </a:lnTo>
                    <a:lnTo>
                      <a:pt x="287" y="25"/>
                    </a:lnTo>
                  </a:path>
                </a:pathLst>
              </a:custGeom>
              <a:noFill/>
              <a:ln w="7938" cap="rnd">
                <a:solidFill>
                  <a:srgbClr val="0066FF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grpSp>
            <p:nvGrpSpPr>
              <p:cNvPr id="82" name="Group 81"/>
              <p:cNvGrpSpPr/>
              <p:nvPr/>
            </p:nvGrpSpPr>
            <p:grpSpPr>
              <a:xfrm>
                <a:off x="1441979" y="3508376"/>
                <a:ext cx="1382713" cy="863601"/>
                <a:chOff x="1966913" y="3635376"/>
                <a:chExt cx="1382713" cy="863601"/>
              </a:xfrm>
            </p:grpSpPr>
            <p:sp>
              <p:nvSpPr>
                <p:cNvPr id="1066" name="Line 42"/>
                <p:cNvSpPr>
                  <a:spLocks noChangeShapeType="1"/>
                </p:cNvSpPr>
                <p:nvPr/>
              </p:nvSpPr>
              <p:spPr bwMode="auto">
                <a:xfrm flipV="1">
                  <a:off x="1966913" y="3665539"/>
                  <a:ext cx="1312863" cy="833438"/>
                </a:xfrm>
                <a:prstGeom prst="line">
                  <a:avLst/>
                </a:prstGeom>
                <a:noFill/>
                <a:ln w="15875" cap="flat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067" name="Freeform 43"/>
                <p:cNvSpPr>
                  <a:spLocks/>
                </p:cNvSpPr>
                <p:nvPr/>
              </p:nvSpPr>
              <p:spPr bwMode="auto">
                <a:xfrm>
                  <a:off x="3232151" y="3635376"/>
                  <a:ext cx="117475" cy="101600"/>
                </a:xfrm>
                <a:custGeom>
                  <a:avLst/>
                  <a:gdLst/>
                  <a:ahLst/>
                  <a:cxnLst>
                    <a:cxn ang="0">
                      <a:pos x="35" y="64"/>
                    </a:cxn>
                    <a:cxn ang="0">
                      <a:pos x="74" y="0"/>
                    </a:cxn>
                    <a:cxn ang="0">
                      <a:pos x="0" y="9"/>
                    </a:cxn>
                    <a:cxn ang="0">
                      <a:pos x="35" y="64"/>
                    </a:cxn>
                  </a:cxnLst>
                  <a:rect l="0" t="0" r="r" b="b"/>
                  <a:pathLst>
                    <a:path w="74" h="64">
                      <a:moveTo>
                        <a:pt x="35" y="64"/>
                      </a:moveTo>
                      <a:lnTo>
                        <a:pt x="74" y="0"/>
                      </a:lnTo>
                      <a:lnTo>
                        <a:pt x="0" y="9"/>
                      </a:lnTo>
                      <a:lnTo>
                        <a:pt x="35" y="64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83" name="Group 82"/>
              <p:cNvGrpSpPr/>
              <p:nvPr/>
            </p:nvGrpSpPr>
            <p:grpSpPr>
              <a:xfrm>
                <a:off x="1441979" y="4057651"/>
                <a:ext cx="2168525" cy="314325"/>
                <a:chOff x="1966913" y="4184651"/>
                <a:chExt cx="2168525" cy="314325"/>
              </a:xfrm>
            </p:grpSpPr>
            <p:sp>
              <p:nvSpPr>
                <p:cNvPr id="1069" name="Line 45"/>
                <p:cNvSpPr>
                  <a:spLocks noChangeShapeType="1"/>
                </p:cNvSpPr>
                <p:nvPr/>
              </p:nvSpPr>
              <p:spPr bwMode="auto">
                <a:xfrm flipV="1">
                  <a:off x="1966913" y="4232276"/>
                  <a:ext cx="2090738" cy="266700"/>
                </a:xfrm>
                <a:prstGeom prst="line">
                  <a:avLst/>
                </a:prstGeom>
                <a:noFill/>
                <a:ln w="15875" cap="flat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070" name="Freeform 46"/>
                <p:cNvSpPr>
                  <a:spLocks/>
                </p:cNvSpPr>
                <p:nvPr/>
              </p:nvSpPr>
              <p:spPr bwMode="auto">
                <a:xfrm>
                  <a:off x="4033838" y="4184651"/>
                  <a:ext cx="101600" cy="101600"/>
                </a:xfrm>
                <a:custGeom>
                  <a:avLst/>
                  <a:gdLst/>
                  <a:ahLst/>
                  <a:cxnLst>
                    <a:cxn ang="0">
                      <a:pos x="10" y="64"/>
                    </a:cxn>
                    <a:cxn ang="0">
                      <a:pos x="64" y="20"/>
                    </a:cxn>
                    <a:cxn ang="0">
                      <a:pos x="0" y="0"/>
                    </a:cxn>
                    <a:cxn ang="0">
                      <a:pos x="10" y="64"/>
                    </a:cxn>
                  </a:cxnLst>
                  <a:rect l="0" t="0" r="r" b="b"/>
                  <a:pathLst>
                    <a:path w="64" h="64">
                      <a:moveTo>
                        <a:pt x="10" y="64"/>
                      </a:moveTo>
                      <a:lnTo>
                        <a:pt x="64" y="20"/>
                      </a:lnTo>
                      <a:lnTo>
                        <a:pt x="0" y="0"/>
                      </a:lnTo>
                      <a:lnTo>
                        <a:pt x="10" y="64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84" name="Group 83"/>
              <p:cNvGrpSpPr/>
              <p:nvPr/>
            </p:nvGrpSpPr>
            <p:grpSpPr>
              <a:xfrm>
                <a:off x="1426104" y="4379913"/>
                <a:ext cx="1995488" cy="565150"/>
                <a:chOff x="1951038" y="4506913"/>
                <a:chExt cx="1995488" cy="565150"/>
              </a:xfrm>
            </p:grpSpPr>
            <p:sp>
              <p:nvSpPr>
                <p:cNvPr id="1072" name="Line 48"/>
                <p:cNvSpPr>
                  <a:spLocks noChangeShapeType="1"/>
                </p:cNvSpPr>
                <p:nvPr/>
              </p:nvSpPr>
              <p:spPr bwMode="auto">
                <a:xfrm>
                  <a:off x="1951038" y="4506913"/>
                  <a:ext cx="1917700" cy="509588"/>
                </a:xfrm>
                <a:prstGeom prst="line">
                  <a:avLst/>
                </a:prstGeom>
                <a:noFill/>
                <a:ln w="15875" cap="flat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073" name="Freeform 49"/>
                <p:cNvSpPr>
                  <a:spLocks/>
                </p:cNvSpPr>
                <p:nvPr/>
              </p:nvSpPr>
              <p:spPr bwMode="auto">
                <a:xfrm>
                  <a:off x="3836988" y="4970463"/>
                  <a:ext cx="109538" cy="101600"/>
                </a:xfrm>
                <a:custGeom>
                  <a:avLst/>
                  <a:gdLst/>
                  <a:ahLst/>
                  <a:cxnLst>
                    <a:cxn ang="0">
                      <a:pos x="0" y="64"/>
                    </a:cxn>
                    <a:cxn ang="0">
                      <a:pos x="69" y="49"/>
                    </a:cxn>
                    <a:cxn ang="0">
                      <a:pos x="15" y="0"/>
                    </a:cxn>
                    <a:cxn ang="0">
                      <a:pos x="0" y="64"/>
                    </a:cxn>
                  </a:cxnLst>
                  <a:rect l="0" t="0" r="r" b="b"/>
                  <a:pathLst>
                    <a:path w="69" h="64">
                      <a:moveTo>
                        <a:pt x="0" y="64"/>
                      </a:moveTo>
                      <a:lnTo>
                        <a:pt x="69" y="49"/>
                      </a:lnTo>
                      <a:lnTo>
                        <a:pt x="15" y="0"/>
                      </a:lnTo>
                      <a:lnTo>
                        <a:pt x="0" y="64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sp>
            <p:nvSpPr>
              <p:cNvPr id="1078" name="Rectangle 54"/>
              <p:cNvSpPr>
                <a:spLocks noChangeArrowheads="1"/>
              </p:cNvSpPr>
              <p:nvPr/>
            </p:nvSpPr>
            <p:spPr bwMode="auto">
              <a:xfrm>
                <a:off x="2227791" y="3460751"/>
                <a:ext cx="282575" cy="3302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79" name="Rectangle 55"/>
              <p:cNvSpPr>
                <a:spLocks noChangeArrowheads="1"/>
              </p:cNvSpPr>
              <p:nvPr/>
            </p:nvSpPr>
            <p:spPr bwMode="auto">
              <a:xfrm>
                <a:off x="2305579" y="3506788"/>
                <a:ext cx="234950" cy="29051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700" b="1" i="0" u="none" strike="noStrike" cap="none" normalizeH="0" baseline="0" smtClean="0">
                    <a:ln>
                      <a:noFill/>
                    </a:ln>
                    <a:solidFill>
                      <a:srgbClr val="FC0128"/>
                    </a:solidFill>
                    <a:effectLst/>
                    <a:latin typeface="Arial" pitchFamily="34" charset="0"/>
                    <a:cs typeface="Arial" pitchFamily="34" charset="0"/>
                  </a:rPr>
                  <a:t>?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80" name="Rectangle 56"/>
              <p:cNvSpPr>
                <a:spLocks noChangeArrowheads="1"/>
              </p:cNvSpPr>
              <p:nvPr/>
            </p:nvSpPr>
            <p:spPr bwMode="auto">
              <a:xfrm>
                <a:off x="2416704" y="3900488"/>
                <a:ext cx="282575" cy="3302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81" name="Rectangle 57"/>
              <p:cNvSpPr>
                <a:spLocks noChangeArrowheads="1"/>
              </p:cNvSpPr>
              <p:nvPr/>
            </p:nvSpPr>
            <p:spPr bwMode="auto">
              <a:xfrm>
                <a:off x="2494491" y="3946526"/>
                <a:ext cx="234950" cy="29051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700" b="1" i="0" u="none" strike="noStrike" cap="none" normalizeH="0" baseline="0" smtClean="0">
                    <a:ln>
                      <a:noFill/>
                    </a:ln>
                    <a:solidFill>
                      <a:srgbClr val="FC0128"/>
                    </a:solidFill>
                    <a:effectLst/>
                    <a:latin typeface="Arial" pitchFamily="34" charset="0"/>
                    <a:cs typeface="Arial" pitchFamily="34" charset="0"/>
                  </a:rPr>
                  <a:t>?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82" name="Rectangle 58"/>
              <p:cNvSpPr>
                <a:spLocks noChangeArrowheads="1"/>
              </p:cNvSpPr>
              <p:nvPr/>
            </p:nvSpPr>
            <p:spPr bwMode="auto">
              <a:xfrm>
                <a:off x="2605616" y="4340226"/>
                <a:ext cx="282575" cy="3302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83" name="Rectangle 59"/>
              <p:cNvSpPr>
                <a:spLocks noChangeArrowheads="1"/>
              </p:cNvSpPr>
              <p:nvPr/>
            </p:nvSpPr>
            <p:spPr bwMode="auto">
              <a:xfrm>
                <a:off x="2683404" y="4386263"/>
                <a:ext cx="234950" cy="29051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700" b="1" i="0" u="none" strike="noStrike" cap="none" normalizeH="0" baseline="0" smtClean="0">
                    <a:ln>
                      <a:noFill/>
                    </a:ln>
                    <a:solidFill>
                      <a:srgbClr val="FC0128"/>
                    </a:solidFill>
                    <a:effectLst/>
                    <a:latin typeface="Arial" pitchFamily="34" charset="0"/>
                    <a:cs typeface="Arial" pitchFamily="34" charset="0"/>
                  </a:rPr>
                  <a:t>?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84" name="Rectangle 60"/>
              <p:cNvSpPr>
                <a:spLocks noChangeArrowheads="1"/>
              </p:cNvSpPr>
              <p:nvPr/>
            </p:nvSpPr>
            <p:spPr bwMode="auto">
              <a:xfrm>
                <a:off x="2227791" y="4905376"/>
                <a:ext cx="282575" cy="3302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grpSp>
            <p:nvGrpSpPr>
              <p:cNvPr id="146" name="Group 145"/>
              <p:cNvGrpSpPr/>
              <p:nvPr/>
            </p:nvGrpSpPr>
            <p:grpSpPr>
              <a:xfrm>
                <a:off x="135466" y="3406775"/>
                <a:ext cx="2133600" cy="306389"/>
                <a:chOff x="169333" y="3609975"/>
                <a:chExt cx="2133600" cy="306389"/>
              </a:xfrm>
            </p:grpSpPr>
            <p:grpSp>
              <p:nvGrpSpPr>
                <p:cNvPr id="86" name="Group 85"/>
                <p:cNvGrpSpPr/>
                <p:nvPr/>
              </p:nvGrpSpPr>
              <p:grpSpPr>
                <a:xfrm>
                  <a:off x="169333" y="3609975"/>
                  <a:ext cx="2133600" cy="306389"/>
                  <a:chOff x="279400" y="3838575"/>
                  <a:chExt cx="2133600" cy="306389"/>
                </a:xfrm>
              </p:grpSpPr>
              <p:sp>
                <p:nvSpPr>
                  <p:cNvPr id="1087" name="Rectangle 63"/>
                  <p:cNvSpPr>
                    <a:spLocks noChangeArrowheads="1"/>
                  </p:cNvSpPr>
                  <p:nvPr/>
                </p:nvSpPr>
                <p:spPr bwMode="auto">
                  <a:xfrm>
                    <a:off x="296334" y="3862389"/>
                    <a:ext cx="2116666" cy="282575"/>
                  </a:xfrm>
                  <a:prstGeom prst="rect">
                    <a:avLst/>
                  </a:prstGeom>
                  <a:solidFill>
                    <a:srgbClr val="919191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1088" name="Rectangle 64"/>
                  <p:cNvSpPr>
                    <a:spLocks noChangeArrowheads="1"/>
                  </p:cNvSpPr>
                  <p:nvPr/>
                </p:nvSpPr>
                <p:spPr bwMode="auto">
                  <a:xfrm>
                    <a:off x="296334" y="3838575"/>
                    <a:ext cx="2108200" cy="290513"/>
                  </a:xfrm>
                  <a:prstGeom prst="rect">
                    <a:avLst/>
                  </a:prstGeom>
                  <a:solidFill>
                    <a:srgbClr val="FFCC99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1089" name="Rectangle 65"/>
                  <p:cNvSpPr>
                    <a:spLocks noChangeArrowheads="1"/>
                  </p:cNvSpPr>
                  <p:nvPr/>
                </p:nvSpPr>
                <p:spPr bwMode="auto">
                  <a:xfrm>
                    <a:off x="279400" y="3847043"/>
                    <a:ext cx="2125664" cy="290513"/>
                  </a:xfrm>
                  <a:prstGeom prst="rect">
                    <a:avLst/>
                  </a:prstGeom>
                  <a:noFill/>
                  <a:ln w="7938" cap="rnd">
                    <a:solidFill>
                      <a:srgbClr val="000000"/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</p:grpSp>
            <p:sp>
              <p:nvSpPr>
                <p:cNvPr id="1091" name="Rectangle 67"/>
                <p:cNvSpPr>
                  <a:spLocks noChangeArrowheads="1"/>
                </p:cNvSpPr>
                <p:nvPr/>
              </p:nvSpPr>
              <p:spPr bwMode="auto">
                <a:xfrm>
                  <a:off x="276755" y="3665538"/>
                  <a:ext cx="1963738" cy="200025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en-US" sz="1300" b="1" i="0" u="none" strike="noStrike" cap="none" normalizeH="0" baseline="0" dirty="0" smtClean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latin typeface="Arial" pitchFamily="34" charset="0"/>
                      <a:cs typeface="Arial" pitchFamily="34" charset="0"/>
                    </a:rPr>
                    <a:t>Which language is this?</a:t>
                  </a:r>
                  <a:endParaRPr kumimoji="0" lang="en-US" sz="18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cs typeface="Arial" pitchFamily="34" charset="0"/>
                  </a:endParaRPr>
                </a:p>
              </p:txBody>
            </p:sp>
          </p:grpSp>
          <p:sp>
            <p:nvSpPr>
              <p:cNvPr id="88" name="TextBox 87"/>
              <p:cNvSpPr txBox="1"/>
              <p:nvPr/>
            </p:nvSpPr>
            <p:spPr>
              <a:xfrm>
                <a:off x="2870199" y="3285066"/>
                <a:ext cx="761999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400" b="1" dirty="0" smtClean="0"/>
                  <a:t>Arabic</a:t>
                </a:r>
                <a:endParaRPr lang="en-US" sz="1400" b="1" dirty="0"/>
              </a:p>
            </p:txBody>
          </p:sp>
          <p:sp>
            <p:nvSpPr>
              <p:cNvPr id="89" name="TextBox 88"/>
              <p:cNvSpPr txBox="1"/>
              <p:nvPr/>
            </p:nvSpPr>
            <p:spPr>
              <a:xfrm>
                <a:off x="3666066" y="3911599"/>
                <a:ext cx="829734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400" b="1" dirty="0" smtClean="0"/>
                  <a:t>English</a:t>
                </a:r>
                <a:endParaRPr lang="en-US" sz="1400" b="1" dirty="0"/>
              </a:p>
            </p:txBody>
          </p:sp>
          <p:sp>
            <p:nvSpPr>
              <p:cNvPr id="90" name="TextBox 89"/>
              <p:cNvSpPr txBox="1"/>
              <p:nvPr/>
            </p:nvSpPr>
            <p:spPr>
              <a:xfrm>
                <a:off x="3471332" y="4792132"/>
                <a:ext cx="761999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400" b="1" dirty="0" smtClean="0"/>
                  <a:t>Farsi</a:t>
                </a:r>
                <a:endParaRPr lang="en-US" sz="1400" b="1" dirty="0"/>
              </a:p>
            </p:txBody>
          </p:sp>
          <p:sp>
            <p:nvSpPr>
              <p:cNvPr id="92" name="Rectangle 3"/>
              <p:cNvSpPr txBox="1">
                <a:spLocks noChangeArrowheads="1"/>
              </p:cNvSpPr>
              <p:nvPr/>
            </p:nvSpPr>
            <p:spPr bwMode="auto">
              <a:xfrm>
                <a:off x="0" y="2465389"/>
                <a:ext cx="4450079" cy="71807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0" tIns="0" rIns="0" bIns="0" numCol="1" anchor="t" anchorCtr="0" compatLnSpc="1">
                <a:prstTxWarp prst="textNoShape">
                  <a:avLst/>
                </a:prstTxWarp>
              </a:bodyPr>
              <a:lstStyle/>
              <a:p>
                <a:pPr marL="346075" indent="-346075" algn="just">
                  <a:lnSpc>
                    <a:spcPct val="90000"/>
                  </a:lnSpc>
                  <a:spcBef>
                    <a:spcPts val="600"/>
                  </a:spcBef>
                  <a:buSzPct val="100000"/>
                  <a:buFont typeface="Arial" charset="0"/>
                  <a:buChar char="•"/>
                  <a:defRPr/>
                </a:pPr>
                <a:r>
                  <a:rPr lang="en-US" sz="2000" b="1" dirty="0" smtClean="0"/>
                  <a:t>Closed-set identification </a:t>
                </a:r>
              </a:p>
              <a:p>
                <a:pPr marL="858838" lvl="1" indent="-338138">
                  <a:lnSpc>
                    <a:spcPct val="90000"/>
                  </a:lnSpc>
                  <a:spcBef>
                    <a:spcPts val="25"/>
                  </a:spcBef>
                  <a:buSzPct val="100000"/>
                  <a:buFontTx/>
                  <a:buChar char="–"/>
                  <a:defRPr/>
                </a:pPr>
                <a:r>
                  <a:rPr lang="en-US" sz="1800" b="1" kern="0" dirty="0" smtClean="0">
                    <a:latin typeface="+mn-lt"/>
                  </a:rPr>
                  <a:t>Prior knowledge of all classes</a:t>
                </a:r>
              </a:p>
            </p:txBody>
          </p:sp>
        </p:grpSp>
      </p:grpSp>
      <p:grpSp>
        <p:nvGrpSpPr>
          <p:cNvPr id="205" name="Group 204"/>
          <p:cNvGrpSpPr/>
          <p:nvPr/>
        </p:nvGrpSpPr>
        <p:grpSpPr>
          <a:xfrm>
            <a:off x="4529666" y="2465389"/>
            <a:ext cx="4402667" cy="3417358"/>
            <a:chOff x="4529666" y="2465389"/>
            <a:chExt cx="4402667" cy="3417358"/>
          </a:xfrm>
        </p:grpSpPr>
        <p:sp>
          <p:nvSpPr>
            <p:cNvPr id="200" name="TextBox 199"/>
            <p:cNvSpPr txBox="1"/>
            <p:nvPr/>
          </p:nvSpPr>
          <p:spPr>
            <a:xfrm>
              <a:off x="8060266" y="3903133"/>
              <a:ext cx="829734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b="1" dirty="0" smtClean="0"/>
                <a:t>English</a:t>
              </a:r>
              <a:endParaRPr lang="en-US" sz="1400" b="1" dirty="0"/>
            </a:p>
          </p:txBody>
        </p:sp>
        <p:grpSp>
          <p:nvGrpSpPr>
            <p:cNvPr id="204" name="Group 203"/>
            <p:cNvGrpSpPr/>
            <p:nvPr/>
          </p:nvGrpSpPr>
          <p:grpSpPr>
            <a:xfrm>
              <a:off x="4529666" y="2465389"/>
              <a:ext cx="4402667" cy="3417358"/>
              <a:chOff x="4529666" y="2465389"/>
              <a:chExt cx="4402667" cy="3417358"/>
            </a:xfrm>
          </p:grpSpPr>
          <p:sp>
            <p:nvSpPr>
              <p:cNvPr id="10" name="Rectangle 3"/>
              <p:cNvSpPr txBox="1">
                <a:spLocks noChangeArrowheads="1"/>
              </p:cNvSpPr>
              <p:nvPr/>
            </p:nvSpPr>
            <p:spPr bwMode="auto">
              <a:xfrm>
                <a:off x="5484018" y="2465389"/>
                <a:ext cx="3448315" cy="71807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0" tIns="0" rIns="0" bIns="0" numCol="1" anchor="t" anchorCtr="0" compatLnSpc="1">
                <a:prstTxWarp prst="textNoShape">
                  <a:avLst/>
                </a:prstTxWarp>
              </a:bodyPr>
              <a:lstStyle/>
              <a:p>
                <a:pPr marL="346075" marR="0" lvl="0" indent="-346075" algn="just" defTabSz="914400" rtl="0" eaLnBrk="0" fontAlgn="base" latinLnBrk="0" hangingPunct="0">
                  <a:lnSpc>
                    <a:spcPct val="90000"/>
                  </a:lnSpc>
                  <a:spcBef>
                    <a:spcPts val="600"/>
                  </a:spcBef>
                  <a:spcAft>
                    <a:spcPct val="0"/>
                  </a:spcAft>
                  <a:buClrTx/>
                  <a:buSzPct val="100000"/>
                  <a:buFont typeface="Arial" charset="0"/>
                  <a:buChar char="•"/>
                  <a:tabLst/>
                  <a:defRPr/>
                </a:pPr>
                <a:r>
                  <a:rPr kumimoji="0" lang="en-US" sz="2000" b="1" i="0" u="none" strike="noStrike" kern="1200" cap="none" spc="0" normalizeH="0" baseline="0" noProof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Arial" charset="0"/>
                    <a:ea typeface="+mn-ea"/>
                    <a:cs typeface="+mn-cs"/>
                  </a:rPr>
                  <a:t>Open set identification</a:t>
                </a:r>
              </a:p>
              <a:p>
                <a:pPr marL="858838" marR="0" lvl="1" indent="-338138" algn="just" defTabSz="914400" rtl="0" eaLnBrk="0" fontAlgn="base" latinLnBrk="0" hangingPunct="0">
                  <a:lnSpc>
                    <a:spcPct val="90000"/>
                  </a:lnSpc>
                  <a:spcBef>
                    <a:spcPts val="25"/>
                  </a:spcBef>
                  <a:spcAft>
                    <a:spcPct val="0"/>
                  </a:spcAft>
                  <a:buClrTx/>
                  <a:buSzPct val="100000"/>
                  <a:buFontTx/>
                  <a:buChar char="–"/>
                  <a:tabLst/>
                  <a:defRPr/>
                </a:pPr>
                <a:r>
                  <a:rPr kumimoji="0" lang="en-US" sz="1800" b="1" i="0" u="none" strike="noStrike" kern="0" cap="none" spc="0" normalizeH="0" baseline="0" noProof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+mn-lt"/>
                  </a:rPr>
                  <a:t>Out of set class</a:t>
                </a:r>
                <a:endParaRPr kumimoji="0" lang="en-US" sz="2000" b="1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Arial" charset="0"/>
                  <a:ea typeface="+mn-ea"/>
                  <a:cs typeface="+mn-cs"/>
                </a:endParaRPr>
              </a:p>
            </p:txBody>
          </p:sp>
          <p:sp>
            <p:nvSpPr>
              <p:cNvPr id="148" name="AutoShape 3"/>
              <p:cNvSpPr>
                <a:spLocks noChangeAspect="1" noChangeArrowheads="1" noTextEdit="1"/>
              </p:cNvSpPr>
              <p:nvPr/>
            </p:nvSpPr>
            <p:spPr bwMode="auto">
              <a:xfrm>
                <a:off x="4652433" y="3155422"/>
                <a:ext cx="3881967" cy="272732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49" name="Freeform 8"/>
              <p:cNvSpPr>
                <a:spLocks/>
              </p:cNvSpPr>
              <p:nvPr/>
            </p:nvSpPr>
            <p:spPr bwMode="auto">
              <a:xfrm>
                <a:off x="4736041" y="4206347"/>
                <a:ext cx="644525" cy="338138"/>
              </a:xfrm>
              <a:custGeom>
                <a:avLst/>
                <a:gdLst/>
                <a:ahLst/>
                <a:cxnLst>
                  <a:cxn ang="0">
                    <a:pos x="5" y="109"/>
                  </a:cxn>
                  <a:cxn ang="0">
                    <a:pos x="10" y="114"/>
                  </a:cxn>
                  <a:cxn ang="0">
                    <a:pos x="15" y="114"/>
                  </a:cxn>
                  <a:cxn ang="0">
                    <a:pos x="25" y="114"/>
                  </a:cxn>
                  <a:cxn ang="0">
                    <a:pos x="30" y="109"/>
                  </a:cxn>
                  <a:cxn ang="0">
                    <a:pos x="40" y="109"/>
                  </a:cxn>
                  <a:cxn ang="0">
                    <a:pos x="45" y="109"/>
                  </a:cxn>
                  <a:cxn ang="0">
                    <a:pos x="55" y="114"/>
                  </a:cxn>
                  <a:cxn ang="0">
                    <a:pos x="60" y="109"/>
                  </a:cxn>
                  <a:cxn ang="0">
                    <a:pos x="64" y="114"/>
                  </a:cxn>
                  <a:cxn ang="0">
                    <a:pos x="74" y="114"/>
                  </a:cxn>
                  <a:cxn ang="0">
                    <a:pos x="79" y="114"/>
                  </a:cxn>
                  <a:cxn ang="0">
                    <a:pos x="89" y="109"/>
                  </a:cxn>
                  <a:cxn ang="0">
                    <a:pos x="94" y="109"/>
                  </a:cxn>
                  <a:cxn ang="0">
                    <a:pos x="99" y="104"/>
                  </a:cxn>
                  <a:cxn ang="0">
                    <a:pos x="109" y="109"/>
                  </a:cxn>
                  <a:cxn ang="0">
                    <a:pos x="114" y="114"/>
                  </a:cxn>
                  <a:cxn ang="0">
                    <a:pos x="124" y="104"/>
                  </a:cxn>
                  <a:cxn ang="0">
                    <a:pos x="129" y="109"/>
                  </a:cxn>
                  <a:cxn ang="0">
                    <a:pos x="139" y="138"/>
                  </a:cxn>
                  <a:cxn ang="0">
                    <a:pos x="144" y="54"/>
                  </a:cxn>
                  <a:cxn ang="0">
                    <a:pos x="154" y="94"/>
                  </a:cxn>
                  <a:cxn ang="0">
                    <a:pos x="163" y="138"/>
                  </a:cxn>
                  <a:cxn ang="0">
                    <a:pos x="168" y="44"/>
                  </a:cxn>
                  <a:cxn ang="0">
                    <a:pos x="173" y="124"/>
                  </a:cxn>
                  <a:cxn ang="0">
                    <a:pos x="178" y="104"/>
                  </a:cxn>
                  <a:cxn ang="0">
                    <a:pos x="193" y="163"/>
                  </a:cxn>
                  <a:cxn ang="0">
                    <a:pos x="198" y="15"/>
                  </a:cxn>
                  <a:cxn ang="0">
                    <a:pos x="208" y="99"/>
                  </a:cxn>
                  <a:cxn ang="0">
                    <a:pos x="213" y="94"/>
                  </a:cxn>
                  <a:cxn ang="0">
                    <a:pos x="218" y="138"/>
                  </a:cxn>
                  <a:cxn ang="0">
                    <a:pos x="228" y="0"/>
                  </a:cxn>
                  <a:cxn ang="0">
                    <a:pos x="233" y="69"/>
                  </a:cxn>
                  <a:cxn ang="0">
                    <a:pos x="243" y="99"/>
                  </a:cxn>
                  <a:cxn ang="0">
                    <a:pos x="248" y="119"/>
                  </a:cxn>
                  <a:cxn ang="0">
                    <a:pos x="253" y="188"/>
                  </a:cxn>
                  <a:cxn ang="0">
                    <a:pos x="262" y="94"/>
                  </a:cxn>
                  <a:cxn ang="0">
                    <a:pos x="267" y="84"/>
                  </a:cxn>
                  <a:cxn ang="0">
                    <a:pos x="277" y="138"/>
                  </a:cxn>
                  <a:cxn ang="0">
                    <a:pos x="287" y="158"/>
                  </a:cxn>
                  <a:cxn ang="0">
                    <a:pos x="292" y="84"/>
                  </a:cxn>
                  <a:cxn ang="0">
                    <a:pos x="302" y="124"/>
                  </a:cxn>
                  <a:cxn ang="0">
                    <a:pos x="307" y="129"/>
                  </a:cxn>
                  <a:cxn ang="0">
                    <a:pos x="312" y="158"/>
                  </a:cxn>
                  <a:cxn ang="0">
                    <a:pos x="322" y="5"/>
                  </a:cxn>
                  <a:cxn ang="0">
                    <a:pos x="327" y="84"/>
                  </a:cxn>
                  <a:cxn ang="0">
                    <a:pos x="337" y="99"/>
                  </a:cxn>
                  <a:cxn ang="0">
                    <a:pos x="342" y="119"/>
                  </a:cxn>
                  <a:cxn ang="0">
                    <a:pos x="347" y="133"/>
                  </a:cxn>
                  <a:cxn ang="0">
                    <a:pos x="356" y="54"/>
                  </a:cxn>
                  <a:cxn ang="0">
                    <a:pos x="361" y="49"/>
                  </a:cxn>
                  <a:cxn ang="0">
                    <a:pos x="371" y="119"/>
                  </a:cxn>
                  <a:cxn ang="0">
                    <a:pos x="376" y="138"/>
                  </a:cxn>
                  <a:cxn ang="0">
                    <a:pos x="386" y="109"/>
                  </a:cxn>
                  <a:cxn ang="0">
                    <a:pos x="391" y="30"/>
                  </a:cxn>
                  <a:cxn ang="0">
                    <a:pos x="396" y="69"/>
                  </a:cxn>
                  <a:cxn ang="0">
                    <a:pos x="401" y="119"/>
                  </a:cxn>
                </a:cxnLst>
                <a:rect l="0" t="0" r="r" b="b"/>
                <a:pathLst>
                  <a:path w="406" h="213">
                    <a:moveTo>
                      <a:pt x="0" y="109"/>
                    </a:moveTo>
                    <a:lnTo>
                      <a:pt x="5" y="109"/>
                    </a:lnTo>
                    <a:lnTo>
                      <a:pt x="5" y="109"/>
                    </a:lnTo>
                    <a:lnTo>
                      <a:pt x="10" y="114"/>
                    </a:lnTo>
                    <a:lnTo>
                      <a:pt x="15" y="109"/>
                    </a:lnTo>
                    <a:lnTo>
                      <a:pt x="15" y="114"/>
                    </a:lnTo>
                    <a:lnTo>
                      <a:pt x="20" y="109"/>
                    </a:lnTo>
                    <a:lnTo>
                      <a:pt x="25" y="114"/>
                    </a:lnTo>
                    <a:lnTo>
                      <a:pt x="30" y="114"/>
                    </a:lnTo>
                    <a:lnTo>
                      <a:pt x="30" y="109"/>
                    </a:lnTo>
                    <a:lnTo>
                      <a:pt x="35" y="109"/>
                    </a:lnTo>
                    <a:lnTo>
                      <a:pt x="40" y="109"/>
                    </a:lnTo>
                    <a:lnTo>
                      <a:pt x="45" y="109"/>
                    </a:lnTo>
                    <a:lnTo>
                      <a:pt x="45" y="109"/>
                    </a:lnTo>
                    <a:lnTo>
                      <a:pt x="50" y="109"/>
                    </a:lnTo>
                    <a:lnTo>
                      <a:pt x="55" y="114"/>
                    </a:lnTo>
                    <a:lnTo>
                      <a:pt x="55" y="109"/>
                    </a:lnTo>
                    <a:lnTo>
                      <a:pt x="60" y="109"/>
                    </a:lnTo>
                    <a:lnTo>
                      <a:pt x="60" y="109"/>
                    </a:lnTo>
                    <a:lnTo>
                      <a:pt x="64" y="114"/>
                    </a:lnTo>
                    <a:lnTo>
                      <a:pt x="69" y="114"/>
                    </a:lnTo>
                    <a:lnTo>
                      <a:pt x="74" y="114"/>
                    </a:lnTo>
                    <a:lnTo>
                      <a:pt x="79" y="114"/>
                    </a:lnTo>
                    <a:lnTo>
                      <a:pt x="79" y="114"/>
                    </a:lnTo>
                    <a:lnTo>
                      <a:pt x="84" y="114"/>
                    </a:lnTo>
                    <a:lnTo>
                      <a:pt x="89" y="109"/>
                    </a:lnTo>
                    <a:lnTo>
                      <a:pt x="89" y="109"/>
                    </a:lnTo>
                    <a:lnTo>
                      <a:pt x="94" y="109"/>
                    </a:lnTo>
                    <a:lnTo>
                      <a:pt x="99" y="109"/>
                    </a:lnTo>
                    <a:lnTo>
                      <a:pt x="99" y="104"/>
                    </a:lnTo>
                    <a:lnTo>
                      <a:pt x="104" y="104"/>
                    </a:lnTo>
                    <a:lnTo>
                      <a:pt x="109" y="109"/>
                    </a:lnTo>
                    <a:lnTo>
                      <a:pt x="109" y="114"/>
                    </a:lnTo>
                    <a:lnTo>
                      <a:pt x="114" y="114"/>
                    </a:lnTo>
                    <a:lnTo>
                      <a:pt x="119" y="109"/>
                    </a:lnTo>
                    <a:lnTo>
                      <a:pt x="124" y="104"/>
                    </a:lnTo>
                    <a:lnTo>
                      <a:pt x="129" y="104"/>
                    </a:lnTo>
                    <a:lnTo>
                      <a:pt x="129" y="109"/>
                    </a:lnTo>
                    <a:lnTo>
                      <a:pt x="134" y="119"/>
                    </a:lnTo>
                    <a:lnTo>
                      <a:pt x="139" y="138"/>
                    </a:lnTo>
                    <a:lnTo>
                      <a:pt x="144" y="129"/>
                    </a:lnTo>
                    <a:lnTo>
                      <a:pt x="144" y="54"/>
                    </a:lnTo>
                    <a:lnTo>
                      <a:pt x="149" y="84"/>
                    </a:lnTo>
                    <a:lnTo>
                      <a:pt x="154" y="94"/>
                    </a:lnTo>
                    <a:lnTo>
                      <a:pt x="158" y="129"/>
                    </a:lnTo>
                    <a:lnTo>
                      <a:pt x="163" y="138"/>
                    </a:lnTo>
                    <a:lnTo>
                      <a:pt x="163" y="168"/>
                    </a:lnTo>
                    <a:lnTo>
                      <a:pt x="168" y="44"/>
                    </a:lnTo>
                    <a:lnTo>
                      <a:pt x="168" y="59"/>
                    </a:lnTo>
                    <a:lnTo>
                      <a:pt x="173" y="124"/>
                    </a:lnTo>
                    <a:lnTo>
                      <a:pt x="178" y="104"/>
                    </a:lnTo>
                    <a:lnTo>
                      <a:pt x="178" y="104"/>
                    </a:lnTo>
                    <a:lnTo>
                      <a:pt x="188" y="129"/>
                    </a:lnTo>
                    <a:lnTo>
                      <a:pt x="193" y="163"/>
                    </a:lnTo>
                    <a:lnTo>
                      <a:pt x="198" y="158"/>
                    </a:lnTo>
                    <a:lnTo>
                      <a:pt x="198" y="15"/>
                    </a:lnTo>
                    <a:lnTo>
                      <a:pt x="203" y="99"/>
                    </a:lnTo>
                    <a:lnTo>
                      <a:pt x="208" y="99"/>
                    </a:lnTo>
                    <a:lnTo>
                      <a:pt x="208" y="114"/>
                    </a:lnTo>
                    <a:lnTo>
                      <a:pt x="213" y="94"/>
                    </a:lnTo>
                    <a:lnTo>
                      <a:pt x="218" y="129"/>
                    </a:lnTo>
                    <a:lnTo>
                      <a:pt x="218" y="138"/>
                    </a:lnTo>
                    <a:lnTo>
                      <a:pt x="223" y="213"/>
                    </a:lnTo>
                    <a:lnTo>
                      <a:pt x="228" y="0"/>
                    </a:lnTo>
                    <a:lnTo>
                      <a:pt x="228" y="114"/>
                    </a:lnTo>
                    <a:lnTo>
                      <a:pt x="233" y="69"/>
                    </a:lnTo>
                    <a:lnTo>
                      <a:pt x="238" y="129"/>
                    </a:lnTo>
                    <a:lnTo>
                      <a:pt x="243" y="99"/>
                    </a:lnTo>
                    <a:lnTo>
                      <a:pt x="248" y="133"/>
                    </a:lnTo>
                    <a:lnTo>
                      <a:pt x="248" y="119"/>
                    </a:lnTo>
                    <a:lnTo>
                      <a:pt x="253" y="198"/>
                    </a:lnTo>
                    <a:lnTo>
                      <a:pt x="253" y="188"/>
                    </a:lnTo>
                    <a:lnTo>
                      <a:pt x="257" y="10"/>
                    </a:lnTo>
                    <a:lnTo>
                      <a:pt x="262" y="94"/>
                    </a:lnTo>
                    <a:lnTo>
                      <a:pt x="262" y="89"/>
                    </a:lnTo>
                    <a:lnTo>
                      <a:pt x="267" y="84"/>
                    </a:lnTo>
                    <a:lnTo>
                      <a:pt x="272" y="104"/>
                    </a:lnTo>
                    <a:lnTo>
                      <a:pt x="277" y="138"/>
                    </a:lnTo>
                    <a:lnTo>
                      <a:pt x="282" y="168"/>
                    </a:lnTo>
                    <a:lnTo>
                      <a:pt x="287" y="158"/>
                    </a:lnTo>
                    <a:lnTo>
                      <a:pt x="287" y="20"/>
                    </a:lnTo>
                    <a:lnTo>
                      <a:pt x="292" y="84"/>
                    </a:lnTo>
                    <a:lnTo>
                      <a:pt x="297" y="79"/>
                    </a:lnTo>
                    <a:lnTo>
                      <a:pt x="302" y="124"/>
                    </a:lnTo>
                    <a:lnTo>
                      <a:pt x="302" y="114"/>
                    </a:lnTo>
                    <a:lnTo>
                      <a:pt x="307" y="129"/>
                    </a:lnTo>
                    <a:lnTo>
                      <a:pt x="312" y="148"/>
                    </a:lnTo>
                    <a:lnTo>
                      <a:pt x="312" y="158"/>
                    </a:lnTo>
                    <a:lnTo>
                      <a:pt x="317" y="133"/>
                    </a:lnTo>
                    <a:lnTo>
                      <a:pt x="322" y="5"/>
                    </a:lnTo>
                    <a:lnTo>
                      <a:pt x="322" y="114"/>
                    </a:lnTo>
                    <a:lnTo>
                      <a:pt x="327" y="84"/>
                    </a:lnTo>
                    <a:lnTo>
                      <a:pt x="332" y="109"/>
                    </a:lnTo>
                    <a:lnTo>
                      <a:pt x="337" y="99"/>
                    </a:lnTo>
                    <a:lnTo>
                      <a:pt x="337" y="138"/>
                    </a:lnTo>
                    <a:lnTo>
                      <a:pt x="342" y="119"/>
                    </a:lnTo>
                    <a:lnTo>
                      <a:pt x="347" y="148"/>
                    </a:lnTo>
                    <a:lnTo>
                      <a:pt x="347" y="133"/>
                    </a:lnTo>
                    <a:lnTo>
                      <a:pt x="352" y="129"/>
                    </a:lnTo>
                    <a:lnTo>
                      <a:pt x="356" y="54"/>
                    </a:lnTo>
                    <a:lnTo>
                      <a:pt x="361" y="89"/>
                    </a:lnTo>
                    <a:lnTo>
                      <a:pt x="361" y="49"/>
                    </a:lnTo>
                    <a:lnTo>
                      <a:pt x="366" y="129"/>
                    </a:lnTo>
                    <a:lnTo>
                      <a:pt x="371" y="119"/>
                    </a:lnTo>
                    <a:lnTo>
                      <a:pt x="371" y="138"/>
                    </a:lnTo>
                    <a:lnTo>
                      <a:pt x="376" y="138"/>
                    </a:lnTo>
                    <a:lnTo>
                      <a:pt x="381" y="133"/>
                    </a:lnTo>
                    <a:lnTo>
                      <a:pt x="386" y="109"/>
                    </a:lnTo>
                    <a:lnTo>
                      <a:pt x="386" y="114"/>
                    </a:lnTo>
                    <a:lnTo>
                      <a:pt x="391" y="30"/>
                    </a:lnTo>
                    <a:lnTo>
                      <a:pt x="396" y="84"/>
                    </a:lnTo>
                    <a:lnTo>
                      <a:pt x="396" y="69"/>
                    </a:lnTo>
                    <a:lnTo>
                      <a:pt x="401" y="109"/>
                    </a:lnTo>
                    <a:lnTo>
                      <a:pt x="401" y="119"/>
                    </a:lnTo>
                    <a:lnTo>
                      <a:pt x="406" y="133"/>
                    </a:lnTo>
                  </a:path>
                </a:pathLst>
              </a:custGeom>
              <a:noFill/>
              <a:ln w="7938" cap="rnd">
                <a:solidFill>
                  <a:srgbClr val="0066FF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50" name="Freeform 9"/>
              <p:cNvSpPr>
                <a:spLocks/>
              </p:cNvSpPr>
              <p:nvPr/>
            </p:nvSpPr>
            <p:spPr bwMode="auto">
              <a:xfrm>
                <a:off x="5380566" y="4323822"/>
                <a:ext cx="455613" cy="101600"/>
              </a:xfrm>
              <a:custGeom>
                <a:avLst/>
                <a:gdLst/>
                <a:ahLst/>
                <a:cxnLst>
                  <a:cxn ang="0">
                    <a:pos x="0" y="59"/>
                  </a:cxn>
                  <a:cxn ang="0">
                    <a:pos x="10" y="64"/>
                  </a:cxn>
                  <a:cxn ang="0">
                    <a:pos x="15" y="50"/>
                  </a:cxn>
                  <a:cxn ang="0">
                    <a:pos x="25" y="35"/>
                  </a:cxn>
                  <a:cxn ang="0">
                    <a:pos x="30" y="25"/>
                  </a:cxn>
                  <a:cxn ang="0">
                    <a:pos x="35" y="50"/>
                  </a:cxn>
                  <a:cxn ang="0">
                    <a:pos x="45" y="45"/>
                  </a:cxn>
                  <a:cxn ang="0">
                    <a:pos x="49" y="45"/>
                  </a:cxn>
                  <a:cxn ang="0">
                    <a:pos x="59" y="25"/>
                  </a:cxn>
                  <a:cxn ang="0">
                    <a:pos x="64" y="20"/>
                  </a:cxn>
                  <a:cxn ang="0">
                    <a:pos x="69" y="40"/>
                  </a:cxn>
                  <a:cxn ang="0">
                    <a:pos x="79" y="45"/>
                  </a:cxn>
                  <a:cxn ang="0">
                    <a:pos x="89" y="35"/>
                  </a:cxn>
                  <a:cxn ang="0">
                    <a:pos x="99" y="35"/>
                  </a:cxn>
                  <a:cxn ang="0">
                    <a:pos x="104" y="35"/>
                  </a:cxn>
                  <a:cxn ang="0">
                    <a:pos x="109" y="35"/>
                  </a:cxn>
                  <a:cxn ang="0">
                    <a:pos x="119" y="35"/>
                  </a:cxn>
                  <a:cxn ang="0">
                    <a:pos x="124" y="40"/>
                  </a:cxn>
                  <a:cxn ang="0">
                    <a:pos x="134" y="40"/>
                  </a:cxn>
                  <a:cxn ang="0">
                    <a:pos x="144" y="40"/>
                  </a:cxn>
                  <a:cxn ang="0">
                    <a:pos x="148" y="35"/>
                  </a:cxn>
                  <a:cxn ang="0">
                    <a:pos x="153" y="30"/>
                  </a:cxn>
                  <a:cxn ang="0">
                    <a:pos x="163" y="30"/>
                  </a:cxn>
                  <a:cxn ang="0">
                    <a:pos x="168" y="35"/>
                  </a:cxn>
                  <a:cxn ang="0">
                    <a:pos x="178" y="35"/>
                  </a:cxn>
                  <a:cxn ang="0">
                    <a:pos x="183" y="40"/>
                  </a:cxn>
                  <a:cxn ang="0">
                    <a:pos x="188" y="40"/>
                  </a:cxn>
                  <a:cxn ang="0">
                    <a:pos x="198" y="35"/>
                  </a:cxn>
                  <a:cxn ang="0">
                    <a:pos x="203" y="40"/>
                  </a:cxn>
                  <a:cxn ang="0">
                    <a:pos x="218" y="35"/>
                  </a:cxn>
                  <a:cxn ang="0">
                    <a:pos x="223" y="30"/>
                  </a:cxn>
                  <a:cxn ang="0">
                    <a:pos x="228" y="35"/>
                  </a:cxn>
                  <a:cxn ang="0">
                    <a:pos x="238" y="35"/>
                  </a:cxn>
                  <a:cxn ang="0">
                    <a:pos x="242" y="40"/>
                  </a:cxn>
                  <a:cxn ang="0">
                    <a:pos x="247" y="40"/>
                  </a:cxn>
                  <a:cxn ang="0">
                    <a:pos x="257" y="35"/>
                  </a:cxn>
                  <a:cxn ang="0">
                    <a:pos x="262" y="35"/>
                  </a:cxn>
                  <a:cxn ang="0">
                    <a:pos x="272" y="35"/>
                  </a:cxn>
                  <a:cxn ang="0">
                    <a:pos x="277" y="30"/>
                  </a:cxn>
                  <a:cxn ang="0">
                    <a:pos x="287" y="25"/>
                  </a:cxn>
                </a:cxnLst>
                <a:rect l="0" t="0" r="r" b="b"/>
                <a:pathLst>
                  <a:path w="287" h="64">
                    <a:moveTo>
                      <a:pt x="0" y="59"/>
                    </a:moveTo>
                    <a:lnTo>
                      <a:pt x="0" y="59"/>
                    </a:lnTo>
                    <a:lnTo>
                      <a:pt x="5" y="59"/>
                    </a:lnTo>
                    <a:lnTo>
                      <a:pt x="10" y="64"/>
                    </a:lnTo>
                    <a:lnTo>
                      <a:pt x="15" y="40"/>
                    </a:lnTo>
                    <a:lnTo>
                      <a:pt x="15" y="50"/>
                    </a:lnTo>
                    <a:lnTo>
                      <a:pt x="20" y="40"/>
                    </a:lnTo>
                    <a:lnTo>
                      <a:pt x="25" y="35"/>
                    </a:lnTo>
                    <a:lnTo>
                      <a:pt x="25" y="0"/>
                    </a:lnTo>
                    <a:lnTo>
                      <a:pt x="30" y="25"/>
                    </a:lnTo>
                    <a:lnTo>
                      <a:pt x="35" y="35"/>
                    </a:lnTo>
                    <a:lnTo>
                      <a:pt x="35" y="50"/>
                    </a:lnTo>
                    <a:lnTo>
                      <a:pt x="40" y="45"/>
                    </a:lnTo>
                    <a:lnTo>
                      <a:pt x="45" y="45"/>
                    </a:lnTo>
                    <a:lnTo>
                      <a:pt x="49" y="35"/>
                    </a:lnTo>
                    <a:lnTo>
                      <a:pt x="49" y="45"/>
                    </a:lnTo>
                    <a:lnTo>
                      <a:pt x="54" y="25"/>
                    </a:lnTo>
                    <a:lnTo>
                      <a:pt x="59" y="25"/>
                    </a:lnTo>
                    <a:lnTo>
                      <a:pt x="64" y="25"/>
                    </a:lnTo>
                    <a:lnTo>
                      <a:pt x="64" y="20"/>
                    </a:lnTo>
                    <a:lnTo>
                      <a:pt x="69" y="35"/>
                    </a:lnTo>
                    <a:lnTo>
                      <a:pt x="69" y="40"/>
                    </a:lnTo>
                    <a:lnTo>
                      <a:pt x="74" y="45"/>
                    </a:lnTo>
                    <a:lnTo>
                      <a:pt x="79" y="45"/>
                    </a:lnTo>
                    <a:lnTo>
                      <a:pt x="84" y="40"/>
                    </a:lnTo>
                    <a:lnTo>
                      <a:pt x="89" y="35"/>
                    </a:lnTo>
                    <a:lnTo>
                      <a:pt x="94" y="35"/>
                    </a:lnTo>
                    <a:lnTo>
                      <a:pt x="99" y="35"/>
                    </a:lnTo>
                    <a:lnTo>
                      <a:pt x="99" y="30"/>
                    </a:lnTo>
                    <a:lnTo>
                      <a:pt x="104" y="35"/>
                    </a:lnTo>
                    <a:lnTo>
                      <a:pt x="109" y="35"/>
                    </a:lnTo>
                    <a:lnTo>
                      <a:pt x="109" y="35"/>
                    </a:lnTo>
                    <a:lnTo>
                      <a:pt x="114" y="35"/>
                    </a:lnTo>
                    <a:lnTo>
                      <a:pt x="119" y="35"/>
                    </a:lnTo>
                    <a:lnTo>
                      <a:pt x="119" y="35"/>
                    </a:lnTo>
                    <a:lnTo>
                      <a:pt x="124" y="40"/>
                    </a:lnTo>
                    <a:lnTo>
                      <a:pt x="134" y="45"/>
                    </a:lnTo>
                    <a:lnTo>
                      <a:pt x="134" y="40"/>
                    </a:lnTo>
                    <a:lnTo>
                      <a:pt x="139" y="40"/>
                    </a:lnTo>
                    <a:lnTo>
                      <a:pt x="144" y="40"/>
                    </a:lnTo>
                    <a:lnTo>
                      <a:pt x="148" y="40"/>
                    </a:lnTo>
                    <a:lnTo>
                      <a:pt x="148" y="35"/>
                    </a:lnTo>
                    <a:lnTo>
                      <a:pt x="153" y="35"/>
                    </a:lnTo>
                    <a:lnTo>
                      <a:pt x="153" y="30"/>
                    </a:lnTo>
                    <a:lnTo>
                      <a:pt x="158" y="35"/>
                    </a:lnTo>
                    <a:lnTo>
                      <a:pt x="163" y="30"/>
                    </a:lnTo>
                    <a:lnTo>
                      <a:pt x="163" y="35"/>
                    </a:lnTo>
                    <a:lnTo>
                      <a:pt x="168" y="35"/>
                    </a:lnTo>
                    <a:lnTo>
                      <a:pt x="173" y="40"/>
                    </a:lnTo>
                    <a:lnTo>
                      <a:pt x="178" y="35"/>
                    </a:lnTo>
                    <a:lnTo>
                      <a:pt x="183" y="35"/>
                    </a:lnTo>
                    <a:lnTo>
                      <a:pt x="183" y="40"/>
                    </a:lnTo>
                    <a:lnTo>
                      <a:pt x="188" y="35"/>
                    </a:lnTo>
                    <a:lnTo>
                      <a:pt x="188" y="40"/>
                    </a:lnTo>
                    <a:lnTo>
                      <a:pt x="193" y="35"/>
                    </a:lnTo>
                    <a:lnTo>
                      <a:pt x="198" y="35"/>
                    </a:lnTo>
                    <a:lnTo>
                      <a:pt x="203" y="40"/>
                    </a:lnTo>
                    <a:lnTo>
                      <a:pt x="203" y="40"/>
                    </a:lnTo>
                    <a:lnTo>
                      <a:pt x="213" y="35"/>
                    </a:lnTo>
                    <a:lnTo>
                      <a:pt x="218" y="35"/>
                    </a:lnTo>
                    <a:lnTo>
                      <a:pt x="218" y="30"/>
                    </a:lnTo>
                    <a:lnTo>
                      <a:pt x="223" y="30"/>
                    </a:lnTo>
                    <a:lnTo>
                      <a:pt x="223" y="30"/>
                    </a:lnTo>
                    <a:lnTo>
                      <a:pt x="228" y="35"/>
                    </a:lnTo>
                    <a:lnTo>
                      <a:pt x="233" y="35"/>
                    </a:lnTo>
                    <a:lnTo>
                      <a:pt x="238" y="35"/>
                    </a:lnTo>
                    <a:lnTo>
                      <a:pt x="238" y="40"/>
                    </a:lnTo>
                    <a:lnTo>
                      <a:pt x="242" y="40"/>
                    </a:lnTo>
                    <a:lnTo>
                      <a:pt x="247" y="40"/>
                    </a:lnTo>
                    <a:lnTo>
                      <a:pt x="247" y="40"/>
                    </a:lnTo>
                    <a:lnTo>
                      <a:pt x="252" y="35"/>
                    </a:lnTo>
                    <a:lnTo>
                      <a:pt x="257" y="35"/>
                    </a:lnTo>
                    <a:lnTo>
                      <a:pt x="262" y="35"/>
                    </a:lnTo>
                    <a:lnTo>
                      <a:pt x="262" y="35"/>
                    </a:lnTo>
                    <a:lnTo>
                      <a:pt x="267" y="35"/>
                    </a:lnTo>
                    <a:lnTo>
                      <a:pt x="272" y="35"/>
                    </a:lnTo>
                    <a:lnTo>
                      <a:pt x="277" y="30"/>
                    </a:lnTo>
                    <a:lnTo>
                      <a:pt x="277" y="30"/>
                    </a:lnTo>
                    <a:lnTo>
                      <a:pt x="282" y="30"/>
                    </a:lnTo>
                    <a:lnTo>
                      <a:pt x="287" y="25"/>
                    </a:lnTo>
                  </a:path>
                </a:pathLst>
              </a:custGeom>
              <a:noFill/>
              <a:ln w="7938" cap="rnd">
                <a:solidFill>
                  <a:srgbClr val="0066FF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grpSp>
            <p:nvGrpSpPr>
              <p:cNvPr id="151" name="Group 150"/>
              <p:cNvGrpSpPr/>
              <p:nvPr/>
            </p:nvGrpSpPr>
            <p:grpSpPr>
              <a:xfrm>
                <a:off x="5836179" y="3499910"/>
                <a:ext cx="1382713" cy="863601"/>
                <a:chOff x="1966913" y="3635376"/>
                <a:chExt cx="1382713" cy="863601"/>
              </a:xfrm>
            </p:grpSpPr>
            <p:sp>
              <p:nvSpPr>
                <p:cNvPr id="152" name="Line 10"/>
                <p:cNvSpPr>
                  <a:spLocks noChangeShapeType="1"/>
                </p:cNvSpPr>
                <p:nvPr/>
              </p:nvSpPr>
              <p:spPr bwMode="auto">
                <a:xfrm flipV="1">
                  <a:off x="1966913" y="3665539"/>
                  <a:ext cx="1312863" cy="833438"/>
                </a:xfrm>
                <a:prstGeom prst="line">
                  <a:avLst/>
                </a:prstGeom>
                <a:noFill/>
                <a:ln w="15875" cap="flat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3" name="Freeform 11"/>
                <p:cNvSpPr>
                  <a:spLocks/>
                </p:cNvSpPr>
                <p:nvPr/>
              </p:nvSpPr>
              <p:spPr bwMode="auto">
                <a:xfrm>
                  <a:off x="3232151" y="3635376"/>
                  <a:ext cx="117475" cy="101600"/>
                </a:xfrm>
                <a:custGeom>
                  <a:avLst/>
                  <a:gdLst/>
                  <a:ahLst/>
                  <a:cxnLst>
                    <a:cxn ang="0">
                      <a:pos x="35" y="64"/>
                    </a:cxn>
                    <a:cxn ang="0">
                      <a:pos x="74" y="0"/>
                    </a:cxn>
                    <a:cxn ang="0">
                      <a:pos x="0" y="9"/>
                    </a:cxn>
                    <a:cxn ang="0">
                      <a:pos x="35" y="64"/>
                    </a:cxn>
                  </a:cxnLst>
                  <a:rect l="0" t="0" r="r" b="b"/>
                  <a:pathLst>
                    <a:path w="74" h="64">
                      <a:moveTo>
                        <a:pt x="35" y="64"/>
                      </a:moveTo>
                      <a:lnTo>
                        <a:pt x="74" y="0"/>
                      </a:lnTo>
                      <a:lnTo>
                        <a:pt x="0" y="9"/>
                      </a:lnTo>
                      <a:lnTo>
                        <a:pt x="35" y="64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154" name="Group 153"/>
              <p:cNvGrpSpPr/>
              <p:nvPr/>
            </p:nvGrpSpPr>
            <p:grpSpPr>
              <a:xfrm>
                <a:off x="5836179" y="4049185"/>
                <a:ext cx="2168525" cy="314325"/>
                <a:chOff x="1966913" y="4184651"/>
                <a:chExt cx="2168525" cy="314325"/>
              </a:xfrm>
            </p:grpSpPr>
            <p:sp>
              <p:nvSpPr>
                <p:cNvPr id="155" name="Line 13"/>
                <p:cNvSpPr>
                  <a:spLocks noChangeShapeType="1"/>
                </p:cNvSpPr>
                <p:nvPr/>
              </p:nvSpPr>
              <p:spPr bwMode="auto">
                <a:xfrm flipV="1">
                  <a:off x="1966913" y="4232276"/>
                  <a:ext cx="2090738" cy="266700"/>
                </a:xfrm>
                <a:prstGeom prst="line">
                  <a:avLst/>
                </a:prstGeom>
                <a:noFill/>
                <a:ln w="15875" cap="flat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6" name="Freeform 14"/>
                <p:cNvSpPr>
                  <a:spLocks/>
                </p:cNvSpPr>
                <p:nvPr/>
              </p:nvSpPr>
              <p:spPr bwMode="auto">
                <a:xfrm>
                  <a:off x="4033838" y="4184651"/>
                  <a:ext cx="101600" cy="101600"/>
                </a:xfrm>
                <a:custGeom>
                  <a:avLst/>
                  <a:gdLst/>
                  <a:ahLst/>
                  <a:cxnLst>
                    <a:cxn ang="0">
                      <a:pos x="10" y="64"/>
                    </a:cxn>
                    <a:cxn ang="0">
                      <a:pos x="64" y="20"/>
                    </a:cxn>
                    <a:cxn ang="0">
                      <a:pos x="0" y="0"/>
                    </a:cxn>
                    <a:cxn ang="0">
                      <a:pos x="10" y="64"/>
                    </a:cxn>
                  </a:cxnLst>
                  <a:rect l="0" t="0" r="r" b="b"/>
                  <a:pathLst>
                    <a:path w="64" h="64">
                      <a:moveTo>
                        <a:pt x="10" y="64"/>
                      </a:moveTo>
                      <a:lnTo>
                        <a:pt x="64" y="20"/>
                      </a:lnTo>
                      <a:lnTo>
                        <a:pt x="0" y="0"/>
                      </a:lnTo>
                      <a:lnTo>
                        <a:pt x="10" y="64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157" name="Group 156"/>
              <p:cNvGrpSpPr/>
              <p:nvPr/>
            </p:nvGrpSpPr>
            <p:grpSpPr>
              <a:xfrm>
                <a:off x="5820304" y="4371447"/>
                <a:ext cx="1995488" cy="565150"/>
                <a:chOff x="1951038" y="4506913"/>
                <a:chExt cx="1995488" cy="565150"/>
              </a:xfrm>
            </p:grpSpPr>
            <p:sp>
              <p:nvSpPr>
                <p:cNvPr id="158" name="Line 16"/>
                <p:cNvSpPr>
                  <a:spLocks noChangeShapeType="1"/>
                </p:cNvSpPr>
                <p:nvPr/>
              </p:nvSpPr>
              <p:spPr bwMode="auto">
                <a:xfrm>
                  <a:off x="1951038" y="4506913"/>
                  <a:ext cx="1917700" cy="509588"/>
                </a:xfrm>
                <a:prstGeom prst="line">
                  <a:avLst/>
                </a:prstGeom>
                <a:noFill/>
                <a:ln w="15875" cap="flat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9" name="Freeform 17"/>
                <p:cNvSpPr>
                  <a:spLocks/>
                </p:cNvSpPr>
                <p:nvPr/>
              </p:nvSpPr>
              <p:spPr bwMode="auto">
                <a:xfrm>
                  <a:off x="3836988" y="4970463"/>
                  <a:ext cx="109538" cy="101600"/>
                </a:xfrm>
                <a:custGeom>
                  <a:avLst/>
                  <a:gdLst/>
                  <a:ahLst/>
                  <a:cxnLst>
                    <a:cxn ang="0">
                      <a:pos x="0" y="64"/>
                    </a:cxn>
                    <a:cxn ang="0">
                      <a:pos x="69" y="49"/>
                    </a:cxn>
                    <a:cxn ang="0">
                      <a:pos x="15" y="0"/>
                    </a:cxn>
                    <a:cxn ang="0">
                      <a:pos x="0" y="64"/>
                    </a:cxn>
                  </a:cxnLst>
                  <a:rect l="0" t="0" r="r" b="b"/>
                  <a:pathLst>
                    <a:path w="69" h="64">
                      <a:moveTo>
                        <a:pt x="0" y="64"/>
                      </a:moveTo>
                      <a:lnTo>
                        <a:pt x="69" y="49"/>
                      </a:lnTo>
                      <a:lnTo>
                        <a:pt x="15" y="0"/>
                      </a:lnTo>
                      <a:lnTo>
                        <a:pt x="0" y="64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160" name="Group 159"/>
              <p:cNvGrpSpPr/>
              <p:nvPr/>
            </p:nvGrpSpPr>
            <p:grpSpPr>
              <a:xfrm>
                <a:off x="5836179" y="4363510"/>
                <a:ext cx="1100138" cy="1130301"/>
                <a:chOff x="1966913" y="4498976"/>
                <a:chExt cx="1100138" cy="1130301"/>
              </a:xfrm>
            </p:grpSpPr>
            <p:sp>
              <p:nvSpPr>
                <p:cNvPr id="161" name="Line 19"/>
                <p:cNvSpPr>
                  <a:spLocks noChangeShapeType="1"/>
                </p:cNvSpPr>
                <p:nvPr/>
              </p:nvSpPr>
              <p:spPr bwMode="auto">
                <a:xfrm>
                  <a:off x="1966913" y="4498976"/>
                  <a:ext cx="1052513" cy="1076325"/>
                </a:xfrm>
                <a:prstGeom prst="line">
                  <a:avLst/>
                </a:prstGeom>
                <a:noFill/>
                <a:ln w="15875" cap="flat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2" name="Freeform 20"/>
                <p:cNvSpPr>
                  <a:spLocks/>
                </p:cNvSpPr>
                <p:nvPr/>
              </p:nvSpPr>
              <p:spPr bwMode="auto">
                <a:xfrm>
                  <a:off x="2965451" y="5519739"/>
                  <a:ext cx="101600" cy="109538"/>
                </a:xfrm>
                <a:custGeom>
                  <a:avLst/>
                  <a:gdLst/>
                  <a:ahLst/>
                  <a:cxnLst>
                    <a:cxn ang="0">
                      <a:pos x="0" y="45"/>
                    </a:cxn>
                    <a:cxn ang="0">
                      <a:pos x="64" y="69"/>
                    </a:cxn>
                    <a:cxn ang="0">
                      <a:pos x="49" y="0"/>
                    </a:cxn>
                    <a:cxn ang="0">
                      <a:pos x="0" y="45"/>
                    </a:cxn>
                  </a:cxnLst>
                  <a:rect l="0" t="0" r="r" b="b"/>
                  <a:pathLst>
                    <a:path w="64" h="69">
                      <a:moveTo>
                        <a:pt x="0" y="45"/>
                      </a:moveTo>
                      <a:lnTo>
                        <a:pt x="64" y="69"/>
                      </a:lnTo>
                      <a:lnTo>
                        <a:pt x="49" y="0"/>
                      </a:lnTo>
                      <a:lnTo>
                        <a:pt x="0" y="45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sp>
            <p:nvSpPr>
              <p:cNvPr id="163" name="Rectangle 22"/>
              <p:cNvSpPr>
                <a:spLocks noChangeArrowheads="1"/>
              </p:cNvSpPr>
              <p:nvPr/>
            </p:nvSpPr>
            <p:spPr bwMode="auto">
              <a:xfrm>
                <a:off x="6621991" y="3452285"/>
                <a:ext cx="282575" cy="3302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64" name="Rectangle 23"/>
              <p:cNvSpPr>
                <a:spLocks noChangeArrowheads="1"/>
              </p:cNvSpPr>
              <p:nvPr/>
            </p:nvSpPr>
            <p:spPr bwMode="auto">
              <a:xfrm>
                <a:off x="6699779" y="3498322"/>
                <a:ext cx="234950" cy="29051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700" b="1" i="0" u="none" strike="noStrike" cap="none" normalizeH="0" baseline="0" smtClean="0">
                    <a:ln>
                      <a:noFill/>
                    </a:ln>
                    <a:solidFill>
                      <a:srgbClr val="FC0128"/>
                    </a:solidFill>
                    <a:effectLst/>
                    <a:latin typeface="Arial" pitchFamily="34" charset="0"/>
                    <a:cs typeface="Arial" pitchFamily="34" charset="0"/>
                  </a:rPr>
                  <a:t>?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65" name="Rectangle 24"/>
              <p:cNvSpPr>
                <a:spLocks noChangeArrowheads="1"/>
              </p:cNvSpPr>
              <p:nvPr/>
            </p:nvSpPr>
            <p:spPr bwMode="auto">
              <a:xfrm>
                <a:off x="6810904" y="3892022"/>
                <a:ext cx="282575" cy="3302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66" name="Rectangle 25"/>
              <p:cNvSpPr>
                <a:spLocks noChangeArrowheads="1"/>
              </p:cNvSpPr>
              <p:nvPr/>
            </p:nvSpPr>
            <p:spPr bwMode="auto">
              <a:xfrm>
                <a:off x="6888691" y="3938060"/>
                <a:ext cx="234950" cy="29051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700" b="1" i="0" u="none" strike="noStrike" cap="none" normalizeH="0" baseline="0" smtClean="0">
                    <a:ln>
                      <a:noFill/>
                    </a:ln>
                    <a:solidFill>
                      <a:srgbClr val="FC0128"/>
                    </a:solidFill>
                    <a:effectLst/>
                    <a:latin typeface="Arial" pitchFamily="34" charset="0"/>
                    <a:cs typeface="Arial" pitchFamily="34" charset="0"/>
                  </a:rPr>
                  <a:t>?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67" name="Rectangle 26"/>
              <p:cNvSpPr>
                <a:spLocks noChangeArrowheads="1"/>
              </p:cNvSpPr>
              <p:nvPr/>
            </p:nvSpPr>
            <p:spPr bwMode="auto">
              <a:xfrm>
                <a:off x="6999816" y="4331760"/>
                <a:ext cx="282575" cy="3302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68" name="Rectangle 27"/>
              <p:cNvSpPr>
                <a:spLocks noChangeArrowheads="1"/>
              </p:cNvSpPr>
              <p:nvPr/>
            </p:nvSpPr>
            <p:spPr bwMode="auto">
              <a:xfrm>
                <a:off x="7077604" y="4377797"/>
                <a:ext cx="234950" cy="29051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700" b="1" i="0" u="none" strike="noStrike" cap="none" normalizeH="0" baseline="0" smtClean="0">
                    <a:ln>
                      <a:noFill/>
                    </a:ln>
                    <a:solidFill>
                      <a:srgbClr val="FC0128"/>
                    </a:solidFill>
                    <a:effectLst/>
                    <a:latin typeface="Arial" pitchFamily="34" charset="0"/>
                    <a:cs typeface="Arial" pitchFamily="34" charset="0"/>
                  </a:rPr>
                  <a:t>?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69" name="Rectangle 28"/>
              <p:cNvSpPr>
                <a:spLocks noChangeArrowheads="1"/>
              </p:cNvSpPr>
              <p:nvPr/>
            </p:nvSpPr>
            <p:spPr bwMode="auto">
              <a:xfrm>
                <a:off x="6621991" y="4896910"/>
                <a:ext cx="282575" cy="3302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70" name="Rectangle 29"/>
              <p:cNvSpPr>
                <a:spLocks noChangeArrowheads="1"/>
              </p:cNvSpPr>
              <p:nvPr/>
            </p:nvSpPr>
            <p:spPr bwMode="auto">
              <a:xfrm>
                <a:off x="6699779" y="4944535"/>
                <a:ext cx="234950" cy="29051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700" b="1" i="0" u="none" strike="noStrike" cap="none" normalizeH="0" baseline="0" smtClean="0">
                    <a:ln>
                      <a:noFill/>
                    </a:ln>
                    <a:solidFill>
                      <a:srgbClr val="FC0128"/>
                    </a:solidFill>
                    <a:effectLst/>
                    <a:latin typeface="Arial" pitchFamily="34" charset="0"/>
                    <a:cs typeface="Arial" pitchFamily="34" charset="0"/>
                  </a:rPr>
                  <a:t>?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71" name="Freeform 40"/>
              <p:cNvSpPr>
                <a:spLocks/>
              </p:cNvSpPr>
              <p:nvPr/>
            </p:nvSpPr>
            <p:spPr bwMode="auto">
              <a:xfrm>
                <a:off x="4736041" y="4206347"/>
                <a:ext cx="644525" cy="338138"/>
              </a:xfrm>
              <a:custGeom>
                <a:avLst/>
                <a:gdLst/>
                <a:ahLst/>
                <a:cxnLst>
                  <a:cxn ang="0">
                    <a:pos x="5" y="109"/>
                  </a:cxn>
                  <a:cxn ang="0">
                    <a:pos x="10" y="114"/>
                  </a:cxn>
                  <a:cxn ang="0">
                    <a:pos x="15" y="114"/>
                  </a:cxn>
                  <a:cxn ang="0">
                    <a:pos x="25" y="114"/>
                  </a:cxn>
                  <a:cxn ang="0">
                    <a:pos x="30" y="109"/>
                  </a:cxn>
                  <a:cxn ang="0">
                    <a:pos x="40" y="109"/>
                  </a:cxn>
                  <a:cxn ang="0">
                    <a:pos x="45" y="109"/>
                  </a:cxn>
                  <a:cxn ang="0">
                    <a:pos x="55" y="114"/>
                  </a:cxn>
                  <a:cxn ang="0">
                    <a:pos x="60" y="109"/>
                  </a:cxn>
                  <a:cxn ang="0">
                    <a:pos x="64" y="114"/>
                  </a:cxn>
                  <a:cxn ang="0">
                    <a:pos x="74" y="114"/>
                  </a:cxn>
                  <a:cxn ang="0">
                    <a:pos x="79" y="114"/>
                  </a:cxn>
                  <a:cxn ang="0">
                    <a:pos x="89" y="109"/>
                  </a:cxn>
                  <a:cxn ang="0">
                    <a:pos x="94" y="109"/>
                  </a:cxn>
                  <a:cxn ang="0">
                    <a:pos x="99" y="104"/>
                  </a:cxn>
                  <a:cxn ang="0">
                    <a:pos x="109" y="109"/>
                  </a:cxn>
                  <a:cxn ang="0">
                    <a:pos x="114" y="114"/>
                  </a:cxn>
                  <a:cxn ang="0">
                    <a:pos x="124" y="104"/>
                  </a:cxn>
                  <a:cxn ang="0">
                    <a:pos x="129" y="109"/>
                  </a:cxn>
                  <a:cxn ang="0">
                    <a:pos x="139" y="138"/>
                  </a:cxn>
                  <a:cxn ang="0">
                    <a:pos x="144" y="54"/>
                  </a:cxn>
                  <a:cxn ang="0">
                    <a:pos x="154" y="94"/>
                  </a:cxn>
                  <a:cxn ang="0">
                    <a:pos x="163" y="138"/>
                  </a:cxn>
                  <a:cxn ang="0">
                    <a:pos x="168" y="44"/>
                  </a:cxn>
                  <a:cxn ang="0">
                    <a:pos x="173" y="124"/>
                  </a:cxn>
                  <a:cxn ang="0">
                    <a:pos x="178" y="104"/>
                  </a:cxn>
                  <a:cxn ang="0">
                    <a:pos x="193" y="163"/>
                  </a:cxn>
                  <a:cxn ang="0">
                    <a:pos x="198" y="15"/>
                  </a:cxn>
                  <a:cxn ang="0">
                    <a:pos x="208" y="99"/>
                  </a:cxn>
                  <a:cxn ang="0">
                    <a:pos x="213" y="94"/>
                  </a:cxn>
                  <a:cxn ang="0">
                    <a:pos x="218" y="138"/>
                  </a:cxn>
                  <a:cxn ang="0">
                    <a:pos x="228" y="0"/>
                  </a:cxn>
                  <a:cxn ang="0">
                    <a:pos x="233" y="69"/>
                  </a:cxn>
                  <a:cxn ang="0">
                    <a:pos x="243" y="99"/>
                  </a:cxn>
                  <a:cxn ang="0">
                    <a:pos x="248" y="119"/>
                  </a:cxn>
                  <a:cxn ang="0">
                    <a:pos x="253" y="188"/>
                  </a:cxn>
                  <a:cxn ang="0">
                    <a:pos x="262" y="94"/>
                  </a:cxn>
                  <a:cxn ang="0">
                    <a:pos x="267" y="84"/>
                  </a:cxn>
                  <a:cxn ang="0">
                    <a:pos x="277" y="138"/>
                  </a:cxn>
                  <a:cxn ang="0">
                    <a:pos x="287" y="158"/>
                  </a:cxn>
                  <a:cxn ang="0">
                    <a:pos x="292" y="84"/>
                  </a:cxn>
                  <a:cxn ang="0">
                    <a:pos x="302" y="124"/>
                  </a:cxn>
                  <a:cxn ang="0">
                    <a:pos x="307" y="129"/>
                  </a:cxn>
                  <a:cxn ang="0">
                    <a:pos x="312" y="158"/>
                  </a:cxn>
                  <a:cxn ang="0">
                    <a:pos x="322" y="5"/>
                  </a:cxn>
                  <a:cxn ang="0">
                    <a:pos x="327" y="84"/>
                  </a:cxn>
                  <a:cxn ang="0">
                    <a:pos x="337" y="99"/>
                  </a:cxn>
                  <a:cxn ang="0">
                    <a:pos x="342" y="119"/>
                  </a:cxn>
                  <a:cxn ang="0">
                    <a:pos x="347" y="133"/>
                  </a:cxn>
                  <a:cxn ang="0">
                    <a:pos x="356" y="54"/>
                  </a:cxn>
                  <a:cxn ang="0">
                    <a:pos x="361" y="49"/>
                  </a:cxn>
                  <a:cxn ang="0">
                    <a:pos x="371" y="119"/>
                  </a:cxn>
                  <a:cxn ang="0">
                    <a:pos x="376" y="138"/>
                  </a:cxn>
                  <a:cxn ang="0">
                    <a:pos x="386" y="109"/>
                  </a:cxn>
                  <a:cxn ang="0">
                    <a:pos x="391" y="30"/>
                  </a:cxn>
                  <a:cxn ang="0">
                    <a:pos x="396" y="69"/>
                  </a:cxn>
                  <a:cxn ang="0">
                    <a:pos x="401" y="119"/>
                  </a:cxn>
                </a:cxnLst>
                <a:rect l="0" t="0" r="r" b="b"/>
                <a:pathLst>
                  <a:path w="406" h="213">
                    <a:moveTo>
                      <a:pt x="0" y="109"/>
                    </a:moveTo>
                    <a:lnTo>
                      <a:pt x="5" y="109"/>
                    </a:lnTo>
                    <a:lnTo>
                      <a:pt x="5" y="109"/>
                    </a:lnTo>
                    <a:lnTo>
                      <a:pt x="10" y="114"/>
                    </a:lnTo>
                    <a:lnTo>
                      <a:pt x="15" y="109"/>
                    </a:lnTo>
                    <a:lnTo>
                      <a:pt x="15" y="114"/>
                    </a:lnTo>
                    <a:lnTo>
                      <a:pt x="20" y="109"/>
                    </a:lnTo>
                    <a:lnTo>
                      <a:pt x="25" y="114"/>
                    </a:lnTo>
                    <a:lnTo>
                      <a:pt x="30" y="114"/>
                    </a:lnTo>
                    <a:lnTo>
                      <a:pt x="30" y="109"/>
                    </a:lnTo>
                    <a:lnTo>
                      <a:pt x="35" y="109"/>
                    </a:lnTo>
                    <a:lnTo>
                      <a:pt x="40" y="109"/>
                    </a:lnTo>
                    <a:lnTo>
                      <a:pt x="45" y="109"/>
                    </a:lnTo>
                    <a:lnTo>
                      <a:pt x="45" y="109"/>
                    </a:lnTo>
                    <a:lnTo>
                      <a:pt x="50" y="109"/>
                    </a:lnTo>
                    <a:lnTo>
                      <a:pt x="55" y="114"/>
                    </a:lnTo>
                    <a:lnTo>
                      <a:pt x="55" y="109"/>
                    </a:lnTo>
                    <a:lnTo>
                      <a:pt x="60" y="109"/>
                    </a:lnTo>
                    <a:lnTo>
                      <a:pt x="60" y="109"/>
                    </a:lnTo>
                    <a:lnTo>
                      <a:pt x="64" y="114"/>
                    </a:lnTo>
                    <a:lnTo>
                      <a:pt x="69" y="114"/>
                    </a:lnTo>
                    <a:lnTo>
                      <a:pt x="74" y="114"/>
                    </a:lnTo>
                    <a:lnTo>
                      <a:pt x="79" y="114"/>
                    </a:lnTo>
                    <a:lnTo>
                      <a:pt x="79" y="114"/>
                    </a:lnTo>
                    <a:lnTo>
                      <a:pt x="84" y="114"/>
                    </a:lnTo>
                    <a:lnTo>
                      <a:pt x="89" y="109"/>
                    </a:lnTo>
                    <a:lnTo>
                      <a:pt x="89" y="109"/>
                    </a:lnTo>
                    <a:lnTo>
                      <a:pt x="94" y="109"/>
                    </a:lnTo>
                    <a:lnTo>
                      <a:pt x="99" y="109"/>
                    </a:lnTo>
                    <a:lnTo>
                      <a:pt x="99" y="104"/>
                    </a:lnTo>
                    <a:lnTo>
                      <a:pt x="104" y="104"/>
                    </a:lnTo>
                    <a:lnTo>
                      <a:pt x="109" y="109"/>
                    </a:lnTo>
                    <a:lnTo>
                      <a:pt x="109" y="114"/>
                    </a:lnTo>
                    <a:lnTo>
                      <a:pt x="114" y="114"/>
                    </a:lnTo>
                    <a:lnTo>
                      <a:pt x="119" y="109"/>
                    </a:lnTo>
                    <a:lnTo>
                      <a:pt x="124" y="104"/>
                    </a:lnTo>
                    <a:lnTo>
                      <a:pt x="129" y="104"/>
                    </a:lnTo>
                    <a:lnTo>
                      <a:pt x="129" y="109"/>
                    </a:lnTo>
                    <a:lnTo>
                      <a:pt x="134" y="119"/>
                    </a:lnTo>
                    <a:lnTo>
                      <a:pt x="139" y="138"/>
                    </a:lnTo>
                    <a:lnTo>
                      <a:pt x="144" y="129"/>
                    </a:lnTo>
                    <a:lnTo>
                      <a:pt x="144" y="54"/>
                    </a:lnTo>
                    <a:lnTo>
                      <a:pt x="149" y="84"/>
                    </a:lnTo>
                    <a:lnTo>
                      <a:pt x="154" y="94"/>
                    </a:lnTo>
                    <a:lnTo>
                      <a:pt x="158" y="129"/>
                    </a:lnTo>
                    <a:lnTo>
                      <a:pt x="163" y="138"/>
                    </a:lnTo>
                    <a:lnTo>
                      <a:pt x="163" y="168"/>
                    </a:lnTo>
                    <a:lnTo>
                      <a:pt x="168" y="44"/>
                    </a:lnTo>
                    <a:lnTo>
                      <a:pt x="168" y="59"/>
                    </a:lnTo>
                    <a:lnTo>
                      <a:pt x="173" y="124"/>
                    </a:lnTo>
                    <a:lnTo>
                      <a:pt x="178" y="104"/>
                    </a:lnTo>
                    <a:lnTo>
                      <a:pt x="178" y="104"/>
                    </a:lnTo>
                    <a:lnTo>
                      <a:pt x="188" y="129"/>
                    </a:lnTo>
                    <a:lnTo>
                      <a:pt x="193" y="163"/>
                    </a:lnTo>
                    <a:lnTo>
                      <a:pt x="198" y="158"/>
                    </a:lnTo>
                    <a:lnTo>
                      <a:pt x="198" y="15"/>
                    </a:lnTo>
                    <a:lnTo>
                      <a:pt x="203" y="99"/>
                    </a:lnTo>
                    <a:lnTo>
                      <a:pt x="208" y="99"/>
                    </a:lnTo>
                    <a:lnTo>
                      <a:pt x="208" y="114"/>
                    </a:lnTo>
                    <a:lnTo>
                      <a:pt x="213" y="94"/>
                    </a:lnTo>
                    <a:lnTo>
                      <a:pt x="218" y="129"/>
                    </a:lnTo>
                    <a:lnTo>
                      <a:pt x="218" y="138"/>
                    </a:lnTo>
                    <a:lnTo>
                      <a:pt x="223" y="213"/>
                    </a:lnTo>
                    <a:lnTo>
                      <a:pt x="228" y="0"/>
                    </a:lnTo>
                    <a:lnTo>
                      <a:pt x="228" y="114"/>
                    </a:lnTo>
                    <a:lnTo>
                      <a:pt x="233" y="69"/>
                    </a:lnTo>
                    <a:lnTo>
                      <a:pt x="238" y="129"/>
                    </a:lnTo>
                    <a:lnTo>
                      <a:pt x="243" y="99"/>
                    </a:lnTo>
                    <a:lnTo>
                      <a:pt x="248" y="133"/>
                    </a:lnTo>
                    <a:lnTo>
                      <a:pt x="248" y="119"/>
                    </a:lnTo>
                    <a:lnTo>
                      <a:pt x="253" y="198"/>
                    </a:lnTo>
                    <a:lnTo>
                      <a:pt x="253" y="188"/>
                    </a:lnTo>
                    <a:lnTo>
                      <a:pt x="257" y="10"/>
                    </a:lnTo>
                    <a:lnTo>
                      <a:pt x="262" y="94"/>
                    </a:lnTo>
                    <a:lnTo>
                      <a:pt x="262" y="89"/>
                    </a:lnTo>
                    <a:lnTo>
                      <a:pt x="267" y="84"/>
                    </a:lnTo>
                    <a:lnTo>
                      <a:pt x="272" y="104"/>
                    </a:lnTo>
                    <a:lnTo>
                      <a:pt x="277" y="138"/>
                    </a:lnTo>
                    <a:lnTo>
                      <a:pt x="282" y="168"/>
                    </a:lnTo>
                    <a:lnTo>
                      <a:pt x="287" y="158"/>
                    </a:lnTo>
                    <a:lnTo>
                      <a:pt x="287" y="20"/>
                    </a:lnTo>
                    <a:lnTo>
                      <a:pt x="292" y="84"/>
                    </a:lnTo>
                    <a:lnTo>
                      <a:pt x="297" y="79"/>
                    </a:lnTo>
                    <a:lnTo>
                      <a:pt x="302" y="124"/>
                    </a:lnTo>
                    <a:lnTo>
                      <a:pt x="302" y="114"/>
                    </a:lnTo>
                    <a:lnTo>
                      <a:pt x="307" y="129"/>
                    </a:lnTo>
                    <a:lnTo>
                      <a:pt x="312" y="148"/>
                    </a:lnTo>
                    <a:lnTo>
                      <a:pt x="312" y="158"/>
                    </a:lnTo>
                    <a:lnTo>
                      <a:pt x="317" y="133"/>
                    </a:lnTo>
                    <a:lnTo>
                      <a:pt x="322" y="5"/>
                    </a:lnTo>
                    <a:lnTo>
                      <a:pt x="322" y="114"/>
                    </a:lnTo>
                    <a:lnTo>
                      <a:pt x="327" y="84"/>
                    </a:lnTo>
                    <a:lnTo>
                      <a:pt x="332" y="109"/>
                    </a:lnTo>
                    <a:lnTo>
                      <a:pt x="337" y="99"/>
                    </a:lnTo>
                    <a:lnTo>
                      <a:pt x="337" y="138"/>
                    </a:lnTo>
                    <a:lnTo>
                      <a:pt x="342" y="119"/>
                    </a:lnTo>
                    <a:lnTo>
                      <a:pt x="347" y="148"/>
                    </a:lnTo>
                    <a:lnTo>
                      <a:pt x="347" y="133"/>
                    </a:lnTo>
                    <a:lnTo>
                      <a:pt x="352" y="129"/>
                    </a:lnTo>
                    <a:lnTo>
                      <a:pt x="356" y="54"/>
                    </a:lnTo>
                    <a:lnTo>
                      <a:pt x="361" y="89"/>
                    </a:lnTo>
                    <a:lnTo>
                      <a:pt x="361" y="49"/>
                    </a:lnTo>
                    <a:lnTo>
                      <a:pt x="366" y="129"/>
                    </a:lnTo>
                    <a:lnTo>
                      <a:pt x="371" y="119"/>
                    </a:lnTo>
                    <a:lnTo>
                      <a:pt x="371" y="138"/>
                    </a:lnTo>
                    <a:lnTo>
                      <a:pt x="376" y="138"/>
                    </a:lnTo>
                    <a:lnTo>
                      <a:pt x="381" y="133"/>
                    </a:lnTo>
                    <a:lnTo>
                      <a:pt x="386" y="109"/>
                    </a:lnTo>
                    <a:lnTo>
                      <a:pt x="386" y="114"/>
                    </a:lnTo>
                    <a:lnTo>
                      <a:pt x="391" y="30"/>
                    </a:lnTo>
                    <a:lnTo>
                      <a:pt x="396" y="84"/>
                    </a:lnTo>
                    <a:lnTo>
                      <a:pt x="396" y="69"/>
                    </a:lnTo>
                    <a:lnTo>
                      <a:pt x="401" y="109"/>
                    </a:lnTo>
                    <a:lnTo>
                      <a:pt x="401" y="119"/>
                    </a:lnTo>
                    <a:lnTo>
                      <a:pt x="406" y="133"/>
                    </a:lnTo>
                  </a:path>
                </a:pathLst>
              </a:custGeom>
              <a:noFill/>
              <a:ln w="7938" cap="rnd">
                <a:solidFill>
                  <a:srgbClr val="0066FF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72" name="Freeform 41"/>
              <p:cNvSpPr>
                <a:spLocks/>
              </p:cNvSpPr>
              <p:nvPr/>
            </p:nvSpPr>
            <p:spPr bwMode="auto">
              <a:xfrm>
                <a:off x="5380566" y="4323822"/>
                <a:ext cx="455613" cy="101600"/>
              </a:xfrm>
              <a:custGeom>
                <a:avLst/>
                <a:gdLst/>
                <a:ahLst/>
                <a:cxnLst>
                  <a:cxn ang="0">
                    <a:pos x="0" y="59"/>
                  </a:cxn>
                  <a:cxn ang="0">
                    <a:pos x="10" y="64"/>
                  </a:cxn>
                  <a:cxn ang="0">
                    <a:pos x="15" y="50"/>
                  </a:cxn>
                  <a:cxn ang="0">
                    <a:pos x="25" y="35"/>
                  </a:cxn>
                  <a:cxn ang="0">
                    <a:pos x="30" y="25"/>
                  </a:cxn>
                  <a:cxn ang="0">
                    <a:pos x="35" y="50"/>
                  </a:cxn>
                  <a:cxn ang="0">
                    <a:pos x="45" y="45"/>
                  </a:cxn>
                  <a:cxn ang="0">
                    <a:pos x="49" y="45"/>
                  </a:cxn>
                  <a:cxn ang="0">
                    <a:pos x="59" y="25"/>
                  </a:cxn>
                  <a:cxn ang="0">
                    <a:pos x="64" y="20"/>
                  </a:cxn>
                  <a:cxn ang="0">
                    <a:pos x="69" y="40"/>
                  </a:cxn>
                  <a:cxn ang="0">
                    <a:pos x="79" y="45"/>
                  </a:cxn>
                  <a:cxn ang="0">
                    <a:pos x="89" y="35"/>
                  </a:cxn>
                  <a:cxn ang="0">
                    <a:pos x="99" y="35"/>
                  </a:cxn>
                  <a:cxn ang="0">
                    <a:pos x="104" y="35"/>
                  </a:cxn>
                  <a:cxn ang="0">
                    <a:pos x="109" y="35"/>
                  </a:cxn>
                  <a:cxn ang="0">
                    <a:pos x="119" y="35"/>
                  </a:cxn>
                  <a:cxn ang="0">
                    <a:pos x="124" y="40"/>
                  </a:cxn>
                  <a:cxn ang="0">
                    <a:pos x="134" y="40"/>
                  </a:cxn>
                  <a:cxn ang="0">
                    <a:pos x="144" y="40"/>
                  </a:cxn>
                  <a:cxn ang="0">
                    <a:pos x="148" y="35"/>
                  </a:cxn>
                  <a:cxn ang="0">
                    <a:pos x="153" y="30"/>
                  </a:cxn>
                  <a:cxn ang="0">
                    <a:pos x="163" y="30"/>
                  </a:cxn>
                  <a:cxn ang="0">
                    <a:pos x="168" y="35"/>
                  </a:cxn>
                  <a:cxn ang="0">
                    <a:pos x="178" y="35"/>
                  </a:cxn>
                  <a:cxn ang="0">
                    <a:pos x="183" y="40"/>
                  </a:cxn>
                  <a:cxn ang="0">
                    <a:pos x="188" y="40"/>
                  </a:cxn>
                  <a:cxn ang="0">
                    <a:pos x="198" y="35"/>
                  </a:cxn>
                  <a:cxn ang="0">
                    <a:pos x="203" y="40"/>
                  </a:cxn>
                  <a:cxn ang="0">
                    <a:pos x="218" y="35"/>
                  </a:cxn>
                  <a:cxn ang="0">
                    <a:pos x="223" y="30"/>
                  </a:cxn>
                  <a:cxn ang="0">
                    <a:pos x="228" y="35"/>
                  </a:cxn>
                  <a:cxn ang="0">
                    <a:pos x="238" y="35"/>
                  </a:cxn>
                  <a:cxn ang="0">
                    <a:pos x="242" y="40"/>
                  </a:cxn>
                  <a:cxn ang="0">
                    <a:pos x="247" y="40"/>
                  </a:cxn>
                  <a:cxn ang="0">
                    <a:pos x="257" y="35"/>
                  </a:cxn>
                  <a:cxn ang="0">
                    <a:pos x="262" y="35"/>
                  </a:cxn>
                  <a:cxn ang="0">
                    <a:pos x="272" y="35"/>
                  </a:cxn>
                  <a:cxn ang="0">
                    <a:pos x="277" y="30"/>
                  </a:cxn>
                  <a:cxn ang="0">
                    <a:pos x="287" y="25"/>
                  </a:cxn>
                </a:cxnLst>
                <a:rect l="0" t="0" r="r" b="b"/>
                <a:pathLst>
                  <a:path w="287" h="64">
                    <a:moveTo>
                      <a:pt x="0" y="59"/>
                    </a:moveTo>
                    <a:lnTo>
                      <a:pt x="0" y="59"/>
                    </a:lnTo>
                    <a:lnTo>
                      <a:pt x="5" y="59"/>
                    </a:lnTo>
                    <a:lnTo>
                      <a:pt x="10" y="64"/>
                    </a:lnTo>
                    <a:lnTo>
                      <a:pt x="15" y="40"/>
                    </a:lnTo>
                    <a:lnTo>
                      <a:pt x="15" y="50"/>
                    </a:lnTo>
                    <a:lnTo>
                      <a:pt x="20" y="40"/>
                    </a:lnTo>
                    <a:lnTo>
                      <a:pt x="25" y="35"/>
                    </a:lnTo>
                    <a:lnTo>
                      <a:pt x="25" y="0"/>
                    </a:lnTo>
                    <a:lnTo>
                      <a:pt x="30" y="25"/>
                    </a:lnTo>
                    <a:lnTo>
                      <a:pt x="35" y="35"/>
                    </a:lnTo>
                    <a:lnTo>
                      <a:pt x="35" y="50"/>
                    </a:lnTo>
                    <a:lnTo>
                      <a:pt x="40" y="45"/>
                    </a:lnTo>
                    <a:lnTo>
                      <a:pt x="45" y="45"/>
                    </a:lnTo>
                    <a:lnTo>
                      <a:pt x="49" y="35"/>
                    </a:lnTo>
                    <a:lnTo>
                      <a:pt x="49" y="45"/>
                    </a:lnTo>
                    <a:lnTo>
                      <a:pt x="54" y="25"/>
                    </a:lnTo>
                    <a:lnTo>
                      <a:pt x="59" y="25"/>
                    </a:lnTo>
                    <a:lnTo>
                      <a:pt x="64" y="25"/>
                    </a:lnTo>
                    <a:lnTo>
                      <a:pt x="64" y="20"/>
                    </a:lnTo>
                    <a:lnTo>
                      <a:pt x="69" y="35"/>
                    </a:lnTo>
                    <a:lnTo>
                      <a:pt x="69" y="40"/>
                    </a:lnTo>
                    <a:lnTo>
                      <a:pt x="74" y="45"/>
                    </a:lnTo>
                    <a:lnTo>
                      <a:pt x="79" y="45"/>
                    </a:lnTo>
                    <a:lnTo>
                      <a:pt x="84" y="40"/>
                    </a:lnTo>
                    <a:lnTo>
                      <a:pt x="89" y="35"/>
                    </a:lnTo>
                    <a:lnTo>
                      <a:pt x="94" y="35"/>
                    </a:lnTo>
                    <a:lnTo>
                      <a:pt x="99" y="35"/>
                    </a:lnTo>
                    <a:lnTo>
                      <a:pt x="99" y="30"/>
                    </a:lnTo>
                    <a:lnTo>
                      <a:pt x="104" y="35"/>
                    </a:lnTo>
                    <a:lnTo>
                      <a:pt x="109" y="35"/>
                    </a:lnTo>
                    <a:lnTo>
                      <a:pt x="109" y="35"/>
                    </a:lnTo>
                    <a:lnTo>
                      <a:pt x="114" y="35"/>
                    </a:lnTo>
                    <a:lnTo>
                      <a:pt x="119" y="35"/>
                    </a:lnTo>
                    <a:lnTo>
                      <a:pt x="119" y="35"/>
                    </a:lnTo>
                    <a:lnTo>
                      <a:pt x="124" y="40"/>
                    </a:lnTo>
                    <a:lnTo>
                      <a:pt x="134" y="45"/>
                    </a:lnTo>
                    <a:lnTo>
                      <a:pt x="134" y="40"/>
                    </a:lnTo>
                    <a:lnTo>
                      <a:pt x="139" y="40"/>
                    </a:lnTo>
                    <a:lnTo>
                      <a:pt x="144" y="40"/>
                    </a:lnTo>
                    <a:lnTo>
                      <a:pt x="148" y="40"/>
                    </a:lnTo>
                    <a:lnTo>
                      <a:pt x="148" y="35"/>
                    </a:lnTo>
                    <a:lnTo>
                      <a:pt x="153" y="35"/>
                    </a:lnTo>
                    <a:lnTo>
                      <a:pt x="153" y="30"/>
                    </a:lnTo>
                    <a:lnTo>
                      <a:pt x="158" y="35"/>
                    </a:lnTo>
                    <a:lnTo>
                      <a:pt x="163" y="30"/>
                    </a:lnTo>
                    <a:lnTo>
                      <a:pt x="163" y="35"/>
                    </a:lnTo>
                    <a:lnTo>
                      <a:pt x="168" y="35"/>
                    </a:lnTo>
                    <a:lnTo>
                      <a:pt x="173" y="40"/>
                    </a:lnTo>
                    <a:lnTo>
                      <a:pt x="178" y="35"/>
                    </a:lnTo>
                    <a:lnTo>
                      <a:pt x="183" y="35"/>
                    </a:lnTo>
                    <a:lnTo>
                      <a:pt x="183" y="40"/>
                    </a:lnTo>
                    <a:lnTo>
                      <a:pt x="188" y="35"/>
                    </a:lnTo>
                    <a:lnTo>
                      <a:pt x="188" y="40"/>
                    </a:lnTo>
                    <a:lnTo>
                      <a:pt x="193" y="35"/>
                    </a:lnTo>
                    <a:lnTo>
                      <a:pt x="198" y="35"/>
                    </a:lnTo>
                    <a:lnTo>
                      <a:pt x="203" y="40"/>
                    </a:lnTo>
                    <a:lnTo>
                      <a:pt x="203" y="40"/>
                    </a:lnTo>
                    <a:lnTo>
                      <a:pt x="213" y="35"/>
                    </a:lnTo>
                    <a:lnTo>
                      <a:pt x="218" y="35"/>
                    </a:lnTo>
                    <a:lnTo>
                      <a:pt x="218" y="30"/>
                    </a:lnTo>
                    <a:lnTo>
                      <a:pt x="223" y="30"/>
                    </a:lnTo>
                    <a:lnTo>
                      <a:pt x="223" y="30"/>
                    </a:lnTo>
                    <a:lnTo>
                      <a:pt x="228" y="35"/>
                    </a:lnTo>
                    <a:lnTo>
                      <a:pt x="233" y="35"/>
                    </a:lnTo>
                    <a:lnTo>
                      <a:pt x="238" y="35"/>
                    </a:lnTo>
                    <a:lnTo>
                      <a:pt x="238" y="40"/>
                    </a:lnTo>
                    <a:lnTo>
                      <a:pt x="242" y="40"/>
                    </a:lnTo>
                    <a:lnTo>
                      <a:pt x="247" y="40"/>
                    </a:lnTo>
                    <a:lnTo>
                      <a:pt x="247" y="40"/>
                    </a:lnTo>
                    <a:lnTo>
                      <a:pt x="252" y="35"/>
                    </a:lnTo>
                    <a:lnTo>
                      <a:pt x="257" y="35"/>
                    </a:lnTo>
                    <a:lnTo>
                      <a:pt x="262" y="35"/>
                    </a:lnTo>
                    <a:lnTo>
                      <a:pt x="262" y="35"/>
                    </a:lnTo>
                    <a:lnTo>
                      <a:pt x="267" y="35"/>
                    </a:lnTo>
                    <a:lnTo>
                      <a:pt x="272" y="35"/>
                    </a:lnTo>
                    <a:lnTo>
                      <a:pt x="277" y="30"/>
                    </a:lnTo>
                    <a:lnTo>
                      <a:pt x="277" y="30"/>
                    </a:lnTo>
                    <a:lnTo>
                      <a:pt x="282" y="30"/>
                    </a:lnTo>
                    <a:lnTo>
                      <a:pt x="287" y="25"/>
                    </a:lnTo>
                  </a:path>
                </a:pathLst>
              </a:custGeom>
              <a:noFill/>
              <a:ln w="7938" cap="rnd">
                <a:solidFill>
                  <a:srgbClr val="0066FF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grpSp>
            <p:nvGrpSpPr>
              <p:cNvPr id="173" name="Group 172"/>
              <p:cNvGrpSpPr/>
              <p:nvPr/>
            </p:nvGrpSpPr>
            <p:grpSpPr>
              <a:xfrm>
                <a:off x="5836179" y="3499910"/>
                <a:ext cx="1382713" cy="863601"/>
                <a:chOff x="1966913" y="3635376"/>
                <a:chExt cx="1382713" cy="863601"/>
              </a:xfrm>
            </p:grpSpPr>
            <p:sp>
              <p:nvSpPr>
                <p:cNvPr id="174" name="Line 42"/>
                <p:cNvSpPr>
                  <a:spLocks noChangeShapeType="1"/>
                </p:cNvSpPr>
                <p:nvPr/>
              </p:nvSpPr>
              <p:spPr bwMode="auto">
                <a:xfrm flipV="1">
                  <a:off x="1966913" y="3665539"/>
                  <a:ext cx="1312863" cy="833438"/>
                </a:xfrm>
                <a:prstGeom prst="line">
                  <a:avLst/>
                </a:prstGeom>
                <a:noFill/>
                <a:ln w="15875" cap="flat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5" name="Freeform 43"/>
                <p:cNvSpPr>
                  <a:spLocks/>
                </p:cNvSpPr>
                <p:nvPr/>
              </p:nvSpPr>
              <p:spPr bwMode="auto">
                <a:xfrm>
                  <a:off x="3232151" y="3635376"/>
                  <a:ext cx="117475" cy="101600"/>
                </a:xfrm>
                <a:custGeom>
                  <a:avLst/>
                  <a:gdLst/>
                  <a:ahLst/>
                  <a:cxnLst>
                    <a:cxn ang="0">
                      <a:pos x="35" y="64"/>
                    </a:cxn>
                    <a:cxn ang="0">
                      <a:pos x="74" y="0"/>
                    </a:cxn>
                    <a:cxn ang="0">
                      <a:pos x="0" y="9"/>
                    </a:cxn>
                    <a:cxn ang="0">
                      <a:pos x="35" y="64"/>
                    </a:cxn>
                  </a:cxnLst>
                  <a:rect l="0" t="0" r="r" b="b"/>
                  <a:pathLst>
                    <a:path w="74" h="64">
                      <a:moveTo>
                        <a:pt x="35" y="64"/>
                      </a:moveTo>
                      <a:lnTo>
                        <a:pt x="74" y="0"/>
                      </a:lnTo>
                      <a:lnTo>
                        <a:pt x="0" y="9"/>
                      </a:lnTo>
                      <a:lnTo>
                        <a:pt x="35" y="64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176" name="Group 175"/>
              <p:cNvGrpSpPr/>
              <p:nvPr/>
            </p:nvGrpSpPr>
            <p:grpSpPr>
              <a:xfrm>
                <a:off x="5836179" y="4049185"/>
                <a:ext cx="2168525" cy="314325"/>
                <a:chOff x="1966913" y="4184651"/>
                <a:chExt cx="2168525" cy="314325"/>
              </a:xfrm>
            </p:grpSpPr>
            <p:sp>
              <p:nvSpPr>
                <p:cNvPr id="177" name="Line 45"/>
                <p:cNvSpPr>
                  <a:spLocks noChangeShapeType="1"/>
                </p:cNvSpPr>
                <p:nvPr/>
              </p:nvSpPr>
              <p:spPr bwMode="auto">
                <a:xfrm flipV="1">
                  <a:off x="1966913" y="4232276"/>
                  <a:ext cx="2090738" cy="266700"/>
                </a:xfrm>
                <a:prstGeom prst="line">
                  <a:avLst/>
                </a:prstGeom>
                <a:noFill/>
                <a:ln w="15875" cap="flat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8" name="Freeform 46"/>
                <p:cNvSpPr>
                  <a:spLocks/>
                </p:cNvSpPr>
                <p:nvPr/>
              </p:nvSpPr>
              <p:spPr bwMode="auto">
                <a:xfrm>
                  <a:off x="4033838" y="4184651"/>
                  <a:ext cx="101600" cy="101600"/>
                </a:xfrm>
                <a:custGeom>
                  <a:avLst/>
                  <a:gdLst/>
                  <a:ahLst/>
                  <a:cxnLst>
                    <a:cxn ang="0">
                      <a:pos x="10" y="64"/>
                    </a:cxn>
                    <a:cxn ang="0">
                      <a:pos x="64" y="20"/>
                    </a:cxn>
                    <a:cxn ang="0">
                      <a:pos x="0" y="0"/>
                    </a:cxn>
                    <a:cxn ang="0">
                      <a:pos x="10" y="64"/>
                    </a:cxn>
                  </a:cxnLst>
                  <a:rect l="0" t="0" r="r" b="b"/>
                  <a:pathLst>
                    <a:path w="64" h="64">
                      <a:moveTo>
                        <a:pt x="10" y="64"/>
                      </a:moveTo>
                      <a:lnTo>
                        <a:pt x="64" y="20"/>
                      </a:lnTo>
                      <a:lnTo>
                        <a:pt x="0" y="0"/>
                      </a:lnTo>
                      <a:lnTo>
                        <a:pt x="10" y="64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179" name="Group 178"/>
              <p:cNvGrpSpPr/>
              <p:nvPr/>
            </p:nvGrpSpPr>
            <p:grpSpPr>
              <a:xfrm>
                <a:off x="5820304" y="4371447"/>
                <a:ext cx="1995488" cy="565150"/>
                <a:chOff x="1951038" y="4506913"/>
                <a:chExt cx="1995488" cy="565150"/>
              </a:xfrm>
            </p:grpSpPr>
            <p:sp>
              <p:nvSpPr>
                <p:cNvPr id="180" name="Line 48"/>
                <p:cNvSpPr>
                  <a:spLocks noChangeShapeType="1"/>
                </p:cNvSpPr>
                <p:nvPr/>
              </p:nvSpPr>
              <p:spPr bwMode="auto">
                <a:xfrm>
                  <a:off x="1951038" y="4506913"/>
                  <a:ext cx="1917700" cy="509588"/>
                </a:xfrm>
                <a:prstGeom prst="line">
                  <a:avLst/>
                </a:prstGeom>
                <a:noFill/>
                <a:ln w="15875" cap="flat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81" name="Freeform 49"/>
                <p:cNvSpPr>
                  <a:spLocks/>
                </p:cNvSpPr>
                <p:nvPr/>
              </p:nvSpPr>
              <p:spPr bwMode="auto">
                <a:xfrm>
                  <a:off x="3836988" y="4970463"/>
                  <a:ext cx="109538" cy="101600"/>
                </a:xfrm>
                <a:custGeom>
                  <a:avLst/>
                  <a:gdLst/>
                  <a:ahLst/>
                  <a:cxnLst>
                    <a:cxn ang="0">
                      <a:pos x="0" y="64"/>
                    </a:cxn>
                    <a:cxn ang="0">
                      <a:pos x="69" y="49"/>
                    </a:cxn>
                    <a:cxn ang="0">
                      <a:pos x="15" y="0"/>
                    </a:cxn>
                    <a:cxn ang="0">
                      <a:pos x="0" y="64"/>
                    </a:cxn>
                  </a:cxnLst>
                  <a:rect l="0" t="0" r="r" b="b"/>
                  <a:pathLst>
                    <a:path w="69" h="64">
                      <a:moveTo>
                        <a:pt x="0" y="64"/>
                      </a:moveTo>
                      <a:lnTo>
                        <a:pt x="69" y="49"/>
                      </a:lnTo>
                      <a:lnTo>
                        <a:pt x="15" y="0"/>
                      </a:lnTo>
                      <a:lnTo>
                        <a:pt x="0" y="64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182" name="Group 181"/>
              <p:cNvGrpSpPr/>
              <p:nvPr/>
            </p:nvGrpSpPr>
            <p:grpSpPr>
              <a:xfrm>
                <a:off x="5836179" y="4363510"/>
                <a:ext cx="1100138" cy="1130301"/>
                <a:chOff x="1966913" y="4498976"/>
                <a:chExt cx="1100138" cy="1130301"/>
              </a:xfrm>
            </p:grpSpPr>
            <p:sp>
              <p:nvSpPr>
                <p:cNvPr id="183" name="Line 51"/>
                <p:cNvSpPr>
                  <a:spLocks noChangeShapeType="1"/>
                </p:cNvSpPr>
                <p:nvPr/>
              </p:nvSpPr>
              <p:spPr bwMode="auto">
                <a:xfrm>
                  <a:off x="1966913" y="4498976"/>
                  <a:ext cx="1052513" cy="1076325"/>
                </a:xfrm>
                <a:prstGeom prst="line">
                  <a:avLst/>
                </a:prstGeom>
                <a:noFill/>
                <a:ln w="15875" cap="flat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84" name="Freeform 52"/>
                <p:cNvSpPr>
                  <a:spLocks/>
                </p:cNvSpPr>
                <p:nvPr/>
              </p:nvSpPr>
              <p:spPr bwMode="auto">
                <a:xfrm>
                  <a:off x="2965451" y="5519739"/>
                  <a:ext cx="101600" cy="109538"/>
                </a:xfrm>
                <a:custGeom>
                  <a:avLst/>
                  <a:gdLst/>
                  <a:ahLst/>
                  <a:cxnLst>
                    <a:cxn ang="0">
                      <a:pos x="0" y="45"/>
                    </a:cxn>
                    <a:cxn ang="0">
                      <a:pos x="64" y="69"/>
                    </a:cxn>
                    <a:cxn ang="0">
                      <a:pos x="49" y="0"/>
                    </a:cxn>
                    <a:cxn ang="0">
                      <a:pos x="0" y="45"/>
                    </a:cxn>
                  </a:cxnLst>
                  <a:rect l="0" t="0" r="r" b="b"/>
                  <a:pathLst>
                    <a:path w="64" h="69">
                      <a:moveTo>
                        <a:pt x="0" y="45"/>
                      </a:moveTo>
                      <a:lnTo>
                        <a:pt x="64" y="69"/>
                      </a:lnTo>
                      <a:lnTo>
                        <a:pt x="49" y="0"/>
                      </a:lnTo>
                      <a:lnTo>
                        <a:pt x="0" y="45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sp>
            <p:nvSpPr>
              <p:cNvPr id="185" name="Rectangle 54"/>
              <p:cNvSpPr>
                <a:spLocks noChangeArrowheads="1"/>
              </p:cNvSpPr>
              <p:nvPr/>
            </p:nvSpPr>
            <p:spPr bwMode="auto">
              <a:xfrm>
                <a:off x="6621991" y="3452285"/>
                <a:ext cx="282575" cy="3302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86" name="Rectangle 55"/>
              <p:cNvSpPr>
                <a:spLocks noChangeArrowheads="1"/>
              </p:cNvSpPr>
              <p:nvPr/>
            </p:nvSpPr>
            <p:spPr bwMode="auto">
              <a:xfrm>
                <a:off x="6699779" y="3498322"/>
                <a:ext cx="234950" cy="29051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700" b="1" i="0" u="none" strike="noStrike" cap="none" normalizeH="0" baseline="0" smtClean="0">
                    <a:ln>
                      <a:noFill/>
                    </a:ln>
                    <a:solidFill>
                      <a:srgbClr val="FC0128"/>
                    </a:solidFill>
                    <a:effectLst/>
                    <a:latin typeface="Arial" pitchFamily="34" charset="0"/>
                    <a:cs typeface="Arial" pitchFamily="34" charset="0"/>
                  </a:rPr>
                  <a:t>?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87" name="Rectangle 56"/>
              <p:cNvSpPr>
                <a:spLocks noChangeArrowheads="1"/>
              </p:cNvSpPr>
              <p:nvPr/>
            </p:nvSpPr>
            <p:spPr bwMode="auto">
              <a:xfrm>
                <a:off x="6810904" y="3892022"/>
                <a:ext cx="282575" cy="3302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88" name="Rectangle 57"/>
              <p:cNvSpPr>
                <a:spLocks noChangeArrowheads="1"/>
              </p:cNvSpPr>
              <p:nvPr/>
            </p:nvSpPr>
            <p:spPr bwMode="auto">
              <a:xfrm>
                <a:off x="6888691" y="3938060"/>
                <a:ext cx="234950" cy="29051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700" b="1" i="0" u="none" strike="noStrike" cap="none" normalizeH="0" baseline="0" smtClean="0">
                    <a:ln>
                      <a:noFill/>
                    </a:ln>
                    <a:solidFill>
                      <a:srgbClr val="FC0128"/>
                    </a:solidFill>
                    <a:effectLst/>
                    <a:latin typeface="Arial" pitchFamily="34" charset="0"/>
                    <a:cs typeface="Arial" pitchFamily="34" charset="0"/>
                  </a:rPr>
                  <a:t>?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89" name="Rectangle 58"/>
              <p:cNvSpPr>
                <a:spLocks noChangeArrowheads="1"/>
              </p:cNvSpPr>
              <p:nvPr/>
            </p:nvSpPr>
            <p:spPr bwMode="auto">
              <a:xfrm>
                <a:off x="6999816" y="4331760"/>
                <a:ext cx="282575" cy="3302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90" name="Rectangle 59"/>
              <p:cNvSpPr>
                <a:spLocks noChangeArrowheads="1"/>
              </p:cNvSpPr>
              <p:nvPr/>
            </p:nvSpPr>
            <p:spPr bwMode="auto">
              <a:xfrm>
                <a:off x="7077604" y="4377797"/>
                <a:ext cx="234950" cy="29051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700" b="1" i="0" u="none" strike="noStrike" cap="none" normalizeH="0" baseline="0" smtClean="0">
                    <a:ln>
                      <a:noFill/>
                    </a:ln>
                    <a:solidFill>
                      <a:srgbClr val="FC0128"/>
                    </a:solidFill>
                    <a:effectLst/>
                    <a:latin typeface="Arial" pitchFamily="34" charset="0"/>
                    <a:cs typeface="Arial" pitchFamily="34" charset="0"/>
                  </a:rPr>
                  <a:t>?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91" name="Rectangle 60"/>
              <p:cNvSpPr>
                <a:spLocks noChangeArrowheads="1"/>
              </p:cNvSpPr>
              <p:nvPr/>
            </p:nvSpPr>
            <p:spPr bwMode="auto">
              <a:xfrm>
                <a:off x="6621991" y="4896910"/>
                <a:ext cx="282575" cy="3302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92" name="Rectangle 61"/>
              <p:cNvSpPr>
                <a:spLocks noChangeArrowheads="1"/>
              </p:cNvSpPr>
              <p:nvPr/>
            </p:nvSpPr>
            <p:spPr bwMode="auto">
              <a:xfrm>
                <a:off x="6699779" y="4944535"/>
                <a:ext cx="234950" cy="29051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700" b="1" i="0" u="none" strike="noStrike" cap="none" normalizeH="0" baseline="0" smtClean="0">
                    <a:ln>
                      <a:noFill/>
                    </a:ln>
                    <a:solidFill>
                      <a:srgbClr val="FC0128"/>
                    </a:solidFill>
                    <a:effectLst/>
                    <a:latin typeface="Arial" pitchFamily="34" charset="0"/>
                    <a:cs typeface="Arial" pitchFamily="34" charset="0"/>
                  </a:rPr>
                  <a:t>?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grpSp>
            <p:nvGrpSpPr>
              <p:cNvPr id="193" name="Group 192"/>
              <p:cNvGrpSpPr/>
              <p:nvPr/>
            </p:nvGrpSpPr>
            <p:grpSpPr>
              <a:xfrm>
                <a:off x="4529666" y="3398309"/>
                <a:ext cx="2133600" cy="306389"/>
                <a:chOff x="169333" y="3609975"/>
                <a:chExt cx="2133600" cy="306389"/>
              </a:xfrm>
            </p:grpSpPr>
            <p:grpSp>
              <p:nvGrpSpPr>
                <p:cNvPr id="194" name="Group 85"/>
                <p:cNvGrpSpPr/>
                <p:nvPr/>
              </p:nvGrpSpPr>
              <p:grpSpPr>
                <a:xfrm>
                  <a:off x="169333" y="3609975"/>
                  <a:ext cx="2133600" cy="306389"/>
                  <a:chOff x="279400" y="3838575"/>
                  <a:chExt cx="2133600" cy="306389"/>
                </a:xfrm>
              </p:grpSpPr>
              <p:sp>
                <p:nvSpPr>
                  <p:cNvPr id="196" name="Rectangle 63"/>
                  <p:cNvSpPr>
                    <a:spLocks noChangeArrowheads="1"/>
                  </p:cNvSpPr>
                  <p:nvPr/>
                </p:nvSpPr>
                <p:spPr bwMode="auto">
                  <a:xfrm>
                    <a:off x="296334" y="3862389"/>
                    <a:ext cx="2116666" cy="282575"/>
                  </a:xfrm>
                  <a:prstGeom prst="rect">
                    <a:avLst/>
                  </a:prstGeom>
                  <a:solidFill>
                    <a:srgbClr val="919191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197" name="Rectangle 64"/>
                  <p:cNvSpPr>
                    <a:spLocks noChangeArrowheads="1"/>
                  </p:cNvSpPr>
                  <p:nvPr/>
                </p:nvSpPr>
                <p:spPr bwMode="auto">
                  <a:xfrm>
                    <a:off x="296334" y="3838575"/>
                    <a:ext cx="2108200" cy="290513"/>
                  </a:xfrm>
                  <a:prstGeom prst="rect">
                    <a:avLst/>
                  </a:prstGeom>
                  <a:solidFill>
                    <a:srgbClr val="FFCC99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198" name="Rectangle 65"/>
                  <p:cNvSpPr>
                    <a:spLocks noChangeArrowheads="1"/>
                  </p:cNvSpPr>
                  <p:nvPr/>
                </p:nvSpPr>
                <p:spPr bwMode="auto">
                  <a:xfrm>
                    <a:off x="279400" y="3847043"/>
                    <a:ext cx="2125664" cy="290513"/>
                  </a:xfrm>
                  <a:prstGeom prst="rect">
                    <a:avLst/>
                  </a:prstGeom>
                  <a:noFill/>
                  <a:ln w="7938" cap="rnd">
                    <a:solidFill>
                      <a:srgbClr val="000000"/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</p:grpSp>
            <p:sp>
              <p:nvSpPr>
                <p:cNvPr id="195" name="Rectangle 67"/>
                <p:cNvSpPr>
                  <a:spLocks noChangeArrowheads="1"/>
                </p:cNvSpPr>
                <p:nvPr/>
              </p:nvSpPr>
              <p:spPr bwMode="auto">
                <a:xfrm>
                  <a:off x="276755" y="3665538"/>
                  <a:ext cx="1963738" cy="200025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en-US" sz="1300" b="1" i="0" u="none" strike="noStrike" cap="none" normalizeH="0" baseline="0" dirty="0" smtClean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latin typeface="Arial" pitchFamily="34" charset="0"/>
                      <a:cs typeface="Arial" pitchFamily="34" charset="0"/>
                    </a:rPr>
                    <a:t>Which language is this?</a:t>
                  </a:r>
                  <a:endParaRPr kumimoji="0" lang="en-US" sz="18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cs typeface="Arial" pitchFamily="34" charset="0"/>
                  </a:endParaRPr>
                </a:p>
              </p:txBody>
            </p:sp>
          </p:grpSp>
          <p:sp>
            <p:nvSpPr>
              <p:cNvPr id="199" name="TextBox 198"/>
              <p:cNvSpPr txBox="1"/>
              <p:nvPr/>
            </p:nvSpPr>
            <p:spPr>
              <a:xfrm>
                <a:off x="7264399" y="3276600"/>
                <a:ext cx="761999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400" b="1" dirty="0" smtClean="0"/>
                  <a:t>Arabic</a:t>
                </a:r>
                <a:endParaRPr lang="en-US" sz="1400" b="1" dirty="0"/>
              </a:p>
            </p:txBody>
          </p:sp>
          <p:sp>
            <p:nvSpPr>
              <p:cNvPr id="201" name="TextBox 200"/>
              <p:cNvSpPr txBox="1"/>
              <p:nvPr/>
            </p:nvSpPr>
            <p:spPr>
              <a:xfrm>
                <a:off x="7865532" y="4783666"/>
                <a:ext cx="761999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400" b="1" dirty="0" smtClean="0"/>
                  <a:t>Farsi</a:t>
                </a:r>
                <a:endParaRPr lang="en-US" sz="1400" b="1" dirty="0"/>
              </a:p>
            </p:txBody>
          </p:sp>
          <p:sp>
            <p:nvSpPr>
              <p:cNvPr id="202" name="TextBox 201"/>
              <p:cNvSpPr txBox="1"/>
              <p:nvPr/>
            </p:nvSpPr>
            <p:spPr>
              <a:xfrm>
                <a:off x="7044266" y="5367866"/>
                <a:ext cx="1782742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400" b="1" dirty="0" smtClean="0">
                    <a:solidFill>
                      <a:srgbClr val="FF0000"/>
                    </a:solidFill>
                  </a:rPr>
                  <a:t>None of the above</a:t>
                </a:r>
                <a:endParaRPr lang="en-US" sz="1400" b="1" dirty="0">
                  <a:solidFill>
                    <a:srgbClr val="FF0000"/>
                  </a:solidFill>
                </a:endParaRPr>
              </a:p>
            </p:txBody>
          </p:sp>
        </p:grp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5296" y="167477"/>
            <a:ext cx="7543800" cy="609600"/>
          </a:xfrm>
        </p:spPr>
        <p:txBody>
          <a:bodyPr/>
          <a:lstStyle/>
          <a:p>
            <a:pPr lvl="1">
              <a:lnSpc>
                <a:spcPct val="100000"/>
              </a:lnSpc>
            </a:pPr>
            <a:r>
              <a:rPr lang="en-US" dirty="0" smtClean="0"/>
              <a:t>LID System</a:t>
            </a:r>
            <a:br>
              <a:rPr lang="en-US" dirty="0" smtClean="0"/>
            </a:br>
            <a:r>
              <a:rPr lang="en-US" sz="2400" dirty="0" smtClean="0">
                <a:solidFill>
                  <a:schemeClr val="accent6"/>
                </a:solidFill>
              </a:rPr>
              <a:t>Architecture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066800"/>
            <a:ext cx="8458200" cy="5105400"/>
          </a:xfrm>
        </p:spPr>
        <p:txBody>
          <a:bodyPr/>
          <a:lstStyle/>
          <a:p>
            <a:r>
              <a:rPr lang="en-US" sz="1800" dirty="0" smtClean="0"/>
              <a:t>Language identification task: Find messages spoken in a target language</a:t>
            </a:r>
          </a:p>
          <a:p>
            <a:pPr>
              <a:buNone/>
            </a:pPr>
            <a:endParaRPr lang="en-US" sz="1400" dirty="0" smtClean="0"/>
          </a:p>
          <a:p>
            <a:pPr lvl="1">
              <a:buNone/>
            </a:pPr>
            <a:r>
              <a:rPr lang="en-US" sz="1400" dirty="0" smtClean="0"/>
              <a:t>          			</a:t>
            </a:r>
          </a:p>
          <a:p>
            <a:pPr lvl="2">
              <a:buNone/>
            </a:pPr>
            <a:endParaRPr lang="en-US" sz="1400" dirty="0" smtClean="0"/>
          </a:p>
          <a:p>
            <a:pPr lvl="2">
              <a:buNone/>
            </a:pPr>
            <a:endParaRPr lang="en-US" sz="1400" dirty="0" smtClean="0"/>
          </a:p>
          <a:p>
            <a:pPr lvl="2">
              <a:buNone/>
            </a:pPr>
            <a:endParaRPr lang="en-US" sz="1400" dirty="0" smtClean="0"/>
          </a:p>
          <a:p>
            <a:pPr lvl="2">
              <a:buNone/>
            </a:pPr>
            <a:endParaRPr lang="en-US" sz="1400" dirty="0" smtClean="0"/>
          </a:p>
          <a:p>
            <a:pPr lvl="2">
              <a:buNone/>
            </a:pPr>
            <a:endParaRPr lang="en-US" sz="1400" dirty="0" smtClean="0"/>
          </a:p>
          <a:p>
            <a:pPr lvl="2">
              <a:buNone/>
            </a:pPr>
            <a:endParaRPr lang="en-US" sz="1400" dirty="0" smtClean="0"/>
          </a:p>
          <a:p>
            <a:endParaRPr lang="en-US" sz="1400" dirty="0" smtClean="0"/>
          </a:p>
          <a:p>
            <a:endParaRPr lang="en-US" sz="1400" dirty="0" smtClean="0"/>
          </a:p>
          <a:p>
            <a:endParaRPr lang="en-US" sz="1400" dirty="0" smtClean="0"/>
          </a:p>
          <a:p>
            <a:pPr lvl="1"/>
            <a:endParaRPr lang="en-US" sz="1400" dirty="0" smtClean="0"/>
          </a:p>
          <a:p>
            <a:pPr lvl="1"/>
            <a:endParaRPr lang="en-US" sz="1400" dirty="0" smtClean="0"/>
          </a:p>
          <a:p>
            <a:pPr lvl="2"/>
            <a:endParaRPr lang="en-US" sz="1400" dirty="0" smtClean="0"/>
          </a:p>
          <a:p>
            <a:endParaRPr lang="en-US" sz="1400" dirty="0" smtClean="0"/>
          </a:p>
        </p:txBody>
      </p:sp>
      <p:sp>
        <p:nvSpPr>
          <p:cNvPr id="175" name="Rectangle 3"/>
          <p:cNvSpPr txBox="1">
            <a:spLocks noChangeArrowheads="1"/>
          </p:cNvSpPr>
          <p:nvPr/>
        </p:nvSpPr>
        <p:spPr bwMode="auto">
          <a:xfrm>
            <a:off x="846659" y="1600200"/>
            <a:ext cx="2038246" cy="4548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64" tIns="46033" rIns="92064" bIns="46033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ctr" defTabSz="914400" rtl="0" eaLnBrk="1" fontAlgn="base" latinLnBrk="0" hangingPunct="1">
              <a:lnSpc>
                <a:spcPct val="90000"/>
              </a:lnSpc>
              <a:spcBef>
                <a:spcPct val="25000"/>
              </a:spcBef>
              <a:spcAft>
                <a:spcPct val="0"/>
              </a:spcAft>
              <a:buClrTx/>
              <a:buSzPct val="125000"/>
              <a:tabLst/>
              <a:defRPr/>
            </a:pPr>
            <a:r>
              <a:rPr kumimoji="0" lang="en-US" sz="1400" b="1" i="0" u="none" strike="noStrike" kern="0" cap="none" spc="0" normalizeH="0" baseline="0" noProof="0" dirty="0" smtClean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Training</a:t>
            </a:r>
          </a:p>
        </p:txBody>
      </p:sp>
      <p:sp>
        <p:nvSpPr>
          <p:cNvPr id="176" name="Rectangle 175"/>
          <p:cNvSpPr>
            <a:spLocks noChangeArrowheads="1"/>
          </p:cNvSpPr>
          <p:nvPr/>
        </p:nvSpPr>
        <p:spPr bwMode="auto">
          <a:xfrm>
            <a:off x="685800" y="4572000"/>
            <a:ext cx="2282835" cy="4548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/>
          <a:lstStyle/>
          <a:p>
            <a:pPr marL="342900" indent="-342900" algn="ctr">
              <a:lnSpc>
                <a:spcPct val="90000"/>
              </a:lnSpc>
              <a:spcBef>
                <a:spcPct val="25000"/>
              </a:spcBef>
              <a:buSzPct val="125000"/>
            </a:pPr>
            <a:r>
              <a:rPr lang="en-US" sz="1400" b="1" dirty="0">
                <a:solidFill>
                  <a:schemeClr val="accent2">
                    <a:lumMod val="50000"/>
                  </a:schemeClr>
                </a:solidFill>
              </a:rPr>
              <a:t>Recognition</a:t>
            </a:r>
          </a:p>
        </p:txBody>
      </p:sp>
      <p:grpSp>
        <p:nvGrpSpPr>
          <p:cNvPr id="4" name="Group 176"/>
          <p:cNvGrpSpPr/>
          <p:nvPr/>
        </p:nvGrpSpPr>
        <p:grpSpPr>
          <a:xfrm>
            <a:off x="5024277" y="2064231"/>
            <a:ext cx="1304478" cy="789185"/>
            <a:chOff x="4465320" y="1752600"/>
            <a:chExt cx="1219200" cy="685800"/>
          </a:xfrm>
        </p:grpSpPr>
        <p:sp>
          <p:nvSpPr>
            <p:cNvPr id="224" name="Rectangle 7"/>
            <p:cNvSpPr>
              <a:spLocks noChangeArrowheads="1"/>
            </p:cNvSpPr>
            <p:nvPr/>
          </p:nvSpPr>
          <p:spPr bwMode="auto">
            <a:xfrm>
              <a:off x="4465320" y="1752600"/>
              <a:ext cx="1219200" cy="685800"/>
            </a:xfrm>
            <a:prstGeom prst="rect">
              <a:avLst/>
            </a:prstGeom>
            <a:solidFill>
              <a:srgbClr val="FFCC99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/>
            <a:p>
              <a:pPr>
                <a:defRPr/>
              </a:pPr>
              <a:endParaRPr lang="en-US" sz="1400"/>
            </a:p>
          </p:txBody>
        </p:sp>
        <p:sp>
          <p:nvSpPr>
            <p:cNvPr id="225" name="Text Box 6"/>
            <p:cNvSpPr txBox="1">
              <a:spLocks noChangeArrowheads="1"/>
            </p:cNvSpPr>
            <p:nvPr/>
          </p:nvSpPr>
          <p:spPr bwMode="auto">
            <a:xfrm>
              <a:off x="4546540" y="1839912"/>
              <a:ext cx="1041520" cy="484495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1400" b="1" dirty="0"/>
                <a:t>Training</a:t>
              </a:r>
            </a:p>
            <a:p>
              <a:pPr algn="ctr"/>
              <a:r>
                <a:rPr lang="en-US" sz="1400" b="1" dirty="0"/>
                <a:t>Algorithm</a:t>
              </a:r>
            </a:p>
          </p:txBody>
        </p:sp>
      </p:grpSp>
      <p:sp>
        <p:nvSpPr>
          <p:cNvPr id="178" name="Line 8"/>
          <p:cNvSpPr>
            <a:spLocks noChangeShapeType="1"/>
          </p:cNvSpPr>
          <p:nvPr/>
        </p:nvSpPr>
        <p:spPr bwMode="auto">
          <a:xfrm>
            <a:off x="2468113" y="2367700"/>
            <a:ext cx="815298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sm" len="sm"/>
            <a:tailEnd type="triangle" w="med" len="med"/>
          </a:ln>
        </p:spPr>
        <p:txBody>
          <a:bodyPr wrap="none" anchor="ctr"/>
          <a:lstStyle/>
          <a:p>
            <a:endParaRPr lang="en-US" sz="1400"/>
          </a:p>
        </p:txBody>
      </p:sp>
      <p:sp>
        <p:nvSpPr>
          <p:cNvPr id="179" name="Line 9"/>
          <p:cNvSpPr>
            <a:spLocks noChangeShapeType="1"/>
          </p:cNvSpPr>
          <p:nvPr/>
        </p:nvSpPr>
        <p:spPr bwMode="auto">
          <a:xfrm>
            <a:off x="6329677" y="2367700"/>
            <a:ext cx="776995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sm" len="sm"/>
            <a:tailEnd type="triangle" w="med" len="med"/>
          </a:ln>
        </p:spPr>
        <p:txBody>
          <a:bodyPr wrap="none" anchor="ctr"/>
          <a:lstStyle/>
          <a:p>
            <a:endParaRPr lang="en-US" sz="1400"/>
          </a:p>
        </p:txBody>
      </p:sp>
      <p:sp>
        <p:nvSpPr>
          <p:cNvPr id="180" name="Text Box 15"/>
          <p:cNvSpPr txBox="1">
            <a:spLocks noChangeArrowheads="1"/>
          </p:cNvSpPr>
          <p:nvPr/>
        </p:nvSpPr>
        <p:spPr bwMode="auto">
          <a:xfrm>
            <a:off x="763244" y="3214590"/>
            <a:ext cx="2659911" cy="787107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square">
            <a:spAutoFit/>
          </a:bodyPr>
          <a:lstStyle/>
          <a:p>
            <a:r>
              <a:rPr lang="en-US" sz="1400" b="1" dirty="0"/>
              <a:t>Training speech utterances</a:t>
            </a:r>
          </a:p>
          <a:p>
            <a:r>
              <a:rPr lang="en-US" sz="1400" b="1" dirty="0"/>
              <a:t>in known languages</a:t>
            </a:r>
          </a:p>
        </p:txBody>
      </p:sp>
      <p:sp>
        <p:nvSpPr>
          <p:cNvPr id="181" name="Text Box 54"/>
          <p:cNvSpPr txBox="1">
            <a:spLocks noChangeArrowheads="1"/>
          </p:cNvSpPr>
          <p:nvPr/>
        </p:nvSpPr>
        <p:spPr bwMode="auto">
          <a:xfrm>
            <a:off x="6462944" y="3359556"/>
            <a:ext cx="2376256" cy="787107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square">
            <a:spAutoFit/>
          </a:bodyPr>
          <a:lstStyle/>
          <a:p>
            <a:r>
              <a:rPr lang="en-US" sz="1400" b="1" dirty="0"/>
              <a:t>Set of models:</a:t>
            </a:r>
          </a:p>
          <a:p>
            <a:r>
              <a:rPr lang="en-US" sz="1400" b="1" dirty="0"/>
              <a:t>one model per language</a:t>
            </a:r>
          </a:p>
        </p:txBody>
      </p:sp>
      <p:sp>
        <p:nvSpPr>
          <p:cNvPr id="182" name="Line 55"/>
          <p:cNvSpPr>
            <a:spLocks noChangeShapeType="1"/>
          </p:cNvSpPr>
          <p:nvPr/>
        </p:nvSpPr>
        <p:spPr bwMode="auto">
          <a:xfrm>
            <a:off x="717616" y="3965627"/>
            <a:ext cx="8102307" cy="42344"/>
          </a:xfrm>
          <a:prstGeom prst="line">
            <a:avLst/>
          </a:prstGeom>
          <a:noFill/>
          <a:ln w="38100">
            <a:solidFill>
              <a:schemeClr val="tx1"/>
            </a:solidFill>
            <a:prstDash val="sysDot"/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 sz="1400"/>
          </a:p>
        </p:txBody>
      </p:sp>
      <p:sp>
        <p:nvSpPr>
          <p:cNvPr id="183" name="Text Box 57"/>
          <p:cNvSpPr txBox="1">
            <a:spLocks noChangeArrowheads="1"/>
          </p:cNvSpPr>
          <p:nvPr/>
        </p:nvSpPr>
        <p:spPr bwMode="auto">
          <a:xfrm>
            <a:off x="1042936" y="5765557"/>
            <a:ext cx="2131666" cy="787107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square">
            <a:spAutoFit/>
          </a:bodyPr>
          <a:lstStyle/>
          <a:p>
            <a:r>
              <a:rPr lang="en-US" sz="1400" b="1" dirty="0"/>
              <a:t>Speech utterance</a:t>
            </a:r>
          </a:p>
          <a:p>
            <a:r>
              <a:rPr lang="en-US" sz="1400" b="1" dirty="0"/>
              <a:t>in unknown language</a:t>
            </a:r>
          </a:p>
        </p:txBody>
      </p:sp>
      <p:grpSp>
        <p:nvGrpSpPr>
          <p:cNvPr id="5" name="Group 183"/>
          <p:cNvGrpSpPr/>
          <p:nvPr/>
        </p:nvGrpSpPr>
        <p:grpSpPr>
          <a:xfrm>
            <a:off x="5082872" y="5211843"/>
            <a:ext cx="1434925" cy="789185"/>
            <a:chOff x="4754880" y="5105400"/>
            <a:chExt cx="1341120" cy="685800"/>
          </a:xfrm>
        </p:grpSpPr>
        <p:sp>
          <p:nvSpPr>
            <p:cNvPr id="222" name="Rectangle 58"/>
            <p:cNvSpPr>
              <a:spLocks noChangeArrowheads="1"/>
            </p:cNvSpPr>
            <p:nvPr/>
          </p:nvSpPr>
          <p:spPr bwMode="auto">
            <a:xfrm>
              <a:off x="4754880" y="5105400"/>
              <a:ext cx="1341120" cy="685800"/>
            </a:xfrm>
            <a:prstGeom prst="rect">
              <a:avLst/>
            </a:prstGeom>
            <a:solidFill>
              <a:srgbClr val="FFCC99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/>
            <a:p>
              <a:pPr>
                <a:defRPr/>
              </a:pPr>
              <a:endParaRPr lang="en-US" sz="1400"/>
            </a:p>
          </p:txBody>
        </p:sp>
        <p:sp>
          <p:nvSpPr>
            <p:cNvPr id="223" name="Text Box 59"/>
            <p:cNvSpPr txBox="1">
              <a:spLocks noChangeArrowheads="1"/>
            </p:cNvSpPr>
            <p:nvPr/>
          </p:nvSpPr>
          <p:spPr bwMode="auto">
            <a:xfrm>
              <a:off x="4803778" y="5192712"/>
              <a:ext cx="1229357" cy="484495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1400" b="1" dirty="0"/>
                <a:t>Recognition</a:t>
              </a:r>
            </a:p>
            <a:p>
              <a:pPr algn="ctr"/>
              <a:r>
                <a:rPr lang="en-US" sz="1400" b="1" dirty="0"/>
                <a:t>Algorithm</a:t>
              </a:r>
            </a:p>
          </p:txBody>
        </p:sp>
      </p:grpSp>
      <p:sp>
        <p:nvSpPr>
          <p:cNvPr id="185" name="Line 60"/>
          <p:cNvSpPr>
            <a:spLocks noChangeShapeType="1"/>
          </p:cNvSpPr>
          <p:nvPr/>
        </p:nvSpPr>
        <p:spPr bwMode="auto">
          <a:xfrm>
            <a:off x="2563327" y="5543543"/>
            <a:ext cx="672621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sm" len="sm"/>
            <a:tailEnd type="triangle" w="med" len="med"/>
          </a:ln>
        </p:spPr>
        <p:txBody>
          <a:bodyPr wrap="none" anchor="ctr"/>
          <a:lstStyle/>
          <a:p>
            <a:endParaRPr lang="en-US" sz="1400"/>
          </a:p>
        </p:txBody>
      </p:sp>
      <p:sp>
        <p:nvSpPr>
          <p:cNvPr id="186" name="Line 61"/>
          <p:cNvSpPr>
            <a:spLocks noChangeShapeType="1"/>
          </p:cNvSpPr>
          <p:nvPr/>
        </p:nvSpPr>
        <p:spPr bwMode="auto">
          <a:xfrm>
            <a:off x="6549404" y="5543543"/>
            <a:ext cx="526061" cy="1278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sm" len="sm"/>
            <a:tailEnd type="triangle" w="med" len="med"/>
          </a:ln>
        </p:spPr>
        <p:txBody>
          <a:bodyPr wrap="none" anchor="ctr"/>
          <a:lstStyle/>
          <a:p>
            <a:endParaRPr lang="en-US" sz="1400"/>
          </a:p>
        </p:txBody>
      </p:sp>
      <p:sp>
        <p:nvSpPr>
          <p:cNvPr id="187" name="Text Box 62"/>
          <p:cNvSpPr txBox="1">
            <a:spLocks noChangeArrowheads="1"/>
          </p:cNvSpPr>
          <p:nvPr/>
        </p:nvSpPr>
        <p:spPr bwMode="auto">
          <a:xfrm>
            <a:off x="6810784" y="5765557"/>
            <a:ext cx="1963510" cy="55753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square">
            <a:spAutoFit/>
          </a:bodyPr>
          <a:lstStyle/>
          <a:p>
            <a:r>
              <a:rPr lang="en-US" sz="1400" b="1" dirty="0"/>
              <a:t>Recognition Output</a:t>
            </a:r>
          </a:p>
        </p:txBody>
      </p:sp>
      <p:sp>
        <p:nvSpPr>
          <p:cNvPr id="188" name="Text Box 63"/>
          <p:cNvSpPr txBox="1">
            <a:spLocks noChangeArrowheads="1"/>
          </p:cNvSpPr>
          <p:nvPr/>
        </p:nvSpPr>
        <p:spPr bwMode="auto">
          <a:xfrm>
            <a:off x="7030513" y="5412687"/>
            <a:ext cx="1308709" cy="55753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square">
            <a:spAutoFit/>
          </a:bodyPr>
          <a:lstStyle/>
          <a:p>
            <a:r>
              <a:rPr lang="en-US" sz="1400" b="1" dirty="0">
                <a:solidFill>
                  <a:schemeClr val="accent2"/>
                </a:solidFill>
              </a:rPr>
              <a:t>It’s German</a:t>
            </a:r>
            <a:r>
              <a:rPr lang="en-US" sz="1400" b="1" dirty="0" smtClean="0">
                <a:solidFill>
                  <a:schemeClr val="accent2"/>
                </a:solidFill>
              </a:rPr>
              <a:t>!</a:t>
            </a:r>
            <a:endParaRPr lang="en-US" sz="1400" b="1" dirty="0">
              <a:solidFill>
                <a:schemeClr val="accent2"/>
              </a:solidFill>
            </a:endParaRPr>
          </a:p>
        </p:txBody>
      </p:sp>
      <p:sp>
        <p:nvSpPr>
          <p:cNvPr id="189" name="Freeform 64"/>
          <p:cNvSpPr>
            <a:spLocks/>
          </p:cNvSpPr>
          <p:nvPr/>
        </p:nvSpPr>
        <p:spPr bwMode="auto">
          <a:xfrm>
            <a:off x="5816979" y="3849760"/>
            <a:ext cx="1464851" cy="1340911"/>
          </a:xfrm>
          <a:custGeom>
            <a:avLst/>
            <a:gdLst>
              <a:gd name="T0" fmla="*/ 2209800 w 1392"/>
              <a:gd name="T1" fmla="*/ 0 h 1056"/>
              <a:gd name="T2" fmla="*/ 2209800 w 1392"/>
              <a:gd name="T3" fmla="*/ 1066800 h 1056"/>
              <a:gd name="T4" fmla="*/ 0 w 1392"/>
              <a:gd name="T5" fmla="*/ 1066800 h 1056"/>
              <a:gd name="T6" fmla="*/ 0 w 1392"/>
              <a:gd name="T7" fmla="*/ 1676400 h 1056"/>
              <a:gd name="T8" fmla="*/ 0 60000 65536"/>
              <a:gd name="T9" fmla="*/ 0 60000 65536"/>
              <a:gd name="T10" fmla="*/ 0 60000 65536"/>
              <a:gd name="T11" fmla="*/ 0 60000 65536"/>
              <a:gd name="T12" fmla="*/ 0 w 1392"/>
              <a:gd name="T13" fmla="*/ 0 h 1056"/>
              <a:gd name="T14" fmla="*/ 1392 w 1392"/>
              <a:gd name="T15" fmla="*/ 1056 h 105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392" h="1056">
                <a:moveTo>
                  <a:pt x="1392" y="0"/>
                </a:moveTo>
                <a:lnTo>
                  <a:pt x="1392" y="672"/>
                </a:lnTo>
                <a:lnTo>
                  <a:pt x="0" y="672"/>
                </a:lnTo>
                <a:lnTo>
                  <a:pt x="0" y="1056"/>
                </a:lnTo>
              </a:path>
            </a:pathLst>
          </a:custGeom>
          <a:noFill/>
          <a:ln w="28575">
            <a:solidFill>
              <a:schemeClr val="tx1"/>
            </a:solidFill>
            <a:round/>
            <a:headEnd type="none" w="sm" len="sm"/>
            <a:tailEnd type="triangle" w="med" len="med"/>
          </a:ln>
        </p:spPr>
        <p:txBody>
          <a:bodyPr wrap="none" anchor="ctr"/>
          <a:lstStyle/>
          <a:p>
            <a:endParaRPr lang="en-US" sz="1400"/>
          </a:p>
        </p:txBody>
      </p:sp>
      <p:grpSp>
        <p:nvGrpSpPr>
          <p:cNvPr id="6" name="Group 74"/>
          <p:cNvGrpSpPr>
            <a:grpSpLocks/>
          </p:cNvGrpSpPr>
          <p:nvPr/>
        </p:nvGrpSpPr>
        <p:grpSpPr bwMode="auto">
          <a:xfrm>
            <a:off x="1129452" y="5120097"/>
            <a:ext cx="1304477" cy="478626"/>
            <a:chOff x="4368" y="2688"/>
            <a:chExt cx="839" cy="262"/>
          </a:xfrm>
        </p:grpSpPr>
        <p:sp>
          <p:nvSpPr>
            <p:cNvPr id="220" name="Freeform 75"/>
            <p:cNvSpPr>
              <a:spLocks/>
            </p:cNvSpPr>
            <p:nvPr/>
          </p:nvSpPr>
          <p:spPr bwMode="auto">
            <a:xfrm>
              <a:off x="4368" y="2688"/>
              <a:ext cx="496" cy="262"/>
            </a:xfrm>
            <a:custGeom>
              <a:avLst/>
              <a:gdLst>
                <a:gd name="T0" fmla="*/ 4 w 496"/>
                <a:gd name="T1" fmla="*/ 134 h 262"/>
                <a:gd name="T2" fmla="*/ 12 w 496"/>
                <a:gd name="T3" fmla="*/ 136 h 262"/>
                <a:gd name="T4" fmla="*/ 21 w 496"/>
                <a:gd name="T5" fmla="*/ 136 h 262"/>
                <a:gd name="T6" fmla="*/ 31 w 496"/>
                <a:gd name="T7" fmla="*/ 136 h 262"/>
                <a:gd name="T8" fmla="*/ 39 w 496"/>
                <a:gd name="T9" fmla="*/ 134 h 262"/>
                <a:gd name="T10" fmla="*/ 46 w 496"/>
                <a:gd name="T11" fmla="*/ 132 h 262"/>
                <a:gd name="T12" fmla="*/ 54 w 496"/>
                <a:gd name="T13" fmla="*/ 130 h 262"/>
                <a:gd name="T14" fmla="*/ 65 w 496"/>
                <a:gd name="T15" fmla="*/ 136 h 262"/>
                <a:gd name="T16" fmla="*/ 73 w 496"/>
                <a:gd name="T17" fmla="*/ 132 h 262"/>
                <a:gd name="T18" fmla="*/ 81 w 496"/>
                <a:gd name="T19" fmla="*/ 136 h 262"/>
                <a:gd name="T20" fmla="*/ 88 w 496"/>
                <a:gd name="T21" fmla="*/ 138 h 262"/>
                <a:gd name="T22" fmla="*/ 96 w 496"/>
                <a:gd name="T23" fmla="*/ 138 h 262"/>
                <a:gd name="T24" fmla="*/ 106 w 496"/>
                <a:gd name="T25" fmla="*/ 134 h 262"/>
                <a:gd name="T26" fmla="*/ 115 w 496"/>
                <a:gd name="T27" fmla="*/ 132 h 262"/>
                <a:gd name="T28" fmla="*/ 123 w 496"/>
                <a:gd name="T29" fmla="*/ 129 h 262"/>
                <a:gd name="T30" fmla="*/ 131 w 496"/>
                <a:gd name="T31" fmla="*/ 134 h 262"/>
                <a:gd name="T32" fmla="*/ 140 w 496"/>
                <a:gd name="T33" fmla="*/ 136 h 262"/>
                <a:gd name="T34" fmla="*/ 148 w 496"/>
                <a:gd name="T35" fmla="*/ 129 h 262"/>
                <a:gd name="T36" fmla="*/ 156 w 496"/>
                <a:gd name="T37" fmla="*/ 130 h 262"/>
                <a:gd name="T38" fmla="*/ 169 w 496"/>
                <a:gd name="T39" fmla="*/ 169 h 262"/>
                <a:gd name="T40" fmla="*/ 177 w 496"/>
                <a:gd name="T41" fmla="*/ 65 h 262"/>
                <a:gd name="T42" fmla="*/ 186 w 496"/>
                <a:gd name="T43" fmla="*/ 115 h 262"/>
                <a:gd name="T44" fmla="*/ 196 w 496"/>
                <a:gd name="T45" fmla="*/ 167 h 262"/>
                <a:gd name="T46" fmla="*/ 204 w 496"/>
                <a:gd name="T47" fmla="*/ 56 h 262"/>
                <a:gd name="T48" fmla="*/ 211 w 496"/>
                <a:gd name="T49" fmla="*/ 152 h 262"/>
                <a:gd name="T50" fmla="*/ 219 w 496"/>
                <a:gd name="T51" fmla="*/ 129 h 262"/>
                <a:gd name="T52" fmla="*/ 232 w 496"/>
                <a:gd name="T53" fmla="*/ 196 h 262"/>
                <a:gd name="T54" fmla="*/ 242 w 496"/>
                <a:gd name="T55" fmla="*/ 21 h 262"/>
                <a:gd name="T56" fmla="*/ 250 w 496"/>
                <a:gd name="T57" fmla="*/ 119 h 262"/>
                <a:gd name="T58" fmla="*/ 257 w 496"/>
                <a:gd name="T59" fmla="*/ 117 h 262"/>
                <a:gd name="T60" fmla="*/ 267 w 496"/>
                <a:gd name="T61" fmla="*/ 169 h 262"/>
                <a:gd name="T62" fmla="*/ 276 w 496"/>
                <a:gd name="T63" fmla="*/ 0 h 262"/>
                <a:gd name="T64" fmla="*/ 284 w 496"/>
                <a:gd name="T65" fmla="*/ 82 h 262"/>
                <a:gd name="T66" fmla="*/ 292 w 496"/>
                <a:gd name="T67" fmla="*/ 123 h 262"/>
                <a:gd name="T68" fmla="*/ 299 w 496"/>
                <a:gd name="T69" fmla="*/ 146 h 262"/>
                <a:gd name="T70" fmla="*/ 309 w 496"/>
                <a:gd name="T71" fmla="*/ 230 h 262"/>
                <a:gd name="T72" fmla="*/ 319 w 496"/>
                <a:gd name="T73" fmla="*/ 117 h 262"/>
                <a:gd name="T74" fmla="*/ 326 w 496"/>
                <a:gd name="T75" fmla="*/ 100 h 262"/>
                <a:gd name="T76" fmla="*/ 338 w 496"/>
                <a:gd name="T77" fmla="*/ 171 h 262"/>
                <a:gd name="T78" fmla="*/ 347 w 496"/>
                <a:gd name="T79" fmla="*/ 192 h 262"/>
                <a:gd name="T80" fmla="*/ 355 w 496"/>
                <a:gd name="T81" fmla="*/ 104 h 262"/>
                <a:gd name="T82" fmla="*/ 365 w 496"/>
                <a:gd name="T83" fmla="*/ 148 h 262"/>
                <a:gd name="T84" fmla="*/ 372 w 496"/>
                <a:gd name="T85" fmla="*/ 154 h 262"/>
                <a:gd name="T86" fmla="*/ 380 w 496"/>
                <a:gd name="T87" fmla="*/ 194 h 262"/>
                <a:gd name="T88" fmla="*/ 390 w 496"/>
                <a:gd name="T89" fmla="*/ 6 h 262"/>
                <a:gd name="T90" fmla="*/ 399 w 496"/>
                <a:gd name="T91" fmla="*/ 100 h 262"/>
                <a:gd name="T92" fmla="*/ 407 w 496"/>
                <a:gd name="T93" fmla="*/ 123 h 262"/>
                <a:gd name="T94" fmla="*/ 414 w 496"/>
                <a:gd name="T95" fmla="*/ 146 h 262"/>
                <a:gd name="T96" fmla="*/ 422 w 496"/>
                <a:gd name="T97" fmla="*/ 161 h 262"/>
                <a:gd name="T98" fmla="*/ 432 w 496"/>
                <a:gd name="T99" fmla="*/ 65 h 262"/>
                <a:gd name="T100" fmla="*/ 439 w 496"/>
                <a:gd name="T101" fmla="*/ 61 h 262"/>
                <a:gd name="T102" fmla="*/ 449 w 496"/>
                <a:gd name="T103" fmla="*/ 142 h 262"/>
                <a:gd name="T104" fmla="*/ 457 w 496"/>
                <a:gd name="T105" fmla="*/ 169 h 262"/>
                <a:gd name="T106" fmla="*/ 466 w 496"/>
                <a:gd name="T107" fmla="*/ 132 h 262"/>
                <a:gd name="T108" fmla="*/ 474 w 496"/>
                <a:gd name="T109" fmla="*/ 36 h 262"/>
                <a:gd name="T110" fmla="*/ 482 w 496"/>
                <a:gd name="T111" fmla="*/ 84 h 262"/>
                <a:gd name="T112" fmla="*/ 489 w 496"/>
                <a:gd name="T113" fmla="*/ 142 h 262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w 496"/>
                <a:gd name="T172" fmla="*/ 0 h 262"/>
                <a:gd name="T173" fmla="*/ 496 w 496"/>
                <a:gd name="T174" fmla="*/ 262 h 262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T171" t="T172" r="T173" b="T174"/>
              <a:pathLst>
                <a:path w="496" h="262">
                  <a:moveTo>
                    <a:pt x="0" y="130"/>
                  </a:moveTo>
                  <a:lnTo>
                    <a:pt x="4" y="134"/>
                  </a:lnTo>
                  <a:lnTo>
                    <a:pt x="8" y="134"/>
                  </a:lnTo>
                  <a:lnTo>
                    <a:pt x="12" y="136"/>
                  </a:lnTo>
                  <a:lnTo>
                    <a:pt x="17" y="132"/>
                  </a:lnTo>
                  <a:lnTo>
                    <a:pt x="21" y="136"/>
                  </a:lnTo>
                  <a:lnTo>
                    <a:pt x="25" y="134"/>
                  </a:lnTo>
                  <a:lnTo>
                    <a:pt x="31" y="136"/>
                  </a:lnTo>
                  <a:lnTo>
                    <a:pt x="35" y="136"/>
                  </a:lnTo>
                  <a:lnTo>
                    <a:pt x="39" y="134"/>
                  </a:lnTo>
                  <a:lnTo>
                    <a:pt x="42" y="132"/>
                  </a:lnTo>
                  <a:lnTo>
                    <a:pt x="46" y="132"/>
                  </a:lnTo>
                  <a:lnTo>
                    <a:pt x="52" y="130"/>
                  </a:lnTo>
                  <a:lnTo>
                    <a:pt x="54" y="130"/>
                  </a:lnTo>
                  <a:lnTo>
                    <a:pt x="60" y="130"/>
                  </a:lnTo>
                  <a:lnTo>
                    <a:pt x="65" y="136"/>
                  </a:lnTo>
                  <a:lnTo>
                    <a:pt x="67" y="130"/>
                  </a:lnTo>
                  <a:lnTo>
                    <a:pt x="73" y="132"/>
                  </a:lnTo>
                  <a:lnTo>
                    <a:pt x="75" y="134"/>
                  </a:lnTo>
                  <a:lnTo>
                    <a:pt x="81" y="136"/>
                  </a:lnTo>
                  <a:lnTo>
                    <a:pt x="87" y="136"/>
                  </a:lnTo>
                  <a:lnTo>
                    <a:pt x="88" y="138"/>
                  </a:lnTo>
                  <a:lnTo>
                    <a:pt x="94" y="136"/>
                  </a:lnTo>
                  <a:lnTo>
                    <a:pt x="96" y="138"/>
                  </a:lnTo>
                  <a:lnTo>
                    <a:pt x="102" y="136"/>
                  </a:lnTo>
                  <a:lnTo>
                    <a:pt x="106" y="134"/>
                  </a:lnTo>
                  <a:lnTo>
                    <a:pt x="110" y="132"/>
                  </a:lnTo>
                  <a:lnTo>
                    <a:pt x="115" y="132"/>
                  </a:lnTo>
                  <a:lnTo>
                    <a:pt x="119" y="130"/>
                  </a:lnTo>
                  <a:lnTo>
                    <a:pt x="123" y="129"/>
                  </a:lnTo>
                  <a:lnTo>
                    <a:pt x="127" y="127"/>
                  </a:lnTo>
                  <a:lnTo>
                    <a:pt x="131" y="134"/>
                  </a:lnTo>
                  <a:lnTo>
                    <a:pt x="134" y="136"/>
                  </a:lnTo>
                  <a:lnTo>
                    <a:pt x="140" y="136"/>
                  </a:lnTo>
                  <a:lnTo>
                    <a:pt x="144" y="130"/>
                  </a:lnTo>
                  <a:lnTo>
                    <a:pt x="148" y="129"/>
                  </a:lnTo>
                  <a:lnTo>
                    <a:pt x="154" y="127"/>
                  </a:lnTo>
                  <a:lnTo>
                    <a:pt x="156" y="130"/>
                  </a:lnTo>
                  <a:lnTo>
                    <a:pt x="161" y="142"/>
                  </a:lnTo>
                  <a:lnTo>
                    <a:pt x="169" y="169"/>
                  </a:lnTo>
                  <a:lnTo>
                    <a:pt x="175" y="157"/>
                  </a:lnTo>
                  <a:lnTo>
                    <a:pt x="177" y="65"/>
                  </a:lnTo>
                  <a:lnTo>
                    <a:pt x="182" y="102"/>
                  </a:lnTo>
                  <a:lnTo>
                    <a:pt x="186" y="115"/>
                  </a:lnTo>
                  <a:lnTo>
                    <a:pt x="190" y="157"/>
                  </a:lnTo>
                  <a:lnTo>
                    <a:pt x="196" y="167"/>
                  </a:lnTo>
                  <a:lnTo>
                    <a:pt x="198" y="207"/>
                  </a:lnTo>
                  <a:lnTo>
                    <a:pt x="204" y="56"/>
                  </a:lnTo>
                  <a:lnTo>
                    <a:pt x="207" y="71"/>
                  </a:lnTo>
                  <a:lnTo>
                    <a:pt x="211" y="152"/>
                  </a:lnTo>
                  <a:lnTo>
                    <a:pt x="215" y="125"/>
                  </a:lnTo>
                  <a:lnTo>
                    <a:pt x="219" y="129"/>
                  </a:lnTo>
                  <a:lnTo>
                    <a:pt x="228" y="157"/>
                  </a:lnTo>
                  <a:lnTo>
                    <a:pt x="232" y="196"/>
                  </a:lnTo>
                  <a:lnTo>
                    <a:pt x="238" y="190"/>
                  </a:lnTo>
                  <a:lnTo>
                    <a:pt x="242" y="21"/>
                  </a:lnTo>
                  <a:lnTo>
                    <a:pt x="246" y="123"/>
                  </a:lnTo>
                  <a:lnTo>
                    <a:pt x="250" y="119"/>
                  </a:lnTo>
                  <a:lnTo>
                    <a:pt x="253" y="136"/>
                  </a:lnTo>
                  <a:lnTo>
                    <a:pt x="257" y="117"/>
                  </a:lnTo>
                  <a:lnTo>
                    <a:pt x="263" y="157"/>
                  </a:lnTo>
                  <a:lnTo>
                    <a:pt x="267" y="169"/>
                  </a:lnTo>
                  <a:lnTo>
                    <a:pt x="271" y="261"/>
                  </a:lnTo>
                  <a:lnTo>
                    <a:pt x="276" y="0"/>
                  </a:lnTo>
                  <a:lnTo>
                    <a:pt x="278" y="136"/>
                  </a:lnTo>
                  <a:lnTo>
                    <a:pt x="284" y="82"/>
                  </a:lnTo>
                  <a:lnTo>
                    <a:pt x="288" y="155"/>
                  </a:lnTo>
                  <a:lnTo>
                    <a:pt x="292" y="123"/>
                  </a:lnTo>
                  <a:lnTo>
                    <a:pt x="298" y="165"/>
                  </a:lnTo>
                  <a:lnTo>
                    <a:pt x="299" y="146"/>
                  </a:lnTo>
                  <a:lnTo>
                    <a:pt x="305" y="238"/>
                  </a:lnTo>
                  <a:lnTo>
                    <a:pt x="309" y="230"/>
                  </a:lnTo>
                  <a:lnTo>
                    <a:pt x="313" y="11"/>
                  </a:lnTo>
                  <a:lnTo>
                    <a:pt x="319" y="117"/>
                  </a:lnTo>
                  <a:lnTo>
                    <a:pt x="321" y="107"/>
                  </a:lnTo>
                  <a:lnTo>
                    <a:pt x="326" y="100"/>
                  </a:lnTo>
                  <a:lnTo>
                    <a:pt x="330" y="127"/>
                  </a:lnTo>
                  <a:lnTo>
                    <a:pt x="338" y="171"/>
                  </a:lnTo>
                  <a:lnTo>
                    <a:pt x="344" y="203"/>
                  </a:lnTo>
                  <a:lnTo>
                    <a:pt x="347" y="192"/>
                  </a:lnTo>
                  <a:lnTo>
                    <a:pt x="351" y="23"/>
                  </a:lnTo>
                  <a:lnTo>
                    <a:pt x="355" y="104"/>
                  </a:lnTo>
                  <a:lnTo>
                    <a:pt x="359" y="94"/>
                  </a:lnTo>
                  <a:lnTo>
                    <a:pt x="365" y="148"/>
                  </a:lnTo>
                  <a:lnTo>
                    <a:pt x="367" y="136"/>
                  </a:lnTo>
                  <a:lnTo>
                    <a:pt x="372" y="154"/>
                  </a:lnTo>
                  <a:lnTo>
                    <a:pt x="378" y="178"/>
                  </a:lnTo>
                  <a:lnTo>
                    <a:pt x="380" y="194"/>
                  </a:lnTo>
                  <a:lnTo>
                    <a:pt x="386" y="163"/>
                  </a:lnTo>
                  <a:lnTo>
                    <a:pt x="390" y="6"/>
                  </a:lnTo>
                  <a:lnTo>
                    <a:pt x="393" y="136"/>
                  </a:lnTo>
                  <a:lnTo>
                    <a:pt x="399" y="100"/>
                  </a:lnTo>
                  <a:lnTo>
                    <a:pt x="401" y="134"/>
                  </a:lnTo>
                  <a:lnTo>
                    <a:pt x="407" y="123"/>
                  </a:lnTo>
                  <a:lnTo>
                    <a:pt x="411" y="167"/>
                  </a:lnTo>
                  <a:lnTo>
                    <a:pt x="414" y="146"/>
                  </a:lnTo>
                  <a:lnTo>
                    <a:pt x="420" y="182"/>
                  </a:lnTo>
                  <a:lnTo>
                    <a:pt x="422" y="161"/>
                  </a:lnTo>
                  <a:lnTo>
                    <a:pt x="428" y="154"/>
                  </a:lnTo>
                  <a:lnTo>
                    <a:pt x="432" y="65"/>
                  </a:lnTo>
                  <a:lnTo>
                    <a:pt x="436" y="107"/>
                  </a:lnTo>
                  <a:lnTo>
                    <a:pt x="439" y="61"/>
                  </a:lnTo>
                  <a:lnTo>
                    <a:pt x="445" y="157"/>
                  </a:lnTo>
                  <a:lnTo>
                    <a:pt x="449" y="142"/>
                  </a:lnTo>
                  <a:lnTo>
                    <a:pt x="453" y="169"/>
                  </a:lnTo>
                  <a:lnTo>
                    <a:pt x="457" y="169"/>
                  </a:lnTo>
                  <a:lnTo>
                    <a:pt x="461" y="165"/>
                  </a:lnTo>
                  <a:lnTo>
                    <a:pt x="466" y="132"/>
                  </a:lnTo>
                  <a:lnTo>
                    <a:pt x="470" y="136"/>
                  </a:lnTo>
                  <a:lnTo>
                    <a:pt x="474" y="36"/>
                  </a:lnTo>
                  <a:lnTo>
                    <a:pt x="478" y="100"/>
                  </a:lnTo>
                  <a:lnTo>
                    <a:pt x="482" y="84"/>
                  </a:lnTo>
                  <a:lnTo>
                    <a:pt x="487" y="134"/>
                  </a:lnTo>
                  <a:lnTo>
                    <a:pt x="489" y="142"/>
                  </a:lnTo>
                  <a:lnTo>
                    <a:pt x="495" y="163"/>
                  </a:lnTo>
                </a:path>
              </a:pathLst>
            </a:custGeom>
            <a:noFill/>
            <a:ln w="12700" cap="rnd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1400"/>
            </a:p>
          </p:txBody>
        </p:sp>
        <p:sp>
          <p:nvSpPr>
            <p:cNvPr id="221" name="Freeform 76"/>
            <p:cNvSpPr>
              <a:spLocks/>
            </p:cNvSpPr>
            <p:nvPr/>
          </p:nvSpPr>
          <p:spPr bwMode="auto">
            <a:xfrm>
              <a:off x="4863" y="2776"/>
              <a:ext cx="344" cy="80"/>
            </a:xfrm>
            <a:custGeom>
              <a:avLst/>
              <a:gdLst>
                <a:gd name="T0" fmla="*/ 0 w 344"/>
                <a:gd name="T1" fmla="*/ 75 h 80"/>
                <a:gd name="T2" fmla="*/ 8 w 344"/>
                <a:gd name="T3" fmla="*/ 79 h 80"/>
                <a:gd name="T4" fmla="*/ 17 w 344"/>
                <a:gd name="T5" fmla="*/ 60 h 80"/>
                <a:gd name="T6" fmla="*/ 25 w 344"/>
                <a:gd name="T7" fmla="*/ 46 h 80"/>
                <a:gd name="T8" fmla="*/ 35 w 344"/>
                <a:gd name="T9" fmla="*/ 33 h 80"/>
                <a:gd name="T10" fmla="*/ 42 w 344"/>
                <a:gd name="T11" fmla="*/ 64 h 80"/>
                <a:gd name="T12" fmla="*/ 50 w 344"/>
                <a:gd name="T13" fmla="*/ 58 h 80"/>
                <a:gd name="T14" fmla="*/ 59 w 344"/>
                <a:gd name="T15" fmla="*/ 58 h 80"/>
                <a:gd name="T16" fmla="*/ 67 w 344"/>
                <a:gd name="T17" fmla="*/ 35 h 80"/>
                <a:gd name="T18" fmla="*/ 75 w 344"/>
                <a:gd name="T19" fmla="*/ 27 h 80"/>
                <a:gd name="T20" fmla="*/ 84 w 344"/>
                <a:gd name="T21" fmla="*/ 48 h 80"/>
                <a:gd name="T22" fmla="*/ 94 w 344"/>
                <a:gd name="T23" fmla="*/ 54 h 80"/>
                <a:gd name="T24" fmla="*/ 106 w 344"/>
                <a:gd name="T25" fmla="*/ 44 h 80"/>
                <a:gd name="T26" fmla="*/ 115 w 344"/>
                <a:gd name="T27" fmla="*/ 44 h 80"/>
                <a:gd name="T28" fmla="*/ 123 w 344"/>
                <a:gd name="T29" fmla="*/ 44 h 80"/>
                <a:gd name="T30" fmla="*/ 130 w 344"/>
                <a:gd name="T31" fmla="*/ 46 h 80"/>
                <a:gd name="T32" fmla="*/ 140 w 344"/>
                <a:gd name="T33" fmla="*/ 46 h 80"/>
                <a:gd name="T34" fmla="*/ 148 w 344"/>
                <a:gd name="T35" fmla="*/ 50 h 80"/>
                <a:gd name="T36" fmla="*/ 161 w 344"/>
                <a:gd name="T37" fmla="*/ 48 h 80"/>
                <a:gd name="T38" fmla="*/ 169 w 344"/>
                <a:gd name="T39" fmla="*/ 48 h 80"/>
                <a:gd name="T40" fmla="*/ 178 w 344"/>
                <a:gd name="T41" fmla="*/ 44 h 80"/>
                <a:gd name="T42" fmla="*/ 186 w 344"/>
                <a:gd name="T43" fmla="*/ 39 h 80"/>
                <a:gd name="T44" fmla="*/ 196 w 344"/>
                <a:gd name="T45" fmla="*/ 41 h 80"/>
                <a:gd name="T46" fmla="*/ 203 w 344"/>
                <a:gd name="T47" fmla="*/ 44 h 80"/>
                <a:gd name="T48" fmla="*/ 211 w 344"/>
                <a:gd name="T49" fmla="*/ 44 h 80"/>
                <a:gd name="T50" fmla="*/ 221 w 344"/>
                <a:gd name="T51" fmla="*/ 48 h 80"/>
                <a:gd name="T52" fmla="*/ 228 w 344"/>
                <a:gd name="T53" fmla="*/ 48 h 80"/>
                <a:gd name="T54" fmla="*/ 238 w 344"/>
                <a:gd name="T55" fmla="*/ 46 h 80"/>
                <a:gd name="T56" fmla="*/ 246 w 344"/>
                <a:gd name="T57" fmla="*/ 50 h 80"/>
                <a:gd name="T58" fmla="*/ 259 w 344"/>
                <a:gd name="T59" fmla="*/ 46 h 80"/>
                <a:gd name="T60" fmla="*/ 267 w 344"/>
                <a:gd name="T61" fmla="*/ 41 h 80"/>
                <a:gd name="T62" fmla="*/ 276 w 344"/>
                <a:gd name="T63" fmla="*/ 44 h 80"/>
                <a:gd name="T64" fmla="*/ 284 w 344"/>
                <a:gd name="T65" fmla="*/ 46 h 80"/>
                <a:gd name="T66" fmla="*/ 292 w 344"/>
                <a:gd name="T67" fmla="*/ 50 h 80"/>
                <a:gd name="T68" fmla="*/ 299 w 344"/>
                <a:gd name="T69" fmla="*/ 50 h 80"/>
                <a:gd name="T70" fmla="*/ 309 w 344"/>
                <a:gd name="T71" fmla="*/ 44 h 80"/>
                <a:gd name="T72" fmla="*/ 318 w 344"/>
                <a:gd name="T73" fmla="*/ 46 h 80"/>
                <a:gd name="T74" fmla="*/ 326 w 344"/>
                <a:gd name="T75" fmla="*/ 44 h 80"/>
                <a:gd name="T76" fmla="*/ 334 w 344"/>
                <a:gd name="T77" fmla="*/ 41 h 80"/>
                <a:gd name="T78" fmla="*/ 343 w 344"/>
                <a:gd name="T79" fmla="*/ 35 h 80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w 344"/>
                <a:gd name="T121" fmla="*/ 0 h 80"/>
                <a:gd name="T122" fmla="*/ 344 w 344"/>
                <a:gd name="T123" fmla="*/ 80 h 80"/>
              </a:gdLst>
              <a:ahLst/>
              <a:cxnLst>
                <a:cxn ang="T80">
                  <a:pos x="T0" y="T1"/>
                </a:cxn>
                <a:cxn ang="T81">
                  <a:pos x="T2" y="T3"/>
                </a:cxn>
                <a:cxn ang="T82">
                  <a:pos x="T4" y="T5"/>
                </a:cxn>
                <a:cxn ang="T83">
                  <a:pos x="T6" y="T7"/>
                </a:cxn>
                <a:cxn ang="T84">
                  <a:pos x="T8" y="T9"/>
                </a:cxn>
                <a:cxn ang="T85">
                  <a:pos x="T10" y="T11"/>
                </a:cxn>
                <a:cxn ang="T86">
                  <a:pos x="T12" y="T13"/>
                </a:cxn>
                <a:cxn ang="T87">
                  <a:pos x="T14" y="T15"/>
                </a:cxn>
                <a:cxn ang="T88">
                  <a:pos x="T16" y="T17"/>
                </a:cxn>
                <a:cxn ang="T89">
                  <a:pos x="T18" y="T19"/>
                </a:cxn>
                <a:cxn ang="T90">
                  <a:pos x="T20" y="T21"/>
                </a:cxn>
                <a:cxn ang="T91">
                  <a:pos x="T22" y="T23"/>
                </a:cxn>
                <a:cxn ang="T92">
                  <a:pos x="T24" y="T25"/>
                </a:cxn>
                <a:cxn ang="T93">
                  <a:pos x="T26" y="T27"/>
                </a:cxn>
                <a:cxn ang="T94">
                  <a:pos x="T28" y="T29"/>
                </a:cxn>
                <a:cxn ang="T95">
                  <a:pos x="T30" y="T31"/>
                </a:cxn>
                <a:cxn ang="T96">
                  <a:pos x="T32" y="T33"/>
                </a:cxn>
                <a:cxn ang="T97">
                  <a:pos x="T34" y="T35"/>
                </a:cxn>
                <a:cxn ang="T98">
                  <a:pos x="T36" y="T37"/>
                </a:cxn>
                <a:cxn ang="T99">
                  <a:pos x="T38" y="T39"/>
                </a:cxn>
                <a:cxn ang="T100">
                  <a:pos x="T40" y="T41"/>
                </a:cxn>
                <a:cxn ang="T101">
                  <a:pos x="T42" y="T43"/>
                </a:cxn>
                <a:cxn ang="T102">
                  <a:pos x="T44" y="T45"/>
                </a:cxn>
                <a:cxn ang="T103">
                  <a:pos x="T46" y="T47"/>
                </a:cxn>
                <a:cxn ang="T104">
                  <a:pos x="T48" y="T49"/>
                </a:cxn>
                <a:cxn ang="T105">
                  <a:pos x="T50" y="T51"/>
                </a:cxn>
                <a:cxn ang="T106">
                  <a:pos x="T52" y="T53"/>
                </a:cxn>
                <a:cxn ang="T107">
                  <a:pos x="T54" y="T55"/>
                </a:cxn>
                <a:cxn ang="T108">
                  <a:pos x="T56" y="T57"/>
                </a:cxn>
                <a:cxn ang="T109">
                  <a:pos x="T58" y="T59"/>
                </a:cxn>
                <a:cxn ang="T110">
                  <a:pos x="T60" y="T61"/>
                </a:cxn>
                <a:cxn ang="T111">
                  <a:pos x="T62" y="T63"/>
                </a:cxn>
                <a:cxn ang="T112">
                  <a:pos x="T64" y="T65"/>
                </a:cxn>
                <a:cxn ang="T113">
                  <a:pos x="T66" y="T67"/>
                </a:cxn>
                <a:cxn ang="T114">
                  <a:pos x="T68" y="T69"/>
                </a:cxn>
                <a:cxn ang="T115">
                  <a:pos x="T70" y="T71"/>
                </a:cxn>
                <a:cxn ang="T116">
                  <a:pos x="T72" y="T73"/>
                </a:cxn>
                <a:cxn ang="T117">
                  <a:pos x="T74" y="T75"/>
                </a:cxn>
                <a:cxn ang="T118">
                  <a:pos x="T76" y="T77"/>
                </a:cxn>
                <a:cxn ang="T119">
                  <a:pos x="T78" y="T79"/>
                </a:cxn>
              </a:cxnLst>
              <a:rect l="T120" t="T121" r="T122" b="T123"/>
              <a:pathLst>
                <a:path w="344" h="80">
                  <a:moveTo>
                    <a:pt x="0" y="75"/>
                  </a:moveTo>
                  <a:lnTo>
                    <a:pt x="0" y="75"/>
                  </a:lnTo>
                  <a:lnTo>
                    <a:pt x="6" y="73"/>
                  </a:lnTo>
                  <a:lnTo>
                    <a:pt x="8" y="79"/>
                  </a:lnTo>
                  <a:lnTo>
                    <a:pt x="13" y="50"/>
                  </a:lnTo>
                  <a:lnTo>
                    <a:pt x="17" y="60"/>
                  </a:lnTo>
                  <a:lnTo>
                    <a:pt x="21" y="48"/>
                  </a:lnTo>
                  <a:lnTo>
                    <a:pt x="25" y="46"/>
                  </a:lnTo>
                  <a:lnTo>
                    <a:pt x="29" y="0"/>
                  </a:lnTo>
                  <a:lnTo>
                    <a:pt x="35" y="33"/>
                  </a:lnTo>
                  <a:lnTo>
                    <a:pt x="38" y="44"/>
                  </a:lnTo>
                  <a:lnTo>
                    <a:pt x="42" y="64"/>
                  </a:lnTo>
                  <a:lnTo>
                    <a:pt x="46" y="58"/>
                  </a:lnTo>
                  <a:lnTo>
                    <a:pt x="50" y="58"/>
                  </a:lnTo>
                  <a:lnTo>
                    <a:pt x="56" y="44"/>
                  </a:lnTo>
                  <a:lnTo>
                    <a:pt x="59" y="58"/>
                  </a:lnTo>
                  <a:lnTo>
                    <a:pt x="63" y="35"/>
                  </a:lnTo>
                  <a:lnTo>
                    <a:pt x="67" y="35"/>
                  </a:lnTo>
                  <a:lnTo>
                    <a:pt x="73" y="35"/>
                  </a:lnTo>
                  <a:lnTo>
                    <a:pt x="75" y="27"/>
                  </a:lnTo>
                  <a:lnTo>
                    <a:pt x="81" y="44"/>
                  </a:lnTo>
                  <a:lnTo>
                    <a:pt x="84" y="48"/>
                  </a:lnTo>
                  <a:lnTo>
                    <a:pt x="88" y="54"/>
                  </a:lnTo>
                  <a:lnTo>
                    <a:pt x="94" y="54"/>
                  </a:lnTo>
                  <a:lnTo>
                    <a:pt x="102" y="50"/>
                  </a:lnTo>
                  <a:lnTo>
                    <a:pt x="106" y="44"/>
                  </a:lnTo>
                  <a:lnTo>
                    <a:pt x="109" y="44"/>
                  </a:lnTo>
                  <a:lnTo>
                    <a:pt x="115" y="44"/>
                  </a:lnTo>
                  <a:lnTo>
                    <a:pt x="119" y="41"/>
                  </a:lnTo>
                  <a:lnTo>
                    <a:pt x="123" y="44"/>
                  </a:lnTo>
                  <a:lnTo>
                    <a:pt x="129" y="44"/>
                  </a:lnTo>
                  <a:lnTo>
                    <a:pt x="130" y="46"/>
                  </a:lnTo>
                  <a:lnTo>
                    <a:pt x="136" y="42"/>
                  </a:lnTo>
                  <a:lnTo>
                    <a:pt x="140" y="46"/>
                  </a:lnTo>
                  <a:lnTo>
                    <a:pt x="144" y="46"/>
                  </a:lnTo>
                  <a:lnTo>
                    <a:pt x="148" y="50"/>
                  </a:lnTo>
                  <a:lnTo>
                    <a:pt x="157" y="54"/>
                  </a:lnTo>
                  <a:lnTo>
                    <a:pt x="161" y="48"/>
                  </a:lnTo>
                  <a:lnTo>
                    <a:pt x="165" y="48"/>
                  </a:lnTo>
                  <a:lnTo>
                    <a:pt x="169" y="48"/>
                  </a:lnTo>
                  <a:lnTo>
                    <a:pt x="175" y="48"/>
                  </a:lnTo>
                  <a:lnTo>
                    <a:pt x="178" y="44"/>
                  </a:lnTo>
                  <a:lnTo>
                    <a:pt x="182" y="44"/>
                  </a:lnTo>
                  <a:lnTo>
                    <a:pt x="186" y="39"/>
                  </a:lnTo>
                  <a:lnTo>
                    <a:pt x="190" y="42"/>
                  </a:lnTo>
                  <a:lnTo>
                    <a:pt x="196" y="41"/>
                  </a:lnTo>
                  <a:lnTo>
                    <a:pt x="198" y="42"/>
                  </a:lnTo>
                  <a:lnTo>
                    <a:pt x="203" y="44"/>
                  </a:lnTo>
                  <a:lnTo>
                    <a:pt x="207" y="48"/>
                  </a:lnTo>
                  <a:lnTo>
                    <a:pt x="211" y="44"/>
                  </a:lnTo>
                  <a:lnTo>
                    <a:pt x="217" y="44"/>
                  </a:lnTo>
                  <a:lnTo>
                    <a:pt x="221" y="48"/>
                  </a:lnTo>
                  <a:lnTo>
                    <a:pt x="224" y="46"/>
                  </a:lnTo>
                  <a:lnTo>
                    <a:pt x="228" y="48"/>
                  </a:lnTo>
                  <a:lnTo>
                    <a:pt x="232" y="46"/>
                  </a:lnTo>
                  <a:lnTo>
                    <a:pt x="238" y="46"/>
                  </a:lnTo>
                  <a:lnTo>
                    <a:pt x="242" y="50"/>
                  </a:lnTo>
                  <a:lnTo>
                    <a:pt x="246" y="50"/>
                  </a:lnTo>
                  <a:lnTo>
                    <a:pt x="253" y="44"/>
                  </a:lnTo>
                  <a:lnTo>
                    <a:pt x="259" y="46"/>
                  </a:lnTo>
                  <a:lnTo>
                    <a:pt x="263" y="41"/>
                  </a:lnTo>
                  <a:lnTo>
                    <a:pt x="267" y="41"/>
                  </a:lnTo>
                  <a:lnTo>
                    <a:pt x="270" y="41"/>
                  </a:lnTo>
                  <a:lnTo>
                    <a:pt x="276" y="44"/>
                  </a:lnTo>
                  <a:lnTo>
                    <a:pt x="280" y="44"/>
                  </a:lnTo>
                  <a:lnTo>
                    <a:pt x="284" y="46"/>
                  </a:lnTo>
                  <a:lnTo>
                    <a:pt x="288" y="48"/>
                  </a:lnTo>
                  <a:lnTo>
                    <a:pt x="292" y="50"/>
                  </a:lnTo>
                  <a:lnTo>
                    <a:pt x="297" y="50"/>
                  </a:lnTo>
                  <a:lnTo>
                    <a:pt x="299" y="50"/>
                  </a:lnTo>
                  <a:lnTo>
                    <a:pt x="305" y="44"/>
                  </a:lnTo>
                  <a:lnTo>
                    <a:pt x="309" y="44"/>
                  </a:lnTo>
                  <a:lnTo>
                    <a:pt x="313" y="46"/>
                  </a:lnTo>
                  <a:lnTo>
                    <a:pt x="318" y="46"/>
                  </a:lnTo>
                  <a:lnTo>
                    <a:pt x="320" y="44"/>
                  </a:lnTo>
                  <a:lnTo>
                    <a:pt x="326" y="44"/>
                  </a:lnTo>
                  <a:lnTo>
                    <a:pt x="332" y="41"/>
                  </a:lnTo>
                  <a:lnTo>
                    <a:pt x="334" y="41"/>
                  </a:lnTo>
                  <a:lnTo>
                    <a:pt x="340" y="41"/>
                  </a:lnTo>
                  <a:lnTo>
                    <a:pt x="343" y="35"/>
                  </a:lnTo>
                </a:path>
              </a:pathLst>
            </a:custGeom>
            <a:noFill/>
            <a:ln w="12700" cap="rnd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1400"/>
            </a:p>
          </p:txBody>
        </p:sp>
      </p:grpSp>
      <p:sp>
        <p:nvSpPr>
          <p:cNvPr id="191" name="Rectangle 43"/>
          <p:cNvSpPr>
            <a:spLocks noChangeArrowheads="1"/>
          </p:cNvSpPr>
          <p:nvPr/>
        </p:nvSpPr>
        <p:spPr bwMode="auto">
          <a:xfrm>
            <a:off x="3255470" y="2147153"/>
            <a:ext cx="1386007" cy="557533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square" anchor="ctr">
            <a:spAutoFit/>
          </a:bodyPr>
          <a:lstStyle/>
          <a:p>
            <a:pPr algn="ctr"/>
            <a:r>
              <a:rPr lang="en-US" sz="1400" b="1" dirty="0" smtClean="0"/>
              <a:t>Feature </a:t>
            </a:r>
          </a:p>
          <a:p>
            <a:pPr algn="ctr"/>
            <a:r>
              <a:rPr lang="en-US" sz="1400" b="1" dirty="0" smtClean="0"/>
              <a:t>Extraction</a:t>
            </a:r>
            <a:endParaRPr lang="en-US" sz="1400" b="1" dirty="0"/>
          </a:p>
        </p:txBody>
      </p:sp>
      <p:sp>
        <p:nvSpPr>
          <p:cNvPr id="192" name="Line 8"/>
          <p:cNvSpPr>
            <a:spLocks noChangeShapeType="1"/>
          </p:cNvSpPr>
          <p:nvPr/>
        </p:nvSpPr>
        <p:spPr bwMode="auto">
          <a:xfrm>
            <a:off x="4645100" y="2395467"/>
            <a:ext cx="366212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sm" len="sm"/>
            <a:tailEnd type="triangle" w="med" len="med"/>
          </a:ln>
        </p:spPr>
        <p:txBody>
          <a:bodyPr wrap="none" anchor="ctr"/>
          <a:lstStyle/>
          <a:p>
            <a:endParaRPr lang="en-US" sz="1400"/>
          </a:p>
        </p:txBody>
      </p:sp>
      <p:sp>
        <p:nvSpPr>
          <p:cNvPr id="193" name="Rectangle 43"/>
          <p:cNvSpPr>
            <a:spLocks noChangeArrowheads="1"/>
          </p:cNvSpPr>
          <p:nvPr/>
        </p:nvSpPr>
        <p:spPr bwMode="auto">
          <a:xfrm>
            <a:off x="3248146" y="5328429"/>
            <a:ext cx="1386007" cy="557533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square" anchor="ctr">
            <a:spAutoFit/>
          </a:bodyPr>
          <a:lstStyle/>
          <a:p>
            <a:pPr algn="ctr"/>
            <a:r>
              <a:rPr lang="en-US" sz="1400" b="1" dirty="0" smtClean="0"/>
              <a:t>Feature </a:t>
            </a:r>
          </a:p>
          <a:p>
            <a:pPr algn="ctr"/>
            <a:r>
              <a:rPr lang="en-US" sz="1400" b="1" dirty="0" smtClean="0"/>
              <a:t>Extraction</a:t>
            </a:r>
            <a:endParaRPr lang="en-US" sz="1400" b="1" dirty="0"/>
          </a:p>
        </p:txBody>
      </p:sp>
      <p:grpSp>
        <p:nvGrpSpPr>
          <p:cNvPr id="7" name="Group 59"/>
          <p:cNvGrpSpPr/>
          <p:nvPr/>
        </p:nvGrpSpPr>
        <p:grpSpPr>
          <a:xfrm>
            <a:off x="1033700" y="1927504"/>
            <a:ext cx="1938099" cy="1157836"/>
            <a:chOff x="387985" y="1623060"/>
            <a:chExt cx="1811400" cy="1006157"/>
          </a:xfrm>
        </p:grpSpPr>
        <p:sp>
          <p:nvSpPr>
            <p:cNvPr id="208" name="Text Box 20"/>
            <p:cNvSpPr txBox="1">
              <a:spLocks noChangeArrowheads="1"/>
            </p:cNvSpPr>
            <p:nvPr/>
          </p:nvSpPr>
          <p:spPr bwMode="auto">
            <a:xfrm>
              <a:off x="1149985" y="1984692"/>
              <a:ext cx="839111" cy="284998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r>
                <a:rPr lang="en-US" sz="1400" b="1" dirty="0">
                  <a:solidFill>
                    <a:schemeClr val="accent1"/>
                  </a:solidFill>
                </a:rPr>
                <a:t>English</a:t>
              </a:r>
              <a:endParaRPr lang="en-US" sz="1400" b="1" dirty="0">
                <a:solidFill>
                  <a:schemeClr val="hlink"/>
                </a:solidFill>
              </a:endParaRPr>
            </a:p>
          </p:txBody>
        </p:sp>
        <p:sp>
          <p:nvSpPr>
            <p:cNvPr id="209" name="Text Box 21"/>
            <p:cNvSpPr txBox="1">
              <a:spLocks noChangeArrowheads="1"/>
            </p:cNvSpPr>
            <p:nvPr/>
          </p:nvSpPr>
          <p:spPr bwMode="auto">
            <a:xfrm>
              <a:off x="997585" y="2289492"/>
              <a:ext cx="871496" cy="284998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r>
                <a:rPr lang="en-US" sz="1400" b="1" dirty="0">
                  <a:solidFill>
                    <a:schemeClr val="accent2"/>
                  </a:solidFill>
                </a:rPr>
                <a:t>German</a:t>
              </a:r>
              <a:endParaRPr lang="en-US" sz="1400" b="1" dirty="0">
                <a:solidFill>
                  <a:schemeClr val="hlink"/>
                </a:solidFill>
              </a:endParaRPr>
            </a:p>
          </p:txBody>
        </p:sp>
        <p:grpSp>
          <p:nvGrpSpPr>
            <p:cNvPr id="8" name="Group 67"/>
            <p:cNvGrpSpPr>
              <a:grpSpLocks/>
            </p:cNvGrpSpPr>
            <p:nvPr/>
          </p:nvGrpSpPr>
          <p:grpSpPr bwMode="auto">
            <a:xfrm>
              <a:off x="609600" y="2133600"/>
              <a:ext cx="838200" cy="187325"/>
              <a:chOff x="4368" y="2688"/>
              <a:chExt cx="839" cy="262"/>
            </a:xfrm>
          </p:grpSpPr>
          <p:sp>
            <p:nvSpPr>
              <p:cNvPr id="218" name="Freeform 65"/>
              <p:cNvSpPr>
                <a:spLocks/>
              </p:cNvSpPr>
              <p:nvPr/>
            </p:nvSpPr>
            <p:spPr bwMode="auto">
              <a:xfrm>
                <a:off x="4368" y="2688"/>
                <a:ext cx="496" cy="262"/>
              </a:xfrm>
              <a:custGeom>
                <a:avLst/>
                <a:gdLst>
                  <a:gd name="T0" fmla="*/ 4 w 496"/>
                  <a:gd name="T1" fmla="*/ 134 h 262"/>
                  <a:gd name="T2" fmla="*/ 12 w 496"/>
                  <a:gd name="T3" fmla="*/ 136 h 262"/>
                  <a:gd name="T4" fmla="*/ 21 w 496"/>
                  <a:gd name="T5" fmla="*/ 136 h 262"/>
                  <a:gd name="T6" fmla="*/ 31 w 496"/>
                  <a:gd name="T7" fmla="*/ 136 h 262"/>
                  <a:gd name="T8" fmla="*/ 39 w 496"/>
                  <a:gd name="T9" fmla="*/ 134 h 262"/>
                  <a:gd name="T10" fmla="*/ 46 w 496"/>
                  <a:gd name="T11" fmla="*/ 132 h 262"/>
                  <a:gd name="T12" fmla="*/ 54 w 496"/>
                  <a:gd name="T13" fmla="*/ 130 h 262"/>
                  <a:gd name="T14" fmla="*/ 65 w 496"/>
                  <a:gd name="T15" fmla="*/ 136 h 262"/>
                  <a:gd name="T16" fmla="*/ 73 w 496"/>
                  <a:gd name="T17" fmla="*/ 132 h 262"/>
                  <a:gd name="T18" fmla="*/ 81 w 496"/>
                  <a:gd name="T19" fmla="*/ 136 h 262"/>
                  <a:gd name="T20" fmla="*/ 88 w 496"/>
                  <a:gd name="T21" fmla="*/ 138 h 262"/>
                  <a:gd name="T22" fmla="*/ 96 w 496"/>
                  <a:gd name="T23" fmla="*/ 138 h 262"/>
                  <a:gd name="T24" fmla="*/ 106 w 496"/>
                  <a:gd name="T25" fmla="*/ 134 h 262"/>
                  <a:gd name="T26" fmla="*/ 115 w 496"/>
                  <a:gd name="T27" fmla="*/ 132 h 262"/>
                  <a:gd name="T28" fmla="*/ 123 w 496"/>
                  <a:gd name="T29" fmla="*/ 129 h 262"/>
                  <a:gd name="T30" fmla="*/ 131 w 496"/>
                  <a:gd name="T31" fmla="*/ 134 h 262"/>
                  <a:gd name="T32" fmla="*/ 140 w 496"/>
                  <a:gd name="T33" fmla="*/ 136 h 262"/>
                  <a:gd name="T34" fmla="*/ 148 w 496"/>
                  <a:gd name="T35" fmla="*/ 129 h 262"/>
                  <a:gd name="T36" fmla="*/ 156 w 496"/>
                  <a:gd name="T37" fmla="*/ 130 h 262"/>
                  <a:gd name="T38" fmla="*/ 169 w 496"/>
                  <a:gd name="T39" fmla="*/ 169 h 262"/>
                  <a:gd name="T40" fmla="*/ 177 w 496"/>
                  <a:gd name="T41" fmla="*/ 65 h 262"/>
                  <a:gd name="T42" fmla="*/ 186 w 496"/>
                  <a:gd name="T43" fmla="*/ 115 h 262"/>
                  <a:gd name="T44" fmla="*/ 196 w 496"/>
                  <a:gd name="T45" fmla="*/ 167 h 262"/>
                  <a:gd name="T46" fmla="*/ 204 w 496"/>
                  <a:gd name="T47" fmla="*/ 56 h 262"/>
                  <a:gd name="T48" fmla="*/ 211 w 496"/>
                  <a:gd name="T49" fmla="*/ 152 h 262"/>
                  <a:gd name="T50" fmla="*/ 219 w 496"/>
                  <a:gd name="T51" fmla="*/ 129 h 262"/>
                  <a:gd name="T52" fmla="*/ 232 w 496"/>
                  <a:gd name="T53" fmla="*/ 196 h 262"/>
                  <a:gd name="T54" fmla="*/ 242 w 496"/>
                  <a:gd name="T55" fmla="*/ 21 h 262"/>
                  <a:gd name="T56" fmla="*/ 250 w 496"/>
                  <a:gd name="T57" fmla="*/ 119 h 262"/>
                  <a:gd name="T58" fmla="*/ 257 w 496"/>
                  <a:gd name="T59" fmla="*/ 117 h 262"/>
                  <a:gd name="T60" fmla="*/ 267 w 496"/>
                  <a:gd name="T61" fmla="*/ 169 h 262"/>
                  <a:gd name="T62" fmla="*/ 276 w 496"/>
                  <a:gd name="T63" fmla="*/ 0 h 262"/>
                  <a:gd name="T64" fmla="*/ 284 w 496"/>
                  <a:gd name="T65" fmla="*/ 82 h 262"/>
                  <a:gd name="T66" fmla="*/ 292 w 496"/>
                  <a:gd name="T67" fmla="*/ 123 h 262"/>
                  <a:gd name="T68" fmla="*/ 299 w 496"/>
                  <a:gd name="T69" fmla="*/ 146 h 262"/>
                  <a:gd name="T70" fmla="*/ 309 w 496"/>
                  <a:gd name="T71" fmla="*/ 230 h 262"/>
                  <a:gd name="T72" fmla="*/ 319 w 496"/>
                  <a:gd name="T73" fmla="*/ 117 h 262"/>
                  <a:gd name="T74" fmla="*/ 326 w 496"/>
                  <a:gd name="T75" fmla="*/ 100 h 262"/>
                  <a:gd name="T76" fmla="*/ 338 w 496"/>
                  <a:gd name="T77" fmla="*/ 171 h 262"/>
                  <a:gd name="T78" fmla="*/ 347 w 496"/>
                  <a:gd name="T79" fmla="*/ 192 h 262"/>
                  <a:gd name="T80" fmla="*/ 355 w 496"/>
                  <a:gd name="T81" fmla="*/ 104 h 262"/>
                  <a:gd name="T82" fmla="*/ 365 w 496"/>
                  <a:gd name="T83" fmla="*/ 148 h 262"/>
                  <a:gd name="T84" fmla="*/ 372 w 496"/>
                  <a:gd name="T85" fmla="*/ 154 h 262"/>
                  <a:gd name="T86" fmla="*/ 380 w 496"/>
                  <a:gd name="T87" fmla="*/ 194 h 262"/>
                  <a:gd name="T88" fmla="*/ 390 w 496"/>
                  <a:gd name="T89" fmla="*/ 6 h 262"/>
                  <a:gd name="T90" fmla="*/ 399 w 496"/>
                  <a:gd name="T91" fmla="*/ 100 h 262"/>
                  <a:gd name="T92" fmla="*/ 407 w 496"/>
                  <a:gd name="T93" fmla="*/ 123 h 262"/>
                  <a:gd name="T94" fmla="*/ 414 w 496"/>
                  <a:gd name="T95" fmla="*/ 146 h 262"/>
                  <a:gd name="T96" fmla="*/ 422 w 496"/>
                  <a:gd name="T97" fmla="*/ 161 h 262"/>
                  <a:gd name="T98" fmla="*/ 432 w 496"/>
                  <a:gd name="T99" fmla="*/ 65 h 262"/>
                  <a:gd name="T100" fmla="*/ 439 w 496"/>
                  <a:gd name="T101" fmla="*/ 61 h 262"/>
                  <a:gd name="T102" fmla="*/ 449 w 496"/>
                  <a:gd name="T103" fmla="*/ 142 h 262"/>
                  <a:gd name="T104" fmla="*/ 457 w 496"/>
                  <a:gd name="T105" fmla="*/ 169 h 262"/>
                  <a:gd name="T106" fmla="*/ 466 w 496"/>
                  <a:gd name="T107" fmla="*/ 132 h 262"/>
                  <a:gd name="T108" fmla="*/ 474 w 496"/>
                  <a:gd name="T109" fmla="*/ 36 h 262"/>
                  <a:gd name="T110" fmla="*/ 482 w 496"/>
                  <a:gd name="T111" fmla="*/ 84 h 262"/>
                  <a:gd name="T112" fmla="*/ 489 w 496"/>
                  <a:gd name="T113" fmla="*/ 142 h 262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w 496"/>
                  <a:gd name="T172" fmla="*/ 0 h 262"/>
                  <a:gd name="T173" fmla="*/ 496 w 496"/>
                  <a:gd name="T174" fmla="*/ 262 h 262"/>
                </a:gdLst>
                <a:ahLst/>
                <a:cxnLst>
                  <a:cxn ang="T114">
                    <a:pos x="T0" y="T1"/>
                  </a:cxn>
                  <a:cxn ang="T115">
                    <a:pos x="T2" y="T3"/>
                  </a:cxn>
                  <a:cxn ang="T116">
                    <a:pos x="T4" y="T5"/>
                  </a:cxn>
                  <a:cxn ang="T117">
                    <a:pos x="T6" y="T7"/>
                  </a:cxn>
                  <a:cxn ang="T118">
                    <a:pos x="T8" y="T9"/>
                  </a:cxn>
                  <a:cxn ang="T119">
                    <a:pos x="T10" y="T11"/>
                  </a:cxn>
                  <a:cxn ang="T120">
                    <a:pos x="T12" y="T13"/>
                  </a:cxn>
                  <a:cxn ang="T121">
                    <a:pos x="T14" y="T15"/>
                  </a:cxn>
                  <a:cxn ang="T122">
                    <a:pos x="T16" y="T17"/>
                  </a:cxn>
                  <a:cxn ang="T123">
                    <a:pos x="T18" y="T19"/>
                  </a:cxn>
                  <a:cxn ang="T124">
                    <a:pos x="T20" y="T21"/>
                  </a:cxn>
                  <a:cxn ang="T125">
                    <a:pos x="T22" y="T23"/>
                  </a:cxn>
                  <a:cxn ang="T126">
                    <a:pos x="T24" y="T25"/>
                  </a:cxn>
                  <a:cxn ang="T127">
                    <a:pos x="T26" y="T27"/>
                  </a:cxn>
                  <a:cxn ang="T128">
                    <a:pos x="T28" y="T29"/>
                  </a:cxn>
                  <a:cxn ang="T129">
                    <a:pos x="T30" y="T31"/>
                  </a:cxn>
                  <a:cxn ang="T130">
                    <a:pos x="T32" y="T33"/>
                  </a:cxn>
                  <a:cxn ang="T131">
                    <a:pos x="T34" y="T35"/>
                  </a:cxn>
                  <a:cxn ang="T132">
                    <a:pos x="T36" y="T37"/>
                  </a:cxn>
                  <a:cxn ang="T133">
                    <a:pos x="T38" y="T39"/>
                  </a:cxn>
                  <a:cxn ang="T134">
                    <a:pos x="T40" y="T41"/>
                  </a:cxn>
                  <a:cxn ang="T135">
                    <a:pos x="T42" y="T43"/>
                  </a:cxn>
                  <a:cxn ang="T136">
                    <a:pos x="T44" y="T45"/>
                  </a:cxn>
                  <a:cxn ang="T137">
                    <a:pos x="T46" y="T47"/>
                  </a:cxn>
                  <a:cxn ang="T138">
                    <a:pos x="T48" y="T49"/>
                  </a:cxn>
                  <a:cxn ang="T139">
                    <a:pos x="T50" y="T51"/>
                  </a:cxn>
                  <a:cxn ang="T140">
                    <a:pos x="T52" y="T53"/>
                  </a:cxn>
                  <a:cxn ang="T141">
                    <a:pos x="T54" y="T55"/>
                  </a:cxn>
                  <a:cxn ang="T142">
                    <a:pos x="T56" y="T57"/>
                  </a:cxn>
                  <a:cxn ang="T143">
                    <a:pos x="T58" y="T59"/>
                  </a:cxn>
                  <a:cxn ang="T144">
                    <a:pos x="T60" y="T61"/>
                  </a:cxn>
                  <a:cxn ang="T145">
                    <a:pos x="T62" y="T63"/>
                  </a:cxn>
                  <a:cxn ang="T146">
                    <a:pos x="T64" y="T65"/>
                  </a:cxn>
                  <a:cxn ang="T147">
                    <a:pos x="T66" y="T67"/>
                  </a:cxn>
                  <a:cxn ang="T148">
                    <a:pos x="T68" y="T69"/>
                  </a:cxn>
                  <a:cxn ang="T149">
                    <a:pos x="T70" y="T71"/>
                  </a:cxn>
                  <a:cxn ang="T150">
                    <a:pos x="T72" y="T73"/>
                  </a:cxn>
                  <a:cxn ang="T151">
                    <a:pos x="T74" y="T75"/>
                  </a:cxn>
                  <a:cxn ang="T152">
                    <a:pos x="T76" y="T77"/>
                  </a:cxn>
                  <a:cxn ang="T153">
                    <a:pos x="T78" y="T79"/>
                  </a:cxn>
                  <a:cxn ang="T154">
                    <a:pos x="T80" y="T81"/>
                  </a:cxn>
                  <a:cxn ang="T155">
                    <a:pos x="T82" y="T83"/>
                  </a:cxn>
                  <a:cxn ang="T156">
                    <a:pos x="T84" y="T85"/>
                  </a:cxn>
                  <a:cxn ang="T157">
                    <a:pos x="T86" y="T87"/>
                  </a:cxn>
                  <a:cxn ang="T158">
                    <a:pos x="T88" y="T89"/>
                  </a:cxn>
                  <a:cxn ang="T159">
                    <a:pos x="T90" y="T91"/>
                  </a:cxn>
                  <a:cxn ang="T160">
                    <a:pos x="T92" y="T93"/>
                  </a:cxn>
                  <a:cxn ang="T161">
                    <a:pos x="T94" y="T95"/>
                  </a:cxn>
                  <a:cxn ang="T162">
                    <a:pos x="T96" y="T97"/>
                  </a:cxn>
                  <a:cxn ang="T163">
                    <a:pos x="T98" y="T99"/>
                  </a:cxn>
                  <a:cxn ang="T164">
                    <a:pos x="T100" y="T101"/>
                  </a:cxn>
                  <a:cxn ang="T165">
                    <a:pos x="T102" y="T103"/>
                  </a:cxn>
                  <a:cxn ang="T166">
                    <a:pos x="T104" y="T105"/>
                  </a:cxn>
                  <a:cxn ang="T167">
                    <a:pos x="T106" y="T107"/>
                  </a:cxn>
                  <a:cxn ang="T168">
                    <a:pos x="T108" y="T109"/>
                  </a:cxn>
                  <a:cxn ang="T169">
                    <a:pos x="T110" y="T111"/>
                  </a:cxn>
                  <a:cxn ang="T170">
                    <a:pos x="T112" y="T113"/>
                  </a:cxn>
                </a:cxnLst>
                <a:rect l="T171" t="T172" r="T173" b="T174"/>
                <a:pathLst>
                  <a:path w="496" h="262">
                    <a:moveTo>
                      <a:pt x="0" y="130"/>
                    </a:moveTo>
                    <a:lnTo>
                      <a:pt x="4" y="134"/>
                    </a:lnTo>
                    <a:lnTo>
                      <a:pt x="8" y="134"/>
                    </a:lnTo>
                    <a:lnTo>
                      <a:pt x="12" y="136"/>
                    </a:lnTo>
                    <a:lnTo>
                      <a:pt x="17" y="132"/>
                    </a:lnTo>
                    <a:lnTo>
                      <a:pt x="21" y="136"/>
                    </a:lnTo>
                    <a:lnTo>
                      <a:pt x="25" y="134"/>
                    </a:lnTo>
                    <a:lnTo>
                      <a:pt x="31" y="136"/>
                    </a:lnTo>
                    <a:lnTo>
                      <a:pt x="35" y="136"/>
                    </a:lnTo>
                    <a:lnTo>
                      <a:pt x="39" y="134"/>
                    </a:lnTo>
                    <a:lnTo>
                      <a:pt x="42" y="132"/>
                    </a:lnTo>
                    <a:lnTo>
                      <a:pt x="46" y="132"/>
                    </a:lnTo>
                    <a:lnTo>
                      <a:pt x="52" y="130"/>
                    </a:lnTo>
                    <a:lnTo>
                      <a:pt x="54" y="130"/>
                    </a:lnTo>
                    <a:lnTo>
                      <a:pt x="60" y="130"/>
                    </a:lnTo>
                    <a:lnTo>
                      <a:pt x="65" y="136"/>
                    </a:lnTo>
                    <a:lnTo>
                      <a:pt x="67" y="130"/>
                    </a:lnTo>
                    <a:lnTo>
                      <a:pt x="73" y="132"/>
                    </a:lnTo>
                    <a:lnTo>
                      <a:pt x="75" y="134"/>
                    </a:lnTo>
                    <a:lnTo>
                      <a:pt x="81" y="136"/>
                    </a:lnTo>
                    <a:lnTo>
                      <a:pt x="87" y="136"/>
                    </a:lnTo>
                    <a:lnTo>
                      <a:pt x="88" y="138"/>
                    </a:lnTo>
                    <a:lnTo>
                      <a:pt x="94" y="136"/>
                    </a:lnTo>
                    <a:lnTo>
                      <a:pt x="96" y="138"/>
                    </a:lnTo>
                    <a:lnTo>
                      <a:pt x="102" y="136"/>
                    </a:lnTo>
                    <a:lnTo>
                      <a:pt x="106" y="134"/>
                    </a:lnTo>
                    <a:lnTo>
                      <a:pt x="110" y="132"/>
                    </a:lnTo>
                    <a:lnTo>
                      <a:pt x="115" y="132"/>
                    </a:lnTo>
                    <a:lnTo>
                      <a:pt x="119" y="130"/>
                    </a:lnTo>
                    <a:lnTo>
                      <a:pt x="123" y="129"/>
                    </a:lnTo>
                    <a:lnTo>
                      <a:pt x="127" y="127"/>
                    </a:lnTo>
                    <a:lnTo>
                      <a:pt x="131" y="134"/>
                    </a:lnTo>
                    <a:lnTo>
                      <a:pt x="134" y="136"/>
                    </a:lnTo>
                    <a:lnTo>
                      <a:pt x="140" y="136"/>
                    </a:lnTo>
                    <a:lnTo>
                      <a:pt x="144" y="130"/>
                    </a:lnTo>
                    <a:lnTo>
                      <a:pt x="148" y="129"/>
                    </a:lnTo>
                    <a:lnTo>
                      <a:pt x="154" y="127"/>
                    </a:lnTo>
                    <a:lnTo>
                      <a:pt x="156" y="130"/>
                    </a:lnTo>
                    <a:lnTo>
                      <a:pt x="161" y="142"/>
                    </a:lnTo>
                    <a:lnTo>
                      <a:pt x="169" y="169"/>
                    </a:lnTo>
                    <a:lnTo>
                      <a:pt x="175" y="157"/>
                    </a:lnTo>
                    <a:lnTo>
                      <a:pt x="177" y="65"/>
                    </a:lnTo>
                    <a:lnTo>
                      <a:pt x="182" y="102"/>
                    </a:lnTo>
                    <a:lnTo>
                      <a:pt x="186" y="115"/>
                    </a:lnTo>
                    <a:lnTo>
                      <a:pt x="190" y="157"/>
                    </a:lnTo>
                    <a:lnTo>
                      <a:pt x="196" y="167"/>
                    </a:lnTo>
                    <a:lnTo>
                      <a:pt x="198" y="207"/>
                    </a:lnTo>
                    <a:lnTo>
                      <a:pt x="204" y="56"/>
                    </a:lnTo>
                    <a:lnTo>
                      <a:pt x="207" y="71"/>
                    </a:lnTo>
                    <a:lnTo>
                      <a:pt x="211" y="152"/>
                    </a:lnTo>
                    <a:lnTo>
                      <a:pt x="215" y="125"/>
                    </a:lnTo>
                    <a:lnTo>
                      <a:pt x="219" y="129"/>
                    </a:lnTo>
                    <a:lnTo>
                      <a:pt x="228" y="157"/>
                    </a:lnTo>
                    <a:lnTo>
                      <a:pt x="232" y="196"/>
                    </a:lnTo>
                    <a:lnTo>
                      <a:pt x="238" y="190"/>
                    </a:lnTo>
                    <a:lnTo>
                      <a:pt x="242" y="21"/>
                    </a:lnTo>
                    <a:lnTo>
                      <a:pt x="246" y="123"/>
                    </a:lnTo>
                    <a:lnTo>
                      <a:pt x="250" y="119"/>
                    </a:lnTo>
                    <a:lnTo>
                      <a:pt x="253" y="136"/>
                    </a:lnTo>
                    <a:lnTo>
                      <a:pt x="257" y="117"/>
                    </a:lnTo>
                    <a:lnTo>
                      <a:pt x="263" y="157"/>
                    </a:lnTo>
                    <a:lnTo>
                      <a:pt x="267" y="169"/>
                    </a:lnTo>
                    <a:lnTo>
                      <a:pt x="271" y="261"/>
                    </a:lnTo>
                    <a:lnTo>
                      <a:pt x="276" y="0"/>
                    </a:lnTo>
                    <a:lnTo>
                      <a:pt x="278" y="136"/>
                    </a:lnTo>
                    <a:lnTo>
                      <a:pt x="284" y="82"/>
                    </a:lnTo>
                    <a:lnTo>
                      <a:pt x="288" y="155"/>
                    </a:lnTo>
                    <a:lnTo>
                      <a:pt x="292" y="123"/>
                    </a:lnTo>
                    <a:lnTo>
                      <a:pt x="298" y="165"/>
                    </a:lnTo>
                    <a:lnTo>
                      <a:pt x="299" y="146"/>
                    </a:lnTo>
                    <a:lnTo>
                      <a:pt x="305" y="238"/>
                    </a:lnTo>
                    <a:lnTo>
                      <a:pt x="309" y="230"/>
                    </a:lnTo>
                    <a:lnTo>
                      <a:pt x="313" y="11"/>
                    </a:lnTo>
                    <a:lnTo>
                      <a:pt x="319" y="117"/>
                    </a:lnTo>
                    <a:lnTo>
                      <a:pt x="321" y="107"/>
                    </a:lnTo>
                    <a:lnTo>
                      <a:pt x="326" y="100"/>
                    </a:lnTo>
                    <a:lnTo>
                      <a:pt x="330" y="127"/>
                    </a:lnTo>
                    <a:lnTo>
                      <a:pt x="338" y="171"/>
                    </a:lnTo>
                    <a:lnTo>
                      <a:pt x="344" y="203"/>
                    </a:lnTo>
                    <a:lnTo>
                      <a:pt x="347" y="192"/>
                    </a:lnTo>
                    <a:lnTo>
                      <a:pt x="351" y="23"/>
                    </a:lnTo>
                    <a:lnTo>
                      <a:pt x="355" y="104"/>
                    </a:lnTo>
                    <a:lnTo>
                      <a:pt x="359" y="94"/>
                    </a:lnTo>
                    <a:lnTo>
                      <a:pt x="365" y="148"/>
                    </a:lnTo>
                    <a:lnTo>
                      <a:pt x="367" y="136"/>
                    </a:lnTo>
                    <a:lnTo>
                      <a:pt x="372" y="154"/>
                    </a:lnTo>
                    <a:lnTo>
                      <a:pt x="378" y="178"/>
                    </a:lnTo>
                    <a:lnTo>
                      <a:pt x="380" y="194"/>
                    </a:lnTo>
                    <a:lnTo>
                      <a:pt x="386" y="163"/>
                    </a:lnTo>
                    <a:lnTo>
                      <a:pt x="390" y="6"/>
                    </a:lnTo>
                    <a:lnTo>
                      <a:pt x="393" y="136"/>
                    </a:lnTo>
                    <a:lnTo>
                      <a:pt x="399" y="100"/>
                    </a:lnTo>
                    <a:lnTo>
                      <a:pt x="401" y="134"/>
                    </a:lnTo>
                    <a:lnTo>
                      <a:pt x="407" y="123"/>
                    </a:lnTo>
                    <a:lnTo>
                      <a:pt x="411" y="167"/>
                    </a:lnTo>
                    <a:lnTo>
                      <a:pt x="414" y="146"/>
                    </a:lnTo>
                    <a:lnTo>
                      <a:pt x="420" y="182"/>
                    </a:lnTo>
                    <a:lnTo>
                      <a:pt x="422" y="161"/>
                    </a:lnTo>
                    <a:lnTo>
                      <a:pt x="428" y="154"/>
                    </a:lnTo>
                    <a:lnTo>
                      <a:pt x="432" y="65"/>
                    </a:lnTo>
                    <a:lnTo>
                      <a:pt x="436" y="107"/>
                    </a:lnTo>
                    <a:lnTo>
                      <a:pt x="439" y="61"/>
                    </a:lnTo>
                    <a:lnTo>
                      <a:pt x="445" y="157"/>
                    </a:lnTo>
                    <a:lnTo>
                      <a:pt x="449" y="142"/>
                    </a:lnTo>
                    <a:lnTo>
                      <a:pt x="453" y="169"/>
                    </a:lnTo>
                    <a:lnTo>
                      <a:pt x="457" y="169"/>
                    </a:lnTo>
                    <a:lnTo>
                      <a:pt x="461" y="165"/>
                    </a:lnTo>
                    <a:lnTo>
                      <a:pt x="466" y="132"/>
                    </a:lnTo>
                    <a:lnTo>
                      <a:pt x="470" y="136"/>
                    </a:lnTo>
                    <a:lnTo>
                      <a:pt x="474" y="36"/>
                    </a:lnTo>
                    <a:lnTo>
                      <a:pt x="478" y="100"/>
                    </a:lnTo>
                    <a:lnTo>
                      <a:pt x="482" y="84"/>
                    </a:lnTo>
                    <a:lnTo>
                      <a:pt x="487" y="134"/>
                    </a:lnTo>
                    <a:lnTo>
                      <a:pt x="489" y="142"/>
                    </a:lnTo>
                    <a:lnTo>
                      <a:pt x="495" y="163"/>
                    </a:lnTo>
                  </a:path>
                </a:pathLst>
              </a:custGeom>
              <a:noFill/>
              <a:ln w="12700" cap="rnd">
                <a:solidFill>
                  <a:schemeClr val="accent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219" name="Freeform 66"/>
              <p:cNvSpPr>
                <a:spLocks/>
              </p:cNvSpPr>
              <p:nvPr/>
            </p:nvSpPr>
            <p:spPr bwMode="auto">
              <a:xfrm>
                <a:off x="4863" y="2776"/>
                <a:ext cx="344" cy="80"/>
              </a:xfrm>
              <a:custGeom>
                <a:avLst/>
                <a:gdLst>
                  <a:gd name="T0" fmla="*/ 0 w 344"/>
                  <a:gd name="T1" fmla="*/ 75 h 80"/>
                  <a:gd name="T2" fmla="*/ 8 w 344"/>
                  <a:gd name="T3" fmla="*/ 79 h 80"/>
                  <a:gd name="T4" fmla="*/ 17 w 344"/>
                  <a:gd name="T5" fmla="*/ 60 h 80"/>
                  <a:gd name="T6" fmla="*/ 25 w 344"/>
                  <a:gd name="T7" fmla="*/ 46 h 80"/>
                  <a:gd name="T8" fmla="*/ 35 w 344"/>
                  <a:gd name="T9" fmla="*/ 33 h 80"/>
                  <a:gd name="T10" fmla="*/ 42 w 344"/>
                  <a:gd name="T11" fmla="*/ 64 h 80"/>
                  <a:gd name="T12" fmla="*/ 50 w 344"/>
                  <a:gd name="T13" fmla="*/ 58 h 80"/>
                  <a:gd name="T14" fmla="*/ 59 w 344"/>
                  <a:gd name="T15" fmla="*/ 58 h 80"/>
                  <a:gd name="T16" fmla="*/ 67 w 344"/>
                  <a:gd name="T17" fmla="*/ 35 h 80"/>
                  <a:gd name="T18" fmla="*/ 75 w 344"/>
                  <a:gd name="T19" fmla="*/ 27 h 80"/>
                  <a:gd name="T20" fmla="*/ 84 w 344"/>
                  <a:gd name="T21" fmla="*/ 48 h 80"/>
                  <a:gd name="T22" fmla="*/ 94 w 344"/>
                  <a:gd name="T23" fmla="*/ 54 h 80"/>
                  <a:gd name="T24" fmla="*/ 106 w 344"/>
                  <a:gd name="T25" fmla="*/ 44 h 80"/>
                  <a:gd name="T26" fmla="*/ 115 w 344"/>
                  <a:gd name="T27" fmla="*/ 44 h 80"/>
                  <a:gd name="T28" fmla="*/ 123 w 344"/>
                  <a:gd name="T29" fmla="*/ 44 h 80"/>
                  <a:gd name="T30" fmla="*/ 130 w 344"/>
                  <a:gd name="T31" fmla="*/ 46 h 80"/>
                  <a:gd name="T32" fmla="*/ 140 w 344"/>
                  <a:gd name="T33" fmla="*/ 46 h 80"/>
                  <a:gd name="T34" fmla="*/ 148 w 344"/>
                  <a:gd name="T35" fmla="*/ 50 h 80"/>
                  <a:gd name="T36" fmla="*/ 161 w 344"/>
                  <a:gd name="T37" fmla="*/ 48 h 80"/>
                  <a:gd name="T38" fmla="*/ 169 w 344"/>
                  <a:gd name="T39" fmla="*/ 48 h 80"/>
                  <a:gd name="T40" fmla="*/ 178 w 344"/>
                  <a:gd name="T41" fmla="*/ 44 h 80"/>
                  <a:gd name="T42" fmla="*/ 186 w 344"/>
                  <a:gd name="T43" fmla="*/ 39 h 80"/>
                  <a:gd name="T44" fmla="*/ 196 w 344"/>
                  <a:gd name="T45" fmla="*/ 41 h 80"/>
                  <a:gd name="T46" fmla="*/ 203 w 344"/>
                  <a:gd name="T47" fmla="*/ 44 h 80"/>
                  <a:gd name="T48" fmla="*/ 211 w 344"/>
                  <a:gd name="T49" fmla="*/ 44 h 80"/>
                  <a:gd name="T50" fmla="*/ 221 w 344"/>
                  <a:gd name="T51" fmla="*/ 48 h 80"/>
                  <a:gd name="T52" fmla="*/ 228 w 344"/>
                  <a:gd name="T53" fmla="*/ 48 h 80"/>
                  <a:gd name="T54" fmla="*/ 238 w 344"/>
                  <a:gd name="T55" fmla="*/ 46 h 80"/>
                  <a:gd name="T56" fmla="*/ 246 w 344"/>
                  <a:gd name="T57" fmla="*/ 50 h 80"/>
                  <a:gd name="T58" fmla="*/ 259 w 344"/>
                  <a:gd name="T59" fmla="*/ 46 h 80"/>
                  <a:gd name="T60" fmla="*/ 267 w 344"/>
                  <a:gd name="T61" fmla="*/ 41 h 80"/>
                  <a:gd name="T62" fmla="*/ 276 w 344"/>
                  <a:gd name="T63" fmla="*/ 44 h 80"/>
                  <a:gd name="T64" fmla="*/ 284 w 344"/>
                  <a:gd name="T65" fmla="*/ 46 h 80"/>
                  <a:gd name="T66" fmla="*/ 292 w 344"/>
                  <a:gd name="T67" fmla="*/ 50 h 80"/>
                  <a:gd name="T68" fmla="*/ 299 w 344"/>
                  <a:gd name="T69" fmla="*/ 50 h 80"/>
                  <a:gd name="T70" fmla="*/ 309 w 344"/>
                  <a:gd name="T71" fmla="*/ 44 h 80"/>
                  <a:gd name="T72" fmla="*/ 318 w 344"/>
                  <a:gd name="T73" fmla="*/ 46 h 80"/>
                  <a:gd name="T74" fmla="*/ 326 w 344"/>
                  <a:gd name="T75" fmla="*/ 44 h 80"/>
                  <a:gd name="T76" fmla="*/ 334 w 344"/>
                  <a:gd name="T77" fmla="*/ 41 h 80"/>
                  <a:gd name="T78" fmla="*/ 343 w 344"/>
                  <a:gd name="T79" fmla="*/ 35 h 80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w 344"/>
                  <a:gd name="T121" fmla="*/ 0 h 80"/>
                  <a:gd name="T122" fmla="*/ 344 w 344"/>
                  <a:gd name="T123" fmla="*/ 80 h 80"/>
                </a:gdLst>
                <a:ahLst/>
                <a:cxnLst>
                  <a:cxn ang="T80">
                    <a:pos x="T0" y="T1"/>
                  </a:cxn>
                  <a:cxn ang="T81">
                    <a:pos x="T2" y="T3"/>
                  </a:cxn>
                  <a:cxn ang="T82">
                    <a:pos x="T4" y="T5"/>
                  </a:cxn>
                  <a:cxn ang="T83">
                    <a:pos x="T6" y="T7"/>
                  </a:cxn>
                  <a:cxn ang="T84">
                    <a:pos x="T8" y="T9"/>
                  </a:cxn>
                  <a:cxn ang="T85">
                    <a:pos x="T10" y="T11"/>
                  </a:cxn>
                  <a:cxn ang="T86">
                    <a:pos x="T12" y="T13"/>
                  </a:cxn>
                  <a:cxn ang="T87">
                    <a:pos x="T14" y="T15"/>
                  </a:cxn>
                  <a:cxn ang="T88">
                    <a:pos x="T16" y="T17"/>
                  </a:cxn>
                  <a:cxn ang="T89">
                    <a:pos x="T18" y="T19"/>
                  </a:cxn>
                  <a:cxn ang="T90">
                    <a:pos x="T20" y="T21"/>
                  </a:cxn>
                  <a:cxn ang="T91">
                    <a:pos x="T22" y="T23"/>
                  </a:cxn>
                  <a:cxn ang="T92">
                    <a:pos x="T24" y="T25"/>
                  </a:cxn>
                  <a:cxn ang="T93">
                    <a:pos x="T26" y="T27"/>
                  </a:cxn>
                  <a:cxn ang="T94">
                    <a:pos x="T28" y="T29"/>
                  </a:cxn>
                  <a:cxn ang="T95">
                    <a:pos x="T30" y="T31"/>
                  </a:cxn>
                  <a:cxn ang="T96">
                    <a:pos x="T32" y="T33"/>
                  </a:cxn>
                  <a:cxn ang="T97">
                    <a:pos x="T34" y="T35"/>
                  </a:cxn>
                  <a:cxn ang="T98">
                    <a:pos x="T36" y="T37"/>
                  </a:cxn>
                  <a:cxn ang="T99">
                    <a:pos x="T38" y="T39"/>
                  </a:cxn>
                  <a:cxn ang="T100">
                    <a:pos x="T40" y="T41"/>
                  </a:cxn>
                  <a:cxn ang="T101">
                    <a:pos x="T42" y="T43"/>
                  </a:cxn>
                  <a:cxn ang="T102">
                    <a:pos x="T44" y="T45"/>
                  </a:cxn>
                  <a:cxn ang="T103">
                    <a:pos x="T46" y="T47"/>
                  </a:cxn>
                  <a:cxn ang="T104">
                    <a:pos x="T48" y="T49"/>
                  </a:cxn>
                  <a:cxn ang="T105">
                    <a:pos x="T50" y="T51"/>
                  </a:cxn>
                  <a:cxn ang="T106">
                    <a:pos x="T52" y="T53"/>
                  </a:cxn>
                  <a:cxn ang="T107">
                    <a:pos x="T54" y="T55"/>
                  </a:cxn>
                  <a:cxn ang="T108">
                    <a:pos x="T56" y="T57"/>
                  </a:cxn>
                  <a:cxn ang="T109">
                    <a:pos x="T58" y="T59"/>
                  </a:cxn>
                  <a:cxn ang="T110">
                    <a:pos x="T60" y="T61"/>
                  </a:cxn>
                  <a:cxn ang="T111">
                    <a:pos x="T62" y="T63"/>
                  </a:cxn>
                  <a:cxn ang="T112">
                    <a:pos x="T64" y="T65"/>
                  </a:cxn>
                  <a:cxn ang="T113">
                    <a:pos x="T66" y="T67"/>
                  </a:cxn>
                  <a:cxn ang="T114">
                    <a:pos x="T68" y="T69"/>
                  </a:cxn>
                  <a:cxn ang="T115">
                    <a:pos x="T70" y="T71"/>
                  </a:cxn>
                  <a:cxn ang="T116">
                    <a:pos x="T72" y="T73"/>
                  </a:cxn>
                  <a:cxn ang="T117">
                    <a:pos x="T74" y="T75"/>
                  </a:cxn>
                  <a:cxn ang="T118">
                    <a:pos x="T76" y="T77"/>
                  </a:cxn>
                  <a:cxn ang="T119">
                    <a:pos x="T78" y="T79"/>
                  </a:cxn>
                </a:cxnLst>
                <a:rect l="T120" t="T121" r="T122" b="T123"/>
                <a:pathLst>
                  <a:path w="344" h="80">
                    <a:moveTo>
                      <a:pt x="0" y="75"/>
                    </a:moveTo>
                    <a:lnTo>
                      <a:pt x="0" y="75"/>
                    </a:lnTo>
                    <a:lnTo>
                      <a:pt x="6" y="73"/>
                    </a:lnTo>
                    <a:lnTo>
                      <a:pt x="8" y="79"/>
                    </a:lnTo>
                    <a:lnTo>
                      <a:pt x="13" y="50"/>
                    </a:lnTo>
                    <a:lnTo>
                      <a:pt x="17" y="60"/>
                    </a:lnTo>
                    <a:lnTo>
                      <a:pt x="21" y="48"/>
                    </a:lnTo>
                    <a:lnTo>
                      <a:pt x="25" y="46"/>
                    </a:lnTo>
                    <a:lnTo>
                      <a:pt x="29" y="0"/>
                    </a:lnTo>
                    <a:lnTo>
                      <a:pt x="35" y="33"/>
                    </a:lnTo>
                    <a:lnTo>
                      <a:pt x="38" y="44"/>
                    </a:lnTo>
                    <a:lnTo>
                      <a:pt x="42" y="64"/>
                    </a:lnTo>
                    <a:lnTo>
                      <a:pt x="46" y="58"/>
                    </a:lnTo>
                    <a:lnTo>
                      <a:pt x="50" y="58"/>
                    </a:lnTo>
                    <a:lnTo>
                      <a:pt x="56" y="44"/>
                    </a:lnTo>
                    <a:lnTo>
                      <a:pt x="59" y="58"/>
                    </a:lnTo>
                    <a:lnTo>
                      <a:pt x="63" y="35"/>
                    </a:lnTo>
                    <a:lnTo>
                      <a:pt x="67" y="35"/>
                    </a:lnTo>
                    <a:lnTo>
                      <a:pt x="73" y="35"/>
                    </a:lnTo>
                    <a:lnTo>
                      <a:pt x="75" y="27"/>
                    </a:lnTo>
                    <a:lnTo>
                      <a:pt x="81" y="44"/>
                    </a:lnTo>
                    <a:lnTo>
                      <a:pt x="84" y="48"/>
                    </a:lnTo>
                    <a:lnTo>
                      <a:pt x="88" y="54"/>
                    </a:lnTo>
                    <a:lnTo>
                      <a:pt x="94" y="54"/>
                    </a:lnTo>
                    <a:lnTo>
                      <a:pt x="102" y="50"/>
                    </a:lnTo>
                    <a:lnTo>
                      <a:pt x="106" y="44"/>
                    </a:lnTo>
                    <a:lnTo>
                      <a:pt x="109" y="44"/>
                    </a:lnTo>
                    <a:lnTo>
                      <a:pt x="115" y="44"/>
                    </a:lnTo>
                    <a:lnTo>
                      <a:pt x="119" y="41"/>
                    </a:lnTo>
                    <a:lnTo>
                      <a:pt x="123" y="44"/>
                    </a:lnTo>
                    <a:lnTo>
                      <a:pt x="129" y="44"/>
                    </a:lnTo>
                    <a:lnTo>
                      <a:pt x="130" y="46"/>
                    </a:lnTo>
                    <a:lnTo>
                      <a:pt x="136" y="42"/>
                    </a:lnTo>
                    <a:lnTo>
                      <a:pt x="140" y="46"/>
                    </a:lnTo>
                    <a:lnTo>
                      <a:pt x="144" y="46"/>
                    </a:lnTo>
                    <a:lnTo>
                      <a:pt x="148" y="50"/>
                    </a:lnTo>
                    <a:lnTo>
                      <a:pt x="157" y="54"/>
                    </a:lnTo>
                    <a:lnTo>
                      <a:pt x="161" y="48"/>
                    </a:lnTo>
                    <a:lnTo>
                      <a:pt x="165" y="48"/>
                    </a:lnTo>
                    <a:lnTo>
                      <a:pt x="169" y="48"/>
                    </a:lnTo>
                    <a:lnTo>
                      <a:pt x="175" y="48"/>
                    </a:lnTo>
                    <a:lnTo>
                      <a:pt x="178" y="44"/>
                    </a:lnTo>
                    <a:lnTo>
                      <a:pt x="182" y="44"/>
                    </a:lnTo>
                    <a:lnTo>
                      <a:pt x="186" y="39"/>
                    </a:lnTo>
                    <a:lnTo>
                      <a:pt x="190" y="42"/>
                    </a:lnTo>
                    <a:lnTo>
                      <a:pt x="196" y="41"/>
                    </a:lnTo>
                    <a:lnTo>
                      <a:pt x="198" y="42"/>
                    </a:lnTo>
                    <a:lnTo>
                      <a:pt x="203" y="44"/>
                    </a:lnTo>
                    <a:lnTo>
                      <a:pt x="207" y="48"/>
                    </a:lnTo>
                    <a:lnTo>
                      <a:pt x="211" y="44"/>
                    </a:lnTo>
                    <a:lnTo>
                      <a:pt x="217" y="44"/>
                    </a:lnTo>
                    <a:lnTo>
                      <a:pt x="221" y="48"/>
                    </a:lnTo>
                    <a:lnTo>
                      <a:pt x="224" y="46"/>
                    </a:lnTo>
                    <a:lnTo>
                      <a:pt x="228" y="48"/>
                    </a:lnTo>
                    <a:lnTo>
                      <a:pt x="232" y="46"/>
                    </a:lnTo>
                    <a:lnTo>
                      <a:pt x="238" y="46"/>
                    </a:lnTo>
                    <a:lnTo>
                      <a:pt x="242" y="50"/>
                    </a:lnTo>
                    <a:lnTo>
                      <a:pt x="246" y="50"/>
                    </a:lnTo>
                    <a:lnTo>
                      <a:pt x="253" y="44"/>
                    </a:lnTo>
                    <a:lnTo>
                      <a:pt x="259" y="46"/>
                    </a:lnTo>
                    <a:lnTo>
                      <a:pt x="263" y="41"/>
                    </a:lnTo>
                    <a:lnTo>
                      <a:pt x="267" y="41"/>
                    </a:lnTo>
                    <a:lnTo>
                      <a:pt x="270" y="41"/>
                    </a:lnTo>
                    <a:lnTo>
                      <a:pt x="276" y="44"/>
                    </a:lnTo>
                    <a:lnTo>
                      <a:pt x="280" y="44"/>
                    </a:lnTo>
                    <a:lnTo>
                      <a:pt x="284" y="46"/>
                    </a:lnTo>
                    <a:lnTo>
                      <a:pt x="288" y="48"/>
                    </a:lnTo>
                    <a:lnTo>
                      <a:pt x="292" y="50"/>
                    </a:lnTo>
                    <a:lnTo>
                      <a:pt x="297" y="50"/>
                    </a:lnTo>
                    <a:lnTo>
                      <a:pt x="299" y="50"/>
                    </a:lnTo>
                    <a:lnTo>
                      <a:pt x="305" y="44"/>
                    </a:lnTo>
                    <a:lnTo>
                      <a:pt x="309" y="44"/>
                    </a:lnTo>
                    <a:lnTo>
                      <a:pt x="313" y="46"/>
                    </a:lnTo>
                    <a:lnTo>
                      <a:pt x="318" y="46"/>
                    </a:lnTo>
                    <a:lnTo>
                      <a:pt x="320" y="44"/>
                    </a:lnTo>
                    <a:lnTo>
                      <a:pt x="326" y="44"/>
                    </a:lnTo>
                    <a:lnTo>
                      <a:pt x="332" y="41"/>
                    </a:lnTo>
                    <a:lnTo>
                      <a:pt x="334" y="41"/>
                    </a:lnTo>
                    <a:lnTo>
                      <a:pt x="340" y="41"/>
                    </a:lnTo>
                    <a:lnTo>
                      <a:pt x="343" y="35"/>
                    </a:lnTo>
                  </a:path>
                </a:pathLst>
              </a:custGeom>
              <a:noFill/>
              <a:ln w="12700" cap="rnd">
                <a:solidFill>
                  <a:schemeClr val="accent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sz="1400"/>
              </a:p>
            </p:txBody>
          </p:sp>
        </p:grpSp>
        <p:grpSp>
          <p:nvGrpSpPr>
            <p:cNvPr id="9" name="Group 68"/>
            <p:cNvGrpSpPr>
              <a:grpSpLocks/>
            </p:cNvGrpSpPr>
            <p:nvPr/>
          </p:nvGrpSpPr>
          <p:grpSpPr bwMode="auto">
            <a:xfrm>
              <a:off x="387985" y="2441892"/>
              <a:ext cx="838200" cy="187325"/>
              <a:chOff x="4368" y="2688"/>
              <a:chExt cx="839" cy="262"/>
            </a:xfrm>
          </p:grpSpPr>
          <p:sp>
            <p:nvSpPr>
              <p:cNvPr id="216" name="Freeform 69"/>
              <p:cNvSpPr>
                <a:spLocks/>
              </p:cNvSpPr>
              <p:nvPr/>
            </p:nvSpPr>
            <p:spPr bwMode="auto">
              <a:xfrm>
                <a:off x="4368" y="2688"/>
                <a:ext cx="496" cy="262"/>
              </a:xfrm>
              <a:custGeom>
                <a:avLst/>
                <a:gdLst>
                  <a:gd name="T0" fmla="*/ 4 w 496"/>
                  <a:gd name="T1" fmla="*/ 134 h 262"/>
                  <a:gd name="T2" fmla="*/ 12 w 496"/>
                  <a:gd name="T3" fmla="*/ 136 h 262"/>
                  <a:gd name="T4" fmla="*/ 21 w 496"/>
                  <a:gd name="T5" fmla="*/ 136 h 262"/>
                  <a:gd name="T6" fmla="*/ 31 w 496"/>
                  <a:gd name="T7" fmla="*/ 136 h 262"/>
                  <a:gd name="T8" fmla="*/ 39 w 496"/>
                  <a:gd name="T9" fmla="*/ 134 h 262"/>
                  <a:gd name="T10" fmla="*/ 46 w 496"/>
                  <a:gd name="T11" fmla="*/ 132 h 262"/>
                  <a:gd name="T12" fmla="*/ 54 w 496"/>
                  <a:gd name="T13" fmla="*/ 130 h 262"/>
                  <a:gd name="T14" fmla="*/ 65 w 496"/>
                  <a:gd name="T15" fmla="*/ 136 h 262"/>
                  <a:gd name="T16" fmla="*/ 73 w 496"/>
                  <a:gd name="T17" fmla="*/ 132 h 262"/>
                  <a:gd name="T18" fmla="*/ 81 w 496"/>
                  <a:gd name="T19" fmla="*/ 136 h 262"/>
                  <a:gd name="T20" fmla="*/ 88 w 496"/>
                  <a:gd name="T21" fmla="*/ 138 h 262"/>
                  <a:gd name="T22" fmla="*/ 96 w 496"/>
                  <a:gd name="T23" fmla="*/ 138 h 262"/>
                  <a:gd name="T24" fmla="*/ 106 w 496"/>
                  <a:gd name="T25" fmla="*/ 134 h 262"/>
                  <a:gd name="T26" fmla="*/ 115 w 496"/>
                  <a:gd name="T27" fmla="*/ 132 h 262"/>
                  <a:gd name="T28" fmla="*/ 123 w 496"/>
                  <a:gd name="T29" fmla="*/ 129 h 262"/>
                  <a:gd name="T30" fmla="*/ 131 w 496"/>
                  <a:gd name="T31" fmla="*/ 134 h 262"/>
                  <a:gd name="T32" fmla="*/ 140 w 496"/>
                  <a:gd name="T33" fmla="*/ 136 h 262"/>
                  <a:gd name="T34" fmla="*/ 148 w 496"/>
                  <a:gd name="T35" fmla="*/ 129 h 262"/>
                  <a:gd name="T36" fmla="*/ 156 w 496"/>
                  <a:gd name="T37" fmla="*/ 130 h 262"/>
                  <a:gd name="T38" fmla="*/ 169 w 496"/>
                  <a:gd name="T39" fmla="*/ 169 h 262"/>
                  <a:gd name="T40" fmla="*/ 177 w 496"/>
                  <a:gd name="T41" fmla="*/ 65 h 262"/>
                  <a:gd name="T42" fmla="*/ 186 w 496"/>
                  <a:gd name="T43" fmla="*/ 115 h 262"/>
                  <a:gd name="T44" fmla="*/ 196 w 496"/>
                  <a:gd name="T45" fmla="*/ 167 h 262"/>
                  <a:gd name="T46" fmla="*/ 204 w 496"/>
                  <a:gd name="T47" fmla="*/ 56 h 262"/>
                  <a:gd name="T48" fmla="*/ 211 w 496"/>
                  <a:gd name="T49" fmla="*/ 152 h 262"/>
                  <a:gd name="T50" fmla="*/ 219 w 496"/>
                  <a:gd name="T51" fmla="*/ 129 h 262"/>
                  <a:gd name="T52" fmla="*/ 232 w 496"/>
                  <a:gd name="T53" fmla="*/ 196 h 262"/>
                  <a:gd name="T54" fmla="*/ 242 w 496"/>
                  <a:gd name="T55" fmla="*/ 21 h 262"/>
                  <a:gd name="T56" fmla="*/ 250 w 496"/>
                  <a:gd name="T57" fmla="*/ 119 h 262"/>
                  <a:gd name="T58" fmla="*/ 257 w 496"/>
                  <a:gd name="T59" fmla="*/ 117 h 262"/>
                  <a:gd name="T60" fmla="*/ 267 w 496"/>
                  <a:gd name="T61" fmla="*/ 169 h 262"/>
                  <a:gd name="T62" fmla="*/ 276 w 496"/>
                  <a:gd name="T63" fmla="*/ 0 h 262"/>
                  <a:gd name="T64" fmla="*/ 284 w 496"/>
                  <a:gd name="T65" fmla="*/ 82 h 262"/>
                  <a:gd name="T66" fmla="*/ 292 w 496"/>
                  <a:gd name="T67" fmla="*/ 123 h 262"/>
                  <a:gd name="T68" fmla="*/ 299 w 496"/>
                  <a:gd name="T69" fmla="*/ 146 h 262"/>
                  <a:gd name="T70" fmla="*/ 309 w 496"/>
                  <a:gd name="T71" fmla="*/ 230 h 262"/>
                  <a:gd name="T72" fmla="*/ 319 w 496"/>
                  <a:gd name="T73" fmla="*/ 117 h 262"/>
                  <a:gd name="T74" fmla="*/ 326 w 496"/>
                  <a:gd name="T75" fmla="*/ 100 h 262"/>
                  <a:gd name="T76" fmla="*/ 338 w 496"/>
                  <a:gd name="T77" fmla="*/ 171 h 262"/>
                  <a:gd name="T78" fmla="*/ 347 w 496"/>
                  <a:gd name="T79" fmla="*/ 192 h 262"/>
                  <a:gd name="T80" fmla="*/ 355 w 496"/>
                  <a:gd name="T81" fmla="*/ 104 h 262"/>
                  <a:gd name="T82" fmla="*/ 365 w 496"/>
                  <a:gd name="T83" fmla="*/ 148 h 262"/>
                  <a:gd name="T84" fmla="*/ 372 w 496"/>
                  <a:gd name="T85" fmla="*/ 154 h 262"/>
                  <a:gd name="T86" fmla="*/ 380 w 496"/>
                  <a:gd name="T87" fmla="*/ 194 h 262"/>
                  <a:gd name="T88" fmla="*/ 390 w 496"/>
                  <a:gd name="T89" fmla="*/ 6 h 262"/>
                  <a:gd name="T90" fmla="*/ 399 w 496"/>
                  <a:gd name="T91" fmla="*/ 100 h 262"/>
                  <a:gd name="T92" fmla="*/ 407 w 496"/>
                  <a:gd name="T93" fmla="*/ 123 h 262"/>
                  <a:gd name="T94" fmla="*/ 414 w 496"/>
                  <a:gd name="T95" fmla="*/ 146 h 262"/>
                  <a:gd name="T96" fmla="*/ 422 w 496"/>
                  <a:gd name="T97" fmla="*/ 161 h 262"/>
                  <a:gd name="T98" fmla="*/ 432 w 496"/>
                  <a:gd name="T99" fmla="*/ 65 h 262"/>
                  <a:gd name="T100" fmla="*/ 439 w 496"/>
                  <a:gd name="T101" fmla="*/ 61 h 262"/>
                  <a:gd name="T102" fmla="*/ 449 w 496"/>
                  <a:gd name="T103" fmla="*/ 142 h 262"/>
                  <a:gd name="T104" fmla="*/ 457 w 496"/>
                  <a:gd name="T105" fmla="*/ 169 h 262"/>
                  <a:gd name="T106" fmla="*/ 466 w 496"/>
                  <a:gd name="T107" fmla="*/ 132 h 262"/>
                  <a:gd name="T108" fmla="*/ 474 w 496"/>
                  <a:gd name="T109" fmla="*/ 36 h 262"/>
                  <a:gd name="T110" fmla="*/ 482 w 496"/>
                  <a:gd name="T111" fmla="*/ 84 h 262"/>
                  <a:gd name="T112" fmla="*/ 489 w 496"/>
                  <a:gd name="T113" fmla="*/ 142 h 262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w 496"/>
                  <a:gd name="T172" fmla="*/ 0 h 262"/>
                  <a:gd name="T173" fmla="*/ 496 w 496"/>
                  <a:gd name="T174" fmla="*/ 262 h 262"/>
                </a:gdLst>
                <a:ahLst/>
                <a:cxnLst>
                  <a:cxn ang="T114">
                    <a:pos x="T0" y="T1"/>
                  </a:cxn>
                  <a:cxn ang="T115">
                    <a:pos x="T2" y="T3"/>
                  </a:cxn>
                  <a:cxn ang="T116">
                    <a:pos x="T4" y="T5"/>
                  </a:cxn>
                  <a:cxn ang="T117">
                    <a:pos x="T6" y="T7"/>
                  </a:cxn>
                  <a:cxn ang="T118">
                    <a:pos x="T8" y="T9"/>
                  </a:cxn>
                  <a:cxn ang="T119">
                    <a:pos x="T10" y="T11"/>
                  </a:cxn>
                  <a:cxn ang="T120">
                    <a:pos x="T12" y="T13"/>
                  </a:cxn>
                  <a:cxn ang="T121">
                    <a:pos x="T14" y="T15"/>
                  </a:cxn>
                  <a:cxn ang="T122">
                    <a:pos x="T16" y="T17"/>
                  </a:cxn>
                  <a:cxn ang="T123">
                    <a:pos x="T18" y="T19"/>
                  </a:cxn>
                  <a:cxn ang="T124">
                    <a:pos x="T20" y="T21"/>
                  </a:cxn>
                  <a:cxn ang="T125">
                    <a:pos x="T22" y="T23"/>
                  </a:cxn>
                  <a:cxn ang="T126">
                    <a:pos x="T24" y="T25"/>
                  </a:cxn>
                  <a:cxn ang="T127">
                    <a:pos x="T26" y="T27"/>
                  </a:cxn>
                  <a:cxn ang="T128">
                    <a:pos x="T28" y="T29"/>
                  </a:cxn>
                  <a:cxn ang="T129">
                    <a:pos x="T30" y="T31"/>
                  </a:cxn>
                  <a:cxn ang="T130">
                    <a:pos x="T32" y="T33"/>
                  </a:cxn>
                  <a:cxn ang="T131">
                    <a:pos x="T34" y="T35"/>
                  </a:cxn>
                  <a:cxn ang="T132">
                    <a:pos x="T36" y="T37"/>
                  </a:cxn>
                  <a:cxn ang="T133">
                    <a:pos x="T38" y="T39"/>
                  </a:cxn>
                  <a:cxn ang="T134">
                    <a:pos x="T40" y="T41"/>
                  </a:cxn>
                  <a:cxn ang="T135">
                    <a:pos x="T42" y="T43"/>
                  </a:cxn>
                  <a:cxn ang="T136">
                    <a:pos x="T44" y="T45"/>
                  </a:cxn>
                  <a:cxn ang="T137">
                    <a:pos x="T46" y="T47"/>
                  </a:cxn>
                  <a:cxn ang="T138">
                    <a:pos x="T48" y="T49"/>
                  </a:cxn>
                  <a:cxn ang="T139">
                    <a:pos x="T50" y="T51"/>
                  </a:cxn>
                  <a:cxn ang="T140">
                    <a:pos x="T52" y="T53"/>
                  </a:cxn>
                  <a:cxn ang="T141">
                    <a:pos x="T54" y="T55"/>
                  </a:cxn>
                  <a:cxn ang="T142">
                    <a:pos x="T56" y="T57"/>
                  </a:cxn>
                  <a:cxn ang="T143">
                    <a:pos x="T58" y="T59"/>
                  </a:cxn>
                  <a:cxn ang="T144">
                    <a:pos x="T60" y="T61"/>
                  </a:cxn>
                  <a:cxn ang="T145">
                    <a:pos x="T62" y="T63"/>
                  </a:cxn>
                  <a:cxn ang="T146">
                    <a:pos x="T64" y="T65"/>
                  </a:cxn>
                  <a:cxn ang="T147">
                    <a:pos x="T66" y="T67"/>
                  </a:cxn>
                  <a:cxn ang="T148">
                    <a:pos x="T68" y="T69"/>
                  </a:cxn>
                  <a:cxn ang="T149">
                    <a:pos x="T70" y="T71"/>
                  </a:cxn>
                  <a:cxn ang="T150">
                    <a:pos x="T72" y="T73"/>
                  </a:cxn>
                  <a:cxn ang="T151">
                    <a:pos x="T74" y="T75"/>
                  </a:cxn>
                  <a:cxn ang="T152">
                    <a:pos x="T76" y="T77"/>
                  </a:cxn>
                  <a:cxn ang="T153">
                    <a:pos x="T78" y="T79"/>
                  </a:cxn>
                  <a:cxn ang="T154">
                    <a:pos x="T80" y="T81"/>
                  </a:cxn>
                  <a:cxn ang="T155">
                    <a:pos x="T82" y="T83"/>
                  </a:cxn>
                  <a:cxn ang="T156">
                    <a:pos x="T84" y="T85"/>
                  </a:cxn>
                  <a:cxn ang="T157">
                    <a:pos x="T86" y="T87"/>
                  </a:cxn>
                  <a:cxn ang="T158">
                    <a:pos x="T88" y="T89"/>
                  </a:cxn>
                  <a:cxn ang="T159">
                    <a:pos x="T90" y="T91"/>
                  </a:cxn>
                  <a:cxn ang="T160">
                    <a:pos x="T92" y="T93"/>
                  </a:cxn>
                  <a:cxn ang="T161">
                    <a:pos x="T94" y="T95"/>
                  </a:cxn>
                  <a:cxn ang="T162">
                    <a:pos x="T96" y="T97"/>
                  </a:cxn>
                  <a:cxn ang="T163">
                    <a:pos x="T98" y="T99"/>
                  </a:cxn>
                  <a:cxn ang="T164">
                    <a:pos x="T100" y="T101"/>
                  </a:cxn>
                  <a:cxn ang="T165">
                    <a:pos x="T102" y="T103"/>
                  </a:cxn>
                  <a:cxn ang="T166">
                    <a:pos x="T104" y="T105"/>
                  </a:cxn>
                  <a:cxn ang="T167">
                    <a:pos x="T106" y="T107"/>
                  </a:cxn>
                  <a:cxn ang="T168">
                    <a:pos x="T108" y="T109"/>
                  </a:cxn>
                  <a:cxn ang="T169">
                    <a:pos x="T110" y="T111"/>
                  </a:cxn>
                  <a:cxn ang="T170">
                    <a:pos x="T112" y="T113"/>
                  </a:cxn>
                </a:cxnLst>
                <a:rect l="T171" t="T172" r="T173" b="T174"/>
                <a:pathLst>
                  <a:path w="496" h="262">
                    <a:moveTo>
                      <a:pt x="0" y="130"/>
                    </a:moveTo>
                    <a:lnTo>
                      <a:pt x="4" y="134"/>
                    </a:lnTo>
                    <a:lnTo>
                      <a:pt x="8" y="134"/>
                    </a:lnTo>
                    <a:lnTo>
                      <a:pt x="12" y="136"/>
                    </a:lnTo>
                    <a:lnTo>
                      <a:pt x="17" y="132"/>
                    </a:lnTo>
                    <a:lnTo>
                      <a:pt x="21" y="136"/>
                    </a:lnTo>
                    <a:lnTo>
                      <a:pt x="25" y="134"/>
                    </a:lnTo>
                    <a:lnTo>
                      <a:pt x="31" y="136"/>
                    </a:lnTo>
                    <a:lnTo>
                      <a:pt x="35" y="136"/>
                    </a:lnTo>
                    <a:lnTo>
                      <a:pt x="39" y="134"/>
                    </a:lnTo>
                    <a:lnTo>
                      <a:pt x="42" y="132"/>
                    </a:lnTo>
                    <a:lnTo>
                      <a:pt x="46" y="132"/>
                    </a:lnTo>
                    <a:lnTo>
                      <a:pt x="52" y="130"/>
                    </a:lnTo>
                    <a:lnTo>
                      <a:pt x="54" y="130"/>
                    </a:lnTo>
                    <a:lnTo>
                      <a:pt x="60" y="130"/>
                    </a:lnTo>
                    <a:lnTo>
                      <a:pt x="65" y="136"/>
                    </a:lnTo>
                    <a:lnTo>
                      <a:pt x="67" y="130"/>
                    </a:lnTo>
                    <a:lnTo>
                      <a:pt x="73" y="132"/>
                    </a:lnTo>
                    <a:lnTo>
                      <a:pt x="75" y="134"/>
                    </a:lnTo>
                    <a:lnTo>
                      <a:pt x="81" y="136"/>
                    </a:lnTo>
                    <a:lnTo>
                      <a:pt x="87" y="136"/>
                    </a:lnTo>
                    <a:lnTo>
                      <a:pt x="88" y="138"/>
                    </a:lnTo>
                    <a:lnTo>
                      <a:pt x="94" y="136"/>
                    </a:lnTo>
                    <a:lnTo>
                      <a:pt x="96" y="138"/>
                    </a:lnTo>
                    <a:lnTo>
                      <a:pt x="102" y="136"/>
                    </a:lnTo>
                    <a:lnTo>
                      <a:pt x="106" y="134"/>
                    </a:lnTo>
                    <a:lnTo>
                      <a:pt x="110" y="132"/>
                    </a:lnTo>
                    <a:lnTo>
                      <a:pt x="115" y="132"/>
                    </a:lnTo>
                    <a:lnTo>
                      <a:pt x="119" y="130"/>
                    </a:lnTo>
                    <a:lnTo>
                      <a:pt x="123" y="129"/>
                    </a:lnTo>
                    <a:lnTo>
                      <a:pt x="127" y="127"/>
                    </a:lnTo>
                    <a:lnTo>
                      <a:pt x="131" y="134"/>
                    </a:lnTo>
                    <a:lnTo>
                      <a:pt x="134" y="136"/>
                    </a:lnTo>
                    <a:lnTo>
                      <a:pt x="140" y="136"/>
                    </a:lnTo>
                    <a:lnTo>
                      <a:pt x="144" y="130"/>
                    </a:lnTo>
                    <a:lnTo>
                      <a:pt x="148" y="129"/>
                    </a:lnTo>
                    <a:lnTo>
                      <a:pt x="154" y="127"/>
                    </a:lnTo>
                    <a:lnTo>
                      <a:pt x="156" y="130"/>
                    </a:lnTo>
                    <a:lnTo>
                      <a:pt x="161" y="142"/>
                    </a:lnTo>
                    <a:lnTo>
                      <a:pt x="169" y="169"/>
                    </a:lnTo>
                    <a:lnTo>
                      <a:pt x="175" y="157"/>
                    </a:lnTo>
                    <a:lnTo>
                      <a:pt x="177" y="65"/>
                    </a:lnTo>
                    <a:lnTo>
                      <a:pt x="182" y="102"/>
                    </a:lnTo>
                    <a:lnTo>
                      <a:pt x="186" y="115"/>
                    </a:lnTo>
                    <a:lnTo>
                      <a:pt x="190" y="157"/>
                    </a:lnTo>
                    <a:lnTo>
                      <a:pt x="196" y="167"/>
                    </a:lnTo>
                    <a:lnTo>
                      <a:pt x="198" y="207"/>
                    </a:lnTo>
                    <a:lnTo>
                      <a:pt x="204" y="56"/>
                    </a:lnTo>
                    <a:lnTo>
                      <a:pt x="207" y="71"/>
                    </a:lnTo>
                    <a:lnTo>
                      <a:pt x="211" y="152"/>
                    </a:lnTo>
                    <a:lnTo>
                      <a:pt x="215" y="125"/>
                    </a:lnTo>
                    <a:lnTo>
                      <a:pt x="219" y="129"/>
                    </a:lnTo>
                    <a:lnTo>
                      <a:pt x="228" y="157"/>
                    </a:lnTo>
                    <a:lnTo>
                      <a:pt x="232" y="196"/>
                    </a:lnTo>
                    <a:lnTo>
                      <a:pt x="238" y="190"/>
                    </a:lnTo>
                    <a:lnTo>
                      <a:pt x="242" y="21"/>
                    </a:lnTo>
                    <a:lnTo>
                      <a:pt x="246" y="123"/>
                    </a:lnTo>
                    <a:lnTo>
                      <a:pt x="250" y="119"/>
                    </a:lnTo>
                    <a:lnTo>
                      <a:pt x="253" y="136"/>
                    </a:lnTo>
                    <a:lnTo>
                      <a:pt x="257" y="117"/>
                    </a:lnTo>
                    <a:lnTo>
                      <a:pt x="263" y="157"/>
                    </a:lnTo>
                    <a:lnTo>
                      <a:pt x="267" y="169"/>
                    </a:lnTo>
                    <a:lnTo>
                      <a:pt x="271" y="261"/>
                    </a:lnTo>
                    <a:lnTo>
                      <a:pt x="276" y="0"/>
                    </a:lnTo>
                    <a:lnTo>
                      <a:pt x="278" y="136"/>
                    </a:lnTo>
                    <a:lnTo>
                      <a:pt x="284" y="82"/>
                    </a:lnTo>
                    <a:lnTo>
                      <a:pt x="288" y="155"/>
                    </a:lnTo>
                    <a:lnTo>
                      <a:pt x="292" y="123"/>
                    </a:lnTo>
                    <a:lnTo>
                      <a:pt x="298" y="165"/>
                    </a:lnTo>
                    <a:lnTo>
                      <a:pt x="299" y="146"/>
                    </a:lnTo>
                    <a:lnTo>
                      <a:pt x="305" y="238"/>
                    </a:lnTo>
                    <a:lnTo>
                      <a:pt x="309" y="230"/>
                    </a:lnTo>
                    <a:lnTo>
                      <a:pt x="313" y="11"/>
                    </a:lnTo>
                    <a:lnTo>
                      <a:pt x="319" y="117"/>
                    </a:lnTo>
                    <a:lnTo>
                      <a:pt x="321" y="107"/>
                    </a:lnTo>
                    <a:lnTo>
                      <a:pt x="326" y="100"/>
                    </a:lnTo>
                    <a:lnTo>
                      <a:pt x="330" y="127"/>
                    </a:lnTo>
                    <a:lnTo>
                      <a:pt x="338" y="171"/>
                    </a:lnTo>
                    <a:lnTo>
                      <a:pt x="344" y="203"/>
                    </a:lnTo>
                    <a:lnTo>
                      <a:pt x="347" y="192"/>
                    </a:lnTo>
                    <a:lnTo>
                      <a:pt x="351" y="23"/>
                    </a:lnTo>
                    <a:lnTo>
                      <a:pt x="355" y="104"/>
                    </a:lnTo>
                    <a:lnTo>
                      <a:pt x="359" y="94"/>
                    </a:lnTo>
                    <a:lnTo>
                      <a:pt x="365" y="148"/>
                    </a:lnTo>
                    <a:lnTo>
                      <a:pt x="367" y="136"/>
                    </a:lnTo>
                    <a:lnTo>
                      <a:pt x="372" y="154"/>
                    </a:lnTo>
                    <a:lnTo>
                      <a:pt x="378" y="178"/>
                    </a:lnTo>
                    <a:lnTo>
                      <a:pt x="380" y="194"/>
                    </a:lnTo>
                    <a:lnTo>
                      <a:pt x="386" y="163"/>
                    </a:lnTo>
                    <a:lnTo>
                      <a:pt x="390" y="6"/>
                    </a:lnTo>
                    <a:lnTo>
                      <a:pt x="393" y="136"/>
                    </a:lnTo>
                    <a:lnTo>
                      <a:pt x="399" y="100"/>
                    </a:lnTo>
                    <a:lnTo>
                      <a:pt x="401" y="134"/>
                    </a:lnTo>
                    <a:lnTo>
                      <a:pt x="407" y="123"/>
                    </a:lnTo>
                    <a:lnTo>
                      <a:pt x="411" y="167"/>
                    </a:lnTo>
                    <a:lnTo>
                      <a:pt x="414" y="146"/>
                    </a:lnTo>
                    <a:lnTo>
                      <a:pt x="420" y="182"/>
                    </a:lnTo>
                    <a:lnTo>
                      <a:pt x="422" y="161"/>
                    </a:lnTo>
                    <a:lnTo>
                      <a:pt x="428" y="154"/>
                    </a:lnTo>
                    <a:lnTo>
                      <a:pt x="432" y="65"/>
                    </a:lnTo>
                    <a:lnTo>
                      <a:pt x="436" y="107"/>
                    </a:lnTo>
                    <a:lnTo>
                      <a:pt x="439" y="61"/>
                    </a:lnTo>
                    <a:lnTo>
                      <a:pt x="445" y="157"/>
                    </a:lnTo>
                    <a:lnTo>
                      <a:pt x="449" y="142"/>
                    </a:lnTo>
                    <a:lnTo>
                      <a:pt x="453" y="169"/>
                    </a:lnTo>
                    <a:lnTo>
                      <a:pt x="457" y="169"/>
                    </a:lnTo>
                    <a:lnTo>
                      <a:pt x="461" y="165"/>
                    </a:lnTo>
                    <a:lnTo>
                      <a:pt x="466" y="132"/>
                    </a:lnTo>
                    <a:lnTo>
                      <a:pt x="470" y="136"/>
                    </a:lnTo>
                    <a:lnTo>
                      <a:pt x="474" y="36"/>
                    </a:lnTo>
                    <a:lnTo>
                      <a:pt x="478" y="100"/>
                    </a:lnTo>
                    <a:lnTo>
                      <a:pt x="482" y="84"/>
                    </a:lnTo>
                    <a:lnTo>
                      <a:pt x="487" y="134"/>
                    </a:lnTo>
                    <a:lnTo>
                      <a:pt x="489" y="142"/>
                    </a:lnTo>
                    <a:lnTo>
                      <a:pt x="495" y="163"/>
                    </a:lnTo>
                  </a:path>
                </a:pathLst>
              </a:custGeom>
              <a:noFill/>
              <a:ln w="12700" cap="rnd">
                <a:solidFill>
                  <a:schemeClr val="accent2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217" name="Freeform 70"/>
              <p:cNvSpPr>
                <a:spLocks/>
              </p:cNvSpPr>
              <p:nvPr/>
            </p:nvSpPr>
            <p:spPr bwMode="auto">
              <a:xfrm>
                <a:off x="4863" y="2776"/>
                <a:ext cx="344" cy="80"/>
              </a:xfrm>
              <a:custGeom>
                <a:avLst/>
                <a:gdLst>
                  <a:gd name="T0" fmla="*/ 0 w 344"/>
                  <a:gd name="T1" fmla="*/ 75 h 80"/>
                  <a:gd name="T2" fmla="*/ 8 w 344"/>
                  <a:gd name="T3" fmla="*/ 79 h 80"/>
                  <a:gd name="T4" fmla="*/ 17 w 344"/>
                  <a:gd name="T5" fmla="*/ 60 h 80"/>
                  <a:gd name="T6" fmla="*/ 25 w 344"/>
                  <a:gd name="T7" fmla="*/ 46 h 80"/>
                  <a:gd name="T8" fmla="*/ 35 w 344"/>
                  <a:gd name="T9" fmla="*/ 33 h 80"/>
                  <a:gd name="T10" fmla="*/ 42 w 344"/>
                  <a:gd name="T11" fmla="*/ 64 h 80"/>
                  <a:gd name="T12" fmla="*/ 50 w 344"/>
                  <a:gd name="T13" fmla="*/ 58 h 80"/>
                  <a:gd name="T14" fmla="*/ 59 w 344"/>
                  <a:gd name="T15" fmla="*/ 58 h 80"/>
                  <a:gd name="T16" fmla="*/ 67 w 344"/>
                  <a:gd name="T17" fmla="*/ 35 h 80"/>
                  <a:gd name="T18" fmla="*/ 75 w 344"/>
                  <a:gd name="T19" fmla="*/ 27 h 80"/>
                  <a:gd name="T20" fmla="*/ 84 w 344"/>
                  <a:gd name="T21" fmla="*/ 48 h 80"/>
                  <a:gd name="T22" fmla="*/ 94 w 344"/>
                  <a:gd name="T23" fmla="*/ 54 h 80"/>
                  <a:gd name="T24" fmla="*/ 106 w 344"/>
                  <a:gd name="T25" fmla="*/ 44 h 80"/>
                  <a:gd name="T26" fmla="*/ 115 w 344"/>
                  <a:gd name="T27" fmla="*/ 44 h 80"/>
                  <a:gd name="T28" fmla="*/ 123 w 344"/>
                  <a:gd name="T29" fmla="*/ 44 h 80"/>
                  <a:gd name="T30" fmla="*/ 130 w 344"/>
                  <a:gd name="T31" fmla="*/ 46 h 80"/>
                  <a:gd name="T32" fmla="*/ 140 w 344"/>
                  <a:gd name="T33" fmla="*/ 46 h 80"/>
                  <a:gd name="T34" fmla="*/ 148 w 344"/>
                  <a:gd name="T35" fmla="*/ 50 h 80"/>
                  <a:gd name="T36" fmla="*/ 161 w 344"/>
                  <a:gd name="T37" fmla="*/ 48 h 80"/>
                  <a:gd name="T38" fmla="*/ 169 w 344"/>
                  <a:gd name="T39" fmla="*/ 48 h 80"/>
                  <a:gd name="T40" fmla="*/ 178 w 344"/>
                  <a:gd name="T41" fmla="*/ 44 h 80"/>
                  <a:gd name="T42" fmla="*/ 186 w 344"/>
                  <a:gd name="T43" fmla="*/ 39 h 80"/>
                  <a:gd name="T44" fmla="*/ 196 w 344"/>
                  <a:gd name="T45" fmla="*/ 41 h 80"/>
                  <a:gd name="T46" fmla="*/ 203 w 344"/>
                  <a:gd name="T47" fmla="*/ 44 h 80"/>
                  <a:gd name="T48" fmla="*/ 211 w 344"/>
                  <a:gd name="T49" fmla="*/ 44 h 80"/>
                  <a:gd name="T50" fmla="*/ 221 w 344"/>
                  <a:gd name="T51" fmla="*/ 48 h 80"/>
                  <a:gd name="T52" fmla="*/ 228 w 344"/>
                  <a:gd name="T53" fmla="*/ 48 h 80"/>
                  <a:gd name="T54" fmla="*/ 238 w 344"/>
                  <a:gd name="T55" fmla="*/ 46 h 80"/>
                  <a:gd name="T56" fmla="*/ 246 w 344"/>
                  <a:gd name="T57" fmla="*/ 50 h 80"/>
                  <a:gd name="T58" fmla="*/ 259 w 344"/>
                  <a:gd name="T59" fmla="*/ 46 h 80"/>
                  <a:gd name="T60" fmla="*/ 267 w 344"/>
                  <a:gd name="T61" fmla="*/ 41 h 80"/>
                  <a:gd name="T62" fmla="*/ 276 w 344"/>
                  <a:gd name="T63" fmla="*/ 44 h 80"/>
                  <a:gd name="T64" fmla="*/ 284 w 344"/>
                  <a:gd name="T65" fmla="*/ 46 h 80"/>
                  <a:gd name="T66" fmla="*/ 292 w 344"/>
                  <a:gd name="T67" fmla="*/ 50 h 80"/>
                  <a:gd name="T68" fmla="*/ 299 w 344"/>
                  <a:gd name="T69" fmla="*/ 50 h 80"/>
                  <a:gd name="T70" fmla="*/ 309 w 344"/>
                  <a:gd name="T71" fmla="*/ 44 h 80"/>
                  <a:gd name="T72" fmla="*/ 318 w 344"/>
                  <a:gd name="T73" fmla="*/ 46 h 80"/>
                  <a:gd name="T74" fmla="*/ 326 w 344"/>
                  <a:gd name="T75" fmla="*/ 44 h 80"/>
                  <a:gd name="T76" fmla="*/ 334 w 344"/>
                  <a:gd name="T77" fmla="*/ 41 h 80"/>
                  <a:gd name="T78" fmla="*/ 343 w 344"/>
                  <a:gd name="T79" fmla="*/ 35 h 80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w 344"/>
                  <a:gd name="T121" fmla="*/ 0 h 80"/>
                  <a:gd name="T122" fmla="*/ 344 w 344"/>
                  <a:gd name="T123" fmla="*/ 80 h 80"/>
                </a:gdLst>
                <a:ahLst/>
                <a:cxnLst>
                  <a:cxn ang="T80">
                    <a:pos x="T0" y="T1"/>
                  </a:cxn>
                  <a:cxn ang="T81">
                    <a:pos x="T2" y="T3"/>
                  </a:cxn>
                  <a:cxn ang="T82">
                    <a:pos x="T4" y="T5"/>
                  </a:cxn>
                  <a:cxn ang="T83">
                    <a:pos x="T6" y="T7"/>
                  </a:cxn>
                  <a:cxn ang="T84">
                    <a:pos x="T8" y="T9"/>
                  </a:cxn>
                  <a:cxn ang="T85">
                    <a:pos x="T10" y="T11"/>
                  </a:cxn>
                  <a:cxn ang="T86">
                    <a:pos x="T12" y="T13"/>
                  </a:cxn>
                  <a:cxn ang="T87">
                    <a:pos x="T14" y="T15"/>
                  </a:cxn>
                  <a:cxn ang="T88">
                    <a:pos x="T16" y="T17"/>
                  </a:cxn>
                  <a:cxn ang="T89">
                    <a:pos x="T18" y="T19"/>
                  </a:cxn>
                  <a:cxn ang="T90">
                    <a:pos x="T20" y="T21"/>
                  </a:cxn>
                  <a:cxn ang="T91">
                    <a:pos x="T22" y="T23"/>
                  </a:cxn>
                  <a:cxn ang="T92">
                    <a:pos x="T24" y="T25"/>
                  </a:cxn>
                  <a:cxn ang="T93">
                    <a:pos x="T26" y="T27"/>
                  </a:cxn>
                  <a:cxn ang="T94">
                    <a:pos x="T28" y="T29"/>
                  </a:cxn>
                  <a:cxn ang="T95">
                    <a:pos x="T30" y="T31"/>
                  </a:cxn>
                  <a:cxn ang="T96">
                    <a:pos x="T32" y="T33"/>
                  </a:cxn>
                  <a:cxn ang="T97">
                    <a:pos x="T34" y="T35"/>
                  </a:cxn>
                  <a:cxn ang="T98">
                    <a:pos x="T36" y="T37"/>
                  </a:cxn>
                  <a:cxn ang="T99">
                    <a:pos x="T38" y="T39"/>
                  </a:cxn>
                  <a:cxn ang="T100">
                    <a:pos x="T40" y="T41"/>
                  </a:cxn>
                  <a:cxn ang="T101">
                    <a:pos x="T42" y="T43"/>
                  </a:cxn>
                  <a:cxn ang="T102">
                    <a:pos x="T44" y="T45"/>
                  </a:cxn>
                  <a:cxn ang="T103">
                    <a:pos x="T46" y="T47"/>
                  </a:cxn>
                  <a:cxn ang="T104">
                    <a:pos x="T48" y="T49"/>
                  </a:cxn>
                  <a:cxn ang="T105">
                    <a:pos x="T50" y="T51"/>
                  </a:cxn>
                  <a:cxn ang="T106">
                    <a:pos x="T52" y="T53"/>
                  </a:cxn>
                  <a:cxn ang="T107">
                    <a:pos x="T54" y="T55"/>
                  </a:cxn>
                  <a:cxn ang="T108">
                    <a:pos x="T56" y="T57"/>
                  </a:cxn>
                  <a:cxn ang="T109">
                    <a:pos x="T58" y="T59"/>
                  </a:cxn>
                  <a:cxn ang="T110">
                    <a:pos x="T60" y="T61"/>
                  </a:cxn>
                  <a:cxn ang="T111">
                    <a:pos x="T62" y="T63"/>
                  </a:cxn>
                  <a:cxn ang="T112">
                    <a:pos x="T64" y="T65"/>
                  </a:cxn>
                  <a:cxn ang="T113">
                    <a:pos x="T66" y="T67"/>
                  </a:cxn>
                  <a:cxn ang="T114">
                    <a:pos x="T68" y="T69"/>
                  </a:cxn>
                  <a:cxn ang="T115">
                    <a:pos x="T70" y="T71"/>
                  </a:cxn>
                  <a:cxn ang="T116">
                    <a:pos x="T72" y="T73"/>
                  </a:cxn>
                  <a:cxn ang="T117">
                    <a:pos x="T74" y="T75"/>
                  </a:cxn>
                  <a:cxn ang="T118">
                    <a:pos x="T76" y="T77"/>
                  </a:cxn>
                  <a:cxn ang="T119">
                    <a:pos x="T78" y="T79"/>
                  </a:cxn>
                </a:cxnLst>
                <a:rect l="T120" t="T121" r="T122" b="T123"/>
                <a:pathLst>
                  <a:path w="344" h="80">
                    <a:moveTo>
                      <a:pt x="0" y="75"/>
                    </a:moveTo>
                    <a:lnTo>
                      <a:pt x="0" y="75"/>
                    </a:lnTo>
                    <a:lnTo>
                      <a:pt x="6" y="73"/>
                    </a:lnTo>
                    <a:lnTo>
                      <a:pt x="8" y="79"/>
                    </a:lnTo>
                    <a:lnTo>
                      <a:pt x="13" y="50"/>
                    </a:lnTo>
                    <a:lnTo>
                      <a:pt x="17" y="60"/>
                    </a:lnTo>
                    <a:lnTo>
                      <a:pt x="21" y="48"/>
                    </a:lnTo>
                    <a:lnTo>
                      <a:pt x="25" y="46"/>
                    </a:lnTo>
                    <a:lnTo>
                      <a:pt x="29" y="0"/>
                    </a:lnTo>
                    <a:lnTo>
                      <a:pt x="35" y="33"/>
                    </a:lnTo>
                    <a:lnTo>
                      <a:pt x="38" y="44"/>
                    </a:lnTo>
                    <a:lnTo>
                      <a:pt x="42" y="64"/>
                    </a:lnTo>
                    <a:lnTo>
                      <a:pt x="46" y="58"/>
                    </a:lnTo>
                    <a:lnTo>
                      <a:pt x="50" y="58"/>
                    </a:lnTo>
                    <a:lnTo>
                      <a:pt x="56" y="44"/>
                    </a:lnTo>
                    <a:lnTo>
                      <a:pt x="59" y="58"/>
                    </a:lnTo>
                    <a:lnTo>
                      <a:pt x="63" y="35"/>
                    </a:lnTo>
                    <a:lnTo>
                      <a:pt x="67" y="35"/>
                    </a:lnTo>
                    <a:lnTo>
                      <a:pt x="73" y="35"/>
                    </a:lnTo>
                    <a:lnTo>
                      <a:pt x="75" y="27"/>
                    </a:lnTo>
                    <a:lnTo>
                      <a:pt x="81" y="44"/>
                    </a:lnTo>
                    <a:lnTo>
                      <a:pt x="84" y="48"/>
                    </a:lnTo>
                    <a:lnTo>
                      <a:pt x="88" y="54"/>
                    </a:lnTo>
                    <a:lnTo>
                      <a:pt x="94" y="54"/>
                    </a:lnTo>
                    <a:lnTo>
                      <a:pt x="102" y="50"/>
                    </a:lnTo>
                    <a:lnTo>
                      <a:pt x="106" y="44"/>
                    </a:lnTo>
                    <a:lnTo>
                      <a:pt x="109" y="44"/>
                    </a:lnTo>
                    <a:lnTo>
                      <a:pt x="115" y="44"/>
                    </a:lnTo>
                    <a:lnTo>
                      <a:pt x="119" y="41"/>
                    </a:lnTo>
                    <a:lnTo>
                      <a:pt x="123" y="44"/>
                    </a:lnTo>
                    <a:lnTo>
                      <a:pt x="129" y="44"/>
                    </a:lnTo>
                    <a:lnTo>
                      <a:pt x="130" y="46"/>
                    </a:lnTo>
                    <a:lnTo>
                      <a:pt x="136" y="42"/>
                    </a:lnTo>
                    <a:lnTo>
                      <a:pt x="140" y="46"/>
                    </a:lnTo>
                    <a:lnTo>
                      <a:pt x="144" y="46"/>
                    </a:lnTo>
                    <a:lnTo>
                      <a:pt x="148" y="50"/>
                    </a:lnTo>
                    <a:lnTo>
                      <a:pt x="157" y="54"/>
                    </a:lnTo>
                    <a:lnTo>
                      <a:pt x="161" y="48"/>
                    </a:lnTo>
                    <a:lnTo>
                      <a:pt x="165" y="48"/>
                    </a:lnTo>
                    <a:lnTo>
                      <a:pt x="169" y="48"/>
                    </a:lnTo>
                    <a:lnTo>
                      <a:pt x="175" y="48"/>
                    </a:lnTo>
                    <a:lnTo>
                      <a:pt x="178" y="44"/>
                    </a:lnTo>
                    <a:lnTo>
                      <a:pt x="182" y="44"/>
                    </a:lnTo>
                    <a:lnTo>
                      <a:pt x="186" y="39"/>
                    </a:lnTo>
                    <a:lnTo>
                      <a:pt x="190" y="42"/>
                    </a:lnTo>
                    <a:lnTo>
                      <a:pt x="196" y="41"/>
                    </a:lnTo>
                    <a:lnTo>
                      <a:pt x="198" y="42"/>
                    </a:lnTo>
                    <a:lnTo>
                      <a:pt x="203" y="44"/>
                    </a:lnTo>
                    <a:lnTo>
                      <a:pt x="207" y="48"/>
                    </a:lnTo>
                    <a:lnTo>
                      <a:pt x="211" y="44"/>
                    </a:lnTo>
                    <a:lnTo>
                      <a:pt x="217" y="44"/>
                    </a:lnTo>
                    <a:lnTo>
                      <a:pt x="221" y="48"/>
                    </a:lnTo>
                    <a:lnTo>
                      <a:pt x="224" y="46"/>
                    </a:lnTo>
                    <a:lnTo>
                      <a:pt x="228" y="48"/>
                    </a:lnTo>
                    <a:lnTo>
                      <a:pt x="232" y="46"/>
                    </a:lnTo>
                    <a:lnTo>
                      <a:pt x="238" y="46"/>
                    </a:lnTo>
                    <a:lnTo>
                      <a:pt x="242" y="50"/>
                    </a:lnTo>
                    <a:lnTo>
                      <a:pt x="246" y="50"/>
                    </a:lnTo>
                    <a:lnTo>
                      <a:pt x="253" y="44"/>
                    </a:lnTo>
                    <a:lnTo>
                      <a:pt x="259" y="46"/>
                    </a:lnTo>
                    <a:lnTo>
                      <a:pt x="263" y="41"/>
                    </a:lnTo>
                    <a:lnTo>
                      <a:pt x="267" y="41"/>
                    </a:lnTo>
                    <a:lnTo>
                      <a:pt x="270" y="41"/>
                    </a:lnTo>
                    <a:lnTo>
                      <a:pt x="276" y="44"/>
                    </a:lnTo>
                    <a:lnTo>
                      <a:pt x="280" y="44"/>
                    </a:lnTo>
                    <a:lnTo>
                      <a:pt x="284" y="46"/>
                    </a:lnTo>
                    <a:lnTo>
                      <a:pt x="288" y="48"/>
                    </a:lnTo>
                    <a:lnTo>
                      <a:pt x="292" y="50"/>
                    </a:lnTo>
                    <a:lnTo>
                      <a:pt x="297" y="50"/>
                    </a:lnTo>
                    <a:lnTo>
                      <a:pt x="299" y="50"/>
                    </a:lnTo>
                    <a:lnTo>
                      <a:pt x="305" y="44"/>
                    </a:lnTo>
                    <a:lnTo>
                      <a:pt x="309" y="44"/>
                    </a:lnTo>
                    <a:lnTo>
                      <a:pt x="313" y="46"/>
                    </a:lnTo>
                    <a:lnTo>
                      <a:pt x="318" y="46"/>
                    </a:lnTo>
                    <a:lnTo>
                      <a:pt x="320" y="44"/>
                    </a:lnTo>
                    <a:lnTo>
                      <a:pt x="326" y="44"/>
                    </a:lnTo>
                    <a:lnTo>
                      <a:pt x="332" y="41"/>
                    </a:lnTo>
                    <a:lnTo>
                      <a:pt x="334" y="41"/>
                    </a:lnTo>
                    <a:lnTo>
                      <a:pt x="340" y="41"/>
                    </a:lnTo>
                    <a:lnTo>
                      <a:pt x="343" y="35"/>
                    </a:lnTo>
                  </a:path>
                </a:pathLst>
              </a:custGeom>
              <a:noFill/>
              <a:ln w="12700" cap="rnd">
                <a:solidFill>
                  <a:schemeClr val="accent2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sz="1400"/>
              </a:p>
            </p:txBody>
          </p:sp>
        </p:grpSp>
        <p:grpSp>
          <p:nvGrpSpPr>
            <p:cNvPr id="10" name="Group 7"/>
            <p:cNvGrpSpPr>
              <a:grpSpLocks/>
            </p:cNvGrpSpPr>
            <p:nvPr/>
          </p:nvGrpSpPr>
          <p:grpSpPr bwMode="auto">
            <a:xfrm>
              <a:off x="838200" y="1752600"/>
              <a:ext cx="874713" cy="228600"/>
              <a:chOff x="508" y="794"/>
              <a:chExt cx="839" cy="262"/>
            </a:xfrm>
          </p:grpSpPr>
          <p:sp>
            <p:nvSpPr>
              <p:cNvPr id="214" name="Freeform 8"/>
              <p:cNvSpPr>
                <a:spLocks/>
              </p:cNvSpPr>
              <p:nvPr/>
            </p:nvSpPr>
            <p:spPr bwMode="auto">
              <a:xfrm>
                <a:off x="508" y="794"/>
                <a:ext cx="496" cy="262"/>
              </a:xfrm>
              <a:custGeom>
                <a:avLst/>
                <a:gdLst/>
                <a:ahLst/>
                <a:cxnLst>
                  <a:cxn ang="0">
                    <a:pos x="4" y="134"/>
                  </a:cxn>
                  <a:cxn ang="0">
                    <a:pos x="12" y="136"/>
                  </a:cxn>
                  <a:cxn ang="0">
                    <a:pos x="21" y="136"/>
                  </a:cxn>
                  <a:cxn ang="0">
                    <a:pos x="31" y="136"/>
                  </a:cxn>
                  <a:cxn ang="0">
                    <a:pos x="39" y="134"/>
                  </a:cxn>
                  <a:cxn ang="0">
                    <a:pos x="46" y="132"/>
                  </a:cxn>
                  <a:cxn ang="0">
                    <a:pos x="54" y="130"/>
                  </a:cxn>
                  <a:cxn ang="0">
                    <a:pos x="65" y="136"/>
                  </a:cxn>
                  <a:cxn ang="0">
                    <a:pos x="73" y="132"/>
                  </a:cxn>
                  <a:cxn ang="0">
                    <a:pos x="81" y="136"/>
                  </a:cxn>
                  <a:cxn ang="0">
                    <a:pos x="88" y="138"/>
                  </a:cxn>
                  <a:cxn ang="0">
                    <a:pos x="96" y="138"/>
                  </a:cxn>
                  <a:cxn ang="0">
                    <a:pos x="106" y="134"/>
                  </a:cxn>
                  <a:cxn ang="0">
                    <a:pos x="115" y="132"/>
                  </a:cxn>
                  <a:cxn ang="0">
                    <a:pos x="123" y="129"/>
                  </a:cxn>
                  <a:cxn ang="0">
                    <a:pos x="131" y="134"/>
                  </a:cxn>
                  <a:cxn ang="0">
                    <a:pos x="140" y="136"/>
                  </a:cxn>
                  <a:cxn ang="0">
                    <a:pos x="148" y="129"/>
                  </a:cxn>
                  <a:cxn ang="0">
                    <a:pos x="156" y="130"/>
                  </a:cxn>
                  <a:cxn ang="0">
                    <a:pos x="169" y="169"/>
                  </a:cxn>
                  <a:cxn ang="0">
                    <a:pos x="177" y="65"/>
                  </a:cxn>
                  <a:cxn ang="0">
                    <a:pos x="186" y="115"/>
                  </a:cxn>
                  <a:cxn ang="0">
                    <a:pos x="196" y="167"/>
                  </a:cxn>
                  <a:cxn ang="0">
                    <a:pos x="204" y="56"/>
                  </a:cxn>
                  <a:cxn ang="0">
                    <a:pos x="211" y="152"/>
                  </a:cxn>
                  <a:cxn ang="0">
                    <a:pos x="219" y="129"/>
                  </a:cxn>
                  <a:cxn ang="0">
                    <a:pos x="232" y="196"/>
                  </a:cxn>
                  <a:cxn ang="0">
                    <a:pos x="242" y="21"/>
                  </a:cxn>
                  <a:cxn ang="0">
                    <a:pos x="250" y="119"/>
                  </a:cxn>
                  <a:cxn ang="0">
                    <a:pos x="257" y="117"/>
                  </a:cxn>
                  <a:cxn ang="0">
                    <a:pos x="267" y="169"/>
                  </a:cxn>
                  <a:cxn ang="0">
                    <a:pos x="276" y="0"/>
                  </a:cxn>
                  <a:cxn ang="0">
                    <a:pos x="284" y="82"/>
                  </a:cxn>
                  <a:cxn ang="0">
                    <a:pos x="292" y="123"/>
                  </a:cxn>
                  <a:cxn ang="0">
                    <a:pos x="299" y="146"/>
                  </a:cxn>
                  <a:cxn ang="0">
                    <a:pos x="309" y="230"/>
                  </a:cxn>
                  <a:cxn ang="0">
                    <a:pos x="319" y="117"/>
                  </a:cxn>
                  <a:cxn ang="0">
                    <a:pos x="326" y="100"/>
                  </a:cxn>
                  <a:cxn ang="0">
                    <a:pos x="338" y="171"/>
                  </a:cxn>
                  <a:cxn ang="0">
                    <a:pos x="347" y="192"/>
                  </a:cxn>
                  <a:cxn ang="0">
                    <a:pos x="355" y="104"/>
                  </a:cxn>
                  <a:cxn ang="0">
                    <a:pos x="365" y="148"/>
                  </a:cxn>
                  <a:cxn ang="0">
                    <a:pos x="372" y="154"/>
                  </a:cxn>
                  <a:cxn ang="0">
                    <a:pos x="380" y="194"/>
                  </a:cxn>
                  <a:cxn ang="0">
                    <a:pos x="390" y="6"/>
                  </a:cxn>
                  <a:cxn ang="0">
                    <a:pos x="399" y="100"/>
                  </a:cxn>
                  <a:cxn ang="0">
                    <a:pos x="407" y="123"/>
                  </a:cxn>
                  <a:cxn ang="0">
                    <a:pos x="414" y="146"/>
                  </a:cxn>
                  <a:cxn ang="0">
                    <a:pos x="422" y="161"/>
                  </a:cxn>
                  <a:cxn ang="0">
                    <a:pos x="432" y="65"/>
                  </a:cxn>
                  <a:cxn ang="0">
                    <a:pos x="439" y="61"/>
                  </a:cxn>
                  <a:cxn ang="0">
                    <a:pos x="449" y="142"/>
                  </a:cxn>
                  <a:cxn ang="0">
                    <a:pos x="457" y="169"/>
                  </a:cxn>
                  <a:cxn ang="0">
                    <a:pos x="466" y="132"/>
                  </a:cxn>
                  <a:cxn ang="0">
                    <a:pos x="474" y="36"/>
                  </a:cxn>
                  <a:cxn ang="0">
                    <a:pos x="482" y="84"/>
                  </a:cxn>
                  <a:cxn ang="0">
                    <a:pos x="489" y="142"/>
                  </a:cxn>
                </a:cxnLst>
                <a:rect l="0" t="0" r="r" b="b"/>
                <a:pathLst>
                  <a:path w="496" h="262">
                    <a:moveTo>
                      <a:pt x="0" y="130"/>
                    </a:moveTo>
                    <a:lnTo>
                      <a:pt x="4" y="134"/>
                    </a:lnTo>
                    <a:lnTo>
                      <a:pt x="8" y="134"/>
                    </a:lnTo>
                    <a:lnTo>
                      <a:pt x="12" y="136"/>
                    </a:lnTo>
                    <a:lnTo>
                      <a:pt x="17" y="132"/>
                    </a:lnTo>
                    <a:lnTo>
                      <a:pt x="21" y="136"/>
                    </a:lnTo>
                    <a:lnTo>
                      <a:pt x="25" y="134"/>
                    </a:lnTo>
                    <a:lnTo>
                      <a:pt x="31" y="136"/>
                    </a:lnTo>
                    <a:lnTo>
                      <a:pt x="35" y="136"/>
                    </a:lnTo>
                    <a:lnTo>
                      <a:pt x="39" y="134"/>
                    </a:lnTo>
                    <a:lnTo>
                      <a:pt x="42" y="132"/>
                    </a:lnTo>
                    <a:lnTo>
                      <a:pt x="46" y="132"/>
                    </a:lnTo>
                    <a:lnTo>
                      <a:pt x="52" y="130"/>
                    </a:lnTo>
                    <a:lnTo>
                      <a:pt x="54" y="130"/>
                    </a:lnTo>
                    <a:lnTo>
                      <a:pt x="60" y="130"/>
                    </a:lnTo>
                    <a:lnTo>
                      <a:pt x="65" y="136"/>
                    </a:lnTo>
                    <a:lnTo>
                      <a:pt x="67" y="130"/>
                    </a:lnTo>
                    <a:lnTo>
                      <a:pt x="73" y="132"/>
                    </a:lnTo>
                    <a:lnTo>
                      <a:pt x="75" y="134"/>
                    </a:lnTo>
                    <a:lnTo>
                      <a:pt x="81" y="136"/>
                    </a:lnTo>
                    <a:lnTo>
                      <a:pt x="87" y="136"/>
                    </a:lnTo>
                    <a:lnTo>
                      <a:pt x="88" y="138"/>
                    </a:lnTo>
                    <a:lnTo>
                      <a:pt x="94" y="136"/>
                    </a:lnTo>
                    <a:lnTo>
                      <a:pt x="96" y="138"/>
                    </a:lnTo>
                    <a:lnTo>
                      <a:pt x="102" y="136"/>
                    </a:lnTo>
                    <a:lnTo>
                      <a:pt x="106" y="134"/>
                    </a:lnTo>
                    <a:lnTo>
                      <a:pt x="110" y="132"/>
                    </a:lnTo>
                    <a:lnTo>
                      <a:pt x="115" y="132"/>
                    </a:lnTo>
                    <a:lnTo>
                      <a:pt x="119" y="130"/>
                    </a:lnTo>
                    <a:lnTo>
                      <a:pt x="123" y="129"/>
                    </a:lnTo>
                    <a:lnTo>
                      <a:pt x="127" y="127"/>
                    </a:lnTo>
                    <a:lnTo>
                      <a:pt x="131" y="134"/>
                    </a:lnTo>
                    <a:lnTo>
                      <a:pt x="134" y="136"/>
                    </a:lnTo>
                    <a:lnTo>
                      <a:pt x="140" y="136"/>
                    </a:lnTo>
                    <a:lnTo>
                      <a:pt x="144" y="130"/>
                    </a:lnTo>
                    <a:lnTo>
                      <a:pt x="148" y="129"/>
                    </a:lnTo>
                    <a:lnTo>
                      <a:pt x="154" y="127"/>
                    </a:lnTo>
                    <a:lnTo>
                      <a:pt x="156" y="130"/>
                    </a:lnTo>
                    <a:lnTo>
                      <a:pt x="161" y="142"/>
                    </a:lnTo>
                    <a:lnTo>
                      <a:pt x="169" y="169"/>
                    </a:lnTo>
                    <a:lnTo>
                      <a:pt x="175" y="157"/>
                    </a:lnTo>
                    <a:lnTo>
                      <a:pt x="177" y="65"/>
                    </a:lnTo>
                    <a:lnTo>
                      <a:pt x="182" y="102"/>
                    </a:lnTo>
                    <a:lnTo>
                      <a:pt x="186" y="115"/>
                    </a:lnTo>
                    <a:lnTo>
                      <a:pt x="190" y="157"/>
                    </a:lnTo>
                    <a:lnTo>
                      <a:pt x="196" y="167"/>
                    </a:lnTo>
                    <a:lnTo>
                      <a:pt x="198" y="207"/>
                    </a:lnTo>
                    <a:lnTo>
                      <a:pt x="204" y="56"/>
                    </a:lnTo>
                    <a:lnTo>
                      <a:pt x="207" y="71"/>
                    </a:lnTo>
                    <a:lnTo>
                      <a:pt x="211" y="152"/>
                    </a:lnTo>
                    <a:lnTo>
                      <a:pt x="215" y="125"/>
                    </a:lnTo>
                    <a:lnTo>
                      <a:pt x="219" y="129"/>
                    </a:lnTo>
                    <a:lnTo>
                      <a:pt x="228" y="157"/>
                    </a:lnTo>
                    <a:lnTo>
                      <a:pt x="232" y="196"/>
                    </a:lnTo>
                    <a:lnTo>
                      <a:pt x="238" y="190"/>
                    </a:lnTo>
                    <a:lnTo>
                      <a:pt x="242" y="21"/>
                    </a:lnTo>
                    <a:lnTo>
                      <a:pt x="246" y="123"/>
                    </a:lnTo>
                    <a:lnTo>
                      <a:pt x="250" y="119"/>
                    </a:lnTo>
                    <a:lnTo>
                      <a:pt x="253" y="136"/>
                    </a:lnTo>
                    <a:lnTo>
                      <a:pt x="257" y="117"/>
                    </a:lnTo>
                    <a:lnTo>
                      <a:pt x="263" y="157"/>
                    </a:lnTo>
                    <a:lnTo>
                      <a:pt x="267" y="169"/>
                    </a:lnTo>
                    <a:lnTo>
                      <a:pt x="271" y="261"/>
                    </a:lnTo>
                    <a:lnTo>
                      <a:pt x="276" y="0"/>
                    </a:lnTo>
                    <a:lnTo>
                      <a:pt x="278" y="136"/>
                    </a:lnTo>
                    <a:lnTo>
                      <a:pt x="284" y="82"/>
                    </a:lnTo>
                    <a:lnTo>
                      <a:pt x="288" y="155"/>
                    </a:lnTo>
                    <a:lnTo>
                      <a:pt x="292" y="123"/>
                    </a:lnTo>
                    <a:lnTo>
                      <a:pt x="298" y="165"/>
                    </a:lnTo>
                    <a:lnTo>
                      <a:pt x="299" y="146"/>
                    </a:lnTo>
                    <a:lnTo>
                      <a:pt x="305" y="238"/>
                    </a:lnTo>
                    <a:lnTo>
                      <a:pt x="309" y="230"/>
                    </a:lnTo>
                    <a:lnTo>
                      <a:pt x="313" y="11"/>
                    </a:lnTo>
                    <a:lnTo>
                      <a:pt x="319" y="117"/>
                    </a:lnTo>
                    <a:lnTo>
                      <a:pt x="321" y="107"/>
                    </a:lnTo>
                    <a:lnTo>
                      <a:pt x="326" y="100"/>
                    </a:lnTo>
                    <a:lnTo>
                      <a:pt x="330" y="127"/>
                    </a:lnTo>
                    <a:lnTo>
                      <a:pt x="338" y="171"/>
                    </a:lnTo>
                    <a:lnTo>
                      <a:pt x="344" y="203"/>
                    </a:lnTo>
                    <a:lnTo>
                      <a:pt x="347" y="192"/>
                    </a:lnTo>
                    <a:lnTo>
                      <a:pt x="351" y="23"/>
                    </a:lnTo>
                    <a:lnTo>
                      <a:pt x="355" y="104"/>
                    </a:lnTo>
                    <a:lnTo>
                      <a:pt x="359" y="94"/>
                    </a:lnTo>
                    <a:lnTo>
                      <a:pt x="365" y="148"/>
                    </a:lnTo>
                    <a:lnTo>
                      <a:pt x="367" y="136"/>
                    </a:lnTo>
                    <a:lnTo>
                      <a:pt x="372" y="154"/>
                    </a:lnTo>
                    <a:lnTo>
                      <a:pt x="378" y="178"/>
                    </a:lnTo>
                    <a:lnTo>
                      <a:pt x="380" y="194"/>
                    </a:lnTo>
                    <a:lnTo>
                      <a:pt x="386" y="163"/>
                    </a:lnTo>
                    <a:lnTo>
                      <a:pt x="390" y="6"/>
                    </a:lnTo>
                    <a:lnTo>
                      <a:pt x="393" y="136"/>
                    </a:lnTo>
                    <a:lnTo>
                      <a:pt x="399" y="100"/>
                    </a:lnTo>
                    <a:lnTo>
                      <a:pt x="401" y="134"/>
                    </a:lnTo>
                    <a:lnTo>
                      <a:pt x="407" y="123"/>
                    </a:lnTo>
                    <a:lnTo>
                      <a:pt x="411" y="167"/>
                    </a:lnTo>
                    <a:lnTo>
                      <a:pt x="414" y="146"/>
                    </a:lnTo>
                    <a:lnTo>
                      <a:pt x="420" y="182"/>
                    </a:lnTo>
                    <a:lnTo>
                      <a:pt x="422" y="161"/>
                    </a:lnTo>
                    <a:lnTo>
                      <a:pt x="428" y="154"/>
                    </a:lnTo>
                    <a:lnTo>
                      <a:pt x="432" y="65"/>
                    </a:lnTo>
                    <a:lnTo>
                      <a:pt x="436" y="107"/>
                    </a:lnTo>
                    <a:lnTo>
                      <a:pt x="439" y="61"/>
                    </a:lnTo>
                    <a:lnTo>
                      <a:pt x="445" y="157"/>
                    </a:lnTo>
                    <a:lnTo>
                      <a:pt x="449" y="142"/>
                    </a:lnTo>
                    <a:lnTo>
                      <a:pt x="453" y="169"/>
                    </a:lnTo>
                    <a:lnTo>
                      <a:pt x="457" y="169"/>
                    </a:lnTo>
                    <a:lnTo>
                      <a:pt x="461" y="165"/>
                    </a:lnTo>
                    <a:lnTo>
                      <a:pt x="466" y="132"/>
                    </a:lnTo>
                    <a:lnTo>
                      <a:pt x="470" y="136"/>
                    </a:lnTo>
                    <a:lnTo>
                      <a:pt x="474" y="36"/>
                    </a:lnTo>
                    <a:lnTo>
                      <a:pt x="478" y="100"/>
                    </a:lnTo>
                    <a:lnTo>
                      <a:pt x="482" y="84"/>
                    </a:lnTo>
                    <a:lnTo>
                      <a:pt x="487" y="134"/>
                    </a:lnTo>
                    <a:lnTo>
                      <a:pt x="489" y="142"/>
                    </a:lnTo>
                    <a:lnTo>
                      <a:pt x="495" y="163"/>
                    </a:lnTo>
                  </a:path>
                </a:pathLst>
              </a:custGeom>
              <a:noFill/>
              <a:ln w="12700" cap="rnd" cmpd="sng">
                <a:solidFill>
                  <a:srgbClr val="CC00FF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215" name="Freeform 9"/>
              <p:cNvSpPr>
                <a:spLocks/>
              </p:cNvSpPr>
              <p:nvPr/>
            </p:nvSpPr>
            <p:spPr bwMode="auto">
              <a:xfrm>
                <a:off x="1003" y="882"/>
                <a:ext cx="344" cy="80"/>
              </a:xfrm>
              <a:custGeom>
                <a:avLst/>
                <a:gdLst/>
                <a:ahLst/>
                <a:cxnLst>
                  <a:cxn ang="0">
                    <a:pos x="0" y="75"/>
                  </a:cxn>
                  <a:cxn ang="0">
                    <a:pos x="8" y="79"/>
                  </a:cxn>
                  <a:cxn ang="0">
                    <a:pos x="17" y="60"/>
                  </a:cxn>
                  <a:cxn ang="0">
                    <a:pos x="25" y="46"/>
                  </a:cxn>
                  <a:cxn ang="0">
                    <a:pos x="35" y="33"/>
                  </a:cxn>
                  <a:cxn ang="0">
                    <a:pos x="42" y="64"/>
                  </a:cxn>
                  <a:cxn ang="0">
                    <a:pos x="50" y="58"/>
                  </a:cxn>
                  <a:cxn ang="0">
                    <a:pos x="59" y="58"/>
                  </a:cxn>
                  <a:cxn ang="0">
                    <a:pos x="67" y="35"/>
                  </a:cxn>
                  <a:cxn ang="0">
                    <a:pos x="75" y="27"/>
                  </a:cxn>
                  <a:cxn ang="0">
                    <a:pos x="84" y="48"/>
                  </a:cxn>
                  <a:cxn ang="0">
                    <a:pos x="94" y="54"/>
                  </a:cxn>
                  <a:cxn ang="0">
                    <a:pos x="106" y="44"/>
                  </a:cxn>
                  <a:cxn ang="0">
                    <a:pos x="115" y="44"/>
                  </a:cxn>
                  <a:cxn ang="0">
                    <a:pos x="123" y="44"/>
                  </a:cxn>
                  <a:cxn ang="0">
                    <a:pos x="130" y="46"/>
                  </a:cxn>
                  <a:cxn ang="0">
                    <a:pos x="140" y="46"/>
                  </a:cxn>
                  <a:cxn ang="0">
                    <a:pos x="148" y="50"/>
                  </a:cxn>
                  <a:cxn ang="0">
                    <a:pos x="161" y="48"/>
                  </a:cxn>
                  <a:cxn ang="0">
                    <a:pos x="169" y="48"/>
                  </a:cxn>
                  <a:cxn ang="0">
                    <a:pos x="178" y="44"/>
                  </a:cxn>
                  <a:cxn ang="0">
                    <a:pos x="186" y="39"/>
                  </a:cxn>
                  <a:cxn ang="0">
                    <a:pos x="196" y="41"/>
                  </a:cxn>
                  <a:cxn ang="0">
                    <a:pos x="203" y="44"/>
                  </a:cxn>
                  <a:cxn ang="0">
                    <a:pos x="211" y="44"/>
                  </a:cxn>
                  <a:cxn ang="0">
                    <a:pos x="221" y="48"/>
                  </a:cxn>
                  <a:cxn ang="0">
                    <a:pos x="228" y="48"/>
                  </a:cxn>
                  <a:cxn ang="0">
                    <a:pos x="238" y="46"/>
                  </a:cxn>
                  <a:cxn ang="0">
                    <a:pos x="246" y="50"/>
                  </a:cxn>
                  <a:cxn ang="0">
                    <a:pos x="259" y="46"/>
                  </a:cxn>
                  <a:cxn ang="0">
                    <a:pos x="267" y="41"/>
                  </a:cxn>
                  <a:cxn ang="0">
                    <a:pos x="276" y="44"/>
                  </a:cxn>
                  <a:cxn ang="0">
                    <a:pos x="284" y="46"/>
                  </a:cxn>
                  <a:cxn ang="0">
                    <a:pos x="292" y="50"/>
                  </a:cxn>
                  <a:cxn ang="0">
                    <a:pos x="299" y="50"/>
                  </a:cxn>
                  <a:cxn ang="0">
                    <a:pos x="309" y="44"/>
                  </a:cxn>
                  <a:cxn ang="0">
                    <a:pos x="318" y="46"/>
                  </a:cxn>
                  <a:cxn ang="0">
                    <a:pos x="326" y="44"/>
                  </a:cxn>
                  <a:cxn ang="0">
                    <a:pos x="334" y="41"/>
                  </a:cxn>
                  <a:cxn ang="0">
                    <a:pos x="343" y="35"/>
                  </a:cxn>
                </a:cxnLst>
                <a:rect l="0" t="0" r="r" b="b"/>
                <a:pathLst>
                  <a:path w="344" h="80">
                    <a:moveTo>
                      <a:pt x="0" y="75"/>
                    </a:moveTo>
                    <a:lnTo>
                      <a:pt x="0" y="75"/>
                    </a:lnTo>
                    <a:lnTo>
                      <a:pt x="6" y="73"/>
                    </a:lnTo>
                    <a:lnTo>
                      <a:pt x="8" y="79"/>
                    </a:lnTo>
                    <a:lnTo>
                      <a:pt x="13" y="50"/>
                    </a:lnTo>
                    <a:lnTo>
                      <a:pt x="17" y="60"/>
                    </a:lnTo>
                    <a:lnTo>
                      <a:pt x="21" y="48"/>
                    </a:lnTo>
                    <a:lnTo>
                      <a:pt x="25" y="46"/>
                    </a:lnTo>
                    <a:lnTo>
                      <a:pt x="29" y="0"/>
                    </a:lnTo>
                    <a:lnTo>
                      <a:pt x="35" y="33"/>
                    </a:lnTo>
                    <a:lnTo>
                      <a:pt x="38" y="44"/>
                    </a:lnTo>
                    <a:lnTo>
                      <a:pt x="42" y="64"/>
                    </a:lnTo>
                    <a:lnTo>
                      <a:pt x="46" y="58"/>
                    </a:lnTo>
                    <a:lnTo>
                      <a:pt x="50" y="58"/>
                    </a:lnTo>
                    <a:lnTo>
                      <a:pt x="56" y="44"/>
                    </a:lnTo>
                    <a:lnTo>
                      <a:pt x="59" y="58"/>
                    </a:lnTo>
                    <a:lnTo>
                      <a:pt x="63" y="35"/>
                    </a:lnTo>
                    <a:lnTo>
                      <a:pt x="67" y="35"/>
                    </a:lnTo>
                    <a:lnTo>
                      <a:pt x="73" y="35"/>
                    </a:lnTo>
                    <a:lnTo>
                      <a:pt x="75" y="27"/>
                    </a:lnTo>
                    <a:lnTo>
                      <a:pt x="81" y="44"/>
                    </a:lnTo>
                    <a:lnTo>
                      <a:pt x="84" y="48"/>
                    </a:lnTo>
                    <a:lnTo>
                      <a:pt x="88" y="54"/>
                    </a:lnTo>
                    <a:lnTo>
                      <a:pt x="94" y="54"/>
                    </a:lnTo>
                    <a:lnTo>
                      <a:pt x="102" y="50"/>
                    </a:lnTo>
                    <a:lnTo>
                      <a:pt x="106" y="44"/>
                    </a:lnTo>
                    <a:lnTo>
                      <a:pt x="109" y="44"/>
                    </a:lnTo>
                    <a:lnTo>
                      <a:pt x="115" y="44"/>
                    </a:lnTo>
                    <a:lnTo>
                      <a:pt x="119" y="41"/>
                    </a:lnTo>
                    <a:lnTo>
                      <a:pt x="123" y="44"/>
                    </a:lnTo>
                    <a:lnTo>
                      <a:pt x="129" y="44"/>
                    </a:lnTo>
                    <a:lnTo>
                      <a:pt x="130" y="46"/>
                    </a:lnTo>
                    <a:lnTo>
                      <a:pt x="136" y="42"/>
                    </a:lnTo>
                    <a:lnTo>
                      <a:pt x="140" y="46"/>
                    </a:lnTo>
                    <a:lnTo>
                      <a:pt x="144" y="46"/>
                    </a:lnTo>
                    <a:lnTo>
                      <a:pt x="148" y="50"/>
                    </a:lnTo>
                    <a:lnTo>
                      <a:pt x="157" y="54"/>
                    </a:lnTo>
                    <a:lnTo>
                      <a:pt x="161" y="48"/>
                    </a:lnTo>
                    <a:lnTo>
                      <a:pt x="165" y="48"/>
                    </a:lnTo>
                    <a:lnTo>
                      <a:pt x="169" y="48"/>
                    </a:lnTo>
                    <a:lnTo>
                      <a:pt x="175" y="48"/>
                    </a:lnTo>
                    <a:lnTo>
                      <a:pt x="178" y="44"/>
                    </a:lnTo>
                    <a:lnTo>
                      <a:pt x="182" y="44"/>
                    </a:lnTo>
                    <a:lnTo>
                      <a:pt x="186" y="39"/>
                    </a:lnTo>
                    <a:lnTo>
                      <a:pt x="190" y="42"/>
                    </a:lnTo>
                    <a:lnTo>
                      <a:pt x="196" y="41"/>
                    </a:lnTo>
                    <a:lnTo>
                      <a:pt x="198" y="42"/>
                    </a:lnTo>
                    <a:lnTo>
                      <a:pt x="203" y="44"/>
                    </a:lnTo>
                    <a:lnTo>
                      <a:pt x="207" y="48"/>
                    </a:lnTo>
                    <a:lnTo>
                      <a:pt x="211" y="44"/>
                    </a:lnTo>
                    <a:lnTo>
                      <a:pt x="217" y="44"/>
                    </a:lnTo>
                    <a:lnTo>
                      <a:pt x="221" y="48"/>
                    </a:lnTo>
                    <a:lnTo>
                      <a:pt x="224" y="46"/>
                    </a:lnTo>
                    <a:lnTo>
                      <a:pt x="228" y="48"/>
                    </a:lnTo>
                    <a:lnTo>
                      <a:pt x="232" y="46"/>
                    </a:lnTo>
                    <a:lnTo>
                      <a:pt x="238" y="46"/>
                    </a:lnTo>
                    <a:lnTo>
                      <a:pt x="242" y="50"/>
                    </a:lnTo>
                    <a:lnTo>
                      <a:pt x="246" y="50"/>
                    </a:lnTo>
                    <a:lnTo>
                      <a:pt x="253" y="44"/>
                    </a:lnTo>
                    <a:lnTo>
                      <a:pt x="259" y="46"/>
                    </a:lnTo>
                    <a:lnTo>
                      <a:pt x="263" y="41"/>
                    </a:lnTo>
                    <a:lnTo>
                      <a:pt x="267" y="41"/>
                    </a:lnTo>
                    <a:lnTo>
                      <a:pt x="270" y="41"/>
                    </a:lnTo>
                    <a:lnTo>
                      <a:pt x="276" y="44"/>
                    </a:lnTo>
                    <a:lnTo>
                      <a:pt x="280" y="44"/>
                    </a:lnTo>
                    <a:lnTo>
                      <a:pt x="284" y="46"/>
                    </a:lnTo>
                    <a:lnTo>
                      <a:pt x="288" y="48"/>
                    </a:lnTo>
                    <a:lnTo>
                      <a:pt x="292" y="50"/>
                    </a:lnTo>
                    <a:lnTo>
                      <a:pt x="297" y="50"/>
                    </a:lnTo>
                    <a:lnTo>
                      <a:pt x="299" y="50"/>
                    </a:lnTo>
                    <a:lnTo>
                      <a:pt x="305" y="44"/>
                    </a:lnTo>
                    <a:lnTo>
                      <a:pt x="309" y="44"/>
                    </a:lnTo>
                    <a:lnTo>
                      <a:pt x="313" y="46"/>
                    </a:lnTo>
                    <a:lnTo>
                      <a:pt x="318" y="46"/>
                    </a:lnTo>
                    <a:lnTo>
                      <a:pt x="320" y="44"/>
                    </a:lnTo>
                    <a:lnTo>
                      <a:pt x="326" y="44"/>
                    </a:lnTo>
                    <a:lnTo>
                      <a:pt x="332" y="41"/>
                    </a:lnTo>
                    <a:lnTo>
                      <a:pt x="334" y="41"/>
                    </a:lnTo>
                    <a:lnTo>
                      <a:pt x="340" y="41"/>
                    </a:lnTo>
                    <a:lnTo>
                      <a:pt x="343" y="35"/>
                    </a:lnTo>
                  </a:path>
                </a:pathLst>
              </a:custGeom>
              <a:noFill/>
              <a:ln w="12700" cap="rnd" cmpd="sng">
                <a:solidFill>
                  <a:srgbClr val="CC00FF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 sz="1400"/>
              </a:p>
            </p:txBody>
          </p:sp>
        </p:grpSp>
        <p:sp>
          <p:nvSpPr>
            <p:cNvPr id="213" name="Text Box 38"/>
            <p:cNvSpPr txBox="1">
              <a:spLocks noChangeArrowheads="1"/>
            </p:cNvSpPr>
            <p:nvPr/>
          </p:nvSpPr>
          <p:spPr bwMode="auto">
            <a:xfrm>
              <a:off x="1375409" y="1623060"/>
              <a:ext cx="823976" cy="267458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400" b="1" dirty="0" smtClean="0">
                  <a:solidFill>
                    <a:srgbClr val="FF00FF"/>
                  </a:solidFill>
                </a:rPr>
                <a:t>Spanish</a:t>
              </a:r>
              <a:endParaRPr lang="en-US" sz="1400" b="1" dirty="0">
                <a:solidFill>
                  <a:srgbClr val="FF00FF"/>
                </a:solidFill>
              </a:endParaRPr>
            </a:p>
          </p:txBody>
        </p:sp>
      </p:grpSp>
      <p:sp>
        <p:nvSpPr>
          <p:cNvPr id="195" name="Freeform 8"/>
          <p:cNvSpPr>
            <a:spLocks/>
          </p:cNvSpPr>
          <p:nvPr/>
        </p:nvSpPr>
        <p:spPr bwMode="auto">
          <a:xfrm>
            <a:off x="964732" y="2135699"/>
            <a:ext cx="553282" cy="263061"/>
          </a:xfrm>
          <a:custGeom>
            <a:avLst/>
            <a:gdLst/>
            <a:ahLst/>
            <a:cxnLst>
              <a:cxn ang="0">
                <a:pos x="4" y="134"/>
              </a:cxn>
              <a:cxn ang="0">
                <a:pos x="12" y="136"/>
              </a:cxn>
              <a:cxn ang="0">
                <a:pos x="21" y="136"/>
              </a:cxn>
              <a:cxn ang="0">
                <a:pos x="31" y="136"/>
              </a:cxn>
              <a:cxn ang="0">
                <a:pos x="39" y="134"/>
              </a:cxn>
              <a:cxn ang="0">
                <a:pos x="46" y="132"/>
              </a:cxn>
              <a:cxn ang="0">
                <a:pos x="54" y="130"/>
              </a:cxn>
              <a:cxn ang="0">
                <a:pos x="65" y="136"/>
              </a:cxn>
              <a:cxn ang="0">
                <a:pos x="73" y="132"/>
              </a:cxn>
              <a:cxn ang="0">
                <a:pos x="81" y="136"/>
              </a:cxn>
              <a:cxn ang="0">
                <a:pos x="88" y="138"/>
              </a:cxn>
              <a:cxn ang="0">
                <a:pos x="96" y="138"/>
              </a:cxn>
              <a:cxn ang="0">
                <a:pos x="106" y="134"/>
              </a:cxn>
              <a:cxn ang="0">
                <a:pos x="115" y="132"/>
              </a:cxn>
              <a:cxn ang="0">
                <a:pos x="123" y="129"/>
              </a:cxn>
              <a:cxn ang="0">
                <a:pos x="131" y="134"/>
              </a:cxn>
              <a:cxn ang="0">
                <a:pos x="140" y="136"/>
              </a:cxn>
              <a:cxn ang="0">
                <a:pos x="148" y="129"/>
              </a:cxn>
              <a:cxn ang="0">
                <a:pos x="156" y="130"/>
              </a:cxn>
              <a:cxn ang="0">
                <a:pos x="169" y="169"/>
              </a:cxn>
              <a:cxn ang="0">
                <a:pos x="177" y="65"/>
              </a:cxn>
              <a:cxn ang="0">
                <a:pos x="186" y="115"/>
              </a:cxn>
              <a:cxn ang="0">
                <a:pos x="196" y="167"/>
              </a:cxn>
              <a:cxn ang="0">
                <a:pos x="204" y="56"/>
              </a:cxn>
              <a:cxn ang="0">
                <a:pos x="211" y="152"/>
              </a:cxn>
              <a:cxn ang="0">
                <a:pos x="219" y="129"/>
              </a:cxn>
              <a:cxn ang="0">
                <a:pos x="232" y="196"/>
              </a:cxn>
              <a:cxn ang="0">
                <a:pos x="242" y="21"/>
              </a:cxn>
              <a:cxn ang="0">
                <a:pos x="250" y="119"/>
              </a:cxn>
              <a:cxn ang="0">
                <a:pos x="257" y="117"/>
              </a:cxn>
              <a:cxn ang="0">
                <a:pos x="267" y="169"/>
              </a:cxn>
              <a:cxn ang="0">
                <a:pos x="276" y="0"/>
              </a:cxn>
              <a:cxn ang="0">
                <a:pos x="284" y="82"/>
              </a:cxn>
              <a:cxn ang="0">
                <a:pos x="292" y="123"/>
              </a:cxn>
              <a:cxn ang="0">
                <a:pos x="299" y="146"/>
              </a:cxn>
              <a:cxn ang="0">
                <a:pos x="309" y="230"/>
              </a:cxn>
              <a:cxn ang="0">
                <a:pos x="319" y="117"/>
              </a:cxn>
              <a:cxn ang="0">
                <a:pos x="326" y="100"/>
              </a:cxn>
              <a:cxn ang="0">
                <a:pos x="338" y="171"/>
              </a:cxn>
              <a:cxn ang="0">
                <a:pos x="347" y="192"/>
              </a:cxn>
              <a:cxn ang="0">
                <a:pos x="355" y="104"/>
              </a:cxn>
              <a:cxn ang="0">
                <a:pos x="365" y="148"/>
              </a:cxn>
              <a:cxn ang="0">
                <a:pos x="372" y="154"/>
              </a:cxn>
              <a:cxn ang="0">
                <a:pos x="380" y="194"/>
              </a:cxn>
              <a:cxn ang="0">
                <a:pos x="390" y="6"/>
              </a:cxn>
              <a:cxn ang="0">
                <a:pos x="399" y="100"/>
              </a:cxn>
              <a:cxn ang="0">
                <a:pos x="407" y="123"/>
              </a:cxn>
              <a:cxn ang="0">
                <a:pos x="414" y="146"/>
              </a:cxn>
              <a:cxn ang="0">
                <a:pos x="422" y="161"/>
              </a:cxn>
              <a:cxn ang="0">
                <a:pos x="432" y="65"/>
              </a:cxn>
              <a:cxn ang="0">
                <a:pos x="439" y="61"/>
              </a:cxn>
              <a:cxn ang="0">
                <a:pos x="449" y="142"/>
              </a:cxn>
              <a:cxn ang="0">
                <a:pos x="457" y="169"/>
              </a:cxn>
              <a:cxn ang="0">
                <a:pos x="466" y="132"/>
              </a:cxn>
              <a:cxn ang="0">
                <a:pos x="474" y="36"/>
              </a:cxn>
              <a:cxn ang="0">
                <a:pos x="482" y="84"/>
              </a:cxn>
              <a:cxn ang="0">
                <a:pos x="489" y="142"/>
              </a:cxn>
            </a:cxnLst>
            <a:rect l="0" t="0" r="r" b="b"/>
            <a:pathLst>
              <a:path w="496" h="262">
                <a:moveTo>
                  <a:pt x="0" y="130"/>
                </a:moveTo>
                <a:lnTo>
                  <a:pt x="4" y="134"/>
                </a:lnTo>
                <a:lnTo>
                  <a:pt x="8" y="134"/>
                </a:lnTo>
                <a:lnTo>
                  <a:pt x="12" y="136"/>
                </a:lnTo>
                <a:lnTo>
                  <a:pt x="17" y="132"/>
                </a:lnTo>
                <a:lnTo>
                  <a:pt x="21" y="136"/>
                </a:lnTo>
                <a:lnTo>
                  <a:pt x="25" y="134"/>
                </a:lnTo>
                <a:lnTo>
                  <a:pt x="31" y="136"/>
                </a:lnTo>
                <a:lnTo>
                  <a:pt x="35" y="136"/>
                </a:lnTo>
                <a:lnTo>
                  <a:pt x="39" y="134"/>
                </a:lnTo>
                <a:lnTo>
                  <a:pt x="42" y="132"/>
                </a:lnTo>
                <a:lnTo>
                  <a:pt x="46" y="132"/>
                </a:lnTo>
                <a:lnTo>
                  <a:pt x="52" y="130"/>
                </a:lnTo>
                <a:lnTo>
                  <a:pt x="54" y="130"/>
                </a:lnTo>
                <a:lnTo>
                  <a:pt x="60" y="130"/>
                </a:lnTo>
                <a:lnTo>
                  <a:pt x="65" y="136"/>
                </a:lnTo>
                <a:lnTo>
                  <a:pt x="67" y="130"/>
                </a:lnTo>
                <a:lnTo>
                  <a:pt x="73" y="132"/>
                </a:lnTo>
                <a:lnTo>
                  <a:pt x="75" y="134"/>
                </a:lnTo>
                <a:lnTo>
                  <a:pt x="81" y="136"/>
                </a:lnTo>
                <a:lnTo>
                  <a:pt x="87" y="136"/>
                </a:lnTo>
                <a:lnTo>
                  <a:pt x="88" y="138"/>
                </a:lnTo>
                <a:lnTo>
                  <a:pt x="94" y="136"/>
                </a:lnTo>
                <a:lnTo>
                  <a:pt x="96" y="138"/>
                </a:lnTo>
                <a:lnTo>
                  <a:pt x="102" y="136"/>
                </a:lnTo>
                <a:lnTo>
                  <a:pt x="106" y="134"/>
                </a:lnTo>
                <a:lnTo>
                  <a:pt x="110" y="132"/>
                </a:lnTo>
                <a:lnTo>
                  <a:pt x="115" y="132"/>
                </a:lnTo>
                <a:lnTo>
                  <a:pt x="119" y="130"/>
                </a:lnTo>
                <a:lnTo>
                  <a:pt x="123" y="129"/>
                </a:lnTo>
                <a:lnTo>
                  <a:pt x="127" y="127"/>
                </a:lnTo>
                <a:lnTo>
                  <a:pt x="131" y="134"/>
                </a:lnTo>
                <a:lnTo>
                  <a:pt x="134" y="136"/>
                </a:lnTo>
                <a:lnTo>
                  <a:pt x="140" y="136"/>
                </a:lnTo>
                <a:lnTo>
                  <a:pt x="144" y="130"/>
                </a:lnTo>
                <a:lnTo>
                  <a:pt x="148" y="129"/>
                </a:lnTo>
                <a:lnTo>
                  <a:pt x="154" y="127"/>
                </a:lnTo>
                <a:lnTo>
                  <a:pt x="156" y="130"/>
                </a:lnTo>
                <a:lnTo>
                  <a:pt x="161" y="142"/>
                </a:lnTo>
                <a:lnTo>
                  <a:pt x="169" y="169"/>
                </a:lnTo>
                <a:lnTo>
                  <a:pt x="175" y="157"/>
                </a:lnTo>
                <a:lnTo>
                  <a:pt x="177" y="65"/>
                </a:lnTo>
                <a:lnTo>
                  <a:pt x="182" y="102"/>
                </a:lnTo>
                <a:lnTo>
                  <a:pt x="186" y="115"/>
                </a:lnTo>
                <a:lnTo>
                  <a:pt x="190" y="157"/>
                </a:lnTo>
                <a:lnTo>
                  <a:pt x="196" y="167"/>
                </a:lnTo>
                <a:lnTo>
                  <a:pt x="198" y="207"/>
                </a:lnTo>
                <a:lnTo>
                  <a:pt x="204" y="56"/>
                </a:lnTo>
                <a:lnTo>
                  <a:pt x="207" y="71"/>
                </a:lnTo>
                <a:lnTo>
                  <a:pt x="211" y="152"/>
                </a:lnTo>
                <a:lnTo>
                  <a:pt x="215" y="125"/>
                </a:lnTo>
                <a:lnTo>
                  <a:pt x="219" y="129"/>
                </a:lnTo>
                <a:lnTo>
                  <a:pt x="228" y="157"/>
                </a:lnTo>
                <a:lnTo>
                  <a:pt x="232" y="196"/>
                </a:lnTo>
                <a:lnTo>
                  <a:pt x="238" y="190"/>
                </a:lnTo>
                <a:lnTo>
                  <a:pt x="242" y="21"/>
                </a:lnTo>
                <a:lnTo>
                  <a:pt x="246" y="123"/>
                </a:lnTo>
                <a:lnTo>
                  <a:pt x="250" y="119"/>
                </a:lnTo>
                <a:lnTo>
                  <a:pt x="253" y="136"/>
                </a:lnTo>
                <a:lnTo>
                  <a:pt x="257" y="117"/>
                </a:lnTo>
                <a:lnTo>
                  <a:pt x="263" y="157"/>
                </a:lnTo>
                <a:lnTo>
                  <a:pt x="267" y="169"/>
                </a:lnTo>
                <a:lnTo>
                  <a:pt x="271" y="261"/>
                </a:lnTo>
                <a:lnTo>
                  <a:pt x="276" y="0"/>
                </a:lnTo>
                <a:lnTo>
                  <a:pt x="278" y="136"/>
                </a:lnTo>
                <a:lnTo>
                  <a:pt x="284" y="82"/>
                </a:lnTo>
                <a:lnTo>
                  <a:pt x="288" y="155"/>
                </a:lnTo>
                <a:lnTo>
                  <a:pt x="292" y="123"/>
                </a:lnTo>
                <a:lnTo>
                  <a:pt x="298" y="165"/>
                </a:lnTo>
                <a:lnTo>
                  <a:pt x="299" y="146"/>
                </a:lnTo>
                <a:lnTo>
                  <a:pt x="305" y="238"/>
                </a:lnTo>
                <a:lnTo>
                  <a:pt x="309" y="230"/>
                </a:lnTo>
                <a:lnTo>
                  <a:pt x="313" y="11"/>
                </a:lnTo>
                <a:lnTo>
                  <a:pt x="319" y="117"/>
                </a:lnTo>
                <a:lnTo>
                  <a:pt x="321" y="107"/>
                </a:lnTo>
                <a:lnTo>
                  <a:pt x="326" y="100"/>
                </a:lnTo>
                <a:lnTo>
                  <a:pt x="330" y="127"/>
                </a:lnTo>
                <a:lnTo>
                  <a:pt x="338" y="171"/>
                </a:lnTo>
                <a:lnTo>
                  <a:pt x="344" y="203"/>
                </a:lnTo>
                <a:lnTo>
                  <a:pt x="347" y="192"/>
                </a:lnTo>
                <a:lnTo>
                  <a:pt x="351" y="23"/>
                </a:lnTo>
                <a:lnTo>
                  <a:pt x="355" y="104"/>
                </a:lnTo>
                <a:lnTo>
                  <a:pt x="359" y="94"/>
                </a:lnTo>
                <a:lnTo>
                  <a:pt x="365" y="148"/>
                </a:lnTo>
                <a:lnTo>
                  <a:pt x="367" y="136"/>
                </a:lnTo>
                <a:lnTo>
                  <a:pt x="372" y="154"/>
                </a:lnTo>
                <a:lnTo>
                  <a:pt x="378" y="178"/>
                </a:lnTo>
                <a:lnTo>
                  <a:pt x="380" y="194"/>
                </a:lnTo>
                <a:lnTo>
                  <a:pt x="386" y="163"/>
                </a:lnTo>
                <a:lnTo>
                  <a:pt x="390" y="6"/>
                </a:lnTo>
                <a:lnTo>
                  <a:pt x="393" y="136"/>
                </a:lnTo>
                <a:lnTo>
                  <a:pt x="399" y="100"/>
                </a:lnTo>
                <a:lnTo>
                  <a:pt x="401" y="134"/>
                </a:lnTo>
                <a:lnTo>
                  <a:pt x="407" y="123"/>
                </a:lnTo>
                <a:lnTo>
                  <a:pt x="411" y="167"/>
                </a:lnTo>
                <a:lnTo>
                  <a:pt x="414" y="146"/>
                </a:lnTo>
                <a:lnTo>
                  <a:pt x="420" y="182"/>
                </a:lnTo>
                <a:lnTo>
                  <a:pt x="422" y="161"/>
                </a:lnTo>
                <a:lnTo>
                  <a:pt x="428" y="154"/>
                </a:lnTo>
                <a:lnTo>
                  <a:pt x="432" y="65"/>
                </a:lnTo>
                <a:lnTo>
                  <a:pt x="436" y="107"/>
                </a:lnTo>
                <a:lnTo>
                  <a:pt x="439" y="61"/>
                </a:lnTo>
                <a:lnTo>
                  <a:pt x="445" y="157"/>
                </a:lnTo>
                <a:lnTo>
                  <a:pt x="449" y="142"/>
                </a:lnTo>
                <a:lnTo>
                  <a:pt x="453" y="169"/>
                </a:lnTo>
                <a:lnTo>
                  <a:pt x="457" y="169"/>
                </a:lnTo>
                <a:lnTo>
                  <a:pt x="461" y="165"/>
                </a:lnTo>
                <a:lnTo>
                  <a:pt x="466" y="132"/>
                </a:lnTo>
                <a:lnTo>
                  <a:pt x="470" y="136"/>
                </a:lnTo>
                <a:lnTo>
                  <a:pt x="474" y="36"/>
                </a:lnTo>
                <a:lnTo>
                  <a:pt x="478" y="100"/>
                </a:lnTo>
                <a:lnTo>
                  <a:pt x="482" y="84"/>
                </a:lnTo>
                <a:lnTo>
                  <a:pt x="487" y="134"/>
                </a:lnTo>
                <a:lnTo>
                  <a:pt x="489" y="142"/>
                </a:lnTo>
                <a:lnTo>
                  <a:pt x="495" y="163"/>
                </a:lnTo>
              </a:path>
            </a:pathLst>
          </a:custGeom>
          <a:noFill/>
          <a:ln w="12700" cap="rnd" cmpd="sng">
            <a:solidFill>
              <a:srgbClr val="CC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 sz="1400"/>
          </a:p>
        </p:txBody>
      </p:sp>
      <p:sp>
        <p:nvSpPr>
          <p:cNvPr id="196" name="Freeform 9"/>
          <p:cNvSpPr>
            <a:spLocks/>
          </p:cNvSpPr>
          <p:nvPr/>
        </p:nvSpPr>
        <p:spPr bwMode="auto">
          <a:xfrm>
            <a:off x="1460772" y="2206813"/>
            <a:ext cx="383728" cy="80324"/>
          </a:xfrm>
          <a:custGeom>
            <a:avLst/>
            <a:gdLst/>
            <a:ahLst/>
            <a:cxnLst>
              <a:cxn ang="0">
                <a:pos x="0" y="75"/>
              </a:cxn>
              <a:cxn ang="0">
                <a:pos x="8" y="79"/>
              </a:cxn>
              <a:cxn ang="0">
                <a:pos x="17" y="60"/>
              </a:cxn>
              <a:cxn ang="0">
                <a:pos x="25" y="46"/>
              </a:cxn>
              <a:cxn ang="0">
                <a:pos x="35" y="33"/>
              </a:cxn>
              <a:cxn ang="0">
                <a:pos x="42" y="64"/>
              </a:cxn>
              <a:cxn ang="0">
                <a:pos x="50" y="58"/>
              </a:cxn>
              <a:cxn ang="0">
                <a:pos x="59" y="58"/>
              </a:cxn>
              <a:cxn ang="0">
                <a:pos x="67" y="35"/>
              </a:cxn>
              <a:cxn ang="0">
                <a:pos x="75" y="27"/>
              </a:cxn>
              <a:cxn ang="0">
                <a:pos x="84" y="48"/>
              </a:cxn>
              <a:cxn ang="0">
                <a:pos x="94" y="54"/>
              </a:cxn>
              <a:cxn ang="0">
                <a:pos x="106" y="44"/>
              </a:cxn>
              <a:cxn ang="0">
                <a:pos x="115" y="44"/>
              </a:cxn>
              <a:cxn ang="0">
                <a:pos x="123" y="44"/>
              </a:cxn>
              <a:cxn ang="0">
                <a:pos x="130" y="46"/>
              </a:cxn>
              <a:cxn ang="0">
                <a:pos x="140" y="46"/>
              </a:cxn>
              <a:cxn ang="0">
                <a:pos x="148" y="50"/>
              </a:cxn>
              <a:cxn ang="0">
                <a:pos x="161" y="48"/>
              </a:cxn>
              <a:cxn ang="0">
                <a:pos x="169" y="48"/>
              </a:cxn>
              <a:cxn ang="0">
                <a:pos x="178" y="44"/>
              </a:cxn>
              <a:cxn ang="0">
                <a:pos x="186" y="39"/>
              </a:cxn>
              <a:cxn ang="0">
                <a:pos x="196" y="41"/>
              </a:cxn>
              <a:cxn ang="0">
                <a:pos x="203" y="44"/>
              </a:cxn>
              <a:cxn ang="0">
                <a:pos x="211" y="44"/>
              </a:cxn>
              <a:cxn ang="0">
                <a:pos x="221" y="48"/>
              </a:cxn>
              <a:cxn ang="0">
                <a:pos x="228" y="48"/>
              </a:cxn>
              <a:cxn ang="0">
                <a:pos x="238" y="46"/>
              </a:cxn>
              <a:cxn ang="0">
                <a:pos x="246" y="50"/>
              </a:cxn>
              <a:cxn ang="0">
                <a:pos x="259" y="46"/>
              </a:cxn>
              <a:cxn ang="0">
                <a:pos x="267" y="41"/>
              </a:cxn>
              <a:cxn ang="0">
                <a:pos x="276" y="44"/>
              </a:cxn>
              <a:cxn ang="0">
                <a:pos x="284" y="46"/>
              </a:cxn>
              <a:cxn ang="0">
                <a:pos x="292" y="50"/>
              </a:cxn>
              <a:cxn ang="0">
                <a:pos x="299" y="50"/>
              </a:cxn>
              <a:cxn ang="0">
                <a:pos x="309" y="44"/>
              </a:cxn>
              <a:cxn ang="0">
                <a:pos x="318" y="46"/>
              </a:cxn>
              <a:cxn ang="0">
                <a:pos x="326" y="44"/>
              </a:cxn>
              <a:cxn ang="0">
                <a:pos x="334" y="41"/>
              </a:cxn>
              <a:cxn ang="0">
                <a:pos x="343" y="35"/>
              </a:cxn>
            </a:cxnLst>
            <a:rect l="0" t="0" r="r" b="b"/>
            <a:pathLst>
              <a:path w="344" h="80">
                <a:moveTo>
                  <a:pt x="0" y="75"/>
                </a:moveTo>
                <a:lnTo>
                  <a:pt x="0" y="75"/>
                </a:lnTo>
                <a:lnTo>
                  <a:pt x="6" y="73"/>
                </a:lnTo>
                <a:lnTo>
                  <a:pt x="8" y="79"/>
                </a:lnTo>
                <a:lnTo>
                  <a:pt x="13" y="50"/>
                </a:lnTo>
                <a:lnTo>
                  <a:pt x="17" y="60"/>
                </a:lnTo>
                <a:lnTo>
                  <a:pt x="21" y="48"/>
                </a:lnTo>
                <a:lnTo>
                  <a:pt x="25" y="46"/>
                </a:lnTo>
                <a:lnTo>
                  <a:pt x="29" y="0"/>
                </a:lnTo>
                <a:lnTo>
                  <a:pt x="35" y="33"/>
                </a:lnTo>
                <a:lnTo>
                  <a:pt x="38" y="44"/>
                </a:lnTo>
                <a:lnTo>
                  <a:pt x="42" y="64"/>
                </a:lnTo>
                <a:lnTo>
                  <a:pt x="46" y="58"/>
                </a:lnTo>
                <a:lnTo>
                  <a:pt x="50" y="58"/>
                </a:lnTo>
                <a:lnTo>
                  <a:pt x="56" y="44"/>
                </a:lnTo>
                <a:lnTo>
                  <a:pt x="59" y="58"/>
                </a:lnTo>
                <a:lnTo>
                  <a:pt x="63" y="35"/>
                </a:lnTo>
                <a:lnTo>
                  <a:pt x="67" y="35"/>
                </a:lnTo>
                <a:lnTo>
                  <a:pt x="73" y="35"/>
                </a:lnTo>
                <a:lnTo>
                  <a:pt x="75" y="27"/>
                </a:lnTo>
                <a:lnTo>
                  <a:pt x="81" y="44"/>
                </a:lnTo>
                <a:lnTo>
                  <a:pt x="84" y="48"/>
                </a:lnTo>
                <a:lnTo>
                  <a:pt x="88" y="54"/>
                </a:lnTo>
                <a:lnTo>
                  <a:pt x="94" y="54"/>
                </a:lnTo>
                <a:lnTo>
                  <a:pt x="102" y="50"/>
                </a:lnTo>
                <a:lnTo>
                  <a:pt x="106" y="44"/>
                </a:lnTo>
                <a:lnTo>
                  <a:pt x="109" y="44"/>
                </a:lnTo>
                <a:lnTo>
                  <a:pt x="115" y="44"/>
                </a:lnTo>
                <a:lnTo>
                  <a:pt x="119" y="41"/>
                </a:lnTo>
                <a:lnTo>
                  <a:pt x="123" y="44"/>
                </a:lnTo>
                <a:lnTo>
                  <a:pt x="129" y="44"/>
                </a:lnTo>
                <a:lnTo>
                  <a:pt x="130" y="46"/>
                </a:lnTo>
                <a:lnTo>
                  <a:pt x="136" y="42"/>
                </a:lnTo>
                <a:lnTo>
                  <a:pt x="140" y="46"/>
                </a:lnTo>
                <a:lnTo>
                  <a:pt x="144" y="46"/>
                </a:lnTo>
                <a:lnTo>
                  <a:pt x="148" y="50"/>
                </a:lnTo>
                <a:lnTo>
                  <a:pt x="157" y="54"/>
                </a:lnTo>
                <a:lnTo>
                  <a:pt x="161" y="48"/>
                </a:lnTo>
                <a:lnTo>
                  <a:pt x="165" y="48"/>
                </a:lnTo>
                <a:lnTo>
                  <a:pt x="169" y="48"/>
                </a:lnTo>
                <a:lnTo>
                  <a:pt x="175" y="48"/>
                </a:lnTo>
                <a:lnTo>
                  <a:pt x="178" y="44"/>
                </a:lnTo>
                <a:lnTo>
                  <a:pt x="182" y="44"/>
                </a:lnTo>
                <a:lnTo>
                  <a:pt x="186" y="39"/>
                </a:lnTo>
                <a:lnTo>
                  <a:pt x="190" y="42"/>
                </a:lnTo>
                <a:lnTo>
                  <a:pt x="196" y="41"/>
                </a:lnTo>
                <a:lnTo>
                  <a:pt x="198" y="42"/>
                </a:lnTo>
                <a:lnTo>
                  <a:pt x="203" y="44"/>
                </a:lnTo>
                <a:lnTo>
                  <a:pt x="207" y="48"/>
                </a:lnTo>
                <a:lnTo>
                  <a:pt x="211" y="44"/>
                </a:lnTo>
                <a:lnTo>
                  <a:pt x="217" y="44"/>
                </a:lnTo>
                <a:lnTo>
                  <a:pt x="221" y="48"/>
                </a:lnTo>
                <a:lnTo>
                  <a:pt x="224" y="46"/>
                </a:lnTo>
                <a:lnTo>
                  <a:pt x="228" y="48"/>
                </a:lnTo>
                <a:lnTo>
                  <a:pt x="232" y="46"/>
                </a:lnTo>
                <a:lnTo>
                  <a:pt x="238" y="46"/>
                </a:lnTo>
                <a:lnTo>
                  <a:pt x="242" y="50"/>
                </a:lnTo>
                <a:lnTo>
                  <a:pt x="246" y="50"/>
                </a:lnTo>
                <a:lnTo>
                  <a:pt x="253" y="44"/>
                </a:lnTo>
                <a:lnTo>
                  <a:pt x="259" y="46"/>
                </a:lnTo>
                <a:lnTo>
                  <a:pt x="263" y="41"/>
                </a:lnTo>
                <a:lnTo>
                  <a:pt x="267" y="41"/>
                </a:lnTo>
                <a:lnTo>
                  <a:pt x="270" y="41"/>
                </a:lnTo>
                <a:lnTo>
                  <a:pt x="276" y="44"/>
                </a:lnTo>
                <a:lnTo>
                  <a:pt x="280" y="44"/>
                </a:lnTo>
                <a:lnTo>
                  <a:pt x="284" y="46"/>
                </a:lnTo>
                <a:lnTo>
                  <a:pt x="288" y="48"/>
                </a:lnTo>
                <a:lnTo>
                  <a:pt x="292" y="50"/>
                </a:lnTo>
                <a:lnTo>
                  <a:pt x="297" y="50"/>
                </a:lnTo>
                <a:lnTo>
                  <a:pt x="299" y="50"/>
                </a:lnTo>
                <a:lnTo>
                  <a:pt x="305" y="44"/>
                </a:lnTo>
                <a:lnTo>
                  <a:pt x="309" y="44"/>
                </a:lnTo>
                <a:lnTo>
                  <a:pt x="313" y="46"/>
                </a:lnTo>
                <a:lnTo>
                  <a:pt x="318" y="46"/>
                </a:lnTo>
                <a:lnTo>
                  <a:pt x="320" y="44"/>
                </a:lnTo>
                <a:lnTo>
                  <a:pt x="326" y="44"/>
                </a:lnTo>
                <a:lnTo>
                  <a:pt x="332" y="41"/>
                </a:lnTo>
                <a:lnTo>
                  <a:pt x="334" y="41"/>
                </a:lnTo>
                <a:lnTo>
                  <a:pt x="340" y="41"/>
                </a:lnTo>
                <a:lnTo>
                  <a:pt x="343" y="35"/>
                </a:lnTo>
              </a:path>
            </a:pathLst>
          </a:custGeom>
          <a:noFill/>
          <a:ln w="12700" cap="rnd" cmpd="sng">
            <a:solidFill>
              <a:srgbClr val="CC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 sz="1400"/>
          </a:p>
        </p:txBody>
      </p:sp>
      <p:sp>
        <p:nvSpPr>
          <p:cNvPr id="197" name="Freeform 8"/>
          <p:cNvSpPr>
            <a:spLocks/>
          </p:cNvSpPr>
          <p:nvPr/>
        </p:nvSpPr>
        <p:spPr bwMode="auto">
          <a:xfrm>
            <a:off x="755991" y="1976906"/>
            <a:ext cx="553282" cy="263061"/>
          </a:xfrm>
          <a:custGeom>
            <a:avLst/>
            <a:gdLst/>
            <a:ahLst/>
            <a:cxnLst>
              <a:cxn ang="0">
                <a:pos x="4" y="134"/>
              </a:cxn>
              <a:cxn ang="0">
                <a:pos x="12" y="136"/>
              </a:cxn>
              <a:cxn ang="0">
                <a:pos x="21" y="136"/>
              </a:cxn>
              <a:cxn ang="0">
                <a:pos x="31" y="136"/>
              </a:cxn>
              <a:cxn ang="0">
                <a:pos x="39" y="134"/>
              </a:cxn>
              <a:cxn ang="0">
                <a:pos x="46" y="132"/>
              </a:cxn>
              <a:cxn ang="0">
                <a:pos x="54" y="130"/>
              </a:cxn>
              <a:cxn ang="0">
                <a:pos x="65" y="136"/>
              </a:cxn>
              <a:cxn ang="0">
                <a:pos x="73" y="132"/>
              </a:cxn>
              <a:cxn ang="0">
                <a:pos x="81" y="136"/>
              </a:cxn>
              <a:cxn ang="0">
                <a:pos x="88" y="138"/>
              </a:cxn>
              <a:cxn ang="0">
                <a:pos x="96" y="138"/>
              </a:cxn>
              <a:cxn ang="0">
                <a:pos x="106" y="134"/>
              </a:cxn>
              <a:cxn ang="0">
                <a:pos x="115" y="132"/>
              </a:cxn>
              <a:cxn ang="0">
                <a:pos x="123" y="129"/>
              </a:cxn>
              <a:cxn ang="0">
                <a:pos x="131" y="134"/>
              </a:cxn>
              <a:cxn ang="0">
                <a:pos x="140" y="136"/>
              </a:cxn>
              <a:cxn ang="0">
                <a:pos x="148" y="129"/>
              </a:cxn>
              <a:cxn ang="0">
                <a:pos x="156" y="130"/>
              </a:cxn>
              <a:cxn ang="0">
                <a:pos x="169" y="169"/>
              </a:cxn>
              <a:cxn ang="0">
                <a:pos x="177" y="65"/>
              </a:cxn>
              <a:cxn ang="0">
                <a:pos x="186" y="115"/>
              </a:cxn>
              <a:cxn ang="0">
                <a:pos x="196" y="167"/>
              </a:cxn>
              <a:cxn ang="0">
                <a:pos x="204" y="56"/>
              </a:cxn>
              <a:cxn ang="0">
                <a:pos x="211" y="152"/>
              </a:cxn>
              <a:cxn ang="0">
                <a:pos x="219" y="129"/>
              </a:cxn>
              <a:cxn ang="0">
                <a:pos x="232" y="196"/>
              </a:cxn>
              <a:cxn ang="0">
                <a:pos x="242" y="21"/>
              </a:cxn>
              <a:cxn ang="0">
                <a:pos x="250" y="119"/>
              </a:cxn>
              <a:cxn ang="0">
                <a:pos x="257" y="117"/>
              </a:cxn>
              <a:cxn ang="0">
                <a:pos x="267" y="169"/>
              </a:cxn>
              <a:cxn ang="0">
                <a:pos x="276" y="0"/>
              </a:cxn>
              <a:cxn ang="0">
                <a:pos x="284" y="82"/>
              </a:cxn>
              <a:cxn ang="0">
                <a:pos x="292" y="123"/>
              </a:cxn>
              <a:cxn ang="0">
                <a:pos x="299" y="146"/>
              </a:cxn>
              <a:cxn ang="0">
                <a:pos x="309" y="230"/>
              </a:cxn>
              <a:cxn ang="0">
                <a:pos x="319" y="117"/>
              </a:cxn>
              <a:cxn ang="0">
                <a:pos x="326" y="100"/>
              </a:cxn>
              <a:cxn ang="0">
                <a:pos x="338" y="171"/>
              </a:cxn>
              <a:cxn ang="0">
                <a:pos x="347" y="192"/>
              </a:cxn>
              <a:cxn ang="0">
                <a:pos x="355" y="104"/>
              </a:cxn>
              <a:cxn ang="0">
                <a:pos x="365" y="148"/>
              </a:cxn>
              <a:cxn ang="0">
                <a:pos x="372" y="154"/>
              </a:cxn>
              <a:cxn ang="0">
                <a:pos x="380" y="194"/>
              </a:cxn>
              <a:cxn ang="0">
                <a:pos x="390" y="6"/>
              </a:cxn>
              <a:cxn ang="0">
                <a:pos x="399" y="100"/>
              </a:cxn>
              <a:cxn ang="0">
                <a:pos x="407" y="123"/>
              </a:cxn>
              <a:cxn ang="0">
                <a:pos x="414" y="146"/>
              </a:cxn>
              <a:cxn ang="0">
                <a:pos x="422" y="161"/>
              </a:cxn>
              <a:cxn ang="0">
                <a:pos x="432" y="65"/>
              </a:cxn>
              <a:cxn ang="0">
                <a:pos x="439" y="61"/>
              </a:cxn>
              <a:cxn ang="0">
                <a:pos x="449" y="142"/>
              </a:cxn>
              <a:cxn ang="0">
                <a:pos x="457" y="169"/>
              </a:cxn>
              <a:cxn ang="0">
                <a:pos x="466" y="132"/>
              </a:cxn>
              <a:cxn ang="0">
                <a:pos x="474" y="36"/>
              </a:cxn>
              <a:cxn ang="0">
                <a:pos x="482" y="84"/>
              </a:cxn>
              <a:cxn ang="0">
                <a:pos x="489" y="142"/>
              </a:cxn>
            </a:cxnLst>
            <a:rect l="0" t="0" r="r" b="b"/>
            <a:pathLst>
              <a:path w="496" h="262">
                <a:moveTo>
                  <a:pt x="0" y="130"/>
                </a:moveTo>
                <a:lnTo>
                  <a:pt x="4" y="134"/>
                </a:lnTo>
                <a:lnTo>
                  <a:pt x="8" y="134"/>
                </a:lnTo>
                <a:lnTo>
                  <a:pt x="12" y="136"/>
                </a:lnTo>
                <a:lnTo>
                  <a:pt x="17" y="132"/>
                </a:lnTo>
                <a:lnTo>
                  <a:pt x="21" y="136"/>
                </a:lnTo>
                <a:lnTo>
                  <a:pt x="25" y="134"/>
                </a:lnTo>
                <a:lnTo>
                  <a:pt x="31" y="136"/>
                </a:lnTo>
                <a:lnTo>
                  <a:pt x="35" y="136"/>
                </a:lnTo>
                <a:lnTo>
                  <a:pt x="39" y="134"/>
                </a:lnTo>
                <a:lnTo>
                  <a:pt x="42" y="132"/>
                </a:lnTo>
                <a:lnTo>
                  <a:pt x="46" y="132"/>
                </a:lnTo>
                <a:lnTo>
                  <a:pt x="52" y="130"/>
                </a:lnTo>
                <a:lnTo>
                  <a:pt x="54" y="130"/>
                </a:lnTo>
                <a:lnTo>
                  <a:pt x="60" y="130"/>
                </a:lnTo>
                <a:lnTo>
                  <a:pt x="65" y="136"/>
                </a:lnTo>
                <a:lnTo>
                  <a:pt x="67" y="130"/>
                </a:lnTo>
                <a:lnTo>
                  <a:pt x="73" y="132"/>
                </a:lnTo>
                <a:lnTo>
                  <a:pt x="75" y="134"/>
                </a:lnTo>
                <a:lnTo>
                  <a:pt x="81" y="136"/>
                </a:lnTo>
                <a:lnTo>
                  <a:pt x="87" y="136"/>
                </a:lnTo>
                <a:lnTo>
                  <a:pt x="88" y="138"/>
                </a:lnTo>
                <a:lnTo>
                  <a:pt x="94" y="136"/>
                </a:lnTo>
                <a:lnTo>
                  <a:pt x="96" y="138"/>
                </a:lnTo>
                <a:lnTo>
                  <a:pt x="102" y="136"/>
                </a:lnTo>
                <a:lnTo>
                  <a:pt x="106" y="134"/>
                </a:lnTo>
                <a:lnTo>
                  <a:pt x="110" y="132"/>
                </a:lnTo>
                <a:lnTo>
                  <a:pt x="115" y="132"/>
                </a:lnTo>
                <a:lnTo>
                  <a:pt x="119" y="130"/>
                </a:lnTo>
                <a:lnTo>
                  <a:pt x="123" y="129"/>
                </a:lnTo>
                <a:lnTo>
                  <a:pt x="127" y="127"/>
                </a:lnTo>
                <a:lnTo>
                  <a:pt x="131" y="134"/>
                </a:lnTo>
                <a:lnTo>
                  <a:pt x="134" y="136"/>
                </a:lnTo>
                <a:lnTo>
                  <a:pt x="140" y="136"/>
                </a:lnTo>
                <a:lnTo>
                  <a:pt x="144" y="130"/>
                </a:lnTo>
                <a:lnTo>
                  <a:pt x="148" y="129"/>
                </a:lnTo>
                <a:lnTo>
                  <a:pt x="154" y="127"/>
                </a:lnTo>
                <a:lnTo>
                  <a:pt x="156" y="130"/>
                </a:lnTo>
                <a:lnTo>
                  <a:pt x="161" y="142"/>
                </a:lnTo>
                <a:lnTo>
                  <a:pt x="169" y="169"/>
                </a:lnTo>
                <a:lnTo>
                  <a:pt x="175" y="157"/>
                </a:lnTo>
                <a:lnTo>
                  <a:pt x="177" y="65"/>
                </a:lnTo>
                <a:lnTo>
                  <a:pt x="182" y="102"/>
                </a:lnTo>
                <a:lnTo>
                  <a:pt x="186" y="115"/>
                </a:lnTo>
                <a:lnTo>
                  <a:pt x="190" y="157"/>
                </a:lnTo>
                <a:lnTo>
                  <a:pt x="196" y="167"/>
                </a:lnTo>
                <a:lnTo>
                  <a:pt x="198" y="207"/>
                </a:lnTo>
                <a:lnTo>
                  <a:pt x="204" y="56"/>
                </a:lnTo>
                <a:lnTo>
                  <a:pt x="207" y="71"/>
                </a:lnTo>
                <a:lnTo>
                  <a:pt x="211" y="152"/>
                </a:lnTo>
                <a:lnTo>
                  <a:pt x="215" y="125"/>
                </a:lnTo>
                <a:lnTo>
                  <a:pt x="219" y="129"/>
                </a:lnTo>
                <a:lnTo>
                  <a:pt x="228" y="157"/>
                </a:lnTo>
                <a:lnTo>
                  <a:pt x="232" y="196"/>
                </a:lnTo>
                <a:lnTo>
                  <a:pt x="238" y="190"/>
                </a:lnTo>
                <a:lnTo>
                  <a:pt x="242" y="21"/>
                </a:lnTo>
                <a:lnTo>
                  <a:pt x="246" y="123"/>
                </a:lnTo>
                <a:lnTo>
                  <a:pt x="250" y="119"/>
                </a:lnTo>
                <a:lnTo>
                  <a:pt x="253" y="136"/>
                </a:lnTo>
                <a:lnTo>
                  <a:pt x="257" y="117"/>
                </a:lnTo>
                <a:lnTo>
                  <a:pt x="263" y="157"/>
                </a:lnTo>
                <a:lnTo>
                  <a:pt x="267" y="169"/>
                </a:lnTo>
                <a:lnTo>
                  <a:pt x="271" y="261"/>
                </a:lnTo>
                <a:lnTo>
                  <a:pt x="276" y="0"/>
                </a:lnTo>
                <a:lnTo>
                  <a:pt x="278" y="136"/>
                </a:lnTo>
                <a:lnTo>
                  <a:pt x="284" y="82"/>
                </a:lnTo>
                <a:lnTo>
                  <a:pt x="288" y="155"/>
                </a:lnTo>
                <a:lnTo>
                  <a:pt x="292" y="123"/>
                </a:lnTo>
                <a:lnTo>
                  <a:pt x="298" y="165"/>
                </a:lnTo>
                <a:lnTo>
                  <a:pt x="299" y="146"/>
                </a:lnTo>
                <a:lnTo>
                  <a:pt x="305" y="238"/>
                </a:lnTo>
                <a:lnTo>
                  <a:pt x="309" y="230"/>
                </a:lnTo>
                <a:lnTo>
                  <a:pt x="313" y="11"/>
                </a:lnTo>
                <a:lnTo>
                  <a:pt x="319" y="117"/>
                </a:lnTo>
                <a:lnTo>
                  <a:pt x="321" y="107"/>
                </a:lnTo>
                <a:lnTo>
                  <a:pt x="326" y="100"/>
                </a:lnTo>
                <a:lnTo>
                  <a:pt x="330" y="127"/>
                </a:lnTo>
                <a:lnTo>
                  <a:pt x="338" y="171"/>
                </a:lnTo>
                <a:lnTo>
                  <a:pt x="344" y="203"/>
                </a:lnTo>
                <a:lnTo>
                  <a:pt x="347" y="192"/>
                </a:lnTo>
                <a:lnTo>
                  <a:pt x="351" y="23"/>
                </a:lnTo>
                <a:lnTo>
                  <a:pt x="355" y="104"/>
                </a:lnTo>
                <a:lnTo>
                  <a:pt x="359" y="94"/>
                </a:lnTo>
                <a:lnTo>
                  <a:pt x="365" y="148"/>
                </a:lnTo>
                <a:lnTo>
                  <a:pt x="367" y="136"/>
                </a:lnTo>
                <a:lnTo>
                  <a:pt x="372" y="154"/>
                </a:lnTo>
                <a:lnTo>
                  <a:pt x="378" y="178"/>
                </a:lnTo>
                <a:lnTo>
                  <a:pt x="380" y="194"/>
                </a:lnTo>
                <a:lnTo>
                  <a:pt x="386" y="163"/>
                </a:lnTo>
                <a:lnTo>
                  <a:pt x="390" y="6"/>
                </a:lnTo>
                <a:lnTo>
                  <a:pt x="393" y="136"/>
                </a:lnTo>
                <a:lnTo>
                  <a:pt x="399" y="100"/>
                </a:lnTo>
                <a:lnTo>
                  <a:pt x="401" y="134"/>
                </a:lnTo>
                <a:lnTo>
                  <a:pt x="407" y="123"/>
                </a:lnTo>
                <a:lnTo>
                  <a:pt x="411" y="167"/>
                </a:lnTo>
                <a:lnTo>
                  <a:pt x="414" y="146"/>
                </a:lnTo>
                <a:lnTo>
                  <a:pt x="420" y="182"/>
                </a:lnTo>
                <a:lnTo>
                  <a:pt x="422" y="161"/>
                </a:lnTo>
                <a:lnTo>
                  <a:pt x="428" y="154"/>
                </a:lnTo>
                <a:lnTo>
                  <a:pt x="432" y="65"/>
                </a:lnTo>
                <a:lnTo>
                  <a:pt x="436" y="107"/>
                </a:lnTo>
                <a:lnTo>
                  <a:pt x="439" y="61"/>
                </a:lnTo>
                <a:lnTo>
                  <a:pt x="445" y="157"/>
                </a:lnTo>
                <a:lnTo>
                  <a:pt x="449" y="142"/>
                </a:lnTo>
                <a:lnTo>
                  <a:pt x="453" y="169"/>
                </a:lnTo>
                <a:lnTo>
                  <a:pt x="457" y="169"/>
                </a:lnTo>
                <a:lnTo>
                  <a:pt x="461" y="165"/>
                </a:lnTo>
                <a:lnTo>
                  <a:pt x="466" y="132"/>
                </a:lnTo>
                <a:lnTo>
                  <a:pt x="470" y="136"/>
                </a:lnTo>
                <a:lnTo>
                  <a:pt x="474" y="36"/>
                </a:lnTo>
                <a:lnTo>
                  <a:pt x="478" y="100"/>
                </a:lnTo>
                <a:lnTo>
                  <a:pt x="482" y="84"/>
                </a:lnTo>
                <a:lnTo>
                  <a:pt x="487" y="134"/>
                </a:lnTo>
                <a:lnTo>
                  <a:pt x="489" y="142"/>
                </a:lnTo>
                <a:lnTo>
                  <a:pt x="495" y="163"/>
                </a:lnTo>
              </a:path>
            </a:pathLst>
          </a:custGeom>
          <a:noFill/>
          <a:ln w="12700" cap="rnd" cmpd="sng">
            <a:solidFill>
              <a:srgbClr val="CC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 sz="1400"/>
          </a:p>
        </p:txBody>
      </p:sp>
      <p:sp>
        <p:nvSpPr>
          <p:cNvPr id="198" name="Freeform 9"/>
          <p:cNvSpPr>
            <a:spLocks/>
          </p:cNvSpPr>
          <p:nvPr/>
        </p:nvSpPr>
        <p:spPr bwMode="auto">
          <a:xfrm>
            <a:off x="1252031" y="2048021"/>
            <a:ext cx="383728" cy="80324"/>
          </a:xfrm>
          <a:custGeom>
            <a:avLst/>
            <a:gdLst/>
            <a:ahLst/>
            <a:cxnLst>
              <a:cxn ang="0">
                <a:pos x="0" y="75"/>
              </a:cxn>
              <a:cxn ang="0">
                <a:pos x="8" y="79"/>
              </a:cxn>
              <a:cxn ang="0">
                <a:pos x="17" y="60"/>
              </a:cxn>
              <a:cxn ang="0">
                <a:pos x="25" y="46"/>
              </a:cxn>
              <a:cxn ang="0">
                <a:pos x="35" y="33"/>
              </a:cxn>
              <a:cxn ang="0">
                <a:pos x="42" y="64"/>
              </a:cxn>
              <a:cxn ang="0">
                <a:pos x="50" y="58"/>
              </a:cxn>
              <a:cxn ang="0">
                <a:pos x="59" y="58"/>
              </a:cxn>
              <a:cxn ang="0">
                <a:pos x="67" y="35"/>
              </a:cxn>
              <a:cxn ang="0">
                <a:pos x="75" y="27"/>
              </a:cxn>
              <a:cxn ang="0">
                <a:pos x="84" y="48"/>
              </a:cxn>
              <a:cxn ang="0">
                <a:pos x="94" y="54"/>
              </a:cxn>
              <a:cxn ang="0">
                <a:pos x="106" y="44"/>
              </a:cxn>
              <a:cxn ang="0">
                <a:pos x="115" y="44"/>
              </a:cxn>
              <a:cxn ang="0">
                <a:pos x="123" y="44"/>
              </a:cxn>
              <a:cxn ang="0">
                <a:pos x="130" y="46"/>
              </a:cxn>
              <a:cxn ang="0">
                <a:pos x="140" y="46"/>
              </a:cxn>
              <a:cxn ang="0">
                <a:pos x="148" y="50"/>
              </a:cxn>
              <a:cxn ang="0">
                <a:pos x="161" y="48"/>
              </a:cxn>
              <a:cxn ang="0">
                <a:pos x="169" y="48"/>
              </a:cxn>
              <a:cxn ang="0">
                <a:pos x="178" y="44"/>
              </a:cxn>
              <a:cxn ang="0">
                <a:pos x="186" y="39"/>
              </a:cxn>
              <a:cxn ang="0">
                <a:pos x="196" y="41"/>
              </a:cxn>
              <a:cxn ang="0">
                <a:pos x="203" y="44"/>
              </a:cxn>
              <a:cxn ang="0">
                <a:pos x="211" y="44"/>
              </a:cxn>
              <a:cxn ang="0">
                <a:pos x="221" y="48"/>
              </a:cxn>
              <a:cxn ang="0">
                <a:pos x="228" y="48"/>
              </a:cxn>
              <a:cxn ang="0">
                <a:pos x="238" y="46"/>
              </a:cxn>
              <a:cxn ang="0">
                <a:pos x="246" y="50"/>
              </a:cxn>
              <a:cxn ang="0">
                <a:pos x="259" y="46"/>
              </a:cxn>
              <a:cxn ang="0">
                <a:pos x="267" y="41"/>
              </a:cxn>
              <a:cxn ang="0">
                <a:pos x="276" y="44"/>
              </a:cxn>
              <a:cxn ang="0">
                <a:pos x="284" y="46"/>
              </a:cxn>
              <a:cxn ang="0">
                <a:pos x="292" y="50"/>
              </a:cxn>
              <a:cxn ang="0">
                <a:pos x="299" y="50"/>
              </a:cxn>
              <a:cxn ang="0">
                <a:pos x="309" y="44"/>
              </a:cxn>
              <a:cxn ang="0">
                <a:pos x="318" y="46"/>
              </a:cxn>
              <a:cxn ang="0">
                <a:pos x="326" y="44"/>
              </a:cxn>
              <a:cxn ang="0">
                <a:pos x="334" y="41"/>
              </a:cxn>
              <a:cxn ang="0">
                <a:pos x="343" y="35"/>
              </a:cxn>
            </a:cxnLst>
            <a:rect l="0" t="0" r="r" b="b"/>
            <a:pathLst>
              <a:path w="344" h="80">
                <a:moveTo>
                  <a:pt x="0" y="75"/>
                </a:moveTo>
                <a:lnTo>
                  <a:pt x="0" y="75"/>
                </a:lnTo>
                <a:lnTo>
                  <a:pt x="6" y="73"/>
                </a:lnTo>
                <a:lnTo>
                  <a:pt x="8" y="79"/>
                </a:lnTo>
                <a:lnTo>
                  <a:pt x="13" y="50"/>
                </a:lnTo>
                <a:lnTo>
                  <a:pt x="17" y="60"/>
                </a:lnTo>
                <a:lnTo>
                  <a:pt x="21" y="48"/>
                </a:lnTo>
                <a:lnTo>
                  <a:pt x="25" y="46"/>
                </a:lnTo>
                <a:lnTo>
                  <a:pt x="29" y="0"/>
                </a:lnTo>
                <a:lnTo>
                  <a:pt x="35" y="33"/>
                </a:lnTo>
                <a:lnTo>
                  <a:pt x="38" y="44"/>
                </a:lnTo>
                <a:lnTo>
                  <a:pt x="42" y="64"/>
                </a:lnTo>
                <a:lnTo>
                  <a:pt x="46" y="58"/>
                </a:lnTo>
                <a:lnTo>
                  <a:pt x="50" y="58"/>
                </a:lnTo>
                <a:lnTo>
                  <a:pt x="56" y="44"/>
                </a:lnTo>
                <a:lnTo>
                  <a:pt x="59" y="58"/>
                </a:lnTo>
                <a:lnTo>
                  <a:pt x="63" y="35"/>
                </a:lnTo>
                <a:lnTo>
                  <a:pt x="67" y="35"/>
                </a:lnTo>
                <a:lnTo>
                  <a:pt x="73" y="35"/>
                </a:lnTo>
                <a:lnTo>
                  <a:pt x="75" y="27"/>
                </a:lnTo>
                <a:lnTo>
                  <a:pt x="81" y="44"/>
                </a:lnTo>
                <a:lnTo>
                  <a:pt x="84" y="48"/>
                </a:lnTo>
                <a:lnTo>
                  <a:pt x="88" y="54"/>
                </a:lnTo>
                <a:lnTo>
                  <a:pt x="94" y="54"/>
                </a:lnTo>
                <a:lnTo>
                  <a:pt x="102" y="50"/>
                </a:lnTo>
                <a:lnTo>
                  <a:pt x="106" y="44"/>
                </a:lnTo>
                <a:lnTo>
                  <a:pt x="109" y="44"/>
                </a:lnTo>
                <a:lnTo>
                  <a:pt x="115" y="44"/>
                </a:lnTo>
                <a:lnTo>
                  <a:pt x="119" y="41"/>
                </a:lnTo>
                <a:lnTo>
                  <a:pt x="123" y="44"/>
                </a:lnTo>
                <a:lnTo>
                  <a:pt x="129" y="44"/>
                </a:lnTo>
                <a:lnTo>
                  <a:pt x="130" y="46"/>
                </a:lnTo>
                <a:lnTo>
                  <a:pt x="136" y="42"/>
                </a:lnTo>
                <a:lnTo>
                  <a:pt x="140" y="46"/>
                </a:lnTo>
                <a:lnTo>
                  <a:pt x="144" y="46"/>
                </a:lnTo>
                <a:lnTo>
                  <a:pt x="148" y="50"/>
                </a:lnTo>
                <a:lnTo>
                  <a:pt x="157" y="54"/>
                </a:lnTo>
                <a:lnTo>
                  <a:pt x="161" y="48"/>
                </a:lnTo>
                <a:lnTo>
                  <a:pt x="165" y="48"/>
                </a:lnTo>
                <a:lnTo>
                  <a:pt x="169" y="48"/>
                </a:lnTo>
                <a:lnTo>
                  <a:pt x="175" y="48"/>
                </a:lnTo>
                <a:lnTo>
                  <a:pt x="178" y="44"/>
                </a:lnTo>
                <a:lnTo>
                  <a:pt x="182" y="44"/>
                </a:lnTo>
                <a:lnTo>
                  <a:pt x="186" y="39"/>
                </a:lnTo>
                <a:lnTo>
                  <a:pt x="190" y="42"/>
                </a:lnTo>
                <a:lnTo>
                  <a:pt x="196" y="41"/>
                </a:lnTo>
                <a:lnTo>
                  <a:pt x="198" y="42"/>
                </a:lnTo>
                <a:lnTo>
                  <a:pt x="203" y="44"/>
                </a:lnTo>
                <a:lnTo>
                  <a:pt x="207" y="48"/>
                </a:lnTo>
                <a:lnTo>
                  <a:pt x="211" y="44"/>
                </a:lnTo>
                <a:lnTo>
                  <a:pt x="217" y="44"/>
                </a:lnTo>
                <a:lnTo>
                  <a:pt x="221" y="48"/>
                </a:lnTo>
                <a:lnTo>
                  <a:pt x="224" y="46"/>
                </a:lnTo>
                <a:lnTo>
                  <a:pt x="228" y="48"/>
                </a:lnTo>
                <a:lnTo>
                  <a:pt x="232" y="46"/>
                </a:lnTo>
                <a:lnTo>
                  <a:pt x="238" y="46"/>
                </a:lnTo>
                <a:lnTo>
                  <a:pt x="242" y="50"/>
                </a:lnTo>
                <a:lnTo>
                  <a:pt x="246" y="50"/>
                </a:lnTo>
                <a:lnTo>
                  <a:pt x="253" y="44"/>
                </a:lnTo>
                <a:lnTo>
                  <a:pt x="259" y="46"/>
                </a:lnTo>
                <a:lnTo>
                  <a:pt x="263" y="41"/>
                </a:lnTo>
                <a:lnTo>
                  <a:pt x="267" y="41"/>
                </a:lnTo>
                <a:lnTo>
                  <a:pt x="270" y="41"/>
                </a:lnTo>
                <a:lnTo>
                  <a:pt x="276" y="44"/>
                </a:lnTo>
                <a:lnTo>
                  <a:pt x="280" y="44"/>
                </a:lnTo>
                <a:lnTo>
                  <a:pt x="284" y="46"/>
                </a:lnTo>
                <a:lnTo>
                  <a:pt x="288" y="48"/>
                </a:lnTo>
                <a:lnTo>
                  <a:pt x="292" y="50"/>
                </a:lnTo>
                <a:lnTo>
                  <a:pt x="297" y="50"/>
                </a:lnTo>
                <a:lnTo>
                  <a:pt x="299" y="50"/>
                </a:lnTo>
                <a:lnTo>
                  <a:pt x="305" y="44"/>
                </a:lnTo>
                <a:lnTo>
                  <a:pt x="309" y="44"/>
                </a:lnTo>
                <a:lnTo>
                  <a:pt x="313" y="46"/>
                </a:lnTo>
                <a:lnTo>
                  <a:pt x="318" y="46"/>
                </a:lnTo>
                <a:lnTo>
                  <a:pt x="320" y="44"/>
                </a:lnTo>
                <a:lnTo>
                  <a:pt x="326" y="44"/>
                </a:lnTo>
                <a:lnTo>
                  <a:pt x="332" y="41"/>
                </a:lnTo>
                <a:lnTo>
                  <a:pt x="334" y="41"/>
                </a:lnTo>
                <a:lnTo>
                  <a:pt x="340" y="41"/>
                </a:lnTo>
                <a:lnTo>
                  <a:pt x="343" y="35"/>
                </a:lnTo>
              </a:path>
            </a:pathLst>
          </a:custGeom>
          <a:noFill/>
          <a:ln w="12700" cap="rnd" cmpd="sng">
            <a:solidFill>
              <a:srgbClr val="CC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 sz="1400"/>
          </a:p>
        </p:txBody>
      </p:sp>
      <p:sp>
        <p:nvSpPr>
          <p:cNvPr id="199" name="Freeform 65"/>
          <p:cNvSpPr>
            <a:spLocks/>
          </p:cNvSpPr>
          <p:nvPr/>
        </p:nvSpPr>
        <p:spPr bwMode="auto">
          <a:xfrm>
            <a:off x="690072" y="2308607"/>
            <a:ext cx="530188" cy="215565"/>
          </a:xfrm>
          <a:custGeom>
            <a:avLst/>
            <a:gdLst>
              <a:gd name="T0" fmla="*/ 4 w 496"/>
              <a:gd name="T1" fmla="*/ 134 h 262"/>
              <a:gd name="T2" fmla="*/ 12 w 496"/>
              <a:gd name="T3" fmla="*/ 136 h 262"/>
              <a:gd name="T4" fmla="*/ 21 w 496"/>
              <a:gd name="T5" fmla="*/ 136 h 262"/>
              <a:gd name="T6" fmla="*/ 31 w 496"/>
              <a:gd name="T7" fmla="*/ 136 h 262"/>
              <a:gd name="T8" fmla="*/ 39 w 496"/>
              <a:gd name="T9" fmla="*/ 134 h 262"/>
              <a:gd name="T10" fmla="*/ 46 w 496"/>
              <a:gd name="T11" fmla="*/ 132 h 262"/>
              <a:gd name="T12" fmla="*/ 54 w 496"/>
              <a:gd name="T13" fmla="*/ 130 h 262"/>
              <a:gd name="T14" fmla="*/ 65 w 496"/>
              <a:gd name="T15" fmla="*/ 136 h 262"/>
              <a:gd name="T16" fmla="*/ 73 w 496"/>
              <a:gd name="T17" fmla="*/ 132 h 262"/>
              <a:gd name="T18" fmla="*/ 81 w 496"/>
              <a:gd name="T19" fmla="*/ 136 h 262"/>
              <a:gd name="T20" fmla="*/ 88 w 496"/>
              <a:gd name="T21" fmla="*/ 138 h 262"/>
              <a:gd name="T22" fmla="*/ 96 w 496"/>
              <a:gd name="T23" fmla="*/ 138 h 262"/>
              <a:gd name="T24" fmla="*/ 106 w 496"/>
              <a:gd name="T25" fmla="*/ 134 h 262"/>
              <a:gd name="T26" fmla="*/ 115 w 496"/>
              <a:gd name="T27" fmla="*/ 132 h 262"/>
              <a:gd name="T28" fmla="*/ 123 w 496"/>
              <a:gd name="T29" fmla="*/ 129 h 262"/>
              <a:gd name="T30" fmla="*/ 131 w 496"/>
              <a:gd name="T31" fmla="*/ 134 h 262"/>
              <a:gd name="T32" fmla="*/ 140 w 496"/>
              <a:gd name="T33" fmla="*/ 136 h 262"/>
              <a:gd name="T34" fmla="*/ 148 w 496"/>
              <a:gd name="T35" fmla="*/ 129 h 262"/>
              <a:gd name="T36" fmla="*/ 156 w 496"/>
              <a:gd name="T37" fmla="*/ 130 h 262"/>
              <a:gd name="T38" fmla="*/ 169 w 496"/>
              <a:gd name="T39" fmla="*/ 169 h 262"/>
              <a:gd name="T40" fmla="*/ 177 w 496"/>
              <a:gd name="T41" fmla="*/ 65 h 262"/>
              <a:gd name="T42" fmla="*/ 186 w 496"/>
              <a:gd name="T43" fmla="*/ 115 h 262"/>
              <a:gd name="T44" fmla="*/ 196 w 496"/>
              <a:gd name="T45" fmla="*/ 167 h 262"/>
              <a:gd name="T46" fmla="*/ 204 w 496"/>
              <a:gd name="T47" fmla="*/ 56 h 262"/>
              <a:gd name="T48" fmla="*/ 211 w 496"/>
              <a:gd name="T49" fmla="*/ 152 h 262"/>
              <a:gd name="T50" fmla="*/ 219 w 496"/>
              <a:gd name="T51" fmla="*/ 129 h 262"/>
              <a:gd name="T52" fmla="*/ 232 w 496"/>
              <a:gd name="T53" fmla="*/ 196 h 262"/>
              <a:gd name="T54" fmla="*/ 242 w 496"/>
              <a:gd name="T55" fmla="*/ 21 h 262"/>
              <a:gd name="T56" fmla="*/ 250 w 496"/>
              <a:gd name="T57" fmla="*/ 119 h 262"/>
              <a:gd name="T58" fmla="*/ 257 w 496"/>
              <a:gd name="T59" fmla="*/ 117 h 262"/>
              <a:gd name="T60" fmla="*/ 267 w 496"/>
              <a:gd name="T61" fmla="*/ 169 h 262"/>
              <a:gd name="T62" fmla="*/ 276 w 496"/>
              <a:gd name="T63" fmla="*/ 0 h 262"/>
              <a:gd name="T64" fmla="*/ 284 w 496"/>
              <a:gd name="T65" fmla="*/ 82 h 262"/>
              <a:gd name="T66" fmla="*/ 292 w 496"/>
              <a:gd name="T67" fmla="*/ 123 h 262"/>
              <a:gd name="T68" fmla="*/ 299 w 496"/>
              <a:gd name="T69" fmla="*/ 146 h 262"/>
              <a:gd name="T70" fmla="*/ 309 w 496"/>
              <a:gd name="T71" fmla="*/ 230 h 262"/>
              <a:gd name="T72" fmla="*/ 319 w 496"/>
              <a:gd name="T73" fmla="*/ 117 h 262"/>
              <a:gd name="T74" fmla="*/ 326 w 496"/>
              <a:gd name="T75" fmla="*/ 100 h 262"/>
              <a:gd name="T76" fmla="*/ 338 w 496"/>
              <a:gd name="T77" fmla="*/ 171 h 262"/>
              <a:gd name="T78" fmla="*/ 347 w 496"/>
              <a:gd name="T79" fmla="*/ 192 h 262"/>
              <a:gd name="T80" fmla="*/ 355 w 496"/>
              <a:gd name="T81" fmla="*/ 104 h 262"/>
              <a:gd name="T82" fmla="*/ 365 w 496"/>
              <a:gd name="T83" fmla="*/ 148 h 262"/>
              <a:gd name="T84" fmla="*/ 372 w 496"/>
              <a:gd name="T85" fmla="*/ 154 h 262"/>
              <a:gd name="T86" fmla="*/ 380 w 496"/>
              <a:gd name="T87" fmla="*/ 194 h 262"/>
              <a:gd name="T88" fmla="*/ 390 w 496"/>
              <a:gd name="T89" fmla="*/ 6 h 262"/>
              <a:gd name="T90" fmla="*/ 399 w 496"/>
              <a:gd name="T91" fmla="*/ 100 h 262"/>
              <a:gd name="T92" fmla="*/ 407 w 496"/>
              <a:gd name="T93" fmla="*/ 123 h 262"/>
              <a:gd name="T94" fmla="*/ 414 w 496"/>
              <a:gd name="T95" fmla="*/ 146 h 262"/>
              <a:gd name="T96" fmla="*/ 422 w 496"/>
              <a:gd name="T97" fmla="*/ 161 h 262"/>
              <a:gd name="T98" fmla="*/ 432 w 496"/>
              <a:gd name="T99" fmla="*/ 65 h 262"/>
              <a:gd name="T100" fmla="*/ 439 w 496"/>
              <a:gd name="T101" fmla="*/ 61 h 262"/>
              <a:gd name="T102" fmla="*/ 449 w 496"/>
              <a:gd name="T103" fmla="*/ 142 h 262"/>
              <a:gd name="T104" fmla="*/ 457 w 496"/>
              <a:gd name="T105" fmla="*/ 169 h 262"/>
              <a:gd name="T106" fmla="*/ 466 w 496"/>
              <a:gd name="T107" fmla="*/ 132 h 262"/>
              <a:gd name="T108" fmla="*/ 474 w 496"/>
              <a:gd name="T109" fmla="*/ 36 h 262"/>
              <a:gd name="T110" fmla="*/ 482 w 496"/>
              <a:gd name="T111" fmla="*/ 84 h 262"/>
              <a:gd name="T112" fmla="*/ 489 w 496"/>
              <a:gd name="T113" fmla="*/ 142 h 262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w 496"/>
              <a:gd name="T172" fmla="*/ 0 h 262"/>
              <a:gd name="T173" fmla="*/ 496 w 496"/>
              <a:gd name="T174" fmla="*/ 262 h 262"/>
            </a:gdLst>
            <a:ahLst/>
            <a:cxnLst>
              <a:cxn ang="T114">
                <a:pos x="T0" y="T1"/>
              </a:cxn>
              <a:cxn ang="T115">
                <a:pos x="T2" y="T3"/>
              </a:cxn>
              <a:cxn ang="T116">
                <a:pos x="T4" y="T5"/>
              </a:cxn>
              <a:cxn ang="T117">
                <a:pos x="T6" y="T7"/>
              </a:cxn>
              <a:cxn ang="T118">
                <a:pos x="T8" y="T9"/>
              </a:cxn>
              <a:cxn ang="T119">
                <a:pos x="T10" y="T11"/>
              </a:cxn>
              <a:cxn ang="T120">
                <a:pos x="T12" y="T13"/>
              </a:cxn>
              <a:cxn ang="T121">
                <a:pos x="T14" y="T15"/>
              </a:cxn>
              <a:cxn ang="T122">
                <a:pos x="T16" y="T17"/>
              </a:cxn>
              <a:cxn ang="T123">
                <a:pos x="T18" y="T19"/>
              </a:cxn>
              <a:cxn ang="T124">
                <a:pos x="T20" y="T21"/>
              </a:cxn>
              <a:cxn ang="T125">
                <a:pos x="T22" y="T23"/>
              </a:cxn>
              <a:cxn ang="T126">
                <a:pos x="T24" y="T25"/>
              </a:cxn>
              <a:cxn ang="T127">
                <a:pos x="T26" y="T27"/>
              </a:cxn>
              <a:cxn ang="T128">
                <a:pos x="T28" y="T29"/>
              </a:cxn>
              <a:cxn ang="T129">
                <a:pos x="T30" y="T31"/>
              </a:cxn>
              <a:cxn ang="T130">
                <a:pos x="T32" y="T33"/>
              </a:cxn>
              <a:cxn ang="T131">
                <a:pos x="T34" y="T35"/>
              </a:cxn>
              <a:cxn ang="T132">
                <a:pos x="T36" y="T37"/>
              </a:cxn>
              <a:cxn ang="T133">
                <a:pos x="T38" y="T39"/>
              </a:cxn>
              <a:cxn ang="T134">
                <a:pos x="T40" y="T41"/>
              </a:cxn>
              <a:cxn ang="T135">
                <a:pos x="T42" y="T43"/>
              </a:cxn>
              <a:cxn ang="T136">
                <a:pos x="T44" y="T45"/>
              </a:cxn>
              <a:cxn ang="T137">
                <a:pos x="T46" y="T47"/>
              </a:cxn>
              <a:cxn ang="T138">
                <a:pos x="T48" y="T49"/>
              </a:cxn>
              <a:cxn ang="T139">
                <a:pos x="T50" y="T51"/>
              </a:cxn>
              <a:cxn ang="T140">
                <a:pos x="T52" y="T53"/>
              </a:cxn>
              <a:cxn ang="T141">
                <a:pos x="T54" y="T55"/>
              </a:cxn>
              <a:cxn ang="T142">
                <a:pos x="T56" y="T57"/>
              </a:cxn>
              <a:cxn ang="T143">
                <a:pos x="T58" y="T59"/>
              </a:cxn>
              <a:cxn ang="T144">
                <a:pos x="T60" y="T61"/>
              </a:cxn>
              <a:cxn ang="T145">
                <a:pos x="T62" y="T63"/>
              </a:cxn>
              <a:cxn ang="T146">
                <a:pos x="T64" y="T65"/>
              </a:cxn>
              <a:cxn ang="T147">
                <a:pos x="T66" y="T67"/>
              </a:cxn>
              <a:cxn ang="T148">
                <a:pos x="T68" y="T69"/>
              </a:cxn>
              <a:cxn ang="T149">
                <a:pos x="T70" y="T71"/>
              </a:cxn>
              <a:cxn ang="T150">
                <a:pos x="T72" y="T73"/>
              </a:cxn>
              <a:cxn ang="T151">
                <a:pos x="T74" y="T75"/>
              </a:cxn>
              <a:cxn ang="T152">
                <a:pos x="T76" y="T77"/>
              </a:cxn>
              <a:cxn ang="T153">
                <a:pos x="T78" y="T79"/>
              </a:cxn>
              <a:cxn ang="T154">
                <a:pos x="T80" y="T81"/>
              </a:cxn>
              <a:cxn ang="T155">
                <a:pos x="T82" y="T83"/>
              </a:cxn>
              <a:cxn ang="T156">
                <a:pos x="T84" y="T85"/>
              </a:cxn>
              <a:cxn ang="T157">
                <a:pos x="T86" y="T87"/>
              </a:cxn>
              <a:cxn ang="T158">
                <a:pos x="T88" y="T89"/>
              </a:cxn>
              <a:cxn ang="T159">
                <a:pos x="T90" y="T91"/>
              </a:cxn>
              <a:cxn ang="T160">
                <a:pos x="T92" y="T93"/>
              </a:cxn>
              <a:cxn ang="T161">
                <a:pos x="T94" y="T95"/>
              </a:cxn>
              <a:cxn ang="T162">
                <a:pos x="T96" y="T97"/>
              </a:cxn>
              <a:cxn ang="T163">
                <a:pos x="T98" y="T99"/>
              </a:cxn>
              <a:cxn ang="T164">
                <a:pos x="T100" y="T101"/>
              </a:cxn>
              <a:cxn ang="T165">
                <a:pos x="T102" y="T103"/>
              </a:cxn>
              <a:cxn ang="T166">
                <a:pos x="T104" y="T105"/>
              </a:cxn>
              <a:cxn ang="T167">
                <a:pos x="T106" y="T107"/>
              </a:cxn>
              <a:cxn ang="T168">
                <a:pos x="T108" y="T109"/>
              </a:cxn>
              <a:cxn ang="T169">
                <a:pos x="T110" y="T111"/>
              </a:cxn>
              <a:cxn ang="T170">
                <a:pos x="T112" y="T113"/>
              </a:cxn>
            </a:cxnLst>
            <a:rect l="T171" t="T172" r="T173" b="T174"/>
            <a:pathLst>
              <a:path w="496" h="262">
                <a:moveTo>
                  <a:pt x="0" y="130"/>
                </a:moveTo>
                <a:lnTo>
                  <a:pt x="4" y="134"/>
                </a:lnTo>
                <a:lnTo>
                  <a:pt x="8" y="134"/>
                </a:lnTo>
                <a:lnTo>
                  <a:pt x="12" y="136"/>
                </a:lnTo>
                <a:lnTo>
                  <a:pt x="17" y="132"/>
                </a:lnTo>
                <a:lnTo>
                  <a:pt x="21" y="136"/>
                </a:lnTo>
                <a:lnTo>
                  <a:pt x="25" y="134"/>
                </a:lnTo>
                <a:lnTo>
                  <a:pt x="31" y="136"/>
                </a:lnTo>
                <a:lnTo>
                  <a:pt x="35" y="136"/>
                </a:lnTo>
                <a:lnTo>
                  <a:pt x="39" y="134"/>
                </a:lnTo>
                <a:lnTo>
                  <a:pt x="42" y="132"/>
                </a:lnTo>
                <a:lnTo>
                  <a:pt x="46" y="132"/>
                </a:lnTo>
                <a:lnTo>
                  <a:pt x="52" y="130"/>
                </a:lnTo>
                <a:lnTo>
                  <a:pt x="54" y="130"/>
                </a:lnTo>
                <a:lnTo>
                  <a:pt x="60" y="130"/>
                </a:lnTo>
                <a:lnTo>
                  <a:pt x="65" y="136"/>
                </a:lnTo>
                <a:lnTo>
                  <a:pt x="67" y="130"/>
                </a:lnTo>
                <a:lnTo>
                  <a:pt x="73" y="132"/>
                </a:lnTo>
                <a:lnTo>
                  <a:pt x="75" y="134"/>
                </a:lnTo>
                <a:lnTo>
                  <a:pt x="81" y="136"/>
                </a:lnTo>
                <a:lnTo>
                  <a:pt x="87" y="136"/>
                </a:lnTo>
                <a:lnTo>
                  <a:pt x="88" y="138"/>
                </a:lnTo>
                <a:lnTo>
                  <a:pt x="94" y="136"/>
                </a:lnTo>
                <a:lnTo>
                  <a:pt x="96" y="138"/>
                </a:lnTo>
                <a:lnTo>
                  <a:pt x="102" y="136"/>
                </a:lnTo>
                <a:lnTo>
                  <a:pt x="106" y="134"/>
                </a:lnTo>
                <a:lnTo>
                  <a:pt x="110" y="132"/>
                </a:lnTo>
                <a:lnTo>
                  <a:pt x="115" y="132"/>
                </a:lnTo>
                <a:lnTo>
                  <a:pt x="119" y="130"/>
                </a:lnTo>
                <a:lnTo>
                  <a:pt x="123" y="129"/>
                </a:lnTo>
                <a:lnTo>
                  <a:pt x="127" y="127"/>
                </a:lnTo>
                <a:lnTo>
                  <a:pt x="131" y="134"/>
                </a:lnTo>
                <a:lnTo>
                  <a:pt x="134" y="136"/>
                </a:lnTo>
                <a:lnTo>
                  <a:pt x="140" y="136"/>
                </a:lnTo>
                <a:lnTo>
                  <a:pt x="144" y="130"/>
                </a:lnTo>
                <a:lnTo>
                  <a:pt x="148" y="129"/>
                </a:lnTo>
                <a:lnTo>
                  <a:pt x="154" y="127"/>
                </a:lnTo>
                <a:lnTo>
                  <a:pt x="156" y="130"/>
                </a:lnTo>
                <a:lnTo>
                  <a:pt x="161" y="142"/>
                </a:lnTo>
                <a:lnTo>
                  <a:pt x="169" y="169"/>
                </a:lnTo>
                <a:lnTo>
                  <a:pt x="175" y="157"/>
                </a:lnTo>
                <a:lnTo>
                  <a:pt x="177" y="65"/>
                </a:lnTo>
                <a:lnTo>
                  <a:pt x="182" y="102"/>
                </a:lnTo>
                <a:lnTo>
                  <a:pt x="186" y="115"/>
                </a:lnTo>
                <a:lnTo>
                  <a:pt x="190" y="157"/>
                </a:lnTo>
                <a:lnTo>
                  <a:pt x="196" y="167"/>
                </a:lnTo>
                <a:lnTo>
                  <a:pt x="198" y="207"/>
                </a:lnTo>
                <a:lnTo>
                  <a:pt x="204" y="56"/>
                </a:lnTo>
                <a:lnTo>
                  <a:pt x="207" y="71"/>
                </a:lnTo>
                <a:lnTo>
                  <a:pt x="211" y="152"/>
                </a:lnTo>
                <a:lnTo>
                  <a:pt x="215" y="125"/>
                </a:lnTo>
                <a:lnTo>
                  <a:pt x="219" y="129"/>
                </a:lnTo>
                <a:lnTo>
                  <a:pt x="228" y="157"/>
                </a:lnTo>
                <a:lnTo>
                  <a:pt x="232" y="196"/>
                </a:lnTo>
                <a:lnTo>
                  <a:pt x="238" y="190"/>
                </a:lnTo>
                <a:lnTo>
                  <a:pt x="242" y="21"/>
                </a:lnTo>
                <a:lnTo>
                  <a:pt x="246" y="123"/>
                </a:lnTo>
                <a:lnTo>
                  <a:pt x="250" y="119"/>
                </a:lnTo>
                <a:lnTo>
                  <a:pt x="253" y="136"/>
                </a:lnTo>
                <a:lnTo>
                  <a:pt x="257" y="117"/>
                </a:lnTo>
                <a:lnTo>
                  <a:pt x="263" y="157"/>
                </a:lnTo>
                <a:lnTo>
                  <a:pt x="267" y="169"/>
                </a:lnTo>
                <a:lnTo>
                  <a:pt x="271" y="261"/>
                </a:lnTo>
                <a:lnTo>
                  <a:pt x="276" y="0"/>
                </a:lnTo>
                <a:lnTo>
                  <a:pt x="278" y="136"/>
                </a:lnTo>
                <a:lnTo>
                  <a:pt x="284" y="82"/>
                </a:lnTo>
                <a:lnTo>
                  <a:pt x="288" y="155"/>
                </a:lnTo>
                <a:lnTo>
                  <a:pt x="292" y="123"/>
                </a:lnTo>
                <a:lnTo>
                  <a:pt x="298" y="165"/>
                </a:lnTo>
                <a:lnTo>
                  <a:pt x="299" y="146"/>
                </a:lnTo>
                <a:lnTo>
                  <a:pt x="305" y="238"/>
                </a:lnTo>
                <a:lnTo>
                  <a:pt x="309" y="230"/>
                </a:lnTo>
                <a:lnTo>
                  <a:pt x="313" y="11"/>
                </a:lnTo>
                <a:lnTo>
                  <a:pt x="319" y="117"/>
                </a:lnTo>
                <a:lnTo>
                  <a:pt x="321" y="107"/>
                </a:lnTo>
                <a:lnTo>
                  <a:pt x="326" y="100"/>
                </a:lnTo>
                <a:lnTo>
                  <a:pt x="330" y="127"/>
                </a:lnTo>
                <a:lnTo>
                  <a:pt x="338" y="171"/>
                </a:lnTo>
                <a:lnTo>
                  <a:pt x="344" y="203"/>
                </a:lnTo>
                <a:lnTo>
                  <a:pt x="347" y="192"/>
                </a:lnTo>
                <a:lnTo>
                  <a:pt x="351" y="23"/>
                </a:lnTo>
                <a:lnTo>
                  <a:pt x="355" y="104"/>
                </a:lnTo>
                <a:lnTo>
                  <a:pt x="359" y="94"/>
                </a:lnTo>
                <a:lnTo>
                  <a:pt x="365" y="148"/>
                </a:lnTo>
                <a:lnTo>
                  <a:pt x="367" y="136"/>
                </a:lnTo>
                <a:lnTo>
                  <a:pt x="372" y="154"/>
                </a:lnTo>
                <a:lnTo>
                  <a:pt x="378" y="178"/>
                </a:lnTo>
                <a:lnTo>
                  <a:pt x="380" y="194"/>
                </a:lnTo>
                <a:lnTo>
                  <a:pt x="386" y="163"/>
                </a:lnTo>
                <a:lnTo>
                  <a:pt x="390" y="6"/>
                </a:lnTo>
                <a:lnTo>
                  <a:pt x="393" y="136"/>
                </a:lnTo>
                <a:lnTo>
                  <a:pt x="399" y="100"/>
                </a:lnTo>
                <a:lnTo>
                  <a:pt x="401" y="134"/>
                </a:lnTo>
                <a:lnTo>
                  <a:pt x="407" y="123"/>
                </a:lnTo>
                <a:lnTo>
                  <a:pt x="411" y="167"/>
                </a:lnTo>
                <a:lnTo>
                  <a:pt x="414" y="146"/>
                </a:lnTo>
                <a:lnTo>
                  <a:pt x="420" y="182"/>
                </a:lnTo>
                <a:lnTo>
                  <a:pt x="422" y="161"/>
                </a:lnTo>
                <a:lnTo>
                  <a:pt x="428" y="154"/>
                </a:lnTo>
                <a:lnTo>
                  <a:pt x="432" y="65"/>
                </a:lnTo>
                <a:lnTo>
                  <a:pt x="436" y="107"/>
                </a:lnTo>
                <a:lnTo>
                  <a:pt x="439" y="61"/>
                </a:lnTo>
                <a:lnTo>
                  <a:pt x="445" y="157"/>
                </a:lnTo>
                <a:lnTo>
                  <a:pt x="449" y="142"/>
                </a:lnTo>
                <a:lnTo>
                  <a:pt x="453" y="169"/>
                </a:lnTo>
                <a:lnTo>
                  <a:pt x="457" y="169"/>
                </a:lnTo>
                <a:lnTo>
                  <a:pt x="461" y="165"/>
                </a:lnTo>
                <a:lnTo>
                  <a:pt x="466" y="132"/>
                </a:lnTo>
                <a:lnTo>
                  <a:pt x="470" y="136"/>
                </a:lnTo>
                <a:lnTo>
                  <a:pt x="474" y="36"/>
                </a:lnTo>
                <a:lnTo>
                  <a:pt x="478" y="100"/>
                </a:lnTo>
                <a:lnTo>
                  <a:pt x="482" y="84"/>
                </a:lnTo>
                <a:lnTo>
                  <a:pt x="487" y="134"/>
                </a:lnTo>
                <a:lnTo>
                  <a:pt x="489" y="142"/>
                </a:lnTo>
                <a:lnTo>
                  <a:pt x="495" y="163"/>
                </a:lnTo>
              </a:path>
            </a:pathLst>
          </a:custGeom>
          <a:noFill/>
          <a:ln w="12700" cap="rnd">
            <a:solidFill>
              <a:schemeClr val="accent1"/>
            </a:solidFill>
            <a:round/>
            <a:headEnd/>
            <a:tailEnd/>
          </a:ln>
        </p:spPr>
        <p:txBody>
          <a:bodyPr/>
          <a:lstStyle/>
          <a:p>
            <a:endParaRPr lang="en-US" sz="1400"/>
          </a:p>
        </p:txBody>
      </p:sp>
      <p:sp>
        <p:nvSpPr>
          <p:cNvPr id="200" name="Freeform 66"/>
          <p:cNvSpPr>
            <a:spLocks/>
          </p:cNvSpPr>
          <p:nvPr/>
        </p:nvSpPr>
        <p:spPr bwMode="auto">
          <a:xfrm>
            <a:off x="1165407" y="2366879"/>
            <a:ext cx="367710" cy="65821"/>
          </a:xfrm>
          <a:custGeom>
            <a:avLst/>
            <a:gdLst>
              <a:gd name="T0" fmla="*/ 0 w 344"/>
              <a:gd name="T1" fmla="*/ 75 h 80"/>
              <a:gd name="T2" fmla="*/ 8 w 344"/>
              <a:gd name="T3" fmla="*/ 79 h 80"/>
              <a:gd name="T4" fmla="*/ 17 w 344"/>
              <a:gd name="T5" fmla="*/ 60 h 80"/>
              <a:gd name="T6" fmla="*/ 25 w 344"/>
              <a:gd name="T7" fmla="*/ 46 h 80"/>
              <a:gd name="T8" fmla="*/ 35 w 344"/>
              <a:gd name="T9" fmla="*/ 33 h 80"/>
              <a:gd name="T10" fmla="*/ 42 w 344"/>
              <a:gd name="T11" fmla="*/ 64 h 80"/>
              <a:gd name="T12" fmla="*/ 50 w 344"/>
              <a:gd name="T13" fmla="*/ 58 h 80"/>
              <a:gd name="T14" fmla="*/ 59 w 344"/>
              <a:gd name="T15" fmla="*/ 58 h 80"/>
              <a:gd name="T16" fmla="*/ 67 w 344"/>
              <a:gd name="T17" fmla="*/ 35 h 80"/>
              <a:gd name="T18" fmla="*/ 75 w 344"/>
              <a:gd name="T19" fmla="*/ 27 h 80"/>
              <a:gd name="T20" fmla="*/ 84 w 344"/>
              <a:gd name="T21" fmla="*/ 48 h 80"/>
              <a:gd name="T22" fmla="*/ 94 w 344"/>
              <a:gd name="T23" fmla="*/ 54 h 80"/>
              <a:gd name="T24" fmla="*/ 106 w 344"/>
              <a:gd name="T25" fmla="*/ 44 h 80"/>
              <a:gd name="T26" fmla="*/ 115 w 344"/>
              <a:gd name="T27" fmla="*/ 44 h 80"/>
              <a:gd name="T28" fmla="*/ 123 w 344"/>
              <a:gd name="T29" fmla="*/ 44 h 80"/>
              <a:gd name="T30" fmla="*/ 130 w 344"/>
              <a:gd name="T31" fmla="*/ 46 h 80"/>
              <a:gd name="T32" fmla="*/ 140 w 344"/>
              <a:gd name="T33" fmla="*/ 46 h 80"/>
              <a:gd name="T34" fmla="*/ 148 w 344"/>
              <a:gd name="T35" fmla="*/ 50 h 80"/>
              <a:gd name="T36" fmla="*/ 161 w 344"/>
              <a:gd name="T37" fmla="*/ 48 h 80"/>
              <a:gd name="T38" fmla="*/ 169 w 344"/>
              <a:gd name="T39" fmla="*/ 48 h 80"/>
              <a:gd name="T40" fmla="*/ 178 w 344"/>
              <a:gd name="T41" fmla="*/ 44 h 80"/>
              <a:gd name="T42" fmla="*/ 186 w 344"/>
              <a:gd name="T43" fmla="*/ 39 h 80"/>
              <a:gd name="T44" fmla="*/ 196 w 344"/>
              <a:gd name="T45" fmla="*/ 41 h 80"/>
              <a:gd name="T46" fmla="*/ 203 w 344"/>
              <a:gd name="T47" fmla="*/ 44 h 80"/>
              <a:gd name="T48" fmla="*/ 211 w 344"/>
              <a:gd name="T49" fmla="*/ 44 h 80"/>
              <a:gd name="T50" fmla="*/ 221 w 344"/>
              <a:gd name="T51" fmla="*/ 48 h 80"/>
              <a:gd name="T52" fmla="*/ 228 w 344"/>
              <a:gd name="T53" fmla="*/ 48 h 80"/>
              <a:gd name="T54" fmla="*/ 238 w 344"/>
              <a:gd name="T55" fmla="*/ 46 h 80"/>
              <a:gd name="T56" fmla="*/ 246 w 344"/>
              <a:gd name="T57" fmla="*/ 50 h 80"/>
              <a:gd name="T58" fmla="*/ 259 w 344"/>
              <a:gd name="T59" fmla="*/ 46 h 80"/>
              <a:gd name="T60" fmla="*/ 267 w 344"/>
              <a:gd name="T61" fmla="*/ 41 h 80"/>
              <a:gd name="T62" fmla="*/ 276 w 344"/>
              <a:gd name="T63" fmla="*/ 44 h 80"/>
              <a:gd name="T64" fmla="*/ 284 w 344"/>
              <a:gd name="T65" fmla="*/ 46 h 80"/>
              <a:gd name="T66" fmla="*/ 292 w 344"/>
              <a:gd name="T67" fmla="*/ 50 h 80"/>
              <a:gd name="T68" fmla="*/ 299 w 344"/>
              <a:gd name="T69" fmla="*/ 50 h 80"/>
              <a:gd name="T70" fmla="*/ 309 w 344"/>
              <a:gd name="T71" fmla="*/ 44 h 80"/>
              <a:gd name="T72" fmla="*/ 318 w 344"/>
              <a:gd name="T73" fmla="*/ 46 h 80"/>
              <a:gd name="T74" fmla="*/ 326 w 344"/>
              <a:gd name="T75" fmla="*/ 44 h 80"/>
              <a:gd name="T76" fmla="*/ 334 w 344"/>
              <a:gd name="T77" fmla="*/ 41 h 80"/>
              <a:gd name="T78" fmla="*/ 343 w 344"/>
              <a:gd name="T79" fmla="*/ 35 h 80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w 344"/>
              <a:gd name="T121" fmla="*/ 0 h 80"/>
              <a:gd name="T122" fmla="*/ 344 w 344"/>
              <a:gd name="T123" fmla="*/ 80 h 80"/>
            </a:gdLst>
            <a:ahLst/>
            <a:cxnLst>
              <a:cxn ang="T80">
                <a:pos x="T0" y="T1"/>
              </a:cxn>
              <a:cxn ang="T81">
                <a:pos x="T2" y="T3"/>
              </a:cxn>
              <a:cxn ang="T82">
                <a:pos x="T4" y="T5"/>
              </a:cxn>
              <a:cxn ang="T83">
                <a:pos x="T6" y="T7"/>
              </a:cxn>
              <a:cxn ang="T84">
                <a:pos x="T8" y="T9"/>
              </a:cxn>
              <a:cxn ang="T85">
                <a:pos x="T10" y="T11"/>
              </a:cxn>
              <a:cxn ang="T86">
                <a:pos x="T12" y="T13"/>
              </a:cxn>
              <a:cxn ang="T87">
                <a:pos x="T14" y="T15"/>
              </a:cxn>
              <a:cxn ang="T88">
                <a:pos x="T16" y="T17"/>
              </a:cxn>
              <a:cxn ang="T89">
                <a:pos x="T18" y="T19"/>
              </a:cxn>
              <a:cxn ang="T90">
                <a:pos x="T20" y="T21"/>
              </a:cxn>
              <a:cxn ang="T91">
                <a:pos x="T22" y="T23"/>
              </a:cxn>
              <a:cxn ang="T92">
                <a:pos x="T24" y="T25"/>
              </a:cxn>
              <a:cxn ang="T93">
                <a:pos x="T26" y="T27"/>
              </a:cxn>
              <a:cxn ang="T94">
                <a:pos x="T28" y="T29"/>
              </a:cxn>
              <a:cxn ang="T95">
                <a:pos x="T30" y="T31"/>
              </a:cxn>
              <a:cxn ang="T96">
                <a:pos x="T32" y="T33"/>
              </a:cxn>
              <a:cxn ang="T97">
                <a:pos x="T34" y="T35"/>
              </a:cxn>
              <a:cxn ang="T98">
                <a:pos x="T36" y="T37"/>
              </a:cxn>
              <a:cxn ang="T99">
                <a:pos x="T38" y="T39"/>
              </a:cxn>
              <a:cxn ang="T100">
                <a:pos x="T40" y="T41"/>
              </a:cxn>
              <a:cxn ang="T101">
                <a:pos x="T42" y="T43"/>
              </a:cxn>
              <a:cxn ang="T102">
                <a:pos x="T44" y="T45"/>
              </a:cxn>
              <a:cxn ang="T103">
                <a:pos x="T46" y="T47"/>
              </a:cxn>
              <a:cxn ang="T104">
                <a:pos x="T48" y="T49"/>
              </a:cxn>
              <a:cxn ang="T105">
                <a:pos x="T50" y="T51"/>
              </a:cxn>
              <a:cxn ang="T106">
                <a:pos x="T52" y="T53"/>
              </a:cxn>
              <a:cxn ang="T107">
                <a:pos x="T54" y="T55"/>
              </a:cxn>
              <a:cxn ang="T108">
                <a:pos x="T56" y="T57"/>
              </a:cxn>
              <a:cxn ang="T109">
                <a:pos x="T58" y="T59"/>
              </a:cxn>
              <a:cxn ang="T110">
                <a:pos x="T60" y="T61"/>
              </a:cxn>
              <a:cxn ang="T111">
                <a:pos x="T62" y="T63"/>
              </a:cxn>
              <a:cxn ang="T112">
                <a:pos x="T64" y="T65"/>
              </a:cxn>
              <a:cxn ang="T113">
                <a:pos x="T66" y="T67"/>
              </a:cxn>
              <a:cxn ang="T114">
                <a:pos x="T68" y="T69"/>
              </a:cxn>
              <a:cxn ang="T115">
                <a:pos x="T70" y="T71"/>
              </a:cxn>
              <a:cxn ang="T116">
                <a:pos x="T72" y="T73"/>
              </a:cxn>
              <a:cxn ang="T117">
                <a:pos x="T74" y="T75"/>
              </a:cxn>
              <a:cxn ang="T118">
                <a:pos x="T76" y="T77"/>
              </a:cxn>
              <a:cxn ang="T119">
                <a:pos x="T78" y="T79"/>
              </a:cxn>
            </a:cxnLst>
            <a:rect l="T120" t="T121" r="T122" b="T123"/>
            <a:pathLst>
              <a:path w="344" h="80">
                <a:moveTo>
                  <a:pt x="0" y="75"/>
                </a:moveTo>
                <a:lnTo>
                  <a:pt x="0" y="75"/>
                </a:lnTo>
                <a:lnTo>
                  <a:pt x="6" y="73"/>
                </a:lnTo>
                <a:lnTo>
                  <a:pt x="8" y="79"/>
                </a:lnTo>
                <a:lnTo>
                  <a:pt x="13" y="50"/>
                </a:lnTo>
                <a:lnTo>
                  <a:pt x="17" y="60"/>
                </a:lnTo>
                <a:lnTo>
                  <a:pt x="21" y="48"/>
                </a:lnTo>
                <a:lnTo>
                  <a:pt x="25" y="46"/>
                </a:lnTo>
                <a:lnTo>
                  <a:pt x="29" y="0"/>
                </a:lnTo>
                <a:lnTo>
                  <a:pt x="35" y="33"/>
                </a:lnTo>
                <a:lnTo>
                  <a:pt x="38" y="44"/>
                </a:lnTo>
                <a:lnTo>
                  <a:pt x="42" y="64"/>
                </a:lnTo>
                <a:lnTo>
                  <a:pt x="46" y="58"/>
                </a:lnTo>
                <a:lnTo>
                  <a:pt x="50" y="58"/>
                </a:lnTo>
                <a:lnTo>
                  <a:pt x="56" y="44"/>
                </a:lnTo>
                <a:lnTo>
                  <a:pt x="59" y="58"/>
                </a:lnTo>
                <a:lnTo>
                  <a:pt x="63" y="35"/>
                </a:lnTo>
                <a:lnTo>
                  <a:pt x="67" y="35"/>
                </a:lnTo>
                <a:lnTo>
                  <a:pt x="73" y="35"/>
                </a:lnTo>
                <a:lnTo>
                  <a:pt x="75" y="27"/>
                </a:lnTo>
                <a:lnTo>
                  <a:pt x="81" y="44"/>
                </a:lnTo>
                <a:lnTo>
                  <a:pt x="84" y="48"/>
                </a:lnTo>
                <a:lnTo>
                  <a:pt x="88" y="54"/>
                </a:lnTo>
                <a:lnTo>
                  <a:pt x="94" y="54"/>
                </a:lnTo>
                <a:lnTo>
                  <a:pt x="102" y="50"/>
                </a:lnTo>
                <a:lnTo>
                  <a:pt x="106" y="44"/>
                </a:lnTo>
                <a:lnTo>
                  <a:pt x="109" y="44"/>
                </a:lnTo>
                <a:lnTo>
                  <a:pt x="115" y="44"/>
                </a:lnTo>
                <a:lnTo>
                  <a:pt x="119" y="41"/>
                </a:lnTo>
                <a:lnTo>
                  <a:pt x="123" y="44"/>
                </a:lnTo>
                <a:lnTo>
                  <a:pt x="129" y="44"/>
                </a:lnTo>
                <a:lnTo>
                  <a:pt x="130" y="46"/>
                </a:lnTo>
                <a:lnTo>
                  <a:pt x="136" y="42"/>
                </a:lnTo>
                <a:lnTo>
                  <a:pt x="140" y="46"/>
                </a:lnTo>
                <a:lnTo>
                  <a:pt x="144" y="46"/>
                </a:lnTo>
                <a:lnTo>
                  <a:pt x="148" y="50"/>
                </a:lnTo>
                <a:lnTo>
                  <a:pt x="157" y="54"/>
                </a:lnTo>
                <a:lnTo>
                  <a:pt x="161" y="48"/>
                </a:lnTo>
                <a:lnTo>
                  <a:pt x="165" y="48"/>
                </a:lnTo>
                <a:lnTo>
                  <a:pt x="169" y="48"/>
                </a:lnTo>
                <a:lnTo>
                  <a:pt x="175" y="48"/>
                </a:lnTo>
                <a:lnTo>
                  <a:pt x="178" y="44"/>
                </a:lnTo>
                <a:lnTo>
                  <a:pt x="182" y="44"/>
                </a:lnTo>
                <a:lnTo>
                  <a:pt x="186" y="39"/>
                </a:lnTo>
                <a:lnTo>
                  <a:pt x="190" y="42"/>
                </a:lnTo>
                <a:lnTo>
                  <a:pt x="196" y="41"/>
                </a:lnTo>
                <a:lnTo>
                  <a:pt x="198" y="42"/>
                </a:lnTo>
                <a:lnTo>
                  <a:pt x="203" y="44"/>
                </a:lnTo>
                <a:lnTo>
                  <a:pt x="207" y="48"/>
                </a:lnTo>
                <a:lnTo>
                  <a:pt x="211" y="44"/>
                </a:lnTo>
                <a:lnTo>
                  <a:pt x="217" y="44"/>
                </a:lnTo>
                <a:lnTo>
                  <a:pt x="221" y="48"/>
                </a:lnTo>
                <a:lnTo>
                  <a:pt x="224" y="46"/>
                </a:lnTo>
                <a:lnTo>
                  <a:pt x="228" y="48"/>
                </a:lnTo>
                <a:lnTo>
                  <a:pt x="232" y="46"/>
                </a:lnTo>
                <a:lnTo>
                  <a:pt x="238" y="46"/>
                </a:lnTo>
                <a:lnTo>
                  <a:pt x="242" y="50"/>
                </a:lnTo>
                <a:lnTo>
                  <a:pt x="246" y="50"/>
                </a:lnTo>
                <a:lnTo>
                  <a:pt x="253" y="44"/>
                </a:lnTo>
                <a:lnTo>
                  <a:pt x="259" y="46"/>
                </a:lnTo>
                <a:lnTo>
                  <a:pt x="263" y="41"/>
                </a:lnTo>
                <a:lnTo>
                  <a:pt x="267" y="41"/>
                </a:lnTo>
                <a:lnTo>
                  <a:pt x="270" y="41"/>
                </a:lnTo>
                <a:lnTo>
                  <a:pt x="276" y="44"/>
                </a:lnTo>
                <a:lnTo>
                  <a:pt x="280" y="44"/>
                </a:lnTo>
                <a:lnTo>
                  <a:pt x="284" y="46"/>
                </a:lnTo>
                <a:lnTo>
                  <a:pt x="288" y="48"/>
                </a:lnTo>
                <a:lnTo>
                  <a:pt x="292" y="50"/>
                </a:lnTo>
                <a:lnTo>
                  <a:pt x="297" y="50"/>
                </a:lnTo>
                <a:lnTo>
                  <a:pt x="299" y="50"/>
                </a:lnTo>
                <a:lnTo>
                  <a:pt x="305" y="44"/>
                </a:lnTo>
                <a:lnTo>
                  <a:pt x="309" y="44"/>
                </a:lnTo>
                <a:lnTo>
                  <a:pt x="313" y="46"/>
                </a:lnTo>
                <a:lnTo>
                  <a:pt x="318" y="46"/>
                </a:lnTo>
                <a:lnTo>
                  <a:pt x="320" y="44"/>
                </a:lnTo>
                <a:lnTo>
                  <a:pt x="326" y="44"/>
                </a:lnTo>
                <a:lnTo>
                  <a:pt x="332" y="41"/>
                </a:lnTo>
                <a:lnTo>
                  <a:pt x="334" y="41"/>
                </a:lnTo>
                <a:lnTo>
                  <a:pt x="340" y="41"/>
                </a:lnTo>
                <a:lnTo>
                  <a:pt x="343" y="35"/>
                </a:lnTo>
              </a:path>
            </a:pathLst>
          </a:custGeom>
          <a:noFill/>
          <a:ln w="12700" cap="rnd">
            <a:solidFill>
              <a:schemeClr val="accent1"/>
            </a:solidFill>
            <a:round/>
            <a:headEnd/>
            <a:tailEnd/>
          </a:ln>
        </p:spPr>
        <p:txBody>
          <a:bodyPr/>
          <a:lstStyle/>
          <a:p>
            <a:endParaRPr lang="en-US" sz="1400"/>
          </a:p>
        </p:txBody>
      </p:sp>
      <p:sp>
        <p:nvSpPr>
          <p:cNvPr id="201" name="Freeform 65"/>
          <p:cNvSpPr>
            <a:spLocks/>
          </p:cNvSpPr>
          <p:nvPr/>
        </p:nvSpPr>
        <p:spPr bwMode="auto">
          <a:xfrm>
            <a:off x="755991" y="2488572"/>
            <a:ext cx="530188" cy="215565"/>
          </a:xfrm>
          <a:custGeom>
            <a:avLst/>
            <a:gdLst>
              <a:gd name="T0" fmla="*/ 4 w 496"/>
              <a:gd name="T1" fmla="*/ 134 h 262"/>
              <a:gd name="T2" fmla="*/ 12 w 496"/>
              <a:gd name="T3" fmla="*/ 136 h 262"/>
              <a:gd name="T4" fmla="*/ 21 w 496"/>
              <a:gd name="T5" fmla="*/ 136 h 262"/>
              <a:gd name="T6" fmla="*/ 31 w 496"/>
              <a:gd name="T7" fmla="*/ 136 h 262"/>
              <a:gd name="T8" fmla="*/ 39 w 496"/>
              <a:gd name="T9" fmla="*/ 134 h 262"/>
              <a:gd name="T10" fmla="*/ 46 w 496"/>
              <a:gd name="T11" fmla="*/ 132 h 262"/>
              <a:gd name="T12" fmla="*/ 54 w 496"/>
              <a:gd name="T13" fmla="*/ 130 h 262"/>
              <a:gd name="T14" fmla="*/ 65 w 496"/>
              <a:gd name="T15" fmla="*/ 136 h 262"/>
              <a:gd name="T16" fmla="*/ 73 w 496"/>
              <a:gd name="T17" fmla="*/ 132 h 262"/>
              <a:gd name="T18" fmla="*/ 81 w 496"/>
              <a:gd name="T19" fmla="*/ 136 h 262"/>
              <a:gd name="T20" fmla="*/ 88 w 496"/>
              <a:gd name="T21" fmla="*/ 138 h 262"/>
              <a:gd name="T22" fmla="*/ 96 w 496"/>
              <a:gd name="T23" fmla="*/ 138 h 262"/>
              <a:gd name="T24" fmla="*/ 106 w 496"/>
              <a:gd name="T25" fmla="*/ 134 h 262"/>
              <a:gd name="T26" fmla="*/ 115 w 496"/>
              <a:gd name="T27" fmla="*/ 132 h 262"/>
              <a:gd name="T28" fmla="*/ 123 w 496"/>
              <a:gd name="T29" fmla="*/ 129 h 262"/>
              <a:gd name="T30" fmla="*/ 131 w 496"/>
              <a:gd name="T31" fmla="*/ 134 h 262"/>
              <a:gd name="T32" fmla="*/ 140 w 496"/>
              <a:gd name="T33" fmla="*/ 136 h 262"/>
              <a:gd name="T34" fmla="*/ 148 w 496"/>
              <a:gd name="T35" fmla="*/ 129 h 262"/>
              <a:gd name="T36" fmla="*/ 156 w 496"/>
              <a:gd name="T37" fmla="*/ 130 h 262"/>
              <a:gd name="T38" fmla="*/ 169 w 496"/>
              <a:gd name="T39" fmla="*/ 169 h 262"/>
              <a:gd name="T40" fmla="*/ 177 w 496"/>
              <a:gd name="T41" fmla="*/ 65 h 262"/>
              <a:gd name="T42" fmla="*/ 186 w 496"/>
              <a:gd name="T43" fmla="*/ 115 h 262"/>
              <a:gd name="T44" fmla="*/ 196 w 496"/>
              <a:gd name="T45" fmla="*/ 167 h 262"/>
              <a:gd name="T46" fmla="*/ 204 w 496"/>
              <a:gd name="T47" fmla="*/ 56 h 262"/>
              <a:gd name="T48" fmla="*/ 211 w 496"/>
              <a:gd name="T49" fmla="*/ 152 h 262"/>
              <a:gd name="T50" fmla="*/ 219 w 496"/>
              <a:gd name="T51" fmla="*/ 129 h 262"/>
              <a:gd name="T52" fmla="*/ 232 w 496"/>
              <a:gd name="T53" fmla="*/ 196 h 262"/>
              <a:gd name="T54" fmla="*/ 242 w 496"/>
              <a:gd name="T55" fmla="*/ 21 h 262"/>
              <a:gd name="T56" fmla="*/ 250 w 496"/>
              <a:gd name="T57" fmla="*/ 119 h 262"/>
              <a:gd name="T58" fmla="*/ 257 w 496"/>
              <a:gd name="T59" fmla="*/ 117 h 262"/>
              <a:gd name="T60" fmla="*/ 267 w 496"/>
              <a:gd name="T61" fmla="*/ 169 h 262"/>
              <a:gd name="T62" fmla="*/ 276 w 496"/>
              <a:gd name="T63" fmla="*/ 0 h 262"/>
              <a:gd name="T64" fmla="*/ 284 w 496"/>
              <a:gd name="T65" fmla="*/ 82 h 262"/>
              <a:gd name="T66" fmla="*/ 292 w 496"/>
              <a:gd name="T67" fmla="*/ 123 h 262"/>
              <a:gd name="T68" fmla="*/ 299 w 496"/>
              <a:gd name="T69" fmla="*/ 146 h 262"/>
              <a:gd name="T70" fmla="*/ 309 w 496"/>
              <a:gd name="T71" fmla="*/ 230 h 262"/>
              <a:gd name="T72" fmla="*/ 319 w 496"/>
              <a:gd name="T73" fmla="*/ 117 h 262"/>
              <a:gd name="T74" fmla="*/ 326 w 496"/>
              <a:gd name="T75" fmla="*/ 100 h 262"/>
              <a:gd name="T76" fmla="*/ 338 w 496"/>
              <a:gd name="T77" fmla="*/ 171 h 262"/>
              <a:gd name="T78" fmla="*/ 347 w 496"/>
              <a:gd name="T79" fmla="*/ 192 h 262"/>
              <a:gd name="T80" fmla="*/ 355 w 496"/>
              <a:gd name="T81" fmla="*/ 104 h 262"/>
              <a:gd name="T82" fmla="*/ 365 w 496"/>
              <a:gd name="T83" fmla="*/ 148 h 262"/>
              <a:gd name="T84" fmla="*/ 372 w 496"/>
              <a:gd name="T85" fmla="*/ 154 h 262"/>
              <a:gd name="T86" fmla="*/ 380 w 496"/>
              <a:gd name="T87" fmla="*/ 194 h 262"/>
              <a:gd name="T88" fmla="*/ 390 w 496"/>
              <a:gd name="T89" fmla="*/ 6 h 262"/>
              <a:gd name="T90" fmla="*/ 399 w 496"/>
              <a:gd name="T91" fmla="*/ 100 h 262"/>
              <a:gd name="T92" fmla="*/ 407 w 496"/>
              <a:gd name="T93" fmla="*/ 123 h 262"/>
              <a:gd name="T94" fmla="*/ 414 w 496"/>
              <a:gd name="T95" fmla="*/ 146 h 262"/>
              <a:gd name="T96" fmla="*/ 422 w 496"/>
              <a:gd name="T97" fmla="*/ 161 h 262"/>
              <a:gd name="T98" fmla="*/ 432 w 496"/>
              <a:gd name="T99" fmla="*/ 65 h 262"/>
              <a:gd name="T100" fmla="*/ 439 w 496"/>
              <a:gd name="T101" fmla="*/ 61 h 262"/>
              <a:gd name="T102" fmla="*/ 449 w 496"/>
              <a:gd name="T103" fmla="*/ 142 h 262"/>
              <a:gd name="T104" fmla="*/ 457 w 496"/>
              <a:gd name="T105" fmla="*/ 169 h 262"/>
              <a:gd name="T106" fmla="*/ 466 w 496"/>
              <a:gd name="T107" fmla="*/ 132 h 262"/>
              <a:gd name="T108" fmla="*/ 474 w 496"/>
              <a:gd name="T109" fmla="*/ 36 h 262"/>
              <a:gd name="T110" fmla="*/ 482 w 496"/>
              <a:gd name="T111" fmla="*/ 84 h 262"/>
              <a:gd name="T112" fmla="*/ 489 w 496"/>
              <a:gd name="T113" fmla="*/ 142 h 262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w 496"/>
              <a:gd name="T172" fmla="*/ 0 h 262"/>
              <a:gd name="T173" fmla="*/ 496 w 496"/>
              <a:gd name="T174" fmla="*/ 262 h 262"/>
            </a:gdLst>
            <a:ahLst/>
            <a:cxnLst>
              <a:cxn ang="T114">
                <a:pos x="T0" y="T1"/>
              </a:cxn>
              <a:cxn ang="T115">
                <a:pos x="T2" y="T3"/>
              </a:cxn>
              <a:cxn ang="T116">
                <a:pos x="T4" y="T5"/>
              </a:cxn>
              <a:cxn ang="T117">
                <a:pos x="T6" y="T7"/>
              </a:cxn>
              <a:cxn ang="T118">
                <a:pos x="T8" y="T9"/>
              </a:cxn>
              <a:cxn ang="T119">
                <a:pos x="T10" y="T11"/>
              </a:cxn>
              <a:cxn ang="T120">
                <a:pos x="T12" y="T13"/>
              </a:cxn>
              <a:cxn ang="T121">
                <a:pos x="T14" y="T15"/>
              </a:cxn>
              <a:cxn ang="T122">
                <a:pos x="T16" y="T17"/>
              </a:cxn>
              <a:cxn ang="T123">
                <a:pos x="T18" y="T19"/>
              </a:cxn>
              <a:cxn ang="T124">
                <a:pos x="T20" y="T21"/>
              </a:cxn>
              <a:cxn ang="T125">
                <a:pos x="T22" y="T23"/>
              </a:cxn>
              <a:cxn ang="T126">
                <a:pos x="T24" y="T25"/>
              </a:cxn>
              <a:cxn ang="T127">
                <a:pos x="T26" y="T27"/>
              </a:cxn>
              <a:cxn ang="T128">
                <a:pos x="T28" y="T29"/>
              </a:cxn>
              <a:cxn ang="T129">
                <a:pos x="T30" y="T31"/>
              </a:cxn>
              <a:cxn ang="T130">
                <a:pos x="T32" y="T33"/>
              </a:cxn>
              <a:cxn ang="T131">
                <a:pos x="T34" y="T35"/>
              </a:cxn>
              <a:cxn ang="T132">
                <a:pos x="T36" y="T37"/>
              </a:cxn>
              <a:cxn ang="T133">
                <a:pos x="T38" y="T39"/>
              </a:cxn>
              <a:cxn ang="T134">
                <a:pos x="T40" y="T41"/>
              </a:cxn>
              <a:cxn ang="T135">
                <a:pos x="T42" y="T43"/>
              </a:cxn>
              <a:cxn ang="T136">
                <a:pos x="T44" y="T45"/>
              </a:cxn>
              <a:cxn ang="T137">
                <a:pos x="T46" y="T47"/>
              </a:cxn>
              <a:cxn ang="T138">
                <a:pos x="T48" y="T49"/>
              </a:cxn>
              <a:cxn ang="T139">
                <a:pos x="T50" y="T51"/>
              </a:cxn>
              <a:cxn ang="T140">
                <a:pos x="T52" y="T53"/>
              </a:cxn>
              <a:cxn ang="T141">
                <a:pos x="T54" y="T55"/>
              </a:cxn>
              <a:cxn ang="T142">
                <a:pos x="T56" y="T57"/>
              </a:cxn>
              <a:cxn ang="T143">
                <a:pos x="T58" y="T59"/>
              </a:cxn>
              <a:cxn ang="T144">
                <a:pos x="T60" y="T61"/>
              </a:cxn>
              <a:cxn ang="T145">
                <a:pos x="T62" y="T63"/>
              </a:cxn>
              <a:cxn ang="T146">
                <a:pos x="T64" y="T65"/>
              </a:cxn>
              <a:cxn ang="T147">
                <a:pos x="T66" y="T67"/>
              </a:cxn>
              <a:cxn ang="T148">
                <a:pos x="T68" y="T69"/>
              </a:cxn>
              <a:cxn ang="T149">
                <a:pos x="T70" y="T71"/>
              </a:cxn>
              <a:cxn ang="T150">
                <a:pos x="T72" y="T73"/>
              </a:cxn>
              <a:cxn ang="T151">
                <a:pos x="T74" y="T75"/>
              </a:cxn>
              <a:cxn ang="T152">
                <a:pos x="T76" y="T77"/>
              </a:cxn>
              <a:cxn ang="T153">
                <a:pos x="T78" y="T79"/>
              </a:cxn>
              <a:cxn ang="T154">
                <a:pos x="T80" y="T81"/>
              </a:cxn>
              <a:cxn ang="T155">
                <a:pos x="T82" y="T83"/>
              </a:cxn>
              <a:cxn ang="T156">
                <a:pos x="T84" y="T85"/>
              </a:cxn>
              <a:cxn ang="T157">
                <a:pos x="T86" y="T87"/>
              </a:cxn>
              <a:cxn ang="T158">
                <a:pos x="T88" y="T89"/>
              </a:cxn>
              <a:cxn ang="T159">
                <a:pos x="T90" y="T91"/>
              </a:cxn>
              <a:cxn ang="T160">
                <a:pos x="T92" y="T93"/>
              </a:cxn>
              <a:cxn ang="T161">
                <a:pos x="T94" y="T95"/>
              </a:cxn>
              <a:cxn ang="T162">
                <a:pos x="T96" y="T97"/>
              </a:cxn>
              <a:cxn ang="T163">
                <a:pos x="T98" y="T99"/>
              </a:cxn>
              <a:cxn ang="T164">
                <a:pos x="T100" y="T101"/>
              </a:cxn>
              <a:cxn ang="T165">
                <a:pos x="T102" y="T103"/>
              </a:cxn>
              <a:cxn ang="T166">
                <a:pos x="T104" y="T105"/>
              </a:cxn>
              <a:cxn ang="T167">
                <a:pos x="T106" y="T107"/>
              </a:cxn>
              <a:cxn ang="T168">
                <a:pos x="T108" y="T109"/>
              </a:cxn>
              <a:cxn ang="T169">
                <a:pos x="T110" y="T111"/>
              </a:cxn>
              <a:cxn ang="T170">
                <a:pos x="T112" y="T113"/>
              </a:cxn>
            </a:cxnLst>
            <a:rect l="T171" t="T172" r="T173" b="T174"/>
            <a:pathLst>
              <a:path w="496" h="262">
                <a:moveTo>
                  <a:pt x="0" y="130"/>
                </a:moveTo>
                <a:lnTo>
                  <a:pt x="4" y="134"/>
                </a:lnTo>
                <a:lnTo>
                  <a:pt x="8" y="134"/>
                </a:lnTo>
                <a:lnTo>
                  <a:pt x="12" y="136"/>
                </a:lnTo>
                <a:lnTo>
                  <a:pt x="17" y="132"/>
                </a:lnTo>
                <a:lnTo>
                  <a:pt x="21" y="136"/>
                </a:lnTo>
                <a:lnTo>
                  <a:pt x="25" y="134"/>
                </a:lnTo>
                <a:lnTo>
                  <a:pt x="31" y="136"/>
                </a:lnTo>
                <a:lnTo>
                  <a:pt x="35" y="136"/>
                </a:lnTo>
                <a:lnTo>
                  <a:pt x="39" y="134"/>
                </a:lnTo>
                <a:lnTo>
                  <a:pt x="42" y="132"/>
                </a:lnTo>
                <a:lnTo>
                  <a:pt x="46" y="132"/>
                </a:lnTo>
                <a:lnTo>
                  <a:pt x="52" y="130"/>
                </a:lnTo>
                <a:lnTo>
                  <a:pt x="54" y="130"/>
                </a:lnTo>
                <a:lnTo>
                  <a:pt x="60" y="130"/>
                </a:lnTo>
                <a:lnTo>
                  <a:pt x="65" y="136"/>
                </a:lnTo>
                <a:lnTo>
                  <a:pt x="67" y="130"/>
                </a:lnTo>
                <a:lnTo>
                  <a:pt x="73" y="132"/>
                </a:lnTo>
                <a:lnTo>
                  <a:pt x="75" y="134"/>
                </a:lnTo>
                <a:lnTo>
                  <a:pt x="81" y="136"/>
                </a:lnTo>
                <a:lnTo>
                  <a:pt x="87" y="136"/>
                </a:lnTo>
                <a:lnTo>
                  <a:pt x="88" y="138"/>
                </a:lnTo>
                <a:lnTo>
                  <a:pt x="94" y="136"/>
                </a:lnTo>
                <a:lnTo>
                  <a:pt x="96" y="138"/>
                </a:lnTo>
                <a:lnTo>
                  <a:pt x="102" y="136"/>
                </a:lnTo>
                <a:lnTo>
                  <a:pt x="106" y="134"/>
                </a:lnTo>
                <a:lnTo>
                  <a:pt x="110" y="132"/>
                </a:lnTo>
                <a:lnTo>
                  <a:pt x="115" y="132"/>
                </a:lnTo>
                <a:lnTo>
                  <a:pt x="119" y="130"/>
                </a:lnTo>
                <a:lnTo>
                  <a:pt x="123" y="129"/>
                </a:lnTo>
                <a:lnTo>
                  <a:pt x="127" y="127"/>
                </a:lnTo>
                <a:lnTo>
                  <a:pt x="131" y="134"/>
                </a:lnTo>
                <a:lnTo>
                  <a:pt x="134" y="136"/>
                </a:lnTo>
                <a:lnTo>
                  <a:pt x="140" y="136"/>
                </a:lnTo>
                <a:lnTo>
                  <a:pt x="144" y="130"/>
                </a:lnTo>
                <a:lnTo>
                  <a:pt x="148" y="129"/>
                </a:lnTo>
                <a:lnTo>
                  <a:pt x="154" y="127"/>
                </a:lnTo>
                <a:lnTo>
                  <a:pt x="156" y="130"/>
                </a:lnTo>
                <a:lnTo>
                  <a:pt x="161" y="142"/>
                </a:lnTo>
                <a:lnTo>
                  <a:pt x="169" y="169"/>
                </a:lnTo>
                <a:lnTo>
                  <a:pt x="175" y="157"/>
                </a:lnTo>
                <a:lnTo>
                  <a:pt x="177" y="65"/>
                </a:lnTo>
                <a:lnTo>
                  <a:pt x="182" y="102"/>
                </a:lnTo>
                <a:lnTo>
                  <a:pt x="186" y="115"/>
                </a:lnTo>
                <a:lnTo>
                  <a:pt x="190" y="157"/>
                </a:lnTo>
                <a:lnTo>
                  <a:pt x="196" y="167"/>
                </a:lnTo>
                <a:lnTo>
                  <a:pt x="198" y="207"/>
                </a:lnTo>
                <a:lnTo>
                  <a:pt x="204" y="56"/>
                </a:lnTo>
                <a:lnTo>
                  <a:pt x="207" y="71"/>
                </a:lnTo>
                <a:lnTo>
                  <a:pt x="211" y="152"/>
                </a:lnTo>
                <a:lnTo>
                  <a:pt x="215" y="125"/>
                </a:lnTo>
                <a:lnTo>
                  <a:pt x="219" y="129"/>
                </a:lnTo>
                <a:lnTo>
                  <a:pt x="228" y="157"/>
                </a:lnTo>
                <a:lnTo>
                  <a:pt x="232" y="196"/>
                </a:lnTo>
                <a:lnTo>
                  <a:pt x="238" y="190"/>
                </a:lnTo>
                <a:lnTo>
                  <a:pt x="242" y="21"/>
                </a:lnTo>
                <a:lnTo>
                  <a:pt x="246" y="123"/>
                </a:lnTo>
                <a:lnTo>
                  <a:pt x="250" y="119"/>
                </a:lnTo>
                <a:lnTo>
                  <a:pt x="253" y="136"/>
                </a:lnTo>
                <a:lnTo>
                  <a:pt x="257" y="117"/>
                </a:lnTo>
                <a:lnTo>
                  <a:pt x="263" y="157"/>
                </a:lnTo>
                <a:lnTo>
                  <a:pt x="267" y="169"/>
                </a:lnTo>
                <a:lnTo>
                  <a:pt x="271" y="261"/>
                </a:lnTo>
                <a:lnTo>
                  <a:pt x="276" y="0"/>
                </a:lnTo>
                <a:lnTo>
                  <a:pt x="278" y="136"/>
                </a:lnTo>
                <a:lnTo>
                  <a:pt x="284" y="82"/>
                </a:lnTo>
                <a:lnTo>
                  <a:pt x="288" y="155"/>
                </a:lnTo>
                <a:lnTo>
                  <a:pt x="292" y="123"/>
                </a:lnTo>
                <a:lnTo>
                  <a:pt x="298" y="165"/>
                </a:lnTo>
                <a:lnTo>
                  <a:pt x="299" y="146"/>
                </a:lnTo>
                <a:lnTo>
                  <a:pt x="305" y="238"/>
                </a:lnTo>
                <a:lnTo>
                  <a:pt x="309" y="230"/>
                </a:lnTo>
                <a:lnTo>
                  <a:pt x="313" y="11"/>
                </a:lnTo>
                <a:lnTo>
                  <a:pt x="319" y="117"/>
                </a:lnTo>
                <a:lnTo>
                  <a:pt x="321" y="107"/>
                </a:lnTo>
                <a:lnTo>
                  <a:pt x="326" y="100"/>
                </a:lnTo>
                <a:lnTo>
                  <a:pt x="330" y="127"/>
                </a:lnTo>
                <a:lnTo>
                  <a:pt x="338" y="171"/>
                </a:lnTo>
                <a:lnTo>
                  <a:pt x="344" y="203"/>
                </a:lnTo>
                <a:lnTo>
                  <a:pt x="347" y="192"/>
                </a:lnTo>
                <a:lnTo>
                  <a:pt x="351" y="23"/>
                </a:lnTo>
                <a:lnTo>
                  <a:pt x="355" y="104"/>
                </a:lnTo>
                <a:lnTo>
                  <a:pt x="359" y="94"/>
                </a:lnTo>
                <a:lnTo>
                  <a:pt x="365" y="148"/>
                </a:lnTo>
                <a:lnTo>
                  <a:pt x="367" y="136"/>
                </a:lnTo>
                <a:lnTo>
                  <a:pt x="372" y="154"/>
                </a:lnTo>
                <a:lnTo>
                  <a:pt x="378" y="178"/>
                </a:lnTo>
                <a:lnTo>
                  <a:pt x="380" y="194"/>
                </a:lnTo>
                <a:lnTo>
                  <a:pt x="386" y="163"/>
                </a:lnTo>
                <a:lnTo>
                  <a:pt x="390" y="6"/>
                </a:lnTo>
                <a:lnTo>
                  <a:pt x="393" y="136"/>
                </a:lnTo>
                <a:lnTo>
                  <a:pt x="399" y="100"/>
                </a:lnTo>
                <a:lnTo>
                  <a:pt x="401" y="134"/>
                </a:lnTo>
                <a:lnTo>
                  <a:pt x="407" y="123"/>
                </a:lnTo>
                <a:lnTo>
                  <a:pt x="411" y="167"/>
                </a:lnTo>
                <a:lnTo>
                  <a:pt x="414" y="146"/>
                </a:lnTo>
                <a:lnTo>
                  <a:pt x="420" y="182"/>
                </a:lnTo>
                <a:lnTo>
                  <a:pt x="422" y="161"/>
                </a:lnTo>
                <a:lnTo>
                  <a:pt x="428" y="154"/>
                </a:lnTo>
                <a:lnTo>
                  <a:pt x="432" y="65"/>
                </a:lnTo>
                <a:lnTo>
                  <a:pt x="436" y="107"/>
                </a:lnTo>
                <a:lnTo>
                  <a:pt x="439" y="61"/>
                </a:lnTo>
                <a:lnTo>
                  <a:pt x="445" y="157"/>
                </a:lnTo>
                <a:lnTo>
                  <a:pt x="449" y="142"/>
                </a:lnTo>
                <a:lnTo>
                  <a:pt x="453" y="169"/>
                </a:lnTo>
                <a:lnTo>
                  <a:pt x="457" y="169"/>
                </a:lnTo>
                <a:lnTo>
                  <a:pt x="461" y="165"/>
                </a:lnTo>
                <a:lnTo>
                  <a:pt x="466" y="132"/>
                </a:lnTo>
                <a:lnTo>
                  <a:pt x="470" y="136"/>
                </a:lnTo>
                <a:lnTo>
                  <a:pt x="474" y="36"/>
                </a:lnTo>
                <a:lnTo>
                  <a:pt x="478" y="100"/>
                </a:lnTo>
                <a:lnTo>
                  <a:pt x="482" y="84"/>
                </a:lnTo>
                <a:lnTo>
                  <a:pt x="487" y="134"/>
                </a:lnTo>
                <a:lnTo>
                  <a:pt x="489" y="142"/>
                </a:lnTo>
                <a:lnTo>
                  <a:pt x="495" y="163"/>
                </a:lnTo>
              </a:path>
            </a:pathLst>
          </a:custGeom>
          <a:noFill/>
          <a:ln w="12700" cap="rnd">
            <a:solidFill>
              <a:schemeClr val="accent1"/>
            </a:solidFill>
            <a:round/>
            <a:headEnd/>
            <a:tailEnd/>
          </a:ln>
        </p:spPr>
        <p:txBody>
          <a:bodyPr/>
          <a:lstStyle/>
          <a:p>
            <a:endParaRPr lang="en-US" sz="1400"/>
          </a:p>
        </p:txBody>
      </p:sp>
      <p:sp>
        <p:nvSpPr>
          <p:cNvPr id="202" name="Freeform 66"/>
          <p:cNvSpPr>
            <a:spLocks/>
          </p:cNvSpPr>
          <p:nvPr/>
        </p:nvSpPr>
        <p:spPr bwMode="auto">
          <a:xfrm>
            <a:off x="1231325" y="2546844"/>
            <a:ext cx="367710" cy="65821"/>
          </a:xfrm>
          <a:custGeom>
            <a:avLst/>
            <a:gdLst>
              <a:gd name="T0" fmla="*/ 0 w 344"/>
              <a:gd name="T1" fmla="*/ 75 h 80"/>
              <a:gd name="T2" fmla="*/ 8 w 344"/>
              <a:gd name="T3" fmla="*/ 79 h 80"/>
              <a:gd name="T4" fmla="*/ 17 w 344"/>
              <a:gd name="T5" fmla="*/ 60 h 80"/>
              <a:gd name="T6" fmla="*/ 25 w 344"/>
              <a:gd name="T7" fmla="*/ 46 h 80"/>
              <a:gd name="T8" fmla="*/ 35 w 344"/>
              <a:gd name="T9" fmla="*/ 33 h 80"/>
              <a:gd name="T10" fmla="*/ 42 w 344"/>
              <a:gd name="T11" fmla="*/ 64 h 80"/>
              <a:gd name="T12" fmla="*/ 50 w 344"/>
              <a:gd name="T13" fmla="*/ 58 h 80"/>
              <a:gd name="T14" fmla="*/ 59 w 344"/>
              <a:gd name="T15" fmla="*/ 58 h 80"/>
              <a:gd name="T16" fmla="*/ 67 w 344"/>
              <a:gd name="T17" fmla="*/ 35 h 80"/>
              <a:gd name="T18" fmla="*/ 75 w 344"/>
              <a:gd name="T19" fmla="*/ 27 h 80"/>
              <a:gd name="T20" fmla="*/ 84 w 344"/>
              <a:gd name="T21" fmla="*/ 48 h 80"/>
              <a:gd name="T22" fmla="*/ 94 w 344"/>
              <a:gd name="T23" fmla="*/ 54 h 80"/>
              <a:gd name="T24" fmla="*/ 106 w 344"/>
              <a:gd name="T25" fmla="*/ 44 h 80"/>
              <a:gd name="T26" fmla="*/ 115 w 344"/>
              <a:gd name="T27" fmla="*/ 44 h 80"/>
              <a:gd name="T28" fmla="*/ 123 w 344"/>
              <a:gd name="T29" fmla="*/ 44 h 80"/>
              <a:gd name="T30" fmla="*/ 130 w 344"/>
              <a:gd name="T31" fmla="*/ 46 h 80"/>
              <a:gd name="T32" fmla="*/ 140 w 344"/>
              <a:gd name="T33" fmla="*/ 46 h 80"/>
              <a:gd name="T34" fmla="*/ 148 w 344"/>
              <a:gd name="T35" fmla="*/ 50 h 80"/>
              <a:gd name="T36" fmla="*/ 161 w 344"/>
              <a:gd name="T37" fmla="*/ 48 h 80"/>
              <a:gd name="T38" fmla="*/ 169 w 344"/>
              <a:gd name="T39" fmla="*/ 48 h 80"/>
              <a:gd name="T40" fmla="*/ 178 w 344"/>
              <a:gd name="T41" fmla="*/ 44 h 80"/>
              <a:gd name="T42" fmla="*/ 186 w 344"/>
              <a:gd name="T43" fmla="*/ 39 h 80"/>
              <a:gd name="T44" fmla="*/ 196 w 344"/>
              <a:gd name="T45" fmla="*/ 41 h 80"/>
              <a:gd name="T46" fmla="*/ 203 w 344"/>
              <a:gd name="T47" fmla="*/ 44 h 80"/>
              <a:gd name="T48" fmla="*/ 211 w 344"/>
              <a:gd name="T49" fmla="*/ 44 h 80"/>
              <a:gd name="T50" fmla="*/ 221 w 344"/>
              <a:gd name="T51" fmla="*/ 48 h 80"/>
              <a:gd name="T52" fmla="*/ 228 w 344"/>
              <a:gd name="T53" fmla="*/ 48 h 80"/>
              <a:gd name="T54" fmla="*/ 238 w 344"/>
              <a:gd name="T55" fmla="*/ 46 h 80"/>
              <a:gd name="T56" fmla="*/ 246 w 344"/>
              <a:gd name="T57" fmla="*/ 50 h 80"/>
              <a:gd name="T58" fmla="*/ 259 w 344"/>
              <a:gd name="T59" fmla="*/ 46 h 80"/>
              <a:gd name="T60" fmla="*/ 267 w 344"/>
              <a:gd name="T61" fmla="*/ 41 h 80"/>
              <a:gd name="T62" fmla="*/ 276 w 344"/>
              <a:gd name="T63" fmla="*/ 44 h 80"/>
              <a:gd name="T64" fmla="*/ 284 w 344"/>
              <a:gd name="T65" fmla="*/ 46 h 80"/>
              <a:gd name="T66" fmla="*/ 292 w 344"/>
              <a:gd name="T67" fmla="*/ 50 h 80"/>
              <a:gd name="T68" fmla="*/ 299 w 344"/>
              <a:gd name="T69" fmla="*/ 50 h 80"/>
              <a:gd name="T70" fmla="*/ 309 w 344"/>
              <a:gd name="T71" fmla="*/ 44 h 80"/>
              <a:gd name="T72" fmla="*/ 318 w 344"/>
              <a:gd name="T73" fmla="*/ 46 h 80"/>
              <a:gd name="T74" fmla="*/ 326 w 344"/>
              <a:gd name="T75" fmla="*/ 44 h 80"/>
              <a:gd name="T76" fmla="*/ 334 w 344"/>
              <a:gd name="T77" fmla="*/ 41 h 80"/>
              <a:gd name="T78" fmla="*/ 343 w 344"/>
              <a:gd name="T79" fmla="*/ 35 h 80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w 344"/>
              <a:gd name="T121" fmla="*/ 0 h 80"/>
              <a:gd name="T122" fmla="*/ 344 w 344"/>
              <a:gd name="T123" fmla="*/ 80 h 80"/>
            </a:gdLst>
            <a:ahLst/>
            <a:cxnLst>
              <a:cxn ang="T80">
                <a:pos x="T0" y="T1"/>
              </a:cxn>
              <a:cxn ang="T81">
                <a:pos x="T2" y="T3"/>
              </a:cxn>
              <a:cxn ang="T82">
                <a:pos x="T4" y="T5"/>
              </a:cxn>
              <a:cxn ang="T83">
                <a:pos x="T6" y="T7"/>
              </a:cxn>
              <a:cxn ang="T84">
                <a:pos x="T8" y="T9"/>
              </a:cxn>
              <a:cxn ang="T85">
                <a:pos x="T10" y="T11"/>
              </a:cxn>
              <a:cxn ang="T86">
                <a:pos x="T12" y="T13"/>
              </a:cxn>
              <a:cxn ang="T87">
                <a:pos x="T14" y="T15"/>
              </a:cxn>
              <a:cxn ang="T88">
                <a:pos x="T16" y="T17"/>
              </a:cxn>
              <a:cxn ang="T89">
                <a:pos x="T18" y="T19"/>
              </a:cxn>
              <a:cxn ang="T90">
                <a:pos x="T20" y="T21"/>
              </a:cxn>
              <a:cxn ang="T91">
                <a:pos x="T22" y="T23"/>
              </a:cxn>
              <a:cxn ang="T92">
                <a:pos x="T24" y="T25"/>
              </a:cxn>
              <a:cxn ang="T93">
                <a:pos x="T26" y="T27"/>
              </a:cxn>
              <a:cxn ang="T94">
                <a:pos x="T28" y="T29"/>
              </a:cxn>
              <a:cxn ang="T95">
                <a:pos x="T30" y="T31"/>
              </a:cxn>
              <a:cxn ang="T96">
                <a:pos x="T32" y="T33"/>
              </a:cxn>
              <a:cxn ang="T97">
                <a:pos x="T34" y="T35"/>
              </a:cxn>
              <a:cxn ang="T98">
                <a:pos x="T36" y="T37"/>
              </a:cxn>
              <a:cxn ang="T99">
                <a:pos x="T38" y="T39"/>
              </a:cxn>
              <a:cxn ang="T100">
                <a:pos x="T40" y="T41"/>
              </a:cxn>
              <a:cxn ang="T101">
                <a:pos x="T42" y="T43"/>
              </a:cxn>
              <a:cxn ang="T102">
                <a:pos x="T44" y="T45"/>
              </a:cxn>
              <a:cxn ang="T103">
                <a:pos x="T46" y="T47"/>
              </a:cxn>
              <a:cxn ang="T104">
                <a:pos x="T48" y="T49"/>
              </a:cxn>
              <a:cxn ang="T105">
                <a:pos x="T50" y="T51"/>
              </a:cxn>
              <a:cxn ang="T106">
                <a:pos x="T52" y="T53"/>
              </a:cxn>
              <a:cxn ang="T107">
                <a:pos x="T54" y="T55"/>
              </a:cxn>
              <a:cxn ang="T108">
                <a:pos x="T56" y="T57"/>
              </a:cxn>
              <a:cxn ang="T109">
                <a:pos x="T58" y="T59"/>
              </a:cxn>
              <a:cxn ang="T110">
                <a:pos x="T60" y="T61"/>
              </a:cxn>
              <a:cxn ang="T111">
                <a:pos x="T62" y="T63"/>
              </a:cxn>
              <a:cxn ang="T112">
                <a:pos x="T64" y="T65"/>
              </a:cxn>
              <a:cxn ang="T113">
                <a:pos x="T66" y="T67"/>
              </a:cxn>
              <a:cxn ang="T114">
                <a:pos x="T68" y="T69"/>
              </a:cxn>
              <a:cxn ang="T115">
                <a:pos x="T70" y="T71"/>
              </a:cxn>
              <a:cxn ang="T116">
                <a:pos x="T72" y="T73"/>
              </a:cxn>
              <a:cxn ang="T117">
                <a:pos x="T74" y="T75"/>
              </a:cxn>
              <a:cxn ang="T118">
                <a:pos x="T76" y="T77"/>
              </a:cxn>
              <a:cxn ang="T119">
                <a:pos x="T78" y="T79"/>
              </a:cxn>
            </a:cxnLst>
            <a:rect l="T120" t="T121" r="T122" b="T123"/>
            <a:pathLst>
              <a:path w="344" h="80">
                <a:moveTo>
                  <a:pt x="0" y="75"/>
                </a:moveTo>
                <a:lnTo>
                  <a:pt x="0" y="75"/>
                </a:lnTo>
                <a:lnTo>
                  <a:pt x="6" y="73"/>
                </a:lnTo>
                <a:lnTo>
                  <a:pt x="8" y="79"/>
                </a:lnTo>
                <a:lnTo>
                  <a:pt x="13" y="50"/>
                </a:lnTo>
                <a:lnTo>
                  <a:pt x="17" y="60"/>
                </a:lnTo>
                <a:lnTo>
                  <a:pt x="21" y="48"/>
                </a:lnTo>
                <a:lnTo>
                  <a:pt x="25" y="46"/>
                </a:lnTo>
                <a:lnTo>
                  <a:pt x="29" y="0"/>
                </a:lnTo>
                <a:lnTo>
                  <a:pt x="35" y="33"/>
                </a:lnTo>
                <a:lnTo>
                  <a:pt x="38" y="44"/>
                </a:lnTo>
                <a:lnTo>
                  <a:pt x="42" y="64"/>
                </a:lnTo>
                <a:lnTo>
                  <a:pt x="46" y="58"/>
                </a:lnTo>
                <a:lnTo>
                  <a:pt x="50" y="58"/>
                </a:lnTo>
                <a:lnTo>
                  <a:pt x="56" y="44"/>
                </a:lnTo>
                <a:lnTo>
                  <a:pt x="59" y="58"/>
                </a:lnTo>
                <a:lnTo>
                  <a:pt x="63" y="35"/>
                </a:lnTo>
                <a:lnTo>
                  <a:pt x="67" y="35"/>
                </a:lnTo>
                <a:lnTo>
                  <a:pt x="73" y="35"/>
                </a:lnTo>
                <a:lnTo>
                  <a:pt x="75" y="27"/>
                </a:lnTo>
                <a:lnTo>
                  <a:pt x="81" y="44"/>
                </a:lnTo>
                <a:lnTo>
                  <a:pt x="84" y="48"/>
                </a:lnTo>
                <a:lnTo>
                  <a:pt x="88" y="54"/>
                </a:lnTo>
                <a:lnTo>
                  <a:pt x="94" y="54"/>
                </a:lnTo>
                <a:lnTo>
                  <a:pt x="102" y="50"/>
                </a:lnTo>
                <a:lnTo>
                  <a:pt x="106" y="44"/>
                </a:lnTo>
                <a:lnTo>
                  <a:pt x="109" y="44"/>
                </a:lnTo>
                <a:lnTo>
                  <a:pt x="115" y="44"/>
                </a:lnTo>
                <a:lnTo>
                  <a:pt x="119" y="41"/>
                </a:lnTo>
                <a:lnTo>
                  <a:pt x="123" y="44"/>
                </a:lnTo>
                <a:lnTo>
                  <a:pt x="129" y="44"/>
                </a:lnTo>
                <a:lnTo>
                  <a:pt x="130" y="46"/>
                </a:lnTo>
                <a:lnTo>
                  <a:pt x="136" y="42"/>
                </a:lnTo>
                <a:lnTo>
                  <a:pt x="140" y="46"/>
                </a:lnTo>
                <a:lnTo>
                  <a:pt x="144" y="46"/>
                </a:lnTo>
                <a:lnTo>
                  <a:pt x="148" y="50"/>
                </a:lnTo>
                <a:lnTo>
                  <a:pt x="157" y="54"/>
                </a:lnTo>
                <a:lnTo>
                  <a:pt x="161" y="48"/>
                </a:lnTo>
                <a:lnTo>
                  <a:pt x="165" y="48"/>
                </a:lnTo>
                <a:lnTo>
                  <a:pt x="169" y="48"/>
                </a:lnTo>
                <a:lnTo>
                  <a:pt x="175" y="48"/>
                </a:lnTo>
                <a:lnTo>
                  <a:pt x="178" y="44"/>
                </a:lnTo>
                <a:lnTo>
                  <a:pt x="182" y="44"/>
                </a:lnTo>
                <a:lnTo>
                  <a:pt x="186" y="39"/>
                </a:lnTo>
                <a:lnTo>
                  <a:pt x="190" y="42"/>
                </a:lnTo>
                <a:lnTo>
                  <a:pt x="196" y="41"/>
                </a:lnTo>
                <a:lnTo>
                  <a:pt x="198" y="42"/>
                </a:lnTo>
                <a:lnTo>
                  <a:pt x="203" y="44"/>
                </a:lnTo>
                <a:lnTo>
                  <a:pt x="207" y="48"/>
                </a:lnTo>
                <a:lnTo>
                  <a:pt x="211" y="44"/>
                </a:lnTo>
                <a:lnTo>
                  <a:pt x="217" y="44"/>
                </a:lnTo>
                <a:lnTo>
                  <a:pt x="221" y="48"/>
                </a:lnTo>
                <a:lnTo>
                  <a:pt x="224" y="46"/>
                </a:lnTo>
                <a:lnTo>
                  <a:pt x="228" y="48"/>
                </a:lnTo>
                <a:lnTo>
                  <a:pt x="232" y="46"/>
                </a:lnTo>
                <a:lnTo>
                  <a:pt x="238" y="46"/>
                </a:lnTo>
                <a:lnTo>
                  <a:pt x="242" y="50"/>
                </a:lnTo>
                <a:lnTo>
                  <a:pt x="246" y="50"/>
                </a:lnTo>
                <a:lnTo>
                  <a:pt x="253" y="44"/>
                </a:lnTo>
                <a:lnTo>
                  <a:pt x="259" y="46"/>
                </a:lnTo>
                <a:lnTo>
                  <a:pt x="263" y="41"/>
                </a:lnTo>
                <a:lnTo>
                  <a:pt x="267" y="41"/>
                </a:lnTo>
                <a:lnTo>
                  <a:pt x="270" y="41"/>
                </a:lnTo>
                <a:lnTo>
                  <a:pt x="276" y="44"/>
                </a:lnTo>
                <a:lnTo>
                  <a:pt x="280" y="44"/>
                </a:lnTo>
                <a:lnTo>
                  <a:pt x="284" y="46"/>
                </a:lnTo>
                <a:lnTo>
                  <a:pt x="288" y="48"/>
                </a:lnTo>
                <a:lnTo>
                  <a:pt x="292" y="50"/>
                </a:lnTo>
                <a:lnTo>
                  <a:pt x="297" y="50"/>
                </a:lnTo>
                <a:lnTo>
                  <a:pt x="299" y="50"/>
                </a:lnTo>
                <a:lnTo>
                  <a:pt x="305" y="44"/>
                </a:lnTo>
                <a:lnTo>
                  <a:pt x="309" y="44"/>
                </a:lnTo>
                <a:lnTo>
                  <a:pt x="313" y="46"/>
                </a:lnTo>
                <a:lnTo>
                  <a:pt x="318" y="46"/>
                </a:lnTo>
                <a:lnTo>
                  <a:pt x="320" y="44"/>
                </a:lnTo>
                <a:lnTo>
                  <a:pt x="326" y="44"/>
                </a:lnTo>
                <a:lnTo>
                  <a:pt x="332" y="41"/>
                </a:lnTo>
                <a:lnTo>
                  <a:pt x="334" y="41"/>
                </a:lnTo>
                <a:lnTo>
                  <a:pt x="340" y="41"/>
                </a:lnTo>
                <a:lnTo>
                  <a:pt x="343" y="35"/>
                </a:lnTo>
              </a:path>
            </a:pathLst>
          </a:custGeom>
          <a:noFill/>
          <a:ln w="12700" cap="rnd">
            <a:solidFill>
              <a:schemeClr val="accent1"/>
            </a:solidFill>
            <a:round/>
            <a:headEnd/>
            <a:tailEnd/>
          </a:ln>
        </p:spPr>
        <p:txBody>
          <a:bodyPr/>
          <a:lstStyle/>
          <a:p>
            <a:endParaRPr lang="en-US" sz="1400"/>
          </a:p>
        </p:txBody>
      </p:sp>
      <p:sp>
        <p:nvSpPr>
          <p:cNvPr id="204" name="Freeform 69"/>
          <p:cNvSpPr>
            <a:spLocks/>
          </p:cNvSpPr>
          <p:nvPr/>
        </p:nvSpPr>
        <p:spPr bwMode="auto">
          <a:xfrm>
            <a:off x="685800" y="2816448"/>
            <a:ext cx="530188" cy="215565"/>
          </a:xfrm>
          <a:custGeom>
            <a:avLst/>
            <a:gdLst>
              <a:gd name="T0" fmla="*/ 4 w 496"/>
              <a:gd name="T1" fmla="*/ 134 h 262"/>
              <a:gd name="T2" fmla="*/ 12 w 496"/>
              <a:gd name="T3" fmla="*/ 136 h 262"/>
              <a:gd name="T4" fmla="*/ 21 w 496"/>
              <a:gd name="T5" fmla="*/ 136 h 262"/>
              <a:gd name="T6" fmla="*/ 31 w 496"/>
              <a:gd name="T7" fmla="*/ 136 h 262"/>
              <a:gd name="T8" fmla="*/ 39 w 496"/>
              <a:gd name="T9" fmla="*/ 134 h 262"/>
              <a:gd name="T10" fmla="*/ 46 w 496"/>
              <a:gd name="T11" fmla="*/ 132 h 262"/>
              <a:gd name="T12" fmla="*/ 54 w 496"/>
              <a:gd name="T13" fmla="*/ 130 h 262"/>
              <a:gd name="T14" fmla="*/ 65 w 496"/>
              <a:gd name="T15" fmla="*/ 136 h 262"/>
              <a:gd name="T16" fmla="*/ 73 w 496"/>
              <a:gd name="T17" fmla="*/ 132 h 262"/>
              <a:gd name="T18" fmla="*/ 81 w 496"/>
              <a:gd name="T19" fmla="*/ 136 h 262"/>
              <a:gd name="T20" fmla="*/ 88 w 496"/>
              <a:gd name="T21" fmla="*/ 138 h 262"/>
              <a:gd name="T22" fmla="*/ 96 w 496"/>
              <a:gd name="T23" fmla="*/ 138 h 262"/>
              <a:gd name="T24" fmla="*/ 106 w 496"/>
              <a:gd name="T25" fmla="*/ 134 h 262"/>
              <a:gd name="T26" fmla="*/ 115 w 496"/>
              <a:gd name="T27" fmla="*/ 132 h 262"/>
              <a:gd name="T28" fmla="*/ 123 w 496"/>
              <a:gd name="T29" fmla="*/ 129 h 262"/>
              <a:gd name="T30" fmla="*/ 131 w 496"/>
              <a:gd name="T31" fmla="*/ 134 h 262"/>
              <a:gd name="T32" fmla="*/ 140 w 496"/>
              <a:gd name="T33" fmla="*/ 136 h 262"/>
              <a:gd name="T34" fmla="*/ 148 w 496"/>
              <a:gd name="T35" fmla="*/ 129 h 262"/>
              <a:gd name="T36" fmla="*/ 156 w 496"/>
              <a:gd name="T37" fmla="*/ 130 h 262"/>
              <a:gd name="T38" fmla="*/ 169 w 496"/>
              <a:gd name="T39" fmla="*/ 169 h 262"/>
              <a:gd name="T40" fmla="*/ 177 w 496"/>
              <a:gd name="T41" fmla="*/ 65 h 262"/>
              <a:gd name="T42" fmla="*/ 186 w 496"/>
              <a:gd name="T43" fmla="*/ 115 h 262"/>
              <a:gd name="T44" fmla="*/ 196 w 496"/>
              <a:gd name="T45" fmla="*/ 167 h 262"/>
              <a:gd name="T46" fmla="*/ 204 w 496"/>
              <a:gd name="T47" fmla="*/ 56 h 262"/>
              <a:gd name="T48" fmla="*/ 211 w 496"/>
              <a:gd name="T49" fmla="*/ 152 h 262"/>
              <a:gd name="T50" fmla="*/ 219 w 496"/>
              <a:gd name="T51" fmla="*/ 129 h 262"/>
              <a:gd name="T52" fmla="*/ 232 w 496"/>
              <a:gd name="T53" fmla="*/ 196 h 262"/>
              <a:gd name="T54" fmla="*/ 242 w 496"/>
              <a:gd name="T55" fmla="*/ 21 h 262"/>
              <a:gd name="T56" fmla="*/ 250 w 496"/>
              <a:gd name="T57" fmla="*/ 119 h 262"/>
              <a:gd name="T58" fmla="*/ 257 w 496"/>
              <a:gd name="T59" fmla="*/ 117 h 262"/>
              <a:gd name="T60" fmla="*/ 267 w 496"/>
              <a:gd name="T61" fmla="*/ 169 h 262"/>
              <a:gd name="T62" fmla="*/ 276 w 496"/>
              <a:gd name="T63" fmla="*/ 0 h 262"/>
              <a:gd name="T64" fmla="*/ 284 w 496"/>
              <a:gd name="T65" fmla="*/ 82 h 262"/>
              <a:gd name="T66" fmla="*/ 292 w 496"/>
              <a:gd name="T67" fmla="*/ 123 h 262"/>
              <a:gd name="T68" fmla="*/ 299 w 496"/>
              <a:gd name="T69" fmla="*/ 146 h 262"/>
              <a:gd name="T70" fmla="*/ 309 w 496"/>
              <a:gd name="T71" fmla="*/ 230 h 262"/>
              <a:gd name="T72" fmla="*/ 319 w 496"/>
              <a:gd name="T73" fmla="*/ 117 h 262"/>
              <a:gd name="T74" fmla="*/ 326 w 496"/>
              <a:gd name="T75" fmla="*/ 100 h 262"/>
              <a:gd name="T76" fmla="*/ 338 w 496"/>
              <a:gd name="T77" fmla="*/ 171 h 262"/>
              <a:gd name="T78" fmla="*/ 347 w 496"/>
              <a:gd name="T79" fmla="*/ 192 h 262"/>
              <a:gd name="T80" fmla="*/ 355 w 496"/>
              <a:gd name="T81" fmla="*/ 104 h 262"/>
              <a:gd name="T82" fmla="*/ 365 w 496"/>
              <a:gd name="T83" fmla="*/ 148 h 262"/>
              <a:gd name="T84" fmla="*/ 372 w 496"/>
              <a:gd name="T85" fmla="*/ 154 h 262"/>
              <a:gd name="T86" fmla="*/ 380 w 496"/>
              <a:gd name="T87" fmla="*/ 194 h 262"/>
              <a:gd name="T88" fmla="*/ 390 w 496"/>
              <a:gd name="T89" fmla="*/ 6 h 262"/>
              <a:gd name="T90" fmla="*/ 399 w 496"/>
              <a:gd name="T91" fmla="*/ 100 h 262"/>
              <a:gd name="T92" fmla="*/ 407 w 496"/>
              <a:gd name="T93" fmla="*/ 123 h 262"/>
              <a:gd name="T94" fmla="*/ 414 w 496"/>
              <a:gd name="T95" fmla="*/ 146 h 262"/>
              <a:gd name="T96" fmla="*/ 422 w 496"/>
              <a:gd name="T97" fmla="*/ 161 h 262"/>
              <a:gd name="T98" fmla="*/ 432 w 496"/>
              <a:gd name="T99" fmla="*/ 65 h 262"/>
              <a:gd name="T100" fmla="*/ 439 w 496"/>
              <a:gd name="T101" fmla="*/ 61 h 262"/>
              <a:gd name="T102" fmla="*/ 449 w 496"/>
              <a:gd name="T103" fmla="*/ 142 h 262"/>
              <a:gd name="T104" fmla="*/ 457 w 496"/>
              <a:gd name="T105" fmla="*/ 169 h 262"/>
              <a:gd name="T106" fmla="*/ 466 w 496"/>
              <a:gd name="T107" fmla="*/ 132 h 262"/>
              <a:gd name="T108" fmla="*/ 474 w 496"/>
              <a:gd name="T109" fmla="*/ 36 h 262"/>
              <a:gd name="T110" fmla="*/ 482 w 496"/>
              <a:gd name="T111" fmla="*/ 84 h 262"/>
              <a:gd name="T112" fmla="*/ 489 w 496"/>
              <a:gd name="T113" fmla="*/ 142 h 262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w 496"/>
              <a:gd name="T172" fmla="*/ 0 h 262"/>
              <a:gd name="T173" fmla="*/ 496 w 496"/>
              <a:gd name="T174" fmla="*/ 262 h 262"/>
            </a:gdLst>
            <a:ahLst/>
            <a:cxnLst>
              <a:cxn ang="T114">
                <a:pos x="T0" y="T1"/>
              </a:cxn>
              <a:cxn ang="T115">
                <a:pos x="T2" y="T3"/>
              </a:cxn>
              <a:cxn ang="T116">
                <a:pos x="T4" y="T5"/>
              </a:cxn>
              <a:cxn ang="T117">
                <a:pos x="T6" y="T7"/>
              </a:cxn>
              <a:cxn ang="T118">
                <a:pos x="T8" y="T9"/>
              </a:cxn>
              <a:cxn ang="T119">
                <a:pos x="T10" y="T11"/>
              </a:cxn>
              <a:cxn ang="T120">
                <a:pos x="T12" y="T13"/>
              </a:cxn>
              <a:cxn ang="T121">
                <a:pos x="T14" y="T15"/>
              </a:cxn>
              <a:cxn ang="T122">
                <a:pos x="T16" y="T17"/>
              </a:cxn>
              <a:cxn ang="T123">
                <a:pos x="T18" y="T19"/>
              </a:cxn>
              <a:cxn ang="T124">
                <a:pos x="T20" y="T21"/>
              </a:cxn>
              <a:cxn ang="T125">
                <a:pos x="T22" y="T23"/>
              </a:cxn>
              <a:cxn ang="T126">
                <a:pos x="T24" y="T25"/>
              </a:cxn>
              <a:cxn ang="T127">
                <a:pos x="T26" y="T27"/>
              </a:cxn>
              <a:cxn ang="T128">
                <a:pos x="T28" y="T29"/>
              </a:cxn>
              <a:cxn ang="T129">
                <a:pos x="T30" y="T31"/>
              </a:cxn>
              <a:cxn ang="T130">
                <a:pos x="T32" y="T33"/>
              </a:cxn>
              <a:cxn ang="T131">
                <a:pos x="T34" y="T35"/>
              </a:cxn>
              <a:cxn ang="T132">
                <a:pos x="T36" y="T37"/>
              </a:cxn>
              <a:cxn ang="T133">
                <a:pos x="T38" y="T39"/>
              </a:cxn>
              <a:cxn ang="T134">
                <a:pos x="T40" y="T41"/>
              </a:cxn>
              <a:cxn ang="T135">
                <a:pos x="T42" y="T43"/>
              </a:cxn>
              <a:cxn ang="T136">
                <a:pos x="T44" y="T45"/>
              </a:cxn>
              <a:cxn ang="T137">
                <a:pos x="T46" y="T47"/>
              </a:cxn>
              <a:cxn ang="T138">
                <a:pos x="T48" y="T49"/>
              </a:cxn>
              <a:cxn ang="T139">
                <a:pos x="T50" y="T51"/>
              </a:cxn>
              <a:cxn ang="T140">
                <a:pos x="T52" y="T53"/>
              </a:cxn>
              <a:cxn ang="T141">
                <a:pos x="T54" y="T55"/>
              </a:cxn>
              <a:cxn ang="T142">
                <a:pos x="T56" y="T57"/>
              </a:cxn>
              <a:cxn ang="T143">
                <a:pos x="T58" y="T59"/>
              </a:cxn>
              <a:cxn ang="T144">
                <a:pos x="T60" y="T61"/>
              </a:cxn>
              <a:cxn ang="T145">
                <a:pos x="T62" y="T63"/>
              </a:cxn>
              <a:cxn ang="T146">
                <a:pos x="T64" y="T65"/>
              </a:cxn>
              <a:cxn ang="T147">
                <a:pos x="T66" y="T67"/>
              </a:cxn>
              <a:cxn ang="T148">
                <a:pos x="T68" y="T69"/>
              </a:cxn>
              <a:cxn ang="T149">
                <a:pos x="T70" y="T71"/>
              </a:cxn>
              <a:cxn ang="T150">
                <a:pos x="T72" y="T73"/>
              </a:cxn>
              <a:cxn ang="T151">
                <a:pos x="T74" y="T75"/>
              </a:cxn>
              <a:cxn ang="T152">
                <a:pos x="T76" y="T77"/>
              </a:cxn>
              <a:cxn ang="T153">
                <a:pos x="T78" y="T79"/>
              </a:cxn>
              <a:cxn ang="T154">
                <a:pos x="T80" y="T81"/>
              </a:cxn>
              <a:cxn ang="T155">
                <a:pos x="T82" y="T83"/>
              </a:cxn>
              <a:cxn ang="T156">
                <a:pos x="T84" y="T85"/>
              </a:cxn>
              <a:cxn ang="T157">
                <a:pos x="T86" y="T87"/>
              </a:cxn>
              <a:cxn ang="T158">
                <a:pos x="T88" y="T89"/>
              </a:cxn>
              <a:cxn ang="T159">
                <a:pos x="T90" y="T91"/>
              </a:cxn>
              <a:cxn ang="T160">
                <a:pos x="T92" y="T93"/>
              </a:cxn>
              <a:cxn ang="T161">
                <a:pos x="T94" y="T95"/>
              </a:cxn>
              <a:cxn ang="T162">
                <a:pos x="T96" y="T97"/>
              </a:cxn>
              <a:cxn ang="T163">
                <a:pos x="T98" y="T99"/>
              </a:cxn>
              <a:cxn ang="T164">
                <a:pos x="T100" y="T101"/>
              </a:cxn>
              <a:cxn ang="T165">
                <a:pos x="T102" y="T103"/>
              </a:cxn>
              <a:cxn ang="T166">
                <a:pos x="T104" y="T105"/>
              </a:cxn>
              <a:cxn ang="T167">
                <a:pos x="T106" y="T107"/>
              </a:cxn>
              <a:cxn ang="T168">
                <a:pos x="T108" y="T109"/>
              </a:cxn>
              <a:cxn ang="T169">
                <a:pos x="T110" y="T111"/>
              </a:cxn>
              <a:cxn ang="T170">
                <a:pos x="T112" y="T113"/>
              </a:cxn>
            </a:cxnLst>
            <a:rect l="T171" t="T172" r="T173" b="T174"/>
            <a:pathLst>
              <a:path w="496" h="262">
                <a:moveTo>
                  <a:pt x="0" y="130"/>
                </a:moveTo>
                <a:lnTo>
                  <a:pt x="4" y="134"/>
                </a:lnTo>
                <a:lnTo>
                  <a:pt x="8" y="134"/>
                </a:lnTo>
                <a:lnTo>
                  <a:pt x="12" y="136"/>
                </a:lnTo>
                <a:lnTo>
                  <a:pt x="17" y="132"/>
                </a:lnTo>
                <a:lnTo>
                  <a:pt x="21" y="136"/>
                </a:lnTo>
                <a:lnTo>
                  <a:pt x="25" y="134"/>
                </a:lnTo>
                <a:lnTo>
                  <a:pt x="31" y="136"/>
                </a:lnTo>
                <a:lnTo>
                  <a:pt x="35" y="136"/>
                </a:lnTo>
                <a:lnTo>
                  <a:pt x="39" y="134"/>
                </a:lnTo>
                <a:lnTo>
                  <a:pt x="42" y="132"/>
                </a:lnTo>
                <a:lnTo>
                  <a:pt x="46" y="132"/>
                </a:lnTo>
                <a:lnTo>
                  <a:pt x="52" y="130"/>
                </a:lnTo>
                <a:lnTo>
                  <a:pt x="54" y="130"/>
                </a:lnTo>
                <a:lnTo>
                  <a:pt x="60" y="130"/>
                </a:lnTo>
                <a:lnTo>
                  <a:pt x="65" y="136"/>
                </a:lnTo>
                <a:lnTo>
                  <a:pt x="67" y="130"/>
                </a:lnTo>
                <a:lnTo>
                  <a:pt x="73" y="132"/>
                </a:lnTo>
                <a:lnTo>
                  <a:pt x="75" y="134"/>
                </a:lnTo>
                <a:lnTo>
                  <a:pt x="81" y="136"/>
                </a:lnTo>
                <a:lnTo>
                  <a:pt x="87" y="136"/>
                </a:lnTo>
                <a:lnTo>
                  <a:pt x="88" y="138"/>
                </a:lnTo>
                <a:lnTo>
                  <a:pt x="94" y="136"/>
                </a:lnTo>
                <a:lnTo>
                  <a:pt x="96" y="138"/>
                </a:lnTo>
                <a:lnTo>
                  <a:pt x="102" y="136"/>
                </a:lnTo>
                <a:lnTo>
                  <a:pt x="106" y="134"/>
                </a:lnTo>
                <a:lnTo>
                  <a:pt x="110" y="132"/>
                </a:lnTo>
                <a:lnTo>
                  <a:pt x="115" y="132"/>
                </a:lnTo>
                <a:lnTo>
                  <a:pt x="119" y="130"/>
                </a:lnTo>
                <a:lnTo>
                  <a:pt x="123" y="129"/>
                </a:lnTo>
                <a:lnTo>
                  <a:pt x="127" y="127"/>
                </a:lnTo>
                <a:lnTo>
                  <a:pt x="131" y="134"/>
                </a:lnTo>
                <a:lnTo>
                  <a:pt x="134" y="136"/>
                </a:lnTo>
                <a:lnTo>
                  <a:pt x="140" y="136"/>
                </a:lnTo>
                <a:lnTo>
                  <a:pt x="144" y="130"/>
                </a:lnTo>
                <a:lnTo>
                  <a:pt x="148" y="129"/>
                </a:lnTo>
                <a:lnTo>
                  <a:pt x="154" y="127"/>
                </a:lnTo>
                <a:lnTo>
                  <a:pt x="156" y="130"/>
                </a:lnTo>
                <a:lnTo>
                  <a:pt x="161" y="142"/>
                </a:lnTo>
                <a:lnTo>
                  <a:pt x="169" y="169"/>
                </a:lnTo>
                <a:lnTo>
                  <a:pt x="175" y="157"/>
                </a:lnTo>
                <a:lnTo>
                  <a:pt x="177" y="65"/>
                </a:lnTo>
                <a:lnTo>
                  <a:pt x="182" y="102"/>
                </a:lnTo>
                <a:lnTo>
                  <a:pt x="186" y="115"/>
                </a:lnTo>
                <a:lnTo>
                  <a:pt x="190" y="157"/>
                </a:lnTo>
                <a:lnTo>
                  <a:pt x="196" y="167"/>
                </a:lnTo>
                <a:lnTo>
                  <a:pt x="198" y="207"/>
                </a:lnTo>
                <a:lnTo>
                  <a:pt x="204" y="56"/>
                </a:lnTo>
                <a:lnTo>
                  <a:pt x="207" y="71"/>
                </a:lnTo>
                <a:lnTo>
                  <a:pt x="211" y="152"/>
                </a:lnTo>
                <a:lnTo>
                  <a:pt x="215" y="125"/>
                </a:lnTo>
                <a:lnTo>
                  <a:pt x="219" y="129"/>
                </a:lnTo>
                <a:lnTo>
                  <a:pt x="228" y="157"/>
                </a:lnTo>
                <a:lnTo>
                  <a:pt x="232" y="196"/>
                </a:lnTo>
                <a:lnTo>
                  <a:pt x="238" y="190"/>
                </a:lnTo>
                <a:lnTo>
                  <a:pt x="242" y="21"/>
                </a:lnTo>
                <a:lnTo>
                  <a:pt x="246" y="123"/>
                </a:lnTo>
                <a:lnTo>
                  <a:pt x="250" y="119"/>
                </a:lnTo>
                <a:lnTo>
                  <a:pt x="253" y="136"/>
                </a:lnTo>
                <a:lnTo>
                  <a:pt x="257" y="117"/>
                </a:lnTo>
                <a:lnTo>
                  <a:pt x="263" y="157"/>
                </a:lnTo>
                <a:lnTo>
                  <a:pt x="267" y="169"/>
                </a:lnTo>
                <a:lnTo>
                  <a:pt x="271" y="261"/>
                </a:lnTo>
                <a:lnTo>
                  <a:pt x="276" y="0"/>
                </a:lnTo>
                <a:lnTo>
                  <a:pt x="278" y="136"/>
                </a:lnTo>
                <a:lnTo>
                  <a:pt x="284" y="82"/>
                </a:lnTo>
                <a:lnTo>
                  <a:pt x="288" y="155"/>
                </a:lnTo>
                <a:lnTo>
                  <a:pt x="292" y="123"/>
                </a:lnTo>
                <a:lnTo>
                  <a:pt x="298" y="165"/>
                </a:lnTo>
                <a:lnTo>
                  <a:pt x="299" y="146"/>
                </a:lnTo>
                <a:lnTo>
                  <a:pt x="305" y="238"/>
                </a:lnTo>
                <a:lnTo>
                  <a:pt x="309" y="230"/>
                </a:lnTo>
                <a:lnTo>
                  <a:pt x="313" y="11"/>
                </a:lnTo>
                <a:lnTo>
                  <a:pt x="319" y="117"/>
                </a:lnTo>
                <a:lnTo>
                  <a:pt x="321" y="107"/>
                </a:lnTo>
                <a:lnTo>
                  <a:pt x="326" y="100"/>
                </a:lnTo>
                <a:lnTo>
                  <a:pt x="330" y="127"/>
                </a:lnTo>
                <a:lnTo>
                  <a:pt x="338" y="171"/>
                </a:lnTo>
                <a:lnTo>
                  <a:pt x="344" y="203"/>
                </a:lnTo>
                <a:lnTo>
                  <a:pt x="347" y="192"/>
                </a:lnTo>
                <a:lnTo>
                  <a:pt x="351" y="23"/>
                </a:lnTo>
                <a:lnTo>
                  <a:pt x="355" y="104"/>
                </a:lnTo>
                <a:lnTo>
                  <a:pt x="359" y="94"/>
                </a:lnTo>
                <a:lnTo>
                  <a:pt x="365" y="148"/>
                </a:lnTo>
                <a:lnTo>
                  <a:pt x="367" y="136"/>
                </a:lnTo>
                <a:lnTo>
                  <a:pt x="372" y="154"/>
                </a:lnTo>
                <a:lnTo>
                  <a:pt x="378" y="178"/>
                </a:lnTo>
                <a:lnTo>
                  <a:pt x="380" y="194"/>
                </a:lnTo>
                <a:lnTo>
                  <a:pt x="386" y="163"/>
                </a:lnTo>
                <a:lnTo>
                  <a:pt x="390" y="6"/>
                </a:lnTo>
                <a:lnTo>
                  <a:pt x="393" y="136"/>
                </a:lnTo>
                <a:lnTo>
                  <a:pt x="399" y="100"/>
                </a:lnTo>
                <a:lnTo>
                  <a:pt x="401" y="134"/>
                </a:lnTo>
                <a:lnTo>
                  <a:pt x="407" y="123"/>
                </a:lnTo>
                <a:lnTo>
                  <a:pt x="411" y="167"/>
                </a:lnTo>
                <a:lnTo>
                  <a:pt x="414" y="146"/>
                </a:lnTo>
                <a:lnTo>
                  <a:pt x="420" y="182"/>
                </a:lnTo>
                <a:lnTo>
                  <a:pt x="422" y="161"/>
                </a:lnTo>
                <a:lnTo>
                  <a:pt x="428" y="154"/>
                </a:lnTo>
                <a:lnTo>
                  <a:pt x="432" y="65"/>
                </a:lnTo>
                <a:lnTo>
                  <a:pt x="436" y="107"/>
                </a:lnTo>
                <a:lnTo>
                  <a:pt x="439" y="61"/>
                </a:lnTo>
                <a:lnTo>
                  <a:pt x="445" y="157"/>
                </a:lnTo>
                <a:lnTo>
                  <a:pt x="449" y="142"/>
                </a:lnTo>
                <a:lnTo>
                  <a:pt x="453" y="169"/>
                </a:lnTo>
                <a:lnTo>
                  <a:pt x="457" y="169"/>
                </a:lnTo>
                <a:lnTo>
                  <a:pt x="461" y="165"/>
                </a:lnTo>
                <a:lnTo>
                  <a:pt x="466" y="132"/>
                </a:lnTo>
                <a:lnTo>
                  <a:pt x="470" y="136"/>
                </a:lnTo>
                <a:lnTo>
                  <a:pt x="474" y="36"/>
                </a:lnTo>
                <a:lnTo>
                  <a:pt x="478" y="100"/>
                </a:lnTo>
                <a:lnTo>
                  <a:pt x="482" y="84"/>
                </a:lnTo>
                <a:lnTo>
                  <a:pt x="487" y="134"/>
                </a:lnTo>
                <a:lnTo>
                  <a:pt x="489" y="142"/>
                </a:lnTo>
                <a:lnTo>
                  <a:pt x="495" y="163"/>
                </a:lnTo>
              </a:path>
            </a:pathLst>
          </a:custGeom>
          <a:noFill/>
          <a:ln w="12700" cap="rnd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endParaRPr lang="en-US" sz="1400"/>
          </a:p>
        </p:txBody>
      </p:sp>
      <p:sp>
        <p:nvSpPr>
          <p:cNvPr id="205" name="Freeform 70"/>
          <p:cNvSpPr>
            <a:spLocks/>
          </p:cNvSpPr>
          <p:nvPr/>
        </p:nvSpPr>
        <p:spPr bwMode="auto">
          <a:xfrm>
            <a:off x="1161134" y="2874720"/>
            <a:ext cx="367710" cy="65821"/>
          </a:xfrm>
          <a:custGeom>
            <a:avLst/>
            <a:gdLst>
              <a:gd name="T0" fmla="*/ 0 w 344"/>
              <a:gd name="T1" fmla="*/ 75 h 80"/>
              <a:gd name="T2" fmla="*/ 8 w 344"/>
              <a:gd name="T3" fmla="*/ 79 h 80"/>
              <a:gd name="T4" fmla="*/ 17 w 344"/>
              <a:gd name="T5" fmla="*/ 60 h 80"/>
              <a:gd name="T6" fmla="*/ 25 w 344"/>
              <a:gd name="T7" fmla="*/ 46 h 80"/>
              <a:gd name="T8" fmla="*/ 35 w 344"/>
              <a:gd name="T9" fmla="*/ 33 h 80"/>
              <a:gd name="T10" fmla="*/ 42 w 344"/>
              <a:gd name="T11" fmla="*/ 64 h 80"/>
              <a:gd name="T12" fmla="*/ 50 w 344"/>
              <a:gd name="T13" fmla="*/ 58 h 80"/>
              <a:gd name="T14" fmla="*/ 59 w 344"/>
              <a:gd name="T15" fmla="*/ 58 h 80"/>
              <a:gd name="T16" fmla="*/ 67 w 344"/>
              <a:gd name="T17" fmla="*/ 35 h 80"/>
              <a:gd name="T18" fmla="*/ 75 w 344"/>
              <a:gd name="T19" fmla="*/ 27 h 80"/>
              <a:gd name="T20" fmla="*/ 84 w 344"/>
              <a:gd name="T21" fmla="*/ 48 h 80"/>
              <a:gd name="T22" fmla="*/ 94 w 344"/>
              <a:gd name="T23" fmla="*/ 54 h 80"/>
              <a:gd name="T24" fmla="*/ 106 w 344"/>
              <a:gd name="T25" fmla="*/ 44 h 80"/>
              <a:gd name="T26" fmla="*/ 115 w 344"/>
              <a:gd name="T27" fmla="*/ 44 h 80"/>
              <a:gd name="T28" fmla="*/ 123 w 344"/>
              <a:gd name="T29" fmla="*/ 44 h 80"/>
              <a:gd name="T30" fmla="*/ 130 w 344"/>
              <a:gd name="T31" fmla="*/ 46 h 80"/>
              <a:gd name="T32" fmla="*/ 140 w 344"/>
              <a:gd name="T33" fmla="*/ 46 h 80"/>
              <a:gd name="T34" fmla="*/ 148 w 344"/>
              <a:gd name="T35" fmla="*/ 50 h 80"/>
              <a:gd name="T36" fmla="*/ 161 w 344"/>
              <a:gd name="T37" fmla="*/ 48 h 80"/>
              <a:gd name="T38" fmla="*/ 169 w 344"/>
              <a:gd name="T39" fmla="*/ 48 h 80"/>
              <a:gd name="T40" fmla="*/ 178 w 344"/>
              <a:gd name="T41" fmla="*/ 44 h 80"/>
              <a:gd name="T42" fmla="*/ 186 w 344"/>
              <a:gd name="T43" fmla="*/ 39 h 80"/>
              <a:gd name="T44" fmla="*/ 196 w 344"/>
              <a:gd name="T45" fmla="*/ 41 h 80"/>
              <a:gd name="T46" fmla="*/ 203 w 344"/>
              <a:gd name="T47" fmla="*/ 44 h 80"/>
              <a:gd name="T48" fmla="*/ 211 w 344"/>
              <a:gd name="T49" fmla="*/ 44 h 80"/>
              <a:gd name="T50" fmla="*/ 221 w 344"/>
              <a:gd name="T51" fmla="*/ 48 h 80"/>
              <a:gd name="T52" fmla="*/ 228 w 344"/>
              <a:gd name="T53" fmla="*/ 48 h 80"/>
              <a:gd name="T54" fmla="*/ 238 w 344"/>
              <a:gd name="T55" fmla="*/ 46 h 80"/>
              <a:gd name="T56" fmla="*/ 246 w 344"/>
              <a:gd name="T57" fmla="*/ 50 h 80"/>
              <a:gd name="T58" fmla="*/ 259 w 344"/>
              <a:gd name="T59" fmla="*/ 46 h 80"/>
              <a:gd name="T60" fmla="*/ 267 w 344"/>
              <a:gd name="T61" fmla="*/ 41 h 80"/>
              <a:gd name="T62" fmla="*/ 276 w 344"/>
              <a:gd name="T63" fmla="*/ 44 h 80"/>
              <a:gd name="T64" fmla="*/ 284 w 344"/>
              <a:gd name="T65" fmla="*/ 46 h 80"/>
              <a:gd name="T66" fmla="*/ 292 w 344"/>
              <a:gd name="T67" fmla="*/ 50 h 80"/>
              <a:gd name="T68" fmla="*/ 299 w 344"/>
              <a:gd name="T69" fmla="*/ 50 h 80"/>
              <a:gd name="T70" fmla="*/ 309 w 344"/>
              <a:gd name="T71" fmla="*/ 44 h 80"/>
              <a:gd name="T72" fmla="*/ 318 w 344"/>
              <a:gd name="T73" fmla="*/ 46 h 80"/>
              <a:gd name="T74" fmla="*/ 326 w 344"/>
              <a:gd name="T75" fmla="*/ 44 h 80"/>
              <a:gd name="T76" fmla="*/ 334 w 344"/>
              <a:gd name="T77" fmla="*/ 41 h 80"/>
              <a:gd name="T78" fmla="*/ 343 w 344"/>
              <a:gd name="T79" fmla="*/ 35 h 80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w 344"/>
              <a:gd name="T121" fmla="*/ 0 h 80"/>
              <a:gd name="T122" fmla="*/ 344 w 344"/>
              <a:gd name="T123" fmla="*/ 80 h 80"/>
            </a:gdLst>
            <a:ahLst/>
            <a:cxnLst>
              <a:cxn ang="T80">
                <a:pos x="T0" y="T1"/>
              </a:cxn>
              <a:cxn ang="T81">
                <a:pos x="T2" y="T3"/>
              </a:cxn>
              <a:cxn ang="T82">
                <a:pos x="T4" y="T5"/>
              </a:cxn>
              <a:cxn ang="T83">
                <a:pos x="T6" y="T7"/>
              </a:cxn>
              <a:cxn ang="T84">
                <a:pos x="T8" y="T9"/>
              </a:cxn>
              <a:cxn ang="T85">
                <a:pos x="T10" y="T11"/>
              </a:cxn>
              <a:cxn ang="T86">
                <a:pos x="T12" y="T13"/>
              </a:cxn>
              <a:cxn ang="T87">
                <a:pos x="T14" y="T15"/>
              </a:cxn>
              <a:cxn ang="T88">
                <a:pos x="T16" y="T17"/>
              </a:cxn>
              <a:cxn ang="T89">
                <a:pos x="T18" y="T19"/>
              </a:cxn>
              <a:cxn ang="T90">
                <a:pos x="T20" y="T21"/>
              </a:cxn>
              <a:cxn ang="T91">
                <a:pos x="T22" y="T23"/>
              </a:cxn>
              <a:cxn ang="T92">
                <a:pos x="T24" y="T25"/>
              </a:cxn>
              <a:cxn ang="T93">
                <a:pos x="T26" y="T27"/>
              </a:cxn>
              <a:cxn ang="T94">
                <a:pos x="T28" y="T29"/>
              </a:cxn>
              <a:cxn ang="T95">
                <a:pos x="T30" y="T31"/>
              </a:cxn>
              <a:cxn ang="T96">
                <a:pos x="T32" y="T33"/>
              </a:cxn>
              <a:cxn ang="T97">
                <a:pos x="T34" y="T35"/>
              </a:cxn>
              <a:cxn ang="T98">
                <a:pos x="T36" y="T37"/>
              </a:cxn>
              <a:cxn ang="T99">
                <a:pos x="T38" y="T39"/>
              </a:cxn>
              <a:cxn ang="T100">
                <a:pos x="T40" y="T41"/>
              </a:cxn>
              <a:cxn ang="T101">
                <a:pos x="T42" y="T43"/>
              </a:cxn>
              <a:cxn ang="T102">
                <a:pos x="T44" y="T45"/>
              </a:cxn>
              <a:cxn ang="T103">
                <a:pos x="T46" y="T47"/>
              </a:cxn>
              <a:cxn ang="T104">
                <a:pos x="T48" y="T49"/>
              </a:cxn>
              <a:cxn ang="T105">
                <a:pos x="T50" y="T51"/>
              </a:cxn>
              <a:cxn ang="T106">
                <a:pos x="T52" y="T53"/>
              </a:cxn>
              <a:cxn ang="T107">
                <a:pos x="T54" y="T55"/>
              </a:cxn>
              <a:cxn ang="T108">
                <a:pos x="T56" y="T57"/>
              </a:cxn>
              <a:cxn ang="T109">
                <a:pos x="T58" y="T59"/>
              </a:cxn>
              <a:cxn ang="T110">
                <a:pos x="T60" y="T61"/>
              </a:cxn>
              <a:cxn ang="T111">
                <a:pos x="T62" y="T63"/>
              </a:cxn>
              <a:cxn ang="T112">
                <a:pos x="T64" y="T65"/>
              </a:cxn>
              <a:cxn ang="T113">
                <a:pos x="T66" y="T67"/>
              </a:cxn>
              <a:cxn ang="T114">
                <a:pos x="T68" y="T69"/>
              </a:cxn>
              <a:cxn ang="T115">
                <a:pos x="T70" y="T71"/>
              </a:cxn>
              <a:cxn ang="T116">
                <a:pos x="T72" y="T73"/>
              </a:cxn>
              <a:cxn ang="T117">
                <a:pos x="T74" y="T75"/>
              </a:cxn>
              <a:cxn ang="T118">
                <a:pos x="T76" y="T77"/>
              </a:cxn>
              <a:cxn ang="T119">
                <a:pos x="T78" y="T79"/>
              </a:cxn>
            </a:cxnLst>
            <a:rect l="T120" t="T121" r="T122" b="T123"/>
            <a:pathLst>
              <a:path w="344" h="80">
                <a:moveTo>
                  <a:pt x="0" y="75"/>
                </a:moveTo>
                <a:lnTo>
                  <a:pt x="0" y="75"/>
                </a:lnTo>
                <a:lnTo>
                  <a:pt x="6" y="73"/>
                </a:lnTo>
                <a:lnTo>
                  <a:pt x="8" y="79"/>
                </a:lnTo>
                <a:lnTo>
                  <a:pt x="13" y="50"/>
                </a:lnTo>
                <a:lnTo>
                  <a:pt x="17" y="60"/>
                </a:lnTo>
                <a:lnTo>
                  <a:pt x="21" y="48"/>
                </a:lnTo>
                <a:lnTo>
                  <a:pt x="25" y="46"/>
                </a:lnTo>
                <a:lnTo>
                  <a:pt x="29" y="0"/>
                </a:lnTo>
                <a:lnTo>
                  <a:pt x="35" y="33"/>
                </a:lnTo>
                <a:lnTo>
                  <a:pt x="38" y="44"/>
                </a:lnTo>
                <a:lnTo>
                  <a:pt x="42" y="64"/>
                </a:lnTo>
                <a:lnTo>
                  <a:pt x="46" y="58"/>
                </a:lnTo>
                <a:lnTo>
                  <a:pt x="50" y="58"/>
                </a:lnTo>
                <a:lnTo>
                  <a:pt x="56" y="44"/>
                </a:lnTo>
                <a:lnTo>
                  <a:pt x="59" y="58"/>
                </a:lnTo>
                <a:lnTo>
                  <a:pt x="63" y="35"/>
                </a:lnTo>
                <a:lnTo>
                  <a:pt x="67" y="35"/>
                </a:lnTo>
                <a:lnTo>
                  <a:pt x="73" y="35"/>
                </a:lnTo>
                <a:lnTo>
                  <a:pt x="75" y="27"/>
                </a:lnTo>
                <a:lnTo>
                  <a:pt x="81" y="44"/>
                </a:lnTo>
                <a:lnTo>
                  <a:pt x="84" y="48"/>
                </a:lnTo>
                <a:lnTo>
                  <a:pt x="88" y="54"/>
                </a:lnTo>
                <a:lnTo>
                  <a:pt x="94" y="54"/>
                </a:lnTo>
                <a:lnTo>
                  <a:pt x="102" y="50"/>
                </a:lnTo>
                <a:lnTo>
                  <a:pt x="106" y="44"/>
                </a:lnTo>
                <a:lnTo>
                  <a:pt x="109" y="44"/>
                </a:lnTo>
                <a:lnTo>
                  <a:pt x="115" y="44"/>
                </a:lnTo>
                <a:lnTo>
                  <a:pt x="119" y="41"/>
                </a:lnTo>
                <a:lnTo>
                  <a:pt x="123" y="44"/>
                </a:lnTo>
                <a:lnTo>
                  <a:pt x="129" y="44"/>
                </a:lnTo>
                <a:lnTo>
                  <a:pt x="130" y="46"/>
                </a:lnTo>
                <a:lnTo>
                  <a:pt x="136" y="42"/>
                </a:lnTo>
                <a:lnTo>
                  <a:pt x="140" y="46"/>
                </a:lnTo>
                <a:lnTo>
                  <a:pt x="144" y="46"/>
                </a:lnTo>
                <a:lnTo>
                  <a:pt x="148" y="50"/>
                </a:lnTo>
                <a:lnTo>
                  <a:pt x="157" y="54"/>
                </a:lnTo>
                <a:lnTo>
                  <a:pt x="161" y="48"/>
                </a:lnTo>
                <a:lnTo>
                  <a:pt x="165" y="48"/>
                </a:lnTo>
                <a:lnTo>
                  <a:pt x="169" y="48"/>
                </a:lnTo>
                <a:lnTo>
                  <a:pt x="175" y="48"/>
                </a:lnTo>
                <a:lnTo>
                  <a:pt x="178" y="44"/>
                </a:lnTo>
                <a:lnTo>
                  <a:pt x="182" y="44"/>
                </a:lnTo>
                <a:lnTo>
                  <a:pt x="186" y="39"/>
                </a:lnTo>
                <a:lnTo>
                  <a:pt x="190" y="42"/>
                </a:lnTo>
                <a:lnTo>
                  <a:pt x="196" y="41"/>
                </a:lnTo>
                <a:lnTo>
                  <a:pt x="198" y="42"/>
                </a:lnTo>
                <a:lnTo>
                  <a:pt x="203" y="44"/>
                </a:lnTo>
                <a:lnTo>
                  <a:pt x="207" y="48"/>
                </a:lnTo>
                <a:lnTo>
                  <a:pt x="211" y="44"/>
                </a:lnTo>
                <a:lnTo>
                  <a:pt x="217" y="44"/>
                </a:lnTo>
                <a:lnTo>
                  <a:pt x="221" y="48"/>
                </a:lnTo>
                <a:lnTo>
                  <a:pt x="224" y="46"/>
                </a:lnTo>
                <a:lnTo>
                  <a:pt x="228" y="48"/>
                </a:lnTo>
                <a:lnTo>
                  <a:pt x="232" y="46"/>
                </a:lnTo>
                <a:lnTo>
                  <a:pt x="238" y="46"/>
                </a:lnTo>
                <a:lnTo>
                  <a:pt x="242" y="50"/>
                </a:lnTo>
                <a:lnTo>
                  <a:pt x="246" y="50"/>
                </a:lnTo>
                <a:lnTo>
                  <a:pt x="253" y="44"/>
                </a:lnTo>
                <a:lnTo>
                  <a:pt x="259" y="46"/>
                </a:lnTo>
                <a:lnTo>
                  <a:pt x="263" y="41"/>
                </a:lnTo>
                <a:lnTo>
                  <a:pt x="267" y="41"/>
                </a:lnTo>
                <a:lnTo>
                  <a:pt x="270" y="41"/>
                </a:lnTo>
                <a:lnTo>
                  <a:pt x="276" y="44"/>
                </a:lnTo>
                <a:lnTo>
                  <a:pt x="280" y="44"/>
                </a:lnTo>
                <a:lnTo>
                  <a:pt x="284" y="46"/>
                </a:lnTo>
                <a:lnTo>
                  <a:pt x="288" y="48"/>
                </a:lnTo>
                <a:lnTo>
                  <a:pt x="292" y="50"/>
                </a:lnTo>
                <a:lnTo>
                  <a:pt x="297" y="50"/>
                </a:lnTo>
                <a:lnTo>
                  <a:pt x="299" y="50"/>
                </a:lnTo>
                <a:lnTo>
                  <a:pt x="305" y="44"/>
                </a:lnTo>
                <a:lnTo>
                  <a:pt x="309" y="44"/>
                </a:lnTo>
                <a:lnTo>
                  <a:pt x="313" y="46"/>
                </a:lnTo>
                <a:lnTo>
                  <a:pt x="318" y="46"/>
                </a:lnTo>
                <a:lnTo>
                  <a:pt x="320" y="44"/>
                </a:lnTo>
                <a:lnTo>
                  <a:pt x="326" y="44"/>
                </a:lnTo>
                <a:lnTo>
                  <a:pt x="332" y="41"/>
                </a:lnTo>
                <a:lnTo>
                  <a:pt x="334" y="41"/>
                </a:lnTo>
                <a:lnTo>
                  <a:pt x="340" y="41"/>
                </a:lnTo>
                <a:lnTo>
                  <a:pt x="343" y="35"/>
                </a:lnTo>
              </a:path>
            </a:pathLst>
          </a:custGeom>
          <a:noFill/>
          <a:ln w="12700" cap="rnd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endParaRPr lang="en-US" sz="1400"/>
          </a:p>
        </p:txBody>
      </p:sp>
      <p:sp>
        <p:nvSpPr>
          <p:cNvPr id="206" name="Line 8"/>
          <p:cNvSpPr>
            <a:spLocks noChangeShapeType="1"/>
          </p:cNvSpPr>
          <p:nvPr/>
        </p:nvSpPr>
        <p:spPr bwMode="auto">
          <a:xfrm>
            <a:off x="4645099" y="5614117"/>
            <a:ext cx="439454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sm" len="sm"/>
            <a:tailEnd type="triangle" w="med" len="med"/>
          </a:ln>
        </p:spPr>
        <p:txBody>
          <a:bodyPr wrap="none" anchor="ctr"/>
          <a:lstStyle/>
          <a:p>
            <a:endParaRPr lang="en-US" sz="1400"/>
          </a:p>
        </p:txBody>
      </p:sp>
      <p:pic>
        <p:nvPicPr>
          <p:cNvPr id="207" name="Picture 2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476162" y="1873680"/>
            <a:ext cx="2087412" cy="14908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5" dur="500"/>
                                        <p:tgtEl>
                                          <p:spTgt spid="1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6" grpId="0"/>
      <p:bldP spid="178" grpId="0" animBg="1"/>
      <p:bldP spid="179" grpId="0" animBg="1"/>
      <p:bldP spid="180" grpId="0"/>
      <p:bldP spid="181" grpId="0"/>
      <p:bldP spid="182" grpId="0" animBg="1"/>
      <p:bldP spid="183" grpId="0"/>
      <p:bldP spid="185" grpId="0" animBg="1"/>
      <p:bldP spid="186" grpId="0" animBg="1"/>
      <p:bldP spid="187" grpId="0"/>
      <p:bldP spid="188" grpId="0"/>
      <p:bldP spid="189" grpId="0" animBg="1"/>
      <p:bldP spid="191" grpId="0" animBg="1"/>
      <p:bldP spid="192" grpId="0" animBg="1"/>
      <p:bldP spid="193" grpId="0" animBg="1"/>
      <p:bldP spid="195" grpId="0" animBg="1"/>
      <p:bldP spid="196" grpId="0" animBg="1"/>
      <p:bldP spid="197" grpId="0" animBg="1"/>
      <p:bldP spid="198" grpId="0" animBg="1"/>
      <p:bldP spid="199" grpId="0" animBg="1"/>
      <p:bldP spid="200" grpId="0" animBg="1"/>
      <p:bldP spid="201" grpId="0" animBg="1"/>
      <p:bldP spid="202" grpId="0" animBg="1"/>
      <p:bldP spid="204" grpId="0" animBg="1"/>
      <p:bldP spid="205" grpId="0" animBg="1"/>
      <p:bldP spid="20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8450" name="Rectangle 2"/>
          <p:cNvSpPr>
            <a:spLocks noGrp="1" noChangeArrowheads="1"/>
          </p:cNvSpPr>
          <p:nvPr>
            <p:ph type="title"/>
          </p:nvPr>
        </p:nvSpPr>
        <p:spPr>
          <a:xfrm>
            <a:off x="1066800" y="88902"/>
            <a:ext cx="7086600" cy="762000"/>
          </a:xfrm>
        </p:spPr>
        <p:txBody>
          <a:bodyPr/>
          <a:lstStyle/>
          <a:p>
            <a:pPr lvl="1">
              <a:lnSpc>
                <a:spcPct val="100000"/>
              </a:lnSpc>
            </a:pPr>
            <a:r>
              <a:rPr lang="en-US" dirty="0" smtClean="0">
                <a:latin typeface="Arial" charset="0"/>
              </a:rPr>
              <a:t>LID System</a:t>
            </a:r>
            <a:br>
              <a:rPr lang="en-US" dirty="0" smtClean="0">
                <a:latin typeface="Arial" charset="0"/>
              </a:rPr>
            </a:br>
            <a:r>
              <a:rPr lang="en-US" sz="2400" dirty="0" smtClean="0">
                <a:solidFill>
                  <a:schemeClr val="accent6"/>
                </a:solidFill>
              </a:rPr>
              <a:t>Feature Processing</a:t>
            </a:r>
          </a:p>
        </p:txBody>
      </p:sp>
      <p:sp>
        <p:nvSpPr>
          <p:cNvPr id="488451" name="Text Box 3"/>
          <p:cNvSpPr txBox="1">
            <a:spLocks noChangeArrowheads="1"/>
          </p:cNvSpPr>
          <p:nvPr/>
        </p:nvSpPr>
        <p:spPr bwMode="auto">
          <a:xfrm>
            <a:off x="8308975" y="1066800"/>
            <a:ext cx="835025" cy="5175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pPr algn="ctr"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sz="1400" dirty="0"/>
              <a:t>Feature</a:t>
            </a:r>
          </a:p>
          <a:p>
            <a:pPr algn="ctr"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sz="1400" dirty="0"/>
              <a:t>Vectors</a:t>
            </a:r>
          </a:p>
        </p:txBody>
      </p:sp>
      <p:sp>
        <p:nvSpPr>
          <p:cNvPr id="488455" name="Rectangle 7"/>
          <p:cNvSpPr>
            <a:spLocks noChangeArrowheads="1"/>
          </p:cNvSpPr>
          <p:nvPr/>
        </p:nvSpPr>
        <p:spPr bwMode="auto">
          <a:xfrm>
            <a:off x="1100667" y="2121789"/>
            <a:ext cx="1143000" cy="762000"/>
          </a:xfrm>
          <a:prstGeom prst="rect">
            <a:avLst/>
          </a:prstGeom>
          <a:solidFill>
            <a:srgbClr val="FFCC99"/>
          </a:solidFill>
          <a:ln w="19050">
            <a:solidFill>
              <a:schemeClr val="tx1"/>
            </a:solidFill>
            <a:miter lim="800000"/>
            <a:headEnd type="none" w="sm" len="sm"/>
            <a:tailEnd type="none" w="sm" len="sm"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sz="1400" dirty="0"/>
              <a:t>Short-time</a:t>
            </a:r>
          </a:p>
          <a:p>
            <a:pPr algn="ctr"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sz="1400" dirty="0"/>
              <a:t>Spectral</a:t>
            </a:r>
          </a:p>
          <a:p>
            <a:pPr algn="ctr"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sz="1400" dirty="0"/>
              <a:t>Magnitude</a:t>
            </a:r>
          </a:p>
        </p:txBody>
      </p:sp>
      <p:sp>
        <p:nvSpPr>
          <p:cNvPr id="488456" name="Rectangle 8"/>
          <p:cNvSpPr>
            <a:spLocks noChangeArrowheads="1"/>
          </p:cNvSpPr>
          <p:nvPr/>
        </p:nvSpPr>
        <p:spPr bwMode="auto">
          <a:xfrm>
            <a:off x="2624667" y="2236089"/>
            <a:ext cx="1295400" cy="533400"/>
          </a:xfrm>
          <a:prstGeom prst="rect">
            <a:avLst/>
          </a:prstGeom>
          <a:solidFill>
            <a:srgbClr val="FFCC99"/>
          </a:solidFill>
          <a:ln w="19050">
            <a:solidFill>
              <a:schemeClr val="tx1"/>
            </a:solidFill>
            <a:miter lim="800000"/>
            <a:headEnd type="none" w="sm" len="sm"/>
            <a:tailEnd type="none" w="sm" len="sm"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sz="1400"/>
              <a:t>Cepstral</a:t>
            </a:r>
          </a:p>
          <a:p>
            <a:pPr algn="ctr"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sz="1400"/>
              <a:t>Analysis</a:t>
            </a:r>
          </a:p>
        </p:txBody>
      </p:sp>
      <p:sp>
        <p:nvSpPr>
          <p:cNvPr id="488457" name="Rectangle 9"/>
          <p:cNvSpPr>
            <a:spLocks noChangeArrowheads="1"/>
          </p:cNvSpPr>
          <p:nvPr/>
        </p:nvSpPr>
        <p:spPr bwMode="auto">
          <a:xfrm>
            <a:off x="6358467" y="2121789"/>
            <a:ext cx="1143000" cy="762000"/>
          </a:xfrm>
          <a:prstGeom prst="rect">
            <a:avLst/>
          </a:prstGeom>
          <a:solidFill>
            <a:srgbClr val="FFCC99"/>
          </a:solidFill>
          <a:ln w="19050">
            <a:solidFill>
              <a:schemeClr val="tx1"/>
            </a:solidFill>
            <a:miter lim="800000"/>
            <a:headEnd type="none" w="sm" len="sm"/>
            <a:tailEnd type="none" w="sm" len="sm"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sz="1400" dirty="0" smtClean="0"/>
              <a:t>Deltas</a:t>
            </a:r>
          </a:p>
        </p:txBody>
      </p:sp>
      <p:cxnSp>
        <p:nvCxnSpPr>
          <p:cNvPr id="488458" name="AutoShape 10"/>
          <p:cNvCxnSpPr>
            <a:cxnSpLocks noChangeShapeType="1"/>
            <a:stCxn id="488455" idx="3"/>
            <a:endCxn id="488456" idx="1"/>
          </p:cNvCxnSpPr>
          <p:nvPr/>
        </p:nvCxnSpPr>
        <p:spPr bwMode="auto">
          <a:xfrm>
            <a:off x="2253192" y="2502789"/>
            <a:ext cx="361950" cy="0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488459" name="Rectangle 11"/>
          <p:cNvSpPr>
            <a:spLocks noChangeArrowheads="1"/>
          </p:cNvSpPr>
          <p:nvPr/>
        </p:nvSpPr>
        <p:spPr bwMode="auto">
          <a:xfrm>
            <a:off x="0" y="3182697"/>
            <a:ext cx="9144000" cy="33583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/>
          <a:lstStyle/>
          <a:p>
            <a:pPr marL="346075" indent="-346075">
              <a:spcBef>
                <a:spcPts val="600"/>
              </a:spcBef>
              <a:buSzPct val="100000"/>
              <a:buFont typeface="Arial" charset="0"/>
              <a:buChar char="•"/>
              <a:defRPr/>
            </a:pPr>
            <a:r>
              <a:rPr lang="en-US" sz="1800" b="1" dirty="0" smtClean="0"/>
              <a:t>Spectral Analysis </a:t>
            </a:r>
          </a:p>
          <a:p>
            <a:pPr marL="803275" lvl="1" indent="-346075">
              <a:spcBef>
                <a:spcPts val="600"/>
              </a:spcBef>
              <a:buSzPct val="100000"/>
              <a:defRPr/>
            </a:pPr>
            <a:r>
              <a:rPr lang="en-US" sz="1600" b="1" dirty="0" smtClean="0"/>
              <a:t>Generate frequency component information through Short-Time Fourier Transform</a:t>
            </a:r>
            <a:endParaRPr lang="en-US" sz="2000" b="1" dirty="0" smtClean="0"/>
          </a:p>
          <a:p>
            <a:pPr marL="346075" indent="-346075">
              <a:spcBef>
                <a:spcPts val="600"/>
              </a:spcBef>
              <a:buSzPct val="100000"/>
              <a:buFont typeface="Arial" charset="0"/>
              <a:buChar char="•"/>
              <a:defRPr/>
            </a:pPr>
            <a:r>
              <a:rPr lang="en-US" sz="1800" b="1" dirty="0" err="1" smtClean="0"/>
              <a:t>Cepstral</a:t>
            </a:r>
            <a:r>
              <a:rPr lang="en-US" sz="1800" b="1" dirty="0" smtClean="0"/>
              <a:t> Analysis</a:t>
            </a:r>
          </a:p>
          <a:p>
            <a:pPr marL="803275" lvl="1" indent="-346075">
              <a:spcBef>
                <a:spcPts val="300"/>
              </a:spcBef>
              <a:buSzPct val="100000"/>
              <a:defRPr/>
            </a:pPr>
            <a:r>
              <a:rPr lang="en-US" sz="1600" b="1" dirty="0" smtClean="0"/>
              <a:t>Separates frequency information that is characteristic of a language from what is        </a:t>
            </a:r>
          </a:p>
          <a:p>
            <a:pPr marL="803275" lvl="1" indent="-346075">
              <a:spcBef>
                <a:spcPts val="300"/>
              </a:spcBef>
              <a:buSzPct val="100000"/>
              <a:defRPr/>
            </a:pPr>
            <a:r>
              <a:rPr lang="en-US" sz="1600" b="1" dirty="0" smtClean="0"/>
              <a:t>common across all languages considered  (7 features)</a:t>
            </a:r>
          </a:p>
          <a:p>
            <a:pPr marL="346075" indent="-346075">
              <a:spcBef>
                <a:spcPts val="600"/>
              </a:spcBef>
              <a:buSzPct val="100000"/>
              <a:buFont typeface="Arial" charset="0"/>
              <a:buChar char="•"/>
              <a:defRPr/>
            </a:pPr>
            <a:r>
              <a:rPr lang="en-US" sz="1800" b="1" dirty="0" smtClean="0"/>
              <a:t>Channel Compensation</a:t>
            </a:r>
          </a:p>
          <a:p>
            <a:pPr marL="803275" lvl="1" indent="-346075">
              <a:spcBef>
                <a:spcPts val="600"/>
              </a:spcBef>
              <a:buSzPct val="100000"/>
              <a:defRPr/>
            </a:pPr>
            <a:r>
              <a:rPr lang="en-US" sz="1600" b="1" dirty="0" smtClean="0"/>
              <a:t>Reduces the effects of differences across channels (landline </a:t>
            </a:r>
            <a:r>
              <a:rPr lang="en-US" sz="1600" b="1" dirty="0" err="1" smtClean="0"/>
              <a:t>vs</a:t>
            </a:r>
            <a:r>
              <a:rPr lang="en-US" sz="1600" b="1" dirty="0" smtClean="0"/>
              <a:t> cell phone)</a:t>
            </a:r>
          </a:p>
          <a:p>
            <a:pPr marL="346075" indent="-346075">
              <a:spcBef>
                <a:spcPts val="600"/>
              </a:spcBef>
              <a:buSzPct val="100000"/>
              <a:buFont typeface="Arial" charset="0"/>
              <a:buChar char="•"/>
              <a:defRPr/>
            </a:pPr>
            <a:r>
              <a:rPr lang="en-US" sz="1800" b="1" dirty="0" smtClean="0"/>
              <a:t>Deltas</a:t>
            </a:r>
          </a:p>
          <a:p>
            <a:pPr marL="803275" lvl="1" indent="-346075">
              <a:spcBef>
                <a:spcPts val="300"/>
              </a:spcBef>
              <a:buSzPct val="100000"/>
              <a:defRPr/>
            </a:pPr>
            <a:r>
              <a:rPr lang="en-US" sz="1600" b="1" dirty="0" smtClean="0"/>
              <a:t>Encode temporal variation of </a:t>
            </a:r>
            <a:r>
              <a:rPr lang="en-US" sz="1600" b="1" dirty="0" err="1" smtClean="0"/>
              <a:t>Cepstral</a:t>
            </a:r>
            <a:r>
              <a:rPr lang="en-US" sz="1600" b="1" dirty="0" smtClean="0"/>
              <a:t> features by computing the differences among </a:t>
            </a:r>
          </a:p>
          <a:p>
            <a:pPr marL="803275" lvl="1" indent="-346075">
              <a:spcBef>
                <a:spcPts val="300"/>
              </a:spcBef>
              <a:buSzPct val="100000"/>
              <a:defRPr/>
            </a:pPr>
            <a:r>
              <a:rPr lang="en-US" sz="1600" b="1" dirty="0" smtClean="0"/>
              <a:t>neighboring frames</a:t>
            </a:r>
          </a:p>
          <a:p>
            <a:pPr marL="346075" indent="-346075">
              <a:spcBef>
                <a:spcPts val="600"/>
              </a:spcBef>
              <a:buSzPct val="100000"/>
              <a:buFont typeface="Arial" charset="0"/>
              <a:buChar char="•"/>
              <a:defRPr/>
            </a:pPr>
            <a:endParaRPr lang="en-US" sz="1600" b="1" dirty="0" smtClean="0"/>
          </a:p>
          <a:p>
            <a:pPr marL="346075" indent="-346075">
              <a:spcBef>
                <a:spcPts val="600"/>
              </a:spcBef>
              <a:buSzPct val="100000"/>
              <a:buFont typeface="Arial" charset="0"/>
              <a:buChar char="•"/>
              <a:defRPr/>
            </a:pPr>
            <a:endParaRPr lang="en-US" sz="1600" b="1" dirty="0" smtClean="0"/>
          </a:p>
        </p:txBody>
      </p:sp>
      <p:cxnSp>
        <p:nvCxnSpPr>
          <p:cNvPr id="488460" name="AutoShape 12"/>
          <p:cNvCxnSpPr>
            <a:cxnSpLocks noChangeShapeType="1"/>
            <a:endCxn id="488455" idx="1"/>
          </p:cNvCxnSpPr>
          <p:nvPr/>
        </p:nvCxnSpPr>
        <p:spPr bwMode="auto">
          <a:xfrm rot="16200000" flipH="1">
            <a:off x="542523" y="1944644"/>
            <a:ext cx="856869" cy="259419"/>
          </a:xfrm>
          <a:prstGeom prst="bentConnector2">
            <a:avLst/>
          </a:prstGeom>
          <a:noFill/>
          <a:ln w="28575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</p:cxnSp>
      <p:sp>
        <p:nvSpPr>
          <p:cNvPr id="488461" name="Rectangle 13"/>
          <p:cNvSpPr>
            <a:spLocks noChangeArrowheads="1"/>
          </p:cNvSpPr>
          <p:nvPr/>
        </p:nvSpPr>
        <p:spPr bwMode="auto">
          <a:xfrm>
            <a:off x="4682067" y="2236089"/>
            <a:ext cx="1306513" cy="533400"/>
          </a:xfrm>
          <a:prstGeom prst="rect">
            <a:avLst/>
          </a:prstGeom>
          <a:solidFill>
            <a:srgbClr val="FFCC99"/>
          </a:solidFill>
          <a:ln w="19050">
            <a:solidFill>
              <a:schemeClr val="tx1"/>
            </a:solidFill>
            <a:miter lim="800000"/>
            <a:headEnd type="none" w="sm" len="sm"/>
            <a:tailEnd type="none" w="sm" len="sm"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sz="1400"/>
              <a:t>Channel</a:t>
            </a:r>
          </a:p>
          <a:p>
            <a:pPr algn="ctr"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sz="1400"/>
              <a:t>Compensation</a:t>
            </a:r>
          </a:p>
        </p:txBody>
      </p:sp>
      <p:cxnSp>
        <p:nvCxnSpPr>
          <p:cNvPr id="488462" name="AutoShape 14"/>
          <p:cNvCxnSpPr>
            <a:cxnSpLocks noChangeShapeType="1"/>
            <a:stCxn id="488456" idx="3"/>
            <a:endCxn id="488461" idx="1"/>
          </p:cNvCxnSpPr>
          <p:nvPr/>
        </p:nvCxnSpPr>
        <p:spPr bwMode="auto">
          <a:xfrm>
            <a:off x="3929592" y="2502789"/>
            <a:ext cx="742950" cy="0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488463" name="AutoShape 15"/>
          <p:cNvCxnSpPr>
            <a:cxnSpLocks noChangeShapeType="1"/>
            <a:stCxn id="488461" idx="3"/>
            <a:endCxn id="488457" idx="1"/>
          </p:cNvCxnSpPr>
          <p:nvPr/>
        </p:nvCxnSpPr>
        <p:spPr bwMode="auto">
          <a:xfrm>
            <a:off x="5998105" y="2502789"/>
            <a:ext cx="350837" cy="0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488475" name="Line 27"/>
          <p:cNvSpPr>
            <a:spLocks noChangeShapeType="1"/>
          </p:cNvSpPr>
          <p:nvPr/>
        </p:nvSpPr>
        <p:spPr bwMode="auto">
          <a:xfrm>
            <a:off x="5520267" y="1274064"/>
            <a:ext cx="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3" name="Group 61"/>
          <p:cNvGrpSpPr>
            <a:grpSpLocks/>
          </p:cNvGrpSpPr>
          <p:nvPr/>
        </p:nvGrpSpPr>
        <p:grpSpPr bwMode="auto">
          <a:xfrm>
            <a:off x="7800171" y="1173480"/>
            <a:ext cx="685800" cy="2286000"/>
            <a:chOff x="5232" y="1008"/>
            <a:chExt cx="432" cy="1440"/>
          </a:xfrm>
        </p:grpSpPr>
        <p:grpSp>
          <p:nvGrpSpPr>
            <p:cNvPr id="4" name="Group 29"/>
            <p:cNvGrpSpPr>
              <a:grpSpLocks/>
            </p:cNvGrpSpPr>
            <p:nvPr/>
          </p:nvGrpSpPr>
          <p:grpSpPr bwMode="auto">
            <a:xfrm>
              <a:off x="5376" y="1261"/>
              <a:ext cx="288" cy="1187"/>
              <a:chOff x="5040" y="1212"/>
              <a:chExt cx="288" cy="624"/>
            </a:xfrm>
          </p:grpSpPr>
          <p:sp>
            <p:nvSpPr>
              <p:cNvPr id="488478" name="Text Box 30"/>
              <p:cNvSpPr txBox="1">
                <a:spLocks noChangeArrowheads="1"/>
              </p:cNvSpPr>
              <p:nvPr/>
            </p:nvSpPr>
            <p:spPr bwMode="auto">
              <a:xfrm>
                <a:off x="5046" y="1224"/>
                <a:ext cx="273" cy="602"/>
              </a:xfrm>
              <a:prstGeom prst="rect">
                <a:avLst/>
              </a:prstGeom>
              <a:solidFill>
                <a:srgbClr val="FFFF00"/>
              </a:solidFill>
              <a:ln w="12700">
                <a:noFill/>
                <a:miter lim="800000"/>
                <a:headEnd type="none" w="sm" len="sm"/>
                <a:tailEnd type="none" w="sm" len="sm"/>
              </a:ln>
              <a:effectLst/>
            </p:spPr>
            <p:txBody>
              <a:bodyPr>
                <a:spAutoFit/>
              </a:bodyPr>
              <a:lstStyle/>
              <a:p>
                <a:pPr>
                  <a:lnSpc>
                    <a:spcPct val="100000"/>
                  </a:lnSpc>
                  <a:spcBef>
                    <a:spcPct val="0"/>
                  </a:spcBef>
                  <a:buSzTx/>
                  <a:buFontTx/>
                  <a:buNone/>
                </a:pPr>
                <a:r>
                  <a:rPr lang="en-US" sz="900">
                    <a:latin typeface="Courier New" pitchFamily="49" charset="0"/>
                  </a:rPr>
                  <a:t> </a:t>
                </a:r>
                <a:r>
                  <a:rPr lang="en-US" sz="800">
                    <a:latin typeface="Courier New" pitchFamily="49" charset="0"/>
                  </a:rPr>
                  <a:t>3.4</a:t>
                </a:r>
              </a:p>
              <a:p>
                <a:pPr>
                  <a:lnSpc>
                    <a:spcPct val="100000"/>
                  </a:lnSpc>
                  <a:spcBef>
                    <a:spcPct val="0"/>
                  </a:spcBef>
                  <a:buSzTx/>
                  <a:buFontTx/>
                  <a:buNone/>
                </a:pPr>
                <a:r>
                  <a:rPr lang="en-US" sz="800">
                    <a:latin typeface="Courier New" pitchFamily="49" charset="0"/>
                  </a:rPr>
                  <a:t> 3.6</a:t>
                </a:r>
              </a:p>
              <a:p>
                <a:pPr>
                  <a:lnSpc>
                    <a:spcPct val="100000"/>
                  </a:lnSpc>
                  <a:spcBef>
                    <a:spcPct val="0"/>
                  </a:spcBef>
                  <a:buSzTx/>
                  <a:buFontTx/>
                  <a:buNone/>
                </a:pPr>
                <a:r>
                  <a:rPr lang="en-US" sz="800">
                    <a:latin typeface="Courier New" pitchFamily="49" charset="0"/>
                  </a:rPr>
                  <a:t> 2.</a:t>
                </a:r>
                <a:r>
                  <a:rPr lang="en-US" sz="700">
                    <a:latin typeface="Courier New" pitchFamily="49" charset="0"/>
                  </a:rPr>
                  <a:t>1</a:t>
                </a:r>
                <a:r>
                  <a:rPr lang="en-US" sz="800">
                    <a:latin typeface="Courier New" pitchFamily="49" charset="0"/>
                  </a:rPr>
                  <a:t>  </a:t>
                </a:r>
              </a:p>
              <a:p>
                <a:pPr>
                  <a:lnSpc>
                    <a:spcPct val="100000"/>
                  </a:lnSpc>
                  <a:spcBef>
                    <a:spcPct val="0"/>
                  </a:spcBef>
                  <a:buSzTx/>
                  <a:buFontTx/>
                  <a:buNone/>
                </a:pPr>
                <a:r>
                  <a:rPr lang="en-US" sz="800">
                    <a:latin typeface="Courier New" pitchFamily="49" charset="0"/>
                  </a:rPr>
                  <a:t>  .</a:t>
                </a:r>
              </a:p>
              <a:p>
                <a:pPr>
                  <a:lnSpc>
                    <a:spcPct val="100000"/>
                  </a:lnSpc>
                  <a:spcBef>
                    <a:spcPct val="0"/>
                  </a:spcBef>
                  <a:buSzTx/>
                  <a:buFontTx/>
                  <a:buNone/>
                </a:pPr>
                <a:r>
                  <a:rPr lang="en-US" sz="800">
                    <a:latin typeface="Courier New" pitchFamily="49" charset="0"/>
                  </a:rPr>
                  <a:t>  .</a:t>
                </a:r>
              </a:p>
              <a:p>
                <a:pPr>
                  <a:lnSpc>
                    <a:spcPct val="100000"/>
                  </a:lnSpc>
                  <a:spcBef>
                    <a:spcPct val="0"/>
                  </a:spcBef>
                  <a:buSzTx/>
                  <a:buFontTx/>
                  <a:buNone/>
                </a:pPr>
                <a:r>
                  <a:rPr lang="en-US" sz="800">
                    <a:latin typeface="Courier New" pitchFamily="49" charset="0"/>
                  </a:rPr>
                  <a:t>  .</a:t>
                </a:r>
              </a:p>
              <a:p>
                <a:pPr>
                  <a:lnSpc>
                    <a:spcPct val="100000"/>
                  </a:lnSpc>
                  <a:spcBef>
                    <a:spcPct val="0"/>
                  </a:spcBef>
                  <a:buSzTx/>
                  <a:buFontTx/>
                  <a:buNone/>
                </a:pPr>
                <a:r>
                  <a:rPr lang="en-US" sz="800">
                    <a:latin typeface="Courier New" pitchFamily="49" charset="0"/>
                  </a:rPr>
                  <a:t>  .</a:t>
                </a:r>
              </a:p>
              <a:p>
                <a:pPr>
                  <a:lnSpc>
                    <a:spcPct val="100000"/>
                  </a:lnSpc>
                  <a:spcBef>
                    <a:spcPct val="0"/>
                  </a:spcBef>
                  <a:buSzTx/>
                  <a:buFontTx/>
                  <a:buNone/>
                </a:pPr>
                <a:r>
                  <a:rPr lang="en-US" sz="800">
                    <a:latin typeface="Courier New" pitchFamily="49" charset="0"/>
                  </a:rPr>
                  <a:t>  .</a:t>
                </a:r>
              </a:p>
              <a:p>
                <a:pPr>
                  <a:lnSpc>
                    <a:spcPct val="100000"/>
                  </a:lnSpc>
                  <a:spcBef>
                    <a:spcPct val="0"/>
                  </a:spcBef>
                  <a:buSzTx/>
                  <a:buFontTx/>
                  <a:buNone/>
                </a:pPr>
                <a:r>
                  <a:rPr lang="en-US" sz="800">
                    <a:latin typeface="Courier New" pitchFamily="49" charset="0"/>
                  </a:rPr>
                  <a:t>  .</a:t>
                </a:r>
              </a:p>
              <a:p>
                <a:pPr>
                  <a:lnSpc>
                    <a:spcPct val="100000"/>
                  </a:lnSpc>
                  <a:spcBef>
                    <a:spcPct val="0"/>
                  </a:spcBef>
                  <a:buSzTx/>
                  <a:buFontTx/>
                  <a:buNone/>
                </a:pPr>
                <a:r>
                  <a:rPr lang="en-US" sz="800">
                    <a:latin typeface="Courier New" pitchFamily="49" charset="0"/>
                  </a:rPr>
                  <a:t>  .</a:t>
                </a:r>
              </a:p>
              <a:p>
                <a:pPr>
                  <a:lnSpc>
                    <a:spcPct val="100000"/>
                  </a:lnSpc>
                  <a:spcBef>
                    <a:spcPct val="0"/>
                  </a:spcBef>
                  <a:buSzTx/>
                  <a:buFontTx/>
                  <a:buNone/>
                </a:pPr>
                <a:r>
                  <a:rPr lang="en-US" sz="800">
                    <a:latin typeface="Courier New" pitchFamily="49" charset="0"/>
                  </a:rPr>
                  <a:t>  .</a:t>
                </a:r>
              </a:p>
              <a:p>
                <a:pPr>
                  <a:lnSpc>
                    <a:spcPct val="100000"/>
                  </a:lnSpc>
                  <a:spcBef>
                    <a:spcPct val="0"/>
                  </a:spcBef>
                  <a:buSzTx/>
                  <a:buFontTx/>
                  <a:buNone/>
                </a:pPr>
                <a:r>
                  <a:rPr lang="en-US" sz="800">
                    <a:latin typeface="Courier New" pitchFamily="49" charset="0"/>
                  </a:rPr>
                  <a:t>  .</a:t>
                </a:r>
              </a:p>
              <a:p>
                <a:pPr>
                  <a:lnSpc>
                    <a:spcPct val="100000"/>
                  </a:lnSpc>
                  <a:spcBef>
                    <a:spcPct val="0"/>
                  </a:spcBef>
                  <a:buSzTx/>
                  <a:buFontTx/>
                  <a:buNone/>
                </a:pPr>
                <a:r>
                  <a:rPr lang="en-US" sz="800">
                    <a:latin typeface="Courier New" pitchFamily="49" charset="0"/>
                  </a:rPr>
                  <a:t>  .</a:t>
                </a:r>
              </a:p>
              <a:p>
                <a:pPr>
                  <a:lnSpc>
                    <a:spcPct val="100000"/>
                  </a:lnSpc>
                  <a:spcBef>
                    <a:spcPct val="0"/>
                  </a:spcBef>
                  <a:buSzTx/>
                  <a:buFontTx/>
                  <a:buNone/>
                </a:pPr>
                <a:r>
                  <a:rPr lang="en-US" sz="800">
                    <a:latin typeface="Courier New" pitchFamily="49" charset="0"/>
                  </a:rPr>
                  <a:t> 0.2</a:t>
                </a:r>
              </a:p>
            </p:txBody>
          </p:sp>
          <p:sp>
            <p:nvSpPr>
              <p:cNvPr id="488479" name="Freeform 31"/>
              <p:cNvSpPr>
                <a:spLocks/>
              </p:cNvSpPr>
              <p:nvPr/>
            </p:nvSpPr>
            <p:spPr bwMode="auto">
              <a:xfrm>
                <a:off x="5040" y="1212"/>
                <a:ext cx="72" cy="624"/>
              </a:xfrm>
              <a:custGeom>
                <a:avLst/>
                <a:gdLst/>
                <a:ahLst/>
                <a:cxnLst>
                  <a:cxn ang="0">
                    <a:pos x="96" y="0"/>
                  </a:cxn>
                  <a:cxn ang="0">
                    <a:pos x="0" y="0"/>
                  </a:cxn>
                  <a:cxn ang="0">
                    <a:pos x="0" y="1008"/>
                  </a:cxn>
                  <a:cxn ang="0">
                    <a:pos x="96" y="1008"/>
                  </a:cxn>
                </a:cxnLst>
                <a:rect l="0" t="0" r="r" b="b"/>
                <a:pathLst>
                  <a:path w="96" h="1008">
                    <a:moveTo>
                      <a:pt x="96" y="0"/>
                    </a:moveTo>
                    <a:lnTo>
                      <a:pt x="0" y="0"/>
                    </a:lnTo>
                    <a:lnTo>
                      <a:pt x="0" y="1008"/>
                    </a:lnTo>
                    <a:lnTo>
                      <a:pt x="96" y="1008"/>
                    </a:lnTo>
                  </a:path>
                </a:pathLst>
              </a:custGeom>
              <a:noFill/>
              <a:ln w="28575" cap="flat" cmpd="sng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88480" name="Freeform 32"/>
              <p:cNvSpPr>
                <a:spLocks/>
              </p:cNvSpPr>
              <p:nvPr/>
            </p:nvSpPr>
            <p:spPr bwMode="auto">
              <a:xfrm flipH="1">
                <a:off x="5256" y="1212"/>
                <a:ext cx="72" cy="624"/>
              </a:xfrm>
              <a:custGeom>
                <a:avLst/>
                <a:gdLst/>
                <a:ahLst/>
                <a:cxnLst>
                  <a:cxn ang="0">
                    <a:pos x="96" y="0"/>
                  </a:cxn>
                  <a:cxn ang="0">
                    <a:pos x="0" y="0"/>
                  </a:cxn>
                  <a:cxn ang="0">
                    <a:pos x="0" y="1008"/>
                  </a:cxn>
                  <a:cxn ang="0">
                    <a:pos x="96" y="1008"/>
                  </a:cxn>
                </a:cxnLst>
                <a:rect l="0" t="0" r="r" b="b"/>
                <a:pathLst>
                  <a:path w="96" h="1008">
                    <a:moveTo>
                      <a:pt x="96" y="0"/>
                    </a:moveTo>
                    <a:lnTo>
                      <a:pt x="0" y="0"/>
                    </a:lnTo>
                    <a:lnTo>
                      <a:pt x="0" y="1008"/>
                    </a:lnTo>
                    <a:lnTo>
                      <a:pt x="96" y="1008"/>
                    </a:lnTo>
                  </a:path>
                </a:pathLst>
              </a:custGeom>
              <a:noFill/>
              <a:ln w="28575" cap="flat" cmpd="sng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488482" name="Freeform 34"/>
            <p:cNvSpPr>
              <a:spLocks/>
            </p:cNvSpPr>
            <p:nvPr/>
          </p:nvSpPr>
          <p:spPr bwMode="auto">
            <a:xfrm>
              <a:off x="5280" y="1008"/>
              <a:ext cx="72" cy="1187"/>
            </a:xfrm>
            <a:custGeom>
              <a:avLst/>
              <a:gdLst/>
              <a:ahLst/>
              <a:cxnLst>
                <a:cxn ang="0">
                  <a:pos x="96" y="0"/>
                </a:cxn>
                <a:cxn ang="0">
                  <a:pos x="0" y="0"/>
                </a:cxn>
                <a:cxn ang="0">
                  <a:pos x="0" y="1008"/>
                </a:cxn>
                <a:cxn ang="0">
                  <a:pos x="96" y="1008"/>
                </a:cxn>
              </a:cxnLst>
              <a:rect l="0" t="0" r="r" b="b"/>
              <a:pathLst>
                <a:path w="96" h="1008">
                  <a:moveTo>
                    <a:pt x="96" y="0"/>
                  </a:moveTo>
                  <a:lnTo>
                    <a:pt x="0" y="0"/>
                  </a:lnTo>
                  <a:lnTo>
                    <a:pt x="0" y="1008"/>
                  </a:lnTo>
                  <a:lnTo>
                    <a:pt x="96" y="1008"/>
                  </a:lnTo>
                </a:path>
              </a:pathLst>
            </a:custGeom>
            <a:noFill/>
            <a:ln w="28575" cap="flat" cmpd="sng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88483" name="Freeform 35"/>
            <p:cNvSpPr>
              <a:spLocks/>
            </p:cNvSpPr>
            <p:nvPr/>
          </p:nvSpPr>
          <p:spPr bwMode="auto">
            <a:xfrm flipH="1">
              <a:off x="5496" y="1008"/>
              <a:ext cx="72" cy="1187"/>
            </a:xfrm>
            <a:custGeom>
              <a:avLst/>
              <a:gdLst/>
              <a:ahLst/>
              <a:cxnLst>
                <a:cxn ang="0">
                  <a:pos x="96" y="0"/>
                </a:cxn>
                <a:cxn ang="0">
                  <a:pos x="0" y="0"/>
                </a:cxn>
                <a:cxn ang="0">
                  <a:pos x="0" y="1008"/>
                </a:cxn>
                <a:cxn ang="0">
                  <a:pos x="96" y="1008"/>
                </a:cxn>
              </a:cxnLst>
              <a:rect l="0" t="0" r="r" b="b"/>
              <a:pathLst>
                <a:path w="96" h="1008">
                  <a:moveTo>
                    <a:pt x="96" y="0"/>
                  </a:moveTo>
                  <a:lnTo>
                    <a:pt x="0" y="0"/>
                  </a:lnTo>
                  <a:lnTo>
                    <a:pt x="0" y="1008"/>
                  </a:lnTo>
                  <a:lnTo>
                    <a:pt x="96" y="1008"/>
                  </a:lnTo>
                </a:path>
              </a:pathLst>
            </a:custGeom>
            <a:noFill/>
            <a:ln w="28575" cap="flat" cmpd="sng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88484" name="Text Box 36"/>
            <p:cNvSpPr txBox="1">
              <a:spLocks noChangeArrowheads="1"/>
            </p:cNvSpPr>
            <p:nvPr/>
          </p:nvSpPr>
          <p:spPr bwMode="auto">
            <a:xfrm>
              <a:off x="5286" y="1031"/>
              <a:ext cx="282" cy="1145"/>
            </a:xfrm>
            <a:prstGeom prst="rect">
              <a:avLst/>
            </a:prstGeom>
            <a:solidFill>
              <a:srgbClr val="FFFF00"/>
            </a:solidFill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>
              <a:spAutoFit/>
            </a:bodyPr>
            <a:lstStyle/>
            <a:p>
              <a:pPr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sz="900" dirty="0">
                  <a:latin typeface="Courier New" pitchFamily="49" charset="0"/>
                </a:rPr>
                <a:t> </a:t>
              </a:r>
              <a:r>
                <a:rPr lang="en-US" sz="800" dirty="0">
                  <a:latin typeface="Courier New" pitchFamily="49" charset="0"/>
                </a:rPr>
                <a:t>3.4</a:t>
              </a:r>
            </a:p>
            <a:p>
              <a:pPr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sz="800" dirty="0">
                  <a:latin typeface="Courier New" pitchFamily="49" charset="0"/>
                </a:rPr>
                <a:t> 3.6</a:t>
              </a:r>
            </a:p>
            <a:p>
              <a:pPr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sz="800" dirty="0">
                  <a:latin typeface="Courier New" pitchFamily="49" charset="0"/>
                </a:rPr>
                <a:t> 2.</a:t>
              </a:r>
              <a:r>
                <a:rPr lang="en-US" sz="700" dirty="0">
                  <a:latin typeface="Courier New" pitchFamily="49" charset="0"/>
                </a:rPr>
                <a:t>1</a:t>
              </a:r>
              <a:endParaRPr lang="en-US" sz="800" dirty="0">
                <a:latin typeface="Courier New" pitchFamily="49" charset="0"/>
              </a:endParaRPr>
            </a:p>
            <a:p>
              <a:pPr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sz="800" dirty="0">
                  <a:latin typeface="Courier New" pitchFamily="49" charset="0"/>
                </a:rPr>
                <a:t> 0.0</a:t>
              </a:r>
            </a:p>
            <a:p>
              <a:pPr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sz="800" dirty="0">
                  <a:latin typeface="Courier New" pitchFamily="49" charset="0"/>
                </a:rPr>
                <a:t>-0.3</a:t>
              </a:r>
            </a:p>
            <a:p>
              <a:pPr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sz="800" dirty="0">
                  <a:latin typeface="Courier New" pitchFamily="49" charset="0"/>
                </a:rPr>
                <a:t> 0.1</a:t>
              </a:r>
            </a:p>
            <a:p>
              <a:pPr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sz="800" dirty="0">
                  <a:latin typeface="Courier New" pitchFamily="49" charset="0"/>
                </a:rPr>
                <a:t> 0.2</a:t>
              </a:r>
            </a:p>
            <a:p>
              <a:pPr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sz="800" dirty="0">
                  <a:latin typeface="Courier New" pitchFamily="49" charset="0"/>
                </a:rPr>
                <a:t>  .</a:t>
              </a:r>
            </a:p>
            <a:p>
              <a:pPr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sz="800" dirty="0">
                  <a:latin typeface="Courier New" pitchFamily="49" charset="0"/>
                </a:rPr>
                <a:t>  .</a:t>
              </a:r>
            </a:p>
            <a:p>
              <a:pPr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sz="800" dirty="0">
                  <a:latin typeface="Courier New" pitchFamily="49" charset="0"/>
                </a:rPr>
                <a:t>  .</a:t>
              </a:r>
            </a:p>
            <a:p>
              <a:pPr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sz="800" dirty="0">
                  <a:latin typeface="Courier New" pitchFamily="49" charset="0"/>
                </a:rPr>
                <a:t>  .</a:t>
              </a:r>
            </a:p>
            <a:p>
              <a:pPr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sz="800" dirty="0">
                  <a:latin typeface="Courier New" pitchFamily="49" charset="0"/>
                </a:rPr>
                <a:t>  .</a:t>
              </a:r>
            </a:p>
            <a:p>
              <a:pPr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sz="800" dirty="0">
                  <a:latin typeface="Courier New" pitchFamily="49" charset="0"/>
                </a:rPr>
                <a:t>  .</a:t>
              </a:r>
            </a:p>
            <a:p>
              <a:pPr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sz="800" dirty="0">
                  <a:latin typeface="Courier New" pitchFamily="49" charset="0"/>
                </a:rPr>
                <a:t>-0.1</a:t>
              </a:r>
            </a:p>
          </p:txBody>
        </p:sp>
        <p:sp>
          <p:nvSpPr>
            <p:cNvPr id="488485" name="Oval 37"/>
            <p:cNvSpPr>
              <a:spLocks noChangeArrowheads="1"/>
            </p:cNvSpPr>
            <p:nvPr/>
          </p:nvSpPr>
          <p:spPr bwMode="auto">
            <a:xfrm>
              <a:off x="5232" y="1695"/>
              <a:ext cx="48" cy="91"/>
            </a:xfrm>
            <a:prstGeom prst="ellipse">
              <a:avLst/>
            </a:prstGeom>
            <a:noFill/>
            <a:ln w="28575" algn="ctr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cxnSp>
        <p:nvCxnSpPr>
          <p:cNvPr id="488486" name="AutoShape 38"/>
          <p:cNvCxnSpPr>
            <a:cxnSpLocks noChangeShapeType="1"/>
            <a:stCxn id="488457" idx="3"/>
          </p:cNvCxnSpPr>
          <p:nvPr/>
        </p:nvCxnSpPr>
        <p:spPr bwMode="auto">
          <a:xfrm flipV="1">
            <a:off x="7510992" y="2493264"/>
            <a:ext cx="371475" cy="9525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grpSp>
        <p:nvGrpSpPr>
          <p:cNvPr id="47" name="Group 46"/>
          <p:cNvGrpSpPr/>
          <p:nvPr/>
        </p:nvGrpSpPr>
        <p:grpSpPr>
          <a:xfrm>
            <a:off x="0" y="916877"/>
            <a:ext cx="3401568" cy="890587"/>
            <a:chOff x="414867" y="1014413"/>
            <a:chExt cx="3792538" cy="890587"/>
          </a:xfrm>
        </p:grpSpPr>
        <p:pic>
          <p:nvPicPr>
            <p:cNvPr id="488489" name="Picture 41"/>
            <p:cNvPicPr>
              <a:picLocks noChangeAspect="1" noChangeArrowheads="1"/>
            </p:cNvPicPr>
            <p:nvPr/>
          </p:nvPicPr>
          <p:blipFill>
            <a:blip r:embed="rId2" cstate="print"/>
            <a:srcRect l="32463" t="14120" r="16847" b="61034"/>
            <a:stretch>
              <a:fillRect/>
            </a:stretch>
          </p:blipFill>
          <p:spPr bwMode="auto">
            <a:xfrm>
              <a:off x="414867" y="1371600"/>
              <a:ext cx="3792538" cy="511175"/>
            </a:xfrm>
            <a:prstGeom prst="rect">
              <a:avLst/>
            </a:prstGeom>
            <a:noFill/>
          </p:spPr>
        </p:pic>
        <p:sp>
          <p:nvSpPr>
            <p:cNvPr id="488490" name="Freeform 42"/>
            <p:cNvSpPr>
              <a:spLocks/>
            </p:cNvSpPr>
            <p:nvPr/>
          </p:nvSpPr>
          <p:spPr bwMode="auto">
            <a:xfrm>
              <a:off x="491067" y="1371600"/>
              <a:ext cx="882650" cy="265113"/>
            </a:xfrm>
            <a:custGeom>
              <a:avLst/>
              <a:gdLst/>
              <a:ahLst/>
              <a:cxnLst>
                <a:cxn ang="0">
                  <a:pos x="0" y="534"/>
                </a:cxn>
                <a:cxn ang="0">
                  <a:pos x="287" y="473"/>
                </a:cxn>
                <a:cxn ang="0">
                  <a:pos x="539" y="308"/>
                </a:cxn>
                <a:cxn ang="0">
                  <a:pos x="731" y="90"/>
                </a:cxn>
                <a:cxn ang="0">
                  <a:pos x="974" y="3"/>
                </a:cxn>
                <a:cxn ang="0">
                  <a:pos x="1157" y="73"/>
                </a:cxn>
                <a:cxn ang="0">
                  <a:pos x="1331" y="290"/>
                </a:cxn>
                <a:cxn ang="0">
                  <a:pos x="1513" y="447"/>
                </a:cxn>
                <a:cxn ang="0">
                  <a:pos x="1792" y="534"/>
                </a:cxn>
                <a:cxn ang="0">
                  <a:pos x="1983" y="542"/>
                </a:cxn>
              </a:cxnLst>
              <a:rect l="0" t="0" r="r" b="b"/>
              <a:pathLst>
                <a:path w="1983" h="550">
                  <a:moveTo>
                    <a:pt x="0" y="534"/>
                  </a:moveTo>
                  <a:cubicBezTo>
                    <a:pt x="98" y="522"/>
                    <a:pt x="197" y="511"/>
                    <a:pt x="287" y="473"/>
                  </a:cubicBezTo>
                  <a:cubicBezTo>
                    <a:pt x="377" y="435"/>
                    <a:pt x="465" y="372"/>
                    <a:pt x="539" y="308"/>
                  </a:cubicBezTo>
                  <a:cubicBezTo>
                    <a:pt x="613" y="244"/>
                    <a:pt x="658" y="141"/>
                    <a:pt x="731" y="90"/>
                  </a:cubicBezTo>
                  <a:cubicBezTo>
                    <a:pt x="804" y="39"/>
                    <a:pt x="903" y="6"/>
                    <a:pt x="974" y="3"/>
                  </a:cubicBezTo>
                  <a:cubicBezTo>
                    <a:pt x="1045" y="0"/>
                    <a:pt x="1098" y="25"/>
                    <a:pt x="1157" y="73"/>
                  </a:cubicBezTo>
                  <a:cubicBezTo>
                    <a:pt x="1216" y="121"/>
                    <a:pt x="1272" y="228"/>
                    <a:pt x="1331" y="290"/>
                  </a:cubicBezTo>
                  <a:cubicBezTo>
                    <a:pt x="1390" y="352"/>
                    <a:pt x="1436" y="406"/>
                    <a:pt x="1513" y="447"/>
                  </a:cubicBezTo>
                  <a:cubicBezTo>
                    <a:pt x="1590" y="488"/>
                    <a:pt x="1714" y="518"/>
                    <a:pt x="1792" y="534"/>
                  </a:cubicBezTo>
                  <a:cubicBezTo>
                    <a:pt x="1870" y="550"/>
                    <a:pt x="1926" y="546"/>
                    <a:pt x="1983" y="542"/>
                  </a:cubicBezTo>
                </a:path>
              </a:pathLst>
            </a:custGeom>
            <a:noFill/>
            <a:ln w="28575" cap="flat" cmpd="sng">
              <a:solidFill>
                <a:srgbClr val="FF3300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88491" name="Freeform 43"/>
            <p:cNvSpPr>
              <a:spLocks/>
            </p:cNvSpPr>
            <p:nvPr/>
          </p:nvSpPr>
          <p:spPr bwMode="auto">
            <a:xfrm>
              <a:off x="872067" y="1371600"/>
              <a:ext cx="882650" cy="265113"/>
            </a:xfrm>
            <a:custGeom>
              <a:avLst/>
              <a:gdLst/>
              <a:ahLst/>
              <a:cxnLst>
                <a:cxn ang="0">
                  <a:pos x="0" y="534"/>
                </a:cxn>
                <a:cxn ang="0">
                  <a:pos x="287" y="473"/>
                </a:cxn>
                <a:cxn ang="0">
                  <a:pos x="539" y="308"/>
                </a:cxn>
                <a:cxn ang="0">
                  <a:pos x="731" y="90"/>
                </a:cxn>
                <a:cxn ang="0">
                  <a:pos x="974" y="3"/>
                </a:cxn>
                <a:cxn ang="0">
                  <a:pos x="1157" y="73"/>
                </a:cxn>
                <a:cxn ang="0">
                  <a:pos x="1331" y="290"/>
                </a:cxn>
                <a:cxn ang="0">
                  <a:pos x="1513" y="447"/>
                </a:cxn>
                <a:cxn ang="0">
                  <a:pos x="1792" y="534"/>
                </a:cxn>
                <a:cxn ang="0">
                  <a:pos x="1983" y="542"/>
                </a:cxn>
              </a:cxnLst>
              <a:rect l="0" t="0" r="r" b="b"/>
              <a:pathLst>
                <a:path w="1983" h="550">
                  <a:moveTo>
                    <a:pt x="0" y="534"/>
                  </a:moveTo>
                  <a:cubicBezTo>
                    <a:pt x="98" y="522"/>
                    <a:pt x="197" y="511"/>
                    <a:pt x="287" y="473"/>
                  </a:cubicBezTo>
                  <a:cubicBezTo>
                    <a:pt x="377" y="435"/>
                    <a:pt x="465" y="372"/>
                    <a:pt x="539" y="308"/>
                  </a:cubicBezTo>
                  <a:cubicBezTo>
                    <a:pt x="613" y="244"/>
                    <a:pt x="658" y="141"/>
                    <a:pt x="731" y="90"/>
                  </a:cubicBezTo>
                  <a:cubicBezTo>
                    <a:pt x="804" y="39"/>
                    <a:pt x="903" y="6"/>
                    <a:pt x="974" y="3"/>
                  </a:cubicBezTo>
                  <a:cubicBezTo>
                    <a:pt x="1045" y="0"/>
                    <a:pt x="1098" y="25"/>
                    <a:pt x="1157" y="73"/>
                  </a:cubicBezTo>
                  <a:cubicBezTo>
                    <a:pt x="1216" y="121"/>
                    <a:pt x="1272" y="228"/>
                    <a:pt x="1331" y="290"/>
                  </a:cubicBezTo>
                  <a:cubicBezTo>
                    <a:pt x="1390" y="352"/>
                    <a:pt x="1436" y="406"/>
                    <a:pt x="1513" y="447"/>
                  </a:cubicBezTo>
                  <a:cubicBezTo>
                    <a:pt x="1590" y="488"/>
                    <a:pt x="1714" y="518"/>
                    <a:pt x="1792" y="534"/>
                  </a:cubicBezTo>
                  <a:cubicBezTo>
                    <a:pt x="1870" y="550"/>
                    <a:pt x="1926" y="546"/>
                    <a:pt x="1983" y="542"/>
                  </a:cubicBezTo>
                </a:path>
              </a:pathLst>
            </a:custGeom>
            <a:noFill/>
            <a:ln w="28575" cap="flat" cmpd="sng">
              <a:solidFill>
                <a:srgbClr val="FF9933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88492" name="Freeform 44"/>
            <p:cNvSpPr>
              <a:spLocks/>
            </p:cNvSpPr>
            <p:nvPr/>
          </p:nvSpPr>
          <p:spPr bwMode="auto">
            <a:xfrm>
              <a:off x="1253067" y="1371600"/>
              <a:ext cx="882650" cy="265113"/>
            </a:xfrm>
            <a:custGeom>
              <a:avLst/>
              <a:gdLst/>
              <a:ahLst/>
              <a:cxnLst>
                <a:cxn ang="0">
                  <a:pos x="0" y="534"/>
                </a:cxn>
                <a:cxn ang="0">
                  <a:pos x="287" y="473"/>
                </a:cxn>
                <a:cxn ang="0">
                  <a:pos x="539" y="308"/>
                </a:cxn>
                <a:cxn ang="0">
                  <a:pos x="731" y="90"/>
                </a:cxn>
                <a:cxn ang="0">
                  <a:pos x="974" y="3"/>
                </a:cxn>
                <a:cxn ang="0">
                  <a:pos x="1157" y="73"/>
                </a:cxn>
                <a:cxn ang="0">
                  <a:pos x="1331" y="290"/>
                </a:cxn>
                <a:cxn ang="0">
                  <a:pos x="1513" y="447"/>
                </a:cxn>
                <a:cxn ang="0">
                  <a:pos x="1792" y="534"/>
                </a:cxn>
                <a:cxn ang="0">
                  <a:pos x="1983" y="542"/>
                </a:cxn>
              </a:cxnLst>
              <a:rect l="0" t="0" r="r" b="b"/>
              <a:pathLst>
                <a:path w="1983" h="550">
                  <a:moveTo>
                    <a:pt x="0" y="534"/>
                  </a:moveTo>
                  <a:cubicBezTo>
                    <a:pt x="98" y="522"/>
                    <a:pt x="197" y="511"/>
                    <a:pt x="287" y="473"/>
                  </a:cubicBezTo>
                  <a:cubicBezTo>
                    <a:pt x="377" y="435"/>
                    <a:pt x="465" y="372"/>
                    <a:pt x="539" y="308"/>
                  </a:cubicBezTo>
                  <a:cubicBezTo>
                    <a:pt x="613" y="244"/>
                    <a:pt x="658" y="141"/>
                    <a:pt x="731" y="90"/>
                  </a:cubicBezTo>
                  <a:cubicBezTo>
                    <a:pt x="804" y="39"/>
                    <a:pt x="903" y="6"/>
                    <a:pt x="974" y="3"/>
                  </a:cubicBezTo>
                  <a:cubicBezTo>
                    <a:pt x="1045" y="0"/>
                    <a:pt x="1098" y="25"/>
                    <a:pt x="1157" y="73"/>
                  </a:cubicBezTo>
                  <a:cubicBezTo>
                    <a:pt x="1216" y="121"/>
                    <a:pt x="1272" y="228"/>
                    <a:pt x="1331" y="290"/>
                  </a:cubicBezTo>
                  <a:cubicBezTo>
                    <a:pt x="1390" y="352"/>
                    <a:pt x="1436" y="406"/>
                    <a:pt x="1513" y="447"/>
                  </a:cubicBezTo>
                  <a:cubicBezTo>
                    <a:pt x="1590" y="488"/>
                    <a:pt x="1714" y="518"/>
                    <a:pt x="1792" y="534"/>
                  </a:cubicBezTo>
                  <a:cubicBezTo>
                    <a:pt x="1870" y="550"/>
                    <a:pt x="1926" y="546"/>
                    <a:pt x="1983" y="542"/>
                  </a:cubicBezTo>
                </a:path>
              </a:pathLst>
            </a:custGeom>
            <a:noFill/>
            <a:ln w="28575" cap="flat" cmpd="sng">
              <a:solidFill>
                <a:srgbClr val="99FF33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88493" name="Text Box 45"/>
            <p:cNvSpPr txBox="1">
              <a:spLocks noChangeArrowheads="1"/>
            </p:cNvSpPr>
            <p:nvPr/>
          </p:nvSpPr>
          <p:spPr bwMode="auto">
            <a:xfrm>
              <a:off x="2243667" y="1066800"/>
              <a:ext cx="412750" cy="457200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>
              <a:spAutoFit/>
            </a:bodyPr>
            <a:lstStyle/>
            <a:p>
              <a:pPr>
                <a:lnSpc>
                  <a:spcPct val="100000"/>
                </a:lnSpc>
                <a:spcBef>
                  <a:spcPct val="50000"/>
                </a:spcBef>
                <a:buSzTx/>
                <a:buFontTx/>
                <a:buNone/>
              </a:pPr>
              <a:r>
                <a:rPr lang="en-US" sz="2400" b="0">
                  <a:solidFill>
                    <a:srgbClr val="FE506D"/>
                  </a:solidFill>
                  <a:latin typeface="Times New Roman" pitchFamily="18" charset="0"/>
                </a:rPr>
                <a:t>.</a:t>
              </a:r>
              <a:r>
                <a:rPr lang="en-US" sz="2400" b="0">
                  <a:solidFill>
                    <a:srgbClr val="FF6600"/>
                  </a:solidFill>
                  <a:latin typeface="Times New Roman" pitchFamily="18" charset="0"/>
                </a:rPr>
                <a:t>.</a:t>
              </a:r>
              <a:r>
                <a:rPr lang="en-US" sz="2400" b="0">
                  <a:solidFill>
                    <a:srgbClr val="33CC33"/>
                  </a:solidFill>
                  <a:latin typeface="Times New Roman" pitchFamily="18" charset="0"/>
                </a:rPr>
                <a:t>.</a:t>
              </a:r>
            </a:p>
          </p:txBody>
        </p:sp>
        <p:sp>
          <p:nvSpPr>
            <p:cNvPr id="488494" name="Rectangle 46"/>
            <p:cNvSpPr>
              <a:spLocks noChangeArrowheads="1"/>
            </p:cNvSpPr>
            <p:nvPr/>
          </p:nvSpPr>
          <p:spPr bwMode="auto">
            <a:xfrm>
              <a:off x="491067" y="1828800"/>
              <a:ext cx="3657600" cy="76200"/>
            </a:xfrm>
            <a:prstGeom prst="rect">
              <a:avLst/>
            </a:prstGeom>
            <a:solidFill>
              <a:schemeClr val="bg1"/>
            </a:solidFill>
            <a:ln w="12700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5" name="Group 50"/>
            <p:cNvGrpSpPr>
              <a:grpSpLocks/>
            </p:cNvGrpSpPr>
            <p:nvPr/>
          </p:nvGrpSpPr>
          <p:grpSpPr bwMode="auto">
            <a:xfrm>
              <a:off x="833967" y="1014413"/>
              <a:ext cx="571500" cy="280987"/>
              <a:chOff x="744" y="639"/>
              <a:chExt cx="360" cy="177"/>
            </a:xfrm>
          </p:grpSpPr>
          <p:sp>
            <p:nvSpPr>
              <p:cNvPr id="488495" name="Line 47"/>
              <p:cNvSpPr>
                <a:spLocks noChangeShapeType="1"/>
              </p:cNvSpPr>
              <p:nvPr/>
            </p:nvSpPr>
            <p:spPr bwMode="auto">
              <a:xfrm>
                <a:off x="804" y="816"/>
                <a:ext cx="240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 type="triangle" w="med" len="med"/>
                <a:tailEnd type="triangle" w="med" len="med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88496" name="Text Box 48"/>
              <p:cNvSpPr txBox="1">
                <a:spLocks noChangeArrowheads="1"/>
              </p:cNvSpPr>
              <p:nvPr/>
            </p:nvSpPr>
            <p:spPr bwMode="auto">
              <a:xfrm>
                <a:off x="744" y="639"/>
                <a:ext cx="360" cy="173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  <a:effectLst/>
            </p:spPr>
            <p:txBody>
              <a:bodyPr wrap="none">
                <a:spAutoFit/>
              </a:bodyPr>
              <a:lstStyle/>
              <a:p>
                <a:pPr>
                  <a:lnSpc>
                    <a:spcPct val="100000"/>
                  </a:lnSpc>
                  <a:spcBef>
                    <a:spcPct val="0"/>
                  </a:spcBef>
                  <a:buSzTx/>
                  <a:buFontTx/>
                  <a:buNone/>
                </a:pPr>
                <a:r>
                  <a:rPr lang="en-US" sz="1200"/>
                  <a:t>10ms</a:t>
                </a:r>
                <a:endParaRPr lang="en-US" sz="1200">
                  <a:latin typeface="Times New Roman" pitchFamily="18" charset="0"/>
                </a:endParaRPr>
              </a:p>
            </p:txBody>
          </p:sp>
        </p:grpSp>
        <p:sp>
          <p:nvSpPr>
            <p:cNvPr id="488497" name="Line 49"/>
            <p:cNvSpPr>
              <a:spLocks noChangeShapeType="1"/>
            </p:cNvSpPr>
            <p:nvPr/>
          </p:nvSpPr>
          <p:spPr bwMode="auto">
            <a:xfrm>
              <a:off x="491067" y="1666875"/>
              <a:ext cx="365760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51" name="Group 50"/>
          <p:cNvGrpSpPr/>
          <p:nvPr/>
        </p:nvGrpSpPr>
        <p:grpSpPr>
          <a:xfrm>
            <a:off x="3999315" y="1222248"/>
            <a:ext cx="609600" cy="1219200"/>
            <a:chOff x="4072467" y="2819400"/>
            <a:chExt cx="609600" cy="1219200"/>
          </a:xfrm>
        </p:grpSpPr>
        <p:grpSp>
          <p:nvGrpSpPr>
            <p:cNvPr id="6" name="Group 52"/>
            <p:cNvGrpSpPr>
              <a:grpSpLocks/>
            </p:cNvGrpSpPr>
            <p:nvPr/>
          </p:nvGrpSpPr>
          <p:grpSpPr bwMode="auto">
            <a:xfrm>
              <a:off x="4224867" y="3048000"/>
              <a:ext cx="457200" cy="990600"/>
              <a:chOff x="5040" y="1212"/>
              <a:chExt cx="288" cy="624"/>
            </a:xfrm>
          </p:grpSpPr>
          <p:sp>
            <p:nvSpPr>
              <p:cNvPr id="488501" name="Text Box 53"/>
              <p:cNvSpPr txBox="1">
                <a:spLocks noChangeArrowheads="1"/>
              </p:cNvSpPr>
              <p:nvPr/>
            </p:nvSpPr>
            <p:spPr bwMode="auto">
              <a:xfrm>
                <a:off x="5046" y="1224"/>
                <a:ext cx="273" cy="606"/>
              </a:xfrm>
              <a:prstGeom prst="rect">
                <a:avLst/>
              </a:prstGeom>
              <a:solidFill>
                <a:srgbClr val="FFFF00"/>
              </a:solidFill>
              <a:ln w="12700">
                <a:noFill/>
                <a:miter lim="800000"/>
                <a:headEnd type="none" w="sm" len="sm"/>
                <a:tailEnd type="none" w="sm" len="sm"/>
              </a:ln>
              <a:effectLst/>
            </p:spPr>
            <p:txBody>
              <a:bodyPr>
                <a:spAutoFit/>
              </a:bodyPr>
              <a:lstStyle/>
              <a:p>
                <a:pPr>
                  <a:lnSpc>
                    <a:spcPct val="100000"/>
                  </a:lnSpc>
                  <a:spcBef>
                    <a:spcPct val="0"/>
                  </a:spcBef>
                  <a:buSzTx/>
                  <a:buFontTx/>
                  <a:buNone/>
                </a:pPr>
                <a:r>
                  <a:rPr lang="en-US" sz="900" dirty="0">
                    <a:latin typeface="Courier New" pitchFamily="49" charset="0"/>
                  </a:rPr>
                  <a:t> </a:t>
                </a:r>
                <a:r>
                  <a:rPr lang="en-US" sz="800" dirty="0">
                    <a:latin typeface="Courier New" pitchFamily="49" charset="0"/>
                  </a:rPr>
                  <a:t>3.4</a:t>
                </a:r>
              </a:p>
              <a:p>
                <a:pPr>
                  <a:lnSpc>
                    <a:spcPct val="100000"/>
                  </a:lnSpc>
                  <a:spcBef>
                    <a:spcPct val="0"/>
                  </a:spcBef>
                  <a:buSzTx/>
                  <a:buFontTx/>
                  <a:buNone/>
                </a:pPr>
                <a:r>
                  <a:rPr lang="en-US" sz="800" dirty="0">
                    <a:latin typeface="Courier New" pitchFamily="49" charset="0"/>
                  </a:rPr>
                  <a:t> 3.6</a:t>
                </a:r>
              </a:p>
              <a:p>
                <a:pPr>
                  <a:lnSpc>
                    <a:spcPct val="100000"/>
                  </a:lnSpc>
                  <a:spcBef>
                    <a:spcPct val="0"/>
                  </a:spcBef>
                  <a:buSzTx/>
                  <a:buFontTx/>
                  <a:buNone/>
                </a:pPr>
                <a:r>
                  <a:rPr lang="en-US" sz="800" dirty="0">
                    <a:latin typeface="Courier New" pitchFamily="49" charset="0"/>
                  </a:rPr>
                  <a:t> 2.</a:t>
                </a:r>
                <a:r>
                  <a:rPr lang="en-US" sz="700" dirty="0">
                    <a:latin typeface="Courier New" pitchFamily="49" charset="0"/>
                  </a:rPr>
                  <a:t>1</a:t>
                </a:r>
                <a:endParaRPr lang="en-US" sz="800" dirty="0">
                  <a:latin typeface="Courier New" pitchFamily="49" charset="0"/>
                </a:endParaRPr>
              </a:p>
              <a:p>
                <a:pPr>
                  <a:lnSpc>
                    <a:spcPct val="100000"/>
                  </a:lnSpc>
                  <a:spcBef>
                    <a:spcPct val="0"/>
                  </a:spcBef>
                  <a:buSzTx/>
                  <a:buFontTx/>
                  <a:buNone/>
                </a:pPr>
                <a:r>
                  <a:rPr lang="en-US" sz="800" dirty="0">
                    <a:latin typeface="Courier New" pitchFamily="49" charset="0"/>
                  </a:rPr>
                  <a:t>  .</a:t>
                </a:r>
              </a:p>
              <a:p>
                <a:pPr>
                  <a:lnSpc>
                    <a:spcPct val="100000"/>
                  </a:lnSpc>
                  <a:spcBef>
                    <a:spcPct val="0"/>
                  </a:spcBef>
                  <a:buSzTx/>
                  <a:buFontTx/>
                  <a:buNone/>
                </a:pPr>
                <a:r>
                  <a:rPr lang="en-US" sz="800" dirty="0">
                    <a:latin typeface="Courier New" pitchFamily="49" charset="0"/>
                  </a:rPr>
                  <a:t>  .</a:t>
                </a:r>
              </a:p>
              <a:p>
                <a:pPr>
                  <a:lnSpc>
                    <a:spcPct val="100000"/>
                  </a:lnSpc>
                  <a:spcBef>
                    <a:spcPct val="0"/>
                  </a:spcBef>
                  <a:buSzTx/>
                  <a:buFontTx/>
                  <a:buNone/>
                </a:pPr>
                <a:r>
                  <a:rPr lang="en-US" sz="800" dirty="0">
                    <a:latin typeface="Courier New" pitchFamily="49" charset="0"/>
                  </a:rPr>
                  <a:t>  .</a:t>
                </a:r>
              </a:p>
              <a:p>
                <a:pPr>
                  <a:lnSpc>
                    <a:spcPct val="100000"/>
                  </a:lnSpc>
                  <a:spcBef>
                    <a:spcPct val="0"/>
                  </a:spcBef>
                  <a:buSzTx/>
                  <a:buFontTx/>
                  <a:buNone/>
                </a:pPr>
                <a:r>
                  <a:rPr lang="en-US" sz="800" dirty="0">
                    <a:latin typeface="Courier New" pitchFamily="49" charset="0"/>
                  </a:rPr>
                  <a:t> 0.1     </a:t>
                </a:r>
              </a:p>
            </p:txBody>
          </p:sp>
          <p:sp>
            <p:nvSpPr>
              <p:cNvPr id="488502" name="Freeform 54"/>
              <p:cNvSpPr>
                <a:spLocks/>
              </p:cNvSpPr>
              <p:nvPr/>
            </p:nvSpPr>
            <p:spPr bwMode="auto">
              <a:xfrm>
                <a:off x="5040" y="1212"/>
                <a:ext cx="72" cy="624"/>
              </a:xfrm>
              <a:custGeom>
                <a:avLst/>
                <a:gdLst/>
                <a:ahLst/>
                <a:cxnLst>
                  <a:cxn ang="0">
                    <a:pos x="96" y="0"/>
                  </a:cxn>
                  <a:cxn ang="0">
                    <a:pos x="0" y="0"/>
                  </a:cxn>
                  <a:cxn ang="0">
                    <a:pos x="0" y="1008"/>
                  </a:cxn>
                  <a:cxn ang="0">
                    <a:pos x="96" y="1008"/>
                  </a:cxn>
                </a:cxnLst>
                <a:rect l="0" t="0" r="r" b="b"/>
                <a:pathLst>
                  <a:path w="96" h="1008">
                    <a:moveTo>
                      <a:pt x="96" y="0"/>
                    </a:moveTo>
                    <a:lnTo>
                      <a:pt x="0" y="0"/>
                    </a:lnTo>
                    <a:lnTo>
                      <a:pt x="0" y="1008"/>
                    </a:lnTo>
                    <a:lnTo>
                      <a:pt x="96" y="1008"/>
                    </a:lnTo>
                  </a:path>
                </a:pathLst>
              </a:custGeom>
              <a:noFill/>
              <a:ln w="28575" cap="flat" cmpd="sng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88503" name="Freeform 55"/>
              <p:cNvSpPr>
                <a:spLocks/>
              </p:cNvSpPr>
              <p:nvPr/>
            </p:nvSpPr>
            <p:spPr bwMode="auto">
              <a:xfrm flipH="1">
                <a:off x="5256" y="1212"/>
                <a:ext cx="72" cy="624"/>
              </a:xfrm>
              <a:custGeom>
                <a:avLst/>
                <a:gdLst/>
                <a:ahLst/>
                <a:cxnLst>
                  <a:cxn ang="0">
                    <a:pos x="96" y="0"/>
                  </a:cxn>
                  <a:cxn ang="0">
                    <a:pos x="0" y="0"/>
                  </a:cxn>
                  <a:cxn ang="0">
                    <a:pos x="0" y="1008"/>
                  </a:cxn>
                  <a:cxn ang="0">
                    <a:pos x="96" y="1008"/>
                  </a:cxn>
                </a:cxnLst>
                <a:rect l="0" t="0" r="r" b="b"/>
                <a:pathLst>
                  <a:path w="96" h="1008">
                    <a:moveTo>
                      <a:pt x="96" y="0"/>
                    </a:moveTo>
                    <a:lnTo>
                      <a:pt x="0" y="0"/>
                    </a:lnTo>
                    <a:lnTo>
                      <a:pt x="0" y="1008"/>
                    </a:lnTo>
                    <a:lnTo>
                      <a:pt x="96" y="1008"/>
                    </a:lnTo>
                  </a:path>
                </a:pathLst>
              </a:custGeom>
              <a:noFill/>
              <a:ln w="28575" cap="flat" cmpd="sng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7" name="Group 56"/>
            <p:cNvGrpSpPr>
              <a:grpSpLocks/>
            </p:cNvGrpSpPr>
            <p:nvPr/>
          </p:nvGrpSpPr>
          <p:grpSpPr bwMode="auto">
            <a:xfrm>
              <a:off x="4072467" y="2819400"/>
              <a:ext cx="457200" cy="990600"/>
              <a:chOff x="4944" y="1128"/>
              <a:chExt cx="288" cy="624"/>
            </a:xfrm>
          </p:grpSpPr>
          <p:sp>
            <p:nvSpPr>
              <p:cNvPr id="488505" name="Freeform 57"/>
              <p:cNvSpPr>
                <a:spLocks/>
              </p:cNvSpPr>
              <p:nvPr/>
            </p:nvSpPr>
            <p:spPr bwMode="auto">
              <a:xfrm>
                <a:off x="4944" y="1128"/>
                <a:ext cx="72" cy="624"/>
              </a:xfrm>
              <a:custGeom>
                <a:avLst/>
                <a:gdLst/>
                <a:ahLst/>
                <a:cxnLst>
                  <a:cxn ang="0">
                    <a:pos x="96" y="0"/>
                  </a:cxn>
                  <a:cxn ang="0">
                    <a:pos x="0" y="0"/>
                  </a:cxn>
                  <a:cxn ang="0">
                    <a:pos x="0" y="1008"/>
                  </a:cxn>
                  <a:cxn ang="0">
                    <a:pos x="96" y="1008"/>
                  </a:cxn>
                </a:cxnLst>
                <a:rect l="0" t="0" r="r" b="b"/>
                <a:pathLst>
                  <a:path w="96" h="1008">
                    <a:moveTo>
                      <a:pt x="96" y="0"/>
                    </a:moveTo>
                    <a:lnTo>
                      <a:pt x="0" y="0"/>
                    </a:lnTo>
                    <a:lnTo>
                      <a:pt x="0" y="1008"/>
                    </a:lnTo>
                    <a:lnTo>
                      <a:pt x="96" y="1008"/>
                    </a:lnTo>
                  </a:path>
                </a:pathLst>
              </a:custGeom>
              <a:noFill/>
              <a:ln w="28575" cap="flat" cmpd="sng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88506" name="Freeform 58"/>
              <p:cNvSpPr>
                <a:spLocks/>
              </p:cNvSpPr>
              <p:nvPr/>
            </p:nvSpPr>
            <p:spPr bwMode="auto">
              <a:xfrm flipH="1">
                <a:off x="5160" y="1128"/>
                <a:ext cx="72" cy="624"/>
              </a:xfrm>
              <a:custGeom>
                <a:avLst/>
                <a:gdLst/>
                <a:ahLst/>
                <a:cxnLst>
                  <a:cxn ang="0">
                    <a:pos x="96" y="0"/>
                  </a:cxn>
                  <a:cxn ang="0">
                    <a:pos x="0" y="0"/>
                  </a:cxn>
                  <a:cxn ang="0">
                    <a:pos x="0" y="1008"/>
                  </a:cxn>
                  <a:cxn ang="0">
                    <a:pos x="96" y="1008"/>
                  </a:cxn>
                </a:cxnLst>
                <a:rect l="0" t="0" r="r" b="b"/>
                <a:pathLst>
                  <a:path w="96" h="1008">
                    <a:moveTo>
                      <a:pt x="96" y="0"/>
                    </a:moveTo>
                    <a:lnTo>
                      <a:pt x="0" y="0"/>
                    </a:lnTo>
                    <a:lnTo>
                      <a:pt x="0" y="1008"/>
                    </a:lnTo>
                    <a:lnTo>
                      <a:pt x="96" y="1008"/>
                    </a:lnTo>
                  </a:path>
                </a:pathLst>
              </a:custGeom>
              <a:noFill/>
              <a:ln w="28575" cap="flat" cmpd="sng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88507" name="Text Box 59"/>
              <p:cNvSpPr txBox="1">
                <a:spLocks noChangeArrowheads="1"/>
              </p:cNvSpPr>
              <p:nvPr/>
            </p:nvSpPr>
            <p:spPr bwMode="auto">
              <a:xfrm>
                <a:off x="4950" y="1140"/>
                <a:ext cx="273" cy="606"/>
              </a:xfrm>
              <a:prstGeom prst="rect">
                <a:avLst/>
              </a:prstGeom>
              <a:solidFill>
                <a:srgbClr val="FFFF00"/>
              </a:solidFill>
              <a:ln w="12700">
                <a:noFill/>
                <a:miter lim="800000"/>
                <a:headEnd type="none" w="sm" len="sm"/>
                <a:tailEnd type="none" w="sm" len="sm"/>
              </a:ln>
              <a:effectLst/>
            </p:spPr>
            <p:txBody>
              <a:bodyPr>
                <a:spAutoFit/>
              </a:bodyPr>
              <a:lstStyle/>
              <a:p>
                <a:pPr>
                  <a:lnSpc>
                    <a:spcPct val="100000"/>
                  </a:lnSpc>
                  <a:spcBef>
                    <a:spcPct val="0"/>
                  </a:spcBef>
                  <a:buSzTx/>
                  <a:buFontTx/>
                  <a:buNone/>
                </a:pPr>
                <a:r>
                  <a:rPr lang="en-US" sz="900" dirty="0">
                    <a:latin typeface="Courier New" pitchFamily="49" charset="0"/>
                  </a:rPr>
                  <a:t> </a:t>
                </a:r>
                <a:r>
                  <a:rPr lang="en-US" sz="800" dirty="0">
                    <a:latin typeface="Courier New" pitchFamily="49" charset="0"/>
                  </a:rPr>
                  <a:t>3.4</a:t>
                </a:r>
              </a:p>
              <a:p>
                <a:pPr>
                  <a:lnSpc>
                    <a:spcPct val="100000"/>
                  </a:lnSpc>
                  <a:spcBef>
                    <a:spcPct val="0"/>
                  </a:spcBef>
                  <a:buSzTx/>
                  <a:buFontTx/>
                  <a:buNone/>
                </a:pPr>
                <a:r>
                  <a:rPr lang="en-US" sz="800" dirty="0">
                    <a:latin typeface="Courier New" pitchFamily="49" charset="0"/>
                  </a:rPr>
                  <a:t> 3.6</a:t>
                </a:r>
              </a:p>
              <a:p>
                <a:pPr>
                  <a:lnSpc>
                    <a:spcPct val="100000"/>
                  </a:lnSpc>
                  <a:spcBef>
                    <a:spcPct val="0"/>
                  </a:spcBef>
                  <a:buSzTx/>
                  <a:buFontTx/>
                  <a:buNone/>
                </a:pPr>
                <a:r>
                  <a:rPr lang="en-US" sz="800" dirty="0">
                    <a:latin typeface="Courier New" pitchFamily="49" charset="0"/>
                  </a:rPr>
                  <a:t> 2.</a:t>
                </a:r>
                <a:r>
                  <a:rPr lang="en-US" sz="700" dirty="0">
                    <a:latin typeface="Courier New" pitchFamily="49" charset="0"/>
                  </a:rPr>
                  <a:t>1</a:t>
                </a:r>
                <a:endParaRPr lang="en-US" sz="800" dirty="0">
                  <a:latin typeface="Courier New" pitchFamily="49" charset="0"/>
                </a:endParaRPr>
              </a:p>
              <a:p>
                <a:pPr>
                  <a:lnSpc>
                    <a:spcPct val="100000"/>
                  </a:lnSpc>
                  <a:spcBef>
                    <a:spcPct val="0"/>
                  </a:spcBef>
                  <a:buSzTx/>
                  <a:buFontTx/>
                  <a:buNone/>
                </a:pPr>
                <a:r>
                  <a:rPr lang="en-US" sz="800" dirty="0">
                    <a:latin typeface="Courier New" pitchFamily="49" charset="0"/>
                  </a:rPr>
                  <a:t> 0.0</a:t>
                </a:r>
              </a:p>
              <a:p>
                <a:pPr>
                  <a:lnSpc>
                    <a:spcPct val="100000"/>
                  </a:lnSpc>
                  <a:spcBef>
                    <a:spcPct val="0"/>
                  </a:spcBef>
                  <a:buSzTx/>
                  <a:buFontTx/>
                  <a:buNone/>
                </a:pPr>
                <a:r>
                  <a:rPr lang="en-US" sz="800" dirty="0">
                    <a:latin typeface="Courier New" pitchFamily="49" charset="0"/>
                  </a:rPr>
                  <a:t>-0.3 </a:t>
                </a:r>
              </a:p>
              <a:p>
                <a:pPr>
                  <a:lnSpc>
                    <a:spcPct val="100000"/>
                  </a:lnSpc>
                  <a:spcBef>
                    <a:spcPct val="0"/>
                  </a:spcBef>
                  <a:buSzTx/>
                  <a:buFontTx/>
                  <a:buNone/>
                </a:pPr>
                <a:r>
                  <a:rPr lang="en-US" sz="800" dirty="0">
                    <a:latin typeface="Courier New" pitchFamily="49" charset="0"/>
                  </a:rPr>
                  <a:t> 0.1</a:t>
                </a:r>
              </a:p>
              <a:p>
                <a:pPr>
                  <a:lnSpc>
                    <a:spcPct val="100000"/>
                  </a:lnSpc>
                  <a:spcBef>
                    <a:spcPct val="0"/>
                  </a:spcBef>
                  <a:buSzTx/>
                  <a:buFontTx/>
                  <a:buNone/>
                </a:pPr>
                <a:r>
                  <a:rPr lang="en-US" sz="800" dirty="0">
                    <a:latin typeface="Courier New" pitchFamily="49" charset="0"/>
                  </a:rPr>
                  <a:t> 0.2</a:t>
                </a:r>
              </a:p>
            </p:txBody>
          </p:sp>
        </p:grpSp>
      </p:grpSp>
      <p:sp>
        <p:nvSpPr>
          <p:cNvPr id="488508" name="Oval 60"/>
          <p:cNvSpPr>
            <a:spLocks noChangeArrowheads="1"/>
          </p:cNvSpPr>
          <p:nvPr/>
        </p:nvSpPr>
        <p:spPr bwMode="auto">
          <a:xfrm>
            <a:off x="3996267" y="3255264"/>
            <a:ext cx="76200" cy="76200"/>
          </a:xfrm>
          <a:prstGeom prst="ellipse">
            <a:avLst/>
          </a:prstGeom>
          <a:noFill/>
          <a:ln w="28575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9234" name="Rectangle 2"/>
          <p:cNvSpPr>
            <a:spLocks noGrp="1" noChangeArrowheads="1"/>
          </p:cNvSpPr>
          <p:nvPr>
            <p:ph type="title"/>
          </p:nvPr>
        </p:nvSpPr>
        <p:spPr>
          <a:xfrm>
            <a:off x="1066800" y="38100"/>
            <a:ext cx="7086600" cy="762000"/>
          </a:xfrm>
        </p:spPr>
        <p:txBody>
          <a:bodyPr/>
          <a:lstStyle/>
          <a:p>
            <a:pPr lvl="1">
              <a:lnSpc>
                <a:spcPct val="100000"/>
              </a:lnSpc>
            </a:pPr>
            <a:r>
              <a:rPr lang="en-US" dirty="0" smtClean="0"/>
              <a:t>LID System</a:t>
            </a:r>
            <a:br>
              <a:rPr lang="en-US" dirty="0" smtClean="0"/>
            </a:br>
            <a:r>
              <a:rPr lang="en-US" sz="2400" dirty="0" smtClean="0"/>
              <a:t> </a:t>
            </a:r>
            <a:r>
              <a:rPr lang="en-US" sz="2400" dirty="0" smtClean="0">
                <a:solidFill>
                  <a:schemeClr val="accent6"/>
                </a:solidFill>
              </a:rPr>
              <a:t>Gaussian Mixture Modeling</a:t>
            </a:r>
          </a:p>
        </p:txBody>
      </p:sp>
      <p:grpSp>
        <p:nvGrpSpPr>
          <p:cNvPr id="5" name="Group 214"/>
          <p:cNvGrpSpPr>
            <a:grpSpLocks/>
          </p:cNvGrpSpPr>
          <p:nvPr/>
        </p:nvGrpSpPr>
        <p:grpSpPr bwMode="auto">
          <a:xfrm>
            <a:off x="4246418" y="3980872"/>
            <a:ext cx="2754313" cy="1084263"/>
            <a:chOff x="2640" y="1920"/>
            <a:chExt cx="1735" cy="683"/>
          </a:xfrm>
        </p:grpSpPr>
        <p:sp>
          <p:nvSpPr>
            <p:cNvPr id="479239" name="Rectangle 7"/>
            <p:cNvSpPr>
              <a:spLocks noChangeArrowheads="1"/>
            </p:cNvSpPr>
            <p:nvPr/>
          </p:nvSpPr>
          <p:spPr bwMode="auto">
            <a:xfrm>
              <a:off x="2640" y="1920"/>
              <a:ext cx="1728" cy="57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79240" name="Freeform 8"/>
            <p:cNvSpPr>
              <a:spLocks/>
            </p:cNvSpPr>
            <p:nvPr/>
          </p:nvSpPr>
          <p:spPr bwMode="auto">
            <a:xfrm>
              <a:off x="2782" y="2130"/>
              <a:ext cx="273" cy="343"/>
            </a:xfrm>
            <a:custGeom>
              <a:avLst/>
              <a:gdLst/>
              <a:ahLst/>
              <a:cxnLst>
                <a:cxn ang="0">
                  <a:pos x="0" y="342"/>
                </a:cxn>
                <a:cxn ang="0">
                  <a:pos x="0" y="342"/>
                </a:cxn>
                <a:cxn ang="0">
                  <a:pos x="0" y="340"/>
                </a:cxn>
                <a:cxn ang="0">
                  <a:pos x="4" y="336"/>
                </a:cxn>
                <a:cxn ang="0">
                  <a:pos x="11" y="330"/>
                </a:cxn>
                <a:cxn ang="0">
                  <a:pos x="17" y="325"/>
                </a:cxn>
                <a:cxn ang="0">
                  <a:pos x="23" y="317"/>
                </a:cxn>
                <a:cxn ang="0">
                  <a:pos x="28" y="309"/>
                </a:cxn>
                <a:cxn ang="0">
                  <a:pos x="36" y="298"/>
                </a:cxn>
                <a:cxn ang="0">
                  <a:pos x="44" y="282"/>
                </a:cxn>
                <a:cxn ang="0">
                  <a:pos x="53" y="263"/>
                </a:cxn>
                <a:cxn ang="0">
                  <a:pos x="61" y="242"/>
                </a:cxn>
                <a:cxn ang="0">
                  <a:pos x="69" y="213"/>
                </a:cxn>
                <a:cxn ang="0">
                  <a:pos x="76" y="183"/>
                </a:cxn>
                <a:cxn ang="0">
                  <a:pos x="84" y="148"/>
                </a:cxn>
                <a:cxn ang="0">
                  <a:pos x="92" y="112"/>
                </a:cxn>
                <a:cxn ang="0">
                  <a:pos x="99" y="77"/>
                </a:cxn>
                <a:cxn ang="0">
                  <a:pos x="103" y="62"/>
                </a:cxn>
                <a:cxn ang="0">
                  <a:pos x="107" y="46"/>
                </a:cxn>
                <a:cxn ang="0">
                  <a:pos x="111" y="33"/>
                </a:cxn>
                <a:cxn ang="0">
                  <a:pos x="115" y="23"/>
                </a:cxn>
                <a:cxn ang="0">
                  <a:pos x="119" y="14"/>
                </a:cxn>
                <a:cxn ang="0">
                  <a:pos x="122" y="6"/>
                </a:cxn>
                <a:cxn ang="0">
                  <a:pos x="126" y="2"/>
                </a:cxn>
                <a:cxn ang="0">
                  <a:pos x="132" y="0"/>
                </a:cxn>
                <a:cxn ang="0">
                  <a:pos x="136" y="2"/>
                </a:cxn>
                <a:cxn ang="0">
                  <a:pos x="140" y="6"/>
                </a:cxn>
                <a:cxn ang="0">
                  <a:pos x="144" y="14"/>
                </a:cxn>
                <a:cxn ang="0">
                  <a:pos x="147" y="23"/>
                </a:cxn>
                <a:cxn ang="0">
                  <a:pos x="151" y="33"/>
                </a:cxn>
                <a:cxn ang="0">
                  <a:pos x="157" y="46"/>
                </a:cxn>
                <a:cxn ang="0">
                  <a:pos x="161" y="62"/>
                </a:cxn>
                <a:cxn ang="0">
                  <a:pos x="165" y="77"/>
                </a:cxn>
                <a:cxn ang="0">
                  <a:pos x="174" y="112"/>
                </a:cxn>
                <a:cxn ang="0">
                  <a:pos x="182" y="148"/>
                </a:cxn>
                <a:cxn ang="0">
                  <a:pos x="191" y="183"/>
                </a:cxn>
                <a:cxn ang="0">
                  <a:pos x="201" y="213"/>
                </a:cxn>
                <a:cxn ang="0">
                  <a:pos x="209" y="242"/>
                </a:cxn>
                <a:cxn ang="0">
                  <a:pos x="218" y="263"/>
                </a:cxn>
                <a:cxn ang="0">
                  <a:pos x="228" y="282"/>
                </a:cxn>
                <a:cxn ang="0">
                  <a:pos x="236" y="298"/>
                </a:cxn>
                <a:cxn ang="0">
                  <a:pos x="243" y="309"/>
                </a:cxn>
                <a:cxn ang="0">
                  <a:pos x="249" y="317"/>
                </a:cxn>
                <a:cxn ang="0">
                  <a:pos x="257" y="325"/>
                </a:cxn>
                <a:cxn ang="0">
                  <a:pos x="261" y="330"/>
                </a:cxn>
                <a:cxn ang="0">
                  <a:pos x="268" y="336"/>
                </a:cxn>
                <a:cxn ang="0">
                  <a:pos x="272" y="340"/>
                </a:cxn>
                <a:cxn ang="0">
                  <a:pos x="272" y="342"/>
                </a:cxn>
                <a:cxn ang="0">
                  <a:pos x="0" y="342"/>
                </a:cxn>
              </a:cxnLst>
              <a:rect l="0" t="0" r="r" b="b"/>
              <a:pathLst>
                <a:path w="273" h="343">
                  <a:moveTo>
                    <a:pt x="0" y="342"/>
                  </a:moveTo>
                  <a:lnTo>
                    <a:pt x="0" y="342"/>
                  </a:lnTo>
                  <a:lnTo>
                    <a:pt x="0" y="340"/>
                  </a:lnTo>
                  <a:lnTo>
                    <a:pt x="4" y="336"/>
                  </a:lnTo>
                  <a:lnTo>
                    <a:pt x="11" y="330"/>
                  </a:lnTo>
                  <a:lnTo>
                    <a:pt x="17" y="325"/>
                  </a:lnTo>
                  <a:lnTo>
                    <a:pt x="23" y="317"/>
                  </a:lnTo>
                  <a:lnTo>
                    <a:pt x="28" y="309"/>
                  </a:lnTo>
                  <a:lnTo>
                    <a:pt x="36" y="298"/>
                  </a:lnTo>
                  <a:lnTo>
                    <a:pt x="44" y="282"/>
                  </a:lnTo>
                  <a:lnTo>
                    <a:pt x="53" y="263"/>
                  </a:lnTo>
                  <a:lnTo>
                    <a:pt x="61" y="242"/>
                  </a:lnTo>
                  <a:lnTo>
                    <a:pt x="69" y="213"/>
                  </a:lnTo>
                  <a:lnTo>
                    <a:pt x="76" y="183"/>
                  </a:lnTo>
                  <a:lnTo>
                    <a:pt x="84" y="148"/>
                  </a:lnTo>
                  <a:lnTo>
                    <a:pt x="92" y="112"/>
                  </a:lnTo>
                  <a:lnTo>
                    <a:pt x="99" y="77"/>
                  </a:lnTo>
                  <a:lnTo>
                    <a:pt x="103" y="62"/>
                  </a:lnTo>
                  <a:lnTo>
                    <a:pt x="107" y="46"/>
                  </a:lnTo>
                  <a:lnTo>
                    <a:pt x="111" y="33"/>
                  </a:lnTo>
                  <a:lnTo>
                    <a:pt x="115" y="23"/>
                  </a:lnTo>
                  <a:lnTo>
                    <a:pt x="119" y="14"/>
                  </a:lnTo>
                  <a:lnTo>
                    <a:pt x="122" y="6"/>
                  </a:lnTo>
                  <a:lnTo>
                    <a:pt x="126" y="2"/>
                  </a:lnTo>
                  <a:lnTo>
                    <a:pt x="132" y="0"/>
                  </a:lnTo>
                  <a:lnTo>
                    <a:pt x="136" y="2"/>
                  </a:lnTo>
                  <a:lnTo>
                    <a:pt x="140" y="6"/>
                  </a:lnTo>
                  <a:lnTo>
                    <a:pt x="144" y="14"/>
                  </a:lnTo>
                  <a:lnTo>
                    <a:pt x="147" y="23"/>
                  </a:lnTo>
                  <a:lnTo>
                    <a:pt x="151" y="33"/>
                  </a:lnTo>
                  <a:lnTo>
                    <a:pt x="157" y="46"/>
                  </a:lnTo>
                  <a:lnTo>
                    <a:pt x="161" y="62"/>
                  </a:lnTo>
                  <a:lnTo>
                    <a:pt x="165" y="77"/>
                  </a:lnTo>
                  <a:lnTo>
                    <a:pt x="174" y="112"/>
                  </a:lnTo>
                  <a:lnTo>
                    <a:pt x="182" y="148"/>
                  </a:lnTo>
                  <a:lnTo>
                    <a:pt x="191" y="183"/>
                  </a:lnTo>
                  <a:lnTo>
                    <a:pt x="201" y="213"/>
                  </a:lnTo>
                  <a:lnTo>
                    <a:pt x="209" y="242"/>
                  </a:lnTo>
                  <a:lnTo>
                    <a:pt x="218" y="263"/>
                  </a:lnTo>
                  <a:lnTo>
                    <a:pt x="228" y="282"/>
                  </a:lnTo>
                  <a:lnTo>
                    <a:pt x="236" y="298"/>
                  </a:lnTo>
                  <a:lnTo>
                    <a:pt x="243" y="309"/>
                  </a:lnTo>
                  <a:lnTo>
                    <a:pt x="249" y="317"/>
                  </a:lnTo>
                  <a:lnTo>
                    <a:pt x="257" y="325"/>
                  </a:lnTo>
                  <a:lnTo>
                    <a:pt x="261" y="330"/>
                  </a:lnTo>
                  <a:lnTo>
                    <a:pt x="268" y="336"/>
                  </a:lnTo>
                  <a:lnTo>
                    <a:pt x="272" y="340"/>
                  </a:lnTo>
                  <a:lnTo>
                    <a:pt x="272" y="342"/>
                  </a:lnTo>
                  <a:lnTo>
                    <a:pt x="0" y="342"/>
                  </a:lnTo>
                </a:path>
              </a:pathLst>
            </a:custGeom>
            <a:solidFill>
              <a:srgbClr val="FF0000"/>
            </a:solidFill>
            <a:ln w="12700" cap="rnd" cmpd="sng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479241" name="Freeform 9"/>
            <p:cNvSpPr>
              <a:spLocks/>
            </p:cNvSpPr>
            <p:nvPr/>
          </p:nvSpPr>
          <p:spPr bwMode="auto">
            <a:xfrm>
              <a:off x="2782" y="2130"/>
              <a:ext cx="273" cy="343"/>
            </a:xfrm>
            <a:custGeom>
              <a:avLst/>
              <a:gdLst/>
              <a:ahLst/>
              <a:cxnLst>
                <a:cxn ang="0">
                  <a:pos x="0" y="342"/>
                </a:cxn>
                <a:cxn ang="0">
                  <a:pos x="0" y="342"/>
                </a:cxn>
                <a:cxn ang="0">
                  <a:pos x="0" y="340"/>
                </a:cxn>
                <a:cxn ang="0">
                  <a:pos x="4" y="336"/>
                </a:cxn>
                <a:cxn ang="0">
                  <a:pos x="11" y="330"/>
                </a:cxn>
                <a:cxn ang="0">
                  <a:pos x="17" y="325"/>
                </a:cxn>
                <a:cxn ang="0">
                  <a:pos x="23" y="317"/>
                </a:cxn>
                <a:cxn ang="0">
                  <a:pos x="28" y="309"/>
                </a:cxn>
                <a:cxn ang="0">
                  <a:pos x="36" y="298"/>
                </a:cxn>
                <a:cxn ang="0">
                  <a:pos x="44" y="282"/>
                </a:cxn>
                <a:cxn ang="0">
                  <a:pos x="53" y="263"/>
                </a:cxn>
                <a:cxn ang="0">
                  <a:pos x="61" y="242"/>
                </a:cxn>
                <a:cxn ang="0">
                  <a:pos x="69" y="213"/>
                </a:cxn>
                <a:cxn ang="0">
                  <a:pos x="76" y="183"/>
                </a:cxn>
                <a:cxn ang="0">
                  <a:pos x="84" y="148"/>
                </a:cxn>
                <a:cxn ang="0">
                  <a:pos x="92" y="112"/>
                </a:cxn>
                <a:cxn ang="0">
                  <a:pos x="99" y="77"/>
                </a:cxn>
                <a:cxn ang="0">
                  <a:pos x="103" y="62"/>
                </a:cxn>
                <a:cxn ang="0">
                  <a:pos x="107" y="46"/>
                </a:cxn>
                <a:cxn ang="0">
                  <a:pos x="111" y="33"/>
                </a:cxn>
                <a:cxn ang="0">
                  <a:pos x="115" y="23"/>
                </a:cxn>
                <a:cxn ang="0">
                  <a:pos x="119" y="14"/>
                </a:cxn>
                <a:cxn ang="0">
                  <a:pos x="122" y="6"/>
                </a:cxn>
                <a:cxn ang="0">
                  <a:pos x="126" y="2"/>
                </a:cxn>
                <a:cxn ang="0">
                  <a:pos x="132" y="0"/>
                </a:cxn>
                <a:cxn ang="0">
                  <a:pos x="136" y="2"/>
                </a:cxn>
                <a:cxn ang="0">
                  <a:pos x="140" y="6"/>
                </a:cxn>
                <a:cxn ang="0">
                  <a:pos x="144" y="14"/>
                </a:cxn>
                <a:cxn ang="0">
                  <a:pos x="147" y="23"/>
                </a:cxn>
                <a:cxn ang="0">
                  <a:pos x="151" y="33"/>
                </a:cxn>
                <a:cxn ang="0">
                  <a:pos x="157" y="46"/>
                </a:cxn>
                <a:cxn ang="0">
                  <a:pos x="161" y="62"/>
                </a:cxn>
                <a:cxn ang="0">
                  <a:pos x="165" y="77"/>
                </a:cxn>
                <a:cxn ang="0">
                  <a:pos x="174" y="112"/>
                </a:cxn>
                <a:cxn ang="0">
                  <a:pos x="182" y="148"/>
                </a:cxn>
                <a:cxn ang="0">
                  <a:pos x="191" y="183"/>
                </a:cxn>
                <a:cxn ang="0">
                  <a:pos x="201" y="213"/>
                </a:cxn>
                <a:cxn ang="0">
                  <a:pos x="209" y="242"/>
                </a:cxn>
                <a:cxn ang="0">
                  <a:pos x="218" y="263"/>
                </a:cxn>
                <a:cxn ang="0">
                  <a:pos x="228" y="282"/>
                </a:cxn>
                <a:cxn ang="0">
                  <a:pos x="236" y="298"/>
                </a:cxn>
                <a:cxn ang="0">
                  <a:pos x="243" y="309"/>
                </a:cxn>
                <a:cxn ang="0">
                  <a:pos x="249" y="317"/>
                </a:cxn>
                <a:cxn ang="0">
                  <a:pos x="257" y="325"/>
                </a:cxn>
                <a:cxn ang="0">
                  <a:pos x="261" y="330"/>
                </a:cxn>
                <a:cxn ang="0">
                  <a:pos x="268" y="336"/>
                </a:cxn>
                <a:cxn ang="0">
                  <a:pos x="272" y="340"/>
                </a:cxn>
                <a:cxn ang="0">
                  <a:pos x="272" y="342"/>
                </a:cxn>
              </a:cxnLst>
              <a:rect l="0" t="0" r="r" b="b"/>
              <a:pathLst>
                <a:path w="273" h="343">
                  <a:moveTo>
                    <a:pt x="0" y="342"/>
                  </a:moveTo>
                  <a:lnTo>
                    <a:pt x="0" y="342"/>
                  </a:lnTo>
                  <a:lnTo>
                    <a:pt x="0" y="340"/>
                  </a:lnTo>
                  <a:lnTo>
                    <a:pt x="4" y="336"/>
                  </a:lnTo>
                  <a:lnTo>
                    <a:pt x="11" y="330"/>
                  </a:lnTo>
                  <a:lnTo>
                    <a:pt x="17" y="325"/>
                  </a:lnTo>
                  <a:lnTo>
                    <a:pt x="23" y="317"/>
                  </a:lnTo>
                  <a:lnTo>
                    <a:pt x="28" y="309"/>
                  </a:lnTo>
                  <a:lnTo>
                    <a:pt x="36" y="298"/>
                  </a:lnTo>
                  <a:lnTo>
                    <a:pt x="44" y="282"/>
                  </a:lnTo>
                  <a:lnTo>
                    <a:pt x="53" y="263"/>
                  </a:lnTo>
                  <a:lnTo>
                    <a:pt x="61" y="242"/>
                  </a:lnTo>
                  <a:lnTo>
                    <a:pt x="69" y="213"/>
                  </a:lnTo>
                  <a:lnTo>
                    <a:pt x="76" y="183"/>
                  </a:lnTo>
                  <a:lnTo>
                    <a:pt x="84" y="148"/>
                  </a:lnTo>
                  <a:lnTo>
                    <a:pt x="92" y="112"/>
                  </a:lnTo>
                  <a:lnTo>
                    <a:pt x="99" y="77"/>
                  </a:lnTo>
                  <a:lnTo>
                    <a:pt x="103" y="62"/>
                  </a:lnTo>
                  <a:lnTo>
                    <a:pt x="107" y="46"/>
                  </a:lnTo>
                  <a:lnTo>
                    <a:pt x="111" y="33"/>
                  </a:lnTo>
                  <a:lnTo>
                    <a:pt x="115" y="23"/>
                  </a:lnTo>
                  <a:lnTo>
                    <a:pt x="119" y="14"/>
                  </a:lnTo>
                  <a:lnTo>
                    <a:pt x="122" y="6"/>
                  </a:lnTo>
                  <a:lnTo>
                    <a:pt x="126" y="2"/>
                  </a:lnTo>
                  <a:lnTo>
                    <a:pt x="132" y="0"/>
                  </a:lnTo>
                  <a:lnTo>
                    <a:pt x="136" y="2"/>
                  </a:lnTo>
                  <a:lnTo>
                    <a:pt x="140" y="6"/>
                  </a:lnTo>
                  <a:lnTo>
                    <a:pt x="144" y="14"/>
                  </a:lnTo>
                  <a:lnTo>
                    <a:pt x="147" y="23"/>
                  </a:lnTo>
                  <a:lnTo>
                    <a:pt x="151" y="33"/>
                  </a:lnTo>
                  <a:lnTo>
                    <a:pt x="157" y="46"/>
                  </a:lnTo>
                  <a:lnTo>
                    <a:pt x="161" y="62"/>
                  </a:lnTo>
                  <a:lnTo>
                    <a:pt x="165" y="77"/>
                  </a:lnTo>
                  <a:lnTo>
                    <a:pt x="174" y="112"/>
                  </a:lnTo>
                  <a:lnTo>
                    <a:pt x="182" y="148"/>
                  </a:lnTo>
                  <a:lnTo>
                    <a:pt x="191" y="183"/>
                  </a:lnTo>
                  <a:lnTo>
                    <a:pt x="201" y="213"/>
                  </a:lnTo>
                  <a:lnTo>
                    <a:pt x="209" y="242"/>
                  </a:lnTo>
                  <a:lnTo>
                    <a:pt x="218" y="263"/>
                  </a:lnTo>
                  <a:lnTo>
                    <a:pt x="228" y="282"/>
                  </a:lnTo>
                  <a:lnTo>
                    <a:pt x="236" y="298"/>
                  </a:lnTo>
                  <a:lnTo>
                    <a:pt x="243" y="309"/>
                  </a:lnTo>
                  <a:lnTo>
                    <a:pt x="249" y="317"/>
                  </a:lnTo>
                  <a:lnTo>
                    <a:pt x="257" y="325"/>
                  </a:lnTo>
                  <a:lnTo>
                    <a:pt x="261" y="330"/>
                  </a:lnTo>
                  <a:lnTo>
                    <a:pt x="268" y="336"/>
                  </a:lnTo>
                  <a:lnTo>
                    <a:pt x="272" y="340"/>
                  </a:lnTo>
                  <a:lnTo>
                    <a:pt x="272" y="342"/>
                  </a:lnTo>
                </a:path>
              </a:pathLst>
            </a:custGeom>
            <a:noFill/>
            <a:ln w="12700" cap="rnd" cmpd="sng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479242" name="Freeform 10"/>
            <p:cNvSpPr>
              <a:spLocks/>
            </p:cNvSpPr>
            <p:nvPr/>
          </p:nvSpPr>
          <p:spPr bwMode="auto">
            <a:xfrm>
              <a:off x="2983" y="2351"/>
              <a:ext cx="404" cy="122"/>
            </a:xfrm>
            <a:custGeom>
              <a:avLst/>
              <a:gdLst/>
              <a:ahLst/>
              <a:cxnLst>
                <a:cxn ang="0">
                  <a:pos x="0" y="121"/>
                </a:cxn>
                <a:cxn ang="0">
                  <a:pos x="0" y="121"/>
                </a:cxn>
                <a:cxn ang="0">
                  <a:pos x="2" y="119"/>
                </a:cxn>
                <a:cxn ang="0">
                  <a:pos x="6" y="117"/>
                </a:cxn>
                <a:cxn ang="0">
                  <a:pos x="10" y="115"/>
                </a:cxn>
                <a:cxn ang="0">
                  <a:pos x="14" y="113"/>
                </a:cxn>
                <a:cxn ang="0">
                  <a:pos x="21" y="109"/>
                </a:cxn>
                <a:cxn ang="0">
                  <a:pos x="31" y="104"/>
                </a:cxn>
                <a:cxn ang="0">
                  <a:pos x="40" y="98"/>
                </a:cxn>
                <a:cxn ang="0">
                  <a:pos x="54" y="90"/>
                </a:cxn>
                <a:cxn ang="0">
                  <a:pos x="65" y="83"/>
                </a:cxn>
                <a:cxn ang="0">
                  <a:pos x="94" y="65"/>
                </a:cxn>
                <a:cxn ang="0">
                  <a:pos x="119" y="48"/>
                </a:cxn>
                <a:cxn ang="0">
                  <a:pos x="144" y="31"/>
                </a:cxn>
                <a:cxn ang="0">
                  <a:pos x="163" y="15"/>
                </a:cxn>
                <a:cxn ang="0">
                  <a:pos x="173" y="10"/>
                </a:cxn>
                <a:cxn ang="0">
                  <a:pos x="182" y="4"/>
                </a:cxn>
                <a:cxn ang="0">
                  <a:pos x="190" y="2"/>
                </a:cxn>
                <a:cxn ang="0">
                  <a:pos x="200" y="0"/>
                </a:cxn>
                <a:cxn ang="0">
                  <a:pos x="207" y="2"/>
                </a:cxn>
                <a:cxn ang="0">
                  <a:pos x="215" y="4"/>
                </a:cxn>
                <a:cxn ang="0">
                  <a:pos x="223" y="10"/>
                </a:cxn>
                <a:cxn ang="0">
                  <a:pos x="232" y="15"/>
                </a:cxn>
                <a:cxn ang="0">
                  <a:pos x="251" y="31"/>
                </a:cxn>
                <a:cxn ang="0">
                  <a:pos x="274" y="48"/>
                </a:cxn>
                <a:cxn ang="0">
                  <a:pos x="301" y="65"/>
                </a:cxn>
                <a:cxn ang="0">
                  <a:pos x="330" y="83"/>
                </a:cxn>
                <a:cxn ang="0">
                  <a:pos x="343" y="90"/>
                </a:cxn>
                <a:cxn ang="0">
                  <a:pos x="357" y="98"/>
                </a:cxn>
                <a:cxn ang="0">
                  <a:pos x="368" y="104"/>
                </a:cxn>
                <a:cxn ang="0">
                  <a:pos x="380" y="109"/>
                </a:cxn>
                <a:cxn ang="0">
                  <a:pos x="387" y="113"/>
                </a:cxn>
                <a:cxn ang="0">
                  <a:pos x="393" y="115"/>
                </a:cxn>
                <a:cxn ang="0">
                  <a:pos x="397" y="117"/>
                </a:cxn>
                <a:cxn ang="0">
                  <a:pos x="399" y="119"/>
                </a:cxn>
                <a:cxn ang="0">
                  <a:pos x="403" y="121"/>
                </a:cxn>
                <a:cxn ang="0">
                  <a:pos x="0" y="121"/>
                </a:cxn>
              </a:cxnLst>
              <a:rect l="0" t="0" r="r" b="b"/>
              <a:pathLst>
                <a:path w="404" h="122">
                  <a:moveTo>
                    <a:pt x="0" y="121"/>
                  </a:moveTo>
                  <a:lnTo>
                    <a:pt x="0" y="121"/>
                  </a:lnTo>
                  <a:lnTo>
                    <a:pt x="2" y="119"/>
                  </a:lnTo>
                  <a:lnTo>
                    <a:pt x="6" y="117"/>
                  </a:lnTo>
                  <a:lnTo>
                    <a:pt x="10" y="115"/>
                  </a:lnTo>
                  <a:lnTo>
                    <a:pt x="14" y="113"/>
                  </a:lnTo>
                  <a:lnTo>
                    <a:pt x="21" y="109"/>
                  </a:lnTo>
                  <a:lnTo>
                    <a:pt x="31" y="104"/>
                  </a:lnTo>
                  <a:lnTo>
                    <a:pt x="40" y="98"/>
                  </a:lnTo>
                  <a:lnTo>
                    <a:pt x="54" y="90"/>
                  </a:lnTo>
                  <a:lnTo>
                    <a:pt x="65" y="83"/>
                  </a:lnTo>
                  <a:lnTo>
                    <a:pt x="94" y="65"/>
                  </a:lnTo>
                  <a:lnTo>
                    <a:pt x="119" y="48"/>
                  </a:lnTo>
                  <a:lnTo>
                    <a:pt x="144" y="31"/>
                  </a:lnTo>
                  <a:lnTo>
                    <a:pt x="163" y="15"/>
                  </a:lnTo>
                  <a:lnTo>
                    <a:pt x="173" y="10"/>
                  </a:lnTo>
                  <a:lnTo>
                    <a:pt x="182" y="4"/>
                  </a:lnTo>
                  <a:lnTo>
                    <a:pt x="190" y="2"/>
                  </a:lnTo>
                  <a:lnTo>
                    <a:pt x="200" y="0"/>
                  </a:lnTo>
                  <a:lnTo>
                    <a:pt x="207" y="2"/>
                  </a:lnTo>
                  <a:lnTo>
                    <a:pt x="215" y="4"/>
                  </a:lnTo>
                  <a:lnTo>
                    <a:pt x="223" y="10"/>
                  </a:lnTo>
                  <a:lnTo>
                    <a:pt x="232" y="15"/>
                  </a:lnTo>
                  <a:lnTo>
                    <a:pt x="251" y="31"/>
                  </a:lnTo>
                  <a:lnTo>
                    <a:pt x="274" y="48"/>
                  </a:lnTo>
                  <a:lnTo>
                    <a:pt x="301" y="65"/>
                  </a:lnTo>
                  <a:lnTo>
                    <a:pt x="330" y="83"/>
                  </a:lnTo>
                  <a:lnTo>
                    <a:pt x="343" y="90"/>
                  </a:lnTo>
                  <a:lnTo>
                    <a:pt x="357" y="98"/>
                  </a:lnTo>
                  <a:lnTo>
                    <a:pt x="368" y="104"/>
                  </a:lnTo>
                  <a:lnTo>
                    <a:pt x="380" y="109"/>
                  </a:lnTo>
                  <a:lnTo>
                    <a:pt x="387" y="113"/>
                  </a:lnTo>
                  <a:lnTo>
                    <a:pt x="393" y="115"/>
                  </a:lnTo>
                  <a:lnTo>
                    <a:pt x="397" y="117"/>
                  </a:lnTo>
                  <a:lnTo>
                    <a:pt x="399" y="119"/>
                  </a:lnTo>
                  <a:lnTo>
                    <a:pt x="403" y="121"/>
                  </a:lnTo>
                  <a:lnTo>
                    <a:pt x="0" y="121"/>
                  </a:lnTo>
                </a:path>
              </a:pathLst>
            </a:custGeom>
            <a:solidFill>
              <a:srgbClr val="0000FF"/>
            </a:solidFill>
            <a:ln w="12700" cap="rnd" cmpd="sng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479243" name="Freeform 11"/>
            <p:cNvSpPr>
              <a:spLocks/>
            </p:cNvSpPr>
            <p:nvPr/>
          </p:nvSpPr>
          <p:spPr bwMode="auto">
            <a:xfrm>
              <a:off x="2983" y="2351"/>
              <a:ext cx="404" cy="122"/>
            </a:xfrm>
            <a:custGeom>
              <a:avLst/>
              <a:gdLst/>
              <a:ahLst/>
              <a:cxnLst>
                <a:cxn ang="0">
                  <a:pos x="0" y="121"/>
                </a:cxn>
                <a:cxn ang="0">
                  <a:pos x="0" y="121"/>
                </a:cxn>
                <a:cxn ang="0">
                  <a:pos x="2" y="119"/>
                </a:cxn>
                <a:cxn ang="0">
                  <a:pos x="6" y="117"/>
                </a:cxn>
                <a:cxn ang="0">
                  <a:pos x="10" y="115"/>
                </a:cxn>
                <a:cxn ang="0">
                  <a:pos x="14" y="113"/>
                </a:cxn>
                <a:cxn ang="0">
                  <a:pos x="21" y="109"/>
                </a:cxn>
                <a:cxn ang="0">
                  <a:pos x="31" y="104"/>
                </a:cxn>
                <a:cxn ang="0">
                  <a:pos x="40" y="98"/>
                </a:cxn>
                <a:cxn ang="0">
                  <a:pos x="54" y="90"/>
                </a:cxn>
                <a:cxn ang="0">
                  <a:pos x="65" y="83"/>
                </a:cxn>
                <a:cxn ang="0">
                  <a:pos x="94" y="65"/>
                </a:cxn>
                <a:cxn ang="0">
                  <a:pos x="119" y="48"/>
                </a:cxn>
                <a:cxn ang="0">
                  <a:pos x="144" y="31"/>
                </a:cxn>
                <a:cxn ang="0">
                  <a:pos x="163" y="15"/>
                </a:cxn>
                <a:cxn ang="0">
                  <a:pos x="173" y="10"/>
                </a:cxn>
                <a:cxn ang="0">
                  <a:pos x="182" y="4"/>
                </a:cxn>
                <a:cxn ang="0">
                  <a:pos x="190" y="2"/>
                </a:cxn>
                <a:cxn ang="0">
                  <a:pos x="200" y="0"/>
                </a:cxn>
                <a:cxn ang="0">
                  <a:pos x="207" y="2"/>
                </a:cxn>
                <a:cxn ang="0">
                  <a:pos x="215" y="4"/>
                </a:cxn>
                <a:cxn ang="0">
                  <a:pos x="223" y="10"/>
                </a:cxn>
                <a:cxn ang="0">
                  <a:pos x="232" y="15"/>
                </a:cxn>
                <a:cxn ang="0">
                  <a:pos x="251" y="31"/>
                </a:cxn>
                <a:cxn ang="0">
                  <a:pos x="274" y="48"/>
                </a:cxn>
                <a:cxn ang="0">
                  <a:pos x="301" y="65"/>
                </a:cxn>
                <a:cxn ang="0">
                  <a:pos x="330" y="83"/>
                </a:cxn>
                <a:cxn ang="0">
                  <a:pos x="343" y="90"/>
                </a:cxn>
                <a:cxn ang="0">
                  <a:pos x="357" y="98"/>
                </a:cxn>
                <a:cxn ang="0">
                  <a:pos x="368" y="104"/>
                </a:cxn>
                <a:cxn ang="0">
                  <a:pos x="380" y="109"/>
                </a:cxn>
                <a:cxn ang="0">
                  <a:pos x="387" y="113"/>
                </a:cxn>
                <a:cxn ang="0">
                  <a:pos x="393" y="115"/>
                </a:cxn>
                <a:cxn ang="0">
                  <a:pos x="397" y="117"/>
                </a:cxn>
                <a:cxn ang="0">
                  <a:pos x="399" y="119"/>
                </a:cxn>
                <a:cxn ang="0">
                  <a:pos x="403" y="121"/>
                </a:cxn>
              </a:cxnLst>
              <a:rect l="0" t="0" r="r" b="b"/>
              <a:pathLst>
                <a:path w="404" h="122">
                  <a:moveTo>
                    <a:pt x="0" y="121"/>
                  </a:moveTo>
                  <a:lnTo>
                    <a:pt x="0" y="121"/>
                  </a:lnTo>
                  <a:lnTo>
                    <a:pt x="2" y="119"/>
                  </a:lnTo>
                  <a:lnTo>
                    <a:pt x="6" y="117"/>
                  </a:lnTo>
                  <a:lnTo>
                    <a:pt x="10" y="115"/>
                  </a:lnTo>
                  <a:lnTo>
                    <a:pt x="14" y="113"/>
                  </a:lnTo>
                  <a:lnTo>
                    <a:pt x="21" y="109"/>
                  </a:lnTo>
                  <a:lnTo>
                    <a:pt x="31" y="104"/>
                  </a:lnTo>
                  <a:lnTo>
                    <a:pt x="40" y="98"/>
                  </a:lnTo>
                  <a:lnTo>
                    <a:pt x="54" y="90"/>
                  </a:lnTo>
                  <a:lnTo>
                    <a:pt x="65" y="83"/>
                  </a:lnTo>
                  <a:lnTo>
                    <a:pt x="94" y="65"/>
                  </a:lnTo>
                  <a:lnTo>
                    <a:pt x="119" y="48"/>
                  </a:lnTo>
                  <a:lnTo>
                    <a:pt x="144" y="31"/>
                  </a:lnTo>
                  <a:lnTo>
                    <a:pt x="163" y="15"/>
                  </a:lnTo>
                  <a:lnTo>
                    <a:pt x="173" y="10"/>
                  </a:lnTo>
                  <a:lnTo>
                    <a:pt x="182" y="4"/>
                  </a:lnTo>
                  <a:lnTo>
                    <a:pt x="190" y="2"/>
                  </a:lnTo>
                  <a:lnTo>
                    <a:pt x="200" y="0"/>
                  </a:lnTo>
                  <a:lnTo>
                    <a:pt x="207" y="2"/>
                  </a:lnTo>
                  <a:lnTo>
                    <a:pt x="215" y="4"/>
                  </a:lnTo>
                  <a:lnTo>
                    <a:pt x="223" y="10"/>
                  </a:lnTo>
                  <a:lnTo>
                    <a:pt x="232" y="15"/>
                  </a:lnTo>
                  <a:lnTo>
                    <a:pt x="251" y="31"/>
                  </a:lnTo>
                  <a:lnTo>
                    <a:pt x="274" y="48"/>
                  </a:lnTo>
                  <a:lnTo>
                    <a:pt x="301" y="65"/>
                  </a:lnTo>
                  <a:lnTo>
                    <a:pt x="330" y="83"/>
                  </a:lnTo>
                  <a:lnTo>
                    <a:pt x="343" y="90"/>
                  </a:lnTo>
                  <a:lnTo>
                    <a:pt x="357" y="98"/>
                  </a:lnTo>
                  <a:lnTo>
                    <a:pt x="368" y="104"/>
                  </a:lnTo>
                  <a:lnTo>
                    <a:pt x="380" y="109"/>
                  </a:lnTo>
                  <a:lnTo>
                    <a:pt x="387" y="113"/>
                  </a:lnTo>
                  <a:lnTo>
                    <a:pt x="393" y="115"/>
                  </a:lnTo>
                  <a:lnTo>
                    <a:pt x="397" y="117"/>
                  </a:lnTo>
                  <a:lnTo>
                    <a:pt x="399" y="119"/>
                  </a:lnTo>
                  <a:lnTo>
                    <a:pt x="403" y="121"/>
                  </a:lnTo>
                </a:path>
              </a:pathLst>
            </a:custGeom>
            <a:noFill/>
            <a:ln w="12700" cap="rnd" cmpd="sng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479246" name="Freeform 14"/>
            <p:cNvSpPr>
              <a:spLocks/>
            </p:cNvSpPr>
            <p:nvPr/>
          </p:nvSpPr>
          <p:spPr bwMode="auto">
            <a:xfrm>
              <a:off x="3443" y="2313"/>
              <a:ext cx="404" cy="160"/>
            </a:xfrm>
            <a:custGeom>
              <a:avLst/>
              <a:gdLst/>
              <a:ahLst/>
              <a:cxnLst>
                <a:cxn ang="0">
                  <a:pos x="0" y="159"/>
                </a:cxn>
                <a:cxn ang="0">
                  <a:pos x="0" y="159"/>
                </a:cxn>
                <a:cxn ang="0">
                  <a:pos x="2" y="157"/>
                </a:cxn>
                <a:cxn ang="0">
                  <a:pos x="6" y="155"/>
                </a:cxn>
                <a:cxn ang="0">
                  <a:pos x="10" y="153"/>
                </a:cxn>
                <a:cxn ang="0">
                  <a:pos x="16" y="151"/>
                </a:cxn>
                <a:cxn ang="0">
                  <a:pos x="21" y="147"/>
                </a:cxn>
                <a:cxn ang="0">
                  <a:pos x="31" y="142"/>
                </a:cxn>
                <a:cxn ang="0">
                  <a:pos x="43" y="136"/>
                </a:cxn>
                <a:cxn ang="0">
                  <a:pos x="54" y="128"/>
                </a:cxn>
                <a:cxn ang="0">
                  <a:pos x="67" y="121"/>
                </a:cxn>
                <a:cxn ang="0">
                  <a:pos x="94" y="99"/>
                </a:cxn>
                <a:cxn ang="0">
                  <a:pos x="121" y="76"/>
                </a:cxn>
                <a:cxn ang="0">
                  <a:pos x="133" y="63"/>
                </a:cxn>
                <a:cxn ang="0">
                  <a:pos x="144" y="50"/>
                </a:cxn>
                <a:cxn ang="0">
                  <a:pos x="156" y="38"/>
                </a:cxn>
                <a:cxn ang="0">
                  <a:pos x="165" y="27"/>
                </a:cxn>
                <a:cxn ang="0">
                  <a:pos x="175" y="15"/>
                </a:cxn>
                <a:cxn ang="0">
                  <a:pos x="184" y="7"/>
                </a:cxn>
                <a:cxn ang="0">
                  <a:pos x="194" y="2"/>
                </a:cxn>
                <a:cxn ang="0">
                  <a:pos x="202" y="0"/>
                </a:cxn>
                <a:cxn ang="0">
                  <a:pos x="211" y="2"/>
                </a:cxn>
                <a:cxn ang="0">
                  <a:pos x="221" y="7"/>
                </a:cxn>
                <a:cxn ang="0">
                  <a:pos x="231" y="15"/>
                </a:cxn>
                <a:cxn ang="0">
                  <a:pos x="240" y="27"/>
                </a:cxn>
                <a:cxn ang="0">
                  <a:pos x="250" y="38"/>
                </a:cxn>
                <a:cxn ang="0">
                  <a:pos x="259" y="50"/>
                </a:cxn>
                <a:cxn ang="0">
                  <a:pos x="271" y="63"/>
                </a:cxn>
                <a:cxn ang="0">
                  <a:pos x="284" y="76"/>
                </a:cxn>
                <a:cxn ang="0">
                  <a:pos x="311" y="99"/>
                </a:cxn>
                <a:cxn ang="0">
                  <a:pos x="338" y="121"/>
                </a:cxn>
                <a:cxn ang="0">
                  <a:pos x="349" y="128"/>
                </a:cxn>
                <a:cxn ang="0">
                  <a:pos x="363" y="136"/>
                </a:cxn>
                <a:cxn ang="0">
                  <a:pos x="372" y="142"/>
                </a:cxn>
                <a:cxn ang="0">
                  <a:pos x="382" y="147"/>
                </a:cxn>
                <a:cxn ang="0">
                  <a:pos x="390" y="151"/>
                </a:cxn>
                <a:cxn ang="0">
                  <a:pos x="395" y="153"/>
                </a:cxn>
                <a:cxn ang="0">
                  <a:pos x="399" y="155"/>
                </a:cxn>
                <a:cxn ang="0">
                  <a:pos x="401" y="157"/>
                </a:cxn>
                <a:cxn ang="0">
                  <a:pos x="403" y="159"/>
                </a:cxn>
                <a:cxn ang="0">
                  <a:pos x="0" y="159"/>
                </a:cxn>
              </a:cxnLst>
              <a:rect l="0" t="0" r="r" b="b"/>
              <a:pathLst>
                <a:path w="404" h="160">
                  <a:moveTo>
                    <a:pt x="0" y="159"/>
                  </a:moveTo>
                  <a:lnTo>
                    <a:pt x="0" y="159"/>
                  </a:lnTo>
                  <a:lnTo>
                    <a:pt x="2" y="157"/>
                  </a:lnTo>
                  <a:lnTo>
                    <a:pt x="6" y="155"/>
                  </a:lnTo>
                  <a:lnTo>
                    <a:pt x="10" y="153"/>
                  </a:lnTo>
                  <a:lnTo>
                    <a:pt x="16" y="151"/>
                  </a:lnTo>
                  <a:lnTo>
                    <a:pt x="21" y="147"/>
                  </a:lnTo>
                  <a:lnTo>
                    <a:pt x="31" y="142"/>
                  </a:lnTo>
                  <a:lnTo>
                    <a:pt x="43" y="136"/>
                  </a:lnTo>
                  <a:lnTo>
                    <a:pt x="54" y="128"/>
                  </a:lnTo>
                  <a:lnTo>
                    <a:pt x="67" y="121"/>
                  </a:lnTo>
                  <a:lnTo>
                    <a:pt x="94" y="99"/>
                  </a:lnTo>
                  <a:lnTo>
                    <a:pt x="121" y="76"/>
                  </a:lnTo>
                  <a:lnTo>
                    <a:pt x="133" y="63"/>
                  </a:lnTo>
                  <a:lnTo>
                    <a:pt x="144" y="50"/>
                  </a:lnTo>
                  <a:lnTo>
                    <a:pt x="156" y="38"/>
                  </a:lnTo>
                  <a:lnTo>
                    <a:pt x="165" y="27"/>
                  </a:lnTo>
                  <a:lnTo>
                    <a:pt x="175" y="15"/>
                  </a:lnTo>
                  <a:lnTo>
                    <a:pt x="184" y="7"/>
                  </a:lnTo>
                  <a:lnTo>
                    <a:pt x="194" y="2"/>
                  </a:lnTo>
                  <a:lnTo>
                    <a:pt x="202" y="0"/>
                  </a:lnTo>
                  <a:lnTo>
                    <a:pt x="211" y="2"/>
                  </a:lnTo>
                  <a:lnTo>
                    <a:pt x="221" y="7"/>
                  </a:lnTo>
                  <a:lnTo>
                    <a:pt x="231" y="15"/>
                  </a:lnTo>
                  <a:lnTo>
                    <a:pt x="240" y="27"/>
                  </a:lnTo>
                  <a:lnTo>
                    <a:pt x="250" y="38"/>
                  </a:lnTo>
                  <a:lnTo>
                    <a:pt x="259" y="50"/>
                  </a:lnTo>
                  <a:lnTo>
                    <a:pt x="271" y="63"/>
                  </a:lnTo>
                  <a:lnTo>
                    <a:pt x="284" y="76"/>
                  </a:lnTo>
                  <a:lnTo>
                    <a:pt x="311" y="99"/>
                  </a:lnTo>
                  <a:lnTo>
                    <a:pt x="338" y="121"/>
                  </a:lnTo>
                  <a:lnTo>
                    <a:pt x="349" y="128"/>
                  </a:lnTo>
                  <a:lnTo>
                    <a:pt x="363" y="136"/>
                  </a:lnTo>
                  <a:lnTo>
                    <a:pt x="372" y="142"/>
                  </a:lnTo>
                  <a:lnTo>
                    <a:pt x="382" y="147"/>
                  </a:lnTo>
                  <a:lnTo>
                    <a:pt x="390" y="151"/>
                  </a:lnTo>
                  <a:lnTo>
                    <a:pt x="395" y="153"/>
                  </a:lnTo>
                  <a:lnTo>
                    <a:pt x="399" y="155"/>
                  </a:lnTo>
                  <a:lnTo>
                    <a:pt x="401" y="157"/>
                  </a:lnTo>
                  <a:lnTo>
                    <a:pt x="403" y="159"/>
                  </a:lnTo>
                  <a:lnTo>
                    <a:pt x="0" y="159"/>
                  </a:lnTo>
                </a:path>
              </a:pathLst>
            </a:custGeom>
            <a:solidFill>
              <a:srgbClr val="BE00FF"/>
            </a:solidFill>
            <a:ln w="12700" cap="rnd" cmpd="sng">
              <a:solidFill>
                <a:srgbClr val="BE00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479247" name="Freeform 15"/>
            <p:cNvSpPr>
              <a:spLocks/>
            </p:cNvSpPr>
            <p:nvPr/>
          </p:nvSpPr>
          <p:spPr bwMode="auto">
            <a:xfrm>
              <a:off x="3443" y="2313"/>
              <a:ext cx="404" cy="160"/>
            </a:xfrm>
            <a:custGeom>
              <a:avLst/>
              <a:gdLst/>
              <a:ahLst/>
              <a:cxnLst>
                <a:cxn ang="0">
                  <a:pos x="0" y="159"/>
                </a:cxn>
                <a:cxn ang="0">
                  <a:pos x="0" y="159"/>
                </a:cxn>
                <a:cxn ang="0">
                  <a:pos x="2" y="157"/>
                </a:cxn>
                <a:cxn ang="0">
                  <a:pos x="6" y="155"/>
                </a:cxn>
                <a:cxn ang="0">
                  <a:pos x="10" y="153"/>
                </a:cxn>
                <a:cxn ang="0">
                  <a:pos x="16" y="151"/>
                </a:cxn>
                <a:cxn ang="0">
                  <a:pos x="21" y="147"/>
                </a:cxn>
                <a:cxn ang="0">
                  <a:pos x="31" y="142"/>
                </a:cxn>
                <a:cxn ang="0">
                  <a:pos x="43" y="136"/>
                </a:cxn>
                <a:cxn ang="0">
                  <a:pos x="54" y="128"/>
                </a:cxn>
                <a:cxn ang="0">
                  <a:pos x="67" y="121"/>
                </a:cxn>
                <a:cxn ang="0">
                  <a:pos x="94" y="99"/>
                </a:cxn>
                <a:cxn ang="0">
                  <a:pos x="121" y="76"/>
                </a:cxn>
                <a:cxn ang="0">
                  <a:pos x="133" y="63"/>
                </a:cxn>
                <a:cxn ang="0">
                  <a:pos x="144" y="50"/>
                </a:cxn>
                <a:cxn ang="0">
                  <a:pos x="156" y="38"/>
                </a:cxn>
                <a:cxn ang="0">
                  <a:pos x="165" y="27"/>
                </a:cxn>
                <a:cxn ang="0">
                  <a:pos x="175" y="15"/>
                </a:cxn>
                <a:cxn ang="0">
                  <a:pos x="184" y="7"/>
                </a:cxn>
                <a:cxn ang="0">
                  <a:pos x="194" y="2"/>
                </a:cxn>
                <a:cxn ang="0">
                  <a:pos x="202" y="0"/>
                </a:cxn>
                <a:cxn ang="0">
                  <a:pos x="211" y="2"/>
                </a:cxn>
                <a:cxn ang="0">
                  <a:pos x="221" y="7"/>
                </a:cxn>
                <a:cxn ang="0">
                  <a:pos x="231" y="15"/>
                </a:cxn>
                <a:cxn ang="0">
                  <a:pos x="240" y="27"/>
                </a:cxn>
                <a:cxn ang="0">
                  <a:pos x="250" y="38"/>
                </a:cxn>
                <a:cxn ang="0">
                  <a:pos x="259" y="50"/>
                </a:cxn>
                <a:cxn ang="0">
                  <a:pos x="271" y="63"/>
                </a:cxn>
                <a:cxn ang="0">
                  <a:pos x="284" y="76"/>
                </a:cxn>
                <a:cxn ang="0">
                  <a:pos x="311" y="99"/>
                </a:cxn>
                <a:cxn ang="0">
                  <a:pos x="338" y="121"/>
                </a:cxn>
                <a:cxn ang="0">
                  <a:pos x="349" y="128"/>
                </a:cxn>
                <a:cxn ang="0">
                  <a:pos x="363" y="136"/>
                </a:cxn>
                <a:cxn ang="0">
                  <a:pos x="372" y="142"/>
                </a:cxn>
                <a:cxn ang="0">
                  <a:pos x="382" y="147"/>
                </a:cxn>
                <a:cxn ang="0">
                  <a:pos x="390" y="151"/>
                </a:cxn>
                <a:cxn ang="0">
                  <a:pos x="395" y="153"/>
                </a:cxn>
                <a:cxn ang="0">
                  <a:pos x="399" y="155"/>
                </a:cxn>
                <a:cxn ang="0">
                  <a:pos x="401" y="157"/>
                </a:cxn>
                <a:cxn ang="0">
                  <a:pos x="403" y="159"/>
                </a:cxn>
              </a:cxnLst>
              <a:rect l="0" t="0" r="r" b="b"/>
              <a:pathLst>
                <a:path w="404" h="160">
                  <a:moveTo>
                    <a:pt x="0" y="159"/>
                  </a:moveTo>
                  <a:lnTo>
                    <a:pt x="0" y="159"/>
                  </a:lnTo>
                  <a:lnTo>
                    <a:pt x="2" y="157"/>
                  </a:lnTo>
                  <a:lnTo>
                    <a:pt x="6" y="155"/>
                  </a:lnTo>
                  <a:lnTo>
                    <a:pt x="10" y="153"/>
                  </a:lnTo>
                  <a:lnTo>
                    <a:pt x="16" y="151"/>
                  </a:lnTo>
                  <a:lnTo>
                    <a:pt x="21" y="147"/>
                  </a:lnTo>
                  <a:lnTo>
                    <a:pt x="31" y="142"/>
                  </a:lnTo>
                  <a:lnTo>
                    <a:pt x="43" y="136"/>
                  </a:lnTo>
                  <a:lnTo>
                    <a:pt x="54" y="128"/>
                  </a:lnTo>
                  <a:lnTo>
                    <a:pt x="67" y="121"/>
                  </a:lnTo>
                  <a:lnTo>
                    <a:pt x="94" y="99"/>
                  </a:lnTo>
                  <a:lnTo>
                    <a:pt x="121" y="76"/>
                  </a:lnTo>
                  <a:lnTo>
                    <a:pt x="133" y="63"/>
                  </a:lnTo>
                  <a:lnTo>
                    <a:pt x="144" y="50"/>
                  </a:lnTo>
                  <a:lnTo>
                    <a:pt x="156" y="38"/>
                  </a:lnTo>
                  <a:lnTo>
                    <a:pt x="165" y="27"/>
                  </a:lnTo>
                  <a:lnTo>
                    <a:pt x="175" y="15"/>
                  </a:lnTo>
                  <a:lnTo>
                    <a:pt x="184" y="7"/>
                  </a:lnTo>
                  <a:lnTo>
                    <a:pt x="194" y="2"/>
                  </a:lnTo>
                  <a:lnTo>
                    <a:pt x="202" y="0"/>
                  </a:lnTo>
                  <a:lnTo>
                    <a:pt x="211" y="2"/>
                  </a:lnTo>
                  <a:lnTo>
                    <a:pt x="221" y="7"/>
                  </a:lnTo>
                  <a:lnTo>
                    <a:pt x="231" y="15"/>
                  </a:lnTo>
                  <a:lnTo>
                    <a:pt x="240" y="27"/>
                  </a:lnTo>
                  <a:lnTo>
                    <a:pt x="250" y="38"/>
                  </a:lnTo>
                  <a:lnTo>
                    <a:pt x="259" y="50"/>
                  </a:lnTo>
                  <a:lnTo>
                    <a:pt x="271" y="63"/>
                  </a:lnTo>
                  <a:lnTo>
                    <a:pt x="284" y="76"/>
                  </a:lnTo>
                  <a:lnTo>
                    <a:pt x="311" y="99"/>
                  </a:lnTo>
                  <a:lnTo>
                    <a:pt x="338" y="121"/>
                  </a:lnTo>
                  <a:lnTo>
                    <a:pt x="349" y="128"/>
                  </a:lnTo>
                  <a:lnTo>
                    <a:pt x="363" y="136"/>
                  </a:lnTo>
                  <a:lnTo>
                    <a:pt x="372" y="142"/>
                  </a:lnTo>
                  <a:lnTo>
                    <a:pt x="382" y="147"/>
                  </a:lnTo>
                  <a:lnTo>
                    <a:pt x="390" y="151"/>
                  </a:lnTo>
                  <a:lnTo>
                    <a:pt x="395" y="153"/>
                  </a:lnTo>
                  <a:lnTo>
                    <a:pt x="399" y="155"/>
                  </a:lnTo>
                  <a:lnTo>
                    <a:pt x="401" y="157"/>
                  </a:lnTo>
                  <a:lnTo>
                    <a:pt x="403" y="159"/>
                  </a:lnTo>
                </a:path>
              </a:pathLst>
            </a:custGeom>
            <a:noFill/>
            <a:ln w="12700" cap="rnd" cmpd="sng">
              <a:solidFill>
                <a:srgbClr val="BE00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479248" name="Freeform 16"/>
            <p:cNvSpPr>
              <a:spLocks/>
            </p:cNvSpPr>
            <p:nvPr/>
          </p:nvSpPr>
          <p:spPr bwMode="auto">
            <a:xfrm>
              <a:off x="3645" y="2351"/>
              <a:ext cx="591" cy="122"/>
            </a:xfrm>
            <a:custGeom>
              <a:avLst/>
              <a:gdLst/>
              <a:ahLst/>
              <a:cxnLst>
                <a:cxn ang="0">
                  <a:pos x="0" y="121"/>
                </a:cxn>
                <a:cxn ang="0">
                  <a:pos x="0" y="121"/>
                </a:cxn>
                <a:cxn ang="0">
                  <a:pos x="2" y="121"/>
                </a:cxn>
                <a:cxn ang="0">
                  <a:pos x="2" y="119"/>
                </a:cxn>
                <a:cxn ang="0">
                  <a:pos x="5" y="119"/>
                </a:cxn>
                <a:cxn ang="0">
                  <a:pos x="11" y="117"/>
                </a:cxn>
                <a:cxn ang="0">
                  <a:pos x="19" y="115"/>
                </a:cxn>
                <a:cxn ang="0">
                  <a:pos x="29" y="113"/>
                </a:cxn>
                <a:cxn ang="0">
                  <a:pos x="44" y="109"/>
                </a:cxn>
                <a:cxn ang="0">
                  <a:pos x="61" y="104"/>
                </a:cxn>
                <a:cxn ang="0">
                  <a:pos x="82" y="98"/>
                </a:cxn>
                <a:cxn ang="0">
                  <a:pos x="107" y="90"/>
                </a:cxn>
                <a:cxn ang="0">
                  <a:pos x="132" y="83"/>
                </a:cxn>
                <a:cxn ang="0">
                  <a:pos x="157" y="75"/>
                </a:cxn>
                <a:cxn ang="0">
                  <a:pos x="182" y="65"/>
                </a:cxn>
                <a:cxn ang="0">
                  <a:pos x="207" y="58"/>
                </a:cxn>
                <a:cxn ang="0">
                  <a:pos x="228" y="48"/>
                </a:cxn>
                <a:cxn ang="0">
                  <a:pos x="247" y="38"/>
                </a:cxn>
                <a:cxn ang="0">
                  <a:pos x="264" y="31"/>
                </a:cxn>
                <a:cxn ang="0">
                  <a:pos x="278" y="23"/>
                </a:cxn>
                <a:cxn ang="0">
                  <a:pos x="291" y="15"/>
                </a:cxn>
                <a:cxn ang="0">
                  <a:pos x="303" y="10"/>
                </a:cxn>
                <a:cxn ang="0">
                  <a:pos x="312" y="4"/>
                </a:cxn>
                <a:cxn ang="0">
                  <a:pos x="322" y="2"/>
                </a:cxn>
                <a:cxn ang="0">
                  <a:pos x="332" y="0"/>
                </a:cxn>
                <a:cxn ang="0">
                  <a:pos x="341" y="2"/>
                </a:cxn>
                <a:cxn ang="0">
                  <a:pos x="349" y="4"/>
                </a:cxn>
                <a:cxn ang="0">
                  <a:pos x="360" y="10"/>
                </a:cxn>
                <a:cxn ang="0">
                  <a:pos x="370" y="15"/>
                </a:cxn>
                <a:cxn ang="0">
                  <a:pos x="381" y="23"/>
                </a:cxn>
                <a:cxn ang="0">
                  <a:pos x="393" y="31"/>
                </a:cxn>
                <a:cxn ang="0">
                  <a:pos x="408" y="38"/>
                </a:cxn>
                <a:cxn ang="0">
                  <a:pos x="424" y="48"/>
                </a:cxn>
                <a:cxn ang="0">
                  <a:pos x="439" y="58"/>
                </a:cxn>
                <a:cxn ang="0">
                  <a:pos x="458" y="65"/>
                </a:cxn>
                <a:cxn ang="0">
                  <a:pos x="477" y="75"/>
                </a:cxn>
                <a:cxn ang="0">
                  <a:pos x="495" y="83"/>
                </a:cxn>
                <a:cxn ang="0">
                  <a:pos x="514" y="90"/>
                </a:cxn>
                <a:cxn ang="0">
                  <a:pos x="531" y="98"/>
                </a:cxn>
                <a:cxn ang="0">
                  <a:pos x="546" y="104"/>
                </a:cxn>
                <a:cxn ang="0">
                  <a:pos x="560" y="109"/>
                </a:cxn>
                <a:cxn ang="0">
                  <a:pos x="569" y="113"/>
                </a:cxn>
                <a:cxn ang="0">
                  <a:pos x="577" y="115"/>
                </a:cxn>
                <a:cxn ang="0">
                  <a:pos x="583" y="117"/>
                </a:cxn>
                <a:cxn ang="0">
                  <a:pos x="587" y="119"/>
                </a:cxn>
                <a:cxn ang="0">
                  <a:pos x="589" y="119"/>
                </a:cxn>
                <a:cxn ang="0">
                  <a:pos x="590" y="121"/>
                </a:cxn>
                <a:cxn ang="0">
                  <a:pos x="0" y="121"/>
                </a:cxn>
              </a:cxnLst>
              <a:rect l="0" t="0" r="r" b="b"/>
              <a:pathLst>
                <a:path w="591" h="122">
                  <a:moveTo>
                    <a:pt x="0" y="121"/>
                  </a:moveTo>
                  <a:lnTo>
                    <a:pt x="0" y="121"/>
                  </a:lnTo>
                  <a:lnTo>
                    <a:pt x="2" y="121"/>
                  </a:lnTo>
                  <a:lnTo>
                    <a:pt x="2" y="119"/>
                  </a:lnTo>
                  <a:lnTo>
                    <a:pt x="5" y="119"/>
                  </a:lnTo>
                  <a:lnTo>
                    <a:pt x="11" y="117"/>
                  </a:lnTo>
                  <a:lnTo>
                    <a:pt x="19" y="115"/>
                  </a:lnTo>
                  <a:lnTo>
                    <a:pt x="29" y="113"/>
                  </a:lnTo>
                  <a:lnTo>
                    <a:pt x="44" y="109"/>
                  </a:lnTo>
                  <a:lnTo>
                    <a:pt x="61" y="104"/>
                  </a:lnTo>
                  <a:lnTo>
                    <a:pt x="82" y="98"/>
                  </a:lnTo>
                  <a:lnTo>
                    <a:pt x="107" y="90"/>
                  </a:lnTo>
                  <a:lnTo>
                    <a:pt x="132" y="83"/>
                  </a:lnTo>
                  <a:lnTo>
                    <a:pt x="157" y="75"/>
                  </a:lnTo>
                  <a:lnTo>
                    <a:pt x="182" y="65"/>
                  </a:lnTo>
                  <a:lnTo>
                    <a:pt x="207" y="58"/>
                  </a:lnTo>
                  <a:lnTo>
                    <a:pt x="228" y="48"/>
                  </a:lnTo>
                  <a:lnTo>
                    <a:pt x="247" y="38"/>
                  </a:lnTo>
                  <a:lnTo>
                    <a:pt x="264" y="31"/>
                  </a:lnTo>
                  <a:lnTo>
                    <a:pt x="278" y="23"/>
                  </a:lnTo>
                  <a:lnTo>
                    <a:pt x="291" y="15"/>
                  </a:lnTo>
                  <a:lnTo>
                    <a:pt x="303" y="10"/>
                  </a:lnTo>
                  <a:lnTo>
                    <a:pt x="312" y="4"/>
                  </a:lnTo>
                  <a:lnTo>
                    <a:pt x="322" y="2"/>
                  </a:lnTo>
                  <a:lnTo>
                    <a:pt x="332" y="0"/>
                  </a:lnTo>
                  <a:lnTo>
                    <a:pt x="341" y="2"/>
                  </a:lnTo>
                  <a:lnTo>
                    <a:pt x="349" y="4"/>
                  </a:lnTo>
                  <a:lnTo>
                    <a:pt x="360" y="10"/>
                  </a:lnTo>
                  <a:lnTo>
                    <a:pt x="370" y="15"/>
                  </a:lnTo>
                  <a:lnTo>
                    <a:pt x="381" y="23"/>
                  </a:lnTo>
                  <a:lnTo>
                    <a:pt x="393" y="31"/>
                  </a:lnTo>
                  <a:lnTo>
                    <a:pt x="408" y="38"/>
                  </a:lnTo>
                  <a:lnTo>
                    <a:pt x="424" y="48"/>
                  </a:lnTo>
                  <a:lnTo>
                    <a:pt x="439" y="58"/>
                  </a:lnTo>
                  <a:lnTo>
                    <a:pt x="458" y="65"/>
                  </a:lnTo>
                  <a:lnTo>
                    <a:pt x="477" y="75"/>
                  </a:lnTo>
                  <a:lnTo>
                    <a:pt x="495" y="83"/>
                  </a:lnTo>
                  <a:lnTo>
                    <a:pt x="514" y="90"/>
                  </a:lnTo>
                  <a:lnTo>
                    <a:pt x="531" y="98"/>
                  </a:lnTo>
                  <a:lnTo>
                    <a:pt x="546" y="104"/>
                  </a:lnTo>
                  <a:lnTo>
                    <a:pt x="560" y="109"/>
                  </a:lnTo>
                  <a:lnTo>
                    <a:pt x="569" y="113"/>
                  </a:lnTo>
                  <a:lnTo>
                    <a:pt x="577" y="115"/>
                  </a:lnTo>
                  <a:lnTo>
                    <a:pt x="583" y="117"/>
                  </a:lnTo>
                  <a:lnTo>
                    <a:pt x="587" y="119"/>
                  </a:lnTo>
                  <a:lnTo>
                    <a:pt x="589" y="119"/>
                  </a:lnTo>
                  <a:lnTo>
                    <a:pt x="590" y="121"/>
                  </a:lnTo>
                  <a:lnTo>
                    <a:pt x="0" y="121"/>
                  </a:lnTo>
                </a:path>
              </a:pathLst>
            </a:custGeom>
            <a:solidFill>
              <a:srgbClr val="00FF00"/>
            </a:solidFill>
            <a:ln w="12700" cap="rnd" cmpd="sng">
              <a:solidFill>
                <a:srgbClr val="00FF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479249" name="Freeform 17"/>
            <p:cNvSpPr>
              <a:spLocks/>
            </p:cNvSpPr>
            <p:nvPr/>
          </p:nvSpPr>
          <p:spPr bwMode="auto">
            <a:xfrm>
              <a:off x="2659" y="2006"/>
              <a:ext cx="1716" cy="475"/>
            </a:xfrm>
            <a:custGeom>
              <a:avLst/>
              <a:gdLst/>
              <a:ahLst/>
              <a:cxnLst>
                <a:cxn ang="0">
                  <a:pos x="0" y="474"/>
                </a:cxn>
                <a:cxn ang="0">
                  <a:pos x="4" y="470"/>
                </a:cxn>
                <a:cxn ang="0">
                  <a:pos x="10" y="459"/>
                </a:cxn>
                <a:cxn ang="0">
                  <a:pos x="21" y="439"/>
                </a:cxn>
                <a:cxn ang="0">
                  <a:pos x="42" y="409"/>
                </a:cxn>
                <a:cxn ang="0">
                  <a:pos x="67" y="366"/>
                </a:cxn>
                <a:cxn ang="0">
                  <a:pos x="98" y="317"/>
                </a:cxn>
                <a:cxn ang="0">
                  <a:pos x="131" y="259"/>
                </a:cxn>
                <a:cxn ang="0">
                  <a:pos x="163" y="199"/>
                </a:cxn>
                <a:cxn ang="0">
                  <a:pos x="179" y="171"/>
                </a:cxn>
                <a:cxn ang="0">
                  <a:pos x="196" y="146"/>
                </a:cxn>
                <a:cxn ang="0">
                  <a:pos x="213" y="123"/>
                </a:cxn>
                <a:cxn ang="0">
                  <a:pos x="232" y="105"/>
                </a:cxn>
                <a:cxn ang="0">
                  <a:pos x="252" y="94"/>
                </a:cxn>
                <a:cxn ang="0">
                  <a:pos x="273" y="90"/>
                </a:cxn>
                <a:cxn ang="0">
                  <a:pos x="294" y="94"/>
                </a:cxn>
                <a:cxn ang="0">
                  <a:pos x="315" y="103"/>
                </a:cxn>
                <a:cxn ang="0">
                  <a:pos x="338" y="121"/>
                </a:cxn>
                <a:cxn ang="0">
                  <a:pos x="359" y="140"/>
                </a:cxn>
                <a:cxn ang="0">
                  <a:pos x="401" y="180"/>
                </a:cxn>
                <a:cxn ang="0">
                  <a:pos x="422" y="199"/>
                </a:cxn>
                <a:cxn ang="0">
                  <a:pos x="439" y="215"/>
                </a:cxn>
                <a:cxn ang="0">
                  <a:pos x="457" y="224"/>
                </a:cxn>
                <a:cxn ang="0">
                  <a:pos x="470" y="228"/>
                </a:cxn>
                <a:cxn ang="0">
                  <a:pos x="484" y="228"/>
                </a:cxn>
                <a:cxn ang="0">
                  <a:pos x="497" y="224"/>
                </a:cxn>
                <a:cxn ang="0">
                  <a:pos x="510" y="217"/>
                </a:cxn>
                <a:cxn ang="0">
                  <a:pos x="524" y="203"/>
                </a:cxn>
                <a:cxn ang="0">
                  <a:pos x="539" y="188"/>
                </a:cxn>
                <a:cxn ang="0">
                  <a:pos x="555" y="169"/>
                </a:cxn>
                <a:cxn ang="0">
                  <a:pos x="593" y="123"/>
                </a:cxn>
                <a:cxn ang="0">
                  <a:pos x="637" y="75"/>
                </a:cxn>
                <a:cxn ang="0">
                  <a:pos x="660" y="52"/>
                </a:cxn>
                <a:cxn ang="0">
                  <a:pos x="683" y="32"/>
                </a:cxn>
                <a:cxn ang="0">
                  <a:pos x="708" y="15"/>
                </a:cxn>
                <a:cxn ang="0">
                  <a:pos x="733" y="6"/>
                </a:cxn>
                <a:cxn ang="0">
                  <a:pos x="756" y="0"/>
                </a:cxn>
                <a:cxn ang="0">
                  <a:pos x="781" y="0"/>
                </a:cxn>
                <a:cxn ang="0">
                  <a:pos x="804" y="6"/>
                </a:cxn>
                <a:cxn ang="0">
                  <a:pos x="829" y="15"/>
                </a:cxn>
                <a:cxn ang="0">
                  <a:pos x="852" y="27"/>
                </a:cxn>
                <a:cxn ang="0">
                  <a:pos x="877" y="44"/>
                </a:cxn>
                <a:cxn ang="0">
                  <a:pos x="925" y="82"/>
                </a:cxn>
                <a:cxn ang="0">
                  <a:pos x="975" y="125"/>
                </a:cxn>
                <a:cxn ang="0">
                  <a:pos x="1024" y="169"/>
                </a:cxn>
                <a:cxn ang="0">
                  <a:pos x="1078" y="211"/>
                </a:cxn>
                <a:cxn ang="0">
                  <a:pos x="1136" y="247"/>
                </a:cxn>
                <a:cxn ang="0">
                  <a:pos x="1197" y="276"/>
                </a:cxn>
                <a:cxn ang="0">
                  <a:pos x="1262" y="299"/>
                </a:cxn>
                <a:cxn ang="0">
                  <a:pos x="1333" y="320"/>
                </a:cxn>
                <a:cxn ang="0">
                  <a:pos x="1404" y="343"/>
                </a:cxn>
                <a:cxn ang="0">
                  <a:pos x="1479" y="370"/>
                </a:cxn>
                <a:cxn ang="0">
                  <a:pos x="1550" y="401"/>
                </a:cxn>
                <a:cxn ang="0">
                  <a:pos x="1583" y="414"/>
                </a:cxn>
                <a:cxn ang="0">
                  <a:pos x="1613" y="428"/>
                </a:cxn>
                <a:cxn ang="0">
                  <a:pos x="1640" y="439"/>
                </a:cxn>
                <a:cxn ang="0">
                  <a:pos x="1661" y="449"/>
                </a:cxn>
                <a:cxn ang="0">
                  <a:pos x="1678" y="457"/>
                </a:cxn>
                <a:cxn ang="0">
                  <a:pos x="1692" y="464"/>
                </a:cxn>
                <a:cxn ang="0">
                  <a:pos x="1701" y="468"/>
                </a:cxn>
                <a:cxn ang="0">
                  <a:pos x="1707" y="470"/>
                </a:cxn>
                <a:cxn ang="0">
                  <a:pos x="1713" y="474"/>
                </a:cxn>
              </a:cxnLst>
              <a:rect l="0" t="0" r="r" b="b"/>
              <a:pathLst>
                <a:path w="1716" h="475">
                  <a:moveTo>
                    <a:pt x="0" y="474"/>
                  </a:moveTo>
                  <a:lnTo>
                    <a:pt x="0" y="474"/>
                  </a:lnTo>
                  <a:lnTo>
                    <a:pt x="2" y="472"/>
                  </a:lnTo>
                  <a:lnTo>
                    <a:pt x="4" y="470"/>
                  </a:lnTo>
                  <a:lnTo>
                    <a:pt x="6" y="466"/>
                  </a:lnTo>
                  <a:lnTo>
                    <a:pt x="10" y="459"/>
                  </a:lnTo>
                  <a:lnTo>
                    <a:pt x="16" y="451"/>
                  </a:lnTo>
                  <a:lnTo>
                    <a:pt x="21" y="439"/>
                  </a:lnTo>
                  <a:lnTo>
                    <a:pt x="31" y="426"/>
                  </a:lnTo>
                  <a:lnTo>
                    <a:pt x="42" y="409"/>
                  </a:lnTo>
                  <a:lnTo>
                    <a:pt x="54" y="390"/>
                  </a:lnTo>
                  <a:lnTo>
                    <a:pt x="67" y="366"/>
                  </a:lnTo>
                  <a:lnTo>
                    <a:pt x="83" y="343"/>
                  </a:lnTo>
                  <a:lnTo>
                    <a:pt x="98" y="317"/>
                  </a:lnTo>
                  <a:lnTo>
                    <a:pt x="113" y="290"/>
                  </a:lnTo>
                  <a:lnTo>
                    <a:pt x="131" y="259"/>
                  </a:lnTo>
                  <a:lnTo>
                    <a:pt x="146" y="230"/>
                  </a:lnTo>
                  <a:lnTo>
                    <a:pt x="163" y="199"/>
                  </a:lnTo>
                  <a:lnTo>
                    <a:pt x="171" y="186"/>
                  </a:lnTo>
                  <a:lnTo>
                    <a:pt x="179" y="171"/>
                  </a:lnTo>
                  <a:lnTo>
                    <a:pt x="188" y="157"/>
                  </a:lnTo>
                  <a:lnTo>
                    <a:pt x="196" y="146"/>
                  </a:lnTo>
                  <a:lnTo>
                    <a:pt x="205" y="132"/>
                  </a:lnTo>
                  <a:lnTo>
                    <a:pt x="213" y="123"/>
                  </a:lnTo>
                  <a:lnTo>
                    <a:pt x="223" y="113"/>
                  </a:lnTo>
                  <a:lnTo>
                    <a:pt x="232" y="105"/>
                  </a:lnTo>
                  <a:lnTo>
                    <a:pt x="242" y="98"/>
                  </a:lnTo>
                  <a:lnTo>
                    <a:pt x="252" y="94"/>
                  </a:lnTo>
                  <a:lnTo>
                    <a:pt x="261" y="90"/>
                  </a:lnTo>
                  <a:lnTo>
                    <a:pt x="273" y="90"/>
                  </a:lnTo>
                  <a:lnTo>
                    <a:pt x="282" y="90"/>
                  </a:lnTo>
                  <a:lnTo>
                    <a:pt x="294" y="94"/>
                  </a:lnTo>
                  <a:lnTo>
                    <a:pt x="303" y="98"/>
                  </a:lnTo>
                  <a:lnTo>
                    <a:pt x="315" y="103"/>
                  </a:lnTo>
                  <a:lnTo>
                    <a:pt x="326" y="111"/>
                  </a:lnTo>
                  <a:lnTo>
                    <a:pt x="338" y="121"/>
                  </a:lnTo>
                  <a:lnTo>
                    <a:pt x="347" y="128"/>
                  </a:lnTo>
                  <a:lnTo>
                    <a:pt x="359" y="140"/>
                  </a:lnTo>
                  <a:lnTo>
                    <a:pt x="382" y="159"/>
                  </a:lnTo>
                  <a:lnTo>
                    <a:pt x="401" y="180"/>
                  </a:lnTo>
                  <a:lnTo>
                    <a:pt x="413" y="190"/>
                  </a:lnTo>
                  <a:lnTo>
                    <a:pt x="422" y="199"/>
                  </a:lnTo>
                  <a:lnTo>
                    <a:pt x="432" y="207"/>
                  </a:lnTo>
                  <a:lnTo>
                    <a:pt x="439" y="215"/>
                  </a:lnTo>
                  <a:lnTo>
                    <a:pt x="447" y="221"/>
                  </a:lnTo>
                  <a:lnTo>
                    <a:pt x="457" y="224"/>
                  </a:lnTo>
                  <a:lnTo>
                    <a:pt x="462" y="226"/>
                  </a:lnTo>
                  <a:lnTo>
                    <a:pt x="470" y="228"/>
                  </a:lnTo>
                  <a:lnTo>
                    <a:pt x="478" y="230"/>
                  </a:lnTo>
                  <a:lnTo>
                    <a:pt x="484" y="228"/>
                  </a:lnTo>
                  <a:lnTo>
                    <a:pt x="491" y="228"/>
                  </a:lnTo>
                  <a:lnTo>
                    <a:pt x="497" y="224"/>
                  </a:lnTo>
                  <a:lnTo>
                    <a:pt x="505" y="221"/>
                  </a:lnTo>
                  <a:lnTo>
                    <a:pt x="510" y="217"/>
                  </a:lnTo>
                  <a:lnTo>
                    <a:pt x="518" y="211"/>
                  </a:lnTo>
                  <a:lnTo>
                    <a:pt x="524" y="203"/>
                  </a:lnTo>
                  <a:lnTo>
                    <a:pt x="532" y="196"/>
                  </a:lnTo>
                  <a:lnTo>
                    <a:pt x="539" y="188"/>
                  </a:lnTo>
                  <a:lnTo>
                    <a:pt x="547" y="178"/>
                  </a:lnTo>
                  <a:lnTo>
                    <a:pt x="555" y="169"/>
                  </a:lnTo>
                  <a:lnTo>
                    <a:pt x="574" y="146"/>
                  </a:lnTo>
                  <a:lnTo>
                    <a:pt x="593" y="123"/>
                  </a:lnTo>
                  <a:lnTo>
                    <a:pt x="614" y="98"/>
                  </a:lnTo>
                  <a:lnTo>
                    <a:pt x="637" y="75"/>
                  </a:lnTo>
                  <a:lnTo>
                    <a:pt x="649" y="63"/>
                  </a:lnTo>
                  <a:lnTo>
                    <a:pt x="660" y="52"/>
                  </a:lnTo>
                  <a:lnTo>
                    <a:pt x="672" y="42"/>
                  </a:lnTo>
                  <a:lnTo>
                    <a:pt x="683" y="32"/>
                  </a:lnTo>
                  <a:lnTo>
                    <a:pt x="696" y="23"/>
                  </a:lnTo>
                  <a:lnTo>
                    <a:pt x="708" y="15"/>
                  </a:lnTo>
                  <a:lnTo>
                    <a:pt x="719" y="9"/>
                  </a:lnTo>
                  <a:lnTo>
                    <a:pt x="733" y="6"/>
                  </a:lnTo>
                  <a:lnTo>
                    <a:pt x="744" y="2"/>
                  </a:lnTo>
                  <a:lnTo>
                    <a:pt x="756" y="0"/>
                  </a:lnTo>
                  <a:lnTo>
                    <a:pt x="769" y="0"/>
                  </a:lnTo>
                  <a:lnTo>
                    <a:pt x="781" y="0"/>
                  </a:lnTo>
                  <a:lnTo>
                    <a:pt x="792" y="2"/>
                  </a:lnTo>
                  <a:lnTo>
                    <a:pt x="804" y="6"/>
                  </a:lnTo>
                  <a:lnTo>
                    <a:pt x="817" y="9"/>
                  </a:lnTo>
                  <a:lnTo>
                    <a:pt x="829" y="15"/>
                  </a:lnTo>
                  <a:lnTo>
                    <a:pt x="840" y="21"/>
                  </a:lnTo>
                  <a:lnTo>
                    <a:pt x="852" y="27"/>
                  </a:lnTo>
                  <a:lnTo>
                    <a:pt x="865" y="34"/>
                  </a:lnTo>
                  <a:lnTo>
                    <a:pt x="877" y="44"/>
                  </a:lnTo>
                  <a:lnTo>
                    <a:pt x="900" y="61"/>
                  </a:lnTo>
                  <a:lnTo>
                    <a:pt x="925" y="82"/>
                  </a:lnTo>
                  <a:lnTo>
                    <a:pt x="950" y="103"/>
                  </a:lnTo>
                  <a:lnTo>
                    <a:pt x="975" y="125"/>
                  </a:lnTo>
                  <a:lnTo>
                    <a:pt x="999" y="148"/>
                  </a:lnTo>
                  <a:lnTo>
                    <a:pt x="1024" y="169"/>
                  </a:lnTo>
                  <a:lnTo>
                    <a:pt x="1051" y="192"/>
                  </a:lnTo>
                  <a:lnTo>
                    <a:pt x="1078" y="211"/>
                  </a:lnTo>
                  <a:lnTo>
                    <a:pt x="1107" y="230"/>
                  </a:lnTo>
                  <a:lnTo>
                    <a:pt x="1136" y="247"/>
                  </a:lnTo>
                  <a:lnTo>
                    <a:pt x="1166" y="263"/>
                  </a:lnTo>
                  <a:lnTo>
                    <a:pt x="1197" y="276"/>
                  </a:lnTo>
                  <a:lnTo>
                    <a:pt x="1230" y="288"/>
                  </a:lnTo>
                  <a:lnTo>
                    <a:pt x="1262" y="299"/>
                  </a:lnTo>
                  <a:lnTo>
                    <a:pt x="1297" y="311"/>
                  </a:lnTo>
                  <a:lnTo>
                    <a:pt x="1333" y="320"/>
                  </a:lnTo>
                  <a:lnTo>
                    <a:pt x="1368" y="332"/>
                  </a:lnTo>
                  <a:lnTo>
                    <a:pt x="1404" y="343"/>
                  </a:lnTo>
                  <a:lnTo>
                    <a:pt x="1443" y="357"/>
                  </a:lnTo>
                  <a:lnTo>
                    <a:pt x="1479" y="370"/>
                  </a:lnTo>
                  <a:lnTo>
                    <a:pt x="1515" y="386"/>
                  </a:lnTo>
                  <a:lnTo>
                    <a:pt x="1550" y="401"/>
                  </a:lnTo>
                  <a:lnTo>
                    <a:pt x="1567" y="407"/>
                  </a:lnTo>
                  <a:lnTo>
                    <a:pt x="1583" y="414"/>
                  </a:lnTo>
                  <a:lnTo>
                    <a:pt x="1598" y="420"/>
                  </a:lnTo>
                  <a:lnTo>
                    <a:pt x="1613" y="428"/>
                  </a:lnTo>
                  <a:lnTo>
                    <a:pt x="1627" y="434"/>
                  </a:lnTo>
                  <a:lnTo>
                    <a:pt x="1640" y="439"/>
                  </a:lnTo>
                  <a:lnTo>
                    <a:pt x="1652" y="445"/>
                  </a:lnTo>
                  <a:lnTo>
                    <a:pt x="1661" y="449"/>
                  </a:lnTo>
                  <a:lnTo>
                    <a:pt x="1671" y="455"/>
                  </a:lnTo>
                  <a:lnTo>
                    <a:pt x="1678" y="457"/>
                  </a:lnTo>
                  <a:lnTo>
                    <a:pt x="1686" y="461"/>
                  </a:lnTo>
                  <a:lnTo>
                    <a:pt x="1692" y="464"/>
                  </a:lnTo>
                  <a:lnTo>
                    <a:pt x="1698" y="466"/>
                  </a:lnTo>
                  <a:lnTo>
                    <a:pt x="1701" y="468"/>
                  </a:lnTo>
                  <a:lnTo>
                    <a:pt x="1705" y="470"/>
                  </a:lnTo>
                  <a:lnTo>
                    <a:pt x="1707" y="470"/>
                  </a:lnTo>
                  <a:lnTo>
                    <a:pt x="1711" y="472"/>
                  </a:lnTo>
                  <a:lnTo>
                    <a:pt x="1713" y="474"/>
                  </a:lnTo>
                  <a:lnTo>
                    <a:pt x="1715" y="474"/>
                  </a:lnTo>
                </a:path>
              </a:pathLst>
            </a:custGeom>
            <a:noFill/>
            <a:ln w="25400" cap="rnd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479264" name="Freeform 32"/>
            <p:cNvSpPr>
              <a:spLocks/>
            </p:cNvSpPr>
            <p:nvPr/>
          </p:nvSpPr>
          <p:spPr bwMode="auto">
            <a:xfrm>
              <a:off x="3395" y="1992"/>
              <a:ext cx="5" cy="6"/>
            </a:xfrm>
            <a:custGeom>
              <a:avLst/>
              <a:gdLst/>
              <a:ahLst/>
              <a:cxnLst>
                <a:cxn ang="0">
                  <a:pos x="4" y="0"/>
                </a:cxn>
                <a:cxn ang="0">
                  <a:pos x="3" y="5"/>
                </a:cxn>
                <a:cxn ang="0">
                  <a:pos x="0" y="5"/>
                </a:cxn>
                <a:cxn ang="0">
                  <a:pos x="1" y="0"/>
                </a:cxn>
                <a:cxn ang="0">
                  <a:pos x="4" y="0"/>
                </a:cxn>
              </a:cxnLst>
              <a:rect l="0" t="0" r="r" b="b"/>
              <a:pathLst>
                <a:path w="5" h="6">
                  <a:moveTo>
                    <a:pt x="4" y="0"/>
                  </a:moveTo>
                  <a:lnTo>
                    <a:pt x="3" y="5"/>
                  </a:lnTo>
                  <a:lnTo>
                    <a:pt x="0" y="5"/>
                  </a:lnTo>
                  <a:lnTo>
                    <a:pt x="1" y="0"/>
                  </a:lnTo>
                  <a:lnTo>
                    <a:pt x="4" y="0"/>
                  </a:lnTo>
                </a:path>
              </a:pathLst>
            </a:custGeom>
            <a:solidFill>
              <a:srgbClr val="000000"/>
            </a:solidFill>
            <a:ln w="12700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479265" name="Freeform 33"/>
            <p:cNvSpPr>
              <a:spLocks/>
            </p:cNvSpPr>
            <p:nvPr/>
          </p:nvSpPr>
          <p:spPr bwMode="auto">
            <a:xfrm>
              <a:off x="3370" y="1990"/>
              <a:ext cx="20" cy="7"/>
            </a:xfrm>
            <a:custGeom>
              <a:avLst/>
              <a:gdLst/>
              <a:ahLst/>
              <a:cxnLst>
                <a:cxn ang="0">
                  <a:pos x="19" y="1"/>
                </a:cxn>
                <a:cxn ang="0">
                  <a:pos x="19" y="6"/>
                </a:cxn>
                <a:cxn ang="0">
                  <a:pos x="0" y="5"/>
                </a:cxn>
                <a:cxn ang="0">
                  <a:pos x="0" y="0"/>
                </a:cxn>
                <a:cxn ang="0">
                  <a:pos x="19" y="1"/>
                </a:cxn>
              </a:cxnLst>
              <a:rect l="0" t="0" r="r" b="b"/>
              <a:pathLst>
                <a:path w="20" h="7">
                  <a:moveTo>
                    <a:pt x="19" y="1"/>
                  </a:moveTo>
                  <a:lnTo>
                    <a:pt x="19" y="6"/>
                  </a:lnTo>
                  <a:lnTo>
                    <a:pt x="0" y="5"/>
                  </a:lnTo>
                  <a:lnTo>
                    <a:pt x="0" y="0"/>
                  </a:lnTo>
                  <a:lnTo>
                    <a:pt x="19" y="1"/>
                  </a:lnTo>
                </a:path>
              </a:pathLst>
            </a:custGeom>
            <a:solidFill>
              <a:srgbClr val="000000"/>
            </a:solidFill>
            <a:ln w="12700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479266" name="Freeform 34"/>
            <p:cNvSpPr>
              <a:spLocks/>
            </p:cNvSpPr>
            <p:nvPr/>
          </p:nvSpPr>
          <p:spPr bwMode="auto">
            <a:xfrm>
              <a:off x="3357" y="1990"/>
              <a:ext cx="6" cy="7"/>
            </a:xfrm>
            <a:custGeom>
              <a:avLst/>
              <a:gdLst/>
              <a:ahLst/>
              <a:cxnLst>
                <a:cxn ang="0">
                  <a:pos x="5" y="0"/>
                </a:cxn>
                <a:cxn ang="0">
                  <a:pos x="5" y="5"/>
                </a:cxn>
                <a:cxn ang="0">
                  <a:pos x="1" y="6"/>
                </a:cxn>
                <a:cxn ang="0">
                  <a:pos x="0" y="0"/>
                </a:cxn>
                <a:cxn ang="0">
                  <a:pos x="5" y="0"/>
                </a:cxn>
              </a:cxnLst>
              <a:rect l="0" t="0" r="r" b="b"/>
              <a:pathLst>
                <a:path w="6" h="7">
                  <a:moveTo>
                    <a:pt x="5" y="0"/>
                  </a:moveTo>
                  <a:lnTo>
                    <a:pt x="5" y="5"/>
                  </a:lnTo>
                  <a:lnTo>
                    <a:pt x="1" y="6"/>
                  </a:lnTo>
                  <a:lnTo>
                    <a:pt x="0" y="0"/>
                  </a:lnTo>
                  <a:lnTo>
                    <a:pt x="5" y="0"/>
                  </a:lnTo>
                </a:path>
              </a:pathLst>
            </a:custGeom>
            <a:solidFill>
              <a:srgbClr val="000000"/>
            </a:solidFill>
            <a:ln w="12700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479267" name="Freeform 35"/>
            <p:cNvSpPr>
              <a:spLocks/>
            </p:cNvSpPr>
            <p:nvPr/>
          </p:nvSpPr>
          <p:spPr bwMode="auto">
            <a:xfrm>
              <a:off x="3318" y="1994"/>
              <a:ext cx="2" cy="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6"/>
                </a:cxn>
                <a:cxn ang="0">
                  <a:pos x="1" y="7"/>
                </a:cxn>
                <a:cxn ang="0">
                  <a:pos x="1" y="1"/>
                </a:cxn>
                <a:cxn ang="0">
                  <a:pos x="0" y="0"/>
                </a:cxn>
              </a:cxnLst>
              <a:rect l="0" t="0" r="r" b="b"/>
              <a:pathLst>
                <a:path w="2" h="8">
                  <a:moveTo>
                    <a:pt x="0" y="0"/>
                  </a:moveTo>
                  <a:lnTo>
                    <a:pt x="0" y="6"/>
                  </a:lnTo>
                  <a:lnTo>
                    <a:pt x="1" y="7"/>
                  </a:lnTo>
                  <a:lnTo>
                    <a:pt x="1" y="1"/>
                  </a:lnTo>
                  <a:lnTo>
                    <a:pt x="0" y="0"/>
                  </a:lnTo>
                </a:path>
              </a:pathLst>
            </a:custGeom>
            <a:solidFill>
              <a:srgbClr val="000000"/>
            </a:solidFill>
            <a:ln w="12700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479268" name="Freeform 36"/>
            <p:cNvSpPr>
              <a:spLocks/>
            </p:cNvSpPr>
            <p:nvPr/>
          </p:nvSpPr>
          <p:spPr bwMode="auto">
            <a:xfrm>
              <a:off x="3294" y="1996"/>
              <a:ext cx="20" cy="12"/>
            </a:xfrm>
            <a:custGeom>
              <a:avLst/>
              <a:gdLst/>
              <a:ahLst/>
              <a:cxnLst>
                <a:cxn ang="0">
                  <a:pos x="18" y="0"/>
                </a:cxn>
                <a:cxn ang="0">
                  <a:pos x="19" y="6"/>
                </a:cxn>
                <a:cxn ang="0">
                  <a:pos x="1" y="11"/>
                </a:cxn>
                <a:cxn ang="0">
                  <a:pos x="0" y="5"/>
                </a:cxn>
                <a:cxn ang="0">
                  <a:pos x="16" y="0"/>
                </a:cxn>
                <a:cxn ang="0">
                  <a:pos x="18" y="0"/>
                </a:cxn>
              </a:cxnLst>
              <a:rect l="0" t="0" r="r" b="b"/>
              <a:pathLst>
                <a:path w="20" h="12">
                  <a:moveTo>
                    <a:pt x="18" y="0"/>
                  </a:moveTo>
                  <a:lnTo>
                    <a:pt x="19" y="6"/>
                  </a:lnTo>
                  <a:lnTo>
                    <a:pt x="1" y="11"/>
                  </a:lnTo>
                  <a:lnTo>
                    <a:pt x="0" y="5"/>
                  </a:lnTo>
                  <a:lnTo>
                    <a:pt x="16" y="0"/>
                  </a:lnTo>
                  <a:lnTo>
                    <a:pt x="18" y="0"/>
                  </a:lnTo>
                </a:path>
              </a:pathLst>
            </a:custGeom>
            <a:solidFill>
              <a:srgbClr val="000000"/>
            </a:solidFill>
            <a:ln w="12700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479269" name="Freeform 37"/>
            <p:cNvSpPr>
              <a:spLocks/>
            </p:cNvSpPr>
            <p:nvPr/>
          </p:nvSpPr>
          <p:spPr bwMode="auto">
            <a:xfrm>
              <a:off x="3278" y="2004"/>
              <a:ext cx="13" cy="12"/>
            </a:xfrm>
            <a:custGeom>
              <a:avLst/>
              <a:gdLst/>
              <a:ahLst/>
              <a:cxnLst>
                <a:cxn ang="0">
                  <a:pos x="10" y="0"/>
                </a:cxn>
                <a:cxn ang="0">
                  <a:pos x="12" y="6"/>
                </a:cxn>
                <a:cxn ang="0">
                  <a:pos x="4" y="11"/>
                </a:cxn>
                <a:cxn ang="0">
                  <a:pos x="0" y="3"/>
                </a:cxn>
                <a:cxn ang="0">
                  <a:pos x="8" y="0"/>
                </a:cxn>
                <a:cxn ang="0">
                  <a:pos x="10" y="0"/>
                </a:cxn>
              </a:cxnLst>
              <a:rect l="0" t="0" r="r" b="b"/>
              <a:pathLst>
                <a:path w="13" h="12">
                  <a:moveTo>
                    <a:pt x="10" y="0"/>
                  </a:moveTo>
                  <a:lnTo>
                    <a:pt x="12" y="6"/>
                  </a:lnTo>
                  <a:lnTo>
                    <a:pt x="4" y="11"/>
                  </a:lnTo>
                  <a:lnTo>
                    <a:pt x="0" y="3"/>
                  </a:lnTo>
                  <a:lnTo>
                    <a:pt x="8" y="0"/>
                  </a:lnTo>
                  <a:lnTo>
                    <a:pt x="10" y="0"/>
                  </a:lnTo>
                </a:path>
              </a:pathLst>
            </a:custGeom>
            <a:solidFill>
              <a:srgbClr val="000000"/>
            </a:solidFill>
            <a:ln w="12700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479270" name="Freeform 38"/>
            <p:cNvSpPr>
              <a:spLocks/>
            </p:cNvSpPr>
            <p:nvPr/>
          </p:nvSpPr>
          <p:spPr bwMode="auto">
            <a:xfrm>
              <a:off x="3246" y="2025"/>
              <a:ext cx="2" cy="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" y="4"/>
                </a:cxn>
                <a:cxn ang="0">
                  <a:pos x="1" y="5"/>
                </a:cxn>
                <a:cxn ang="0">
                  <a:pos x="0" y="1"/>
                </a:cxn>
                <a:cxn ang="0">
                  <a:pos x="0" y="0"/>
                </a:cxn>
              </a:cxnLst>
              <a:rect l="0" t="0" r="r" b="b"/>
              <a:pathLst>
                <a:path w="2" h="6">
                  <a:moveTo>
                    <a:pt x="0" y="0"/>
                  </a:moveTo>
                  <a:lnTo>
                    <a:pt x="1" y="4"/>
                  </a:lnTo>
                  <a:lnTo>
                    <a:pt x="1" y="5"/>
                  </a:lnTo>
                  <a:lnTo>
                    <a:pt x="0" y="1"/>
                  </a:lnTo>
                  <a:lnTo>
                    <a:pt x="0" y="0"/>
                  </a:lnTo>
                </a:path>
              </a:pathLst>
            </a:custGeom>
            <a:solidFill>
              <a:srgbClr val="000000"/>
            </a:solidFill>
            <a:ln w="12700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479271" name="Freeform 39"/>
            <p:cNvSpPr>
              <a:spLocks/>
            </p:cNvSpPr>
            <p:nvPr/>
          </p:nvSpPr>
          <p:spPr bwMode="auto">
            <a:xfrm>
              <a:off x="3225" y="2027"/>
              <a:ext cx="21" cy="19"/>
            </a:xfrm>
            <a:custGeom>
              <a:avLst/>
              <a:gdLst/>
              <a:ahLst/>
              <a:cxnLst>
                <a:cxn ang="0">
                  <a:pos x="15" y="0"/>
                </a:cxn>
                <a:cxn ang="0">
                  <a:pos x="20" y="8"/>
                </a:cxn>
                <a:cxn ang="0">
                  <a:pos x="5" y="18"/>
                </a:cxn>
                <a:cxn ang="0">
                  <a:pos x="0" y="12"/>
                </a:cxn>
                <a:cxn ang="0">
                  <a:pos x="15" y="1"/>
                </a:cxn>
                <a:cxn ang="0">
                  <a:pos x="15" y="0"/>
                </a:cxn>
              </a:cxnLst>
              <a:rect l="0" t="0" r="r" b="b"/>
              <a:pathLst>
                <a:path w="21" h="19">
                  <a:moveTo>
                    <a:pt x="15" y="0"/>
                  </a:moveTo>
                  <a:lnTo>
                    <a:pt x="20" y="8"/>
                  </a:lnTo>
                  <a:lnTo>
                    <a:pt x="5" y="18"/>
                  </a:lnTo>
                  <a:lnTo>
                    <a:pt x="0" y="12"/>
                  </a:lnTo>
                  <a:lnTo>
                    <a:pt x="15" y="1"/>
                  </a:lnTo>
                  <a:lnTo>
                    <a:pt x="15" y="0"/>
                  </a:lnTo>
                </a:path>
              </a:pathLst>
            </a:custGeom>
            <a:solidFill>
              <a:srgbClr val="000000"/>
            </a:solidFill>
            <a:ln w="12700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479292" name="Freeform 60"/>
            <p:cNvSpPr>
              <a:spLocks/>
            </p:cNvSpPr>
            <p:nvPr/>
          </p:nvSpPr>
          <p:spPr bwMode="auto">
            <a:xfrm>
              <a:off x="3223" y="2553"/>
              <a:ext cx="4" cy="4"/>
            </a:xfrm>
            <a:custGeom>
              <a:avLst/>
              <a:gdLst/>
              <a:ahLst/>
              <a:cxnLst>
                <a:cxn ang="0">
                  <a:pos x="0" y="2"/>
                </a:cxn>
                <a:cxn ang="0">
                  <a:pos x="2" y="0"/>
                </a:cxn>
                <a:cxn ang="0">
                  <a:pos x="3" y="1"/>
                </a:cxn>
                <a:cxn ang="0">
                  <a:pos x="1" y="3"/>
                </a:cxn>
                <a:cxn ang="0">
                  <a:pos x="1" y="2"/>
                </a:cxn>
                <a:cxn ang="0">
                  <a:pos x="0" y="2"/>
                </a:cxn>
              </a:cxnLst>
              <a:rect l="0" t="0" r="r" b="b"/>
              <a:pathLst>
                <a:path w="4" h="4">
                  <a:moveTo>
                    <a:pt x="0" y="2"/>
                  </a:moveTo>
                  <a:lnTo>
                    <a:pt x="2" y="0"/>
                  </a:lnTo>
                  <a:lnTo>
                    <a:pt x="3" y="1"/>
                  </a:lnTo>
                  <a:lnTo>
                    <a:pt x="1" y="3"/>
                  </a:lnTo>
                  <a:lnTo>
                    <a:pt x="1" y="2"/>
                  </a:lnTo>
                  <a:lnTo>
                    <a:pt x="0" y="2"/>
                  </a:lnTo>
                </a:path>
              </a:pathLst>
            </a:custGeom>
            <a:solidFill>
              <a:srgbClr val="000000"/>
            </a:solidFill>
            <a:ln w="12700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479293" name="Freeform 61"/>
            <p:cNvSpPr>
              <a:spLocks/>
            </p:cNvSpPr>
            <p:nvPr/>
          </p:nvSpPr>
          <p:spPr bwMode="auto">
            <a:xfrm>
              <a:off x="3253" y="2572"/>
              <a:ext cx="15" cy="12"/>
            </a:xfrm>
            <a:custGeom>
              <a:avLst/>
              <a:gdLst/>
              <a:ahLst/>
              <a:cxnLst>
                <a:cxn ang="0">
                  <a:pos x="0" y="6"/>
                </a:cxn>
                <a:cxn ang="0">
                  <a:pos x="4" y="0"/>
                </a:cxn>
                <a:cxn ang="0">
                  <a:pos x="14" y="5"/>
                </a:cxn>
                <a:cxn ang="0">
                  <a:pos x="10" y="11"/>
                </a:cxn>
                <a:cxn ang="0">
                  <a:pos x="0" y="6"/>
                </a:cxn>
              </a:cxnLst>
              <a:rect l="0" t="0" r="r" b="b"/>
              <a:pathLst>
                <a:path w="15" h="12">
                  <a:moveTo>
                    <a:pt x="0" y="6"/>
                  </a:moveTo>
                  <a:lnTo>
                    <a:pt x="4" y="0"/>
                  </a:lnTo>
                  <a:lnTo>
                    <a:pt x="14" y="5"/>
                  </a:lnTo>
                  <a:lnTo>
                    <a:pt x="10" y="11"/>
                  </a:lnTo>
                  <a:lnTo>
                    <a:pt x="0" y="6"/>
                  </a:lnTo>
                </a:path>
              </a:pathLst>
            </a:custGeom>
            <a:solidFill>
              <a:srgbClr val="000000"/>
            </a:solidFill>
            <a:ln w="12700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479294" name="Freeform 62"/>
            <p:cNvSpPr>
              <a:spLocks/>
            </p:cNvSpPr>
            <p:nvPr/>
          </p:nvSpPr>
          <p:spPr bwMode="auto">
            <a:xfrm>
              <a:off x="3269" y="2580"/>
              <a:ext cx="22" cy="16"/>
            </a:xfrm>
            <a:custGeom>
              <a:avLst/>
              <a:gdLst/>
              <a:ahLst/>
              <a:cxnLst>
                <a:cxn ang="0">
                  <a:pos x="0" y="7"/>
                </a:cxn>
                <a:cxn ang="0">
                  <a:pos x="4" y="0"/>
                </a:cxn>
                <a:cxn ang="0">
                  <a:pos x="21" y="7"/>
                </a:cxn>
                <a:cxn ang="0">
                  <a:pos x="17" y="15"/>
                </a:cxn>
                <a:cxn ang="0">
                  <a:pos x="0" y="7"/>
                </a:cxn>
              </a:cxnLst>
              <a:rect l="0" t="0" r="r" b="b"/>
              <a:pathLst>
                <a:path w="22" h="16">
                  <a:moveTo>
                    <a:pt x="0" y="7"/>
                  </a:moveTo>
                  <a:lnTo>
                    <a:pt x="4" y="0"/>
                  </a:lnTo>
                  <a:lnTo>
                    <a:pt x="21" y="7"/>
                  </a:lnTo>
                  <a:lnTo>
                    <a:pt x="17" y="15"/>
                  </a:lnTo>
                  <a:lnTo>
                    <a:pt x="0" y="7"/>
                  </a:lnTo>
                </a:path>
              </a:pathLst>
            </a:custGeom>
            <a:solidFill>
              <a:srgbClr val="000000"/>
            </a:solidFill>
            <a:ln w="12700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479295" name="Freeform 63"/>
            <p:cNvSpPr>
              <a:spLocks/>
            </p:cNvSpPr>
            <p:nvPr/>
          </p:nvSpPr>
          <p:spPr bwMode="auto">
            <a:xfrm>
              <a:off x="3292" y="2591"/>
              <a:ext cx="2" cy="6"/>
            </a:xfrm>
            <a:custGeom>
              <a:avLst/>
              <a:gdLst/>
              <a:ahLst/>
              <a:cxnLst>
                <a:cxn ang="0">
                  <a:pos x="0" y="5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5"/>
                </a:cxn>
                <a:cxn ang="0">
                  <a:pos x="0" y="5"/>
                </a:cxn>
                <a:cxn ang="0">
                  <a:pos x="0" y="5"/>
                </a:cxn>
              </a:cxnLst>
              <a:rect l="0" t="0" r="r" b="b"/>
              <a:pathLst>
                <a:path w="2" h="6">
                  <a:moveTo>
                    <a:pt x="0" y="5"/>
                  </a:moveTo>
                  <a:lnTo>
                    <a:pt x="1" y="0"/>
                  </a:lnTo>
                  <a:lnTo>
                    <a:pt x="1" y="0"/>
                  </a:lnTo>
                  <a:lnTo>
                    <a:pt x="1" y="5"/>
                  </a:lnTo>
                  <a:lnTo>
                    <a:pt x="0" y="5"/>
                  </a:lnTo>
                  <a:lnTo>
                    <a:pt x="0" y="5"/>
                  </a:lnTo>
                </a:path>
              </a:pathLst>
            </a:custGeom>
            <a:solidFill>
              <a:srgbClr val="000000"/>
            </a:solidFill>
            <a:ln w="12700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grpSp>
          <p:nvGrpSpPr>
            <p:cNvPr id="6" name="Group 213"/>
            <p:cNvGrpSpPr>
              <a:grpSpLocks/>
            </p:cNvGrpSpPr>
            <p:nvPr/>
          </p:nvGrpSpPr>
          <p:grpSpPr bwMode="auto">
            <a:xfrm>
              <a:off x="3120" y="2000"/>
              <a:ext cx="516" cy="603"/>
              <a:chOff x="3110" y="2000"/>
              <a:chExt cx="516" cy="603"/>
            </a:xfrm>
          </p:grpSpPr>
          <p:sp>
            <p:nvSpPr>
              <p:cNvPr id="479244" name="Freeform 12"/>
              <p:cNvSpPr>
                <a:spLocks/>
              </p:cNvSpPr>
              <p:nvPr/>
            </p:nvSpPr>
            <p:spPr bwMode="auto">
              <a:xfrm>
                <a:off x="3242" y="2088"/>
                <a:ext cx="275" cy="385"/>
              </a:xfrm>
              <a:custGeom>
                <a:avLst/>
                <a:gdLst/>
                <a:ahLst/>
                <a:cxnLst>
                  <a:cxn ang="0">
                    <a:pos x="0" y="384"/>
                  </a:cxn>
                  <a:cxn ang="0">
                    <a:pos x="0" y="384"/>
                  </a:cxn>
                  <a:cxn ang="0">
                    <a:pos x="0" y="382"/>
                  </a:cxn>
                  <a:cxn ang="0">
                    <a:pos x="2" y="380"/>
                  </a:cxn>
                  <a:cxn ang="0">
                    <a:pos x="2" y="376"/>
                  </a:cxn>
                  <a:cxn ang="0">
                    <a:pos x="6" y="369"/>
                  </a:cxn>
                  <a:cxn ang="0">
                    <a:pos x="8" y="361"/>
                  </a:cxn>
                  <a:cxn ang="0">
                    <a:pos x="11" y="349"/>
                  </a:cxn>
                  <a:cxn ang="0">
                    <a:pos x="17" y="336"/>
                  </a:cxn>
                  <a:cxn ang="0">
                    <a:pos x="23" y="319"/>
                  </a:cxn>
                  <a:cxn ang="0">
                    <a:pos x="31" y="300"/>
                  </a:cxn>
                  <a:cxn ang="0">
                    <a:pos x="38" y="276"/>
                  </a:cxn>
                  <a:cxn ang="0">
                    <a:pos x="46" y="253"/>
                  </a:cxn>
                  <a:cxn ang="0">
                    <a:pos x="54" y="227"/>
                  </a:cxn>
                  <a:cxn ang="0">
                    <a:pos x="63" y="200"/>
                  </a:cxn>
                  <a:cxn ang="0">
                    <a:pos x="73" y="169"/>
                  </a:cxn>
                  <a:cxn ang="0">
                    <a:pos x="81" y="140"/>
                  </a:cxn>
                  <a:cxn ang="0">
                    <a:pos x="90" y="109"/>
                  </a:cxn>
                  <a:cxn ang="0">
                    <a:pos x="100" y="81"/>
                  </a:cxn>
                  <a:cxn ang="0">
                    <a:pos x="107" y="56"/>
                  </a:cxn>
                  <a:cxn ang="0">
                    <a:pos x="111" y="42"/>
                  </a:cxn>
                  <a:cxn ang="0">
                    <a:pos x="117" y="33"/>
                  </a:cxn>
                  <a:cxn ang="0">
                    <a:pos x="121" y="23"/>
                  </a:cxn>
                  <a:cxn ang="0">
                    <a:pos x="125" y="15"/>
                  </a:cxn>
                  <a:cxn ang="0">
                    <a:pos x="128" y="8"/>
                  </a:cxn>
                  <a:cxn ang="0">
                    <a:pos x="134" y="4"/>
                  </a:cxn>
                  <a:cxn ang="0">
                    <a:pos x="138" y="0"/>
                  </a:cxn>
                  <a:cxn ang="0">
                    <a:pos x="142" y="0"/>
                  </a:cxn>
                  <a:cxn ang="0">
                    <a:pos x="146" y="0"/>
                  </a:cxn>
                  <a:cxn ang="0">
                    <a:pos x="150" y="4"/>
                  </a:cxn>
                  <a:cxn ang="0">
                    <a:pos x="153" y="8"/>
                  </a:cxn>
                  <a:cxn ang="0">
                    <a:pos x="157" y="15"/>
                  </a:cxn>
                  <a:cxn ang="0">
                    <a:pos x="161" y="23"/>
                  </a:cxn>
                  <a:cxn ang="0">
                    <a:pos x="165" y="33"/>
                  </a:cxn>
                  <a:cxn ang="0">
                    <a:pos x="169" y="42"/>
                  </a:cxn>
                  <a:cxn ang="0">
                    <a:pos x="173" y="56"/>
                  </a:cxn>
                  <a:cxn ang="0">
                    <a:pos x="180" y="81"/>
                  </a:cxn>
                  <a:cxn ang="0">
                    <a:pos x="188" y="109"/>
                  </a:cxn>
                  <a:cxn ang="0">
                    <a:pos x="196" y="140"/>
                  </a:cxn>
                  <a:cxn ang="0">
                    <a:pos x="203" y="169"/>
                  </a:cxn>
                  <a:cxn ang="0">
                    <a:pos x="213" y="200"/>
                  </a:cxn>
                  <a:cxn ang="0">
                    <a:pos x="221" y="227"/>
                  </a:cxn>
                  <a:cxn ang="0">
                    <a:pos x="228" y="253"/>
                  </a:cxn>
                  <a:cxn ang="0">
                    <a:pos x="236" y="276"/>
                  </a:cxn>
                  <a:cxn ang="0">
                    <a:pos x="244" y="300"/>
                  </a:cxn>
                  <a:cxn ang="0">
                    <a:pos x="251" y="319"/>
                  </a:cxn>
                  <a:cxn ang="0">
                    <a:pos x="257" y="336"/>
                  </a:cxn>
                  <a:cxn ang="0">
                    <a:pos x="261" y="349"/>
                  </a:cxn>
                  <a:cxn ang="0">
                    <a:pos x="267" y="361"/>
                  </a:cxn>
                  <a:cxn ang="0">
                    <a:pos x="268" y="369"/>
                  </a:cxn>
                  <a:cxn ang="0">
                    <a:pos x="270" y="376"/>
                  </a:cxn>
                  <a:cxn ang="0">
                    <a:pos x="272" y="380"/>
                  </a:cxn>
                  <a:cxn ang="0">
                    <a:pos x="272" y="382"/>
                  </a:cxn>
                  <a:cxn ang="0">
                    <a:pos x="274" y="384"/>
                  </a:cxn>
                  <a:cxn ang="0">
                    <a:pos x="0" y="384"/>
                  </a:cxn>
                </a:cxnLst>
                <a:rect l="0" t="0" r="r" b="b"/>
                <a:pathLst>
                  <a:path w="275" h="385">
                    <a:moveTo>
                      <a:pt x="0" y="384"/>
                    </a:moveTo>
                    <a:lnTo>
                      <a:pt x="0" y="384"/>
                    </a:lnTo>
                    <a:lnTo>
                      <a:pt x="0" y="382"/>
                    </a:lnTo>
                    <a:lnTo>
                      <a:pt x="2" y="380"/>
                    </a:lnTo>
                    <a:lnTo>
                      <a:pt x="2" y="376"/>
                    </a:lnTo>
                    <a:lnTo>
                      <a:pt x="6" y="369"/>
                    </a:lnTo>
                    <a:lnTo>
                      <a:pt x="8" y="361"/>
                    </a:lnTo>
                    <a:lnTo>
                      <a:pt x="11" y="349"/>
                    </a:lnTo>
                    <a:lnTo>
                      <a:pt x="17" y="336"/>
                    </a:lnTo>
                    <a:lnTo>
                      <a:pt x="23" y="319"/>
                    </a:lnTo>
                    <a:lnTo>
                      <a:pt x="31" y="300"/>
                    </a:lnTo>
                    <a:lnTo>
                      <a:pt x="38" y="276"/>
                    </a:lnTo>
                    <a:lnTo>
                      <a:pt x="46" y="253"/>
                    </a:lnTo>
                    <a:lnTo>
                      <a:pt x="54" y="227"/>
                    </a:lnTo>
                    <a:lnTo>
                      <a:pt x="63" y="200"/>
                    </a:lnTo>
                    <a:lnTo>
                      <a:pt x="73" y="169"/>
                    </a:lnTo>
                    <a:lnTo>
                      <a:pt x="81" y="140"/>
                    </a:lnTo>
                    <a:lnTo>
                      <a:pt x="90" y="109"/>
                    </a:lnTo>
                    <a:lnTo>
                      <a:pt x="100" y="81"/>
                    </a:lnTo>
                    <a:lnTo>
                      <a:pt x="107" y="56"/>
                    </a:lnTo>
                    <a:lnTo>
                      <a:pt x="111" y="42"/>
                    </a:lnTo>
                    <a:lnTo>
                      <a:pt x="117" y="33"/>
                    </a:lnTo>
                    <a:lnTo>
                      <a:pt x="121" y="23"/>
                    </a:lnTo>
                    <a:lnTo>
                      <a:pt x="125" y="15"/>
                    </a:lnTo>
                    <a:lnTo>
                      <a:pt x="128" y="8"/>
                    </a:lnTo>
                    <a:lnTo>
                      <a:pt x="134" y="4"/>
                    </a:lnTo>
                    <a:lnTo>
                      <a:pt x="138" y="0"/>
                    </a:lnTo>
                    <a:lnTo>
                      <a:pt x="142" y="0"/>
                    </a:lnTo>
                    <a:lnTo>
                      <a:pt x="146" y="0"/>
                    </a:lnTo>
                    <a:lnTo>
                      <a:pt x="150" y="4"/>
                    </a:lnTo>
                    <a:lnTo>
                      <a:pt x="153" y="8"/>
                    </a:lnTo>
                    <a:lnTo>
                      <a:pt x="157" y="15"/>
                    </a:lnTo>
                    <a:lnTo>
                      <a:pt x="161" y="23"/>
                    </a:lnTo>
                    <a:lnTo>
                      <a:pt x="165" y="33"/>
                    </a:lnTo>
                    <a:lnTo>
                      <a:pt x="169" y="42"/>
                    </a:lnTo>
                    <a:lnTo>
                      <a:pt x="173" y="56"/>
                    </a:lnTo>
                    <a:lnTo>
                      <a:pt x="180" y="81"/>
                    </a:lnTo>
                    <a:lnTo>
                      <a:pt x="188" y="109"/>
                    </a:lnTo>
                    <a:lnTo>
                      <a:pt x="196" y="140"/>
                    </a:lnTo>
                    <a:lnTo>
                      <a:pt x="203" y="169"/>
                    </a:lnTo>
                    <a:lnTo>
                      <a:pt x="213" y="200"/>
                    </a:lnTo>
                    <a:lnTo>
                      <a:pt x="221" y="227"/>
                    </a:lnTo>
                    <a:lnTo>
                      <a:pt x="228" y="253"/>
                    </a:lnTo>
                    <a:lnTo>
                      <a:pt x="236" y="276"/>
                    </a:lnTo>
                    <a:lnTo>
                      <a:pt x="244" y="300"/>
                    </a:lnTo>
                    <a:lnTo>
                      <a:pt x="251" y="319"/>
                    </a:lnTo>
                    <a:lnTo>
                      <a:pt x="257" y="336"/>
                    </a:lnTo>
                    <a:lnTo>
                      <a:pt x="261" y="349"/>
                    </a:lnTo>
                    <a:lnTo>
                      <a:pt x="267" y="361"/>
                    </a:lnTo>
                    <a:lnTo>
                      <a:pt x="268" y="369"/>
                    </a:lnTo>
                    <a:lnTo>
                      <a:pt x="270" y="376"/>
                    </a:lnTo>
                    <a:lnTo>
                      <a:pt x="272" y="380"/>
                    </a:lnTo>
                    <a:lnTo>
                      <a:pt x="272" y="382"/>
                    </a:lnTo>
                    <a:lnTo>
                      <a:pt x="274" y="384"/>
                    </a:lnTo>
                    <a:lnTo>
                      <a:pt x="0" y="384"/>
                    </a:lnTo>
                  </a:path>
                </a:pathLst>
              </a:custGeom>
              <a:solidFill>
                <a:srgbClr val="FFFF00"/>
              </a:solidFill>
              <a:ln w="12700" cap="rnd" cmpd="sng">
                <a:solidFill>
                  <a:srgbClr val="FFFF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79245" name="Freeform 13"/>
              <p:cNvSpPr>
                <a:spLocks/>
              </p:cNvSpPr>
              <p:nvPr/>
            </p:nvSpPr>
            <p:spPr bwMode="auto">
              <a:xfrm>
                <a:off x="3242" y="2088"/>
                <a:ext cx="275" cy="385"/>
              </a:xfrm>
              <a:custGeom>
                <a:avLst/>
                <a:gdLst/>
                <a:ahLst/>
                <a:cxnLst>
                  <a:cxn ang="0">
                    <a:pos x="0" y="384"/>
                  </a:cxn>
                  <a:cxn ang="0">
                    <a:pos x="0" y="384"/>
                  </a:cxn>
                  <a:cxn ang="0">
                    <a:pos x="0" y="382"/>
                  </a:cxn>
                  <a:cxn ang="0">
                    <a:pos x="2" y="380"/>
                  </a:cxn>
                  <a:cxn ang="0">
                    <a:pos x="2" y="376"/>
                  </a:cxn>
                  <a:cxn ang="0">
                    <a:pos x="6" y="369"/>
                  </a:cxn>
                  <a:cxn ang="0">
                    <a:pos x="8" y="361"/>
                  </a:cxn>
                  <a:cxn ang="0">
                    <a:pos x="11" y="349"/>
                  </a:cxn>
                  <a:cxn ang="0">
                    <a:pos x="17" y="336"/>
                  </a:cxn>
                  <a:cxn ang="0">
                    <a:pos x="23" y="319"/>
                  </a:cxn>
                  <a:cxn ang="0">
                    <a:pos x="31" y="300"/>
                  </a:cxn>
                  <a:cxn ang="0">
                    <a:pos x="38" y="276"/>
                  </a:cxn>
                  <a:cxn ang="0">
                    <a:pos x="46" y="253"/>
                  </a:cxn>
                  <a:cxn ang="0">
                    <a:pos x="54" y="227"/>
                  </a:cxn>
                  <a:cxn ang="0">
                    <a:pos x="63" y="200"/>
                  </a:cxn>
                  <a:cxn ang="0">
                    <a:pos x="73" y="169"/>
                  </a:cxn>
                  <a:cxn ang="0">
                    <a:pos x="81" y="140"/>
                  </a:cxn>
                  <a:cxn ang="0">
                    <a:pos x="90" y="109"/>
                  </a:cxn>
                  <a:cxn ang="0">
                    <a:pos x="100" y="81"/>
                  </a:cxn>
                  <a:cxn ang="0">
                    <a:pos x="107" y="56"/>
                  </a:cxn>
                  <a:cxn ang="0">
                    <a:pos x="111" y="42"/>
                  </a:cxn>
                  <a:cxn ang="0">
                    <a:pos x="117" y="33"/>
                  </a:cxn>
                  <a:cxn ang="0">
                    <a:pos x="121" y="23"/>
                  </a:cxn>
                  <a:cxn ang="0">
                    <a:pos x="125" y="15"/>
                  </a:cxn>
                  <a:cxn ang="0">
                    <a:pos x="128" y="8"/>
                  </a:cxn>
                  <a:cxn ang="0">
                    <a:pos x="134" y="4"/>
                  </a:cxn>
                  <a:cxn ang="0">
                    <a:pos x="138" y="0"/>
                  </a:cxn>
                  <a:cxn ang="0">
                    <a:pos x="142" y="0"/>
                  </a:cxn>
                  <a:cxn ang="0">
                    <a:pos x="146" y="0"/>
                  </a:cxn>
                  <a:cxn ang="0">
                    <a:pos x="150" y="4"/>
                  </a:cxn>
                  <a:cxn ang="0">
                    <a:pos x="153" y="8"/>
                  </a:cxn>
                  <a:cxn ang="0">
                    <a:pos x="157" y="15"/>
                  </a:cxn>
                  <a:cxn ang="0">
                    <a:pos x="161" y="23"/>
                  </a:cxn>
                  <a:cxn ang="0">
                    <a:pos x="165" y="33"/>
                  </a:cxn>
                  <a:cxn ang="0">
                    <a:pos x="169" y="42"/>
                  </a:cxn>
                  <a:cxn ang="0">
                    <a:pos x="173" y="56"/>
                  </a:cxn>
                  <a:cxn ang="0">
                    <a:pos x="180" y="81"/>
                  </a:cxn>
                  <a:cxn ang="0">
                    <a:pos x="188" y="109"/>
                  </a:cxn>
                  <a:cxn ang="0">
                    <a:pos x="196" y="140"/>
                  </a:cxn>
                  <a:cxn ang="0">
                    <a:pos x="203" y="169"/>
                  </a:cxn>
                  <a:cxn ang="0">
                    <a:pos x="213" y="200"/>
                  </a:cxn>
                  <a:cxn ang="0">
                    <a:pos x="221" y="227"/>
                  </a:cxn>
                  <a:cxn ang="0">
                    <a:pos x="228" y="253"/>
                  </a:cxn>
                  <a:cxn ang="0">
                    <a:pos x="236" y="276"/>
                  </a:cxn>
                  <a:cxn ang="0">
                    <a:pos x="244" y="300"/>
                  </a:cxn>
                  <a:cxn ang="0">
                    <a:pos x="251" y="319"/>
                  </a:cxn>
                  <a:cxn ang="0">
                    <a:pos x="257" y="336"/>
                  </a:cxn>
                  <a:cxn ang="0">
                    <a:pos x="261" y="349"/>
                  </a:cxn>
                  <a:cxn ang="0">
                    <a:pos x="267" y="361"/>
                  </a:cxn>
                  <a:cxn ang="0">
                    <a:pos x="268" y="369"/>
                  </a:cxn>
                  <a:cxn ang="0">
                    <a:pos x="270" y="376"/>
                  </a:cxn>
                  <a:cxn ang="0">
                    <a:pos x="272" y="380"/>
                  </a:cxn>
                  <a:cxn ang="0">
                    <a:pos x="272" y="382"/>
                  </a:cxn>
                  <a:cxn ang="0">
                    <a:pos x="274" y="384"/>
                  </a:cxn>
                </a:cxnLst>
                <a:rect l="0" t="0" r="r" b="b"/>
                <a:pathLst>
                  <a:path w="275" h="385">
                    <a:moveTo>
                      <a:pt x="0" y="384"/>
                    </a:moveTo>
                    <a:lnTo>
                      <a:pt x="0" y="384"/>
                    </a:lnTo>
                    <a:lnTo>
                      <a:pt x="0" y="382"/>
                    </a:lnTo>
                    <a:lnTo>
                      <a:pt x="2" y="380"/>
                    </a:lnTo>
                    <a:lnTo>
                      <a:pt x="2" y="376"/>
                    </a:lnTo>
                    <a:lnTo>
                      <a:pt x="6" y="369"/>
                    </a:lnTo>
                    <a:lnTo>
                      <a:pt x="8" y="361"/>
                    </a:lnTo>
                    <a:lnTo>
                      <a:pt x="11" y="349"/>
                    </a:lnTo>
                    <a:lnTo>
                      <a:pt x="17" y="336"/>
                    </a:lnTo>
                    <a:lnTo>
                      <a:pt x="23" y="319"/>
                    </a:lnTo>
                    <a:lnTo>
                      <a:pt x="31" y="300"/>
                    </a:lnTo>
                    <a:lnTo>
                      <a:pt x="38" y="276"/>
                    </a:lnTo>
                    <a:lnTo>
                      <a:pt x="46" y="253"/>
                    </a:lnTo>
                    <a:lnTo>
                      <a:pt x="54" y="227"/>
                    </a:lnTo>
                    <a:lnTo>
                      <a:pt x="63" y="200"/>
                    </a:lnTo>
                    <a:lnTo>
                      <a:pt x="73" y="169"/>
                    </a:lnTo>
                    <a:lnTo>
                      <a:pt x="81" y="140"/>
                    </a:lnTo>
                    <a:lnTo>
                      <a:pt x="90" y="109"/>
                    </a:lnTo>
                    <a:lnTo>
                      <a:pt x="100" y="81"/>
                    </a:lnTo>
                    <a:lnTo>
                      <a:pt x="107" y="56"/>
                    </a:lnTo>
                    <a:lnTo>
                      <a:pt x="111" y="42"/>
                    </a:lnTo>
                    <a:lnTo>
                      <a:pt x="117" y="33"/>
                    </a:lnTo>
                    <a:lnTo>
                      <a:pt x="121" y="23"/>
                    </a:lnTo>
                    <a:lnTo>
                      <a:pt x="125" y="15"/>
                    </a:lnTo>
                    <a:lnTo>
                      <a:pt x="128" y="8"/>
                    </a:lnTo>
                    <a:lnTo>
                      <a:pt x="134" y="4"/>
                    </a:lnTo>
                    <a:lnTo>
                      <a:pt x="138" y="0"/>
                    </a:lnTo>
                    <a:lnTo>
                      <a:pt x="142" y="0"/>
                    </a:lnTo>
                    <a:lnTo>
                      <a:pt x="146" y="0"/>
                    </a:lnTo>
                    <a:lnTo>
                      <a:pt x="150" y="4"/>
                    </a:lnTo>
                    <a:lnTo>
                      <a:pt x="153" y="8"/>
                    </a:lnTo>
                    <a:lnTo>
                      <a:pt x="157" y="15"/>
                    </a:lnTo>
                    <a:lnTo>
                      <a:pt x="161" y="23"/>
                    </a:lnTo>
                    <a:lnTo>
                      <a:pt x="165" y="33"/>
                    </a:lnTo>
                    <a:lnTo>
                      <a:pt x="169" y="42"/>
                    </a:lnTo>
                    <a:lnTo>
                      <a:pt x="173" y="56"/>
                    </a:lnTo>
                    <a:lnTo>
                      <a:pt x="180" y="81"/>
                    </a:lnTo>
                    <a:lnTo>
                      <a:pt x="188" y="109"/>
                    </a:lnTo>
                    <a:lnTo>
                      <a:pt x="196" y="140"/>
                    </a:lnTo>
                    <a:lnTo>
                      <a:pt x="203" y="169"/>
                    </a:lnTo>
                    <a:lnTo>
                      <a:pt x="213" y="200"/>
                    </a:lnTo>
                    <a:lnTo>
                      <a:pt x="221" y="227"/>
                    </a:lnTo>
                    <a:lnTo>
                      <a:pt x="228" y="253"/>
                    </a:lnTo>
                    <a:lnTo>
                      <a:pt x="236" y="276"/>
                    </a:lnTo>
                    <a:lnTo>
                      <a:pt x="244" y="300"/>
                    </a:lnTo>
                    <a:lnTo>
                      <a:pt x="251" y="319"/>
                    </a:lnTo>
                    <a:lnTo>
                      <a:pt x="257" y="336"/>
                    </a:lnTo>
                    <a:lnTo>
                      <a:pt x="261" y="349"/>
                    </a:lnTo>
                    <a:lnTo>
                      <a:pt x="267" y="361"/>
                    </a:lnTo>
                    <a:lnTo>
                      <a:pt x="268" y="369"/>
                    </a:lnTo>
                    <a:lnTo>
                      <a:pt x="270" y="376"/>
                    </a:lnTo>
                    <a:lnTo>
                      <a:pt x="272" y="380"/>
                    </a:lnTo>
                    <a:lnTo>
                      <a:pt x="272" y="382"/>
                    </a:lnTo>
                    <a:lnTo>
                      <a:pt x="274" y="384"/>
                    </a:lnTo>
                  </a:path>
                </a:pathLst>
              </a:custGeom>
              <a:noFill/>
              <a:ln w="12700" cap="rnd" cmpd="sng">
                <a:solidFill>
                  <a:srgbClr val="FFFF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79250" name="Freeform 18"/>
              <p:cNvSpPr>
                <a:spLocks/>
              </p:cNvSpPr>
              <p:nvPr/>
            </p:nvSpPr>
            <p:spPr bwMode="auto">
              <a:xfrm>
                <a:off x="3618" y="2270"/>
                <a:ext cx="6" cy="18"/>
              </a:xfrm>
              <a:custGeom>
                <a:avLst/>
                <a:gdLst/>
                <a:ahLst/>
                <a:cxnLst>
                  <a:cxn ang="0">
                    <a:pos x="5" y="17"/>
                  </a:cxn>
                  <a:cxn ang="0">
                    <a:pos x="1" y="17"/>
                  </a:cxn>
                  <a:cxn ang="0">
                    <a:pos x="0" y="1"/>
                  </a:cxn>
                  <a:cxn ang="0">
                    <a:pos x="5" y="0"/>
                  </a:cxn>
                  <a:cxn ang="0">
                    <a:pos x="5" y="17"/>
                  </a:cxn>
                </a:cxnLst>
                <a:rect l="0" t="0" r="r" b="b"/>
                <a:pathLst>
                  <a:path w="6" h="18">
                    <a:moveTo>
                      <a:pt x="5" y="17"/>
                    </a:moveTo>
                    <a:lnTo>
                      <a:pt x="1" y="17"/>
                    </a:lnTo>
                    <a:lnTo>
                      <a:pt x="0" y="1"/>
                    </a:lnTo>
                    <a:lnTo>
                      <a:pt x="5" y="0"/>
                    </a:lnTo>
                    <a:lnTo>
                      <a:pt x="5" y="17"/>
                    </a:lnTo>
                  </a:path>
                </a:pathLst>
              </a:custGeom>
              <a:solidFill>
                <a:srgbClr val="000000"/>
              </a:solidFill>
              <a:ln w="12700" cap="rnd" cmpd="sng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79251" name="Freeform 19"/>
              <p:cNvSpPr>
                <a:spLocks/>
              </p:cNvSpPr>
              <p:nvPr/>
            </p:nvSpPr>
            <p:spPr bwMode="auto">
              <a:xfrm>
                <a:off x="3616" y="2247"/>
                <a:ext cx="8" cy="18"/>
              </a:xfrm>
              <a:custGeom>
                <a:avLst/>
                <a:gdLst/>
                <a:ahLst/>
                <a:cxnLst>
                  <a:cxn ang="0">
                    <a:pos x="7" y="16"/>
                  </a:cxn>
                  <a:cxn ang="0">
                    <a:pos x="1" y="17"/>
                  </a:cxn>
                  <a:cxn ang="0">
                    <a:pos x="0" y="0"/>
                  </a:cxn>
                  <a:cxn ang="0">
                    <a:pos x="5" y="0"/>
                  </a:cxn>
                  <a:cxn ang="0">
                    <a:pos x="7" y="16"/>
                  </a:cxn>
                </a:cxnLst>
                <a:rect l="0" t="0" r="r" b="b"/>
                <a:pathLst>
                  <a:path w="8" h="18">
                    <a:moveTo>
                      <a:pt x="7" y="16"/>
                    </a:moveTo>
                    <a:lnTo>
                      <a:pt x="1" y="17"/>
                    </a:lnTo>
                    <a:lnTo>
                      <a:pt x="0" y="0"/>
                    </a:lnTo>
                    <a:lnTo>
                      <a:pt x="5" y="0"/>
                    </a:lnTo>
                    <a:lnTo>
                      <a:pt x="7" y="16"/>
                    </a:lnTo>
                  </a:path>
                </a:pathLst>
              </a:custGeom>
              <a:solidFill>
                <a:srgbClr val="000000"/>
              </a:solidFill>
              <a:ln w="12700" cap="rnd" cmpd="sng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79252" name="Freeform 20"/>
              <p:cNvSpPr>
                <a:spLocks/>
              </p:cNvSpPr>
              <p:nvPr/>
            </p:nvSpPr>
            <p:spPr bwMode="auto">
              <a:xfrm>
                <a:off x="3608" y="2209"/>
                <a:ext cx="7" cy="3"/>
              </a:xfrm>
              <a:custGeom>
                <a:avLst/>
                <a:gdLst/>
                <a:ahLst/>
                <a:cxnLst>
                  <a:cxn ang="0">
                    <a:pos x="6" y="1"/>
                  </a:cxn>
                  <a:cxn ang="0">
                    <a:pos x="1" y="0"/>
                  </a:cxn>
                  <a:cxn ang="0">
                    <a:pos x="0" y="1"/>
                  </a:cxn>
                  <a:cxn ang="0">
                    <a:pos x="6" y="2"/>
                  </a:cxn>
                  <a:cxn ang="0">
                    <a:pos x="6" y="1"/>
                  </a:cxn>
                </a:cxnLst>
                <a:rect l="0" t="0" r="r" b="b"/>
                <a:pathLst>
                  <a:path w="7" h="3">
                    <a:moveTo>
                      <a:pt x="6" y="1"/>
                    </a:moveTo>
                    <a:lnTo>
                      <a:pt x="1" y="0"/>
                    </a:lnTo>
                    <a:lnTo>
                      <a:pt x="0" y="1"/>
                    </a:lnTo>
                    <a:lnTo>
                      <a:pt x="6" y="2"/>
                    </a:lnTo>
                    <a:lnTo>
                      <a:pt x="6" y="1"/>
                    </a:lnTo>
                  </a:path>
                </a:pathLst>
              </a:custGeom>
              <a:solidFill>
                <a:srgbClr val="000000"/>
              </a:solidFill>
              <a:ln w="12700" cap="rnd" cmpd="sng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79253" name="Freeform 21"/>
              <p:cNvSpPr>
                <a:spLocks/>
              </p:cNvSpPr>
              <p:nvPr/>
            </p:nvSpPr>
            <p:spPr bwMode="auto">
              <a:xfrm>
                <a:off x="3601" y="2182"/>
                <a:ext cx="14" cy="24"/>
              </a:xfrm>
              <a:custGeom>
                <a:avLst/>
                <a:gdLst/>
                <a:ahLst/>
                <a:cxnLst>
                  <a:cxn ang="0">
                    <a:pos x="13" y="22"/>
                  </a:cxn>
                  <a:cxn ang="0">
                    <a:pos x="4" y="23"/>
                  </a:cxn>
                  <a:cxn ang="0">
                    <a:pos x="0" y="3"/>
                  </a:cxn>
                  <a:cxn ang="0">
                    <a:pos x="7" y="0"/>
                  </a:cxn>
                  <a:cxn ang="0">
                    <a:pos x="13" y="20"/>
                  </a:cxn>
                  <a:cxn ang="0">
                    <a:pos x="13" y="22"/>
                  </a:cxn>
                </a:cxnLst>
                <a:rect l="0" t="0" r="r" b="b"/>
                <a:pathLst>
                  <a:path w="14" h="24">
                    <a:moveTo>
                      <a:pt x="13" y="22"/>
                    </a:moveTo>
                    <a:lnTo>
                      <a:pt x="4" y="23"/>
                    </a:lnTo>
                    <a:lnTo>
                      <a:pt x="0" y="3"/>
                    </a:lnTo>
                    <a:lnTo>
                      <a:pt x="7" y="0"/>
                    </a:lnTo>
                    <a:lnTo>
                      <a:pt x="13" y="20"/>
                    </a:lnTo>
                    <a:lnTo>
                      <a:pt x="13" y="22"/>
                    </a:lnTo>
                  </a:path>
                </a:pathLst>
              </a:custGeom>
              <a:solidFill>
                <a:srgbClr val="000000"/>
              </a:solidFill>
              <a:ln w="12700" cap="rnd" cmpd="sng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79254" name="Freeform 22"/>
              <p:cNvSpPr>
                <a:spLocks/>
              </p:cNvSpPr>
              <p:nvPr/>
            </p:nvSpPr>
            <p:spPr bwMode="auto">
              <a:xfrm>
                <a:off x="3595" y="2169"/>
                <a:ext cx="10" cy="10"/>
              </a:xfrm>
              <a:custGeom>
                <a:avLst/>
                <a:gdLst/>
                <a:ahLst/>
                <a:cxnLst>
                  <a:cxn ang="0">
                    <a:pos x="9" y="7"/>
                  </a:cxn>
                  <a:cxn ang="0">
                    <a:pos x="3" y="9"/>
                  </a:cxn>
                  <a:cxn ang="0">
                    <a:pos x="0" y="2"/>
                  </a:cxn>
                  <a:cxn ang="0">
                    <a:pos x="6" y="0"/>
                  </a:cxn>
                  <a:cxn ang="0">
                    <a:pos x="9" y="6"/>
                  </a:cxn>
                  <a:cxn ang="0">
                    <a:pos x="9" y="7"/>
                  </a:cxn>
                </a:cxnLst>
                <a:rect l="0" t="0" r="r" b="b"/>
                <a:pathLst>
                  <a:path w="10" h="10">
                    <a:moveTo>
                      <a:pt x="9" y="7"/>
                    </a:moveTo>
                    <a:lnTo>
                      <a:pt x="3" y="9"/>
                    </a:lnTo>
                    <a:lnTo>
                      <a:pt x="0" y="2"/>
                    </a:lnTo>
                    <a:lnTo>
                      <a:pt x="6" y="0"/>
                    </a:lnTo>
                    <a:lnTo>
                      <a:pt x="9" y="6"/>
                    </a:lnTo>
                    <a:lnTo>
                      <a:pt x="9" y="7"/>
                    </a:lnTo>
                  </a:path>
                </a:pathLst>
              </a:custGeom>
              <a:solidFill>
                <a:srgbClr val="000000"/>
              </a:solidFill>
              <a:ln w="12700" cap="rnd" cmpd="sng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79255" name="Freeform 23"/>
              <p:cNvSpPr>
                <a:spLocks/>
              </p:cNvSpPr>
              <p:nvPr/>
            </p:nvSpPr>
            <p:spPr bwMode="auto">
              <a:xfrm>
                <a:off x="3578" y="2128"/>
                <a:ext cx="8" cy="9"/>
              </a:xfrm>
              <a:custGeom>
                <a:avLst/>
                <a:gdLst/>
                <a:ahLst/>
                <a:cxnLst>
                  <a:cxn ang="0">
                    <a:pos x="7" y="5"/>
                  </a:cxn>
                  <a:cxn ang="0">
                    <a:pos x="1" y="8"/>
                  </a:cxn>
                  <a:cxn ang="0">
                    <a:pos x="0" y="3"/>
                  </a:cxn>
                  <a:cxn ang="0">
                    <a:pos x="5" y="0"/>
                  </a:cxn>
                  <a:cxn ang="0">
                    <a:pos x="7" y="5"/>
                  </a:cxn>
                </a:cxnLst>
                <a:rect l="0" t="0" r="r" b="b"/>
                <a:pathLst>
                  <a:path w="8" h="9">
                    <a:moveTo>
                      <a:pt x="7" y="5"/>
                    </a:moveTo>
                    <a:lnTo>
                      <a:pt x="1" y="8"/>
                    </a:lnTo>
                    <a:lnTo>
                      <a:pt x="0" y="3"/>
                    </a:lnTo>
                    <a:lnTo>
                      <a:pt x="5" y="0"/>
                    </a:lnTo>
                    <a:lnTo>
                      <a:pt x="7" y="5"/>
                    </a:lnTo>
                  </a:path>
                </a:pathLst>
              </a:custGeom>
              <a:solidFill>
                <a:srgbClr val="000000"/>
              </a:solidFill>
              <a:ln w="12700" cap="rnd" cmpd="sng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79256" name="Freeform 24"/>
              <p:cNvSpPr>
                <a:spLocks/>
              </p:cNvSpPr>
              <p:nvPr/>
            </p:nvSpPr>
            <p:spPr bwMode="auto">
              <a:xfrm>
                <a:off x="3562" y="2103"/>
                <a:ext cx="20" cy="24"/>
              </a:xfrm>
              <a:custGeom>
                <a:avLst/>
                <a:gdLst/>
                <a:ahLst/>
                <a:cxnLst>
                  <a:cxn ang="0">
                    <a:pos x="19" y="19"/>
                  </a:cxn>
                  <a:cxn ang="0">
                    <a:pos x="11" y="23"/>
                  </a:cxn>
                  <a:cxn ang="0">
                    <a:pos x="0" y="6"/>
                  </a:cxn>
                  <a:cxn ang="0">
                    <a:pos x="8" y="0"/>
                  </a:cxn>
                  <a:cxn ang="0">
                    <a:pos x="18" y="19"/>
                  </a:cxn>
                  <a:cxn ang="0">
                    <a:pos x="19" y="19"/>
                  </a:cxn>
                </a:cxnLst>
                <a:rect l="0" t="0" r="r" b="b"/>
                <a:pathLst>
                  <a:path w="20" h="24">
                    <a:moveTo>
                      <a:pt x="19" y="19"/>
                    </a:moveTo>
                    <a:lnTo>
                      <a:pt x="11" y="23"/>
                    </a:lnTo>
                    <a:lnTo>
                      <a:pt x="0" y="6"/>
                    </a:lnTo>
                    <a:lnTo>
                      <a:pt x="8" y="0"/>
                    </a:lnTo>
                    <a:lnTo>
                      <a:pt x="18" y="19"/>
                    </a:lnTo>
                    <a:lnTo>
                      <a:pt x="19" y="19"/>
                    </a:lnTo>
                  </a:path>
                </a:pathLst>
              </a:custGeom>
              <a:solidFill>
                <a:srgbClr val="000000"/>
              </a:solidFill>
              <a:ln w="12700" cap="rnd" cmpd="sng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79257" name="Freeform 25"/>
              <p:cNvSpPr>
                <a:spLocks/>
              </p:cNvSpPr>
              <p:nvPr/>
            </p:nvSpPr>
            <p:spPr bwMode="auto">
              <a:xfrm>
                <a:off x="3557" y="2096"/>
                <a:ext cx="10" cy="8"/>
              </a:xfrm>
              <a:custGeom>
                <a:avLst/>
                <a:gdLst/>
                <a:ahLst/>
                <a:cxnLst>
                  <a:cxn ang="0">
                    <a:pos x="9" y="3"/>
                  </a:cxn>
                  <a:cxn ang="0">
                    <a:pos x="3" y="7"/>
                  </a:cxn>
                  <a:cxn ang="0">
                    <a:pos x="0" y="3"/>
                  </a:cxn>
                  <a:cxn ang="0">
                    <a:pos x="6" y="0"/>
                  </a:cxn>
                  <a:cxn ang="0">
                    <a:pos x="9" y="3"/>
                  </a:cxn>
                </a:cxnLst>
                <a:rect l="0" t="0" r="r" b="b"/>
                <a:pathLst>
                  <a:path w="10" h="8">
                    <a:moveTo>
                      <a:pt x="9" y="3"/>
                    </a:moveTo>
                    <a:lnTo>
                      <a:pt x="3" y="7"/>
                    </a:lnTo>
                    <a:lnTo>
                      <a:pt x="0" y="3"/>
                    </a:lnTo>
                    <a:lnTo>
                      <a:pt x="6" y="0"/>
                    </a:lnTo>
                    <a:lnTo>
                      <a:pt x="9" y="3"/>
                    </a:lnTo>
                  </a:path>
                </a:pathLst>
              </a:custGeom>
              <a:solidFill>
                <a:srgbClr val="000000"/>
              </a:solidFill>
              <a:ln w="12700" cap="rnd" cmpd="sng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79258" name="Freeform 26"/>
              <p:cNvSpPr>
                <a:spLocks/>
              </p:cNvSpPr>
              <p:nvPr/>
            </p:nvSpPr>
            <p:spPr bwMode="auto">
              <a:xfrm>
                <a:off x="3528" y="2061"/>
                <a:ext cx="12" cy="12"/>
              </a:xfrm>
              <a:custGeom>
                <a:avLst/>
                <a:gdLst/>
                <a:ahLst/>
                <a:cxnLst>
                  <a:cxn ang="0">
                    <a:pos x="11" y="6"/>
                  </a:cxn>
                  <a:cxn ang="0">
                    <a:pos x="5" y="11"/>
                  </a:cxn>
                  <a:cxn ang="0">
                    <a:pos x="0" y="6"/>
                  </a:cxn>
                  <a:cxn ang="0">
                    <a:pos x="5" y="0"/>
                  </a:cxn>
                  <a:cxn ang="0">
                    <a:pos x="11" y="6"/>
                  </a:cxn>
                </a:cxnLst>
                <a:rect l="0" t="0" r="r" b="b"/>
                <a:pathLst>
                  <a:path w="12" h="12">
                    <a:moveTo>
                      <a:pt x="11" y="6"/>
                    </a:moveTo>
                    <a:lnTo>
                      <a:pt x="5" y="11"/>
                    </a:lnTo>
                    <a:lnTo>
                      <a:pt x="0" y="6"/>
                    </a:lnTo>
                    <a:lnTo>
                      <a:pt x="5" y="0"/>
                    </a:lnTo>
                    <a:lnTo>
                      <a:pt x="11" y="6"/>
                    </a:lnTo>
                  </a:path>
                </a:pathLst>
              </a:custGeom>
              <a:solidFill>
                <a:srgbClr val="000000"/>
              </a:solidFill>
              <a:ln w="12700" cap="rnd" cmpd="sng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79259" name="Freeform 27"/>
              <p:cNvSpPr>
                <a:spLocks/>
              </p:cNvSpPr>
              <p:nvPr/>
            </p:nvSpPr>
            <p:spPr bwMode="auto">
              <a:xfrm>
                <a:off x="3509" y="2044"/>
                <a:ext cx="21" cy="20"/>
              </a:xfrm>
              <a:custGeom>
                <a:avLst/>
                <a:gdLst/>
                <a:ahLst/>
                <a:cxnLst>
                  <a:cxn ang="0">
                    <a:pos x="20" y="12"/>
                  </a:cxn>
                  <a:cxn ang="0">
                    <a:pos x="15" y="19"/>
                  </a:cxn>
                  <a:cxn ang="0">
                    <a:pos x="0" y="6"/>
                  </a:cxn>
                  <a:cxn ang="0">
                    <a:pos x="6" y="0"/>
                  </a:cxn>
                  <a:cxn ang="0">
                    <a:pos x="20" y="12"/>
                  </a:cxn>
                </a:cxnLst>
                <a:rect l="0" t="0" r="r" b="b"/>
                <a:pathLst>
                  <a:path w="21" h="20">
                    <a:moveTo>
                      <a:pt x="20" y="12"/>
                    </a:moveTo>
                    <a:lnTo>
                      <a:pt x="15" y="19"/>
                    </a:lnTo>
                    <a:lnTo>
                      <a:pt x="0" y="6"/>
                    </a:lnTo>
                    <a:lnTo>
                      <a:pt x="6" y="0"/>
                    </a:lnTo>
                    <a:lnTo>
                      <a:pt x="20" y="12"/>
                    </a:lnTo>
                  </a:path>
                </a:pathLst>
              </a:custGeom>
              <a:solidFill>
                <a:srgbClr val="000000"/>
              </a:solidFill>
              <a:ln w="12700" cap="rnd" cmpd="sng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79260" name="Freeform 28"/>
              <p:cNvSpPr>
                <a:spLocks/>
              </p:cNvSpPr>
              <p:nvPr/>
            </p:nvSpPr>
            <p:spPr bwMode="auto">
              <a:xfrm>
                <a:off x="3503" y="2038"/>
                <a:ext cx="8" cy="8"/>
              </a:xfrm>
              <a:custGeom>
                <a:avLst/>
                <a:gdLst/>
                <a:ahLst/>
                <a:cxnLst>
                  <a:cxn ang="0">
                    <a:pos x="7" y="3"/>
                  </a:cxn>
                  <a:cxn ang="0">
                    <a:pos x="3" y="7"/>
                  </a:cxn>
                  <a:cxn ang="0">
                    <a:pos x="0" y="5"/>
                  </a:cxn>
                  <a:cxn ang="0">
                    <a:pos x="3" y="0"/>
                  </a:cxn>
                  <a:cxn ang="0">
                    <a:pos x="7" y="3"/>
                  </a:cxn>
                </a:cxnLst>
                <a:rect l="0" t="0" r="r" b="b"/>
                <a:pathLst>
                  <a:path w="8" h="8">
                    <a:moveTo>
                      <a:pt x="7" y="3"/>
                    </a:moveTo>
                    <a:lnTo>
                      <a:pt x="3" y="7"/>
                    </a:lnTo>
                    <a:lnTo>
                      <a:pt x="0" y="5"/>
                    </a:lnTo>
                    <a:lnTo>
                      <a:pt x="3" y="0"/>
                    </a:lnTo>
                    <a:lnTo>
                      <a:pt x="7" y="3"/>
                    </a:lnTo>
                  </a:path>
                </a:pathLst>
              </a:custGeom>
              <a:solidFill>
                <a:srgbClr val="000000"/>
              </a:solidFill>
              <a:ln w="12700" cap="rnd" cmpd="sng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79261" name="Freeform 29"/>
              <p:cNvSpPr>
                <a:spLocks/>
              </p:cNvSpPr>
              <p:nvPr/>
            </p:nvSpPr>
            <p:spPr bwMode="auto">
              <a:xfrm>
                <a:off x="3466" y="2015"/>
                <a:ext cx="11" cy="10"/>
              </a:xfrm>
              <a:custGeom>
                <a:avLst/>
                <a:gdLst/>
                <a:ahLst/>
                <a:cxnLst>
                  <a:cxn ang="0">
                    <a:pos x="10" y="3"/>
                  </a:cxn>
                  <a:cxn ang="0">
                    <a:pos x="7" y="9"/>
                  </a:cxn>
                  <a:cxn ang="0">
                    <a:pos x="0" y="5"/>
                  </a:cxn>
                  <a:cxn ang="0">
                    <a:pos x="4" y="0"/>
                  </a:cxn>
                  <a:cxn ang="0">
                    <a:pos x="10" y="3"/>
                  </a:cxn>
                </a:cxnLst>
                <a:rect l="0" t="0" r="r" b="b"/>
                <a:pathLst>
                  <a:path w="11" h="10">
                    <a:moveTo>
                      <a:pt x="10" y="3"/>
                    </a:moveTo>
                    <a:lnTo>
                      <a:pt x="7" y="9"/>
                    </a:lnTo>
                    <a:lnTo>
                      <a:pt x="0" y="5"/>
                    </a:lnTo>
                    <a:lnTo>
                      <a:pt x="4" y="0"/>
                    </a:lnTo>
                    <a:lnTo>
                      <a:pt x="10" y="3"/>
                    </a:lnTo>
                  </a:path>
                </a:pathLst>
              </a:custGeom>
              <a:solidFill>
                <a:srgbClr val="000000"/>
              </a:solidFill>
              <a:ln w="12700" cap="rnd" cmpd="sng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79262" name="Freeform 30"/>
              <p:cNvSpPr>
                <a:spLocks/>
              </p:cNvSpPr>
              <p:nvPr/>
            </p:nvSpPr>
            <p:spPr bwMode="auto">
              <a:xfrm>
                <a:off x="3443" y="2004"/>
                <a:ext cx="24" cy="16"/>
              </a:xfrm>
              <a:custGeom>
                <a:avLst/>
                <a:gdLst/>
                <a:ahLst/>
                <a:cxnLst>
                  <a:cxn ang="0">
                    <a:pos x="23" y="7"/>
                  </a:cxn>
                  <a:cxn ang="0">
                    <a:pos x="19" y="15"/>
                  </a:cxn>
                  <a:cxn ang="0">
                    <a:pos x="0" y="7"/>
                  </a:cxn>
                  <a:cxn ang="0">
                    <a:pos x="4" y="0"/>
                  </a:cxn>
                  <a:cxn ang="0">
                    <a:pos x="22" y="7"/>
                  </a:cxn>
                  <a:cxn ang="0">
                    <a:pos x="23" y="7"/>
                  </a:cxn>
                </a:cxnLst>
                <a:rect l="0" t="0" r="r" b="b"/>
                <a:pathLst>
                  <a:path w="24" h="16">
                    <a:moveTo>
                      <a:pt x="23" y="7"/>
                    </a:moveTo>
                    <a:lnTo>
                      <a:pt x="19" y="15"/>
                    </a:lnTo>
                    <a:lnTo>
                      <a:pt x="0" y="7"/>
                    </a:lnTo>
                    <a:lnTo>
                      <a:pt x="4" y="0"/>
                    </a:lnTo>
                    <a:lnTo>
                      <a:pt x="22" y="7"/>
                    </a:lnTo>
                    <a:lnTo>
                      <a:pt x="23" y="7"/>
                    </a:lnTo>
                  </a:path>
                </a:pathLst>
              </a:custGeom>
              <a:solidFill>
                <a:srgbClr val="000000"/>
              </a:solidFill>
              <a:ln w="12700" cap="rnd" cmpd="sng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79263" name="Freeform 31"/>
              <p:cNvSpPr>
                <a:spLocks/>
              </p:cNvSpPr>
              <p:nvPr/>
            </p:nvSpPr>
            <p:spPr bwMode="auto">
              <a:xfrm>
                <a:off x="3434" y="2000"/>
                <a:ext cx="8" cy="8"/>
              </a:xfrm>
              <a:custGeom>
                <a:avLst/>
                <a:gdLst/>
                <a:ahLst/>
                <a:cxnLst>
                  <a:cxn ang="0">
                    <a:pos x="7" y="2"/>
                  </a:cxn>
                  <a:cxn ang="0">
                    <a:pos x="5" y="7"/>
                  </a:cxn>
                  <a:cxn ang="0">
                    <a:pos x="0" y="6"/>
                  </a:cxn>
                  <a:cxn ang="0">
                    <a:pos x="2" y="0"/>
                  </a:cxn>
                  <a:cxn ang="0">
                    <a:pos x="7" y="2"/>
                  </a:cxn>
                </a:cxnLst>
                <a:rect l="0" t="0" r="r" b="b"/>
                <a:pathLst>
                  <a:path w="8" h="8">
                    <a:moveTo>
                      <a:pt x="7" y="2"/>
                    </a:moveTo>
                    <a:lnTo>
                      <a:pt x="5" y="7"/>
                    </a:lnTo>
                    <a:lnTo>
                      <a:pt x="0" y="6"/>
                    </a:lnTo>
                    <a:lnTo>
                      <a:pt x="2" y="0"/>
                    </a:lnTo>
                    <a:lnTo>
                      <a:pt x="7" y="2"/>
                    </a:lnTo>
                  </a:path>
                </a:pathLst>
              </a:custGeom>
              <a:solidFill>
                <a:srgbClr val="000000"/>
              </a:solidFill>
              <a:ln w="12700" cap="rnd" cmpd="sng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79272" name="Freeform 40"/>
              <p:cNvSpPr>
                <a:spLocks/>
              </p:cNvSpPr>
              <p:nvPr/>
            </p:nvSpPr>
            <p:spPr bwMode="auto">
              <a:xfrm>
                <a:off x="3211" y="2044"/>
                <a:ext cx="14" cy="14"/>
              </a:xfrm>
              <a:custGeom>
                <a:avLst/>
                <a:gdLst/>
                <a:ahLst/>
                <a:cxnLst>
                  <a:cxn ang="0">
                    <a:pos x="9" y="0"/>
                  </a:cxn>
                  <a:cxn ang="0">
                    <a:pos x="13" y="6"/>
                  </a:cxn>
                  <a:cxn ang="0">
                    <a:pos x="5" y="13"/>
                  </a:cxn>
                  <a:cxn ang="0">
                    <a:pos x="0" y="7"/>
                  </a:cxn>
                  <a:cxn ang="0">
                    <a:pos x="7" y="0"/>
                  </a:cxn>
                  <a:cxn ang="0">
                    <a:pos x="9" y="0"/>
                  </a:cxn>
                </a:cxnLst>
                <a:rect l="0" t="0" r="r" b="b"/>
                <a:pathLst>
                  <a:path w="14" h="14">
                    <a:moveTo>
                      <a:pt x="9" y="0"/>
                    </a:moveTo>
                    <a:lnTo>
                      <a:pt x="13" y="6"/>
                    </a:lnTo>
                    <a:lnTo>
                      <a:pt x="5" y="13"/>
                    </a:lnTo>
                    <a:lnTo>
                      <a:pt x="0" y="7"/>
                    </a:lnTo>
                    <a:lnTo>
                      <a:pt x="7" y="0"/>
                    </a:lnTo>
                    <a:lnTo>
                      <a:pt x="9" y="0"/>
                    </a:lnTo>
                  </a:path>
                </a:pathLst>
              </a:custGeom>
              <a:solidFill>
                <a:srgbClr val="000000"/>
              </a:solidFill>
              <a:ln w="12700" cap="rnd" cmpd="sng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79273" name="Freeform 41"/>
              <p:cNvSpPr>
                <a:spLocks/>
              </p:cNvSpPr>
              <p:nvPr/>
            </p:nvSpPr>
            <p:spPr bwMode="auto">
              <a:xfrm>
                <a:off x="3184" y="2078"/>
                <a:ext cx="7" cy="5"/>
              </a:xfrm>
              <a:custGeom>
                <a:avLst/>
                <a:gdLst/>
                <a:ahLst/>
                <a:cxnLst>
                  <a:cxn ang="0">
                    <a:pos x="2" y="0"/>
                  </a:cxn>
                  <a:cxn ang="0">
                    <a:pos x="6" y="3"/>
                  </a:cxn>
                  <a:cxn ang="0">
                    <a:pos x="4" y="4"/>
                  </a:cxn>
                  <a:cxn ang="0">
                    <a:pos x="0" y="1"/>
                  </a:cxn>
                  <a:cxn ang="0">
                    <a:pos x="2" y="0"/>
                  </a:cxn>
                </a:cxnLst>
                <a:rect l="0" t="0" r="r" b="b"/>
                <a:pathLst>
                  <a:path w="7" h="5">
                    <a:moveTo>
                      <a:pt x="2" y="0"/>
                    </a:moveTo>
                    <a:lnTo>
                      <a:pt x="6" y="3"/>
                    </a:lnTo>
                    <a:lnTo>
                      <a:pt x="4" y="4"/>
                    </a:lnTo>
                    <a:lnTo>
                      <a:pt x="0" y="1"/>
                    </a:lnTo>
                    <a:lnTo>
                      <a:pt x="2" y="0"/>
                    </a:lnTo>
                  </a:path>
                </a:pathLst>
              </a:custGeom>
              <a:solidFill>
                <a:srgbClr val="000000"/>
              </a:solidFill>
              <a:ln w="12700" cap="rnd" cmpd="sng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79274" name="Freeform 42"/>
              <p:cNvSpPr>
                <a:spLocks/>
              </p:cNvSpPr>
              <p:nvPr/>
            </p:nvSpPr>
            <p:spPr bwMode="auto">
              <a:xfrm>
                <a:off x="3169" y="2082"/>
                <a:ext cx="20" cy="22"/>
              </a:xfrm>
              <a:custGeom>
                <a:avLst/>
                <a:gdLst/>
                <a:ahLst/>
                <a:cxnLst>
                  <a:cxn ang="0">
                    <a:pos x="11" y="0"/>
                  </a:cxn>
                  <a:cxn ang="0">
                    <a:pos x="19" y="6"/>
                  </a:cxn>
                  <a:cxn ang="0">
                    <a:pos x="7" y="21"/>
                  </a:cxn>
                  <a:cxn ang="0">
                    <a:pos x="0" y="15"/>
                  </a:cxn>
                  <a:cxn ang="0">
                    <a:pos x="11" y="0"/>
                  </a:cxn>
                </a:cxnLst>
                <a:rect l="0" t="0" r="r" b="b"/>
                <a:pathLst>
                  <a:path w="20" h="22">
                    <a:moveTo>
                      <a:pt x="11" y="0"/>
                    </a:moveTo>
                    <a:lnTo>
                      <a:pt x="19" y="6"/>
                    </a:lnTo>
                    <a:lnTo>
                      <a:pt x="7" y="21"/>
                    </a:lnTo>
                    <a:lnTo>
                      <a:pt x="0" y="15"/>
                    </a:lnTo>
                    <a:lnTo>
                      <a:pt x="11" y="0"/>
                    </a:lnTo>
                  </a:path>
                </a:pathLst>
              </a:custGeom>
              <a:solidFill>
                <a:srgbClr val="000000"/>
              </a:solidFill>
              <a:ln w="12700" cap="rnd" cmpd="sng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79275" name="Freeform 43"/>
              <p:cNvSpPr>
                <a:spLocks/>
              </p:cNvSpPr>
              <p:nvPr/>
            </p:nvSpPr>
            <p:spPr bwMode="auto">
              <a:xfrm>
                <a:off x="3160" y="2103"/>
                <a:ext cx="12" cy="16"/>
              </a:xfrm>
              <a:custGeom>
                <a:avLst/>
                <a:gdLst/>
                <a:ahLst/>
                <a:cxnLst>
                  <a:cxn ang="0">
                    <a:pos x="5" y="0"/>
                  </a:cxn>
                  <a:cxn ang="0">
                    <a:pos x="11" y="5"/>
                  </a:cxn>
                  <a:cxn ang="0">
                    <a:pos x="5" y="15"/>
                  </a:cxn>
                  <a:cxn ang="0">
                    <a:pos x="0" y="10"/>
                  </a:cxn>
                  <a:cxn ang="0">
                    <a:pos x="4" y="0"/>
                  </a:cxn>
                  <a:cxn ang="0">
                    <a:pos x="5" y="0"/>
                  </a:cxn>
                </a:cxnLst>
                <a:rect l="0" t="0" r="r" b="b"/>
                <a:pathLst>
                  <a:path w="12" h="16">
                    <a:moveTo>
                      <a:pt x="5" y="0"/>
                    </a:moveTo>
                    <a:lnTo>
                      <a:pt x="11" y="5"/>
                    </a:lnTo>
                    <a:lnTo>
                      <a:pt x="5" y="15"/>
                    </a:lnTo>
                    <a:lnTo>
                      <a:pt x="0" y="10"/>
                    </a:lnTo>
                    <a:lnTo>
                      <a:pt x="4" y="0"/>
                    </a:lnTo>
                    <a:lnTo>
                      <a:pt x="5" y="0"/>
                    </a:lnTo>
                  </a:path>
                </a:pathLst>
              </a:custGeom>
              <a:solidFill>
                <a:srgbClr val="000000"/>
              </a:solidFill>
              <a:ln w="12700" cap="rnd" cmpd="sng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79276" name="Freeform 44"/>
              <p:cNvSpPr>
                <a:spLocks/>
              </p:cNvSpPr>
              <p:nvPr/>
            </p:nvSpPr>
            <p:spPr bwMode="auto">
              <a:xfrm>
                <a:off x="3140" y="2148"/>
                <a:ext cx="9" cy="4"/>
              </a:xfrm>
              <a:custGeom>
                <a:avLst/>
                <a:gdLst/>
                <a:ahLst/>
                <a:cxnLst>
                  <a:cxn ang="0">
                    <a:pos x="2" y="0"/>
                  </a:cxn>
                  <a:cxn ang="0">
                    <a:pos x="8" y="1"/>
                  </a:cxn>
                  <a:cxn ang="0">
                    <a:pos x="6" y="3"/>
                  </a:cxn>
                  <a:cxn ang="0">
                    <a:pos x="0" y="1"/>
                  </a:cxn>
                  <a:cxn ang="0">
                    <a:pos x="2" y="0"/>
                  </a:cxn>
                </a:cxnLst>
                <a:rect l="0" t="0" r="r" b="b"/>
                <a:pathLst>
                  <a:path w="9" h="4">
                    <a:moveTo>
                      <a:pt x="2" y="0"/>
                    </a:moveTo>
                    <a:lnTo>
                      <a:pt x="8" y="1"/>
                    </a:lnTo>
                    <a:lnTo>
                      <a:pt x="6" y="3"/>
                    </a:lnTo>
                    <a:lnTo>
                      <a:pt x="0" y="1"/>
                    </a:lnTo>
                    <a:lnTo>
                      <a:pt x="2" y="0"/>
                    </a:lnTo>
                  </a:path>
                </a:pathLst>
              </a:custGeom>
              <a:solidFill>
                <a:srgbClr val="000000"/>
              </a:solidFill>
              <a:ln w="12700" cap="rnd" cmpd="sng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79277" name="Freeform 45"/>
              <p:cNvSpPr>
                <a:spLocks/>
              </p:cNvSpPr>
              <p:nvPr/>
            </p:nvSpPr>
            <p:spPr bwMode="auto">
              <a:xfrm>
                <a:off x="3129" y="2153"/>
                <a:ext cx="16" cy="26"/>
              </a:xfrm>
              <a:custGeom>
                <a:avLst/>
                <a:gdLst/>
                <a:ahLst/>
                <a:cxnLst>
                  <a:cxn ang="0">
                    <a:pos x="7" y="0"/>
                  </a:cxn>
                  <a:cxn ang="0">
                    <a:pos x="15" y="5"/>
                  </a:cxn>
                  <a:cxn ang="0">
                    <a:pos x="7" y="25"/>
                  </a:cxn>
                  <a:cxn ang="0">
                    <a:pos x="0" y="20"/>
                  </a:cxn>
                  <a:cxn ang="0">
                    <a:pos x="7" y="0"/>
                  </a:cxn>
                </a:cxnLst>
                <a:rect l="0" t="0" r="r" b="b"/>
                <a:pathLst>
                  <a:path w="16" h="26">
                    <a:moveTo>
                      <a:pt x="7" y="0"/>
                    </a:moveTo>
                    <a:lnTo>
                      <a:pt x="15" y="5"/>
                    </a:lnTo>
                    <a:lnTo>
                      <a:pt x="7" y="25"/>
                    </a:lnTo>
                    <a:lnTo>
                      <a:pt x="0" y="20"/>
                    </a:lnTo>
                    <a:lnTo>
                      <a:pt x="7" y="0"/>
                    </a:lnTo>
                  </a:path>
                </a:pathLst>
              </a:custGeom>
              <a:solidFill>
                <a:srgbClr val="000000"/>
              </a:solidFill>
              <a:ln w="12700" cap="rnd" cmpd="sng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79278" name="Freeform 46"/>
              <p:cNvSpPr>
                <a:spLocks/>
              </p:cNvSpPr>
              <p:nvPr/>
            </p:nvSpPr>
            <p:spPr bwMode="auto">
              <a:xfrm>
                <a:off x="3125" y="2180"/>
                <a:ext cx="10" cy="10"/>
              </a:xfrm>
              <a:custGeom>
                <a:avLst/>
                <a:gdLst/>
                <a:ahLst/>
                <a:cxnLst>
                  <a:cxn ang="0">
                    <a:pos x="2" y="0"/>
                  </a:cxn>
                  <a:cxn ang="0">
                    <a:pos x="9" y="3"/>
                  </a:cxn>
                  <a:cxn ang="0">
                    <a:pos x="7" y="9"/>
                  </a:cxn>
                  <a:cxn ang="0">
                    <a:pos x="0" y="7"/>
                  </a:cxn>
                  <a:cxn ang="0">
                    <a:pos x="2" y="1"/>
                  </a:cxn>
                  <a:cxn ang="0">
                    <a:pos x="2" y="0"/>
                  </a:cxn>
                </a:cxnLst>
                <a:rect l="0" t="0" r="r" b="b"/>
                <a:pathLst>
                  <a:path w="10" h="10">
                    <a:moveTo>
                      <a:pt x="2" y="0"/>
                    </a:moveTo>
                    <a:lnTo>
                      <a:pt x="9" y="3"/>
                    </a:lnTo>
                    <a:lnTo>
                      <a:pt x="7" y="9"/>
                    </a:lnTo>
                    <a:lnTo>
                      <a:pt x="0" y="7"/>
                    </a:lnTo>
                    <a:lnTo>
                      <a:pt x="2" y="1"/>
                    </a:lnTo>
                    <a:lnTo>
                      <a:pt x="2" y="0"/>
                    </a:lnTo>
                  </a:path>
                </a:pathLst>
              </a:custGeom>
              <a:solidFill>
                <a:srgbClr val="000000"/>
              </a:solidFill>
              <a:ln w="12700" cap="rnd" cmpd="sng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79279" name="Freeform 47"/>
              <p:cNvSpPr>
                <a:spLocks/>
              </p:cNvSpPr>
              <p:nvPr/>
            </p:nvSpPr>
            <p:spPr bwMode="auto">
              <a:xfrm>
                <a:off x="3113" y="2224"/>
                <a:ext cx="11" cy="11"/>
              </a:xfrm>
              <a:custGeom>
                <a:avLst/>
                <a:gdLst/>
                <a:ahLst/>
                <a:cxnLst>
                  <a:cxn ang="0">
                    <a:pos x="2" y="0"/>
                  </a:cxn>
                  <a:cxn ang="0">
                    <a:pos x="10" y="1"/>
                  </a:cxn>
                  <a:cxn ang="0">
                    <a:pos x="8" y="10"/>
                  </a:cxn>
                  <a:cxn ang="0">
                    <a:pos x="0" y="9"/>
                  </a:cxn>
                  <a:cxn ang="0">
                    <a:pos x="2" y="0"/>
                  </a:cxn>
                </a:cxnLst>
                <a:rect l="0" t="0" r="r" b="b"/>
                <a:pathLst>
                  <a:path w="11" h="11">
                    <a:moveTo>
                      <a:pt x="2" y="0"/>
                    </a:moveTo>
                    <a:lnTo>
                      <a:pt x="10" y="1"/>
                    </a:lnTo>
                    <a:lnTo>
                      <a:pt x="8" y="10"/>
                    </a:lnTo>
                    <a:lnTo>
                      <a:pt x="0" y="9"/>
                    </a:lnTo>
                    <a:lnTo>
                      <a:pt x="2" y="0"/>
                    </a:lnTo>
                  </a:path>
                </a:pathLst>
              </a:custGeom>
              <a:solidFill>
                <a:srgbClr val="000000"/>
              </a:solidFill>
              <a:ln w="12700" cap="rnd" cmpd="sng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79280" name="Freeform 48"/>
              <p:cNvSpPr>
                <a:spLocks/>
              </p:cNvSpPr>
              <p:nvPr/>
            </p:nvSpPr>
            <p:spPr bwMode="auto">
              <a:xfrm>
                <a:off x="3110" y="2240"/>
                <a:ext cx="10" cy="25"/>
              </a:xfrm>
              <a:custGeom>
                <a:avLst/>
                <a:gdLst/>
                <a:ahLst/>
                <a:cxnLst>
                  <a:cxn ang="0">
                    <a:pos x="2" y="0"/>
                  </a:cxn>
                  <a:cxn ang="0">
                    <a:pos x="9" y="2"/>
                  </a:cxn>
                  <a:cxn ang="0">
                    <a:pos x="7" y="24"/>
                  </a:cxn>
                  <a:cxn ang="0">
                    <a:pos x="0" y="23"/>
                  </a:cxn>
                  <a:cxn ang="0">
                    <a:pos x="2" y="0"/>
                  </a:cxn>
                </a:cxnLst>
                <a:rect l="0" t="0" r="r" b="b"/>
                <a:pathLst>
                  <a:path w="10" h="25">
                    <a:moveTo>
                      <a:pt x="2" y="0"/>
                    </a:moveTo>
                    <a:lnTo>
                      <a:pt x="9" y="2"/>
                    </a:lnTo>
                    <a:lnTo>
                      <a:pt x="7" y="24"/>
                    </a:lnTo>
                    <a:lnTo>
                      <a:pt x="0" y="23"/>
                    </a:lnTo>
                    <a:lnTo>
                      <a:pt x="2" y="0"/>
                    </a:lnTo>
                  </a:path>
                </a:pathLst>
              </a:custGeom>
              <a:solidFill>
                <a:srgbClr val="000000"/>
              </a:solidFill>
              <a:ln w="12700" cap="rnd" cmpd="sng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79281" name="Freeform 49"/>
              <p:cNvSpPr>
                <a:spLocks/>
              </p:cNvSpPr>
              <p:nvPr/>
            </p:nvSpPr>
            <p:spPr bwMode="auto">
              <a:xfrm>
                <a:off x="3110" y="2266"/>
                <a:ext cx="6" cy="5"/>
              </a:xfrm>
              <a:custGeom>
                <a:avLst/>
                <a:gdLst/>
                <a:ahLst/>
                <a:cxnLst>
                  <a:cxn ang="0">
                    <a:pos x="0" y="4"/>
                  </a:cxn>
                  <a:cxn ang="0">
                    <a:pos x="5" y="2"/>
                  </a:cxn>
                  <a:cxn ang="0">
                    <a:pos x="5" y="0"/>
                  </a:cxn>
                  <a:cxn ang="0">
                    <a:pos x="0" y="2"/>
                  </a:cxn>
                  <a:cxn ang="0">
                    <a:pos x="0" y="4"/>
                  </a:cxn>
                </a:cxnLst>
                <a:rect l="0" t="0" r="r" b="b"/>
                <a:pathLst>
                  <a:path w="6" h="5">
                    <a:moveTo>
                      <a:pt x="0" y="4"/>
                    </a:moveTo>
                    <a:lnTo>
                      <a:pt x="5" y="2"/>
                    </a:lnTo>
                    <a:lnTo>
                      <a:pt x="5" y="0"/>
                    </a:lnTo>
                    <a:lnTo>
                      <a:pt x="0" y="2"/>
                    </a:lnTo>
                    <a:lnTo>
                      <a:pt x="0" y="4"/>
                    </a:lnTo>
                  </a:path>
                </a:pathLst>
              </a:custGeom>
              <a:solidFill>
                <a:srgbClr val="000000"/>
              </a:solidFill>
              <a:ln w="12700" cap="rnd" cmpd="sng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79282" name="Freeform 50"/>
              <p:cNvSpPr>
                <a:spLocks/>
              </p:cNvSpPr>
              <p:nvPr/>
            </p:nvSpPr>
            <p:spPr bwMode="auto">
              <a:xfrm>
                <a:off x="3110" y="2305"/>
                <a:ext cx="6" cy="2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4" y="0"/>
                  </a:cxn>
                  <a:cxn ang="0">
                    <a:pos x="5" y="21"/>
                  </a:cxn>
                  <a:cxn ang="0">
                    <a:pos x="0" y="21"/>
                  </a:cxn>
                  <a:cxn ang="0">
                    <a:pos x="0" y="0"/>
                  </a:cxn>
                </a:cxnLst>
                <a:rect l="0" t="0" r="r" b="b"/>
                <a:pathLst>
                  <a:path w="6" h="22">
                    <a:moveTo>
                      <a:pt x="0" y="0"/>
                    </a:moveTo>
                    <a:lnTo>
                      <a:pt x="4" y="0"/>
                    </a:lnTo>
                    <a:lnTo>
                      <a:pt x="5" y="21"/>
                    </a:lnTo>
                    <a:lnTo>
                      <a:pt x="0" y="21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000000"/>
              </a:solidFill>
              <a:ln w="12700" cap="rnd" cmpd="sng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79283" name="Freeform 51"/>
              <p:cNvSpPr>
                <a:spLocks/>
              </p:cNvSpPr>
              <p:nvPr/>
            </p:nvSpPr>
            <p:spPr bwMode="auto">
              <a:xfrm>
                <a:off x="3110" y="2334"/>
                <a:ext cx="8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6" y="0"/>
                  </a:cxn>
                  <a:cxn ang="0">
                    <a:pos x="7" y="11"/>
                  </a:cxn>
                  <a:cxn ang="0">
                    <a:pos x="1" y="11"/>
                  </a:cxn>
                  <a:cxn ang="0">
                    <a:pos x="0" y="1"/>
                  </a:cxn>
                  <a:cxn ang="0">
                    <a:pos x="0" y="0"/>
                  </a:cxn>
                </a:cxnLst>
                <a:rect l="0" t="0" r="r" b="b"/>
                <a:pathLst>
                  <a:path w="8" h="12">
                    <a:moveTo>
                      <a:pt x="0" y="0"/>
                    </a:moveTo>
                    <a:lnTo>
                      <a:pt x="6" y="0"/>
                    </a:lnTo>
                    <a:lnTo>
                      <a:pt x="7" y="11"/>
                    </a:lnTo>
                    <a:lnTo>
                      <a:pt x="1" y="11"/>
                    </a:lnTo>
                    <a:lnTo>
                      <a:pt x="0" y="1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000000"/>
              </a:solidFill>
              <a:ln w="12700" cap="rnd" cmpd="sng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79284" name="Freeform 52"/>
              <p:cNvSpPr>
                <a:spLocks/>
              </p:cNvSpPr>
              <p:nvPr/>
            </p:nvSpPr>
            <p:spPr bwMode="auto">
              <a:xfrm>
                <a:off x="3117" y="2384"/>
                <a:ext cx="9" cy="4"/>
              </a:xfrm>
              <a:custGeom>
                <a:avLst/>
                <a:gdLst/>
                <a:ahLst/>
                <a:cxnLst>
                  <a:cxn ang="0">
                    <a:pos x="0" y="1"/>
                  </a:cxn>
                  <a:cxn ang="0">
                    <a:pos x="7" y="0"/>
                  </a:cxn>
                  <a:cxn ang="0">
                    <a:pos x="8" y="2"/>
                  </a:cxn>
                  <a:cxn ang="0">
                    <a:pos x="2" y="3"/>
                  </a:cxn>
                  <a:cxn ang="0">
                    <a:pos x="0" y="1"/>
                  </a:cxn>
                </a:cxnLst>
                <a:rect l="0" t="0" r="r" b="b"/>
                <a:pathLst>
                  <a:path w="9" h="4">
                    <a:moveTo>
                      <a:pt x="0" y="1"/>
                    </a:moveTo>
                    <a:lnTo>
                      <a:pt x="7" y="0"/>
                    </a:lnTo>
                    <a:lnTo>
                      <a:pt x="8" y="2"/>
                    </a:lnTo>
                    <a:lnTo>
                      <a:pt x="2" y="3"/>
                    </a:lnTo>
                    <a:lnTo>
                      <a:pt x="0" y="1"/>
                    </a:lnTo>
                  </a:path>
                </a:pathLst>
              </a:custGeom>
              <a:solidFill>
                <a:srgbClr val="000000"/>
              </a:solidFill>
              <a:ln w="12700" cap="rnd" cmpd="sng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79285" name="Freeform 53"/>
              <p:cNvSpPr>
                <a:spLocks/>
              </p:cNvSpPr>
              <p:nvPr/>
            </p:nvSpPr>
            <p:spPr bwMode="auto">
              <a:xfrm>
                <a:off x="3121" y="2393"/>
                <a:ext cx="14" cy="24"/>
              </a:xfrm>
              <a:custGeom>
                <a:avLst/>
                <a:gdLst/>
                <a:ahLst/>
                <a:cxnLst>
                  <a:cxn ang="0">
                    <a:pos x="0" y="1"/>
                  </a:cxn>
                  <a:cxn ang="0">
                    <a:pos x="7" y="0"/>
                  </a:cxn>
                  <a:cxn ang="0">
                    <a:pos x="13" y="20"/>
                  </a:cxn>
                  <a:cxn ang="0">
                    <a:pos x="5" y="23"/>
                  </a:cxn>
                  <a:cxn ang="0">
                    <a:pos x="0" y="1"/>
                  </a:cxn>
                </a:cxnLst>
                <a:rect l="0" t="0" r="r" b="b"/>
                <a:pathLst>
                  <a:path w="14" h="24">
                    <a:moveTo>
                      <a:pt x="0" y="1"/>
                    </a:moveTo>
                    <a:lnTo>
                      <a:pt x="7" y="0"/>
                    </a:lnTo>
                    <a:lnTo>
                      <a:pt x="13" y="20"/>
                    </a:lnTo>
                    <a:lnTo>
                      <a:pt x="5" y="23"/>
                    </a:lnTo>
                    <a:lnTo>
                      <a:pt x="0" y="1"/>
                    </a:lnTo>
                  </a:path>
                </a:pathLst>
              </a:custGeom>
              <a:solidFill>
                <a:srgbClr val="000000"/>
              </a:solidFill>
              <a:ln w="12700" cap="rnd" cmpd="sng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79286" name="Freeform 54"/>
              <p:cNvSpPr>
                <a:spLocks/>
              </p:cNvSpPr>
              <p:nvPr/>
            </p:nvSpPr>
            <p:spPr bwMode="auto">
              <a:xfrm>
                <a:off x="3129" y="2420"/>
                <a:ext cx="8" cy="7"/>
              </a:xfrm>
              <a:custGeom>
                <a:avLst/>
                <a:gdLst/>
                <a:ahLst/>
                <a:cxnLst>
                  <a:cxn ang="0">
                    <a:pos x="0" y="2"/>
                  </a:cxn>
                  <a:cxn ang="0">
                    <a:pos x="5" y="0"/>
                  </a:cxn>
                  <a:cxn ang="0">
                    <a:pos x="7" y="3"/>
                  </a:cxn>
                  <a:cxn ang="0">
                    <a:pos x="2" y="6"/>
                  </a:cxn>
                  <a:cxn ang="0">
                    <a:pos x="0" y="2"/>
                  </a:cxn>
                </a:cxnLst>
                <a:rect l="0" t="0" r="r" b="b"/>
                <a:pathLst>
                  <a:path w="8" h="7">
                    <a:moveTo>
                      <a:pt x="0" y="2"/>
                    </a:moveTo>
                    <a:lnTo>
                      <a:pt x="5" y="0"/>
                    </a:lnTo>
                    <a:lnTo>
                      <a:pt x="7" y="3"/>
                    </a:lnTo>
                    <a:lnTo>
                      <a:pt x="2" y="6"/>
                    </a:lnTo>
                    <a:lnTo>
                      <a:pt x="0" y="2"/>
                    </a:lnTo>
                  </a:path>
                </a:pathLst>
              </a:custGeom>
              <a:solidFill>
                <a:srgbClr val="000000"/>
              </a:solidFill>
              <a:ln w="12700" cap="rnd" cmpd="sng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79287" name="Freeform 55"/>
              <p:cNvSpPr>
                <a:spLocks/>
              </p:cNvSpPr>
              <p:nvPr/>
            </p:nvSpPr>
            <p:spPr bwMode="auto">
              <a:xfrm>
                <a:off x="3146" y="2457"/>
                <a:ext cx="12" cy="14"/>
              </a:xfrm>
              <a:custGeom>
                <a:avLst/>
                <a:gdLst/>
                <a:ahLst/>
                <a:cxnLst>
                  <a:cxn ang="0">
                    <a:pos x="0" y="3"/>
                  </a:cxn>
                  <a:cxn ang="0">
                    <a:pos x="7" y="0"/>
                  </a:cxn>
                  <a:cxn ang="0">
                    <a:pos x="11" y="9"/>
                  </a:cxn>
                  <a:cxn ang="0">
                    <a:pos x="5" y="13"/>
                  </a:cxn>
                  <a:cxn ang="0">
                    <a:pos x="0" y="3"/>
                  </a:cxn>
                </a:cxnLst>
                <a:rect l="0" t="0" r="r" b="b"/>
                <a:pathLst>
                  <a:path w="12" h="14">
                    <a:moveTo>
                      <a:pt x="0" y="3"/>
                    </a:moveTo>
                    <a:lnTo>
                      <a:pt x="7" y="0"/>
                    </a:lnTo>
                    <a:lnTo>
                      <a:pt x="11" y="9"/>
                    </a:lnTo>
                    <a:lnTo>
                      <a:pt x="5" y="13"/>
                    </a:lnTo>
                    <a:lnTo>
                      <a:pt x="0" y="3"/>
                    </a:lnTo>
                  </a:path>
                </a:pathLst>
              </a:custGeom>
              <a:solidFill>
                <a:srgbClr val="000000"/>
              </a:solidFill>
              <a:ln w="12700" cap="rnd" cmpd="sng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79288" name="Freeform 56"/>
              <p:cNvSpPr>
                <a:spLocks/>
              </p:cNvSpPr>
              <p:nvPr/>
            </p:nvSpPr>
            <p:spPr bwMode="auto">
              <a:xfrm>
                <a:off x="3154" y="2472"/>
                <a:ext cx="18" cy="22"/>
              </a:xfrm>
              <a:custGeom>
                <a:avLst/>
                <a:gdLst/>
                <a:ahLst/>
                <a:cxnLst>
                  <a:cxn ang="0">
                    <a:pos x="0" y="4"/>
                  </a:cxn>
                  <a:cxn ang="0">
                    <a:pos x="6" y="0"/>
                  </a:cxn>
                  <a:cxn ang="0">
                    <a:pos x="17" y="17"/>
                  </a:cxn>
                  <a:cxn ang="0">
                    <a:pos x="9" y="21"/>
                  </a:cxn>
                  <a:cxn ang="0">
                    <a:pos x="0" y="4"/>
                  </a:cxn>
                </a:cxnLst>
                <a:rect l="0" t="0" r="r" b="b"/>
                <a:pathLst>
                  <a:path w="18" h="22">
                    <a:moveTo>
                      <a:pt x="0" y="4"/>
                    </a:moveTo>
                    <a:lnTo>
                      <a:pt x="6" y="0"/>
                    </a:lnTo>
                    <a:lnTo>
                      <a:pt x="17" y="17"/>
                    </a:lnTo>
                    <a:lnTo>
                      <a:pt x="9" y="21"/>
                    </a:lnTo>
                    <a:lnTo>
                      <a:pt x="0" y="4"/>
                    </a:lnTo>
                  </a:path>
                </a:pathLst>
              </a:custGeom>
              <a:solidFill>
                <a:srgbClr val="000000"/>
              </a:solidFill>
              <a:ln w="12700" cap="rnd" cmpd="sng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79289" name="Freeform 57"/>
              <p:cNvSpPr>
                <a:spLocks/>
              </p:cNvSpPr>
              <p:nvPr/>
            </p:nvSpPr>
            <p:spPr bwMode="auto">
              <a:xfrm>
                <a:off x="3167" y="2495"/>
                <a:ext cx="7" cy="3"/>
              </a:xfrm>
              <a:custGeom>
                <a:avLst/>
                <a:gdLst/>
                <a:ahLst/>
                <a:cxnLst>
                  <a:cxn ang="0">
                    <a:pos x="0" y="1"/>
                  </a:cxn>
                  <a:cxn ang="0">
                    <a:pos x="5" y="0"/>
                  </a:cxn>
                  <a:cxn ang="0">
                    <a:pos x="6" y="0"/>
                  </a:cxn>
                  <a:cxn ang="0">
                    <a:pos x="2" y="2"/>
                  </a:cxn>
                  <a:cxn ang="0">
                    <a:pos x="1" y="2"/>
                  </a:cxn>
                  <a:cxn ang="0">
                    <a:pos x="0" y="1"/>
                  </a:cxn>
                </a:cxnLst>
                <a:rect l="0" t="0" r="r" b="b"/>
                <a:pathLst>
                  <a:path w="7" h="3">
                    <a:moveTo>
                      <a:pt x="0" y="1"/>
                    </a:moveTo>
                    <a:lnTo>
                      <a:pt x="5" y="0"/>
                    </a:lnTo>
                    <a:lnTo>
                      <a:pt x="6" y="0"/>
                    </a:lnTo>
                    <a:lnTo>
                      <a:pt x="2" y="2"/>
                    </a:lnTo>
                    <a:lnTo>
                      <a:pt x="1" y="2"/>
                    </a:lnTo>
                    <a:lnTo>
                      <a:pt x="0" y="1"/>
                    </a:lnTo>
                  </a:path>
                </a:pathLst>
              </a:custGeom>
              <a:solidFill>
                <a:srgbClr val="000000"/>
              </a:solidFill>
              <a:ln w="12700" cap="rnd" cmpd="sng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79290" name="Freeform 58"/>
              <p:cNvSpPr>
                <a:spLocks/>
              </p:cNvSpPr>
              <p:nvPr/>
            </p:nvSpPr>
            <p:spPr bwMode="auto">
              <a:xfrm>
                <a:off x="3190" y="2522"/>
                <a:ext cx="16" cy="16"/>
              </a:xfrm>
              <a:custGeom>
                <a:avLst/>
                <a:gdLst/>
                <a:ahLst/>
                <a:cxnLst>
                  <a:cxn ang="0">
                    <a:pos x="0" y="5"/>
                  </a:cxn>
                  <a:cxn ang="0">
                    <a:pos x="7" y="0"/>
                  </a:cxn>
                  <a:cxn ang="0">
                    <a:pos x="15" y="8"/>
                  </a:cxn>
                  <a:cxn ang="0">
                    <a:pos x="9" y="15"/>
                  </a:cxn>
                  <a:cxn ang="0">
                    <a:pos x="0" y="5"/>
                  </a:cxn>
                </a:cxnLst>
                <a:rect l="0" t="0" r="r" b="b"/>
                <a:pathLst>
                  <a:path w="16" h="16">
                    <a:moveTo>
                      <a:pt x="0" y="5"/>
                    </a:moveTo>
                    <a:lnTo>
                      <a:pt x="7" y="0"/>
                    </a:lnTo>
                    <a:lnTo>
                      <a:pt x="15" y="8"/>
                    </a:lnTo>
                    <a:lnTo>
                      <a:pt x="9" y="15"/>
                    </a:lnTo>
                    <a:lnTo>
                      <a:pt x="0" y="5"/>
                    </a:lnTo>
                  </a:path>
                </a:pathLst>
              </a:custGeom>
              <a:solidFill>
                <a:srgbClr val="000000"/>
              </a:solidFill>
              <a:ln w="12700" cap="rnd" cmpd="sng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79291" name="Freeform 59"/>
              <p:cNvSpPr>
                <a:spLocks/>
              </p:cNvSpPr>
              <p:nvPr/>
            </p:nvSpPr>
            <p:spPr bwMode="auto">
              <a:xfrm>
                <a:off x="3204" y="2535"/>
                <a:ext cx="21" cy="20"/>
              </a:xfrm>
              <a:custGeom>
                <a:avLst/>
                <a:gdLst/>
                <a:ahLst/>
                <a:cxnLst>
                  <a:cxn ang="0">
                    <a:pos x="0" y="7"/>
                  </a:cxn>
                  <a:cxn ang="0">
                    <a:pos x="6" y="0"/>
                  </a:cxn>
                  <a:cxn ang="0">
                    <a:pos x="20" y="13"/>
                  </a:cxn>
                  <a:cxn ang="0">
                    <a:pos x="14" y="19"/>
                  </a:cxn>
                  <a:cxn ang="0">
                    <a:pos x="0" y="7"/>
                  </a:cxn>
                </a:cxnLst>
                <a:rect l="0" t="0" r="r" b="b"/>
                <a:pathLst>
                  <a:path w="21" h="20">
                    <a:moveTo>
                      <a:pt x="0" y="7"/>
                    </a:moveTo>
                    <a:lnTo>
                      <a:pt x="6" y="0"/>
                    </a:lnTo>
                    <a:lnTo>
                      <a:pt x="20" y="13"/>
                    </a:lnTo>
                    <a:lnTo>
                      <a:pt x="14" y="19"/>
                    </a:lnTo>
                    <a:lnTo>
                      <a:pt x="0" y="7"/>
                    </a:lnTo>
                  </a:path>
                </a:pathLst>
              </a:custGeom>
              <a:solidFill>
                <a:srgbClr val="000000"/>
              </a:solidFill>
              <a:ln w="12700" cap="rnd" cmpd="sng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79296" name="Freeform 64"/>
              <p:cNvSpPr>
                <a:spLocks/>
              </p:cNvSpPr>
              <p:nvPr/>
            </p:nvSpPr>
            <p:spPr bwMode="auto">
              <a:xfrm>
                <a:off x="3420" y="2591"/>
                <a:ext cx="22" cy="12"/>
              </a:xfrm>
              <a:custGeom>
                <a:avLst/>
                <a:gdLst/>
                <a:ahLst/>
                <a:cxnLst>
                  <a:cxn ang="0">
                    <a:pos x="3" y="11"/>
                  </a:cxn>
                  <a:cxn ang="0">
                    <a:pos x="0" y="5"/>
                  </a:cxn>
                  <a:cxn ang="0">
                    <a:pos x="18" y="0"/>
                  </a:cxn>
                  <a:cxn ang="0">
                    <a:pos x="21" y="7"/>
                  </a:cxn>
                  <a:cxn ang="0">
                    <a:pos x="3" y="11"/>
                  </a:cxn>
                </a:cxnLst>
                <a:rect l="0" t="0" r="r" b="b"/>
                <a:pathLst>
                  <a:path w="22" h="12">
                    <a:moveTo>
                      <a:pt x="3" y="11"/>
                    </a:moveTo>
                    <a:lnTo>
                      <a:pt x="0" y="5"/>
                    </a:lnTo>
                    <a:lnTo>
                      <a:pt x="18" y="0"/>
                    </a:lnTo>
                    <a:lnTo>
                      <a:pt x="21" y="7"/>
                    </a:lnTo>
                    <a:lnTo>
                      <a:pt x="3" y="11"/>
                    </a:lnTo>
                  </a:path>
                </a:pathLst>
              </a:custGeom>
              <a:solidFill>
                <a:srgbClr val="000000"/>
              </a:solidFill>
              <a:ln w="12700" cap="rnd" cmpd="sng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79297" name="Freeform 65"/>
              <p:cNvSpPr>
                <a:spLocks/>
              </p:cNvSpPr>
              <p:nvPr/>
            </p:nvSpPr>
            <p:spPr bwMode="auto">
              <a:xfrm>
                <a:off x="3443" y="2587"/>
                <a:ext cx="9" cy="9"/>
              </a:xfrm>
              <a:custGeom>
                <a:avLst/>
                <a:gdLst/>
                <a:ahLst/>
                <a:cxnLst>
                  <a:cxn ang="0">
                    <a:pos x="3" y="8"/>
                  </a:cxn>
                  <a:cxn ang="0">
                    <a:pos x="0" y="2"/>
                  </a:cxn>
                  <a:cxn ang="0">
                    <a:pos x="5" y="0"/>
                  </a:cxn>
                  <a:cxn ang="0">
                    <a:pos x="8" y="6"/>
                  </a:cxn>
                  <a:cxn ang="0">
                    <a:pos x="3" y="8"/>
                  </a:cxn>
                </a:cxnLst>
                <a:rect l="0" t="0" r="r" b="b"/>
                <a:pathLst>
                  <a:path w="9" h="9">
                    <a:moveTo>
                      <a:pt x="3" y="8"/>
                    </a:moveTo>
                    <a:lnTo>
                      <a:pt x="0" y="2"/>
                    </a:lnTo>
                    <a:lnTo>
                      <a:pt x="5" y="0"/>
                    </a:lnTo>
                    <a:lnTo>
                      <a:pt x="8" y="6"/>
                    </a:lnTo>
                    <a:lnTo>
                      <a:pt x="3" y="8"/>
                    </a:lnTo>
                  </a:path>
                </a:pathLst>
              </a:custGeom>
              <a:solidFill>
                <a:srgbClr val="000000"/>
              </a:solidFill>
              <a:ln w="12700" cap="rnd" cmpd="sng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79298" name="Freeform 66"/>
              <p:cNvSpPr>
                <a:spLocks/>
              </p:cNvSpPr>
              <p:nvPr/>
            </p:nvSpPr>
            <p:spPr bwMode="auto">
              <a:xfrm>
                <a:off x="3480" y="2568"/>
                <a:ext cx="8" cy="8"/>
              </a:xfrm>
              <a:custGeom>
                <a:avLst/>
                <a:gdLst/>
                <a:ahLst/>
                <a:cxnLst>
                  <a:cxn ang="0">
                    <a:pos x="3" y="7"/>
                  </a:cxn>
                  <a:cxn ang="0">
                    <a:pos x="0" y="2"/>
                  </a:cxn>
                  <a:cxn ang="0">
                    <a:pos x="4" y="0"/>
                  </a:cxn>
                  <a:cxn ang="0">
                    <a:pos x="7" y="5"/>
                  </a:cxn>
                  <a:cxn ang="0">
                    <a:pos x="3" y="7"/>
                  </a:cxn>
                </a:cxnLst>
                <a:rect l="0" t="0" r="r" b="b"/>
                <a:pathLst>
                  <a:path w="8" h="8">
                    <a:moveTo>
                      <a:pt x="3" y="7"/>
                    </a:moveTo>
                    <a:lnTo>
                      <a:pt x="0" y="2"/>
                    </a:lnTo>
                    <a:lnTo>
                      <a:pt x="4" y="0"/>
                    </a:lnTo>
                    <a:lnTo>
                      <a:pt x="7" y="5"/>
                    </a:lnTo>
                    <a:lnTo>
                      <a:pt x="3" y="7"/>
                    </a:lnTo>
                  </a:path>
                </a:pathLst>
              </a:custGeom>
              <a:solidFill>
                <a:srgbClr val="000000"/>
              </a:solidFill>
              <a:ln w="12700" cap="rnd" cmpd="sng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79299" name="Freeform 67"/>
              <p:cNvSpPr>
                <a:spLocks/>
              </p:cNvSpPr>
              <p:nvPr/>
            </p:nvSpPr>
            <p:spPr bwMode="auto">
              <a:xfrm>
                <a:off x="3489" y="2553"/>
                <a:ext cx="22" cy="18"/>
              </a:xfrm>
              <a:custGeom>
                <a:avLst/>
                <a:gdLst/>
                <a:ahLst/>
                <a:cxnLst>
                  <a:cxn ang="0">
                    <a:pos x="4" y="17"/>
                  </a:cxn>
                  <a:cxn ang="0">
                    <a:pos x="0" y="10"/>
                  </a:cxn>
                  <a:cxn ang="0">
                    <a:pos x="15" y="0"/>
                  </a:cxn>
                  <a:cxn ang="0">
                    <a:pos x="21" y="6"/>
                  </a:cxn>
                  <a:cxn ang="0">
                    <a:pos x="6" y="17"/>
                  </a:cxn>
                  <a:cxn ang="0">
                    <a:pos x="4" y="17"/>
                  </a:cxn>
                </a:cxnLst>
                <a:rect l="0" t="0" r="r" b="b"/>
                <a:pathLst>
                  <a:path w="22" h="18">
                    <a:moveTo>
                      <a:pt x="4" y="17"/>
                    </a:moveTo>
                    <a:lnTo>
                      <a:pt x="0" y="10"/>
                    </a:lnTo>
                    <a:lnTo>
                      <a:pt x="15" y="0"/>
                    </a:lnTo>
                    <a:lnTo>
                      <a:pt x="21" y="6"/>
                    </a:lnTo>
                    <a:lnTo>
                      <a:pt x="6" y="17"/>
                    </a:lnTo>
                    <a:lnTo>
                      <a:pt x="4" y="17"/>
                    </a:lnTo>
                  </a:path>
                </a:pathLst>
              </a:custGeom>
              <a:solidFill>
                <a:srgbClr val="000000"/>
              </a:solidFill>
              <a:ln w="12700" cap="rnd" cmpd="sng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79300" name="Freeform 68"/>
              <p:cNvSpPr>
                <a:spLocks/>
              </p:cNvSpPr>
              <p:nvPr/>
            </p:nvSpPr>
            <p:spPr bwMode="auto">
              <a:xfrm>
                <a:off x="3509" y="2545"/>
                <a:ext cx="10" cy="10"/>
              </a:xfrm>
              <a:custGeom>
                <a:avLst/>
                <a:gdLst/>
                <a:ahLst/>
                <a:cxnLst>
                  <a:cxn ang="0">
                    <a:pos x="5" y="9"/>
                  </a:cxn>
                  <a:cxn ang="0">
                    <a:pos x="0" y="4"/>
                  </a:cxn>
                  <a:cxn ang="0">
                    <a:pos x="5" y="0"/>
                  </a:cxn>
                  <a:cxn ang="0">
                    <a:pos x="9" y="5"/>
                  </a:cxn>
                  <a:cxn ang="0">
                    <a:pos x="5" y="9"/>
                  </a:cxn>
                </a:cxnLst>
                <a:rect l="0" t="0" r="r" b="b"/>
                <a:pathLst>
                  <a:path w="10" h="10">
                    <a:moveTo>
                      <a:pt x="5" y="9"/>
                    </a:moveTo>
                    <a:lnTo>
                      <a:pt x="0" y="4"/>
                    </a:lnTo>
                    <a:lnTo>
                      <a:pt x="5" y="0"/>
                    </a:lnTo>
                    <a:lnTo>
                      <a:pt x="9" y="5"/>
                    </a:lnTo>
                    <a:lnTo>
                      <a:pt x="5" y="9"/>
                    </a:lnTo>
                  </a:path>
                </a:pathLst>
              </a:custGeom>
              <a:solidFill>
                <a:srgbClr val="000000"/>
              </a:solidFill>
              <a:ln w="12700" cap="rnd" cmpd="sng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79301" name="Freeform 69"/>
              <p:cNvSpPr>
                <a:spLocks/>
              </p:cNvSpPr>
              <p:nvPr/>
            </p:nvSpPr>
            <p:spPr bwMode="auto">
              <a:xfrm>
                <a:off x="3541" y="2516"/>
                <a:ext cx="9" cy="9"/>
              </a:xfrm>
              <a:custGeom>
                <a:avLst/>
                <a:gdLst/>
                <a:ahLst/>
                <a:cxnLst>
                  <a:cxn ang="0">
                    <a:pos x="4" y="8"/>
                  </a:cxn>
                  <a:cxn ang="0">
                    <a:pos x="0" y="3"/>
                  </a:cxn>
                  <a:cxn ang="0">
                    <a:pos x="3" y="0"/>
                  </a:cxn>
                  <a:cxn ang="0">
                    <a:pos x="8" y="4"/>
                  </a:cxn>
                  <a:cxn ang="0">
                    <a:pos x="4" y="8"/>
                  </a:cxn>
                </a:cxnLst>
                <a:rect l="0" t="0" r="r" b="b"/>
                <a:pathLst>
                  <a:path w="9" h="9">
                    <a:moveTo>
                      <a:pt x="4" y="8"/>
                    </a:moveTo>
                    <a:lnTo>
                      <a:pt x="0" y="3"/>
                    </a:lnTo>
                    <a:lnTo>
                      <a:pt x="3" y="0"/>
                    </a:lnTo>
                    <a:lnTo>
                      <a:pt x="8" y="4"/>
                    </a:lnTo>
                    <a:lnTo>
                      <a:pt x="4" y="8"/>
                    </a:lnTo>
                  </a:path>
                </a:pathLst>
              </a:custGeom>
              <a:solidFill>
                <a:srgbClr val="000000"/>
              </a:solidFill>
              <a:ln w="12700" cap="rnd" cmpd="sng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79302" name="Freeform 70"/>
              <p:cNvSpPr>
                <a:spLocks/>
              </p:cNvSpPr>
              <p:nvPr/>
            </p:nvSpPr>
            <p:spPr bwMode="auto">
              <a:xfrm>
                <a:off x="3547" y="2495"/>
                <a:ext cx="20" cy="22"/>
              </a:xfrm>
              <a:custGeom>
                <a:avLst/>
                <a:gdLst/>
                <a:ahLst/>
                <a:cxnLst>
                  <a:cxn ang="0">
                    <a:pos x="7" y="21"/>
                  </a:cxn>
                  <a:cxn ang="0">
                    <a:pos x="0" y="15"/>
                  </a:cxn>
                  <a:cxn ang="0">
                    <a:pos x="11" y="0"/>
                  </a:cxn>
                  <a:cxn ang="0">
                    <a:pos x="19" y="6"/>
                  </a:cxn>
                  <a:cxn ang="0">
                    <a:pos x="7" y="21"/>
                  </a:cxn>
                </a:cxnLst>
                <a:rect l="0" t="0" r="r" b="b"/>
                <a:pathLst>
                  <a:path w="20" h="22">
                    <a:moveTo>
                      <a:pt x="7" y="21"/>
                    </a:moveTo>
                    <a:lnTo>
                      <a:pt x="0" y="15"/>
                    </a:lnTo>
                    <a:lnTo>
                      <a:pt x="11" y="0"/>
                    </a:lnTo>
                    <a:lnTo>
                      <a:pt x="19" y="6"/>
                    </a:lnTo>
                    <a:lnTo>
                      <a:pt x="7" y="21"/>
                    </a:lnTo>
                  </a:path>
                </a:pathLst>
              </a:custGeom>
              <a:solidFill>
                <a:srgbClr val="000000"/>
              </a:solidFill>
              <a:ln w="12700" cap="rnd" cmpd="sng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79303" name="Freeform 71"/>
              <p:cNvSpPr>
                <a:spLocks/>
              </p:cNvSpPr>
              <p:nvPr/>
            </p:nvSpPr>
            <p:spPr bwMode="auto">
              <a:xfrm>
                <a:off x="3562" y="2485"/>
                <a:ext cx="11" cy="11"/>
              </a:xfrm>
              <a:custGeom>
                <a:avLst/>
                <a:gdLst/>
                <a:ahLst/>
                <a:cxnLst>
                  <a:cxn ang="0">
                    <a:pos x="7" y="10"/>
                  </a:cxn>
                  <a:cxn ang="0">
                    <a:pos x="0" y="6"/>
                  </a:cxn>
                  <a:cxn ang="0">
                    <a:pos x="3" y="0"/>
                  </a:cxn>
                  <a:cxn ang="0">
                    <a:pos x="10" y="4"/>
                  </a:cxn>
                  <a:cxn ang="0">
                    <a:pos x="7" y="9"/>
                  </a:cxn>
                  <a:cxn ang="0">
                    <a:pos x="7" y="10"/>
                  </a:cxn>
                </a:cxnLst>
                <a:rect l="0" t="0" r="r" b="b"/>
                <a:pathLst>
                  <a:path w="11" h="11">
                    <a:moveTo>
                      <a:pt x="7" y="10"/>
                    </a:moveTo>
                    <a:lnTo>
                      <a:pt x="0" y="6"/>
                    </a:lnTo>
                    <a:lnTo>
                      <a:pt x="3" y="0"/>
                    </a:lnTo>
                    <a:lnTo>
                      <a:pt x="10" y="4"/>
                    </a:lnTo>
                    <a:lnTo>
                      <a:pt x="7" y="9"/>
                    </a:lnTo>
                    <a:lnTo>
                      <a:pt x="7" y="10"/>
                    </a:lnTo>
                  </a:path>
                </a:pathLst>
              </a:custGeom>
              <a:solidFill>
                <a:srgbClr val="000000"/>
              </a:solidFill>
              <a:ln w="12700" cap="rnd" cmpd="sng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79304" name="Freeform 72"/>
              <p:cNvSpPr>
                <a:spLocks/>
              </p:cNvSpPr>
              <p:nvPr/>
            </p:nvSpPr>
            <p:spPr bwMode="auto">
              <a:xfrm>
                <a:off x="3583" y="2447"/>
                <a:ext cx="11" cy="10"/>
              </a:xfrm>
              <a:custGeom>
                <a:avLst/>
                <a:gdLst/>
                <a:ahLst/>
                <a:cxnLst>
                  <a:cxn ang="0">
                    <a:pos x="7" y="9"/>
                  </a:cxn>
                  <a:cxn ang="0">
                    <a:pos x="0" y="6"/>
                  </a:cxn>
                  <a:cxn ang="0">
                    <a:pos x="3" y="0"/>
                  </a:cxn>
                  <a:cxn ang="0">
                    <a:pos x="10" y="3"/>
                  </a:cxn>
                  <a:cxn ang="0">
                    <a:pos x="7" y="9"/>
                  </a:cxn>
                </a:cxnLst>
                <a:rect l="0" t="0" r="r" b="b"/>
                <a:pathLst>
                  <a:path w="11" h="10">
                    <a:moveTo>
                      <a:pt x="7" y="9"/>
                    </a:moveTo>
                    <a:lnTo>
                      <a:pt x="0" y="6"/>
                    </a:lnTo>
                    <a:lnTo>
                      <a:pt x="3" y="0"/>
                    </a:lnTo>
                    <a:lnTo>
                      <a:pt x="10" y="3"/>
                    </a:lnTo>
                    <a:lnTo>
                      <a:pt x="7" y="9"/>
                    </a:lnTo>
                  </a:path>
                </a:pathLst>
              </a:custGeom>
              <a:solidFill>
                <a:srgbClr val="000000"/>
              </a:solidFill>
              <a:ln w="12700" cap="rnd" cmpd="sng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79305" name="Freeform 73"/>
              <p:cNvSpPr>
                <a:spLocks/>
              </p:cNvSpPr>
              <p:nvPr/>
            </p:nvSpPr>
            <p:spPr bwMode="auto">
              <a:xfrm>
                <a:off x="3589" y="2420"/>
                <a:ext cx="16" cy="26"/>
              </a:xfrm>
              <a:custGeom>
                <a:avLst/>
                <a:gdLst/>
                <a:ahLst/>
                <a:cxnLst>
                  <a:cxn ang="0">
                    <a:pos x="8" y="25"/>
                  </a:cxn>
                  <a:cxn ang="0">
                    <a:pos x="0" y="20"/>
                  </a:cxn>
                  <a:cxn ang="0">
                    <a:pos x="8" y="0"/>
                  </a:cxn>
                  <a:cxn ang="0">
                    <a:pos x="15" y="3"/>
                  </a:cxn>
                  <a:cxn ang="0">
                    <a:pos x="8" y="23"/>
                  </a:cxn>
                  <a:cxn ang="0">
                    <a:pos x="8" y="25"/>
                  </a:cxn>
                </a:cxnLst>
                <a:rect l="0" t="0" r="r" b="b"/>
                <a:pathLst>
                  <a:path w="16" h="26">
                    <a:moveTo>
                      <a:pt x="8" y="25"/>
                    </a:moveTo>
                    <a:lnTo>
                      <a:pt x="0" y="20"/>
                    </a:lnTo>
                    <a:lnTo>
                      <a:pt x="8" y="0"/>
                    </a:lnTo>
                    <a:lnTo>
                      <a:pt x="15" y="3"/>
                    </a:lnTo>
                    <a:lnTo>
                      <a:pt x="8" y="23"/>
                    </a:lnTo>
                    <a:lnTo>
                      <a:pt x="8" y="25"/>
                    </a:lnTo>
                  </a:path>
                </a:pathLst>
              </a:custGeom>
              <a:solidFill>
                <a:srgbClr val="000000"/>
              </a:solidFill>
              <a:ln w="12700" cap="rnd" cmpd="sng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79306" name="Freeform 74"/>
              <p:cNvSpPr>
                <a:spLocks/>
              </p:cNvSpPr>
              <p:nvPr/>
            </p:nvSpPr>
            <p:spPr bwMode="auto">
              <a:xfrm>
                <a:off x="3601" y="2414"/>
                <a:ext cx="6" cy="3"/>
              </a:xfrm>
              <a:custGeom>
                <a:avLst/>
                <a:gdLst/>
                <a:ahLst/>
                <a:cxnLst>
                  <a:cxn ang="0">
                    <a:pos x="4" y="2"/>
                  </a:cxn>
                  <a:cxn ang="0">
                    <a:pos x="0" y="1"/>
                  </a:cxn>
                  <a:cxn ang="0">
                    <a:pos x="1" y="0"/>
                  </a:cxn>
                  <a:cxn ang="0">
                    <a:pos x="5" y="1"/>
                  </a:cxn>
                  <a:cxn ang="0">
                    <a:pos x="4" y="2"/>
                  </a:cxn>
                </a:cxnLst>
                <a:rect l="0" t="0" r="r" b="b"/>
                <a:pathLst>
                  <a:path w="6" h="3">
                    <a:moveTo>
                      <a:pt x="4" y="2"/>
                    </a:moveTo>
                    <a:lnTo>
                      <a:pt x="0" y="1"/>
                    </a:lnTo>
                    <a:lnTo>
                      <a:pt x="1" y="0"/>
                    </a:lnTo>
                    <a:lnTo>
                      <a:pt x="5" y="1"/>
                    </a:lnTo>
                    <a:lnTo>
                      <a:pt x="4" y="2"/>
                    </a:lnTo>
                  </a:path>
                </a:pathLst>
              </a:custGeom>
              <a:solidFill>
                <a:srgbClr val="000000"/>
              </a:solidFill>
              <a:ln w="12700" cap="rnd" cmpd="sng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79307" name="Freeform 75"/>
              <p:cNvSpPr>
                <a:spLocks/>
              </p:cNvSpPr>
              <p:nvPr/>
            </p:nvSpPr>
            <p:spPr bwMode="auto">
              <a:xfrm>
                <a:off x="3610" y="2364"/>
                <a:ext cx="10" cy="17"/>
              </a:xfrm>
              <a:custGeom>
                <a:avLst/>
                <a:gdLst/>
                <a:ahLst/>
                <a:cxnLst>
                  <a:cxn ang="0">
                    <a:pos x="7" y="16"/>
                  </a:cxn>
                  <a:cxn ang="0">
                    <a:pos x="0" y="13"/>
                  </a:cxn>
                  <a:cxn ang="0">
                    <a:pos x="2" y="0"/>
                  </a:cxn>
                  <a:cxn ang="0">
                    <a:pos x="9" y="1"/>
                  </a:cxn>
                  <a:cxn ang="0">
                    <a:pos x="7" y="16"/>
                  </a:cxn>
                </a:cxnLst>
                <a:rect l="0" t="0" r="r" b="b"/>
                <a:pathLst>
                  <a:path w="10" h="17">
                    <a:moveTo>
                      <a:pt x="7" y="16"/>
                    </a:moveTo>
                    <a:lnTo>
                      <a:pt x="0" y="13"/>
                    </a:lnTo>
                    <a:lnTo>
                      <a:pt x="2" y="0"/>
                    </a:lnTo>
                    <a:lnTo>
                      <a:pt x="9" y="1"/>
                    </a:lnTo>
                    <a:lnTo>
                      <a:pt x="7" y="16"/>
                    </a:lnTo>
                  </a:path>
                </a:pathLst>
              </a:custGeom>
              <a:solidFill>
                <a:srgbClr val="000000"/>
              </a:solidFill>
              <a:ln w="12700" cap="rnd" cmpd="sng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79308" name="Freeform 76"/>
              <p:cNvSpPr>
                <a:spLocks/>
              </p:cNvSpPr>
              <p:nvPr/>
            </p:nvSpPr>
            <p:spPr bwMode="auto">
              <a:xfrm>
                <a:off x="3614" y="2338"/>
                <a:ext cx="10" cy="21"/>
              </a:xfrm>
              <a:custGeom>
                <a:avLst/>
                <a:gdLst/>
                <a:ahLst/>
                <a:cxnLst>
                  <a:cxn ang="0">
                    <a:pos x="7" y="20"/>
                  </a:cxn>
                  <a:cxn ang="0">
                    <a:pos x="0" y="19"/>
                  </a:cxn>
                  <a:cxn ang="0">
                    <a:pos x="2" y="0"/>
                  </a:cxn>
                  <a:cxn ang="0">
                    <a:pos x="9" y="1"/>
                  </a:cxn>
                  <a:cxn ang="0">
                    <a:pos x="7" y="20"/>
                  </a:cxn>
                </a:cxnLst>
                <a:rect l="0" t="0" r="r" b="b"/>
                <a:pathLst>
                  <a:path w="10" h="21">
                    <a:moveTo>
                      <a:pt x="7" y="20"/>
                    </a:moveTo>
                    <a:lnTo>
                      <a:pt x="0" y="19"/>
                    </a:lnTo>
                    <a:lnTo>
                      <a:pt x="2" y="0"/>
                    </a:lnTo>
                    <a:lnTo>
                      <a:pt x="9" y="1"/>
                    </a:lnTo>
                    <a:lnTo>
                      <a:pt x="7" y="20"/>
                    </a:lnTo>
                  </a:path>
                </a:pathLst>
              </a:custGeom>
              <a:solidFill>
                <a:srgbClr val="000000"/>
              </a:solidFill>
              <a:ln w="12700" cap="rnd" cmpd="sng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79309" name="Freeform 77"/>
              <p:cNvSpPr>
                <a:spLocks/>
              </p:cNvSpPr>
              <p:nvPr/>
            </p:nvSpPr>
            <p:spPr bwMode="auto">
              <a:xfrm>
                <a:off x="3620" y="2299"/>
                <a:ext cx="6" cy="5"/>
              </a:xfrm>
              <a:custGeom>
                <a:avLst/>
                <a:gdLst/>
                <a:ahLst/>
                <a:cxnLst>
                  <a:cxn ang="0">
                    <a:pos x="5" y="0"/>
                  </a:cxn>
                  <a:cxn ang="0">
                    <a:pos x="0" y="0"/>
                  </a:cxn>
                  <a:cxn ang="0">
                    <a:pos x="0" y="4"/>
                  </a:cxn>
                  <a:cxn ang="0">
                    <a:pos x="5" y="4"/>
                  </a:cxn>
                  <a:cxn ang="0">
                    <a:pos x="5" y="0"/>
                  </a:cxn>
                </a:cxnLst>
                <a:rect l="0" t="0" r="r" b="b"/>
                <a:pathLst>
                  <a:path w="6" h="5">
                    <a:moveTo>
                      <a:pt x="5" y="0"/>
                    </a:moveTo>
                    <a:lnTo>
                      <a:pt x="0" y="0"/>
                    </a:lnTo>
                    <a:lnTo>
                      <a:pt x="0" y="4"/>
                    </a:lnTo>
                    <a:lnTo>
                      <a:pt x="5" y="4"/>
                    </a:lnTo>
                    <a:lnTo>
                      <a:pt x="5" y="0"/>
                    </a:lnTo>
                  </a:path>
                </a:pathLst>
              </a:custGeom>
              <a:solidFill>
                <a:srgbClr val="000000"/>
              </a:solidFill>
              <a:ln w="12700" cap="rnd" cmpd="sng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79334" name="Oval 102"/>
              <p:cNvSpPr>
                <a:spLocks noChangeArrowheads="1"/>
              </p:cNvSpPr>
              <p:nvPr/>
            </p:nvSpPr>
            <p:spPr bwMode="auto">
              <a:xfrm>
                <a:off x="3168" y="2016"/>
                <a:ext cx="96" cy="96"/>
              </a:xfrm>
              <a:prstGeom prst="ellipse">
                <a:avLst/>
              </a:prstGeom>
              <a:noFill/>
              <a:ln w="28575" algn="ctr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479315" name="Rectangle 83"/>
          <p:cNvSpPr>
            <a:spLocks noChangeArrowheads="1"/>
          </p:cNvSpPr>
          <p:nvPr/>
        </p:nvSpPr>
        <p:spPr bwMode="auto">
          <a:xfrm rot="16200000" flipH="1">
            <a:off x="653905" y="4406323"/>
            <a:ext cx="1274763" cy="2714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sz="1200">
                <a:solidFill>
                  <a:srgbClr val="000000"/>
                </a:solidFill>
              </a:rPr>
              <a:t>Mixture Weight</a:t>
            </a:r>
          </a:p>
        </p:txBody>
      </p:sp>
      <p:sp>
        <p:nvSpPr>
          <p:cNvPr id="479316" name="Line 84"/>
          <p:cNvSpPr>
            <a:spLocks noChangeShapeType="1"/>
          </p:cNvSpPr>
          <p:nvPr/>
        </p:nvSpPr>
        <p:spPr bwMode="auto">
          <a:xfrm>
            <a:off x="1427018" y="3523672"/>
            <a:ext cx="0" cy="2057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9" name="Group 161"/>
          <p:cNvGrpSpPr>
            <a:grpSpLocks/>
          </p:cNvGrpSpPr>
          <p:nvPr/>
        </p:nvGrpSpPr>
        <p:grpSpPr bwMode="auto">
          <a:xfrm>
            <a:off x="1579418" y="3520497"/>
            <a:ext cx="1466850" cy="2289175"/>
            <a:chOff x="4242" y="1870"/>
            <a:chExt cx="924" cy="1442"/>
          </a:xfrm>
        </p:grpSpPr>
        <p:sp>
          <p:nvSpPr>
            <p:cNvPr id="479394" name="Freeform 162"/>
            <p:cNvSpPr>
              <a:spLocks/>
            </p:cNvSpPr>
            <p:nvPr/>
          </p:nvSpPr>
          <p:spPr bwMode="auto">
            <a:xfrm>
              <a:off x="4242" y="1870"/>
              <a:ext cx="916" cy="1291"/>
            </a:xfrm>
            <a:custGeom>
              <a:avLst/>
              <a:gdLst/>
              <a:ahLst/>
              <a:cxnLst>
                <a:cxn ang="0">
                  <a:pos x="0" y="1290"/>
                </a:cxn>
                <a:cxn ang="0">
                  <a:pos x="2" y="1286"/>
                </a:cxn>
                <a:cxn ang="0">
                  <a:pos x="4" y="1280"/>
                </a:cxn>
                <a:cxn ang="0">
                  <a:pos x="8" y="1271"/>
                </a:cxn>
                <a:cxn ang="0">
                  <a:pos x="14" y="1254"/>
                </a:cxn>
                <a:cxn ang="0">
                  <a:pos x="21" y="1229"/>
                </a:cxn>
                <a:cxn ang="0">
                  <a:pos x="33" y="1197"/>
                </a:cxn>
                <a:cxn ang="0">
                  <a:pos x="48" y="1155"/>
                </a:cxn>
                <a:cxn ang="0">
                  <a:pos x="66" y="1103"/>
                </a:cxn>
                <a:cxn ang="0">
                  <a:pos x="88" y="1041"/>
                </a:cxn>
                <a:cxn ang="0">
                  <a:pos x="112" y="971"/>
                </a:cxn>
                <a:cxn ang="0">
                  <a:pos x="139" y="893"/>
                </a:cxn>
                <a:cxn ang="0">
                  <a:pos x="168" y="809"/>
                </a:cxn>
                <a:cxn ang="0">
                  <a:pos x="196" y="718"/>
                </a:cxn>
                <a:cxn ang="0">
                  <a:pos x="227" y="622"/>
                </a:cxn>
                <a:cxn ang="0">
                  <a:pos x="257" y="523"/>
                </a:cxn>
                <a:cxn ang="0">
                  <a:pos x="286" y="421"/>
                </a:cxn>
                <a:cxn ang="0">
                  <a:pos x="316" y="323"/>
                </a:cxn>
                <a:cxn ang="0">
                  <a:pos x="346" y="230"/>
                </a:cxn>
                <a:cxn ang="0">
                  <a:pos x="367" y="166"/>
                </a:cxn>
                <a:cxn ang="0">
                  <a:pos x="383" y="130"/>
                </a:cxn>
                <a:cxn ang="0">
                  <a:pos x="398" y="95"/>
                </a:cxn>
                <a:cxn ang="0">
                  <a:pos x="411" y="65"/>
                </a:cxn>
                <a:cxn ang="0">
                  <a:pos x="426" y="40"/>
                </a:cxn>
                <a:cxn ang="0">
                  <a:pos x="439" y="21"/>
                </a:cxn>
                <a:cxn ang="0">
                  <a:pos x="453" y="8"/>
                </a:cxn>
                <a:cxn ang="0">
                  <a:pos x="466" y="2"/>
                </a:cxn>
                <a:cxn ang="0">
                  <a:pos x="482" y="2"/>
                </a:cxn>
                <a:cxn ang="0">
                  <a:pos x="495" y="8"/>
                </a:cxn>
                <a:cxn ang="0">
                  <a:pos x="508" y="21"/>
                </a:cxn>
                <a:cxn ang="0">
                  <a:pos x="519" y="40"/>
                </a:cxn>
                <a:cxn ang="0">
                  <a:pos x="532" y="65"/>
                </a:cxn>
                <a:cxn ang="0">
                  <a:pos x="546" y="95"/>
                </a:cxn>
                <a:cxn ang="0">
                  <a:pos x="559" y="130"/>
                </a:cxn>
                <a:cxn ang="0">
                  <a:pos x="573" y="166"/>
                </a:cxn>
                <a:cxn ang="0">
                  <a:pos x="592" y="230"/>
                </a:cxn>
                <a:cxn ang="0">
                  <a:pos x="617" y="323"/>
                </a:cxn>
                <a:cxn ang="0">
                  <a:pos x="643" y="421"/>
                </a:cxn>
                <a:cxn ang="0">
                  <a:pos x="669" y="523"/>
                </a:cxn>
                <a:cxn ang="0">
                  <a:pos x="696" y="622"/>
                </a:cxn>
                <a:cxn ang="0">
                  <a:pos x="725" y="718"/>
                </a:cxn>
                <a:cxn ang="0">
                  <a:pos x="751" y="809"/>
                </a:cxn>
                <a:cxn ang="0">
                  <a:pos x="778" y="893"/>
                </a:cxn>
                <a:cxn ang="0">
                  <a:pos x="805" y="971"/>
                </a:cxn>
                <a:cxn ang="0">
                  <a:pos x="828" y="1041"/>
                </a:cxn>
                <a:cxn ang="0">
                  <a:pos x="849" y="1103"/>
                </a:cxn>
                <a:cxn ang="0">
                  <a:pos x="867" y="1155"/>
                </a:cxn>
                <a:cxn ang="0">
                  <a:pos x="882" y="1197"/>
                </a:cxn>
                <a:cxn ang="0">
                  <a:pos x="894" y="1229"/>
                </a:cxn>
                <a:cxn ang="0">
                  <a:pos x="901" y="1254"/>
                </a:cxn>
                <a:cxn ang="0">
                  <a:pos x="909" y="1271"/>
                </a:cxn>
                <a:cxn ang="0">
                  <a:pos x="913" y="1280"/>
                </a:cxn>
                <a:cxn ang="0">
                  <a:pos x="915" y="1286"/>
                </a:cxn>
                <a:cxn ang="0">
                  <a:pos x="915" y="1290"/>
                </a:cxn>
              </a:cxnLst>
              <a:rect l="0" t="0" r="r" b="b"/>
              <a:pathLst>
                <a:path w="916" h="1291">
                  <a:moveTo>
                    <a:pt x="0" y="1290"/>
                  </a:moveTo>
                  <a:lnTo>
                    <a:pt x="0" y="1290"/>
                  </a:lnTo>
                  <a:lnTo>
                    <a:pt x="0" y="1288"/>
                  </a:lnTo>
                  <a:lnTo>
                    <a:pt x="2" y="1286"/>
                  </a:lnTo>
                  <a:lnTo>
                    <a:pt x="2" y="1284"/>
                  </a:lnTo>
                  <a:lnTo>
                    <a:pt x="4" y="1280"/>
                  </a:lnTo>
                  <a:lnTo>
                    <a:pt x="6" y="1277"/>
                  </a:lnTo>
                  <a:lnTo>
                    <a:pt x="8" y="1271"/>
                  </a:lnTo>
                  <a:lnTo>
                    <a:pt x="10" y="1263"/>
                  </a:lnTo>
                  <a:lnTo>
                    <a:pt x="14" y="1254"/>
                  </a:lnTo>
                  <a:lnTo>
                    <a:pt x="18" y="1242"/>
                  </a:lnTo>
                  <a:lnTo>
                    <a:pt x="21" y="1229"/>
                  </a:lnTo>
                  <a:lnTo>
                    <a:pt x="27" y="1215"/>
                  </a:lnTo>
                  <a:lnTo>
                    <a:pt x="33" y="1197"/>
                  </a:lnTo>
                  <a:lnTo>
                    <a:pt x="41" y="1178"/>
                  </a:lnTo>
                  <a:lnTo>
                    <a:pt x="48" y="1155"/>
                  </a:lnTo>
                  <a:lnTo>
                    <a:pt x="57" y="1130"/>
                  </a:lnTo>
                  <a:lnTo>
                    <a:pt x="66" y="1103"/>
                  </a:lnTo>
                  <a:lnTo>
                    <a:pt x="78" y="1072"/>
                  </a:lnTo>
                  <a:lnTo>
                    <a:pt x="88" y="1041"/>
                  </a:lnTo>
                  <a:lnTo>
                    <a:pt x="101" y="1006"/>
                  </a:lnTo>
                  <a:lnTo>
                    <a:pt x="112" y="971"/>
                  </a:lnTo>
                  <a:lnTo>
                    <a:pt x="126" y="933"/>
                  </a:lnTo>
                  <a:lnTo>
                    <a:pt x="139" y="893"/>
                  </a:lnTo>
                  <a:lnTo>
                    <a:pt x="153" y="851"/>
                  </a:lnTo>
                  <a:lnTo>
                    <a:pt x="168" y="809"/>
                  </a:lnTo>
                  <a:lnTo>
                    <a:pt x="181" y="763"/>
                  </a:lnTo>
                  <a:lnTo>
                    <a:pt x="196" y="718"/>
                  </a:lnTo>
                  <a:lnTo>
                    <a:pt x="211" y="670"/>
                  </a:lnTo>
                  <a:lnTo>
                    <a:pt x="227" y="622"/>
                  </a:lnTo>
                  <a:lnTo>
                    <a:pt x="242" y="572"/>
                  </a:lnTo>
                  <a:lnTo>
                    <a:pt x="257" y="523"/>
                  </a:lnTo>
                  <a:lnTo>
                    <a:pt x="271" y="471"/>
                  </a:lnTo>
                  <a:lnTo>
                    <a:pt x="286" y="421"/>
                  </a:lnTo>
                  <a:lnTo>
                    <a:pt x="300" y="373"/>
                  </a:lnTo>
                  <a:lnTo>
                    <a:pt x="316" y="323"/>
                  </a:lnTo>
                  <a:lnTo>
                    <a:pt x="331" y="275"/>
                  </a:lnTo>
                  <a:lnTo>
                    <a:pt x="346" y="230"/>
                  </a:lnTo>
                  <a:lnTo>
                    <a:pt x="360" y="187"/>
                  </a:lnTo>
                  <a:lnTo>
                    <a:pt x="367" y="166"/>
                  </a:lnTo>
                  <a:lnTo>
                    <a:pt x="375" y="147"/>
                  </a:lnTo>
                  <a:lnTo>
                    <a:pt x="383" y="130"/>
                  </a:lnTo>
                  <a:lnTo>
                    <a:pt x="390" y="111"/>
                  </a:lnTo>
                  <a:lnTo>
                    <a:pt x="398" y="95"/>
                  </a:lnTo>
                  <a:lnTo>
                    <a:pt x="403" y="81"/>
                  </a:lnTo>
                  <a:lnTo>
                    <a:pt x="411" y="65"/>
                  </a:lnTo>
                  <a:lnTo>
                    <a:pt x="418" y="54"/>
                  </a:lnTo>
                  <a:lnTo>
                    <a:pt x="426" y="40"/>
                  </a:lnTo>
                  <a:lnTo>
                    <a:pt x="432" y="31"/>
                  </a:lnTo>
                  <a:lnTo>
                    <a:pt x="439" y="21"/>
                  </a:lnTo>
                  <a:lnTo>
                    <a:pt x="447" y="14"/>
                  </a:lnTo>
                  <a:lnTo>
                    <a:pt x="453" y="8"/>
                  </a:lnTo>
                  <a:lnTo>
                    <a:pt x="460" y="4"/>
                  </a:lnTo>
                  <a:lnTo>
                    <a:pt x="466" y="2"/>
                  </a:lnTo>
                  <a:lnTo>
                    <a:pt x="474" y="0"/>
                  </a:lnTo>
                  <a:lnTo>
                    <a:pt x="482" y="2"/>
                  </a:lnTo>
                  <a:lnTo>
                    <a:pt x="487" y="4"/>
                  </a:lnTo>
                  <a:lnTo>
                    <a:pt x="495" y="8"/>
                  </a:lnTo>
                  <a:lnTo>
                    <a:pt x="501" y="14"/>
                  </a:lnTo>
                  <a:lnTo>
                    <a:pt x="508" y="21"/>
                  </a:lnTo>
                  <a:lnTo>
                    <a:pt x="514" y="31"/>
                  </a:lnTo>
                  <a:lnTo>
                    <a:pt x="519" y="40"/>
                  </a:lnTo>
                  <a:lnTo>
                    <a:pt x="527" y="54"/>
                  </a:lnTo>
                  <a:lnTo>
                    <a:pt x="532" y="65"/>
                  </a:lnTo>
                  <a:lnTo>
                    <a:pt x="540" y="81"/>
                  </a:lnTo>
                  <a:lnTo>
                    <a:pt x="546" y="95"/>
                  </a:lnTo>
                  <a:lnTo>
                    <a:pt x="551" y="111"/>
                  </a:lnTo>
                  <a:lnTo>
                    <a:pt x="559" y="130"/>
                  </a:lnTo>
                  <a:lnTo>
                    <a:pt x="565" y="147"/>
                  </a:lnTo>
                  <a:lnTo>
                    <a:pt x="573" y="166"/>
                  </a:lnTo>
                  <a:lnTo>
                    <a:pt x="578" y="187"/>
                  </a:lnTo>
                  <a:lnTo>
                    <a:pt x="592" y="230"/>
                  </a:lnTo>
                  <a:lnTo>
                    <a:pt x="603" y="275"/>
                  </a:lnTo>
                  <a:lnTo>
                    <a:pt x="617" y="323"/>
                  </a:lnTo>
                  <a:lnTo>
                    <a:pt x="629" y="373"/>
                  </a:lnTo>
                  <a:lnTo>
                    <a:pt x="643" y="421"/>
                  </a:lnTo>
                  <a:lnTo>
                    <a:pt x="656" y="471"/>
                  </a:lnTo>
                  <a:lnTo>
                    <a:pt x="669" y="523"/>
                  </a:lnTo>
                  <a:lnTo>
                    <a:pt x="683" y="572"/>
                  </a:lnTo>
                  <a:lnTo>
                    <a:pt x="696" y="622"/>
                  </a:lnTo>
                  <a:lnTo>
                    <a:pt x="710" y="670"/>
                  </a:lnTo>
                  <a:lnTo>
                    <a:pt x="725" y="718"/>
                  </a:lnTo>
                  <a:lnTo>
                    <a:pt x="738" y="763"/>
                  </a:lnTo>
                  <a:lnTo>
                    <a:pt x="751" y="809"/>
                  </a:lnTo>
                  <a:lnTo>
                    <a:pt x="764" y="851"/>
                  </a:lnTo>
                  <a:lnTo>
                    <a:pt x="778" y="893"/>
                  </a:lnTo>
                  <a:lnTo>
                    <a:pt x="791" y="933"/>
                  </a:lnTo>
                  <a:lnTo>
                    <a:pt x="805" y="971"/>
                  </a:lnTo>
                  <a:lnTo>
                    <a:pt x="816" y="1006"/>
                  </a:lnTo>
                  <a:lnTo>
                    <a:pt x="828" y="1041"/>
                  </a:lnTo>
                  <a:lnTo>
                    <a:pt x="839" y="1072"/>
                  </a:lnTo>
                  <a:lnTo>
                    <a:pt x="849" y="1103"/>
                  </a:lnTo>
                  <a:lnTo>
                    <a:pt x="858" y="1130"/>
                  </a:lnTo>
                  <a:lnTo>
                    <a:pt x="867" y="1155"/>
                  </a:lnTo>
                  <a:lnTo>
                    <a:pt x="875" y="1178"/>
                  </a:lnTo>
                  <a:lnTo>
                    <a:pt x="882" y="1197"/>
                  </a:lnTo>
                  <a:lnTo>
                    <a:pt x="888" y="1215"/>
                  </a:lnTo>
                  <a:lnTo>
                    <a:pt x="894" y="1229"/>
                  </a:lnTo>
                  <a:lnTo>
                    <a:pt x="898" y="1242"/>
                  </a:lnTo>
                  <a:lnTo>
                    <a:pt x="901" y="1254"/>
                  </a:lnTo>
                  <a:lnTo>
                    <a:pt x="905" y="1263"/>
                  </a:lnTo>
                  <a:lnTo>
                    <a:pt x="909" y="1271"/>
                  </a:lnTo>
                  <a:lnTo>
                    <a:pt x="911" y="1277"/>
                  </a:lnTo>
                  <a:lnTo>
                    <a:pt x="913" y="1280"/>
                  </a:lnTo>
                  <a:lnTo>
                    <a:pt x="913" y="1284"/>
                  </a:lnTo>
                  <a:lnTo>
                    <a:pt x="915" y="1286"/>
                  </a:lnTo>
                  <a:lnTo>
                    <a:pt x="915" y="1288"/>
                  </a:lnTo>
                  <a:lnTo>
                    <a:pt x="915" y="1290"/>
                  </a:lnTo>
                  <a:lnTo>
                    <a:pt x="0" y="1290"/>
                  </a:lnTo>
                </a:path>
              </a:pathLst>
            </a:custGeom>
            <a:solidFill>
              <a:srgbClr val="FFFF00"/>
            </a:solidFill>
            <a:ln w="12700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479395" name="Freeform 163"/>
            <p:cNvSpPr>
              <a:spLocks/>
            </p:cNvSpPr>
            <p:nvPr/>
          </p:nvSpPr>
          <p:spPr bwMode="auto">
            <a:xfrm>
              <a:off x="4242" y="1870"/>
              <a:ext cx="690" cy="1299"/>
            </a:xfrm>
            <a:custGeom>
              <a:avLst/>
              <a:gdLst/>
              <a:ahLst/>
              <a:cxnLst>
                <a:cxn ang="0">
                  <a:pos x="0" y="1298"/>
                </a:cxn>
                <a:cxn ang="0">
                  <a:pos x="0" y="1298"/>
                </a:cxn>
                <a:cxn ang="0">
                  <a:pos x="0" y="1296"/>
                </a:cxn>
                <a:cxn ang="0">
                  <a:pos x="2" y="1292"/>
                </a:cxn>
                <a:cxn ang="0">
                  <a:pos x="6" y="1285"/>
                </a:cxn>
                <a:cxn ang="0">
                  <a:pos x="8" y="1279"/>
                </a:cxn>
                <a:cxn ang="0">
                  <a:pos x="10" y="1271"/>
                </a:cxn>
                <a:cxn ang="0">
                  <a:pos x="14" y="1262"/>
                </a:cxn>
                <a:cxn ang="0">
                  <a:pos x="18" y="1250"/>
                </a:cxn>
                <a:cxn ang="0">
                  <a:pos x="21" y="1237"/>
                </a:cxn>
                <a:cxn ang="0">
                  <a:pos x="27" y="1223"/>
                </a:cxn>
                <a:cxn ang="0">
                  <a:pos x="33" y="1204"/>
                </a:cxn>
                <a:cxn ang="0">
                  <a:pos x="41" y="1185"/>
                </a:cxn>
                <a:cxn ang="0">
                  <a:pos x="48" y="1162"/>
                </a:cxn>
                <a:cxn ang="0">
                  <a:pos x="58" y="1137"/>
                </a:cxn>
                <a:cxn ang="0">
                  <a:pos x="67" y="1110"/>
                </a:cxn>
                <a:cxn ang="0">
                  <a:pos x="79" y="1079"/>
                </a:cxn>
                <a:cxn ang="0">
                  <a:pos x="89" y="1047"/>
                </a:cxn>
                <a:cxn ang="0">
                  <a:pos x="102" y="1012"/>
                </a:cxn>
                <a:cxn ang="0">
                  <a:pos x="113" y="977"/>
                </a:cxn>
                <a:cxn ang="0">
                  <a:pos x="127" y="939"/>
                </a:cxn>
                <a:cxn ang="0">
                  <a:pos x="140" y="899"/>
                </a:cxn>
                <a:cxn ang="0">
                  <a:pos x="154" y="856"/>
                </a:cxn>
                <a:cxn ang="0">
                  <a:pos x="169" y="814"/>
                </a:cxn>
                <a:cxn ang="0">
                  <a:pos x="183" y="768"/>
                </a:cxn>
                <a:cxn ang="0">
                  <a:pos x="213" y="674"/>
                </a:cxn>
                <a:cxn ang="0">
                  <a:pos x="244" y="576"/>
                </a:cxn>
                <a:cxn ang="0">
                  <a:pos x="273" y="474"/>
                </a:cxn>
                <a:cxn ang="0">
                  <a:pos x="303" y="375"/>
                </a:cxn>
                <a:cxn ang="0">
                  <a:pos x="319" y="325"/>
                </a:cxn>
                <a:cxn ang="0">
                  <a:pos x="334" y="277"/>
                </a:cxn>
                <a:cxn ang="0">
                  <a:pos x="349" y="231"/>
                </a:cxn>
                <a:cxn ang="0">
                  <a:pos x="363" y="188"/>
                </a:cxn>
                <a:cxn ang="0">
                  <a:pos x="378" y="148"/>
                </a:cxn>
                <a:cxn ang="0">
                  <a:pos x="393" y="112"/>
                </a:cxn>
                <a:cxn ang="0">
                  <a:pos x="407" y="81"/>
                </a:cxn>
                <a:cxn ang="0">
                  <a:pos x="422" y="54"/>
                </a:cxn>
                <a:cxn ang="0">
                  <a:pos x="430" y="40"/>
                </a:cxn>
                <a:cxn ang="0">
                  <a:pos x="436" y="31"/>
                </a:cxn>
                <a:cxn ang="0">
                  <a:pos x="443" y="21"/>
                </a:cxn>
                <a:cxn ang="0">
                  <a:pos x="451" y="14"/>
                </a:cxn>
                <a:cxn ang="0">
                  <a:pos x="457" y="8"/>
                </a:cxn>
                <a:cxn ang="0">
                  <a:pos x="464" y="4"/>
                </a:cxn>
                <a:cxn ang="0">
                  <a:pos x="470" y="2"/>
                </a:cxn>
                <a:cxn ang="0">
                  <a:pos x="478" y="0"/>
                </a:cxn>
                <a:cxn ang="0">
                  <a:pos x="486" y="2"/>
                </a:cxn>
                <a:cxn ang="0">
                  <a:pos x="491" y="4"/>
                </a:cxn>
                <a:cxn ang="0">
                  <a:pos x="499" y="8"/>
                </a:cxn>
                <a:cxn ang="0">
                  <a:pos x="505" y="14"/>
                </a:cxn>
                <a:cxn ang="0">
                  <a:pos x="512" y="21"/>
                </a:cxn>
                <a:cxn ang="0">
                  <a:pos x="518" y="31"/>
                </a:cxn>
                <a:cxn ang="0">
                  <a:pos x="524" y="40"/>
                </a:cxn>
                <a:cxn ang="0">
                  <a:pos x="532" y="54"/>
                </a:cxn>
                <a:cxn ang="0">
                  <a:pos x="545" y="81"/>
                </a:cxn>
                <a:cxn ang="0">
                  <a:pos x="556" y="112"/>
                </a:cxn>
                <a:cxn ang="0">
                  <a:pos x="570" y="148"/>
                </a:cxn>
                <a:cxn ang="0">
                  <a:pos x="583" y="188"/>
                </a:cxn>
                <a:cxn ang="0">
                  <a:pos x="597" y="231"/>
                </a:cxn>
                <a:cxn ang="0">
                  <a:pos x="608" y="277"/>
                </a:cxn>
                <a:cxn ang="0">
                  <a:pos x="622" y="325"/>
                </a:cxn>
                <a:cxn ang="0">
                  <a:pos x="635" y="375"/>
                </a:cxn>
                <a:cxn ang="0">
                  <a:pos x="662" y="474"/>
                </a:cxn>
                <a:cxn ang="0">
                  <a:pos x="689" y="576"/>
                </a:cxn>
              </a:cxnLst>
              <a:rect l="0" t="0" r="r" b="b"/>
              <a:pathLst>
                <a:path w="690" h="1299">
                  <a:moveTo>
                    <a:pt x="0" y="1298"/>
                  </a:moveTo>
                  <a:lnTo>
                    <a:pt x="0" y="1298"/>
                  </a:lnTo>
                  <a:lnTo>
                    <a:pt x="0" y="1296"/>
                  </a:lnTo>
                  <a:lnTo>
                    <a:pt x="2" y="1292"/>
                  </a:lnTo>
                  <a:lnTo>
                    <a:pt x="6" y="1285"/>
                  </a:lnTo>
                  <a:lnTo>
                    <a:pt x="8" y="1279"/>
                  </a:lnTo>
                  <a:lnTo>
                    <a:pt x="10" y="1271"/>
                  </a:lnTo>
                  <a:lnTo>
                    <a:pt x="14" y="1262"/>
                  </a:lnTo>
                  <a:lnTo>
                    <a:pt x="18" y="1250"/>
                  </a:lnTo>
                  <a:lnTo>
                    <a:pt x="21" y="1237"/>
                  </a:lnTo>
                  <a:lnTo>
                    <a:pt x="27" y="1223"/>
                  </a:lnTo>
                  <a:lnTo>
                    <a:pt x="33" y="1204"/>
                  </a:lnTo>
                  <a:lnTo>
                    <a:pt x="41" y="1185"/>
                  </a:lnTo>
                  <a:lnTo>
                    <a:pt x="48" y="1162"/>
                  </a:lnTo>
                  <a:lnTo>
                    <a:pt x="58" y="1137"/>
                  </a:lnTo>
                  <a:lnTo>
                    <a:pt x="67" y="1110"/>
                  </a:lnTo>
                  <a:lnTo>
                    <a:pt x="79" y="1079"/>
                  </a:lnTo>
                  <a:lnTo>
                    <a:pt x="89" y="1047"/>
                  </a:lnTo>
                  <a:lnTo>
                    <a:pt x="102" y="1012"/>
                  </a:lnTo>
                  <a:lnTo>
                    <a:pt x="113" y="977"/>
                  </a:lnTo>
                  <a:lnTo>
                    <a:pt x="127" y="939"/>
                  </a:lnTo>
                  <a:lnTo>
                    <a:pt x="140" y="899"/>
                  </a:lnTo>
                  <a:lnTo>
                    <a:pt x="154" y="856"/>
                  </a:lnTo>
                  <a:lnTo>
                    <a:pt x="169" y="814"/>
                  </a:lnTo>
                  <a:lnTo>
                    <a:pt x="183" y="768"/>
                  </a:lnTo>
                  <a:lnTo>
                    <a:pt x="213" y="674"/>
                  </a:lnTo>
                  <a:lnTo>
                    <a:pt x="244" y="576"/>
                  </a:lnTo>
                  <a:lnTo>
                    <a:pt x="273" y="474"/>
                  </a:lnTo>
                  <a:lnTo>
                    <a:pt x="303" y="375"/>
                  </a:lnTo>
                  <a:lnTo>
                    <a:pt x="319" y="325"/>
                  </a:lnTo>
                  <a:lnTo>
                    <a:pt x="334" y="277"/>
                  </a:lnTo>
                  <a:lnTo>
                    <a:pt x="349" y="231"/>
                  </a:lnTo>
                  <a:lnTo>
                    <a:pt x="363" y="188"/>
                  </a:lnTo>
                  <a:lnTo>
                    <a:pt x="378" y="148"/>
                  </a:lnTo>
                  <a:lnTo>
                    <a:pt x="393" y="112"/>
                  </a:lnTo>
                  <a:lnTo>
                    <a:pt x="407" y="81"/>
                  </a:lnTo>
                  <a:lnTo>
                    <a:pt x="422" y="54"/>
                  </a:lnTo>
                  <a:lnTo>
                    <a:pt x="430" y="40"/>
                  </a:lnTo>
                  <a:lnTo>
                    <a:pt x="436" y="31"/>
                  </a:lnTo>
                  <a:lnTo>
                    <a:pt x="443" y="21"/>
                  </a:lnTo>
                  <a:lnTo>
                    <a:pt x="451" y="14"/>
                  </a:lnTo>
                  <a:lnTo>
                    <a:pt x="457" y="8"/>
                  </a:lnTo>
                  <a:lnTo>
                    <a:pt x="464" y="4"/>
                  </a:lnTo>
                  <a:lnTo>
                    <a:pt x="470" y="2"/>
                  </a:lnTo>
                  <a:lnTo>
                    <a:pt x="478" y="0"/>
                  </a:lnTo>
                  <a:lnTo>
                    <a:pt x="486" y="2"/>
                  </a:lnTo>
                  <a:lnTo>
                    <a:pt x="491" y="4"/>
                  </a:lnTo>
                  <a:lnTo>
                    <a:pt x="499" y="8"/>
                  </a:lnTo>
                  <a:lnTo>
                    <a:pt x="505" y="14"/>
                  </a:lnTo>
                  <a:lnTo>
                    <a:pt x="512" y="21"/>
                  </a:lnTo>
                  <a:lnTo>
                    <a:pt x="518" y="31"/>
                  </a:lnTo>
                  <a:lnTo>
                    <a:pt x="524" y="40"/>
                  </a:lnTo>
                  <a:lnTo>
                    <a:pt x="532" y="54"/>
                  </a:lnTo>
                  <a:lnTo>
                    <a:pt x="545" y="81"/>
                  </a:lnTo>
                  <a:lnTo>
                    <a:pt x="556" y="112"/>
                  </a:lnTo>
                  <a:lnTo>
                    <a:pt x="570" y="148"/>
                  </a:lnTo>
                  <a:lnTo>
                    <a:pt x="583" y="188"/>
                  </a:lnTo>
                  <a:lnTo>
                    <a:pt x="597" y="231"/>
                  </a:lnTo>
                  <a:lnTo>
                    <a:pt x="608" y="277"/>
                  </a:lnTo>
                  <a:lnTo>
                    <a:pt x="622" y="325"/>
                  </a:lnTo>
                  <a:lnTo>
                    <a:pt x="635" y="375"/>
                  </a:lnTo>
                  <a:lnTo>
                    <a:pt x="662" y="474"/>
                  </a:lnTo>
                  <a:lnTo>
                    <a:pt x="689" y="576"/>
                  </a:lnTo>
                </a:path>
              </a:pathLst>
            </a:custGeom>
            <a:noFill/>
            <a:ln w="12700" cap="rnd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479396" name="Freeform 164"/>
            <p:cNvSpPr>
              <a:spLocks/>
            </p:cNvSpPr>
            <p:nvPr/>
          </p:nvSpPr>
          <p:spPr bwMode="auto">
            <a:xfrm>
              <a:off x="4931" y="2446"/>
              <a:ext cx="235" cy="723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27" y="98"/>
                </a:cxn>
                <a:cxn ang="0">
                  <a:pos x="55" y="192"/>
                </a:cxn>
                <a:cxn ang="0">
                  <a:pos x="69" y="238"/>
                </a:cxn>
                <a:cxn ang="0">
                  <a:pos x="82" y="280"/>
                </a:cxn>
                <a:cxn ang="0">
                  <a:pos x="96" y="323"/>
                </a:cxn>
                <a:cxn ang="0">
                  <a:pos x="109" y="363"/>
                </a:cxn>
                <a:cxn ang="0">
                  <a:pos x="123" y="401"/>
                </a:cxn>
                <a:cxn ang="0">
                  <a:pos x="134" y="436"/>
                </a:cxn>
                <a:cxn ang="0">
                  <a:pos x="146" y="471"/>
                </a:cxn>
                <a:cxn ang="0">
                  <a:pos x="157" y="503"/>
                </a:cxn>
                <a:cxn ang="0">
                  <a:pos x="167" y="534"/>
                </a:cxn>
                <a:cxn ang="0">
                  <a:pos x="176" y="561"/>
                </a:cxn>
                <a:cxn ang="0">
                  <a:pos x="186" y="586"/>
                </a:cxn>
                <a:cxn ang="0">
                  <a:pos x="194" y="609"/>
                </a:cxn>
                <a:cxn ang="0">
                  <a:pos x="201" y="628"/>
                </a:cxn>
                <a:cxn ang="0">
                  <a:pos x="207" y="647"/>
                </a:cxn>
                <a:cxn ang="0">
                  <a:pos x="213" y="661"/>
                </a:cxn>
                <a:cxn ang="0">
                  <a:pos x="217" y="674"/>
                </a:cxn>
                <a:cxn ang="0">
                  <a:pos x="220" y="686"/>
                </a:cxn>
                <a:cxn ang="0">
                  <a:pos x="224" y="695"/>
                </a:cxn>
                <a:cxn ang="0">
                  <a:pos x="228" y="703"/>
                </a:cxn>
                <a:cxn ang="0">
                  <a:pos x="230" y="709"/>
                </a:cxn>
                <a:cxn ang="0">
                  <a:pos x="232" y="716"/>
                </a:cxn>
                <a:cxn ang="0">
                  <a:pos x="234" y="720"/>
                </a:cxn>
                <a:cxn ang="0">
                  <a:pos x="234" y="722"/>
                </a:cxn>
              </a:cxnLst>
              <a:rect l="0" t="0" r="r" b="b"/>
              <a:pathLst>
                <a:path w="235" h="723">
                  <a:moveTo>
                    <a:pt x="0" y="0"/>
                  </a:moveTo>
                  <a:lnTo>
                    <a:pt x="0" y="0"/>
                  </a:lnTo>
                  <a:lnTo>
                    <a:pt x="27" y="98"/>
                  </a:lnTo>
                  <a:lnTo>
                    <a:pt x="55" y="192"/>
                  </a:lnTo>
                  <a:lnTo>
                    <a:pt x="69" y="238"/>
                  </a:lnTo>
                  <a:lnTo>
                    <a:pt x="82" y="280"/>
                  </a:lnTo>
                  <a:lnTo>
                    <a:pt x="96" y="323"/>
                  </a:lnTo>
                  <a:lnTo>
                    <a:pt x="109" y="363"/>
                  </a:lnTo>
                  <a:lnTo>
                    <a:pt x="123" y="401"/>
                  </a:lnTo>
                  <a:lnTo>
                    <a:pt x="134" y="436"/>
                  </a:lnTo>
                  <a:lnTo>
                    <a:pt x="146" y="471"/>
                  </a:lnTo>
                  <a:lnTo>
                    <a:pt x="157" y="503"/>
                  </a:lnTo>
                  <a:lnTo>
                    <a:pt x="167" y="534"/>
                  </a:lnTo>
                  <a:lnTo>
                    <a:pt x="176" y="561"/>
                  </a:lnTo>
                  <a:lnTo>
                    <a:pt x="186" y="586"/>
                  </a:lnTo>
                  <a:lnTo>
                    <a:pt x="194" y="609"/>
                  </a:lnTo>
                  <a:lnTo>
                    <a:pt x="201" y="628"/>
                  </a:lnTo>
                  <a:lnTo>
                    <a:pt x="207" y="647"/>
                  </a:lnTo>
                  <a:lnTo>
                    <a:pt x="213" y="661"/>
                  </a:lnTo>
                  <a:lnTo>
                    <a:pt x="217" y="674"/>
                  </a:lnTo>
                  <a:lnTo>
                    <a:pt x="220" y="686"/>
                  </a:lnTo>
                  <a:lnTo>
                    <a:pt x="224" y="695"/>
                  </a:lnTo>
                  <a:lnTo>
                    <a:pt x="228" y="703"/>
                  </a:lnTo>
                  <a:lnTo>
                    <a:pt x="230" y="709"/>
                  </a:lnTo>
                  <a:lnTo>
                    <a:pt x="232" y="716"/>
                  </a:lnTo>
                  <a:lnTo>
                    <a:pt x="234" y="720"/>
                  </a:lnTo>
                  <a:lnTo>
                    <a:pt x="234" y="722"/>
                  </a:lnTo>
                </a:path>
              </a:pathLst>
            </a:custGeom>
            <a:noFill/>
            <a:ln w="12700" cap="rnd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479397" name="Rectangle 165"/>
            <p:cNvSpPr>
              <a:spLocks noChangeArrowheads="1"/>
            </p:cNvSpPr>
            <p:nvPr/>
          </p:nvSpPr>
          <p:spPr bwMode="auto">
            <a:xfrm>
              <a:off x="4460" y="2325"/>
              <a:ext cx="513" cy="17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spAutoFit/>
            </a:bodyPr>
            <a:lstStyle/>
            <a:p>
              <a:pPr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sz="1200">
                  <a:solidFill>
                    <a:srgbClr val="000000"/>
                  </a:solidFill>
                </a:rPr>
                <a:t>Variance</a:t>
              </a:r>
            </a:p>
          </p:txBody>
        </p:sp>
        <p:sp>
          <p:nvSpPr>
            <p:cNvPr id="479398" name="Rectangle 166"/>
            <p:cNvSpPr>
              <a:spLocks noChangeArrowheads="1"/>
            </p:cNvSpPr>
            <p:nvPr/>
          </p:nvSpPr>
          <p:spPr bwMode="auto">
            <a:xfrm>
              <a:off x="4521" y="3141"/>
              <a:ext cx="359" cy="17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spAutoFit/>
            </a:bodyPr>
            <a:lstStyle/>
            <a:p>
              <a:pPr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sz="1200">
                  <a:solidFill>
                    <a:srgbClr val="000000"/>
                  </a:solidFill>
                </a:rPr>
                <a:t>Mean</a:t>
              </a:r>
            </a:p>
          </p:txBody>
        </p:sp>
        <p:sp>
          <p:nvSpPr>
            <p:cNvPr id="479399" name="Line 167"/>
            <p:cNvSpPr>
              <a:spLocks noChangeShapeType="1"/>
            </p:cNvSpPr>
            <p:nvPr/>
          </p:nvSpPr>
          <p:spPr bwMode="auto">
            <a:xfrm>
              <a:off x="4704" y="2714"/>
              <a:ext cx="0" cy="43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79400" name="Line 168"/>
            <p:cNvSpPr>
              <a:spLocks noChangeShapeType="1"/>
            </p:cNvSpPr>
            <p:nvPr/>
          </p:nvSpPr>
          <p:spPr bwMode="auto">
            <a:xfrm>
              <a:off x="4560" y="2906"/>
              <a:ext cx="288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79401" name="Line 169"/>
            <p:cNvSpPr>
              <a:spLocks noChangeShapeType="1"/>
            </p:cNvSpPr>
            <p:nvPr/>
          </p:nvSpPr>
          <p:spPr bwMode="auto">
            <a:xfrm>
              <a:off x="4566" y="2208"/>
              <a:ext cx="288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479335" name="Oval 103"/>
          <p:cNvSpPr>
            <a:spLocks noChangeArrowheads="1"/>
          </p:cNvSpPr>
          <p:nvPr/>
        </p:nvSpPr>
        <p:spPr bwMode="auto">
          <a:xfrm>
            <a:off x="2417618" y="3825297"/>
            <a:ext cx="152400" cy="152400"/>
          </a:xfrm>
          <a:prstGeom prst="ellipse">
            <a:avLst/>
          </a:prstGeom>
          <a:noFill/>
          <a:ln w="28575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cxnSp>
        <p:nvCxnSpPr>
          <p:cNvPr id="479406" name="AutoShape 174"/>
          <p:cNvCxnSpPr>
            <a:cxnSpLocks noChangeShapeType="1"/>
            <a:endCxn id="479335" idx="7"/>
          </p:cNvCxnSpPr>
          <p:nvPr/>
        </p:nvCxnSpPr>
        <p:spPr bwMode="auto">
          <a:xfrm rot="10800000">
            <a:off x="2547793" y="3847522"/>
            <a:ext cx="2552700" cy="361950"/>
          </a:xfrm>
          <a:prstGeom prst="curvedConnector4">
            <a:avLst>
              <a:gd name="adj1" fmla="val 49565"/>
              <a:gd name="adj2" fmla="val 169296"/>
            </a:avLst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166" name="Rectangle 11"/>
          <p:cNvSpPr>
            <a:spLocks noChangeArrowheads="1"/>
          </p:cNvSpPr>
          <p:nvPr/>
        </p:nvSpPr>
        <p:spPr bwMode="auto">
          <a:xfrm>
            <a:off x="0" y="1011526"/>
            <a:ext cx="8694449" cy="1798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/>
          <a:lstStyle/>
          <a:p>
            <a:pPr marL="346075" indent="-346075" algn="just">
              <a:spcBef>
                <a:spcPts val="600"/>
              </a:spcBef>
              <a:buSzPct val="100000"/>
              <a:buFont typeface="Arial" charset="0"/>
              <a:buChar char="•"/>
              <a:defRPr/>
            </a:pPr>
            <a:r>
              <a:rPr lang="en-US" sz="2000" b="1" dirty="0" smtClean="0"/>
              <a:t>Gaussian Mixture Model (GMM) </a:t>
            </a:r>
            <a:endParaRPr lang="en-US" sz="1800" b="1" dirty="0" smtClean="0"/>
          </a:p>
          <a:p>
            <a:pPr marL="858838" lvl="1" indent="-338138" algn="just">
              <a:lnSpc>
                <a:spcPct val="90000"/>
              </a:lnSpc>
              <a:spcBef>
                <a:spcPts val="25"/>
              </a:spcBef>
              <a:buSzPct val="100000"/>
              <a:buFontTx/>
              <a:buChar char="–"/>
              <a:defRPr/>
            </a:pPr>
            <a:r>
              <a:rPr lang="en-US" sz="1800" b="1" kern="0" dirty="0" smtClean="0">
                <a:latin typeface="+mn-lt"/>
              </a:rPr>
              <a:t>Almost any continuous probability distribution can be approximated by a linear combination of Gaussians</a:t>
            </a:r>
          </a:p>
          <a:p>
            <a:pPr marL="346075" indent="-346075" algn="just">
              <a:lnSpc>
                <a:spcPct val="90000"/>
              </a:lnSpc>
              <a:spcBef>
                <a:spcPts val="600"/>
              </a:spcBef>
              <a:buSzPct val="100000"/>
              <a:buFont typeface="Arial" charset="0"/>
              <a:buChar char="•"/>
              <a:defRPr/>
            </a:pPr>
            <a:r>
              <a:rPr lang="en-US" sz="2000" b="1" dirty="0" smtClean="0"/>
              <a:t>Each language is modeled as a probability distribution over the feature variables</a:t>
            </a:r>
          </a:p>
          <a:p>
            <a:pPr marL="858838" lvl="1" indent="-338138" algn="just">
              <a:lnSpc>
                <a:spcPct val="90000"/>
              </a:lnSpc>
              <a:spcBef>
                <a:spcPts val="25"/>
              </a:spcBef>
              <a:buSzPct val="100000"/>
              <a:buFontTx/>
              <a:buChar char="–"/>
              <a:defRPr/>
            </a:pPr>
            <a:endParaRPr lang="en-US" sz="1800" b="1" kern="0" dirty="0" smtClean="0">
              <a:latin typeface="+mn-lt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0.9|27.1|0.7"/>
</p:tagLst>
</file>

<file path=ppt/theme/theme1.xml><?xml version="1.0" encoding="utf-8"?>
<a:theme xmlns:a="http://schemas.openxmlformats.org/drawingml/2006/main" name="NC-White60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 Them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NC-White60</Template>
  <TotalTime>10350</TotalTime>
  <Words>1409</Words>
  <Application>Microsoft Office PowerPoint</Application>
  <PresentationFormat>On-screen Show (4:3)</PresentationFormat>
  <Paragraphs>389</Paragraphs>
  <Slides>20</Slides>
  <Notes>15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NC-White60</vt:lpstr>
      <vt:lpstr>Android Application for Language ID* </vt:lpstr>
      <vt:lpstr>Outline</vt:lpstr>
      <vt:lpstr>Motivation </vt:lpstr>
      <vt:lpstr>Applications</vt:lpstr>
      <vt:lpstr>Project Goals</vt:lpstr>
      <vt:lpstr>Automatic Language Identification (LID)</vt:lpstr>
      <vt:lpstr>LID System Architecture</vt:lpstr>
      <vt:lpstr>LID System Feature Processing</vt:lpstr>
      <vt:lpstr>LID System  Gaussian Mixture Modeling</vt:lpstr>
      <vt:lpstr>Android LID System Architecture</vt:lpstr>
      <vt:lpstr>Android Screenshots/Demo</vt:lpstr>
      <vt:lpstr>System performance versus model complexity Computer Simulation</vt:lpstr>
      <vt:lpstr>SmartPhone configurations</vt:lpstr>
      <vt:lpstr>Average execution time versus model order  In-SmartPhone Evaluation</vt:lpstr>
      <vt:lpstr>Average execution time versus model order   In-SmartPhone Evaluation</vt:lpstr>
      <vt:lpstr>Average execution time for different tasks  In-SmartPhone Evaluation</vt:lpstr>
      <vt:lpstr>System performance</vt:lpstr>
      <vt:lpstr>System performance Impact of test segment duration</vt:lpstr>
      <vt:lpstr>Conclusions and Summary</vt:lpstr>
      <vt:lpstr>Future Work</vt:lpstr>
    </vt:vector>
  </TitlesOfParts>
  <Company>mitll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MITLL Site Presentation NISt SRE08</dc:title>
  <dc:creator>Douglas Reynolds</dc:creator>
  <cp:lastModifiedBy>mi12209</cp:lastModifiedBy>
  <cp:revision>544</cp:revision>
  <dcterms:created xsi:type="dcterms:W3CDTF">2006-06-18T13:36:16Z</dcterms:created>
  <dcterms:modified xsi:type="dcterms:W3CDTF">2011-09-20T22:24:08Z</dcterms:modified>
</cp:coreProperties>
</file>