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Default Extension="emf" ContentType="image/x-emf"/>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charts/chart5.xml" ContentType="application/vnd.openxmlformats-officedocument.drawingml.chart+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slides/slide23.xml" ContentType="application/vnd.openxmlformats-officedocument.presentationml.slide+xml"/>
  <Override PartName="/ppt/notesSlides/notesSlide6.xml" ContentType="application/vnd.openxmlformats-officedocument.presentationml.notesSlide+xml"/>
  <Override PartName="/ppt/charts/chart6.xml" ContentType="application/vnd.openxmlformats-officedocument.drawingml.chart+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20.xml" ContentType="application/vnd.openxmlformats-officedocument.presentationml.slide+xml"/>
  <Override PartName="/ppt/charts/chart7.xml" ContentType="application/vnd.openxmlformats-officedocument.drawingml.chart+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1" r:id="rId12"/>
    <p:sldId id="275" r:id="rId13"/>
    <p:sldId id="276" r:id="rId14"/>
    <p:sldId id="274" r:id="rId15"/>
    <p:sldId id="279" r:id="rId16"/>
    <p:sldId id="277" r:id="rId17"/>
    <p:sldId id="280" r:id="rId18"/>
    <p:sldId id="284" r:id="rId19"/>
    <p:sldId id="278" r:id="rId20"/>
    <p:sldId id="281" r:id="rId21"/>
    <p:sldId id="282" r:id="rId22"/>
    <p:sldId id="283" r:id="rId23"/>
    <p:sldId id="273" r:id="rId24"/>
  </p:sldIdLst>
  <p:sldSz cx="10058400" cy="7772400"/>
  <p:notesSz cx="6858000" cy="9144000"/>
  <p:embeddedFontLst>
    <p:embeddedFont>
      <p:font typeface="Tahoma"/>
      <p:regular r:id="rId26"/>
      <p:bold r:id="rId27"/>
    </p:embeddedFont>
    <p:embeddedFont>
      <p:font typeface="Calibri"/>
      <p:regular r:id="rId28"/>
      <p:bold r:id="rId29"/>
      <p:italic r:id="rId30"/>
      <p:boldItalic r:id="rId31"/>
    </p:embeddedFont>
  </p:embeddedFontLst>
  <p:defaultTextStyle>
    <a:defPPr>
      <a:defRPr lang="en-US"/>
    </a:defPPr>
    <a:lvl1pPr algn="l" defTabSz="1017588" rtl="0" fontAlgn="base">
      <a:spcBef>
        <a:spcPct val="0"/>
      </a:spcBef>
      <a:spcAft>
        <a:spcPct val="0"/>
      </a:spcAft>
      <a:defRPr sz="2000" kern="1200">
        <a:solidFill>
          <a:schemeClr val="tx1"/>
        </a:solidFill>
        <a:latin typeface="Tahoma" pitchFamily="34"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Tahoma" pitchFamily="34"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Tahoma" pitchFamily="34"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Tahoma" pitchFamily="34"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002A54"/>
    <a:srgbClr val="BE9B6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1164" autoAdjust="0"/>
    <p:restoredTop sz="91536" autoAdjust="0"/>
  </p:normalViewPr>
  <p:slideViewPr>
    <p:cSldViewPr snapToGrid="0">
      <p:cViewPr varScale="1">
        <p:scale>
          <a:sx n="133" d="100"/>
          <a:sy n="133" d="100"/>
        </p:scale>
        <p:origin x="-744" y="-104"/>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font" Target="fonts/font1.fntdata"/><Relationship Id="rId27" Type="http://schemas.openxmlformats.org/officeDocument/2006/relationships/font" Target="fonts/font2.fntdata"/><Relationship Id="rId28" Type="http://schemas.openxmlformats.org/officeDocument/2006/relationships/font" Target="fonts/font3.fntdata"/><Relationship Id="rId29" Type="http://schemas.openxmlformats.org/officeDocument/2006/relationships/font" Target="fonts/font4.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5.fntdata"/><Relationship Id="rId31" Type="http://schemas.openxmlformats.org/officeDocument/2006/relationships/font" Target="fonts/font6.fntdata"/><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c78\Desktop\sasbp\SAS_BP_Runtim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c78\Desktop\sasbp\SAS_BP_Runtime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iles\svn-dpc\hpcb\publications\hpec-2011\SAS_BP_Runtimes-befor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iles\svn-dpc\hpcb\publications\hpec-2011\SAS_BP_Runtimes-9-9-11.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files\svn-dpc\hpcb\publications\hpec-2011\SAS_BP_Runtimes-9-9-1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files\svn-dpc\hpcb\publications\hpec-2011\SAS_BP_Runtimes-9-9-1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iles\svn-dpc\hpcb\publications\hpec-2011\SAS_BP_Runtimes-9-9-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996620654162697"/>
          <c:y val="0.0259558899519457"/>
          <c:w val="0.866445941038606"/>
          <c:h val="0.774875289712729"/>
        </c:manualLayout>
      </c:layout>
      <c:lineChart>
        <c:grouping val="standard"/>
        <c:ser>
          <c:idx val="0"/>
          <c:order val="0"/>
          <c:tx>
            <c:strRef>
              <c:f>'2 GPUs'!$D$16</c:f>
              <c:strCache>
                <c:ptCount val="1"/>
                <c:pt idx="0">
                  <c:v>16384/2</c:v>
                </c:pt>
              </c:strCache>
            </c:strRef>
          </c:tx>
          <c:val>
            <c:numRef>
              <c:f>'2 GPUs'!$D$17:$D$26</c:f>
              <c:numCache>
                <c:formatCode>0.00</c:formatCode>
                <c:ptCount val="10"/>
                <c:pt idx="0">
                  <c:v>341.4480729999992</c:v>
                </c:pt>
                <c:pt idx="1">
                  <c:v>178.589126</c:v>
                </c:pt>
                <c:pt idx="2">
                  <c:v>122.016989</c:v>
                </c:pt>
                <c:pt idx="3">
                  <c:v>94.57146</c:v>
                </c:pt>
                <c:pt idx="4">
                  <c:v>77.85492500000002</c:v>
                </c:pt>
                <c:pt idx="5">
                  <c:v>66.071933</c:v>
                </c:pt>
                <c:pt idx="6">
                  <c:v>57.988522</c:v>
                </c:pt>
                <c:pt idx="7">
                  <c:v>52.31873600000001</c:v>
                </c:pt>
                <c:pt idx="8">
                  <c:v>47.02503400000001</c:v>
                </c:pt>
                <c:pt idx="9">
                  <c:v>43.640303</c:v>
                </c:pt>
              </c:numCache>
            </c:numRef>
          </c:val>
        </c:ser>
        <c:ser>
          <c:idx val="1"/>
          <c:order val="1"/>
          <c:tx>
            <c:strRef>
              <c:f>'2 GPUs'!$E$16</c:f>
              <c:strCache>
                <c:ptCount val="1"/>
                <c:pt idx="0">
                  <c:v>32768/2</c:v>
                </c:pt>
              </c:strCache>
            </c:strRef>
          </c:tx>
          <c:val>
            <c:numRef>
              <c:f>'2 GPUs'!$E$17:$E$26</c:f>
              <c:numCache>
                <c:formatCode>General</c:formatCode>
                <c:ptCount val="10"/>
                <c:pt idx="3" formatCode="0.00">
                  <c:v>729.8156669999977</c:v>
                </c:pt>
                <c:pt idx="4" formatCode="0.00">
                  <c:v>620.8698099999995</c:v>
                </c:pt>
                <c:pt idx="5" formatCode="0.00">
                  <c:v>651.3400139999981</c:v>
                </c:pt>
                <c:pt idx="6" formatCode="0.00">
                  <c:v>445.7352139999988</c:v>
                </c:pt>
                <c:pt idx="7" formatCode="0.00">
                  <c:v>385.283889</c:v>
                </c:pt>
                <c:pt idx="8" formatCode="0.00">
                  <c:v>353.6562569999999</c:v>
                </c:pt>
                <c:pt idx="9" formatCode="0.00">
                  <c:v>322.834794</c:v>
                </c:pt>
              </c:numCache>
            </c:numRef>
          </c:val>
        </c:ser>
        <c:ser>
          <c:idx val="2"/>
          <c:order val="2"/>
          <c:tx>
            <c:strRef>
              <c:f>'2 GPUs'!$F$16</c:f>
              <c:strCache>
                <c:ptCount val="1"/>
                <c:pt idx="0">
                  <c:v>16384/1</c:v>
                </c:pt>
              </c:strCache>
            </c:strRef>
          </c:tx>
          <c:val>
            <c:numRef>
              <c:f>'2 GPUs'!$F$17:$F$26</c:f>
              <c:numCache>
                <c:formatCode>General</c:formatCode>
                <c:ptCount val="10"/>
                <c:pt idx="0">
                  <c:v>679.8312109999976</c:v>
                </c:pt>
                <c:pt idx="1">
                  <c:v>347.4691469999992</c:v>
                </c:pt>
                <c:pt idx="2">
                  <c:v>235.7000519999997</c:v>
                </c:pt>
                <c:pt idx="3">
                  <c:v>178.9886080000004</c:v>
                </c:pt>
                <c:pt idx="4">
                  <c:v>146.199806</c:v>
                </c:pt>
                <c:pt idx="5">
                  <c:v>123.9611680000002</c:v>
                </c:pt>
                <c:pt idx="6">
                  <c:v>107.444499</c:v>
                </c:pt>
                <c:pt idx="7">
                  <c:v>94.49416700000026</c:v>
                </c:pt>
                <c:pt idx="8">
                  <c:v>85.73086900000002</c:v>
                </c:pt>
                <c:pt idx="9">
                  <c:v>78.85030799999979</c:v>
                </c:pt>
              </c:numCache>
            </c:numRef>
          </c:val>
        </c:ser>
        <c:ser>
          <c:idx val="3"/>
          <c:order val="3"/>
          <c:tx>
            <c:strRef>
              <c:f>'2 GPUs'!$G$16</c:f>
              <c:strCache>
                <c:ptCount val="1"/>
                <c:pt idx="0">
                  <c:v>32768/1</c:v>
                </c:pt>
              </c:strCache>
            </c:strRef>
          </c:tx>
          <c:val>
            <c:numRef>
              <c:f>'2 GPUs'!$G$17:$G$26</c:f>
              <c:numCache>
                <c:formatCode>General</c:formatCode>
                <c:ptCount val="10"/>
                <c:pt idx="3">
                  <c:v>1631.789308</c:v>
                </c:pt>
                <c:pt idx="4">
                  <c:v>1137.988929</c:v>
                </c:pt>
                <c:pt idx="5">
                  <c:v>1037.646242999996</c:v>
                </c:pt>
                <c:pt idx="6">
                  <c:v>827.804363</c:v>
                </c:pt>
                <c:pt idx="7">
                  <c:v>729.1166129999995</c:v>
                </c:pt>
                <c:pt idx="8">
                  <c:v>657.8195609999983</c:v>
                </c:pt>
                <c:pt idx="9">
                  <c:v>596.260709</c:v>
                </c:pt>
              </c:numCache>
            </c:numRef>
          </c:val>
        </c:ser>
        <c:marker val="1"/>
        <c:axId val="656197656"/>
        <c:axId val="654965144"/>
      </c:lineChart>
      <c:catAx>
        <c:axId val="656197656"/>
        <c:scaling>
          <c:orientation val="minMax"/>
        </c:scaling>
        <c:axPos val="b"/>
        <c:title>
          <c:tx>
            <c:rich>
              <a:bodyPr/>
              <a:lstStyle/>
              <a:p>
                <a:pPr>
                  <a:defRPr/>
                </a:pPr>
                <a:r>
                  <a:rPr lang="en-US" sz="1400" dirty="0"/>
                  <a:t>Nodes</a:t>
                </a:r>
              </a:p>
            </c:rich>
          </c:tx>
        </c:title>
        <c:tickLblPos val="nextTo"/>
        <c:txPr>
          <a:bodyPr/>
          <a:lstStyle/>
          <a:p>
            <a:pPr>
              <a:defRPr sz="1400" b="1"/>
            </a:pPr>
            <a:endParaRPr lang="en-US"/>
          </a:p>
        </c:txPr>
        <c:crossAx val="654965144"/>
        <c:crosses val="autoZero"/>
        <c:auto val="1"/>
        <c:lblAlgn val="ctr"/>
        <c:lblOffset val="100"/>
      </c:catAx>
      <c:valAx>
        <c:axId val="654965144"/>
        <c:scaling>
          <c:logBase val="10.0"/>
          <c:orientation val="minMax"/>
          <c:min val="10.0"/>
        </c:scaling>
        <c:axPos val="l"/>
        <c:majorGridlines/>
        <c:title>
          <c:tx>
            <c:rich>
              <a:bodyPr rot="-5400000" vert="horz"/>
              <a:lstStyle/>
              <a:p>
                <a:pPr>
                  <a:defRPr sz="1400"/>
                </a:pPr>
                <a:r>
                  <a:rPr lang="en-US" sz="1400"/>
                  <a:t>Runtime (s)</a:t>
                </a:r>
              </a:p>
            </c:rich>
          </c:tx>
        </c:title>
        <c:numFmt formatCode="0.E+0" sourceLinked="0"/>
        <c:tickLblPos val="nextTo"/>
        <c:txPr>
          <a:bodyPr/>
          <a:lstStyle/>
          <a:p>
            <a:pPr>
              <a:defRPr sz="1400" b="1"/>
            </a:pPr>
            <a:endParaRPr lang="en-US"/>
          </a:p>
        </c:txPr>
        <c:crossAx val="656197656"/>
        <c:crosses val="autoZero"/>
        <c:crossBetween val="between"/>
      </c:valAx>
    </c:plotArea>
    <c:legend>
      <c:legendPos val="b"/>
      <c:txPr>
        <a:bodyPr/>
        <a:lstStyle/>
        <a:p>
          <a:pPr>
            <a:defRPr sz="1400" b="1" i="0" baseline="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918191760120895"/>
          <c:y val="0.0421412948381455"/>
          <c:w val="0.877625268432356"/>
          <c:h val="0.77622656167979"/>
        </c:manualLayout>
      </c:layout>
      <c:lineChart>
        <c:grouping val="standard"/>
        <c:ser>
          <c:idx val="1"/>
          <c:order val="0"/>
          <c:tx>
            <c:strRef>
              <c:f>'2 GPUs'!$N$1</c:f>
              <c:strCache>
                <c:ptCount val="1"/>
                <c:pt idx="0">
                  <c:v>4096/2</c:v>
                </c:pt>
              </c:strCache>
            </c:strRef>
          </c:tx>
          <c:val>
            <c:numRef>
              <c:f>'2 GPUs'!$N$3:$N$12</c:f>
              <c:numCache>
                <c:formatCode>0.0</c:formatCode>
                <c:ptCount val="10"/>
                <c:pt idx="0">
                  <c:v>6.219942229402848</c:v>
                </c:pt>
                <c:pt idx="1">
                  <c:v>5.38500211703034</c:v>
                </c:pt>
                <c:pt idx="2">
                  <c:v>4.864890425579206</c:v>
                </c:pt>
                <c:pt idx="3">
                  <c:v>4.501797898655844</c:v>
                </c:pt>
                <c:pt idx="4">
                  <c:v>4.09169690822073</c:v>
                </c:pt>
                <c:pt idx="5">
                  <c:v>3.821975812804518</c:v>
                </c:pt>
                <c:pt idx="6">
                  <c:v>3.68850275147655</c:v>
                </c:pt>
                <c:pt idx="7">
                  <c:v>3.403415403682214</c:v>
                </c:pt>
                <c:pt idx="8">
                  <c:v>3.08017096764362</c:v>
                </c:pt>
                <c:pt idx="9">
                  <c:v>2.862202427226111</c:v>
                </c:pt>
              </c:numCache>
            </c:numRef>
          </c:val>
        </c:ser>
        <c:ser>
          <c:idx val="2"/>
          <c:order val="1"/>
          <c:tx>
            <c:strRef>
              <c:f>'2 GPUs'!$O$1</c:f>
              <c:strCache>
                <c:ptCount val="1"/>
                <c:pt idx="0">
                  <c:v>8192/2</c:v>
                </c:pt>
              </c:strCache>
            </c:strRef>
          </c:tx>
          <c:val>
            <c:numRef>
              <c:f>'2 GPUs'!$O$3:$O$12</c:f>
              <c:numCache>
                <c:formatCode>0.0</c:formatCode>
                <c:ptCount val="10"/>
                <c:pt idx="0">
                  <c:v>6.352753489262788</c:v>
                </c:pt>
                <c:pt idx="1">
                  <c:v>5.877724668242168</c:v>
                </c:pt>
                <c:pt idx="2">
                  <c:v>5.579462981611185</c:v>
                </c:pt>
                <c:pt idx="3">
                  <c:v>5.34474337422161</c:v>
                </c:pt>
                <c:pt idx="4">
                  <c:v>5.091519631321382</c:v>
                </c:pt>
                <c:pt idx="5">
                  <c:v>4.898669531754353</c:v>
                </c:pt>
                <c:pt idx="6">
                  <c:v>4.608378819134173</c:v>
                </c:pt>
                <c:pt idx="7">
                  <c:v>4.381012573448822</c:v>
                </c:pt>
                <c:pt idx="8">
                  <c:v>4.301786838015784</c:v>
                </c:pt>
                <c:pt idx="9">
                  <c:v>4.025345267276418</c:v>
                </c:pt>
              </c:numCache>
            </c:numRef>
          </c:val>
        </c:ser>
        <c:ser>
          <c:idx val="3"/>
          <c:order val="2"/>
          <c:tx>
            <c:strRef>
              <c:f>'2 GPUs'!$P$1</c:f>
              <c:strCache>
                <c:ptCount val="1"/>
                <c:pt idx="0">
                  <c:v>16384/2</c:v>
                </c:pt>
              </c:strCache>
            </c:strRef>
          </c:tx>
          <c:val>
            <c:numRef>
              <c:f>'2 GPUs'!$P$3:$P$12</c:f>
              <c:numCache>
                <c:formatCode>0.0</c:formatCode>
                <c:ptCount val="10"/>
                <c:pt idx="0">
                  <c:v>6.440286033044914</c:v>
                </c:pt>
                <c:pt idx="1">
                  <c:v>6.156654956562138</c:v>
                </c:pt>
                <c:pt idx="2">
                  <c:v>6.007423702699851</c:v>
                </c:pt>
                <c:pt idx="3">
                  <c:v>5.813126009559332</c:v>
                </c:pt>
                <c:pt idx="4">
                  <c:v>5.64902799804123</c:v>
                </c:pt>
                <c:pt idx="5">
                  <c:v>5.54704334025362</c:v>
                </c:pt>
                <c:pt idx="6">
                  <c:v>5.417385519233814</c:v>
                </c:pt>
                <c:pt idx="7">
                  <c:v>5.253909554389847</c:v>
                </c:pt>
                <c:pt idx="8">
                  <c:v>5.19586901911768</c:v>
                </c:pt>
                <c:pt idx="9">
                  <c:v>5.03897339015269</c:v>
                </c:pt>
              </c:numCache>
            </c:numRef>
          </c:val>
        </c:ser>
        <c:ser>
          <c:idx val="4"/>
          <c:order val="3"/>
          <c:tx>
            <c:strRef>
              <c:f>'2 GPUs'!$Q$1</c:f>
              <c:strCache>
                <c:ptCount val="1"/>
                <c:pt idx="0">
                  <c:v>32768/2</c:v>
                </c:pt>
              </c:strCache>
            </c:strRef>
          </c:tx>
          <c:val>
            <c:numRef>
              <c:f>'2 GPUs'!$Q$3:$Q$12</c:f>
              <c:numCache>
                <c:formatCode>General</c:formatCode>
                <c:ptCount val="10"/>
                <c:pt idx="3" formatCode="0.0">
                  <c:v>6.02624294047117</c:v>
                </c:pt>
                <c:pt idx="4" formatCode="0.0">
                  <c:v>5.6669484523385</c:v>
                </c:pt>
                <c:pt idx="5" formatCode="0.0">
                  <c:v>4.501536746370784</c:v>
                </c:pt>
                <c:pt idx="6" formatCode="0.0">
                  <c:v>5.63825642664295</c:v>
                </c:pt>
                <c:pt idx="7" formatCode="0.0">
                  <c:v>5.707540123879928</c:v>
                </c:pt>
                <c:pt idx="8" formatCode="0.0">
                  <c:v>5.527082582532802</c:v>
                </c:pt>
                <c:pt idx="9" formatCode="0.0">
                  <c:v>5.449284392938154</c:v>
                </c:pt>
              </c:numCache>
            </c:numRef>
          </c:val>
        </c:ser>
        <c:ser>
          <c:idx val="7"/>
          <c:order val="4"/>
          <c:tx>
            <c:strRef>
              <c:f>'2 GPUs'!$T$1</c:f>
              <c:strCache>
                <c:ptCount val="1"/>
                <c:pt idx="0">
                  <c:v>4096/1</c:v>
                </c:pt>
              </c:strCache>
            </c:strRef>
          </c:tx>
          <c:marker>
            <c:symbol val="star"/>
            <c:size val="7"/>
          </c:marker>
          <c:val>
            <c:numRef>
              <c:f>'2 GPUs'!$T$3:$T$12</c:f>
              <c:numCache>
                <c:formatCode>0.0</c:formatCode>
                <c:ptCount val="10"/>
                <c:pt idx="0">
                  <c:v>6.350070319432588</c:v>
                </c:pt>
                <c:pt idx="1">
                  <c:v>5.831918347090037</c:v>
                </c:pt>
                <c:pt idx="2">
                  <c:v>5.513279807579289</c:v>
                </c:pt>
                <c:pt idx="3">
                  <c:v>5.33152175575364</c:v>
                </c:pt>
                <c:pt idx="4">
                  <c:v>5.018562449591252</c:v>
                </c:pt>
                <c:pt idx="5">
                  <c:v>4.905944414769643</c:v>
                </c:pt>
                <c:pt idx="6">
                  <c:v>4.591536657505558</c:v>
                </c:pt>
                <c:pt idx="7">
                  <c:v>4.444603771163783</c:v>
                </c:pt>
                <c:pt idx="8">
                  <c:v>4.160507998504337</c:v>
                </c:pt>
                <c:pt idx="9">
                  <c:v>4.048342284055353</c:v>
                </c:pt>
              </c:numCache>
            </c:numRef>
          </c:val>
        </c:ser>
        <c:ser>
          <c:idx val="8"/>
          <c:order val="5"/>
          <c:tx>
            <c:strRef>
              <c:f>'2 GPUs'!$U$1</c:f>
              <c:strCache>
                <c:ptCount val="1"/>
                <c:pt idx="0">
                  <c:v>8192/1</c:v>
                </c:pt>
              </c:strCache>
            </c:strRef>
          </c:tx>
          <c:marker>
            <c:symbol val="square"/>
            <c:size val="7"/>
          </c:marker>
          <c:val>
            <c:numRef>
              <c:f>'2 GPUs'!$U$3:$U$12</c:f>
              <c:numCache>
                <c:formatCode>0.0</c:formatCode>
                <c:ptCount val="10"/>
                <c:pt idx="0">
                  <c:v>6.439717610891091</c:v>
                </c:pt>
                <c:pt idx="1">
                  <c:v>6.144127260936673</c:v>
                </c:pt>
                <c:pt idx="2">
                  <c:v>5.968475771393044</c:v>
                </c:pt>
                <c:pt idx="3">
                  <c:v>5.869916027273434</c:v>
                </c:pt>
                <c:pt idx="4">
                  <c:v>5.637878449938746</c:v>
                </c:pt>
                <c:pt idx="5">
                  <c:v>5.542305382384082</c:v>
                </c:pt>
                <c:pt idx="6">
                  <c:v>5.393037459578275</c:v>
                </c:pt>
                <c:pt idx="7">
                  <c:v>5.28388054586777</c:v>
                </c:pt>
                <c:pt idx="8">
                  <c:v>5.216213624095432</c:v>
                </c:pt>
                <c:pt idx="9">
                  <c:v>5.008436713643894</c:v>
                </c:pt>
              </c:numCache>
            </c:numRef>
          </c:val>
        </c:ser>
        <c:ser>
          <c:idx val="9"/>
          <c:order val="6"/>
          <c:tx>
            <c:strRef>
              <c:f>'2 GPUs'!$V$1</c:f>
              <c:strCache>
                <c:ptCount val="1"/>
                <c:pt idx="0">
                  <c:v>16384/1</c:v>
                </c:pt>
              </c:strCache>
            </c:strRef>
          </c:tx>
          <c:val>
            <c:numRef>
              <c:f>'2 GPUs'!$V$3:$V$12</c:f>
              <c:numCache>
                <c:formatCode>0.0</c:formatCode>
                <c:ptCount val="10"/>
                <c:pt idx="0">
                  <c:v>6.469321266722484</c:v>
                </c:pt>
                <c:pt idx="1">
                  <c:v>6.328686372698277</c:v>
                </c:pt>
                <c:pt idx="2">
                  <c:v>6.219835300254132</c:v>
                </c:pt>
                <c:pt idx="3">
                  <c:v>6.142914010348623</c:v>
                </c:pt>
                <c:pt idx="4">
                  <c:v>6.016487478928665</c:v>
                </c:pt>
                <c:pt idx="5">
                  <c:v>5.913204624295463</c:v>
                </c:pt>
                <c:pt idx="6">
                  <c:v>5.847599128636105</c:v>
                </c:pt>
                <c:pt idx="7">
                  <c:v>5.817880948016585</c:v>
                </c:pt>
                <c:pt idx="8">
                  <c:v>5.700068601510527</c:v>
                </c:pt>
                <c:pt idx="9">
                  <c:v>5.5777163370167</c:v>
                </c:pt>
              </c:numCache>
            </c:numRef>
          </c:val>
        </c:ser>
        <c:ser>
          <c:idx val="10"/>
          <c:order val="7"/>
          <c:tx>
            <c:strRef>
              <c:f>'2 GPUs'!$W$1</c:f>
              <c:strCache>
                <c:ptCount val="1"/>
                <c:pt idx="0">
                  <c:v>32768/1</c:v>
                </c:pt>
              </c:strCache>
            </c:strRef>
          </c:tx>
          <c:val>
            <c:numRef>
              <c:f>'2 GPUs'!$W$3:$W$12</c:f>
              <c:numCache>
                <c:formatCode>General</c:formatCode>
                <c:ptCount val="10"/>
                <c:pt idx="3" formatCode="0.0">
                  <c:v>5.390458792127348</c:v>
                </c:pt>
                <c:pt idx="4" formatCode="0.0">
                  <c:v>6.18360533959676</c:v>
                </c:pt>
                <c:pt idx="5" formatCode="0.0">
                  <c:v>5.651311373567347</c:v>
                </c:pt>
                <c:pt idx="6" formatCode="0.0">
                  <c:v>6.071892218129252</c:v>
                </c:pt>
                <c:pt idx="7" formatCode="0.0">
                  <c:v>6.032020712033893</c:v>
                </c:pt>
                <c:pt idx="8" formatCode="0.0">
                  <c:v>5.942928590621357</c:v>
                </c:pt>
                <c:pt idx="9" formatCode="0.0">
                  <c:v>5.900836925485224</c:v>
                </c:pt>
              </c:numCache>
            </c:numRef>
          </c:val>
        </c:ser>
        <c:marker val="1"/>
        <c:axId val="654437432"/>
        <c:axId val="655146456"/>
      </c:lineChart>
      <c:catAx>
        <c:axId val="654437432"/>
        <c:scaling>
          <c:orientation val="minMax"/>
        </c:scaling>
        <c:axPos val="b"/>
        <c:title>
          <c:tx>
            <c:rich>
              <a:bodyPr/>
              <a:lstStyle/>
              <a:p>
                <a:pPr>
                  <a:defRPr sz="1400"/>
                </a:pPr>
                <a:r>
                  <a:rPr lang="en-US" sz="1400"/>
                  <a:t>Nodes</a:t>
                </a:r>
              </a:p>
            </c:rich>
          </c:tx>
          <c:layout>
            <c:manualLayout>
              <c:xMode val="edge"/>
              <c:yMode val="edge"/>
              <c:x val="0.52668287202736"/>
              <c:y val="0.87725667104112"/>
            </c:manualLayout>
          </c:layout>
        </c:title>
        <c:tickLblPos val="nextTo"/>
        <c:txPr>
          <a:bodyPr/>
          <a:lstStyle/>
          <a:p>
            <a:pPr>
              <a:defRPr sz="1400" b="1"/>
            </a:pPr>
            <a:endParaRPr lang="en-US"/>
          </a:p>
        </c:txPr>
        <c:crossAx val="655146456"/>
        <c:crosses val="autoZero"/>
        <c:auto val="1"/>
        <c:lblAlgn val="ctr"/>
        <c:lblOffset val="100"/>
      </c:catAx>
      <c:valAx>
        <c:axId val="655146456"/>
        <c:scaling>
          <c:orientation val="minMax"/>
          <c:min val="2.0"/>
        </c:scaling>
        <c:axPos val="l"/>
        <c:majorGridlines/>
        <c:title>
          <c:tx>
            <c:rich>
              <a:bodyPr rot="-5400000" vert="horz"/>
              <a:lstStyle/>
              <a:p>
                <a:pPr>
                  <a:defRPr sz="1400"/>
                </a:pPr>
                <a:r>
                  <a:rPr lang="en-US" sz="1400"/>
                  <a:t>GPP/s/GPU</a:t>
                </a:r>
              </a:p>
            </c:rich>
          </c:tx>
        </c:title>
        <c:numFmt formatCode="0.0" sourceLinked="0"/>
        <c:tickLblPos val="nextTo"/>
        <c:txPr>
          <a:bodyPr/>
          <a:lstStyle/>
          <a:p>
            <a:pPr>
              <a:defRPr sz="1400" b="1"/>
            </a:pPr>
            <a:endParaRPr lang="en-US"/>
          </a:p>
        </c:txPr>
        <c:crossAx val="654437432"/>
        <c:crosses val="autoZero"/>
        <c:crossBetween val="between"/>
      </c:valAx>
    </c:plotArea>
    <c:legend>
      <c:legendPos val="b"/>
      <c:txPr>
        <a:bodyPr/>
        <a:lstStyle/>
        <a:p>
          <a:pPr>
            <a:defRPr sz="1400" b="1"/>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08281464816898"/>
          <c:y val="0.0340307116782816"/>
          <c:w val="0.863782027246595"/>
          <c:h val="0.749053368328959"/>
        </c:manualLayout>
      </c:layout>
      <c:barChart>
        <c:barDir val="col"/>
        <c:grouping val="percentStacked"/>
        <c:ser>
          <c:idx val="1"/>
          <c:order val="0"/>
          <c:tx>
            <c:strRef>
              <c:f>'Keeneland-3GPU'!$B$14</c:f>
              <c:strCache>
                <c:ptCount val="1"/>
                <c:pt idx="0">
                  <c:v>MPI</c:v>
                </c:pt>
              </c:strCache>
            </c:strRef>
          </c:tx>
          <c:spPr>
            <a:solidFill>
              <a:srgbClr val="FF0000"/>
            </a:solidFill>
          </c:spPr>
          <c:cat>
            <c:numRef>
              <c:f>'Keeneland-3GPU'!$A$15:$A$21</c:f>
              <c:numCache>
                <c:formatCode>General</c:formatCode>
                <c:ptCount val="7"/>
                <c:pt idx="0">
                  <c:v>1.0</c:v>
                </c:pt>
                <c:pt idx="1">
                  <c:v>4.0</c:v>
                </c:pt>
                <c:pt idx="2">
                  <c:v>8.0</c:v>
                </c:pt>
                <c:pt idx="3">
                  <c:v>16.0</c:v>
                </c:pt>
                <c:pt idx="4">
                  <c:v>32.0</c:v>
                </c:pt>
                <c:pt idx="5">
                  <c:v>48.0</c:v>
                </c:pt>
                <c:pt idx="6">
                  <c:v>64.0</c:v>
                </c:pt>
              </c:numCache>
            </c:numRef>
          </c:cat>
          <c:val>
            <c:numRef>
              <c:f>'Keeneland-3GPU'!$B$15:$B$21</c:f>
              <c:numCache>
                <c:formatCode>General</c:formatCode>
                <c:ptCount val="7"/>
                <c:pt idx="0">
                  <c:v>0.0</c:v>
                </c:pt>
                <c:pt idx="1">
                  <c:v>29.3</c:v>
                </c:pt>
                <c:pt idx="2">
                  <c:v>30.2</c:v>
                </c:pt>
                <c:pt idx="3">
                  <c:v>30.8</c:v>
                </c:pt>
                <c:pt idx="4">
                  <c:v>33.4</c:v>
                </c:pt>
                <c:pt idx="5">
                  <c:v>37.2</c:v>
                </c:pt>
                <c:pt idx="6">
                  <c:v>37.8</c:v>
                </c:pt>
              </c:numCache>
            </c:numRef>
          </c:val>
        </c:ser>
        <c:ser>
          <c:idx val="2"/>
          <c:order val="1"/>
          <c:tx>
            <c:strRef>
              <c:f>'Keeneland-3GPU'!$C$14</c:f>
              <c:strCache>
                <c:ptCount val="1"/>
                <c:pt idx="0">
                  <c:v>Kernel</c:v>
                </c:pt>
              </c:strCache>
            </c:strRef>
          </c:tx>
          <c:spPr>
            <a:solidFill>
              <a:srgbClr val="00B050"/>
            </a:solidFill>
          </c:spPr>
          <c:cat>
            <c:numRef>
              <c:f>'Keeneland-3GPU'!$A$15:$A$21</c:f>
              <c:numCache>
                <c:formatCode>General</c:formatCode>
                <c:ptCount val="7"/>
                <c:pt idx="0">
                  <c:v>1.0</c:v>
                </c:pt>
                <c:pt idx="1">
                  <c:v>4.0</c:v>
                </c:pt>
                <c:pt idx="2">
                  <c:v>8.0</c:v>
                </c:pt>
                <c:pt idx="3">
                  <c:v>16.0</c:v>
                </c:pt>
                <c:pt idx="4">
                  <c:v>32.0</c:v>
                </c:pt>
                <c:pt idx="5">
                  <c:v>48.0</c:v>
                </c:pt>
                <c:pt idx="6">
                  <c:v>64.0</c:v>
                </c:pt>
              </c:numCache>
            </c:numRef>
          </c:cat>
          <c:val>
            <c:numRef>
              <c:f>'Keeneland-3GPU'!$C$15:$C$21</c:f>
              <c:numCache>
                <c:formatCode>General</c:formatCode>
                <c:ptCount val="7"/>
                <c:pt idx="0">
                  <c:v>1751.0</c:v>
                </c:pt>
                <c:pt idx="1">
                  <c:v>441.6</c:v>
                </c:pt>
                <c:pt idx="2">
                  <c:v>227.4</c:v>
                </c:pt>
                <c:pt idx="3">
                  <c:v>117.5</c:v>
                </c:pt>
                <c:pt idx="4">
                  <c:v>63.4</c:v>
                </c:pt>
                <c:pt idx="5">
                  <c:v>49.3</c:v>
                </c:pt>
                <c:pt idx="6">
                  <c:v>39.8</c:v>
                </c:pt>
              </c:numCache>
            </c:numRef>
          </c:val>
        </c:ser>
        <c:ser>
          <c:idx val="3"/>
          <c:order val="2"/>
          <c:tx>
            <c:strRef>
              <c:f>'Keeneland-3GPU'!$D$14</c:f>
              <c:strCache>
                <c:ptCount val="1"/>
                <c:pt idx="0">
                  <c:v>PCI-e</c:v>
                </c:pt>
              </c:strCache>
            </c:strRef>
          </c:tx>
          <c:cat>
            <c:numRef>
              <c:f>'Keeneland-3GPU'!$A$15:$A$21</c:f>
              <c:numCache>
                <c:formatCode>General</c:formatCode>
                <c:ptCount val="7"/>
                <c:pt idx="0">
                  <c:v>1.0</c:v>
                </c:pt>
                <c:pt idx="1">
                  <c:v>4.0</c:v>
                </c:pt>
                <c:pt idx="2">
                  <c:v>8.0</c:v>
                </c:pt>
                <c:pt idx="3">
                  <c:v>16.0</c:v>
                </c:pt>
                <c:pt idx="4">
                  <c:v>32.0</c:v>
                </c:pt>
                <c:pt idx="5">
                  <c:v>48.0</c:v>
                </c:pt>
                <c:pt idx="6">
                  <c:v>64.0</c:v>
                </c:pt>
              </c:numCache>
            </c:numRef>
          </c:cat>
          <c:val>
            <c:numRef>
              <c:f>'Keeneland-3GPU'!$D$15:$D$21</c:f>
              <c:numCache>
                <c:formatCode>General</c:formatCode>
                <c:ptCount val="7"/>
                <c:pt idx="0">
                  <c:v>10.6</c:v>
                </c:pt>
                <c:pt idx="1">
                  <c:v>4.0</c:v>
                </c:pt>
                <c:pt idx="2">
                  <c:v>3.9</c:v>
                </c:pt>
                <c:pt idx="3">
                  <c:v>4.8</c:v>
                </c:pt>
                <c:pt idx="4">
                  <c:v>7.3</c:v>
                </c:pt>
                <c:pt idx="5">
                  <c:v>6.5</c:v>
                </c:pt>
                <c:pt idx="6">
                  <c:v>8.8</c:v>
                </c:pt>
              </c:numCache>
            </c:numRef>
          </c:val>
        </c:ser>
        <c:ser>
          <c:idx val="4"/>
          <c:order val="3"/>
          <c:tx>
            <c:strRef>
              <c:f>'Keeneland-3GPU'!$E$14</c:f>
              <c:strCache>
                <c:ptCount val="1"/>
                <c:pt idx="0">
                  <c:v>Unbalanced</c:v>
                </c:pt>
              </c:strCache>
            </c:strRef>
          </c:tx>
          <c:cat>
            <c:numRef>
              <c:f>'Keeneland-3GPU'!$A$15:$A$21</c:f>
              <c:numCache>
                <c:formatCode>General</c:formatCode>
                <c:ptCount val="7"/>
                <c:pt idx="0">
                  <c:v>1.0</c:v>
                </c:pt>
                <c:pt idx="1">
                  <c:v>4.0</c:v>
                </c:pt>
                <c:pt idx="2">
                  <c:v>8.0</c:v>
                </c:pt>
                <c:pt idx="3">
                  <c:v>16.0</c:v>
                </c:pt>
                <c:pt idx="4">
                  <c:v>32.0</c:v>
                </c:pt>
                <c:pt idx="5">
                  <c:v>48.0</c:v>
                </c:pt>
                <c:pt idx="6">
                  <c:v>64.0</c:v>
                </c:pt>
              </c:numCache>
            </c:numRef>
          </c:cat>
          <c:val>
            <c:numRef>
              <c:f>'Keeneland-3GPU'!$E$15:$E$21</c:f>
              <c:numCache>
                <c:formatCode>General</c:formatCode>
                <c:ptCount val="7"/>
                <c:pt idx="0">
                  <c:v>0.0</c:v>
                </c:pt>
                <c:pt idx="1">
                  <c:v>34.6</c:v>
                </c:pt>
                <c:pt idx="2">
                  <c:v>8.4</c:v>
                </c:pt>
                <c:pt idx="3">
                  <c:v>10.4</c:v>
                </c:pt>
                <c:pt idx="4">
                  <c:v>7.4</c:v>
                </c:pt>
                <c:pt idx="5">
                  <c:v>8.5</c:v>
                </c:pt>
                <c:pt idx="6">
                  <c:v>8.0</c:v>
                </c:pt>
              </c:numCache>
            </c:numRef>
          </c:val>
        </c:ser>
        <c:overlap val="100"/>
        <c:axId val="642706184"/>
        <c:axId val="643655576"/>
      </c:barChart>
      <c:catAx>
        <c:axId val="642706184"/>
        <c:scaling>
          <c:orientation val="minMax"/>
        </c:scaling>
        <c:axPos val="b"/>
        <c:title>
          <c:tx>
            <c:rich>
              <a:bodyPr/>
              <a:lstStyle/>
              <a:p>
                <a:pPr>
                  <a:defRPr sz="1400"/>
                </a:pPr>
                <a:r>
                  <a:rPr lang="en-US" sz="1400"/>
                  <a:t>Nodes</a:t>
                </a:r>
              </a:p>
            </c:rich>
          </c:tx>
        </c:title>
        <c:numFmt formatCode="General" sourceLinked="1"/>
        <c:tickLblPos val="nextTo"/>
        <c:txPr>
          <a:bodyPr/>
          <a:lstStyle/>
          <a:p>
            <a:pPr>
              <a:defRPr sz="1400" b="1"/>
            </a:pPr>
            <a:endParaRPr lang="en-US"/>
          </a:p>
        </c:txPr>
        <c:crossAx val="643655576"/>
        <c:crosses val="autoZero"/>
        <c:auto val="1"/>
        <c:lblAlgn val="ctr"/>
        <c:lblOffset val="100"/>
      </c:catAx>
      <c:valAx>
        <c:axId val="643655576"/>
        <c:scaling>
          <c:orientation val="minMax"/>
        </c:scaling>
        <c:axPos val="l"/>
        <c:majorGridlines/>
        <c:numFmt formatCode="0%" sourceLinked="1"/>
        <c:tickLblPos val="nextTo"/>
        <c:txPr>
          <a:bodyPr/>
          <a:lstStyle/>
          <a:p>
            <a:pPr>
              <a:defRPr sz="1400" b="1"/>
            </a:pPr>
            <a:endParaRPr lang="en-US"/>
          </a:p>
        </c:txPr>
        <c:crossAx val="642706184"/>
        <c:crosses val="autoZero"/>
        <c:crossBetween val="between"/>
      </c:valAx>
    </c:plotArea>
    <c:legend>
      <c:legendPos val="b"/>
      <c:txPr>
        <a:bodyPr/>
        <a:lstStyle/>
        <a:p>
          <a:pPr>
            <a:defRPr sz="1400" b="1"/>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825728054265403"/>
          <c:y val="0.02891281167979"/>
          <c:w val="0.904815327953504"/>
          <c:h val="0.784189222440945"/>
        </c:manualLayout>
      </c:layout>
      <c:lineChart>
        <c:grouping val="standard"/>
        <c:ser>
          <c:idx val="0"/>
          <c:order val="0"/>
          <c:tx>
            <c:strRef>
              <c:f>'Keeneland-1GPU'!$G$36</c:f>
              <c:strCache>
                <c:ptCount val="1"/>
                <c:pt idx="0">
                  <c:v>MPI</c:v>
                </c:pt>
              </c:strCache>
            </c:strRef>
          </c:tx>
          <c:spPr>
            <a:ln>
              <a:solidFill>
                <a:srgbClr val="FF0000"/>
              </a:solidFill>
            </a:ln>
          </c:spPr>
          <c:marker>
            <c:symbol val="diamond"/>
            <c:size val="7"/>
            <c:spPr>
              <a:solidFill>
                <a:srgbClr val="FF0000"/>
              </a:solidFill>
            </c:spPr>
          </c:marker>
          <c:cat>
            <c:numRef>
              <c:f>'Keeneland-1GPU'!$D$37:$D$46</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'Keeneland-1GPU'!$G$37:$G$46</c:f>
              <c:numCache>
                <c:formatCode>General</c:formatCode>
                <c:ptCount val="10"/>
                <c:pt idx="0">
                  <c:v>0.0</c:v>
                </c:pt>
                <c:pt idx="1">
                  <c:v>11.6</c:v>
                </c:pt>
                <c:pt idx="2">
                  <c:v>11.1</c:v>
                </c:pt>
                <c:pt idx="3">
                  <c:v>12.3</c:v>
                </c:pt>
                <c:pt idx="4">
                  <c:v>13.9</c:v>
                </c:pt>
                <c:pt idx="5">
                  <c:v>15.4</c:v>
                </c:pt>
                <c:pt idx="6">
                  <c:v>23.9</c:v>
                </c:pt>
                <c:pt idx="7">
                  <c:v>25.5</c:v>
                </c:pt>
                <c:pt idx="8">
                  <c:v>25.7</c:v>
                </c:pt>
                <c:pt idx="9">
                  <c:v>18.2</c:v>
                </c:pt>
              </c:numCache>
            </c:numRef>
          </c:val>
        </c:ser>
        <c:ser>
          <c:idx val="1"/>
          <c:order val="1"/>
          <c:tx>
            <c:strRef>
              <c:f>'Keeneland-1GPU'!$H$36</c:f>
              <c:strCache>
                <c:ptCount val="1"/>
                <c:pt idx="0">
                  <c:v>Kernel</c:v>
                </c:pt>
              </c:strCache>
            </c:strRef>
          </c:tx>
          <c:spPr>
            <a:ln>
              <a:solidFill>
                <a:srgbClr val="00B050"/>
              </a:solidFill>
            </a:ln>
          </c:spPr>
          <c:marker>
            <c:spPr>
              <a:solidFill>
                <a:srgbClr val="00B050"/>
              </a:solidFill>
            </c:spPr>
          </c:marker>
          <c:cat>
            <c:numRef>
              <c:f>'Keeneland-1GPU'!$D$37:$D$46</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'Keeneland-1GPU'!$H$37:$H$46</c:f>
              <c:numCache>
                <c:formatCode>General</c:formatCode>
                <c:ptCount val="10"/>
                <c:pt idx="0">
                  <c:v>3592.9</c:v>
                </c:pt>
                <c:pt idx="1">
                  <c:v>456.6</c:v>
                </c:pt>
                <c:pt idx="2">
                  <c:v>186.0</c:v>
                </c:pt>
                <c:pt idx="3">
                  <c:v>85.9</c:v>
                </c:pt>
                <c:pt idx="4">
                  <c:v>42.5</c:v>
                </c:pt>
                <c:pt idx="5">
                  <c:v>30.1</c:v>
                </c:pt>
                <c:pt idx="6">
                  <c:v>26.9</c:v>
                </c:pt>
                <c:pt idx="7">
                  <c:v>23.7</c:v>
                </c:pt>
                <c:pt idx="8">
                  <c:v>21.9</c:v>
                </c:pt>
                <c:pt idx="9">
                  <c:v>19.2</c:v>
                </c:pt>
              </c:numCache>
            </c:numRef>
          </c:val>
        </c:ser>
        <c:ser>
          <c:idx val="2"/>
          <c:order val="2"/>
          <c:tx>
            <c:strRef>
              <c:f>'Keeneland-1GPU'!$I$36</c:f>
              <c:strCache>
                <c:ptCount val="1"/>
                <c:pt idx="0">
                  <c:v>PCI-e</c:v>
                </c:pt>
              </c:strCache>
            </c:strRef>
          </c:tx>
          <c:spPr>
            <a:ln>
              <a:solidFill>
                <a:srgbClr val="002060"/>
              </a:solidFill>
            </a:ln>
          </c:spPr>
          <c:marker>
            <c:spPr>
              <a:solidFill>
                <a:schemeClr val="tx1"/>
              </a:solidFill>
            </c:spPr>
          </c:marker>
          <c:cat>
            <c:numRef>
              <c:f>'Keeneland-1GPU'!$D$37:$D$46</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'Keeneland-1GPU'!$I$37:$I$46</c:f>
              <c:numCache>
                <c:formatCode>General</c:formatCode>
                <c:ptCount val="10"/>
                <c:pt idx="0">
                  <c:v>52.2</c:v>
                </c:pt>
                <c:pt idx="1">
                  <c:v>16.4</c:v>
                </c:pt>
                <c:pt idx="2">
                  <c:v>3.6</c:v>
                </c:pt>
                <c:pt idx="3">
                  <c:v>3.6</c:v>
                </c:pt>
                <c:pt idx="4">
                  <c:v>3.6</c:v>
                </c:pt>
                <c:pt idx="5">
                  <c:v>3.6</c:v>
                </c:pt>
                <c:pt idx="6">
                  <c:v>3.6</c:v>
                </c:pt>
                <c:pt idx="7">
                  <c:v>3.7</c:v>
                </c:pt>
                <c:pt idx="8">
                  <c:v>3.7</c:v>
                </c:pt>
                <c:pt idx="9">
                  <c:v>3.6</c:v>
                </c:pt>
              </c:numCache>
            </c:numRef>
          </c:val>
        </c:ser>
        <c:ser>
          <c:idx val="3"/>
          <c:order val="3"/>
          <c:tx>
            <c:strRef>
              <c:f>'Keeneland-1GPU'!$J$36</c:f>
              <c:strCache>
                <c:ptCount val="1"/>
                <c:pt idx="0">
                  <c:v>Tot.</c:v>
                </c:pt>
              </c:strCache>
            </c:strRef>
          </c:tx>
          <c:dLbls>
            <c:dLbl>
              <c:idx val="1"/>
              <c:layout>
                <c:manualLayout>
                  <c:x val="0.000198130689755667"/>
                  <c:y val="-0.0367253116797901"/>
                </c:manualLayout>
              </c:layout>
              <c:dLblPos val="r"/>
              <c:showVal val="1"/>
            </c:dLbl>
            <c:numFmt formatCode="0.0" sourceLinked="0"/>
            <c:txPr>
              <a:bodyPr/>
              <a:lstStyle/>
              <a:p>
                <a:pPr>
                  <a:defRPr sz="1400" b="1"/>
                </a:pPr>
                <a:endParaRPr lang="en-US"/>
              </a:p>
            </c:txPr>
            <c:dLblPos val="t"/>
            <c:showVal val="1"/>
          </c:dLbls>
          <c:cat>
            <c:numRef>
              <c:f>'Keeneland-1GPU'!$D$37:$D$46</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'Keeneland-1GPU'!$J$37:$J$46</c:f>
              <c:numCache>
                <c:formatCode>General</c:formatCode>
                <c:ptCount val="10"/>
                <c:pt idx="0">
                  <c:v>3601.2</c:v>
                </c:pt>
                <c:pt idx="1">
                  <c:v>462.2</c:v>
                </c:pt>
                <c:pt idx="2">
                  <c:v>191.1</c:v>
                </c:pt>
                <c:pt idx="3">
                  <c:v>91.1</c:v>
                </c:pt>
                <c:pt idx="4">
                  <c:v>47.4</c:v>
                </c:pt>
                <c:pt idx="5">
                  <c:v>34.5</c:v>
                </c:pt>
                <c:pt idx="6">
                  <c:v>33.4</c:v>
                </c:pt>
                <c:pt idx="7">
                  <c:v>31.8</c:v>
                </c:pt>
                <c:pt idx="8">
                  <c:v>29.8</c:v>
                </c:pt>
                <c:pt idx="9">
                  <c:v>27.0</c:v>
                </c:pt>
              </c:numCache>
            </c:numRef>
          </c:val>
        </c:ser>
        <c:marker val="1"/>
        <c:axId val="642890600"/>
        <c:axId val="642608680"/>
      </c:lineChart>
      <c:catAx>
        <c:axId val="642890600"/>
        <c:scaling>
          <c:orientation val="minMax"/>
        </c:scaling>
        <c:axPos val="b"/>
        <c:title>
          <c:tx>
            <c:rich>
              <a:bodyPr/>
              <a:lstStyle/>
              <a:p>
                <a:pPr>
                  <a:defRPr sz="1400"/>
                </a:pPr>
                <a:r>
                  <a:rPr lang="en-US" sz="1400"/>
                  <a:t>Nodes</a:t>
                </a:r>
              </a:p>
            </c:rich>
          </c:tx>
        </c:title>
        <c:numFmt formatCode="General" sourceLinked="1"/>
        <c:tickLblPos val="nextTo"/>
        <c:txPr>
          <a:bodyPr/>
          <a:lstStyle/>
          <a:p>
            <a:pPr>
              <a:defRPr sz="1400" b="1"/>
            </a:pPr>
            <a:endParaRPr lang="en-US"/>
          </a:p>
        </c:txPr>
        <c:crossAx val="642608680"/>
        <c:crosses val="autoZero"/>
        <c:auto val="1"/>
        <c:lblAlgn val="ctr"/>
        <c:lblOffset val="100"/>
      </c:catAx>
      <c:valAx>
        <c:axId val="642608680"/>
        <c:scaling>
          <c:logBase val="10.0"/>
          <c:orientation val="minMax"/>
        </c:scaling>
        <c:axPos val="l"/>
        <c:majorGridlines/>
        <c:title>
          <c:tx>
            <c:rich>
              <a:bodyPr rot="-5400000" vert="horz"/>
              <a:lstStyle/>
              <a:p>
                <a:pPr>
                  <a:defRPr sz="1400"/>
                </a:pPr>
                <a:r>
                  <a:rPr lang="en-US" sz="1400"/>
                  <a:t>Runtime(s)</a:t>
                </a:r>
              </a:p>
            </c:rich>
          </c:tx>
        </c:title>
        <c:numFmt formatCode="General" sourceLinked="1"/>
        <c:tickLblPos val="nextTo"/>
        <c:txPr>
          <a:bodyPr/>
          <a:lstStyle/>
          <a:p>
            <a:pPr>
              <a:defRPr sz="1400" b="1"/>
            </a:pPr>
            <a:endParaRPr lang="en-US"/>
          </a:p>
        </c:txPr>
        <c:crossAx val="642890600"/>
        <c:crosses val="autoZero"/>
        <c:crossBetween val="between"/>
      </c:valAx>
    </c:plotArea>
    <c:legend>
      <c:legendPos val="b"/>
      <c:txPr>
        <a:bodyPr/>
        <a:lstStyle/>
        <a:p>
          <a:pPr>
            <a:defRPr sz="1400" b="1"/>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0762664041994751"/>
          <c:y val="0.0345872887384404"/>
          <c:w val="0.923733595800524"/>
          <c:h val="0.741833836191038"/>
        </c:manualLayout>
      </c:layout>
      <c:lineChart>
        <c:grouping val="standard"/>
        <c:ser>
          <c:idx val="0"/>
          <c:order val="0"/>
          <c:tx>
            <c:strRef>
              <c:f>'Keeneland-3GPU'!$I$37</c:f>
              <c:strCache>
                <c:ptCount val="1"/>
                <c:pt idx="0">
                  <c:v>MPI</c:v>
                </c:pt>
              </c:strCache>
            </c:strRef>
          </c:tx>
          <c:spPr>
            <a:ln>
              <a:solidFill>
                <a:srgbClr val="FF0000"/>
              </a:solidFill>
            </a:ln>
          </c:spPr>
          <c:marker>
            <c:spPr>
              <a:solidFill>
                <a:srgbClr val="FF0000"/>
              </a:solidFill>
            </c:spPr>
          </c:marker>
          <c:cat>
            <c:numRef>
              <c:f>'Keeneland-3GPU'!$F$38:$F$47</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'Keeneland-3GPU'!$I$38:$I$47</c:f>
              <c:numCache>
                <c:formatCode>General</c:formatCode>
                <c:ptCount val="10"/>
                <c:pt idx="0">
                  <c:v>0.0</c:v>
                </c:pt>
                <c:pt idx="1">
                  <c:v>12.1</c:v>
                </c:pt>
                <c:pt idx="2">
                  <c:v>13.9</c:v>
                </c:pt>
                <c:pt idx="3">
                  <c:v>14.3</c:v>
                </c:pt>
                <c:pt idx="4">
                  <c:v>14.0</c:v>
                </c:pt>
                <c:pt idx="5">
                  <c:v>18.1</c:v>
                </c:pt>
                <c:pt idx="6">
                  <c:v>23.6</c:v>
                </c:pt>
                <c:pt idx="7">
                  <c:v>24.4</c:v>
                </c:pt>
                <c:pt idx="8">
                  <c:v>24.3</c:v>
                </c:pt>
                <c:pt idx="9">
                  <c:v>20.59999999999999</c:v>
                </c:pt>
              </c:numCache>
            </c:numRef>
          </c:val>
        </c:ser>
        <c:ser>
          <c:idx val="1"/>
          <c:order val="1"/>
          <c:tx>
            <c:strRef>
              <c:f>'Keeneland-3GPU'!$J$37</c:f>
              <c:strCache>
                <c:ptCount val="1"/>
                <c:pt idx="0">
                  <c:v>Kernel</c:v>
                </c:pt>
              </c:strCache>
            </c:strRef>
          </c:tx>
          <c:spPr>
            <a:ln>
              <a:solidFill>
                <a:srgbClr val="00B050"/>
              </a:solidFill>
            </a:ln>
          </c:spPr>
          <c:marker>
            <c:spPr>
              <a:solidFill>
                <a:srgbClr val="00B050"/>
              </a:solidFill>
            </c:spPr>
          </c:marker>
          <c:cat>
            <c:numRef>
              <c:f>'Keeneland-3GPU'!$F$38:$F$47</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'Keeneland-3GPU'!$J$38:$J$47</c:f>
              <c:numCache>
                <c:formatCode>General</c:formatCode>
                <c:ptCount val="10"/>
                <c:pt idx="0">
                  <c:v>673.9</c:v>
                </c:pt>
                <c:pt idx="1">
                  <c:v>117.5</c:v>
                </c:pt>
                <c:pt idx="2">
                  <c:v>56.7</c:v>
                </c:pt>
                <c:pt idx="3">
                  <c:v>29.8</c:v>
                </c:pt>
                <c:pt idx="4">
                  <c:v>18.1</c:v>
                </c:pt>
                <c:pt idx="5">
                  <c:v>15.3</c:v>
                </c:pt>
                <c:pt idx="6">
                  <c:v>14.5</c:v>
                </c:pt>
                <c:pt idx="7">
                  <c:v>12.8</c:v>
                </c:pt>
                <c:pt idx="8">
                  <c:v>12.1</c:v>
                </c:pt>
                <c:pt idx="9">
                  <c:v>11.1</c:v>
                </c:pt>
              </c:numCache>
            </c:numRef>
          </c:val>
        </c:ser>
        <c:ser>
          <c:idx val="2"/>
          <c:order val="2"/>
          <c:tx>
            <c:strRef>
              <c:f>'Keeneland-3GPU'!$K$37</c:f>
              <c:strCache>
                <c:ptCount val="1"/>
                <c:pt idx="0">
                  <c:v>PCI-e</c:v>
                </c:pt>
              </c:strCache>
            </c:strRef>
          </c:tx>
          <c:spPr>
            <a:ln>
              <a:solidFill>
                <a:srgbClr val="002060"/>
              </a:solidFill>
            </a:ln>
          </c:spPr>
          <c:marker>
            <c:spPr>
              <a:solidFill>
                <a:srgbClr val="002A54"/>
              </a:solidFill>
            </c:spPr>
          </c:marker>
          <c:cat>
            <c:numRef>
              <c:f>'Keeneland-3GPU'!$F$38:$F$47</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'Keeneland-3GPU'!$K$38:$K$47</c:f>
              <c:numCache>
                <c:formatCode>General</c:formatCode>
                <c:ptCount val="10"/>
                <c:pt idx="0">
                  <c:v>19.1</c:v>
                </c:pt>
                <c:pt idx="1">
                  <c:v>3.3</c:v>
                </c:pt>
                <c:pt idx="2">
                  <c:v>3.6</c:v>
                </c:pt>
                <c:pt idx="3">
                  <c:v>3.7</c:v>
                </c:pt>
                <c:pt idx="4">
                  <c:v>3.8</c:v>
                </c:pt>
                <c:pt idx="5">
                  <c:v>3.8</c:v>
                </c:pt>
                <c:pt idx="6">
                  <c:v>4.1</c:v>
                </c:pt>
                <c:pt idx="7">
                  <c:v>4.1</c:v>
                </c:pt>
                <c:pt idx="8">
                  <c:v>4.2</c:v>
                </c:pt>
                <c:pt idx="9">
                  <c:v>4.0</c:v>
                </c:pt>
              </c:numCache>
            </c:numRef>
          </c:val>
        </c:ser>
        <c:ser>
          <c:idx val="3"/>
          <c:order val="3"/>
          <c:tx>
            <c:strRef>
              <c:f>'Keeneland-3GPU'!$L$37</c:f>
              <c:strCache>
                <c:ptCount val="1"/>
                <c:pt idx="0">
                  <c:v>Total</c:v>
                </c:pt>
              </c:strCache>
            </c:strRef>
          </c:tx>
          <c:dLbls>
            <c:dLbl>
              <c:idx val="0"/>
              <c:layout>
                <c:manualLayout>
                  <c:x val="0.00250996069745142"/>
                  <c:y val="-0.00966517035837811"/>
                </c:manualLayout>
              </c:layout>
              <c:dLblPos val="r"/>
              <c:showVal val="1"/>
            </c:dLbl>
            <c:dLbl>
              <c:idx val="1"/>
              <c:layout>
                <c:manualLayout>
                  <c:x val="-0.0185363965010377"/>
                  <c:y val="-0.0595094071185028"/>
                </c:manualLayout>
              </c:layout>
              <c:dLblPos val="r"/>
              <c:showVal val="1"/>
            </c:dLbl>
            <c:spPr>
              <a:noFill/>
            </c:spPr>
            <c:txPr>
              <a:bodyPr/>
              <a:lstStyle/>
              <a:p>
                <a:pPr>
                  <a:defRPr sz="1400" b="1"/>
                </a:pPr>
                <a:endParaRPr lang="en-US"/>
              </a:p>
            </c:txPr>
            <c:dLblPos val="t"/>
            <c:showVal val="1"/>
          </c:dLbls>
          <c:cat>
            <c:numRef>
              <c:f>'Keeneland-3GPU'!$F$38:$F$47</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'Keeneland-3GPU'!$L$38:$L$47</c:f>
              <c:numCache>
                <c:formatCode>General</c:formatCode>
                <c:ptCount val="10"/>
                <c:pt idx="0">
                  <c:v>683.5</c:v>
                </c:pt>
                <c:pt idx="1">
                  <c:v>124.0</c:v>
                </c:pt>
                <c:pt idx="2">
                  <c:v>62.4</c:v>
                </c:pt>
                <c:pt idx="3">
                  <c:v>34.9</c:v>
                </c:pt>
                <c:pt idx="4">
                  <c:v>23.2</c:v>
                </c:pt>
                <c:pt idx="5">
                  <c:v>20.9</c:v>
                </c:pt>
                <c:pt idx="6">
                  <c:v>25.3</c:v>
                </c:pt>
                <c:pt idx="7">
                  <c:v>25.7</c:v>
                </c:pt>
                <c:pt idx="8">
                  <c:v>25.5</c:v>
                </c:pt>
                <c:pt idx="9">
                  <c:v>21.8</c:v>
                </c:pt>
              </c:numCache>
            </c:numRef>
          </c:val>
        </c:ser>
        <c:marker val="1"/>
        <c:axId val="545622072"/>
        <c:axId val="633409800"/>
      </c:lineChart>
      <c:catAx>
        <c:axId val="545622072"/>
        <c:scaling>
          <c:orientation val="minMax"/>
        </c:scaling>
        <c:axPos val="b"/>
        <c:title>
          <c:tx>
            <c:rich>
              <a:bodyPr/>
              <a:lstStyle/>
              <a:p>
                <a:pPr>
                  <a:defRPr sz="1400"/>
                </a:pPr>
                <a:r>
                  <a:rPr lang="en-US" sz="1400"/>
                  <a:t>Nodes</a:t>
                </a:r>
              </a:p>
            </c:rich>
          </c:tx>
        </c:title>
        <c:numFmt formatCode="General" sourceLinked="1"/>
        <c:tickLblPos val="nextTo"/>
        <c:txPr>
          <a:bodyPr/>
          <a:lstStyle/>
          <a:p>
            <a:pPr>
              <a:defRPr sz="1400" b="1"/>
            </a:pPr>
            <a:endParaRPr lang="en-US"/>
          </a:p>
        </c:txPr>
        <c:crossAx val="633409800"/>
        <c:crosses val="autoZero"/>
        <c:auto val="1"/>
        <c:lblAlgn val="ctr"/>
        <c:lblOffset val="100"/>
      </c:catAx>
      <c:valAx>
        <c:axId val="633409800"/>
        <c:scaling>
          <c:logBase val="10.0"/>
          <c:orientation val="minMax"/>
          <c:min val="1.0"/>
        </c:scaling>
        <c:axPos val="l"/>
        <c:majorGridlines/>
        <c:title>
          <c:tx>
            <c:rich>
              <a:bodyPr rot="-5400000" vert="horz"/>
              <a:lstStyle/>
              <a:p>
                <a:pPr>
                  <a:defRPr sz="1400"/>
                </a:pPr>
                <a:r>
                  <a:rPr lang="en-US" sz="1400"/>
                  <a:t>Runtime(s)</a:t>
                </a:r>
              </a:p>
            </c:rich>
          </c:tx>
        </c:title>
        <c:numFmt formatCode="General" sourceLinked="1"/>
        <c:tickLblPos val="nextTo"/>
        <c:txPr>
          <a:bodyPr/>
          <a:lstStyle/>
          <a:p>
            <a:pPr>
              <a:defRPr sz="1400" b="1"/>
            </a:pPr>
            <a:endParaRPr lang="en-US"/>
          </a:p>
        </c:txPr>
        <c:crossAx val="545622072"/>
        <c:crosses val="autoZero"/>
        <c:crossBetween val="between"/>
      </c:valAx>
    </c:plotArea>
    <c:legend>
      <c:legendPos val="b"/>
      <c:txPr>
        <a:bodyPr/>
        <a:lstStyle/>
        <a:p>
          <a:pPr>
            <a:defRPr sz="1400" b="1"/>
          </a:pPr>
          <a:endParaRPr lang="en-US"/>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21962907210128"/>
          <c:y val="0.0361940332030623"/>
          <c:w val="0.851076308476146"/>
          <c:h val="0.742880721816863"/>
        </c:manualLayout>
      </c:layout>
      <c:lineChart>
        <c:grouping val="standard"/>
        <c:ser>
          <c:idx val="0"/>
          <c:order val="0"/>
          <c:tx>
            <c:v>32768/3</c:v>
          </c:tx>
          <c:spPr>
            <a:ln>
              <a:solidFill>
                <a:srgbClr val="7030A0"/>
              </a:solidFill>
            </a:ln>
          </c:spPr>
          <c:marker>
            <c:spPr>
              <a:solidFill>
                <a:srgbClr val="7030A0"/>
              </a:solidFill>
            </c:spPr>
          </c:marker>
          <c:dLbls>
            <c:dLbl>
              <c:idx val="2"/>
              <c:layout>
                <c:manualLayout>
                  <c:x val="-0.0416161616161616"/>
                  <c:y val="-0.0489030147337471"/>
                </c:manualLayout>
              </c:layout>
              <c:dLblPos val="r"/>
              <c:showVal val="1"/>
            </c:dLbl>
            <c:dLbl>
              <c:idx val="3"/>
              <c:layout>
                <c:manualLayout>
                  <c:x val="-0.0653787878787879"/>
                  <c:y val="-0.0247181125873846"/>
                </c:manualLayout>
              </c:layout>
              <c:dLblPos val="r"/>
              <c:showVal val="1"/>
            </c:dLbl>
            <c:dLbl>
              <c:idx val="6"/>
              <c:layout>
                <c:manualLayout>
                  <c:x val="-0.0148737373737374"/>
                  <c:y val="-0.0401085048623426"/>
                </c:manualLayout>
              </c:layout>
              <c:dLblPos val="r"/>
              <c:showVal val="1"/>
            </c:dLbl>
            <c:numFmt formatCode="0" sourceLinked="0"/>
            <c:txPr>
              <a:bodyPr/>
              <a:lstStyle/>
              <a:p>
                <a:pPr>
                  <a:defRPr sz="1200" b="1"/>
                </a:pPr>
                <a:endParaRPr lang="en-US"/>
              </a:p>
            </c:txPr>
            <c:dLblPos val="t"/>
            <c:showVal val="1"/>
          </c:dLbls>
          <c:cat>
            <c:numRef>
              <c:f>'Keeneland-3GPU'!$D$3:$D$12</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'Keeneland-3GPU'!$E$3:$E$12</c:f>
              <c:numCache>
                <c:formatCode>0.0</c:formatCode>
                <c:ptCount val="10"/>
                <c:pt idx="0">
                  <c:v>51.47676969836429</c:v>
                </c:pt>
                <c:pt idx="1">
                  <c:v>283.7449362002581</c:v>
                </c:pt>
                <c:pt idx="2">
                  <c:v>563.8521168082045</c:v>
                </c:pt>
                <c:pt idx="3">
                  <c:v>1008.148197387736</c:v>
                </c:pt>
                <c:pt idx="4">
                  <c:v>1516.567762449656</c:v>
                </c:pt>
                <c:pt idx="5">
                  <c:v>1683.462779369953</c:v>
                </c:pt>
                <c:pt idx="6">
                  <c:v>1390.686643827351</c:v>
                </c:pt>
                <c:pt idx="7">
                  <c:v>1369.041715518755</c:v>
                </c:pt>
                <c:pt idx="8">
                  <c:v>1379.779297601256</c:v>
                </c:pt>
                <c:pt idx="9">
                  <c:v>1613.962022423486</c:v>
                </c:pt>
              </c:numCache>
            </c:numRef>
          </c:val>
        </c:ser>
        <c:ser>
          <c:idx val="1"/>
          <c:order val="1"/>
          <c:tx>
            <c:v>32768/1</c:v>
          </c:tx>
          <c:cat>
            <c:numRef>
              <c:f>'Keeneland-3GPU'!$D$3:$D$12</c:f>
              <c:numCache>
                <c:formatCode>General</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'Keeneland-1GPU'!$H$4:$H$13</c:f>
              <c:numCache>
                <c:formatCode>0.0</c:formatCode>
                <c:ptCount val="10"/>
                <c:pt idx="0">
                  <c:v>9.770179964687321</c:v>
                </c:pt>
                <c:pt idx="1">
                  <c:v>76.12369556216353</c:v>
                </c:pt>
                <c:pt idx="2">
                  <c:v>184.1149769169649</c:v>
                </c:pt>
                <c:pt idx="3">
                  <c:v>386.2170371990341</c:v>
                </c:pt>
                <c:pt idx="4">
                  <c:v>742.2863309880175</c:v>
                </c:pt>
                <c:pt idx="5">
                  <c:v>1019.836872140058</c:v>
                </c:pt>
                <c:pt idx="6">
                  <c:v>1053.424314036885</c:v>
                </c:pt>
                <c:pt idx="7">
                  <c:v>1106.42679524629</c:v>
                </c:pt>
                <c:pt idx="8">
                  <c:v>1180.683627142013</c:v>
                </c:pt>
                <c:pt idx="9">
                  <c:v>1303.124892178962</c:v>
                </c:pt>
              </c:numCache>
            </c:numRef>
          </c:val>
        </c:ser>
        <c:marker val="1"/>
        <c:axId val="543931752"/>
        <c:axId val="552562744"/>
      </c:lineChart>
      <c:catAx>
        <c:axId val="543931752"/>
        <c:scaling>
          <c:orientation val="minMax"/>
        </c:scaling>
        <c:axPos val="b"/>
        <c:title>
          <c:tx>
            <c:rich>
              <a:bodyPr/>
              <a:lstStyle/>
              <a:p>
                <a:pPr>
                  <a:defRPr sz="1400"/>
                </a:pPr>
                <a:r>
                  <a:rPr lang="en-US" sz="1400"/>
                  <a:t>Nodes</a:t>
                </a:r>
              </a:p>
            </c:rich>
          </c:tx>
        </c:title>
        <c:numFmt formatCode="General" sourceLinked="1"/>
        <c:tickLblPos val="nextTo"/>
        <c:txPr>
          <a:bodyPr/>
          <a:lstStyle/>
          <a:p>
            <a:pPr>
              <a:defRPr sz="1400" b="1"/>
            </a:pPr>
            <a:endParaRPr lang="en-US"/>
          </a:p>
        </c:txPr>
        <c:crossAx val="552562744"/>
        <c:crosses val="autoZero"/>
        <c:auto val="1"/>
        <c:lblAlgn val="ctr"/>
        <c:lblOffset val="100"/>
      </c:catAx>
      <c:valAx>
        <c:axId val="552562744"/>
        <c:scaling>
          <c:orientation val="minMax"/>
        </c:scaling>
        <c:axPos val="l"/>
        <c:majorGridlines/>
        <c:title>
          <c:tx>
            <c:rich>
              <a:bodyPr rot="-5400000" vert="horz"/>
              <a:lstStyle/>
              <a:p>
                <a:pPr>
                  <a:defRPr sz="1400"/>
                </a:pPr>
                <a:r>
                  <a:rPr lang="en-US" sz="1400"/>
                  <a:t>GPP/S</a:t>
                </a:r>
              </a:p>
            </c:rich>
          </c:tx>
        </c:title>
        <c:numFmt formatCode="0" sourceLinked="0"/>
        <c:tickLblPos val="nextTo"/>
        <c:txPr>
          <a:bodyPr/>
          <a:lstStyle/>
          <a:p>
            <a:pPr>
              <a:defRPr sz="1400" b="1"/>
            </a:pPr>
            <a:endParaRPr lang="en-US"/>
          </a:p>
        </c:txPr>
        <c:crossAx val="543931752"/>
        <c:crosses val="autoZero"/>
        <c:crossBetween val="between"/>
      </c:valAx>
    </c:plotArea>
    <c:legend>
      <c:legendPos val="b"/>
      <c:txPr>
        <a:bodyPr/>
        <a:lstStyle/>
        <a:p>
          <a:pPr>
            <a:defRPr sz="1400" b="1"/>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819954685151537"/>
          <c:y val="0.0514005540974045"/>
          <c:w val="0.918004531484847"/>
          <c:h val="0.73489768530065"/>
        </c:manualLayout>
      </c:layout>
      <c:lineChart>
        <c:grouping val="standard"/>
        <c:ser>
          <c:idx val="0"/>
          <c:order val="0"/>
          <c:tx>
            <c:v>32768/3</c:v>
          </c:tx>
          <c:spPr>
            <a:ln>
              <a:solidFill>
                <a:srgbClr val="7030A0"/>
              </a:solidFill>
            </a:ln>
          </c:spPr>
          <c:marker>
            <c:spPr>
              <a:solidFill>
                <a:srgbClr val="7030A0"/>
              </a:solidFill>
            </c:spPr>
          </c:marker>
          <c:cat>
            <c:numRef>
              <c:f>'Keeneland-3GPU'!$G$3:$G$12</c:f>
              <c:numCache>
                <c:formatCode>0</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'Keeneland-3GPU'!$H$3:$H$12</c:f>
              <c:numCache>
                <c:formatCode>0.00</c:formatCode>
                <c:ptCount val="10"/>
                <c:pt idx="0">
                  <c:v>17.15892323278809</c:v>
                </c:pt>
                <c:pt idx="1">
                  <c:v>23.64541135002149</c:v>
                </c:pt>
                <c:pt idx="2">
                  <c:v>23.49383820034187</c:v>
                </c:pt>
                <c:pt idx="3">
                  <c:v>21.00308744557783</c:v>
                </c:pt>
                <c:pt idx="4">
                  <c:v>15.79758085885057</c:v>
                </c:pt>
                <c:pt idx="5">
                  <c:v>11.69071374562467</c:v>
                </c:pt>
                <c:pt idx="6">
                  <c:v>7.243159603267458</c:v>
                </c:pt>
                <c:pt idx="7">
                  <c:v>5.70434048132815</c:v>
                </c:pt>
                <c:pt idx="8">
                  <c:v>5.110293694819466</c:v>
                </c:pt>
                <c:pt idx="9">
                  <c:v>5.604034800081544</c:v>
                </c:pt>
              </c:numCache>
            </c:numRef>
          </c:val>
        </c:ser>
        <c:ser>
          <c:idx val="1"/>
          <c:order val="1"/>
          <c:tx>
            <c:v>32768/1</c:v>
          </c:tx>
          <c:cat>
            <c:numRef>
              <c:f>'Keeneland-3GPU'!$G$3:$G$12</c:f>
              <c:numCache>
                <c:formatCode>0</c:formatCode>
                <c:ptCount val="10"/>
                <c:pt idx="0">
                  <c:v>1.0</c:v>
                </c:pt>
                <c:pt idx="1">
                  <c:v>4.0</c:v>
                </c:pt>
                <c:pt idx="2">
                  <c:v>8.0</c:v>
                </c:pt>
                <c:pt idx="3">
                  <c:v>16.0</c:v>
                </c:pt>
                <c:pt idx="4">
                  <c:v>32.0</c:v>
                </c:pt>
                <c:pt idx="5">
                  <c:v>48.0</c:v>
                </c:pt>
                <c:pt idx="6">
                  <c:v>64.0</c:v>
                </c:pt>
                <c:pt idx="7">
                  <c:v>80.0</c:v>
                </c:pt>
                <c:pt idx="8">
                  <c:v>90.0</c:v>
                </c:pt>
                <c:pt idx="9">
                  <c:v>96.0</c:v>
                </c:pt>
              </c:numCache>
            </c:numRef>
          </c:cat>
          <c:val>
            <c:numRef>
              <c:f>'Keeneland-1GPU'!$K$4:$K$13</c:f>
              <c:numCache>
                <c:formatCode>0.00</c:formatCode>
                <c:ptCount val="10"/>
                <c:pt idx="0">
                  <c:v>9.770179964687321</c:v>
                </c:pt>
                <c:pt idx="1">
                  <c:v>19.03092389054089</c:v>
                </c:pt>
                <c:pt idx="2">
                  <c:v>23.01437211462063</c:v>
                </c:pt>
                <c:pt idx="3">
                  <c:v>24.13856482493963</c:v>
                </c:pt>
                <c:pt idx="4">
                  <c:v>23.19644784337552</c:v>
                </c:pt>
                <c:pt idx="5">
                  <c:v>21.24660150291786</c:v>
                </c:pt>
                <c:pt idx="6">
                  <c:v>16.45975490682634</c:v>
                </c:pt>
                <c:pt idx="7">
                  <c:v>13.83033494057862</c:v>
                </c:pt>
                <c:pt idx="8">
                  <c:v>13.11870696824459</c:v>
                </c:pt>
                <c:pt idx="9">
                  <c:v>13.5742176268642</c:v>
                </c:pt>
              </c:numCache>
            </c:numRef>
          </c:val>
        </c:ser>
        <c:marker val="1"/>
        <c:axId val="552015848"/>
        <c:axId val="550258904"/>
      </c:lineChart>
      <c:catAx>
        <c:axId val="552015848"/>
        <c:scaling>
          <c:orientation val="minMax"/>
        </c:scaling>
        <c:axPos val="b"/>
        <c:title>
          <c:tx>
            <c:rich>
              <a:bodyPr/>
              <a:lstStyle/>
              <a:p>
                <a:pPr>
                  <a:defRPr sz="1400"/>
                </a:pPr>
                <a:r>
                  <a:rPr lang="en-US" sz="1400"/>
                  <a:t>Nodes</a:t>
                </a:r>
              </a:p>
            </c:rich>
          </c:tx>
        </c:title>
        <c:numFmt formatCode="0" sourceLinked="1"/>
        <c:tickLblPos val="nextTo"/>
        <c:txPr>
          <a:bodyPr/>
          <a:lstStyle/>
          <a:p>
            <a:pPr>
              <a:defRPr sz="1400" b="1"/>
            </a:pPr>
            <a:endParaRPr lang="en-US"/>
          </a:p>
        </c:txPr>
        <c:crossAx val="550258904"/>
        <c:crosses val="autoZero"/>
        <c:auto val="1"/>
        <c:lblAlgn val="ctr"/>
        <c:lblOffset val="100"/>
      </c:catAx>
      <c:valAx>
        <c:axId val="550258904"/>
        <c:scaling>
          <c:orientation val="minMax"/>
        </c:scaling>
        <c:axPos val="l"/>
        <c:majorGridlines/>
        <c:title>
          <c:tx>
            <c:rich>
              <a:bodyPr rot="-5400000" vert="horz"/>
              <a:lstStyle/>
              <a:p>
                <a:pPr>
                  <a:defRPr sz="1400"/>
                </a:pPr>
                <a:r>
                  <a:rPr lang="en-US" sz="1400"/>
                  <a:t>GPP/S/GPU</a:t>
                </a:r>
              </a:p>
            </c:rich>
          </c:tx>
          <c:layout>
            <c:manualLayout>
              <c:xMode val="edge"/>
              <c:yMode val="edge"/>
              <c:x val="0.00957120416766086"/>
              <c:y val="0.350090990075428"/>
            </c:manualLayout>
          </c:layout>
        </c:title>
        <c:numFmt formatCode="0" sourceLinked="0"/>
        <c:tickLblPos val="nextTo"/>
        <c:txPr>
          <a:bodyPr/>
          <a:lstStyle/>
          <a:p>
            <a:pPr>
              <a:defRPr sz="1400" b="1"/>
            </a:pPr>
            <a:endParaRPr lang="en-US"/>
          </a:p>
        </c:txPr>
        <c:crossAx val="552015848"/>
        <c:crosses val="autoZero"/>
        <c:crossBetween val="between"/>
      </c:valAx>
    </c:plotArea>
    <c:legend>
      <c:legendPos val="b"/>
      <c:txPr>
        <a:bodyPr/>
        <a:lstStyle/>
        <a:p>
          <a:pPr>
            <a:defRPr sz="1400" b="1"/>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18824"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18824" fontAlgn="auto">
              <a:spcBef>
                <a:spcPts val="0"/>
              </a:spcBef>
              <a:spcAft>
                <a:spcPts val="0"/>
              </a:spcAft>
              <a:defRPr sz="1200" smtClean="0">
                <a:latin typeface="+mn-lt"/>
                <a:cs typeface="+mn-cs"/>
              </a:defRPr>
            </a:lvl1pPr>
          </a:lstStyle>
          <a:p>
            <a:pPr>
              <a:defRPr/>
            </a:pPr>
            <a:fld id="{859F4FA3-522D-4B3A-B95A-F4CBC634116C}" type="datetimeFigureOut">
              <a:rPr lang="en-US"/>
              <a:pPr>
                <a:defRPr/>
              </a:pPr>
              <a:t>11/2/11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18824"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18824" fontAlgn="auto">
              <a:spcBef>
                <a:spcPts val="0"/>
              </a:spcBef>
              <a:spcAft>
                <a:spcPts val="0"/>
              </a:spcAft>
              <a:defRPr sz="1200" smtClean="0">
                <a:latin typeface="+mn-lt"/>
                <a:cs typeface="+mn-cs"/>
              </a:defRPr>
            </a:lvl1pPr>
          </a:lstStyle>
          <a:p>
            <a:pPr>
              <a:defRPr/>
            </a:pPr>
            <a:fld id="{7EE737D0-2B36-4642-8995-CC0CBEA5F0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017588" rtl="0" fontAlgn="base">
      <a:spcBef>
        <a:spcPct val="30000"/>
      </a:spcBef>
      <a:spcAft>
        <a:spcPct val="0"/>
      </a:spcAft>
      <a:defRPr sz="1300" kern="1200">
        <a:solidFill>
          <a:schemeClr val="tx1"/>
        </a:solidFill>
        <a:latin typeface="+mn-lt"/>
        <a:ea typeface="+mn-ea"/>
        <a:cs typeface="+mn-cs"/>
      </a:defRPr>
    </a:lvl1pPr>
    <a:lvl2pPr marL="508000" algn="l" defTabSz="1017588" rtl="0" fontAlgn="base">
      <a:spcBef>
        <a:spcPct val="30000"/>
      </a:spcBef>
      <a:spcAft>
        <a:spcPct val="0"/>
      </a:spcAft>
      <a:defRPr sz="1300" kern="1200">
        <a:solidFill>
          <a:schemeClr val="tx1"/>
        </a:solidFill>
        <a:latin typeface="+mn-lt"/>
        <a:ea typeface="+mn-ea"/>
        <a:cs typeface="+mn-cs"/>
      </a:defRPr>
    </a:lvl2pPr>
    <a:lvl3pPr marL="1017588" algn="l" defTabSz="1017588" rtl="0" fontAlgn="base">
      <a:spcBef>
        <a:spcPct val="30000"/>
      </a:spcBef>
      <a:spcAft>
        <a:spcPct val="0"/>
      </a:spcAft>
      <a:defRPr sz="1300" kern="1200">
        <a:solidFill>
          <a:schemeClr val="tx1"/>
        </a:solidFill>
        <a:latin typeface="+mn-lt"/>
        <a:ea typeface="+mn-ea"/>
        <a:cs typeface="+mn-cs"/>
      </a:defRPr>
    </a:lvl3pPr>
    <a:lvl4pPr marL="1527175" algn="l" defTabSz="1017588" rtl="0" fontAlgn="base">
      <a:spcBef>
        <a:spcPct val="30000"/>
      </a:spcBef>
      <a:spcAft>
        <a:spcPct val="0"/>
      </a:spcAft>
      <a:defRPr sz="1300" kern="1200">
        <a:solidFill>
          <a:schemeClr val="tx1"/>
        </a:solidFill>
        <a:latin typeface="+mn-lt"/>
        <a:ea typeface="+mn-ea"/>
        <a:cs typeface="+mn-cs"/>
      </a:defRPr>
    </a:lvl4pPr>
    <a:lvl5pPr marL="2036763" algn="l" defTabSz="1017588" rtl="0" fontAlgn="base">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3AC16953-6D21-4327-ADFB-ADF088B235A1}"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a:t>
            </a:fld>
            <a:endParaRPr lang="en-US" dirty="0" smtClean="0">
              <a:latin typeface="Times New Roman" pitchFamily="18" charset="0"/>
              <a:ea typeface="DejaVu Sans" pitchFamily="34" charset="2"/>
              <a:cs typeface="DejaVu Sans" pitchFamily="34" charset="2"/>
            </a:endParaRPr>
          </a:p>
        </p:txBody>
      </p:sp>
      <p:sp>
        <p:nvSpPr>
          <p:cNvPr id="66563"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6564" name="Rectangle 2"/>
          <p:cNvSpPr>
            <a:spLocks noGrp="1" noChangeArrowheads="1"/>
          </p:cNvSpPr>
          <p:nvPr>
            <p:ph type="body" idx="1"/>
          </p:nvPr>
        </p:nvSpPr>
        <p:spPr>
          <a:xfrm>
            <a:off x="914711" y="4344025"/>
            <a:ext cx="5028579" cy="4206615"/>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16</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r>
              <a:rPr lang="en-US" dirty="0" smtClean="0">
                <a:latin typeface="Times New Roman" pitchFamily="18" charset="0"/>
              </a:rPr>
              <a:t>Update this</a:t>
            </a:r>
            <a:r>
              <a:rPr lang="en-US" baseline="0" dirty="0" smtClean="0">
                <a:latin typeface="Times New Roman" pitchFamily="18" charset="0"/>
              </a:rPr>
              <a:t> slide with final numbers once obtained</a:t>
            </a:r>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17</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18</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19</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r>
              <a:rPr lang="en-US" dirty="0" smtClean="0">
                <a:latin typeface="Times New Roman" pitchFamily="18" charset="0"/>
              </a:rPr>
              <a:t>Update this slide with</a:t>
            </a:r>
            <a:r>
              <a:rPr lang="en-US" baseline="0" dirty="0" smtClean="0">
                <a:latin typeface="Times New Roman" pitchFamily="18" charset="0"/>
              </a:rPr>
              <a:t> final speed #s once obtained</a:t>
            </a:r>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20</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r>
              <a:rPr lang="en-US" dirty="0" smtClean="0">
                <a:latin typeface="Times New Roman" pitchFamily="18" charset="0"/>
              </a:rPr>
              <a:t>Update this slide with</a:t>
            </a:r>
            <a:r>
              <a:rPr lang="en-US" baseline="0" dirty="0" smtClean="0">
                <a:latin typeface="Times New Roman" pitchFamily="18" charset="0"/>
              </a:rPr>
              <a:t> final speed #s once obtained</a:t>
            </a:r>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21</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r>
              <a:rPr lang="en-US" dirty="0" smtClean="0">
                <a:latin typeface="Times New Roman" pitchFamily="18" charset="0"/>
              </a:rPr>
              <a:t>Update this slide with</a:t>
            </a:r>
            <a:r>
              <a:rPr lang="en-US" baseline="0" dirty="0" smtClean="0">
                <a:latin typeface="Times New Roman" pitchFamily="18" charset="0"/>
              </a:rPr>
              <a:t> final speed #s once obtained</a:t>
            </a:r>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22</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r>
              <a:rPr lang="en-US" dirty="0" smtClean="0">
                <a:latin typeface="Times New Roman" pitchFamily="18" charset="0"/>
              </a:rPr>
              <a:t>Update this slide with</a:t>
            </a:r>
            <a:r>
              <a:rPr lang="en-US" baseline="0" dirty="0" smtClean="0">
                <a:latin typeface="Times New Roman" pitchFamily="18" charset="0"/>
              </a:rPr>
              <a:t> final speed #s once obtained</a:t>
            </a:r>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23</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 this image.  Flip the yellow around,</a:t>
            </a:r>
            <a:r>
              <a:rPr lang="en-US" baseline="0" dirty="0" smtClean="0"/>
              <a:t> add another beam with intersecting yellow</a:t>
            </a:r>
            <a:endParaRPr lang="en-US" dirty="0"/>
          </a:p>
        </p:txBody>
      </p:sp>
      <p:sp>
        <p:nvSpPr>
          <p:cNvPr id="4" name="Slide Number Placeholder 3"/>
          <p:cNvSpPr>
            <a:spLocks noGrp="1"/>
          </p:cNvSpPr>
          <p:nvPr>
            <p:ph type="sldNum" idx="10"/>
          </p:nvPr>
        </p:nvSpPr>
        <p:spPr/>
        <p:txBody>
          <a:bodyPr/>
          <a:lstStyle/>
          <a:p>
            <a:pPr>
              <a:defRPr/>
            </a:pPr>
            <a:fld id="{928008C1-821C-4DD8-8BB1-7BF56FE2E53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9</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10</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11</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12</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13</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14</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tabLst>
                <a:tab pos="716594" algn="l"/>
                <a:tab pos="1433189" algn="l"/>
                <a:tab pos="2149783" algn="l"/>
                <a:tab pos="2867936" algn="l"/>
              </a:tabLst>
            </a:pPr>
            <a:fld id="{45FB645A-FFD9-4F4B-9AF5-D0F58B639476}" type="slidenum">
              <a:rPr lang="en-US" smtClean="0">
                <a:latin typeface="Times New Roman" pitchFamily="18" charset="0"/>
                <a:ea typeface="DejaVu Sans" pitchFamily="34" charset="2"/>
                <a:cs typeface="DejaVu Sans" pitchFamily="34" charset="2"/>
              </a:rPr>
              <a:pPr>
                <a:tabLst>
                  <a:tab pos="716594" algn="l"/>
                  <a:tab pos="1433189" algn="l"/>
                  <a:tab pos="2149783" algn="l"/>
                  <a:tab pos="2867936" algn="l"/>
                </a:tabLst>
              </a:pPr>
              <a:t>15</a:t>
            </a:fld>
            <a:endParaRPr lang="en-US" dirty="0"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209675" y="687388"/>
            <a:ext cx="4438650" cy="3429000"/>
          </a:xfrm>
          <a:solidFill>
            <a:srgbClr val="FFFFFF"/>
          </a:solidFill>
          <a:ln/>
        </p:spPr>
      </p:sp>
      <p:sp>
        <p:nvSpPr>
          <p:cNvPr id="68612" name="Rectangle 2"/>
          <p:cNvSpPr>
            <a:spLocks noGrp="1" noChangeArrowheads="1"/>
          </p:cNvSpPr>
          <p:nvPr>
            <p:ph type="body" idx="1"/>
          </p:nvPr>
        </p:nvSpPr>
        <p:spPr>
          <a:xfrm>
            <a:off x="914711" y="4344025"/>
            <a:ext cx="5028579" cy="4206615"/>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srcRect/>
          <a:stretch>
            <a:fillRect/>
          </a:stretch>
        </p:blipFill>
        <p:spPr bwMode="auto">
          <a:xfrm>
            <a:off x="0" y="3744913"/>
            <a:ext cx="10058400" cy="4027487"/>
          </a:xfrm>
          <a:prstGeom prst="rect">
            <a:avLst/>
          </a:prstGeom>
          <a:noFill/>
          <a:ln w="9525">
            <a:noFill/>
            <a:miter lim="800000"/>
            <a:headEnd/>
            <a:tailEnd/>
          </a:ln>
        </p:spPr>
      </p:pic>
      <p:pic>
        <p:nvPicPr>
          <p:cNvPr id="5" name="Picture 2"/>
          <p:cNvPicPr>
            <a:picLocks noChangeAspect="1" noChangeArrowheads="1"/>
          </p:cNvPicPr>
          <p:nvPr/>
        </p:nvPicPr>
        <p:blipFill>
          <a:blip r:embed="rId3" cstate="email"/>
          <a:srcRect l="22935"/>
          <a:stretch>
            <a:fillRect/>
          </a:stretch>
        </p:blipFill>
        <p:spPr bwMode="auto">
          <a:xfrm flipH="1" flipV="1">
            <a:off x="2286000" y="6710363"/>
            <a:ext cx="7772400" cy="1062037"/>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email"/>
          <a:srcRect l="22935"/>
          <a:stretch>
            <a:fillRect/>
          </a:stretch>
        </p:blipFill>
        <p:spPr bwMode="auto">
          <a:xfrm>
            <a:off x="0" y="-11113"/>
            <a:ext cx="7772400" cy="1062038"/>
          </a:xfrm>
          <a:prstGeom prst="rect">
            <a:avLst/>
          </a:prstGeom>
          <a:noFill/>
          <a:ln w="9525">
            <a:noFill/>
            <a:miter lim="800000"/>
            <a:headEnd/>
            <a:tailEnd/>
          </a:ln>
          <a:effectLst/>
        </p:spPr>
      </p:pic>
      <p:pic>
        <p:nvPicPr>
          <p:cNvPr id="7" name="Picture 10"/>
          <p:cNvPicPr>
            <a:picLocks/>
          </p:cNvPicPr>
          <p:nvPr/>
        </p:nvPicPr>
        <p:blipFill>
          <a:blip r:embed="rId4" cstate="email"/>
          <a:srcRect/>
          <a:stretch>
            <a:fillRect/>
          </a:stretch>
        </p:blipFill>
        <p:spPr bwMode="auto">
          <a:xfrm>
            <a:off x="7967663" y="100013"/>
            <a:ext cx="1884362" cy="808037"/>
          </a:xfrm>
          <a:prstGeom prst="rect">
            <a:avLst/>
          </a:prstGeom>
          <a:noFill/>
          <a:ln w="9525">
            <a:noFill/>
            <a:miter lim="800000"/>
            <a:headEnd/>
            <a:tailEnd/>
          </a:ln>
        </p:spPr>
      </p:pic>
      <p:sp>
        <p:nvSpPr>
          <p:cNvPr id="2" name="Title 1"/>
          <p:cNvSpPr>
            <a:spLocks noGrp="1"/>
          </p:cNvSpPr>
          <p:nvPr>
            <p:ph type="ctrTitle"/>
          </p:nvPr>
        </p:nvSpPr>
        <p:spPr>
          <a:xfrm>
            <a:off x="754380" y="1727199"/>
            <a:ext cx="8549640" cy="1244266"/>
          </a:xfrm>
        </p:spPr>
        <p:txBody>
          <a:bodyPr anchorCtr="1">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508760" y="3052747"/>
            <a:ext cx="7040880" cy="839667"/>
          </a:xfrm>
        </p:spPr>
        <p:txBody>
          <a:bodyPr anchor="t" anchorCtr="1">
            <a:normAutofit/>
          </a:bodyPr>
          <a:lstStyle>
            <a:lvl1pPr marL="0" indent="0" algn="ctr">
              <a:spcBef>
                <a:spcPts val="669"/>
              </a:spcBef>
              <a:spcAft>
                <a:spcPts val="669"/>
              </a:spcAft>
              <a:buNone/>
              <a:defRPr sz="2700">
                <a:solidFill>
                  <a:srgbClr val="BE9B69"/>
                </a:solidFill>
                <a:effectLs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EE5B729C-47FA-4D48-94C4-5045911317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82575" indent="-282575">
              <a:buFontTx/>
              <a:buBlip>
                <a:blip r:embed="rId2"/>
              </a:buBlip>
              <a:defRPr/>
            </a:lvl1pPr>
            <a:lvl2pPr marL="576263" indent="-254000">
              <a:buFontTx/>
              <a:buBlip>
                <a:blip r:embed="rId2"/>
              </a:buBlip>
              <a:defRPr/>
            </a:lvl2pPr>
            <a:lvl3pPr marL="914400" indent="-284163">
              <a:buFontTx/>
              <a:buBlip>
                <a:blip r:embed="rId2"/>
              </a:buBlip>
              <a:defRPr/>
            </a:lvl3pPr>
            <a:lvl4pPr marL="1196975" indent="-244475">
              <a:buFontTx/>
              <a:buBlip>
                <a:blip r:embed="rId2"/>
              </a:buBlip>
              <a:defRPr/>
            </a:lvl4pPr>
            <a:lvl5pPr marL="1481138" indent="-268288">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46F0CF91-D697-47E3-8C60-CA7299ABBD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8350" y="1921510"/>
            <a:ext cx="4171792"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7783" y="1921510"/>
            <a:ext cx="4171791"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443605" y="7489933"/>
            <a:ext cx="3185160" cy="282469"/>
          </a:xfrm>
          <a:prstGeom prst="rect">
            <a:avLst/>
          </a:prstGeom>
        </p:spPr>
        <p:txBody>
          <a:bodyPr lIns="101882" tIns="50941" rIns="101882" bIns="50941"/>
          <a:lstStyle>
            <a:lvl1pPr>
              <a:defRPr/>
            </a:lvl1pPr>
          </a:lstStyle>
          <a:p>
            <a:r>
              <a:rPr lang="en-US"/>
              <a:t>HECS Workshop, July 2006</a:t>
            </a:r>
          </a:p>
        </p:txBody>
      </p:sp>
      <p:sp>
        <p:nvSpPr>
          <p:cNvPr id="6" name="Slide Number Placeholder 5"/>
          <p:cNvSpPr>
            <a:spLocks noGrp="1"/>
          </p:cNvSpPr>
          <p:nvPr>
            <p:ph type="sldNum" sz="quarter" idx="11"/>
          </p:nvPr>
        </p:nvSpPr>
        <p:spPr/>
        <p:txBody>
          <a:bodyPr/>
          <a:lstStyle>
            <a:lvl1pPr>
              <a:defRPr/>
            </a:lvl1pPr>
          </a:lstStyle>
          <a:p>
            <a:fld id="{70580648-3DE0-48E3-A9FC-264555BC11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cxnSp>
        <p:nvCxnSpPr>
          <p:cNvPr id="2" name="Straight Connector 1"/>
          <p:cNvCxnSpPr/>
          <p:nvPr userDrawn="1"/>
        </p:nvCxnSpPr>
        <p:spPr bwMode="auto">
          <a:xfrm>
            <a:off x="0" y="1122680"/>
            <a:ext cx="10058400" cy="1800"/>
          </a:xfrm>
          <a:prstGeom prst="line">
            <a:avLst/>
          </a:prstGeom>
          <a:solidFill>
            <a:srgbClr val="00B8FF"/>
          </a:solidFill>
          <a:ln w="38100" cap="flat" cmpd="sng" algn="ctr">
            <a:solidFill>
              <a:schemeClr val="accent2">
                <a:lumMod val="50000"/>
              </a:schemeClr>
            </a:solidFill>
            <a:prstDash val="solid"/>
            <a:round/>
            <a:headEnd type="none" w="med" len="med"/>
            <a:tailEnd type="none" w="med" len="med"/>
          </a:ln>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idx="10"/>
          </p:nvPr>
        </p:nvSpPr>
        <p:spPr>
          <a:xfrm>
            <a:off x="8843011" y="7408968"/>
            <a:ext cx="1171734" cy="296863"/>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3EB0E879-A678-42DE-940F-89D8C56513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cstate="email"/>
          <a:srcRect l="22935"/>
          <a:stretch>
            <a:fillRect/>
          </a:stretch>
        </p:blipFill>
        <p:spPr bwMode="auto">
          <a:xfrm flipH="1" flipV="1">
            <a:off x="2286000" y="6710363"/>
            <a:ext cx="7772400" cy="1062037"/>
          </a:xfrm>
          <a:prstGeom prst="rect">
            <a:avLst/>
          </a:prstGeom>
          <a:noFill/>
          <a:ln w="9525">
            <a:noFill/>
            <a:miter lim="800000"/>
            <a:headEnd/>
            <a:tailEnd/>
          </a:ln>
          <a:effectLst/>
        </p:spPr>
      </p:pic>
      <p:pic>
        <p:nvPicPr>
          <p:cNvPr id="1027" name="Picture 2"/>
          <p:cNvPicPr>
            <a:picLocks noChangeAspect="1" noChangeArrowheads="1"/>
          </p:cNvPicPr>
          <p:nvPr/>
        </p:nvPicPr>
        <p:blipFill>
          <a:blip r:embed="rId7" cstate="email"/>
          <a:srcRect l="22935"/>
          <a:stretch>
            <a:fillRect/>
          </a:stretch>
        </p:blipFill>
        <p:spPr bwMode="auto">
          <a:xfrm>
            <a:off x="0" y="-11113"/>
            <a:ext cx="7772400" cy="1062038"/>
          </a:xfrm>
          <a:prstGeom prst="rect">
            <a:avLst/>
          </a:prstGeom>
          <a:noFill/>
          <a:ln w="9525">
            <a:noFill/>
            <a:miter lim="800000"/>
            <a:headEnd/>
            <a:tailEnd/>
          </a:ln>
          <a:effectLst/>
        </p:spPr>
      </p:pic>
      <p:sp>
        <p:nvSpPr>
          <p:cNvPr id="1028"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643813" y="7570788"/>
            <a:ext cx="2346325" cy="150812"/>
          </a:xfrm>
          <a:prstGeom prst="rect">
            <a:avLst/>
          </a:prstGeom>
        </p:spPr>
        <p:txBody>
          <a:bodyPr vert="horz" lIns="0" tIns="0" rIns="0" bIns="0" rtlCol="0" anchor="b" anchorCtr="0"/>
          <a:lstStyle>
            <a:lvl1pPr algn="r" defTabSz="1018824" fontAlgn="auto">
              <a:spcBef>
                <a:spcPts val="0"/>
              </a:spcBef>
              <a:spcAft>
                <a:spcPts val="0"/>
              </a:spcAft>
              <a:defRPr sz="600" smtClean="0">
                <a:solidFill>
                  <a:schemeClr val="bg1"/>
                </a:solidFill>
                <a:latin typeface="Arial" pitchFamily="34" charset="0"/>
                <a:cs typeface="Arial" pitchFamily="34" charset="0"/>
              </a:defRPr>
            </a:lvl1pPr>
          </a:lstStyle>
          <a:p>
            <a:pPr>
              <a:defRPr/>
            </a:pPr>
            <a:fld id="{DF1153B0-554A-42FA-8FB9-5533B4EFE163}" type="slidenum">
              <a:rPr lang="en-US"/>
              <a:pPr>
                <a:defRPr/>
              </a:pPr>
              <a:t>‹#›</a:t>
            </a:fld>
            <a:endParaRPr lang="en-US"/>
          </a:p>
        </p:txBody>
      </p:sp>
      <p:sp>
        <p:nvSpPr>
          <p:cNvPr id="1030" name="Title Placeholder 1"/>
          <p:cNvSpPr>
            <a:spLocks noGrp="1"/>
          </p:cNvSpPr>
          <p:nvPr>
            <p:ph type="title"/>
          </p:nvPr>
        </p:nvSpPr>
        <p:spPr bwMode="auto">
          <a:xfrm>
            <a:off x="503238" y="428625"/>
            <a:ext cx="9051925" cy="1295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031" name="Picture 15"/>
          <p:cNvPicPr>
            <a:picLocks noChangeAspect="1"/>
          </p:cNvPicPr>
          <p:nvPr/>
        </p:nvPicPr>
        <p:blipFill>
          <a:blip r:embed="rId8" cstate="email"/>
          <a:srcRect/>
          <a:stretch>
            <a:fillRect/>
          </a:stretch>
        </p:blipFill>
        <p:spPr bwMode="auto">
          <a:xfrm>
            <a:off x="134938" y="7026275"/>
            <a:ext cx="1828800" cy="600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08" r:id="rId2"/>
    <p:sldLayoutId id="2147483735" r:id="rId3"/>
    <p:sldLayoutId id="2147483736" r:id="rId4"/>
    <p:sldLayoutId id="2147483737" r:id="rId5"/>
  </p:sldLayoutIdLst>
  <p:timing>
    <p:tnLst>
      <p:par>
        <p:cTn id="1" dur="indefinite" restart="never" nodeType="tmRoot"/>
      </p:par>
    </p:tnLst>
  </p:timing>
  <p:hf hdr="0" ftr="0" dt="0"/>
  <p:txStyles>
    <p:titleStyle>
      <a:lvl1pPr algn="r" defTabSz="1017588" rtl="0" eaLnBrk="1" fontAlgn="base" hangingPunct="1">
        <a:lnSpc>
          <a:spcPct val="85000"/>
        </a:lnSpc>
        <a:spcBef>
          <a:spcPct val="0"/>
        </a:spcBef>
        <a:spcAft>
          <a:spcPct val="0"/>
        </a:spcAft>
        <a:defRPr sz="3600" b="1" kern="1200">
          <a:solidFill>
            <a:srgbClr val="002A54"/>
          </a:solidFill>
          <a:latin typeface="Arial" pitchFamily="34" charset="0"/>
          <a:ea typeface="+mj-ea"/>
          <a:cs typeface="Arial" pitchFamily="34" charset="0"/>
        </a:defRPr>
      </a:lvl1pPr>
      <a:lvl2pPr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2pPr>
      <a:lvl3pPr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3pPr>
      <a:lvl4pPr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4pPr>
      <a:lvl5pPr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5pPr>
      <a:lvl6pPr marL="457200"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6pPr>
      <a:lvl7pPr marL="914400"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7pPr>
      <a:lvl8pPr marL="1371600"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8pPr>
      <a:lvl9pPr marL="1828800" algn="r" defTabSz="1017588" rtl="0" eaLnBrk="1" fontAlgn="base" hangingPunct="1">
        <a:lnSpc>
          <a:spcPct val="85000"/>
        </a:lnSpc>
        <a:spcBef>
          <a:spcPct val="0"/>
        </a:spcBef>
        <a:spcAft>
          <a:spcPct val="0"/>
        </a:spcAft>
        <a:defRPr sz="3600" b="1">
          <a:solidFill>
            <a:srgbClr val="002A54"/>
          </a:solidFill>
          <a:latin typeface="Arial" charset="0"/>
          <a:cs typeface="Arial" charset="0"/>
        </a:defRPr>
      </a:lvl9pPr>
    </p:titleStyle>
    <p:bodyStyle>
      <a:lvl1pPr algn="l" defTabSz="1017588" rtl="0" eaLnBrk="1" fontAlgn="base" hangingPunct="1">
        <a:lnSpc>
          <a:spcPct val="85000"/>
        </a:lnSpc>
        <a:spcBef>
          <a:spcPts val="1338"/>
        </a:spcBef>
        <a:spcAft>
          <a:spcPts val="1338"/>
        </a:spcAft>
        <a:buSzPct val="65000"/>
        <a:defRPr sz="3100" kern="1200">
          <a:solidFill>
            <a:srgbClr val="002A54"/>
          </a:solidFill>
          <a:latin typeface="Arial" pitchFamily="34" charset="0"/>
          <a:ea typeface="+mn-ea"/>
          <a:cs typeface="Arial" pitchFamily="34" charset="0"/>
        </a:defRPr>
      </a:lvl1pPr>
      <a:lvl2pPr marL="322263" algn="l" defTabSz="1017588" rtl="0" eaLnBrk="1" fontAlgn="base" hangingPunct="1">
        <a:lnSpc>
          <a:spcPct val="85000"/>
        </a:lnSpc>
        <a:spcBef>
          <a:spcPts val="1338"/>
        </a:spcBef>
        <a:spcAft>
          <a:spcPts val="1338"/>
        </a:spcAft>
        <a:buSzPct val="65000"/>
        <a:defRPr sz="2900" kern="1200">
          <a:solidFill>
            <a:srgbClr val="002A54"/>
          </a:solidFill>
          <a:latin typeface="Arial" pitchFamily="34" charset="0"/>
          <a:ea typeface="+mn-ea"/>
          <a:cs typeface="Arial" pitchFamily="34" charset="0"/>
        </a:defRPr>
      </a:lvl2pPr>
      <a:lvl3pPr marL="630238" algn="l" defTabSz="1017588" rtl="0" eaLnBrk="1" fontAlgn="base" hangingPunct="1">
        <a:lnSpc>
          <a:spcPct val="85000"/>
        </a:lnSpc>
        <a:spcBef>
          <a:spcPts val="1338"/>
        </a:spcBef>
        <a:spcAft>
          <a:spcPts val="1338"/>
        </a:spcAft>
        <a:buSzPct val="65000"/>
        <a:defRPr sz="2700" kern="1200">
          <a:solidFill>
            <a:srgbClr val="002A54"/>
          </a:solidFill>
          <a:latin typeface="Arial" pitchFamily="34" charset="0"/>
          <a:ea typeface="+mn-ea"/>
          <a:cs typeface="Arial" pitchFamily="34" charset="0"/>
        </a:defRPr>
      </a:lvl3pPr>
      <a:lvl4pPr marL="952500" algn="l" defTabSz="1017588" rtl="0" eaLnBrk="1" fontAlgn="base" hangingPunct="1">
        <a:lnSpc>
          <a:spcPct val="85000"/>
        </a:lnSpc>
        <a:spcBef>
          <a:spcPts val="1338"/>
        </a:spcBef>
        <a:spcAft>
          <a:spcPts val="1338"/>
        </a:spcAft>
        <a:buSzPct val="65000"/>
        <a:defRPr sz="2500" kern="1200">
          <a:solidFill>
            <a:srgbClr val="002A54"/>
          </a:solidFill>
          <a:latin typeface="Arial" pitchFamily="34" charset="0"/>
          <a:ea typeface="+mn-ea"/>
          <a:cs typeface="Arial" pitchFamily="34" charset="0"/>
        </a:defRPr>
      </a:lvl4pPr>
      <a:lvl5pPr marL="1212850" algn="l" defTabSz="1017588" rtl="0" eaLnBrk="1" fontAlgn="base" hangingPunct="1">
        <a:lnSpc>
          <a:spcPct val="85000"/>
        </a:lnSpc>
        <a:spcBef>
          <a:spcPts val="1338"/>
        </a:spcBef>
        <a:spcAft>
          <a:spcPts val="1338"/>
        </a:spcAft>
        <a:buSzPct val="65000"/>
        <a:defRPr sz="2200" kern="1200">
          <a:solidFill>
            <a:srgbClr val="002A54"/>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keeneland.gatech.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945673"/>
            <a:ext cx="10058400" cy="1997075"/>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500" b="1" dirty="0" smtClean="0">
                <a:solidFill>
                  <a:srgbClr val="002A54"/>
                </a:solidFill>
              </a:rPr>
              <a:t>Graphics Processor Clusters for High Speed Backpropagation</a:t>
            </a:r>
            <a:endParaRPr lang="en-US" sz="4500" b="1" dirty="0">
              <a:solidFill>
                <a:srgbClr val="002A54"/>
              </a:solidFill>
            </a:endParaRPr>
          </a:p>
        </p:txBody>
      </p:sp>
      <p:sp>
        <p:nvSpPr>
          <p:cNvPr id="31747" name="Text Box 3"/>
          <p:cNvSpPr txBox="1">
            <a:spLocks noChangeArrowheads="1"/>
          </p:cNvSpPr>
          <p:nvPr/>
        </p:nvSpPr>
        <p:spPr bwMode="auto">
          <a:xfrm>
            <a:off x="0" y="2269388"/>
            <a:ext cx="10058400" cy="1986280"/>
          </a:xfrm>
          <a:prstGeom prst="rect">
            <a:avLst/>
          </a:prstGeom>
          <a:noFill/>
          <a:ln w="9525">
            <a:noFill/>
            <a:round/>
            <a:headEnd/>
            <a:tailEnd/>
          </a:ln>
        </p:spPr>
        <p:txBody>
          <a:bodyPr lIns="101882" tIns="50941" rIns="101882" bIns="50941" anchor="ctr" anchorCtr="1"/>
          <a:lstStyle/>
          <a:p>
            <a:pPr algn="ctr" eaLnBrk="0" hangingPunct="0">
              <a:spcBef>
                <a:spcPts val="0"/>
              </a:spcBef>
              <a:spcAft>
                <a:spcPts val="0"/>
              </a:spcAft>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2400" b="1" dirty="0" smtClean="0">
                <a:solidFill>
                  <a:srgbClr val="002A54"/>
                </a:solidFill>
              </a:rPr>
              <a:t>2011 High Performance Embedded Computing Workshop</a:t>
            </a:r>
          </a:p>
          <a:p>
            <a:pPr algn="ctr" eaLnBrk="0" hangingPunct="0">
              <a:spcBef>
                <a:spcPts val="0"/>
              </a:spcBef>
              <a:spcAft>
                <a:spcPts val="0"/>
              </a:spcAft>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2400" b="1" dirty="0" smtClean="0">
                <a:solidFill>
                  <a:srgbClr val="002A54"/>
                </a:solidFill>
              </a:rPr>
              <a:t>22 September 2011</a:t>
            </a:r>
            <a:endParaRPr lang="en-US" sz="2400" b="1" dirty="0">
              <a:solidFill>
                <a:srgbClr val="002A54"/>
              </a:solidFill>
            </a:endParaRPr>
          </a:p>
        </p:txBody>
      </p:sp>
      <p:sp>
        <p:nvSpPr>
          <p:cNvPr id="31749" name="Text Box 5"/>
          <p:cNvSpPr txBox="1">
            <a:spLocks noChangeArrowheads="1"/>
          </p:cNvSpPr>
          <p:nvPr/>
        </p:nvSpPr>
        <p:spPr bwMode="auto">
          <a:xfrm>
            <a:off x="1146875" y="3793255"/>
            <a:ext cx="7981628" cy="782417"/>
          </a:xfrm>
          <a:prstGeom prst="rect">
            <a:avLst/>
          </a:prstGeom>
          <a:noFill/>
          <a:ln w="9525">
            <a:noFill/>
            <a:round/>
            <a:headEnd/>
            <a:tailEnd/>
          </a:ln>
        </p:spPr>
        <p:txBody>
          <a:bodyPr wrap="square" lIns="100278" tIns="52145" rIns="100278" bIns="52145">
            <a:spAutoFit/>
          </a:bodyPr>
          <a:lstStyle/>
          <a:p>
            <a:pPr algn="ctr" eaLnBrk="0" hangingPunct="0">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2200" dirty="0" smtClean="0">
                <a:solidFill>
                  <a:srgbClr val="002A54"/>
                </a:solidFill>
              </a:rPr>
              <a:t>Daniel P. Campbell, </a:t>
            </a:r>
            <a:r>
              <a:rPr lang="en-US" sz="2200" smtClean="0">
                <a:solidFill>
                  <a:srgbClr val="002A54"/>
                </a:solidFill>
              </a:rPr>
              <a:t>Thomas M. </a:t>
            </a:r>
            <a:r>
              <a:rPr lang="en-US" sz="2200" dirty="0" smtClean="0">
                <a:solidFill>
                  <a:srgbClr val="002A54"/>
                </a:solidFill>
              </a:rPr>
              <a:t>Benson, Daniel A. Cook</a:t>
            </a:r>
            <a:endParaRPr lang="en-US" sz="2200" dirty="0">
              <a:solidFill>
                <a:srgbClr val="002A54"/>
              </a:solidFill>
            </a:endParaRPr>
          </a:p>
          <a:p>
            <a:pPr algn="ctr" eaLnBrk="0" hangingPunct="0">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2200" dirty="0" smtClean="0">
                <a:solidFill>
                  <a:srgbClr val="002A54"/>
                </a:solidFill>
              </a:rPr>
              <a:t>dan.campbell@gtri.gatech.edu</a:t>
            </a:r>
            <a:endParaRPr lang="en-US" sz="2200" dirty="0">
              <a:solidFill>
                <a:srgbClr val="002A54"/>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Direct Optimization Considerations</a:t>
            </a:r>
            <a:endParaRPr lang="en-US" sz="4000" dirty="0">
              <a:solidFill>
                <a:srgbClr val="002060"/>
              </a:solidFill>
            </a:endParaRPr>
          </a:p>
        </p:txBody>
      </p:sp>
      <p:sp>
        <p:nvSpPr>
          <p:cNvPr id="33796" name="Text Box 3"/>
          <p:cNvSpPr txBox="1">
            <a:spLocks noChangeArrowheads="1"/>
          </p:cNvSpPr>
          <p:nvPr/>
        </p:nvSpPr>
        <p:spPr bwMode="auto">
          <a:xfrm>
            <a:off x="253207" y="1429701"/>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Textures for clamped, interpolated sampling</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2-D blocks for range (thus cache) coherency</a:t>
            </a:r>
          </a:p>
          <a:p>
            <a:pPr marL="380291" lvl="1" indent="-380291" eaLnBrk="0" hangingPunct="0">
              <a:spcBef>
                <a:spcPts val="0"/>
              </a:spcBef>
              <a:spcAft>
                <a:spcPts val="0"/>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Careful control of register spills</a:t>
            </a:r>
          </a:p>
          <a:p>
            <a:pPr marL="826027" lvl="2" indent="-380291" eaLnBrk="0" hangingPunct="0">
              <a:spcBef>
                <a:spcPts val="0"/>
              </a:spcBef>
              <a:spcAft>
                <a:spcPts val="0"/>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b="1" dirty="0" smtClean="0">
                <a:solidFill>
                  <a:srgbClr val="002A54"/>
                </a:solidFill>
              </a:rPr>
              <a:t>Shared memory for (some) local variables</a:t>
            </a:r>
          </a:p>
          <a:p>
            <a:pPr marL="826027" lvl="2" indent="-380291" eaLnBrk="0" hangingPunct="0">
              <a:spcBef>
                <a:spcPts val="0"/>
              </a:spcBef>
              <a:spcAft>
                <a:spcPts val="0"/>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b="1" dirty="0" smtClean="0">
                <a:solidFill>
                  <a:srgbClr val="002A54"/>
                </a:solidFill>
              </a:rPr>
              <a:t>Reduced precision </a:t>
            </a:r>
            <a:r>
              <a:rPr lang="en-US" b="1" dirty="0" err="1" smtClean="0">
                <a:solidFill>
                  <a:srgbClr val="002A54"/>
                </a:solidFill>
              </a:rPr>
              <a:t>transcendentals</a:t>
            </a:r>
            <a:endParaRPr lang="en-US" b="1" dirty="0" smtClean="0">
              <a:solidFill>
                <a:srgbClr val="002A54"/>
              </a:solidFill>
            </a:endParaRPr>
          </a:p>
          <a:p>
            <a:pPr marL="380291" lvl="1" indent="-380291" eaLnBrk="0" hangingPunct="0">
              <a:spcBef>
                <a:spcPts val="669"/>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Recalculate versus lookup</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Limit index arithmetic</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Careful use of L2 cache versus shared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Eliminate partially dead code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Peak throughput: 6.47 billion pixel*ping/second</a:t>
            </a: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Single-Node</a:t>
            </a:r>
            <a:r>
              <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 Optimization Considerations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Baseline Scaling</a:t>
            </a:r>
            <a:endParaRPr lang="en-US" sz="4000" dirty="0">
              <a:solidFill>
                <a:srgbClr val="002060"/>
              </a:solidFill>
            </a:endParaRPr>
          </a:p>
        </p:txBody>
      </p:sp>
      <p:graphicFrame>
        <p:nvGraphicFramePr>
          <p:cNvPr id="4" name="Chart 3"/>
          <p:cNvGraphicFramePr/>
          <p:nvPr/>
        </p:nvGraphicFramePr>
        <p:xfrm>
          <a:off x="163286" y="1251857"/>
          <a:ext cx="9742714" cy="539931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Baseline Scaling</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7" name="TextBox 6"/>
          <p:cNvSpPr txBox="1"/>
          <p:nvPr/>
        </p:nvSpPr>
        <p:spPr>
          <a:xfrm>
            <a:off x="6662059" y="1273628"/>
            <a:ext cx="3145972" cy="1200329"/>
          </a:xfrm>
          <a:prstGeom prst="rect">
            <a:avLst/>
          </a:prstGeom>
          <a:solidFill>
            <a:schemeClr val="accent3">
              <a:lumMod val="20000"/>
              <a:lumOff val="80000"/>
            </a:schemeClr>
          </a:solidFill>
        </p:spPr>
        <p:txBody>
          <a:bodyPr wrap="square" rtlCol="0">
            <a:spAutoFit/>
          </a:bodyPr>
          <a:lstStyle/>
          <a:p>
            <a:r>
              <a:rPr lang="en-US" sz="1800" dirty="0" smtClean="0"/>
              <a:t>Node:</a:t>
            </a:r>
          </a:p>
          <a:p>
            <a:pPr>
              <a:buFont typeface="Arial" pitchFamily="34" charset="0"/>
              <a:buChar char="•"/>
            </a:pPr>
            <a:r>
              <a:rPr lang="en-US" sz="1800" dirty="0" smtClean="0"/>
              <a:t>1 or 2 Tesla C2050</a:t>
            </a:r>
          </a:p>
          <a:p>
            <a:pPr>
              <a:buFont typeface="Arial" pitchFamily="34" charset="0"/>
              <a:buChar char="•"/>
            </a:pPr>
            <a:r>
              <a:rPr lang="en-US" sz="1800" dirty="0" smtClean="0"/>
              <a:t>2x Xeon 5660/24GB RAM</a:t>
            </a:r>
          </a:p>
          <a:p>
            <a:pPr>
              <a:buFont typeface="Arial" pitchFamily="34" charset="0"/>
              <a:buChar char="•"/>
            </a:pPr>
            <a:r>
              <a:rPr lang="en-US" sz="1800" dirty="0" smtClean="0"/>
              <a:t>DDR </a:t>
            </a:r>
            <a:r>
              <a:rPr lang="en-US" sz="1800" dirty="0" err="1" smtClean="0"/>
              <a:t>Infiniband</a:t>
            </a:r>
            <a:endParaRPr lang="en-US" sz="18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Baseline Scaling</a:t>
            </a:r>
            <a:endParaRPr lang="en-US" sz="4000" dirty="0">
              <a:solidFill>
                <a:srgbClr val="002060"/>
              </a:solidFill>
            </a:endParaRPr>
          </a:p>
        </p:txBody>
      </p:sp>
      <p:sp>
        <p:nvSpPr>
          <p:cNvPr id="6"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Baseline Scaling</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graphicFrame>
        <p:nvGraphicFramePr>
          <p:cNvPr id="5" name="Chart 4"/>
          <p:cNvGraphicFramePr/>
          <p:nvPr/>
        </p:nvGraphicFramePr>
        <p:xfrm>
          <a:off x="0" y="1164770"/>
          <a:ext cx="10058400" cy="56061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88573" y="4212771"/>
            <a:ext cx="3145972" cy="1200329"/>
          </a:xfrm>
          <a:prstGeom prst="rect">
            <a:avLst/>
          </a:prstGeom>
          <a:solidFill>
            <a:schemeClr val="accent3">
              <a:lumMod val="20000"/>
              <a:lumOff val="80000"/>
            </a:schemeClr>
          </a:solidFill>
        </p:spPr>
        <p:txBody>
          <a:bodyPr wrap="square" rtlCol="0">
            <a:spAutoFit/>
          </a:bodyPr>
          <a:lstStyle/>
          <a:p>
            <a:r>
              <a:rPr lang="en-US" sz="1800" dirty="0" smtClean="0"/>
              <a:t>Node:</a:t>
            </a:r>
          </a:p>
          <a:p>
            <a:pPr>
              <a:buFont typeface="Arial" pitchFamily="34" charset="0"/>
              <a:buChar char="•"/>
            </a:pPr>
            <a:r>
              <a:rPr lang="en-US" sz="1800" dirty="0" smtClean="0"/>
              <a:t>1 or 2 Tesla C2050</a:t>
            </a:r>
          </a:p>
          <a:p>
            <a:pPr>
              <a:buFont typeface="Arial" pitchFamily="34" charset="0"/>
              <a:buChar char="•"/>
            </a:pPr>
            <a:r>
              <a:rPr lang="en-US" sz="1800" dirty="0" smtClean="0"/>
              <a:t>2x Xeon 5660/24GB RAM</a:t>
            </a:r>
          </a:p>
          <a:p>
            <a:pPr>
              <a:buFont typeface="Arial" pitchFamily="34" charset="0"/>
              <a:buChar char="•"/>
            </a:pPr>
            <a:r>
              <a:rPr lang="en-US" sz="1800" dirty="0" smtClean="0"/>
              <a:t>DDR </a:t>
            </a:r>
            <a:r>
              <a:rPr lang="en-US" sz="1800" dirty="0" err="1" smtClean="0"/>
              <a:t>Infiniband</a:t>
            </a:r>
            <a:endParaRPr lang="en-US" sz="18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Direct Optimization Considerations</a:t>
            </a:r>
            <a:endParaRPr lang="en-US" sz="4000" dirty="0">
              <a:solidFill>
                <a:srgbClr val="002060"/>
              </a:solidFill>
            </a:endParaRPr>
          </a:p>
        </p:txBody>
      </p:sp>
      <p:sp>
        <p:nvSpPr>
          <p:cNvPr id="33796" name="Text Box 3"/>
          <p:cNvSpPr txBox="1">
            <a:spLocks noChangeArrowheads="1"/>
          </p:cNvSpPr>
          <p:nvPr/>
        </p:nvSpPr>
        <p:spPr bwMode="auto">
          <a:xfrm>
            <a:off x="253207" y="1429701"/>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err="1" smtClean="0">
                <a:solidFill>
                  <a:srgbClr val="002A54"/>
                </a:solidFill>
              </a:rPr>
              <a:t>Keeneland</a:t>
            </a:r>
            <a:r>
              <a:rPr lang="en-US" sz="2800" b="1" dirty="0" smtClean="0">
                <a:solidFill>
                  <a:srgbClr val="002A54"/>
                </a:solidFill>
              </a:rPr>
              <a:t> Initial Deployment </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120 Nodes</a:t>
            </a:r>
          </a:p>
          <a:p>
            <a:pPr marL="889879" lvl="2"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3 Tesla C2070</a:t>
            </a:r>
          </a:p>
          <a:p>
            <a:pPr marL="889879" lvl="2"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QDR </a:t>
            </a:r>
            <a:r>
              <a:rPr lang="en-US" sz="2800" b="1" dirty="0" err="1" smtClean="0">
                <a:solidFill>
                  <a:srgbClr val="002A54"/>
                </a:solidFill>
              </a:rPr>
              <a:t>Infiniband</a:t>
            </a:r>
            <a:endParaRPr lang="en-US" sz="2800" b="1" dirty="0" smtClean="0">
              <a:solidFill>
                <a:srgbClr val="002A54"/>
              </a:solidFill>
            </a:endParaRPr>
          </a:p>
          <a:p>
            <a:pPr marL="889879" lvl="2"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2 6-core </a:t>
            </a:r>
            <a:r>
              <a:rPr lang="en-US" sz="2800" b="1" dirty="0" err="1" smtClean="0">
                <a:solidFill>
                  <a:srgbClr val="002A54"/>
                </a:solidFill>
              </a:rPr>
              <a:t>Westmere</a:t>
            </a:r>
            <a:endParaRPr lang="en-US" sz="2800" b="1" dirty="0" smtClean="0">
              <a:solidFill>
                <a:srgbClr val="002A54"/>
              </a:solidFill>
            </a:endParaRPr>
          </a:p>
          <a:p>
            <a:pPr marL="889879" lvl="2"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201 </a:t>
            </a:r>
            <a:r>
              <a:rPr lang="en-US" sz="2800" b="1" dirty="0" err="1" smtClean="0">
                <a:solidFill>
                  <a:srgbClr val="002A54"/>
                </a:solidFill>
              </a:rPr>
              <a:t>Tflops</a:t>
            </a:r>
            <a:r>
              <a:rPr lang="en-US" sz="2800" b="1" dirty="0" smtClean="0">
                <a:solidFill>
                  <a:srgbClr val="002A54"/>
                </a:solidFill>
              </a:rPr>
              <a:t> GNE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hlinkClick r:id="rId3"/>
              </a:rPr>
              <a:t>http://keeneland.gatech.edu/</a:t>
            </a:r>
            <a:endParaRPr lang="en-US" sz="2800" b="1" dirty="0" smtClean="0">
              <a:solidFill>
                <a:srgbClr val="002A54"/>
              </a:solidFill>
            </a:endParaRPr>
          </a:p>
          <a:p>
            <a:pPr marL="380291" lvl="1" indent="-380291" eaLnBrk="0" hangingPunct="0">
              <a:spcBef>
                <a:spcPts val="0"/>
              </a:spcBef>
              <a:spcAft>
                <a:spcPts val="669"/>
              </a:spcAft>
              <a:buClr>
                <a:srgbClr val="002A54"/>
              </a:buClr>
              <a:buSzPct val="90000"/>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noProof="0" dirty="0" smtClean="0">
                <a:solidFill>
                  <a:srgbClr val="002A54"/>
                </a:solidFill>
                <a:latin typeface="Arial" pitchFamily="34" charset="0"/>
                <a:ea typeface="DejaVu Sans"/>
                <a:cs typeface="Arial" pitchFamily="34" charset="0"/>
              </a:rPr>
              <a:t>Final Test Platform</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Direct Optimization Considerations</a:t>
            </a:r>
            <a:endParaRPr lang="en-US" sz="4000" dirty="0">
              <a:solidFill>
                <a:srgbClr val="002060"/>
              </a:solidFill>
            </a:endParaRPr>
          </a:p>
        </p:txBody>
      </p:sp>
      <p:sp>
        <p:nvSpPr>
          <p:cNvPr id="33796" name="Text Box 3"/>
          <p:cNvSpPr txBox="1">
            <a:spLocks noChangeArrowheads="1"/>
          </p:cNvSpPr>
          <p:nvPr/>
        </p:nvSpPr>
        <p:spPr bwMode="auto">
          <a:xfrm>
            <a:off x="253207" y="1429701"/>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Full image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Full input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Number of pings not used by large groups of pixels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Load imbalance constraining at high GPU count</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Kernel, PCI-E, and MPI serialized</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Volume of input data not used by a given pixel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err="1" smtClean="0">
                <a:solidFill>
                  <a:srgbClr val="002A54"/>
                </a:solidFill>
                <a:latin typeface="Arial" pitchFamily="34" charset="0"/>
                <a:ea typeface="DejaVu Sans"/>
                <a:cs typeface="Arial" pitchFamily="34" charset="0"/>
              </a:rPr>
              <a:t>Gigapixel</a:t>
            </a:r>
            <a:r>
              <a:rPr lang="en-US" sz="3600" b="1" dirty="0" smtClean="0">
                <a:solidFill>
                  <a:srgbClr val="002A54"/>
                </a:solidFill>
                <a:latin typeface="Arial" pitchFamily="34" charset="0"/>
                <a:ea typeface="DejaVu Sans"/>
                <a:cs typeface="Arial" pitchFamily="34" charset="0"/>
              </a:rPr>
              <a:t> &amp; Large Cluster Considerations</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Direct Optimization Considerations</a:t>
            </a:r>
            <a:endParaRPr lang="en-US" sz="4000" dirty="0">
              <a:solidFill>
                <a:srgbClr val="002060"/>
              </a:solidFill>
            </a:endParaRPr>
          </a:p>
        </p:txBody>
      </p:sp>
      <p:sp>
        <p:nvSpPr>
          <p:cNvPr id="33796" name="Text Box 3"/>
          <p:cNvSpPr txBox="1">
            <a:spLocks noChangeArrowheads="1"/>
          </p:cNvSpPr>
          <p:nvPr/>
        </p:nvSpPr>
        <p:spPr bwMode="auto">
          <a:xfrm>
            <a:off x="253207" y="1429701"/>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Full image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Full input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Number of pings not used by large groups of pixels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Load imbalance constraining at high GPU count</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Kernel, PCI-E, and MPI serialized</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Volume of input data not used by a given pixel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err="1" smtClean="0">
                <a:solidFill>
                  <a:srgbClr val="002A54"/>
                </a:solidFill>
                <a:latin typeface="Arial" pitchFamily="34" charset="0"/>
                <a:ea typeface="DejaVu Sans"/>
                <a:cs typeface="Arial" pitchFamily="34" charset="0"/>
              </a:rPr>
              <a:t>Gigapixel</a:t>
            </a:r>
            <a:r>
              <a:rPr lang="en-US" sz="3600" b="1" dirty="0" smtClean="0">
                <a:solidFill>
                  <a:srgbClr val="002A54"/>
                </a:solidFill>
                <a:latin typeface="Arial" pitchFamily="34" charset="0"/>
                <a:ea typeface="DejaVu Sans"/>
                <a:cs typeface="Arial" pitchFamily="34" charset="0"/>
              </a:rPr>
              <a:t> &amp; Large Cluster Considerations</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Chart 6"/>
          <p:cNvGraphicFramePr/>
          <p:nvPr/>
        </p:nvGraphicFramePr>
        <p:xfrm>
          <a:off x="0" y="1137424"/>
          <a:ext cx="10058399" cy="5898996"/>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Baseline Scaling</a:t>
            </a:r>
            <a:endParaRPr lang="en-US" sz="4000" dirty="0">
              <a:solidFill>
                <a:srgbClr val="002060"/>
              </a:solidFill>
            </a:endParaRPr>
          </a:p>
        </p:txBody>
      </p:sp>
      <p:sp>
        <p:nvSpPr>
          <p:cNvPr id="6"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noProof="0" dirty="0" smtClean="0">
                <a:solidFill>
                  <a:srgbClr val="002A54"/>
                </a:solidFill>
                <a:latin typeface="Arial" pitchFamily="34" charset="0"/>
                <a:ea typeface="DejaVu Sans"/>
                <a:cs typeface="Arial" pitchFamily="34" charset="0"/>
              </a:rPr>
              <a:t>Performance Drivers</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8" name="TextBox 7"/>
          <p:cNvSpPr txBox="1"/>
          <p:nvPr/>
        </p:nvSpPr>
        <p:spPr>
          <a:xfrm>
            <a:off x="981307" y="1560538"/>
            <a:ext cx="1643741" cy="646331"/>
          </a:xfrm>
          <a:prstGeom prst="rect">
            <a:avLst/>
          </a:prstGeom>
          <a:solidFill>
            <a:schemeClr val="accent3">
              <a:lumMod val="20000"/>
              <a:lumOff val="80000"/>
            </a:schemeClr>
          </a:solidFill>
        </p:spPr>
        <p:txBody>
          <a:bodyPr wrap="square" rtlCol="0">
            <a:spAutoFit/>
          </a:bodyPr>
          <a:lstStyle/>
          <a:p>
            <a:r>
              <a:rPr lang="en-US" sz="1800" dirty="0" err="1" smtClean="0"/>
              <a:t>Keeneland</a:t>
            </a:r>
            <a:r>
              <a:rPr lang="en-US" sz="1800" dirty="0" smtClean="0"/>
              <a:t> ID</a:t>
            </a:r>
          </a:p>
          <a:p>
            <a:pPr algn="ctr"/>
            <a:r>
              <a:rPr lang="en-US" sz="1800" dirty="0" smtClean="0"/>
              <a:t>32768/3</a:t>
            </a:r>
            <a:endParaRPr lang="en-US" sz="18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Direct Optimization Considerations</a:t>
            </a:r>
            <a:endParaRPr lang="en-US" sz="4000" dirty="0">
              <a:solidFill>
                <a:srgbClr val="002060"/>
              </a:solidFill>
            </a:endParaRPr>
          </a:p>
        </p:txBody>
      </p:sp>
      <p:sp>
        <p:nvSpPr>
          <p:cNvPr id="33796" name="Text Box 3"/>
          <p:cNvSpPr txBox="1">
            <a:spLocks noChangeArrowheads="1"/>
          </p:cNvSpPr>
          <p:nvPr/>
        </p:nvSpPr>
        <p:spPr bwMode="auto">
          <a:xfrm>
            <a:off x="253207" y="1429701"/>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Full image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Full input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Number of pings not used by large groups of pixels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Load imbalance constraining at high GPU count</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Kernel, PCI-E, and MPI serialized</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Volume of input data not used by a given pixel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err="1" smtClean="0">
                <a:solidFill>
                  <a:srgbClr val="002A54"/>
                </a:solidFill>
                <a:latin typeface="Arial" pitchFamily="34" charset="0"/>
                <a:ea typeface="DejaVu Sans"/>
                <a:cs typeface="Arial" pitchFamily="34" charset="0"/>
              </a:rPr>
              <a:t>Gigapixel</a:t>
            </a:r>
            <a:r>
              <a:rPr lang="en-US" sz="3600" b="1" dirty="0" smtClean="0">
                <a:solidFill>
                  <a:srgbClr val="002A54"/>
                </a:solidFill>
                <a:latin typeface="Arial" pitchFamily="34" charset="0"/>
                <a:ea typeface="DejaVu Sans"/>
                <a:cs typeface="Arial" pitchFamily="34" charset="0"/>
              </a:rPr>
              <a:t> &amp; Large Cluster Considerations</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Direct Optimization Considerations</a:t>
            </a:r>
            <a:endParaRPr lang="en-US" sz="4000" dirty="0">
              <a:solidFill>
                <a:srgbClr val="002060"/>
              </a:solidFill>
            </a:endParaRPr>
          </a:p>
        </p:txBody>
      </p:sp>
      <p:sp>
        <p:nvSpPr>
          <p:cNvPr id="33796" name="Text Box 3"/>
          <p:cNvSpPr txBox="1">
            <a:spLocks noChangeArrowheads="1"/>
          </p:cNvSpPr>
          <p:nvPr/>
        </p:nvSpPr>
        <p:spPr bwMode="auto">
          <a:xfrm>
            <a:off x="253207" y="1429701"/>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Full image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Full input too big for single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Number of pings not used by large groups of pixels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Load imbalance constraining at high GPU count</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strike="sngStrike" dirty="0" smtClean="0">
                <a:solidFill>
                  <a:srgbClr val="002A54"/>
                </a:solidFill>
              </a:rPr>
              <a:t>Kernel, PCI-E, and MPI serialized</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Volume of input data not used by a given pixel quite large</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err="1" smtClean="0">
                <a:solidFill>
                  <a:srgbClr val="002A54"/>
                </a:solidFill>
                <a:latin typeface="Arial" pitchFamily="34" charset="0"/>
                <a:ea typeface="DejaVu Sans"/>
                <a:cs typeface="Arial" pitchFamily="34" charset="0"/>
              </a:rPr>
              <a:t>Gigapixel</a:t>
            </a:r>
            <a:r>
              <a:rPr lang="en-US" sz="3600" b="1" dirty="0" smtClean="0">
                <a:solidFill>
                  <a:srgbClr val="002A54"/>
                </a:solidFill>
                <a:latin typeface="Arial" pitchFamily="34" charset="0"/>
                <a:ea typeface="DejaVu Sans"/>
                <a:cs typeface="Arial" pitchFamily="34" charset="0"/>
              </a:rPr>
              <a:t> &amp; Large Cluster Considerations</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Chart 8"/>
          <p:cNvGraphicFramePr/>
          <p:nvPr/>
        </p:nvGraphicFramePr>
        <p:xfrm>
          <a:off x="0" y="1148576"/>
          <a:ext cx="10058399" cy="5597912"/>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Baseline Scaling</a:t>
            </a:r>
            <a:endParaRPr lang="en-US" sz="4000" dirty="0">
              <a:solidFill>
                <a:srgbClr val="002060"/>
              </a:solidFill>
            </a:endParaRPr>
          </a:p>
        </p:txBody>
      </p:sp>
      <p:sp>
        <p:nvSpPr>
          <p:cNvPr id="6"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Achieved Performance</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8" name="TextBox 7"/>
          <p:cNvSpPr txBox="1"/>
          <p:nvPr/>
        </p:nvSpPr>
        <p:spPr>
          <a:xfrm>
            <a:off x="7950820" y="1459908"/>
            <a:ext cx="1828800" cy="646331"/>
          </a:xfrm>
          <a:prstGeom prst="rect">
            <a:avLst/>
          </a:prstGeom>
          <a:solidFill>
            <a:schemeClr val="accent3">
              <a:lumMod val="20000"/>
              <a:lumOff val="80000"/>
            </a:schemeClr>
          </a:solidFill>
        </p:spPr>
        <p:txBody>
          <a:bodyPr wrap="square" rtlCol="0">
            <a:spAutoFit/>
          </a:bodyPr>
          <a:lstStyle/>
          <a:p>
            <a:r>
              <a:rPr lang="en-US" sz="1800" b="1" dirty="0" err="1" smtClean="0"/>
              <a:t>Keeneland</a:t>
            </a:r>
            <a:r>
              <a:rPr lang="en-US" sz="1800" b="1" dirty="0" smtClean="0"/>
              <a:t> ID</a:t>
            </a:r>
          </a:p>
          <a:p>
            <a:pPr algn="ctr"/>
            <a:r>
              <a:rPr lang="en-US" sz="1800" b="1" dirty="0" smtClean="0"/>
              <a:t>32768/1</a:t>
            </a:r>
            <a:endParaRPr lang="en-US" sz="1800" b="1"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0" y="0"/>
            <a:ext cx="10058400" cy="1088571"/>
          </a:xfrm>
          <a:solidFill>
            <a:schemeClr val="bg1"/>
          </a:solidFill>
        </p:spPr>
        <p:txBody>
          <a:bodyPr anchor="ctr" anchorCtr="0"/>
          <a:lstStyle/>
          <a:p>
            <a:pPr algn="ctr"/>
            <a:r>
              <a:rPr lang="en-US" dirty="0" smtClean="0">
                <a:ea typeface="DejaVu Sans"/>
              </a:rPr>
              <a:t>Sonar Imaging via Backpropagation</a:t>
            </a:r>
          </a:p>
        </p:txBody>
      </p:sp>
      <p:sp>
        <p:nvSpPr>
          <p:cNvPr id="43011" name="Content Placeholder 2"/>
          <p:cNvSpPr>
            <a:spLocks noGrp="1"/>
          </p:cNvSpPr>
          <p:nvPr>
            <p:ph idx="4294967295"/>
          </p:nvPr>
        </p:nvSpPr>
        <p:spPr>
          <a:xfrm>
            <a:off x="0" y="6131560"/>
            <a:ext cx="10058400" cy="1122680"/>
          </a:xfrm>
        </p:spPr>
        <p:txBody>
          <a:bodyPr/>
          <a:lstStyle/>
          <a:p>
            <a:pPr>
              <a:lnSpc>
                <a:spcPct val="100000"/>
              </a:lnSpc>
              <a:spcBef>
                <a:spcPts val="0"/>
              </a:spcBef>
              <a:spcAft>
                <a:spcPts val="0"/>
              </a:spcAft>
              <a:buClr>
                <a:srgbClr val="002060"/>
              </a:buClr>
            </a:pPr>
            <a:r>
              <a:rPr lang="en-US" sz="2000" dirty="0" smtClean="0">
                <a:ea typeface="DejaVu Sans"/>
              </a:rPr>
              <a:t>As the sonar passes by the scene, it transmits pulses and records returns.    </a:t>
            </a:r>
          </a:p>
          <a:p>
            <a:pPr>
              <a:lnSpc>
                <a:spcPct val="100000"/>
              </a:lnSpc>
              <a:spcBef>
                <a:spcPts val="0"/>
              </a:spcBef>
              <a:spcAft>
                <a:spcPts val="0"/>
              </a:spcAft>
              <a:buClr>
                <a:srgbClr val="002060"/>
              </a:buClr>
            </a:pPr>
            <a:r>
              <a:rPr lang="en-US" sz="2000" dirty="0" smtClean="0">
                <a:ea typeface="DejaVu Sans"/>
              </a:rPr>
              <a:t>Each output pixel is computed by returns from the pulses for which it is within the </a:t>
            </a:r>
            <a:r>
              <a:rPr lang="en-US" sz="2000" dirty="0" err="1" smtClean="0">
                <a:ea typeface="DejaVu Sans"/>
              </a:rPr>
              <a:t>beamwidth</a:t>
            </a:r>
            <a:r>
              <a:rPr lang="en-US" sz="2000" dirty="0" smtClean="0">
                <a:ea typeface="DejaVu Sans"/>
              </a:rPr>
              <a:t> (shown in red).  A typical integration path is shown in yellow.</a:t>
            </a:r>
          </a:p>
        </p:txBody>
      </p:sp>
      <p:pic>
        <p:nvPicPr>
          <p:cNvPr id="5" name="Picture 4" descr="sas_collection_to_scale.png"/>
          <p:cNvPicPr>
            <a:picLocks noChangeAspect="1"/>
          </p:cNvPicPr>
          <p:nvPr/>
        </p:nvPicPr>
        <p:blipFill>
          <a:blip r:embed="rId3" cstate="print"/>
          <a:srcRect t="1691"/>
          <a:stretch>
            <a:fillRect/>
          </a:stretch>
        </p:blipFill>
        <p:spPr>
          <a:xfrm>
            <a:off x="335280" y="1209040"/>
            <a:ext cx="9387840" cy="5020565"/>
          </a:xfrm>
          <a:prstGeom prst="rect">
            <a:avLst/>
          </a:prstGeom>
        </p:spPr>
      </p:pic>
      <p:sp>
        <p:nvSpPr>
          <p:cNvPr id="6" name="Content Placeholder 2"/>
          <p:cNvSpPr txBox="1">
            <a:spLocks/>
          </p:cNvSpPr>
          <p:nvPr/>
        </p:nvSpPr>
        <p:spPr bwMode="auto">
          <a:xfrm rot="16200000">
            <a:off x="-165099" y="3246121"/>
            <a:ext cx="2677160" cy="502920"/>
          </a:xfrm>
          <a:prstGeom prst="rect">
            <a:avLst/>
          </a:prstGeom>
          <a:noFill/>
          <a:ln w="9525">
            <a:noFill/>
            <a:round/>
            <a:headEnd/>
            <a:tailEnd/>
          </a:ln>
        </p:spPr>
        <p:txBody>
          <a:bodyPr vert="horz" wrap="square" lIns="100278" tIns="52145" rIns="100278" bIns="52145" numCol="1" anchor="t" anchorCtr="0" compatLnSpc="1">
            <a:prstTxWarp prst="textNoShape">
              <a:avLst/>
            </a:prstTxWarp>
          </a:bodyPr>
          <a:lstStyle/>
          <a:p>
            <a:pPr indent="-382059" algn="ctr" defTabSz="509412" eaLnBrk="0" hangingPunct="0">
              <a:spcBef>
                <a:spcPts val="0"/>
              </a:spcBef>
              <a:spcAft>
                <a:spcPts val="0"/>
              </a:spcAft>
              <a:buClr>
                <a:srgbClr val="002060"/>
              </a:buClr>
              <a:buSzPct val="100000"/>
              <a:defRPr/>
            </a:pPr>
            <a:r>
              <a:rPr lang="en-US" sz="1600" b="1" kern="0" dirty="0" smtClean="0">
                <a:solidFill>
                  <a:srgbClr val="002A54"/>
                </a:solidFill>
                <a:latin typeface="+mn-lt"/>
                <a:ea typeface="DejaVu Sans"/>
                <a:cs typeface="+mn-cs"/>
              </a:rPr>
              <a:t>Forward Travel</a:t>
            </a:r>
          </a:p>
        </p:txBody>
      </p:sp>
      <p:cxnSp>
        <p:nvCxnSpPr>
          <p:cNvPr id="8" name="Straight Arrow Connector 7"/>
          <p:cNvCxnSpPr/>
          <p:nvPr/>
        </p:nvCxnSpPr>
        <p:spPr bwMode="auto">
          <a:xfrm rot="5400000" flipH="1" flipV="1">
            <a:off x="265033" y="3496707"/>
            <a:ext cx="1986280" cy="1747"/>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Chart 6"/>
          <p:cNvGraphicFramePr/>
          <p:nvPr/>
        </p:nvGraphicFramePr>
        <p:xfrm>
          <a:off x="0" y="1182029"/>
          <a:ext cx="10058400" cy="5720576"/>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Baseline Scaling</a:t>
            </a:r>
            <a:endParaRPr lang="en-US" sz="4000" dirty="0">
              <a:solidFill>
                <a:srgbClr val="002060"/>
              </a:solidFill>
            </a:endParaRPr>
          </a:p>
        </p:txBody>
      </p:sp>
      <p:sp>
        <p:nvSpPr>
          <p:cNvPr id="6"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Achieved Performance</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8" name="TextBox 7"/>
          <p:cNvSpPr txBox="1"/>
          <p:nvPr/>
        </p:nvSpPr>
        <p:spPr>
          <a:xfrm>
            <a:off x="7950820" y="1459908"/>
            <a:ext cx="1806497" cy="646331"/>
          </a:xfrm>
          <a:prstGeom prst="rect">
            <a:avLst/>
          </a:prstGeom>
          <a:solidFill>
            <a:schemeClr val="accent3">
              <a:lumMod val="20000"/>
              <a:lumOff val="80000"/>
            </a:schemeClr>
          </a:solidFill>
        </p:spPr>
        <p:txBody>
          <a:bodyPr wrap="square" rtlCol="0">
            <a:spAutoFit/>
          </a:bodyPr>
          <a:lstStyle/>
          <a:p>
            <a:r>
              <a:rPr lang="en-US" sz="1800" b="1" dirty="0" err="1" smtClean="0"/>
              <a:t>Keeneland</a:t>
            </a:r>
            <a:r>
              <a:rPr lang="en-US" sz="1800" b="1" dirty="0" smtClean="0"/>
              <a:t> ID</a:t>
            </a:r>
          </a:p>
          <a:p>
            <a:pPr algn="ctr"/>
            <a:r>
              <a:rPr lang="en-US" sz="1800" b="1" dirty="0" smtClean="0"/>
              <a:t>32768/3</a:t>
            </a:r>
            <a:endParaRPr lang="en-US" sz="1800" b="1"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Chart 8"/>
          <p:cNvGraphicFramePr/>
          <p:nvPr/>
        </p:nvGraphicFramePr>
        <p:xfrm>
          <a:off x="0" y="1170878"/>
          <a:ext cx="10058400" cy="5776331"/>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Baseline Scaling</a:t>
            </a:r>
            <a:endParaRPr lang="en-US" sz="4000" dirty="0">
              <a:solidFill>
                <a:srgbClr val="002060"/>
              </a:solidFill>
            </a:endParaRPr>
          </a:p>
        </p:txBody>
      </p:sp>
      <p:sp>
        <p:nvSpPr>
          <p:cNvPr id="6"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Achieved Performance</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8" name="TextBox 7"/>
          <p:cNvSpPr txBox="1"/>
          <p:nvPr/>
        </p:nvSpPr>
        <p:spPr>
          <a:xfrm>
            <a:off x="1260092" y="1393001"/>
            <a:ext cx="1806497" cy="369332"/>
          </a:xfrm>
          <a:prstGeom prst="rect">
            <a:avLst/>
          </a:prstGeom>
          <a:solidFill>
            <a:schemeClr val="accent3">
              <a:lumMod val="20000"/>
              <a:lumOff val="80000"/>
            </a:schemeClr>
          </a:solidFill>
        </p:spPr>
        <p:txBody>
          <a:bodyPr wrap="square" rtlCol="0">
            <a:spAutoFit/>
          </a:bodyPr>
          <a:lstStyle/>
          <a:p>
            <a:r>
              <a:rPr lang="en-US" sz="1800" b="1" dirty="0" err="1" smtClean="0"/>
              <a:t>Keeneland</a:t>
            </a:r>
            <a:r>
              <a:rPr lang="en-US" sz="1800" b="1" dirty="0" smtClean="0"/>
              <a:t> ID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Chart 6"/>
          <p:cNvGraphicFramePr/>
          <p:nvPr/>
        </p:nvGraphicFramePr>
        <p:xfrm>
          <a:off x="0" y="1148576"/>
          <a:ext cx="10058400" cy="5898995"/>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Baseline Scaling</a:t>
            </a:r>
            <a:endParaRPr lang="en-US" sz="4000" dirty="0">
              <a:solidFill>
                <a:srgbClr val="002060"/>
              </a:solidFill>
            </a:endParaRPr>
          </a:p>
        </p:txBody>
      </p:sp>
      <p:sp>
        <p:nvSpPr>
          <p:cNvPr id="6"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Achieved Performance</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8" name="TextBox 7"/>
          <p:cNvSpPr txBox="1"/>
          <p:nvPr/>
        </p:nvSpPr>
        <p:spPr>
          <a:xfrm>
            <a:off x="903260" y="1549115"/>
            <a:ext cx="1806497" cy="369332"/>
          </a:xfrm>
          <a:prstGeom prst="rect">
            <a:avLst/>
          </a:prstGeom>
          <a:solidFill>
            <a:schemeClr val="accent3">
              <a:lumMod val="20000"/>
              <a:lumOff val="80000"/>
            </a:schemeClr>
          </a:solidFill>
        </p:spPr>
        <p:txBody>
          <a:bodyPr wrap="square" rtlCol="0">
            <a:spAutoFit/>
          </a:bodyPr>
          <a:lstStyle/>
          <a:p>
            <a:r>
              <a:rPr lang="en-US" sz="1800" b="1" dirty="0" err="1" smtClean="0"/>
              <a:t>Keeneland</a:t>
            </a:r>
            <a:r>
              <a:rPr lang="en-US" sz="1800" b="1" dirty="0" smtClean="0"/>
              <a:t> ID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Future Work</a:t>
            </a:r>
            <a:endParaRPr lang="en-US" sz="4000" dirty="0">
              <a:solidFill>
                <a:srgbClr val="002060"/>
              </a:solidFill>
            </a:endParaRPr>
          </a:p>
        </p:txBody>
      </p:sp>
      <p:sp>
        <p:nvSpPr>
          <p:cNvPr id="33796" name="Text Box 3"/>
          <p:cNvSpPr txBox="1">
            <a:spLocks noChangeArrowheads="1"/>
          </p:cNvSpPr>
          <p:nvPr/>
        </p:nvSpPr>
        <p:spPr bwMode="auto">
          <a:xfrm>
            <a:off x="253207" y="1505903"/>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3100" b="1" dirty="0" smtClean="0">
                <a:solidFill>
                  <a:srgbClr val="002A54"/>
                </a:solidFill>
              </a:rPr>
              <a:t>MPI Culling</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3100" b="1" dirty="0" smtClean="0">
                <a:solidFill>
                  <a:srgbClr val="002A54"/>
                </a:solidFill>
              </a:rPr>
              <a:t>Improve tuning for SAR</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3100" b="1" dirty="0" smtClean="0">
                <a:solidFill>
                  <a:srgbClr val="002A54"/>
                </a:solidFill>
              </a:rPr>
              <a:t>Preconditioning data reduction</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3100" b="1" dirty="0" smtClean="0">
                <a:solidFill>
                  <a:srgbClr val="002A54"/>
                </a:solidFill>
              </a:rPr>
              <a:t>Improve error handling, edge cases, etc.</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3100" b="1" dirty="0" smtClean="0">
                <a:solidFill>
                  <a:srgbClr val="002A54"/>
                </a:solidFill>
              </a:rPr>
              <a:t>Cloud service</a:t>
            </a: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noProof="0" dirty="0" smtClean="0">
                <a:solidFill>
                  <a:srgbClr val="002A54"/>
                </a:solidFill>
                <a:latin typeface="Arial" pitchFamily="34" charset="0"/>
                <a:ea typeface="DejaVu Sans"/>
                <a:cs typeface="Arial" pitchFamily="34" charset="0"/>
              </a:rPr>
              <a:t>Future Work</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51460" y="431800"/>
            <a:ext cx="9550242" cy="690880"/>
          </a:xfrm>
        </p:spPr>
        <p:txBody>
          <a:bodyPr/>
          <a:lstStyle/>
          <a:p>
            <a:r>
              <a:rPr lang="en-US" dirty="0" err="1" smtClean="0">
                <a:ea typeface="DejaVu Sans"/>
              </a:rPr>
              <a:t>Backpropagation</a:t>
            </a:r>
            <a:endParaRPr lang="en-US" dirty="0" smtClean="0">
              <a:ea typeface="DejaVu Sans"/>
            </a:endParaRPr>
          </a:p>
        </p:txBody>
      </p:sp>
      <p:sp>
        <p:nvSpPr>
          <p:cNvPr id="43011" name="Content Placeholder 2"/>
          <p:cNvSpPr>
            <a:spLocks noGrp="1"/>
          </p:cNvSpPr>
          <p:nvPr>
            <p:ph idx="4294967295"/>
          </p:nvPr>
        </p:nvSpPr>
        <p:spPr>
          <a:xfrm>
            <a:off x="251460" y="1317172"/>
            <a:ext cx="9555480" cy="5699760"/>
          </a:xfrm>
        </p:spPr>
        <p:txBody>
          <a:bodyPr/>
          <a:lstStyle/>
          <a:p>
            <a:pPr>
              <a:lnSpc>
                <a:spcPct val="100000"/>
              </a:lnSpc>
              <a:spcBef>
                <a:spcPts val="0"/>
              </a:spcBef>
              <a:spcAft>
                <a:spcPts val="669"/>
              </a:spcAft>
              <a:buClr>
                <a:srgbClr val="002060"/>
              </a:buClr>
              <a:buFont typeface="Arial" pitchFamily="34" charset="0"/>
              <a:buChar char="•"/>
            </a:pPr>
            <a:r>
              <a:rPr lang="en-US" sz="2800" b="1" dirty="0" err="1" smtClean="0">
                <a:ea typeface="DejaVu Sans"/>
              </a:rPr>
              <a:t>Backpropagation</a:t>
            </a:r>
            <a:r>
              <a:rPr lang="en-US" sz="2800" b="1" dirty="0" smtClean="0">
                <a:ea typeface="DejaVu Sans"/>
              </a:rPr>
              <a:t> is the simplest synthetic aperture image reconstruction algorithm</a:t>
            </a:r>
          </a:p>
          <a:p>
            <a:pPr>
              <a:lnSpc>
                <a:spcPct val="100000"/>
              </a:lnSpc>
              <a:spcBef>
                <a:spcPts val="0"/>
              </a:spcBef>
              <a:spcAft>
                <a:spcPts val="669"/>
              </a:spcAft>
              <a:buClr>
                <a:srgbClr val="002060"/>
              </a:buClr>
            </a:pPr>
            <a:endParaRPr lang="en-US" sz="2800" b="1" dirty="0" smtClean="0">
              <a:ea typeface="DejaVu Sans"/>
            </a:endParaRPr>
          </a:p>
          <a:p>
            <a:pPr>
              <a:lnSpc>
                <a:spcPct val="100000"/>
              </a:lnSpc>
              <a:spcBef>
                <a:spcPts val="0"/>
              </a:spcBef>
              <a:spcAft>
                <a:spcPts val="669"/>
              </a:spcAft>
              <a:buClr>
                <a:srgbClr val="002060"/>
              </a:buClr>
            </a:pPr>
            <a:endParaRPr lang="en-US" sz="2800" b="1" dirty="0" smtClean="0">
              <a:ea typeface="DejaVu Sans"/>
            </a:endParaRPr>
          </a:p>
          <a:p>
            <a:pPr>
              <a:lnSpc>
                <a:spcPct val="100000"/>
              </a:lnSpc>
              <a:spcBef>
                <a:spcPts val="0"/>
              </a:spcBef>
              <a:spcAft>
                <a:spcPts val="669"/>
              </a:spcAft>
              <a:buClr>
                <a:srgbClr val="002060"/>
              </a:buClr>
            </a:pPr>
            <a:endParaRPr lang="en-US" sz="2800" b="1" dirty="0" smtClean="0">
              <a:ea typeface="DejaVu Sans"/>
            </a:endParaRPr>
          </a:p>
          <a:p>
            <a:pPr>
              <a:lnSpc>
                <a:spcPct val="100000"/>
              </a:lnSpc>
              <a:spcBef>
                <a:spcPts val="0"/>
              </a:spcBef>
              <a:spcAft>
                <a:spcPts val="669"/>
              </a:spcAft>
              <a:buClr>
                <a:srgbClr val="002060"/>
              </a:buClr>
            </a:pPr>
            <a:r>
              <a:rPr lang="en-US" sz="2800" b="1" dirty="0" smtClean="0">
                <a:ea typeface="DejaVu Sans"/>
              </a:rPr>
              <a:t>for each output pixel:</a:t>
            </a:r>
          </a:p>
          <a:p>
            <a:pPr lvl="1">
              <a:lnSpc>
                <a:spcPct val="100000"/>
              </a:lnSpc>
              <a:spcBef>
                <a:spcPts val="0"/>
              </a:spcBef>
              <a:spcAft>
                <a:spcPts val="669"/>
              </a:spcAft>
              <a:buClr>
                <a:srgbClr val="002060"/>
              </a:buClr>
            </a:pPr>
            <a:r>
              <a:rPr lang="en-US" sz="2800" b="1" dirty="0" smtClean="0">
                <a:ea typeface="DejaVu Sans"/>
              </a:rPr>
              <a:t>Find all pings containing reflections from that location on the ground</a:t>
            </a:r>
          </a:p>
          <a:p>
            <a:pPr lvl="1">
              <a:lnSpc>
                <a:spcPct val="100000"/>
              </a:lnSpc>
              <a:spcBef>
                <a:spcPts val="0"/>
              </a:spcBef>
              <a:spcAft>
                <a:spcPts val="669"/>
              </a:spcAft>
              <a:buClr>
                <a:srgbClr val="002060"/>
              </a:buClr>
            </a:pPr>
            <a:r>
              <a:rPr lang="en-US" sz="2800" b="1" dirty="0" smtClean="0">
                <a:ea typeface="DejaVu Sans"/>
              </a:rPr>
              <a:t>Find recorded samples at each round-trip range</a:t>
            </a:r>
          </a:p>
          <a:p>
            <a:pPr lvl="1">
              <a:lnSpc>
                <a:spcPct val="100000"/>
              </a:lnSpc>
              <a:spcBef>
                <a:spcPts val="0"/>
              </a:spcBef>
              <a:spcAft>
                <a:spcPts val="669"/>
              </a:spcAft>
              <a:buClr>
                <a:srgbClr val="002060"/>
              </a:buClr>
            </a:pPr>
            <a:r>
              <a:rPr lang="en-US" sz="2800" b="1" dirty="0" smtClean="0">
                <a:ea typeface="DejaVu Sans"/>
              </a:rPr>
              <a:t>Inner product with expected reflection</a:t>
            </a:r>
          </a:p>
          <a:p>
            <a:pPr lvl="1">
              <a:lnSpc>
                <a:spcPct val="100000"/>
              </a:lnSpc>
              <a:spcBef>
                <a:spcPts val="0"/>
              </a:spcBef>
              <a:spcAft>
                <a:spcPts val="669"/>
              </a:spcAft>
              <a:buClr>
                <a:srgbClr val="002060"/>
              </a:buClr>
            </a:pPr>
            <a:r>
              <a:rPr lang="en-US" sz="2800" b="1" dirty="0" smtClean="0">
                <a:ea typeface="DejaVu Sans"/>
              </a:rPr>
              <a:t>Sum all of these data points</a:t>
            </a:r>
          </a:p>
          <a:p>
            <a:pPr>
              <a:lnSpc>
                <a:spcPct val="100000"/>
              </a:lnSpc>
              <a:spcBef>
                <a:spcPts val="0"/>
              </a:spcBef>
              <a:spcAft>
                <a:spcPts val="669"/>
              </a:spcAft>
              <a:buClr>
                <a:srgbClr val="002060"/>
              </a:buClr>
            </a:pPr>
            <a:r>
              <a:rPr lang="en-US" sz="2800" b="1" dirty="0" smtClean="0">
                <a:ea typeface="DejaVu Sans"/>
              </a:rPr>
              <a:t>end</a:t>
            </a:r>
          </a:p>
        </p:txBody>
      </p:sp>
      <p:pic>
        <p:nvPicPr>
          <p:cNvPr id="1027" name="Picture 3"/>
          <p:cNvPicPr>
            <a:picLocks noChangeAspect="1" noChangeArrowheads="1"/>
          </p:cNvPicPr>
          <p:nvPr/>
        </p:nvPicPr>
        <p:blipFill>
          <a:blip r:embed="rId2" cstate="print"/>
          <a:srcRect/>
          <a:stretch>
            <a:fillRect/>
          </a:stretch>
        </p:blipFill>
        <p:spPr bwMode="auto">
          <a:xfrm>
            <a:off x="2077804" y="2114000"/>
            <a:ext cx="5902795" cy="1554480"/>
          </a:xfrm>
          <a:prstGeom prst="rect">
            <a:avLst/>
          </a:prstGeom>
          <a:noFill/>
          <a:ln w="9525">
            <a:noFill/>
            <a:miter lim="800000"/>
            <a:headEnd/>
            <a:tailEnd/>
          </a:ln>
        </p:spPr>
      </p:pic>
      <p:sp>
        <p:nvSpPr>
          <p:cNvPr id="5"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Backpropagation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Backpropagation – Practical Advantages</a:t>
            </a:r>
          </a:p>
        </p:txBody>
      </p:sp>
      <p:sp>
        <p:nvSpPr>
          <p:cNvPr id="43011" name="Content Placeholder 2"/>
          <p:cNvSpPr>
            <a:spLocks noGrp="1"/>
          </p:cNvSpPr>
          <p:nvPr>
            <p:ph idx="4294967295"/>
          </p:nvPr>
        </p:nvSpPr>
        <p:spPr>
          <a:xfrm>
            <a:off x="251460" y="1024706"/>
            <a:ext cx="9723120" cy="5872480"/>
          </a:xfrm>
        </p:spPr>
        <p:txBody>
          <a:bodyPr/>
          <a:lstStyle/>
          <a:p>
            <a:pPr>
              <a:lnSpc>
                <a:spcPct val="100000"/>
              </a:lnSpc>
              <a:spcBef>
                <a:spcPts val="0"/>
              </a:spcBef>
              <a:spcAft>
                <a:spcPts val="0"/>
              </a:spcAft>
              <a:buFont typeface="Wingdings" pitchFamily="2" charset="2"/>
              <a:buChar char="§"/>
            </a:pPr>
            <a:r>
              <a:rPr lang="en-US" b="1" dirty="0" smtClean="0"/>
              <a:t>Procedure</a:t>
            </a:r>
          </a:p>
          <a:p>
            <a:pPr lvl="1" indent="254000">
              <a:lnSpc>
                <a:spcPct val="100000"/>
              </a:lnSpc>
              <a:spcBef>
                <a:spcPts val="0"/>
              </a:spcBef>
              <a:spcAft>
                <a:spcPts val="0"/>
              </a:spcAft>
              <a:buFont typeface="Arial" pitchFamily="34" charset="0"/>
              <a:buChar char="–"/>
            </a:pPr>
            <a:r>
              <a:rPr lang="en-US" sz="2200" b="1" strike="sngStrike" dirty="0" smtClean="0"/>
              <a:t>Attempt to fly a perfectly straight line</a:t>
            </a:r>
          </a:p>
          <a:p>
            <a:pPr lvl="1" indent="254000">
              <a:lnSpc>
                <a:spcPct val="100000"/>
              </a:lnSpc>
              <a:spcBef>
                <a:spcPts val="0"/>
              </a:spcBef>
              <a:spcAft>
                <a:spcPts val="0"/>
              </a:spcAft>
              <a:buFont typeface="Arial" pitchFamily="34" charset="0"/>
              <a:buChar char="–"/>
            </a:pPr>
            <a:r>
              <a:rPr lang="en-US" sz="2200" b="1" strike="sngStrike" dirty="0" smtClean="0"/>
              <a:t>Compensate for unwanted motion</a:t>
            </a:r>
          </a:p>
          <a:p>
            <a:pPr lvl="1" indent="254000">
              <a:lnSpc>
                <a:spcPct val="100000"/>
              </a:lnSpc>
              <a:spcBef>
                <a:spcPts val="0"/>
              </a:spcBef>
              <a:spcAft>
                <a:spcPts val="0"/>
              </a:spcAft>
              <a:buFont typeface="Arial" pitchFamily="34" charset="0"/>
              <a:buChar char="–"/>
            </a:pPr>
            <a:r>
              <a:rPr lang="en-US" sz="2200" b="1" dirty="0" smtClean="0"/>
              <a:t>Form image using </a:t>
            </a:r>
            <a:r>
              <a:rPr lang="en-US" sz="2200" b="1" strike="sngStrike" dirty="0" smtClean="0"/>
              <a:t>Fourier-based method </a:t>
            </a:r>
            <a:r>
              <a:rPr lang="en-US" sz="2200" b="1" dirty="0" err="1" smtClean="0"/>
              <a:t>backpropagation</a:t>
            </a:r>
            <a:endParaRPr lang="en-US" sz="2200" b="1" dirty="0" smtClean="0"/>
          </a:p>
          <a:p>
            <a:pPr lvl="1" indent="254000">
              <a:lnSpc>
                <a:spcPct val="100000"/>
              </a:lnSpc>
              <a:spcBef>
                <a:spcPts val="0"/>
              </a:spcBef>
              <a:spcAft>
                <a:spcPts val="0"/>
              </a:spcAft>
              <a:buFont typeface="Arial" pitchFamily="34" charset="0"/>
              <a:buChar char="–"/>
            </a:pPr>
            <a:r>
              <a:rPr lang="en-US" sz="2200" b="1" strike="sngStrike" dirty="0" smtClean="0"/>
              <a:t>Register and interpolate image onto map coordinates</a:t>
            </a:r>
          </a:p>
          <a:p>
            <a:pPr>
              <a:lnSpc>
                <a:spcPct val="100000"/>
              </a:lnSpc>
              <a:spcBef>
                <a:spcPts val="0"/>
              </a:spcBef>
              <a:spcAft>
                <a:spcPts val="0"/>
              </a:spcAft>
              <a:buFont typeface="Wingdings" pitchFamily="2" charset="2"/>
              <a:buChar char="§"/>
            </a:pPr>
            <a:r>
              <a:rPr lang="en-US" b="1" dirty="0" smtClean="0"/>
              <a:t>Algorithmic simplicity</a:t>
            </a:r>
          </a:p>
          <a:p>
            <a:pPr lvl="1" indent="254000">
              <a:lnSpc>
                <a:spcPct val="100000"/>
              </a:lnSpc>
              <a:spcBef>
                <a:spcPts val="0"/>
              </a:spcBef>
              <a:spcAft>
                <a:spcPts val="0"/>
              </a:spcAft>
              <a:buFont typeface="Arial" pitchFamily="34" charset="0"/>
              <a:buChar char="–"/>
            </a:pPr>
            <a:r>
              <a:rPr lang="en-US" sz="2200" b="1" dirty="0" smtClean="0"/>
              <a:t>Easier to code and troubleshoot</a:t>
            </a:r>
          </a:p>
          <a:p>
            <a:pPr lvl="1" indent="254000">
              <a:lnSpc>
                <a:spcPct val="100000"/>
              </a:lnSpc>
              <a:spcBef>
                <a:spcPts val="0"/>
              </a:spcBef>
              <a:spcAft>
                <a:spcPts val="0"/>
              </a:spcAft>
              <a:buFont typeface="Arial" pitchFamily="34" charset="0"/>
              <a:buChar char="–"/>
            </a:pPr>
            <a:r>
              <a:rPr lang="en-US" sz="2200" b="1" dirty="0" smtClean="0"/>
              <a:t>Less accumulated numerical error</a:t>
            </a:r>
          </a:p>
          <a:p>
            <a:pPr>
              <a:lnSpc>
                <a:spcPct val="100000"/>
              </a:lnSpc>
              <a:spcBef>
                <a:spcPts val="0"/>
              </a:spcBef>
              <a:spcAft>
                <a:spcPts val="0"/>
              </a:spcAft>
              <a:buFont typeface="Wingdings" pitchFamily="2" charset="2"/>
              <a:buChar char="§"/>
            </a:pPr>
            <a:r>
              <a:rPr lang="en-US" b="1" dirty="0" smtClean="0"/>
              <a:t>Flexibility</a:t>
            </a:r>
          </a:p>
          <a:p>
            <a:pPr lvl="1" indent="254000">
              <a:lnSpc>
                <a:spcPct val="100000"/>
              </a:lnSpc>
              <a:spcBef>
                <a:spcPts val="0"/>
              </a:spcBef>
              <a:spcAft>
                <a:spcPts val="0"/>
              </a:spcAft>
              <a:buFont typeface="Arial" pitchFamily="34" charset="0"/>
              <a:buChar char="–"/>
            </a:pPr>
            <a:r>
              <a:rPr lang="en-US" sz="2200" b="1" dirty="0" smtClean="0"/>
              <a:t>Can image directly onto map coordinates without </a:t>
            </a:r>
            <a:r>
              <a:rPr lang="en-US" sz="2200" b="1" dirty="0" err="1" smtClean="0"/>
              <a:t>postprocessing</a:t>
            </a:r>
            <a:endParaRPr lang="en-US" sz="2200" b="1" dirty="0" smtClean="0"/>
          </a:p>
          <a:p>
            <a:pPr>
              <a:lnSpc>
                <a:spcPct val="100000"/>
              </a:lnSpc>
              <a:spcBef>
                <a:spcPts val="0"/>
              </a:spcBef>
              <a:spcAft>
                <a:spcPts val="0"/>
              </a:spcAft>
              <a:buFont typeface="Wingdings" pitchFamily="2" charset="2"/>
              <a:buChar char="§"/>
            </a:pPr>
            <a:r>
              <a:rPr lang="en-US" b="1" dirty="0" smtClean="0"/>
              <a:t>Expanded operating envelope</a:t>
            </a:r>
          </a:p>
          <a:p>
            <a:pPr marL="342900" lvl="1" indent="254000">
              <a:lnSpc>
                <a:spcPct val="100000"/>
              </a:lnSpc>
              <a:spcBef>
                <a:spcPts val="0"/>
              </a:spcBef>
              <a:spcAft>
                <a:spcPts val="0"/>
              </a:spcAft>
              <a:buFont typeface="Arial" pitchFamily="34" charset="0"/>
              <a:buChar char="–"/>
            </a:pPr>
            <a:r>
              <a:rPr lang="en-US" sz="2200" b="1" dirty="0" smtClean="0"/>
              <a:t>Can image in adverse environmental conditions during maneuvers</a:t>
            </a:r>
            <a:endParaRPr lang="en-US" sz="2200" b="1" dirty="0" smtClean="0">
              <a:ea typeface="DejaVu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51460" y="431800"/>
            <a:ext cx="9550242" cy="690880"/>
          </a:xfrm>
        </p:spPr>
        <p:txBody>
          <a:bodyPr/>
          <a:lstStyle/>
          <a:p>
            <a:r>
              <a:rPr lang="en-US" dirty="0" smtClean="0">
                <a:ea typeface="DejaVu Sans"/>
              </a:rPr>
              <a:t>Sonar vs. Radar</a:t>
            </a:r>
          </a:p>
        </p:txBody>
      </p:sp>
      <p:sp>
        <p:nvSpPr>
          <p:cNvPr id="43011" name="Content Placeholder 2"/>
          <p:cNvSpPr>
            <a:spLocks noGrp="1"/>
          </p:cNvSpPr>
          <p:nvPr>
            <p:ph idx="4294967295"/>
          </p:nvPr>
        </p:nvSpPr>
        <p:spPr>
          <a:xfrm>
            <a:off x="251460" y="1162262"/>
            <a:ext cx="9806940" cy="5401098"/>
          </a:xfrm>
        </p:spPr>
        <p:txBody>
          <a:bodyPr/>
          <a:lstStyle/>
          <a:p>
            <a:pPr marL="347663" indent="-347663" algn="just">
              <a:lnSpc>
                <a:spcPct val="100000"/>
              </a:lnSpc>
              <a:spcBef>
                <a:spcPts val="0"/>
              </a:spcBef>
              <a:spcAft>
                <a:spcPts val="669"/>
              </a:spcAft>
              <a:buClr>
                <a:srgbClr val="002060"/>
              </a:buClr>
              <a:buFont typeface="Wingdings" pitchFamily="2" charset="2"/>
              <a:buChar char="§"/>
            </a:pPr>
            <a:r>
              <a:rPr lang="en-US" sz="2800" b="1" dirty="0" smtClean="0">
                <a:ea typeface="DejaVu Sans"/>
              </a:rPr>
              <a:t>Typical SAS range/resolution:  100m/3cm</a:t>
            </a:r>
          </a:p>
          <a:p>
            <a:pPr marL="347663" indent="-347663" algn="just">
              <a:lnSpc>
                <a:spcPct val="100000"/>
              </a:lnSpc>
              <a:spcBef>
                <a:spcPts val="0"/>
              </a:spcBef>
              <a:spcAft>
                <a:spcPts val="669"/>
              </a:spcAft>
              <a:buClr>
                <a:srgbClr val="002060"/>
              </a:buClr>
              <a:buFont typeface="Wingdings" pitchFamily="2" charset="2"/>
              <a:buChar char="§"/>
            </a:pPr>
            <a:r>
              <a:rPr lang="en-US" sz="2800" b="1" dirty="0" smtClean="0">
                <a:ea typeface="DejaVu Sans"/>
              </a:rPr>
              <a:t>Typical SAR range/resolution:  10km/0.3m</a:t>
            </a:r>
          </a:p>
          <a:p>
            <a:pPr marL="347663" indent="-347663" algn="just">
              <a:lnSpc>
                <a:spcPct val="100000"/>
              </a:lnSpc>
              <a:spcBef>
                <a:spcPts val="0"/>
              </a:spcBef>
              <a:spcAft>
                <a:spcPts val="669"/>
              </a:spcAft>
              <a:buClr>
                <a:srgbClr val="002060"/>
              </a:buClr>
              <a:buFont typeface="Wingdings" pitchFamily="2" charset="2"/>
              <a:buChar char="§"/>
            </a:pPr>
            <a:r>
              <a:rPr lang="en-US" sz="2800" b="1" dirty="0" smtClean="0">
                <a:ea typeface="DejaVu Sans"/>
              </a:rPr>
              <a:t>SAS and SAR are mathematically equivalent, allowing (a lot of) the same code to be used for both</a:t>
            </a:r>
          </a:p>
          <a:p>
            <a:pPr marL="347663" lvl="1" indent="-347663" algn="just">
              <a:lnSpc>
                <a:spcPct val="100000"/>
              </a:lnSpc>
              <a:spcBef>
                <a:spcPts val="0"/>
              </a:spcBef>
              <a:spcAft>
                <a:spcPts val="669"/>
              </a:spcAft>
              <a:buClr>
                <a:srgbClr val="002060"/>
              </a:buClr>
              <a:buFont typeface="Wingdings" pitchFamily="2" charset="2"/>
              <a:buChar char="§"/>
            </a:pPr>
            <a:r>
              <a:rPr lang="en-US" sz="2800" b="1" dirty="0" smtClean="0">
                <a:ea typeface="DejaVu Sans"/>
              </a:rPr>
              <a:t>The sensor is in continual motion, so it moves while the signal travels to and from the ground</a:t>
            </a:r>
          </a:p>
          <a:p>
            <a:pPr marL="347663" indent="-347663" algn="just">
              <a:lnSpc>
                <a:spcPct val="100000"/>
              </a:lnSpc>
              <a:spcBef>
                <a:spcPts val="0"/>
              </a:spcBef>
              <a:spcAft>
                <a:spcPts val="669"/>
              </a:spcAft>
              <a:buClr>
                <a:srgbClr val="002060"/>
              </a:buClr>
              <a:buFont typeface="Wingdings" pitchFamily="2" charset="2"/>
              <a:buChar char="§"/>
            </a:pPr>
            <a:r>
              <a:rPr lang="en-US" sz="2800" b="1" dirty="0" smtClean="0">
                <a:ea typeface="DejaVu Sans"/>
              </a:rPr>
              <a:t>Light travels 200,000 times faster than sound, so SAR processing can be accelerated by assuming the platform is effectively stationary during each pulse.</a:t>
            </a: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lang="en-US" sz="3600" b="1" dirty="0" smtClean="0">
                <a:solidFill>
                  <a:srgbClr val="002A54"/>
                </a:solidFill>
                <a:latin typeface="Arial" pitchFamily="34" charset="0"/>
                <a:ea typeface="DejaVu Sans"/>
                <a:cs typeface="Arial" pitchFamily="34" charset="0"/>
              </a:rPr>
              <a:t>Synthetic Aperture Sonar/Radar</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51460" y="431800"/>
            <a:ext cx="9550242" cy="690880"/>
          </a:xfrm>
        </p:spPr>
        <p:txBody>
          <a:bodyPr/>
          <a:lstStyle/>
          <a:p>
            <a:r>
              <a:rPr lang="en-US" dirty="0" smtClean="0">
                <a:ea typeface="DejaVu Sans"/>
              </a:rPr>
              <a:t>Sonar vs. Radar</a:t>
            </a:r>
          </a:p>
        </p:txBody>
      </p:sp>
      <p:pic>
        <p:nvPicPr>
          <p:cNvPr id="6" name="Picture 5" descr="stop-and-hop.png"/>
          <p:cNvPicPr>
            <a:picLocks noChangeAspect="1"/>
          </p:cNvPicPr>
          <p:nvPr/>
        </p:nvPicPr>
        <p:blipFill>
          <a:blip r:embed="rId2" cstate="print"/>
          <a:stretch>
            <a:fillRect/>
          </a:stretch>
        </p:blipFill>
        <p:spPr>
          <a:xfrm>
            <a:off x="1592580" y="1214764"/>
            <a:ext cx="6756763" cy="4643267"/>
          </a:xfrm>
          <a:prstGeom prst="rect">
            <a:avLst/>
          </a:prstGeom>
        </p:spPr>
      </p:pic>
      <p:sp>
        <p:nvSpPr>
          <p:cNvPr id="7"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Sonar vs.</a:t>
            </a:r>
            <a:r>
              <a:rPr kumimoji="0" lang="en-US" sz="3600" b="1" i="0" u="none" strike="noStrike" kern="1200" cap="none" spc="0" normalizeH="0" noProof="0" dirty="0" smtClean="0">
                <a:ln>
                  <a:noFill/>
                </a:ln>
                <a:solidFill>
                  <a:srgbClr val="002A54"/>
                </a:solidFill>
                <a:effectLst/>
                <a:uLnTx/>
                <a:uFillTx/>
                <a:latin typeface="Arial" pitchFamily="34" charset="0"/>
                <a:ea typeface="DejaVu Sans"/>
                <a:cs typeface="Arial" pitchFamily="34" charset="0"/>
              </a:rPr>
              <a:t> Radar</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5" name="Content Placeholder 2"/>
          <p:cNvSpPr txBox="1">
            <a:spLocks/>
          </p:cNvSpPr>
          <p:nvPr/>
        </p:nvSpPr>
        <p:spPr bwMode="auto">
          <a:xfrm>
            <a:off x="0" y="5738936"/>
            <a:ext cx="10058400" cy="1122680"/>
          </a:xfrm>
          <a:prstGeom prst="rect">
            <a:avLst/>
          </a:prstGeom>
          <a:noFill/>
          <a:ln w="9525">
            <a:noFill/>
            <a:round/>
            <a:headEnd/>
            <a:tailEnd/>
          </a:ln>
        </p:spPr>
        <p:txBody>
          <a:bodyPr vert="horz" wrap="square" lIns="100278" tIns="52145" rIns="100278" bIns="52145" numCol="1" anchor="t" anchorCtr="0" compatLnSpc="1">
            <a:prstTxWarp prst="textNoShape">
              <a:avLst/>
            </a:prstTxWarp>
          </a:bodyPr>
          <a:lstStyle/>
          <a:p>
            <a:pPr indent="-382059" defTabSz="509412" eaLnBrk="0" hangingPunct="0">
              <a:spcBef>
                <a:spcPts val="0"/>
              </a:spcBef>
              <a:spcAft>
                <a:spcPts val="0"/>
              </a:spcAft>
              <a:buClr>
                <a:srgbClr val="002060"/>
              </a:buClr>
              <a:buSzPct val="100000"/>
              <a:defRPr/>
            </a:pPr>
            <a:r>
              <a:rPr lang="en-US" b="1" kern="0" dirty="0" smtClean="0">
                <a:solidFill>
                  <a:srgbClr val="002A54"/>
                </a:solidFill>
                <a:latin typeface="+mn-lt"/>
                <a:ea typeface="DejaVu Sans"/>
                <a:cs typeface="+mn-cs"/>
              </a:rPr>
              <a:t>In general, the sensor is at a different position by the time the signal is received (above).  If the propagation is very fast (i.e., speed of light), then the platform can be considered motionless between transmit and receive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Advantages </a:t>
            </a:r>
            <a:r>
              <a:rPr kumimoji="0" lang="en-US" sz="3600" b="1" i="0" u="none" strike="noStrike" kern="1200" cap="none" spc="0" normalizeH="0" baseline="0" noProof="0" smtClean="0">
                <a:ln>
                  <a:noFill/>
                </a:ln>
                <a:solidFill>
                  <a:srgbClr val="002A54"/>
                </a:solidFill>
                <a:effectLst/>
                <a:uLnTx/>
                <a:uFillTx/>
                <a:latin typeface="Arial" pitchFamily="34" charset="0"/>
                <a:ea typeface="DejaVu Sans"/>
                <a:cs typeface="Arial" pitchFamily="34" charset="0"/>
              </a:rPr>
              <a:t>of Backpropagation</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43011" name="Content Placeholder 2"/>
          <p:cNvSpPr>
            <a:spLocks noGrp="1"/>
          </p:cNvSpPr>
          <p:nvPr>
            <p:ph idx="4294967295"/>
          </p:nvPr>
        </p:nvSpPr>
        <p:spPr>
          <a:xfrm>
            <a:off x="251459" y="1162262"/>
            <a:ext cx="9621883" cy="5401098"/>
          </a:xfrm>
        </p:spPr>
        <p:txBody>
          <a:bodyPr/>
          <a:lstStyle/>
          <a:p>
            <a:pPr>
              <a:lnSpc>
                <a:spcPct val="100000"/>
              </a:lnSpc>
              <a:spcBef>
                <a:spcPts val="0"/>
              </a:spcBef>
              <a:spcAft>
                <a:spcPts val="669"/>
              </a:spcAft>
              <a:buClr>
                <a:srgbClr val="002060"/>
              </a:buClr>
              <a:buFont typeface="Arial" pitchFamily="34" charset="0"/>
              <a:buChar char="•"/>
            </a:pPr>
            <a:endParaRPr lang="en-US" sz="2800" b="1" dirty="0" smtClean="0">
              <a:ea typeface="DejaVu Sans"/>
            </a:endParaRPr>
          </a:p>
          <a:p>
            <a:pPr>
              <a:lnSpc>
                <a:spcPct val="100000"/>
              </a:lnSpc>
              <a:spcBef>
                <a:spcPts val="0"/>
              </a:spcBef>
              <a:spcAft>
                <a:spcPts val="669"/>
              </a:spcAft>
              <a:buClr>
                <a:srgbClr val="002060"/>
              </a:buClr>
              <a:buFont typeface="Arial" pitchFamily="34" charset="0"/>
              <a:buChar char="•"/>
            </a:pPr>
            <a:r>
              <a:rPr lang="en-US" sz="2800" b="1" dirty="0" smtClean="0">
                <a:ea typeface="DejaVu Sans"/>
              </a:rPr>
              <a:t>FFT-based reconstruction techniques exist</a:t>
            </a:r>
          </a:p>
          <a:p>
            <a:pPr marL="576263" lvl="1" indent="-254000">
              <a:lnSpc>
                <a:spcPct val="100000"/>
              </a:lnSpc>
              <a:spcBef>
                <a:spcPts val="0"/>
              </a:spcBef>
              <a:spcAft>
                <a:spcPts val="669"/>
              </a:spcAft>
              <a:buClr>
                <a:srgbClr val="002060"/>
              </a:buClr>
              <a:buFont typeface="Arial" pitchFamily="34" charset="0"/>
              <a:buChar char="•"/>
            </a:pPr>
            <a:r>
              <a:rPr lang="en-US" sz="2400" b="1" dirty="0" smtClean="0">
                <a:ea typeface="DejaVu Sans"/>
              </a:rPr>
              <a:t>Require either linear or circular collections</a:t>
            </a:r>
          </a:p>
          <a:p>
            <a:pPr marL="576263" lvl="1" indent="-254000">
              <a:lnSpc>
                <a:spcPct val="100000"/>
              </a:lnSpc>
              <a:spcBef>
                <a:spcPts val="0"/>
              </a:spcBef>
              <a:spcAft>
                <a:spcPts val="669"/>
              </a:spcAft>
              <a:buClr>
                <a:srgbClr val="002060"/>
              </a:buClr>
              <a:buFont typeface="Arial" pitchFamily="34" charset="0"/>
              <a:buChar char="•"/>
            </a:pPr>
            <a:r>
              <a:rPr lang="en-US" sz="2400" b="1" dirty="0" smtClean="0">
                <a:ea typeface="DejaVu Sans"/>
              </a:rPr>
              <a:t>Only modest deviations can be compensated</a:t>
            </a:r>
          </a:p>
          <a:p>
            <a:pPr marL="576263" lvl="1" indent="-254000">
              <a:lnSpc>
                <a:spcPct val="100000"/>
              </a:lnSpc>
              <a:spcBef>
                <a:spcPts val="0"/>
              </a:spcBef>
              <a:spcAft>
                <a:spcPts val="669"/>
              </a:spcAft>
              <a:buClr>
                <a:srgbClr val="002060"/>
              </a:buClr>
              <a:buFont typeface="Arial" pitchFamily="34" charset="0"/>
              <a:buChar char="•"/>
            </a:pPr>
            <a:r>
              <a:rPr lang="en-US" sz="2400" b="1" dirty="0" smtClean="0">
                <a:ea typeface="DejaVu Sans"/>
              </a:rPr>
              <a:t>Requires extra steps to get </a:t>
            </a:r>
            <a:r>
              <a:rPr lang="en-US" sz="2400" b="1" dirty="0" err="1" smtClean="0">
                <a:ea typeface="DejaVu Sans"/>
              </a:rPr>
              <a:t>georeferenced</a:t>
            </a:r>
            <a:r>
              <a:rPr lang="en-US" sz="2400" b="1" dirty="0" smtClean="0">
                <a:ea typeface="DejaVu Sans"/>
              </a:rPr>
              <a:t> imagery</a:t>
            </a:r>
          </a:p>
          <a:p>
            <a:pPr marL="576263" lvl="1" indent="-254000">
              <a:lnSpc>
                <a:spcPct val="100000"/>
              </a:lnSpc>
              <a:spcBef>
                <a:spcPts val="0"/>
              </a:spcBef>
              <a:spcAft>
                <a:spcPts val="669"/>
              </a:spcAft>
              <a:buClr>
                <a:srgbClr val="002060"/>
              </a:buClr>
              <a:buFont typeface="Arial" pitchFamily="34" charset="0"/>
              <a:buChar char="•"/>
            </a:pPr>
            <a:r>
              <a:rPr lang="en-US" sz="2400" b="1" dirty="0" smtClean="0">
                <a:ea typeface="DejaVu Sans"/>
              </a:rPr>
              <a:t>Images only onto planar surface</a:t>
            </a:r>
          </a:p>
          <a:p>
            <a:pPr marL="228600" indent="-228600">
              <a:lnSpc>
                <a:spcPct val="100000"/>
              </a:lnSpc>
              <a:spcBef>
                <a:spcPts val="0"/>
              </a:spcBef>
              <a:spcAft>
                <a:spcPts val="669"/>
              </a:spcAft>
              <a:buClr>
                <a:srgbClr val="002060"/>
              </a:buClr>
              <a:buFont typeface="Arial" pitchFamily="34" charset="0"/>
              <a:buChar char="•"/>
            </a:pPr>
            <a:r>
              <a:rPr lang="en-US" sz="2800" b="1" dirty="0" smtClean="0">
                <a:ea typeface="DejaVu Sans"/>
              </a:rPr>
              <a:t>Backpropagation is far more expensive, but is the most accurate approach</a:t>
            </a:r>
          </a:p>
          <a:p>
            <a:pPr marL="576263" lvl="1" indent="-228600">
              <a:lnSpc>
                <a:spcPct val="100000"/>
              </a:lnSpc>
              <a:spcBef>
                <a:spcPts val="0"/>
              </a:spcBef>
              <a:spcAft>
                <a:spcPts val="669"/>
              </a:spcAft>
              <a:buClr>
                <a:srgbClr val="002060"/>
              </a:buClr>
              <a:buFont typeface="Arial" pitchFamily="34" charset="0"/>
              <a:buChar char="•"/>
            </a:pPr>
            <a:r>
              <a:rPr lang="en-US" sz="2400" b="1" dirty="0" smtClean="0">
                <a:ea typeface="DejaVu Sans"/>
              </a:rPr>
              <a:t>No constraints on collection path: image during maneuvers</a:t>
            </a:r>
          </a:p>
          <a:p>
            <a:pPr marL="576263" lvl="1" indent="-228600">
              <a:lnSpc>
                <a:spcPct val="100000"/>
              </a:lnSpc>
              <a:spcBef>
                <a:spcPts val="0"/>
              </a:spcBef>
              <a:spcAft>
                <a:spcPts val="669"/>
              </a:spcAft>
              <a:buClr>
                <a:srgbClr val="002060"/>
              </a:buClr>
              <a:buFont typeface="Arial" pitchFamily="34" charset="0"/>
              <a:buChar char="•"/>
            </a:pPr>
            <a:r>
              <a:rPr lang="en-US" sz="2400" b="1" dirty="0" smtClean="0">
                <a:ea typeface="DejaVu Sans"/>
              </a:rPr>
              <a:t>Directly image onto any map coordinates desired</a:t>
            </a:r>
          </a:p>
          <a:p>
            <a:pPr marL="576263" lvl="1" indent="-228600">
              <a:lnSpc>
                <a:spcPct val="100000"/>
              </a:lnSpc>
              <a:spcBef>
                <a:spcPts val="0"/>
              </a:spcBef>
              <a:spcAft>
                <a:spcPts val="669"/>
              </a:spcAft>
              <a:buClr>
                <a:srgbClr val="002060"/>
              </a:buClr>
              <a:buFont typeface="Arial" pitchFamily="34" charset="0"/>
              <a:buChar char="•"/>
            </a:pPr>
            <a:r>
              <a:rPr lang="en-US" sz="2400" b="1" dirty="0" smtClean="0">
                <a:ea typeface="DejaVu Sans"/>
              </a:rPr>
              <a:t>Image onto height-varying surfaces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bwMode="auto">
          <a:xfrm>
            <a:off x="0" y="2002970"/>
            <a:ext cx="10058400" cy="25254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01882" tIns="50941" rIns="101882" bIns="50941" numCol="1" rtlCol="0" anchor="t" anchorCtr="0" compatLnSpc="1">
            <a:prstTxWarp prst="textNoShape">
              <a:avLst/>
            </a:prstTxWarp>
          </a:bodyPr>
          <a:lstStyle/>
          <a:p>
            <a:pPr algn="ctr" defTabSz="509412" eaLnBrk="0" hangingPunct="0">
              <a:buClr>
                <a:srgbClr val="000000"/>
              </a:buClr>
              <a:buSzPct val="100000"/>
            </a:pPr>
            <a:endParaRPr lang="en-US" sz="1800" b="1" dirty="0" smtClean="0">
              <a:solidFill>
                <a:schemeClr val="bg1"/>
              </a:solidFill>
              <a:latin typeface="Arial" charset="0"/>
              <a:cs typeface="DejaVu Sans" charset="0"/>
            </a:endParaRPr>
          </a:p>
        </p:txBody>
      </p:sp>
      <p:sp>
        <p:nvSpPr>
          <p:cNvPr id="43010" name="Title 1"/>
          <p:cNvSpPr>
            <a:spLocks noGrp="1"/>
          </p:cNvSpPr>
          <p:nvPr>
            <p:ph type="title" idx="4294967295"/>
          </p:nvPr>
        </p:nvSpPr>
        <p:spPr>
          <a:xfrm>
            <a:off x="251460" y="431800"/>
            <a:ext cx="9550242" cy="690880"/>
          </a:xfrm>
        </p:spPr>
        <p:txBody>
          <a:bodyPr/>
          <a:lstStyle/>
          <a:p>
            <a:r>
              <a:rPr lang="en-US" dirty="0" smtClean="0">
                <a:ea typeface="DejaVu Sans"/>
              </a:rPr>
              <a:t>Minimum FLOPs</a:t>
            </a:r>
          </a:p>
        </p:txBody>
      </p:sp>
      <p:sp>
        <p:nvSpPr>
          <p:cNvPr id="5" name="Rounded Rectangular Callout 4"/>
          <p:cNvSpPr/>
          <p:nvPr/>
        </p:nvSpPr>
        <p:spPr bwMode="auto">
          <a:xfrm>
            <a:off x="7292340" y="1209040"/>
            <a:ext cx="1676400" cy="777240"/>
          </a:xfrm>
          <a:prstGeom prst="wedgeRoundRectCallout">
            <a:avLst>
              <a:gd name="adj1" fmla="val -61268"/>
              <a:gd name="adj2" fmla="val 142210"/>
              <a:gd name="adj3" fmla="val 16667"/>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101882" tIns="50941" rIns="101882" bIns="50941" numCol="1" rtlCol="0" anchor="t" anchorCtr="0" compatLnSpc="1">
            <a:prstTxWarp prst="textNoShape">
              <a:avLst/>
            </a:prstTxWarp>
          </a:bodyPr>
          <a:lstStyle/>
          <a:p>
            <a:pPr algn="ctr" defTabSz="509412" eaLnBrk="0" hangingPunct="0">
              <a:buClr>
                <a:srgbClr val="000000"/>
              </a:buClr>
              <a:buSzPct val="100000"/>
            </a:pPr>
            <a:r>
              <a:rPr lang="en-US" sz="1800" b="1" dirty="0" smtClean="0">
                <a:solidFill>
                  <a:schemeClr val="bg1"/>
                </a:solidFill>
                <a:latin typeface="Arial" charset="0"/>
                <a:cs typeface="DejaVu Sans" charset="0"/>
              </a:rPr>
              <a:t>Not needed for Radar</a:t>
            </a:r>
          </a:p>
        </p:txBody>
      </p:sp>
      <p:sp>
        <p:nvSpPr>
          <p:cNvPr id="8" name="Content Placeholder 2"/>
          <p:cNvSpPr txBox="1">
            <a:spLocks/>
          </p:cNvSpPr>
          <p:nvPr/>
        </p:nvSpPr>
        <p:spPr bwMode="auto">
          <a:xfrm>
            <a:off x="1" y="1841975"/>
            <a:ext cx="9840685" cy="4765675"/>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marL="0" marR="0" lvl="0" indent="0" algn="just"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8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Range out								9</a:t>
            </a:r>
          </a:p>
          <a:p>
            <a:pPr marL="0" marR="0" lvl="0" indent="0" algn="just"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8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Estimated r/t time							1</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8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Beam Check							5</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8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Final receiver position				</a:t>
            </a:r>
            <a:r>
              <a:rPr lang="en-US" sz="2800" b="1" dirty="0" smtClean="0">
                <a:solidFill>
                  <a:srgbClr val="002A54"/>
                </a:solidFill>
                <a:latin typeface="Arial" pitchFamily="34" charset="0"/>
                <a:ea typeface="DejaVu Sans"/>
                <a:cs typeface="Arial" pitchFamily="34" charset="0"/>
              </a:rPr>
              <a:t>        	         </a:t>
            </a:r>
            <a:r>
              <a:rPr kumimoji="0" lang="en-US" sz="28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65</a:t>
            </a:r>
          </a:p>
          <a:p>
            <a:pPr marL="322263" marR="0" lvl="1"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0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Final platform orientation		      	  6</a:t>
            </a:r>
          </a:p>
          <a:p>
            <a:pPr marL="322263" marR="0" lvl="1"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0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Construct platform final R		    	35</a:t>
            </a:r>
          </a:p>
          <a:p>
            <a:pPr marL="322263" marR="0" lvl="1"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0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Apply R				</a:t>
            </a:r>
            <a:r>
              <a:rPr lang="en-US" b="1" dirty="0" smtClean="0">
                <a:solidFill>
                  <a:srgbClr val="002A54"/>
                </a:solidFill>
                <a:latin typeface="Arial" pitchFamily="34" charset="0"/>
                <a:ea typeface="DejaVu Sans"/>
                <a:cs typeface="Arial" pitchFamily="34" charset="0"/>
              </a:rPr>
              <a:t>	</a:t>
            </a:r>
            <a:r>
              <a:rPr kumimoji="0" lang="en-US" sz="20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15</a:t>
            </a:r>
          </a:p>
          <a:p>
            <a:pPr marL="322263" marR="0" lvl="1"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20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Add platform motion			 	  9</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31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Range In								9</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31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Range-&gt;Bin							2</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31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Sample &amp; Interpolate						9</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31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Correlate with ideal reflector				9</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3100" b="1" i="0" u="sng"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Accumulate							2</a:t>
            </a:r>
          </a:p>
          <a:p>
            <a:pPr marL="0" marR="0" lvl="0" indent="0" algn="l" defTabSz="1017588" rtl="0" eaLnBrk="1" fontAlgn="base" latinLnBrk="0" hangingPunct="1">
              <a:lnSpc>
                <a:spcPct val="100000"/>
              </a:lnSpc>
              <a:spcBef>
                <a:spcPts val="0"/>
              </a:spcBef>
              <a:spcAft>
                <a:spcPts val="0"/>
              </a:spcAft>
              <a:buClr>
                <a:srgbClr val="002060"/>
              </a:buClr>
              <a:buSzPct val="65000"/>
              <a:buFontTx/>
              <a:buNone/>
              <a:tabLst/>
              <a:defRPr/>
            </a:pPr>
            <a:r>
              <a:rPr kumimoji="0" lang="en-US" sz="31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Total							</a:t>
            </a:r>
            <a:r>
              <a:rPr lang="en-US" sz="3100" b="1" dirty="0" smtClean="0">
                <a:solidFill>
                  <a:srgbClr val="002A54"/>
                </a:solidFill>
                <a:latin typeface="Arial" pitchFamily="34" charset="0"/>
                <a:ea typeface="DejaVu Sans"/>
                <a:cs typeface="Arial" pitchFamily="34" charset="0"/>
              </a:rPr>
              <a:t>      	      </a:t>
            </a:r>
            <a:r>
              <a:rPr kumimoji="0" lang="en-US" sz="31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111</a:t>
            </a:r>
          </a:p>
          <a:p>
            <a:pPr marL="0" marR="0" lvl="0" indent="0" algn="l" defTabSz="1017588" rtl="0" eaLnBrk="1" fontAlgn="base" latinLnBrk="0" hangingPunct="1">
              <a:lnSpc>
                <a:spcPct val="100000"/>
              </a:lnSpc>
              <a:spcBef>
                <a:spcPts val="0"/>
              </a:spcBef>
              <a:spcAft>
                <a:spcPts val="600"/>
              </a:spcAft>
              <a:buClr>
                <a:srgbClr val="002060"/>
              </a:buClr>
              <a:buSzPct val="65000"/>
              <a:buFontTx/>
              <a:buNone/>
              <a:tabLst/>
              <a:defRPr/>
            </a:pPr>
            <a:endParaRPr kumimoji="0" lang="en-US" sz="31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
        <p:nvSpPr>
          <p:cNvPr id="9"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Minimum FLOPs per Pixel</a:t>
            </a:r>
            <a:r>
              <a:rPr kumimoji="0" lang="en-US" sz="3600" b="1" i="0" u="none" strike="noStrike" kern="1200" cap="none" spc="0" normalizeH="0" noProof="0" dirty="0" smtClean="0">
                <a:ln>
                  <a:noFill/>
                </a:ln>
                <a:solidFill>
                  <a:srgbClr val="002A54"/>
                </a:solidFill>
                <a:effectLst/>
                <a:uLnTx/>
                <a:uFillTx/>
                <a:latin typeface="Arial" pitchFamily="34" charset="0"/>
                <a:ea typeface="DejaVu Sans"/>
                <a:cs typeface="Arial" pitchFamily="34" charset="0"/>
              </a:rPr>
              <a:t> per Ping</a:t>
            </a:r>
            <a:endPar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431800"/>
            <a:ext cx="10058400" cy="690880"/>
          </a:xfrm>
          <a:prstGeom prst="rect">
            <a:avLst/>
          </a:prstGeom>
          <a:noFill/>
          <a:ln w="9525">
            <a:noFill/>
            <a:round/>
            <a:headEnd/>
            <a:tailEnd/>
          </a:ln>
        </p:spPr>
        <p:txBody>
          <a:bodyPr lIns="50941" tIns="50941" rIns="50941" bIns="50941" anchor="ctr" anchorCtr="1"/>
          <a:lstStyle/>
          <a:p>
            <a:pPr algn="ctr" eaLnBrk="0" hangingPunct="0">
              <a:lnSpc>
                <a:spcPct val="85000"/>
              </a:lnSpc>
              <a:buClr>
                <a:srgbClr val="000000"/>
              </a:buClr>
              <a:buSzPct val="100000"/>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r>
              <a:rPr lang="en-US" sz="4000" dirty="0" smtClean="0">
                <a:solidFill>
                  <a:srgbClr val="002060"/>
                </a:solidFill>
              </a:rPr>
              <a:t>GPU Backpropagation</a:t>
            </a:r>
            <a:endParaRPr lang="en-US" sz="4000" dirty="0">
              <a:solidFill>
                <a:srgbClr val="002060"/>
              </a:solidFill>
            </a:endParaRPr>
          </a:p>
        </p:txBody>
      </p:sp>
      <p:sp>
        <p:nvSpPr>
          <p:cNvPr id="33796" name="Text Box 3"/>
          <p:cNvSpPr txBox="1">
            <a:spLocks noChangeArrowheads="1"/>
          </p:cNvSpPr>
          <p:nvPr/>
        </p:nvSpPr>
        <p:spPr bwMode="auto">
          <a:xfrm>
            <a:off x="253207" y="1505903"/>
            <a:ext cx="9551988" cy="5402897"/>
          </a:xfrm>
          <a:prstGeom prst="rect">
            <a:avLst/>
          </a:prstGeom>
          <a:noFill/>
          <a:ln w="9525">
            <a:noFill/>
            <a:round/>
            <a:headEnd/>
            <a:tailEnd/>
          </a:ln>
        </p:spPr>
        <p:txBody>
          <a:bodyPr lIns="101882" tIns="50941" rIns="101882" bIns="50941"/>
          <a:lstStyle/>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GTRI SAR/S Toolbox, MATLAB Based</a:t>
            </a:r>
          </a:p>
          <a:p>
            <a:pPr marL="826027" lvl="2"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b="1" dirty="0" smtClean="0">
                <a:solidFill>
                  <a:srgbClr val="002A54"/>
                </a:solidFill>
              </a:rPr>
              <a:t>Multiple image formations</a:t>
            </a:r>
          </a:p>
          <a:p>
            <a:pPr marL="826027" lvl="2"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b="1" dirty="0" smtClean="0">
                <a:solidFill>
                  <a:srgbClr val="002A54"/>
                </a:solidFill>
              </a:rPr>
              <a:t>Backpropagation too slow</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GPU Accelerated plug-in to MATLAB toolbox</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CUDA/C++</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One output pixel per thread</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Stream groups of pulses to GPU memory</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r>
              <a:rPr lang="en-US" sz="2800" b="1" dirty="0" smtClean="0">
                <a:solidFill>
                  <a:srgbClr val="002A54"/>
                </a:solidFill>
              </a:rPr>
              <a:t>One kernel invocation per pulse group</a:t>
            </a:r>
          </a:p>
          <a:p>
            <a:pPr marL="380291" lvl="1" indent="-380291" eaLnBrk="0" hangingPunct="0">
              <a:spcBef>
                <a:spcPts val="0"/>
              </a:spcBef>
              <a:spcAft>
                <a:spcPts val="669"/>
              </a:spcAft>
              <a:buClr>
                <a:srgbClr val="002A54"/>
              </a:buClr>
              <a:buSzPct val="90000"/>
              <a:buFont typeface="Arial" pitchFamily="34" charset="0"/>
              <a:buChar char="•"/>
              <a:tabLst>
                <a:tab pos="1015287" algn="l"/>
                <a:tab pos="2034111" algn="l"/>
                <a:tab pos="3052936" algn="l"/>
                <a:tab pos="4071760" algn="l"/>
                <a:tab pos="5090585" algn="l"/>
                <a:tab pos="6109409" algn="l"/>
                <a:tab pos="7128234" algn="l"/>
                <a:tab pos="8147058" algn="l"/>
                <a:tab pos="9165883" algn="l"/>
                <a:tab pos="10184707" algn="l"/>
                <a:tab pos="11203532" algn="l"/>
              </a:tabLst>
            </a:pPr>
            <a:endParaRPr lang="en-US" sz="2800" b="1" dirty="0" smtClean="0">
              <a:solidFill>
                <a:srgbClr val="002A54"/>
              </a:solidFill>
            </a:endParaRPr>
          </a:p>
        </p:txBody>
      </p:sp>
      <p:sp>
        <p:nvSpPr>
          <p:cNvPr id="4" name="Title 1"/>
          <p:cNvSpPr txBox="1">
            <a:spLocks/>
          </p:cNvSpPr>
          <p:nvPr/>
        </p:nvSpPr>
        <p:spPr bwMode="auto">
          <a:xfrm>
            <a:off x="0" y="0"/>
            <a:ext cx="10058400" cy="1088571"/>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7588"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A54"/>
                </a:solidFill>
                <a:effectLst/>
                <a:uLnTx/>
                <a:uFillTx/>
                <a:latin typeface="Arial" pitchFamily="34" charset="0"/>
                <a:ea typeface="DejaVu Sans"/>
                <a:cs typeface="Arial" pitchFamily="34" charset="0"/>
              </a:rPr>
              <a:t>GPU Backpropagation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0_GTRI_Final_white_template">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2010_GTRI_Final_white_template</Template>
  <TotalTime>1912</TotalTime>
  <Words>1183</Words>
  <Application>Microsoft Macintosh PowerPoint</Application>
  <PresentationFormat>Custom</PresentationFormat>
  <Paragraphs>211</Paragraphs>
  <Slides>23</Slides>
  <Notes>17</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23</vt:i4>
      </vt:variant>
    </vt:vector>
  </HeadingPairs>
  <TitlesOfParts>
    <vt:vector size="26" baseType="lpstr">
      <vt:lpstr>Tahoma</vt:lpstr>
      <vt:lpstr>Calibri</vt:lpstr>
      <vt:lpstr>2010_GTRI_Final_white_template</vt:lpstr>
      <vt:lpstr>Slide 1</vt:lpstr>
      <vt:lpstr>Sonar Imaging via Backpropagation</vt:lpstr>
      <vt:lpstr>Backpropagation</vt:lpstr>
      <vt:lpstr>Slide 4</vt:lpstr>
      <vt:lpstr>Sonar vs. Radar</vt:lpstr>
      <vt:lpstr>Sonar vs. Radar</vt:lpstr>
      <vt:lpstr>Slide 7</vt:lpstr>
      <vt:lpstr>Minimum FLOPs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Campbell, Dan</dc:creator>
  <cp:lastModifiedBy>Information Services Department</cp:lastModifiedBy>
  <cp:revision>158</cp:revision>
  <dcterms:created xsi:type="dcterms:W3CDTF">2011-11-02T17:53:58Z</dcterms:created>
  <dcterms:modified xsi:type="dcterms:W3CDTF">2011-11-02T17:54:19Z</dcterms:modified>
</cp:coreProperties>
</file>