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7" r:id="rId3"/>
    <p:sldId id="276" r:id="rId4"/>
    <p:sldId id="279" r:id="rId5"/>
    <p:sldId id="295" r:id="rId6"/>
    <p:sldId id="281" r:id="rId7"/>
    <p:sldId id="284" r:id="rId8"/>
    <p:sldId id="280" r:id="rId9"/>
    <p:sldId id="285" r:id="rId10"/>
    <p:sldId id="283" r:id="rId11"/>
    <p:sldId id="296" r:id="rId12"/>
    <p:sldId id="287" r:id="rId13"/>
    <p:sldId id="288" r:id="rId14"/>
    <p:sldId id="303" r:id="rId15"/>
    <p:sldId id="289" r:id="rId16"/>
    <p:sldId id="290" r:id="rId17"/>
    <p:sldId id="291" r:id="rId18"/>
    <p:sldId id="297" r:id="rId19"/>
    <p:sldId id="294" r:id="rId20"/>
    <p:sldId id="298" r:id="rId21"/>
    <p:sldId id="293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76DAD"/>
    <a:srgbClr val="0D78C9"/>
    <a:srgbClr val="024C84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8959" autoAdjust="0"/>
    <p:restoredTop sz="94660"/>
  </p:normalViewPr>
  <p:slideViewPr>
    <p:cSldViewPr>
      <p:cViewPr varScale="1">
        <p:scale>
          <a:sx n="165" d="100"/>
          <a:sy n="165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92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Speedup</a:t>
            </a:r>
            <a:r>
              <a:rPr lang="en-US" baseline="0" dirty="0" smtClean="0"/>
              <a:t> Over CPU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GPU-Accelerated LDPC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CPU Input</c:v>
                </c:pt>
                <c:pt idx="1">
                  <c:v>GPUArray input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14.36781609195402</c:v>
                </c:pt>
                <c:pt idx="1">
                  <c:v>15.2439024390244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GPU-Accelerated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CPU Input</c:v>
                </c:pt>
                <c:pt idx="1">
                  <c:v>GPUArray input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12.1713729308666</c:v>
                </c:pt>
                <c:pt idx="1">
                  <c:v>13.44086021505376</c:v>
                </c:pt>
              </c:numCache>
            </c:numRef>
          </c:val>
        </c:ser>
        <c:dLbls/>
        <c:axId val="654582360"/>
        <c:axId val="654500968"/>
      </c:barChart>
      <c:catAx>
        <c:axId val="654582360"/>
        <c:scaling>
          <c:orientation val="minMax"/>
        </c:scaling>
        <c:axPos val="b"/>
        <c:tickLblPos val="nextTo"/>
        <c:crossAx val="654500968"/>
        <c:crosses val="autoZero"/>
        <c:auto val="1"/>
        <c:lblAlgn val="ctr"/>
        <c:lblOffset val="100"/>
      </c:catAx>
      <c:valAx>
        <c:axId val="654500968"/>
        <c:scaling>
          <c:orientation val="minMax"/>
        </c:scaling>
        <c:axPos val="l"/>
        <c:majorGridlines/>
        <c:numFmt formatCode="General" sourceLinked="1"/>
        <c:tickLblPos val="nextTo"/>
        <c:crossAx val="65458236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Speedup</a:t>
            </a:r>
            <a:r>
              <a:rPr lang="en-US" baseline="0" dirty="0" smtClean="0"/>
              <a:t> Over CPU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GPU-Accelerated LDPC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CPU Input</c:v>
                </c:pt>
                <c:pt idx="1">
                  <c:v>GPUArray input</c:v>
                </c:pt>
                <c:pt idx="2">
                  <c:v>GPUArray, 8 frames per step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14.36781609195402</c:v>
                </c:pt>
                <c:pt idx="1">
                  <c:v>15.2439024390244</c:v>
                </c:pt>
                <c:pt idx="2">
                  <c:v>15.2439024390244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GPU-Accelerated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CPU Input</c:v>
                </c:pt>
                <c:pt idx="1">
                  <c:v>GPUArray input</c:v>
                </c:pt>
                <c:pt idx="2">
                  <c:v>GPUArray, 8 frames per step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12.1713729308666</c:v>
                </c:pt>
                <c:pt idx="1">
                  <c:v>13.44086021505376</c:v>
                </c:pt>
                <c:pt idx="2">
                  <c:v>17.12328767123288</c:v>
                </c:pt>
              </c:numCache>
            </c:numRef>
          </c:val>
        </c:ser>
        <c:dLbls/>
        <c:axId val="633430840"/>
        <c:axId val="655536760"/>
      </c:barChart>
      <c:catAx>
        <c:axId val="633430840"/>
        <c:scaling>
          <c:orientation val="minMax"/>
        </c:scaling>
        <c:axPos val="b"/>
        <c:tickLblPos val="nextTo"/>
        <c:crossAx val="655536760"/>
        <c:crosses val="autoZero"/>
        <c:auto val="1"/>
        <c:lblAlgn val="ctr"/>
        <c:lblOffset val="100"/>
      </c:catAx>
      <c:valAx>
        <c:axId val="655536760"/>
        <c:scaling>
          <c:orientation val="minMax"/>
        </c:scaling>
        <c:axPos val="l"/>
        <c:majorGridlines/>
        <c:numFmt formatCode="General" sourceLinked="1"/>
        <c:tickLblPos val="nextTo"/>
        <c:crossAx val="63343084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Mean execution time</a:t>
            </a:r>
            <a:br>
              <a:rPr lang="en-US" dirty="0" smtClean="0"/>
            </a:br>
            <a:r>
              <a:rPr lang="en-US" baseline="0" dirty="0" smtClean="0"/>
              <a:t> per frame (s)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CPU</c:v>
                </c:pt>
              </c:strCache>
            </c:strRef>
          </c:tx>
          <c:cat>
            <c:strRef>
              <c:f>Sheet1!$B$1</c:f>
              <c:strCache>
                <c:ptCount val="1"/>
                <c:pt idx="0">
                  <c:v>CPU Input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0.0064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GPU Viterbi</c:v>
                </c:pt>
              </c:strCache>
            </c:strRef>
          </c:tx>
          <c:cat>
            <c:strRef>
              <c:f>Sheet1!$B$1</c:f>
              <c:strCache>
                <c:ptCount val="1"/>
                <c:pt idx="0">
                  <c:v>CPU Input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0.0037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GPU All, single-frame</c:v>
                </c:pt>
              </c:strCache>
            </c:strRef>
          </c:tx>
          <c:cat>
            <c:strRef>
              <c:f>Sheet1!$B$1</c:f>
              <c:strCache>
                <c:ptCount val="1"/>
                <c:pt idx="0">
                  <c:v>CPU Input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0.0193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GPU All, 500 frames</c:v>
                </c:pt>
              </c:strCache>
            </c:strRef>
          </c:tx>
          <c:cat>
            <c:strRef>
              <c:f>Sheet1!$B$1</c:f>
              <c:strCache>
                <c:ptCount val="1"/>
                <c:pt idx="0">
                  <c:v>CPU Input</c:v>
                </c:pt>
              </c:strCache>
            </c:strRef>
          </c:cat>
          <c:val>
            <c:numRef>
              <c:f>Sheet1!$B$5</c:f>
              <c:numCache>
                <c:formatCode>0.00E+00</c:formatCode>
                <c:ptCount val="1"/>
                <c:pt idx="0">
                  <c:v>0.0004143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Generated CPU code</c:v>
                </c:pt>
              </c:strCache>
            </c:strRef>
          </c:tx>
          <c:cat>
            <c:strRef>
              <c:f>Sheet1!$B$1</c:f>
              <c:strCache>
                <c:ptCount val="1"/>
                <c:pt idx="0">
                  <c:v>CPU Input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0.0036</c:v>
                </c:pt>
              </c:numCache>
            </c:numRef>
          </c:val>
        </c:ser>
        <c:dLbls/>
        <c:axId val="654785560"/>
        <c:axId val="487717768"/>
      </c:barChart>
      <c:catAx>
        <c:axId val="654785560"/>
        <c:scaling>
          <c:orientation val="minMax"/>
        </c:scaling>
        <c:axPos val="b"/>
        <c:tickLblPos val="nextTo"/>
        <c:crossAx val="487717768"/>
        <c:crosses val="autoZero"/>
        <c:auto val="1"/>
        <c:lblAlgn val="ctr"/>
        <c:lblOffset val="100"/>
      </c:catAx>
      <c:valAx>
        <c:axId val="487717768"/>
        <c:scaling>
          <c:orientation val="minMax"/>
        </c:scaling>
        <c:axPos val="l"/>
        <c:majorGridlines/>
        <c:numFmt formatCode="General" sourceLinked="1"/>
        <c:tickLblPos val="nextTo"/>
        <c:crossAx val="654785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740455683424187"/>
          <c:w val="0.669793038165311"/>
          <c:h val="0.25954431657581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65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00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boxes have been ported to be GPU System objects.</a:t>
            </a:r>
          </a:p>
          <a:p>
            <a:r>
              <a:rPr lang="en-US" dirty="0" smtClean="0"/>
              <a:t>DVB-S.2</a:t>
            </a:r>
            <a:r>
              <a:rPr lang="en-US" baseline="0" dirty="0" smtClean="0"/>
              <a:t> (Digital Video Broadcasting,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generation). Used by Dish Networks,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dirty="0" smtClean="0"/>
              <a:t>System objects extend MATLAB to represent dynamic systems.  I’ve mentioned “dynamic systems” a number of times now – these are algorithms with input values and internal states that change over time.  Such systems typically require more than a simple “y equals function of x” computation.  They typically have one-time initialization code, repetitive calls to output computations, periodic reset tasks, and termination code, to name a few.  They update and maintain internal states of the System over time.  System objects define and encapsulate all these tasks and states within its model of a dynamic system.</a:t>
            </a:r>
          </a:p>
          <a:p>
            <a:endParaRPr lang="en-US" sz="1800" dirty="0" smtClean="0"/>
          </a:p>
          <a:p>
            <a:r>
              <a:rPr lang="en-US" sz="1800" b="1" dirty="0" smtClean="0"/>
              <a:t>(click) </a:t>
            </a:r>
            <a:r>
              <a:rPr lang="en-US" sz="1800" dirty="0" smtClean="0"/>
              <a:t>This task decomposition leads to one reason System objects are highly efficient for iterative execution or </a:t>
            </a:r>
            <a:r>
              <a:rPr lang="en-US" sz="1800" b="1" dirty="0" smtClean="0"/>
              <a:t>processing streaming data in MATLAB</a:t>
            </a:r>
            <a:r>
              <a:rPr lang="en-US" sz="1800" dirty="0" smtClean="0"/>
              <a:t>: parameter values and input arguments are validated once, during the first iteration of the object.  After that, these time-consuming validation and error-checks are replaced by simpler, more efficient internal checks as needed during subsequent loop iterations.  We’re finding faster execution in many systems.  Also, System objects support automatic code generation, so C-code execution performance is always available.  We’ll talk more about code generation later in this presentation.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(click) </a:t>
            </a:r>
            <a:r>
              <a:rPr lang="en-US" sz="1800" dirty="0" smtClean="0"/>
              <a:t>They help overcome system complexity by providing a </a:t>
            </a:r>
            <a:r>
              <a:rPr lang="en-US" sz="1800" b="1" dirty="0" smtClean="0"/>
              <a:t>common interface</a:t>
            </a:r>
            <a:r>
              <a:rPr lang="en-US" sz="1800" dirty="0" smtClean="0"/>
              <a:t> for implementing these algorithms, regardless of the algorithm you choose.  Once you’ve learned how to work with one System object, you’ve learned how to work with every System object.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(click)  </a:t>
            </a:r>
            <a:r>
              <a:rPr lang="en-US" sz="1800" dirty="0" smtClean="0"/>
              <a:t>System objects can be used </a:t>
            </a:r>
            <a:r>
              <a:rPr lang="en-US" sz="1800" b="1" dirty="0" smtClean="0"/>
              <a:t>in both MATLAB </a:t>
            </a:r>
            <a:r>
              <a:rPr lang="en-US" sz="1800" b="1" u="sng" dirty="0" smtClean="0"/>
              <a:t>and</a:t>
            </a:r>
            <a:r>
              <a:rPr lang="en-US" sz="1800" b="1" dirty="0" smtClean="0"/>
              <a:t> Simulink.</a:t>
            </a:r>
            <a:r>
              <a:rPr lang="en-US" sz="1800" dirty="0" smtClean="0"/>
              <a:t> “MATLAB teams” and “Simulink teams” can share the same algorithm and leverage each other’s work. For example, you are able to develop algorithms in MATLAB and re-use them in Simulink when your project requirements demand Simulink features such as hybrid system simulation, physical modeling, and graphical block diagrams.</a:t>
            </a:r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MathWorks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4F710-8A0A-4F7B-97D9-68322F63AD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6DE58003-B2C8-4458-9C57-24466815C16B}" type="datetime1">
              <a:rPr lang="en-US"/>
              <a:pPr lvl="0"/>
              <a:t>11/2/11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95B3D7"/>
          </a:solidFill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lvl="0" indent="-216000" hangingPunct="0"/>
            <a:r>
              <a:rPr lang="en-US" sz="2000" dirty="0">
                <a:latin typeface="Arial" pitchFamily="18"/>
              </a:rPr>
              <a:t>rji is Log of ratio fj check is satisfied, given received bit i is 0/1 give info not from ci</a:t>
            </a:r>
          </a:p>
          <a:p>
            <a:pPr marL="216000" lvl="0" indent="-216000" hangingPunct="0"/>
            <a:endParaRPr lang="en-US" sz="2000" dirty="0">
              <a:latin typeface="Arial" pitchFamily="18"/>
            </a:endParaRPr>
          </a:p>
          <a:p>
            <a:pPr marL="216000" lvl="0" indent="-216000" hangingPunct="0"/>
            <a:r>
              <a:rPr lang="en-US" sz="2000" dirty="0">
                <a:latin typeface="Arial" pitchFamily="18"/>
              </a:rPr>
              <a:t>Qij is Log of ratio Pr(ci = 1/0| received bit &amp; info not from fj)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boxes have been ported to be GPU System objects.</a:t>
            </a:r>
          </a:p>
          <a:p>
            <a:r>
              <a:rPr lang="en-US" dirty="0" smtClean="0"/>
              <a:t>DVB-S.2</a:t>
            </a:r>
            <a:r>
              <a:rPr lang="en-US" baseline="0" dirty="0" smtClean="0"/>
              <a:t> (Digital Video Broadcasting,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generation). Used by Dish Networks,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36" y="192"/>
            <a:ext cx="9145012" cy="687019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85800" y="3203575"/>
            <a:ext cx="77724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26408" y="6527629"/>
            <a:ext cx="1828800" cy="2462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The MathWorks, Inc.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4333875"/>
            <a:ext cx="914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0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86600" cy="990600"/>
          </a:xfrm>
        </p:spPr>
        <p:txBody>
          <a:bodyPr anchor="t" anchorCtr="0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2819400"/>
            <a:ext cx="3810000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0"/>
            </a:lvl2pPr>
            <a:lvl3pPr>
              <a:buNone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 smtClean="0"/>
              <a:t>Click to add b</a:t>
            </a:r>
            <a:r>
              <a:rPr lang="en-US" sz="1800" dirty="0" smtClean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3810000" cy="838200"/>
          </a:xfrm>
        </p:spPr>
        <p:txBody>
          <a:bodyPr anchor="t"/>
          <a:lstStyle>
            <a:lvl1pPr marL="0" indent="0" algn="l"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add headline</a:t>
            </a:r>
            <a:r>
              <a:rPr lang="en-US" sz="2000" b="1" dirty="0" smtClean="0">
                <a:solidFill>
                  <a:prstClr val="black"/>
                </a:solidFill>
              </a:rPr>
              <a:t> providing value of feature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half" idx="12" hasCustomPrompt="1"/>
          </p:nvPr>
        </p:nvSpPr>
        <p:spPr>
          <a:xfrm>
            <a:off x="457201" y="6172200"/>
            <a:ext cx="4105275" cy="533400"/>
          </a:xfrm>
        </p:spPr>
        <p:txBody>
          <a:bodyPr anchor="b" anchorCtr="0"/>
          <a:lstStyle>
            <a:lvl1pPr marL="230176" indent="-228588">
              <a:buClrTx/>
              <a:buSzPct val="125000"/>
              <a:buFont typeface="Courier New" pitchFamily="49" charset="0"/>
              <a:buChar char="»"/>
              <a:defRPr sz="1600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product_demo_name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14526"/>
            <a:ext cx="7772400" cy="1362075"/>
          </a:xfrm>
        </p:spPr>
        <p:txBody>
          <a:bodyPr anchor="t"/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Header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862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455613" y="1600200"/>
            <a:ext cx="807415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/>
          <a:lstStyle/>
          <a:p>
            <a:pPr marL="341295" lvl="0" indent="-341295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7177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1295" lvl="0" indent="-341295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7177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1295" lvl="0" indent="-341295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7177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3</a:t>
            </a:r>
          </a:p>
          <a:p>
            <a:pPr marL="341295" lvl="0" indent="-341295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7177" algn="l"/>
              </a:tabLst>
            </a:pP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1295" lvl="0" indent="-341295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7177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455613" y="464695"/>
            <a:ext cx="8074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/>
          <a:lstStyle/>
          <a:p>
            <a:pPr marL="0" marR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77200" cy="46482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4704" y="47715"/>
            <a:ext cx="1562100" cy="424983"/>
          </a:xfrm>
          <a:prstGeom prst="rect">
            <a:avLst/>
          </a:prstGeom>
        </p:spPr>
      </p:pic>
      <p:cxnSp>
        <p:nvCxnSpPr>
          <p:cNvPr id="11" name="Straight Connector 11"/>
          <p:cNvCxnSpPr/>
          <p:nvPr/>
        </p:nvCxnSpPr>
        <p:spPr>
          <a:xfrm rot="10800000" flipV="1">
            <a:off x="228601" y="246870"/>
            <a:ext cx="7016865" cy="270628"/>
          </a:xfrm>
          <a:prstGeom prst="bentConnector3">
            <a:avLst>
              <a:gd name="adj1" fmla="val 99917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86800" y="6484951"/>
            <a:ext cx="4572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8" rIns="91435" bIns="45718" anchor="ctr">
            <a:noAutofit/>
          </a:bodyPr>
          <a:lstStyle/>
          <a:p>
            <a:pPr algn="ctr"/>
            <a:fld id="{47FBD1EF-0801-4063-B668-C71608ACC7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4353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12" indent="-285736" algn="l" defTabSz="91435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8" algn="l" defTabSz="914353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5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150" y="46881"/>
            <a:ext cx="1561579" cy="42527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4" name="AutoShape 2"/>
          <p:cNvSpPr>
            <a:spLocks/>
          </p:cNvSpPr>
          <p:nvPr/>
        </p:nvSpPr>
        <p:spPr bwMode="auto">
          <a:xfrm rot="10800000" flipV="1">
            <a:off x="227708" y="246684"/>
            <a:ext cx="7017619" cy="2701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582" y="0"/>
                </a:lnTo>
                <a:lnTo>
                  <a:pt x="21582" y="21600"/>
                </a:lnTo>
                <a:lnTo>
                  <a:pt x="21600" y="21600"/>
                </a:lnTo>
              </a:path>
            </a:pathLst>
          </a:custGeom>
          <a:solidFill>
            <a:srgbClr val="000000">
              <a:alpha val="0"/>
            </a:srgbClr>
          </a:solidFill>
          <a:ln w="18062" cap="flat" cmpd="sng">
            <a:solidFill>
              <a:srgbClr val="125687"/>
            </a:solidFill>
            <a:prstDash val="solid"/>
            <a:round/>
            <a:headEnd/>
            <a:tailEnd/>
          </a:ln>
          <a:effectLst/>
        </p:spPr>
        <p:txBody>
          <a:bodyPr lIns="50795" tIns="50795" rIns="50795" bIns="50795" anchor="ctr"/>
          <a:lstStyle/>
          <a:p>
            <a:endParaRPr lang="en-US"/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8686354" y="6532430"/>
            <a:ext cx="457646" cy="28725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2" tIns="50795" rIns="88892" bIns="50795" anchor="ctr">
            <a:spAutoFit/>
          </a:bodyPr>
          <a:lstStyle/>
          <a:p>
            <a:pPr defTabSz="914098"/>
            <a:r>
              <a:rPr lang="en-US" sz="1200" b="1">
                <a:solidFill>
                  <a:srgbClr val="12568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en-US"/>
          </a:p>
        </p:txBody>
      </p:sp>
      <p:pic>
        <p:nvPicPr>
          <p:cNvPr id="3076" name="Picture 4" descr="imag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8" y="1"/>
            <a:ext cx="9146233" cy="687027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7" name="Rectangle 5"/>
          <p:cNvSpPr>
            <a:spLocks/>
          </p:cNvSpPr>
          <p:nvPr/>
        </p:nvSpPr>
        <p:spPr bwMode="auto">
          <a:xfrm>
            <a:off x="7226350" y="6527602"/>
            <a:ext cx="1828354" cy="25647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2" tIns="50795" rIns="88892" bIns="50795">
            <a:spAutoFit/>
          </a:bodyPr>
          <a:lstStyle/>
          <a:p>
            <a:pPr defTabSz="914098"/>
            <a:r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2011 The MathWorks, Inc.</a:t>
            </a:r>
            <a:endParaRPr lang="en-US"/>
          </a:p>
        </p:txBody>
      </p:sp>
      <p:pic>
        <p:nvPicPr>
          <p:cNvPr id="3078" name="Picture 6" descr="image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452" y="136178"/>
            <a:ext cx="1464469" cy="29021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4333131"/>
            <a:ext cx="9144000" cy="0"/>
          </a:xfrm>
          <a:prstGeom prst="line">
            <a:avLst/>
          </a:prstGeom>
          <a:noFill/>
          <a:ln w="81280" cap="flat" cmpd="sng">
            <a:solidFill>
              <a:srgbClr val="A6A6A6"/>
            </a:solidFill>
            <a:prstDash val="solid"/>
            <a:round/>
            <a:headEnd/>
            <a:tailEnd/>
          </a:ln>
          <a:effectLst/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355" y="914177"/>
            <a:ext cx="7772177" cy="1828354"/>
          </a:xfrm>
        </p:spPr>
        <p:txBody>
          <a:bodyPr lIns="88892" tIns="50795" rIns="88892" bIns="50795" anchor="t"/>
          <a:lstStyle/>
          <a:p>
            <a:pPr defTabSz="914098"/>
            <a:r>
              <a:rPr lang="en-US" sz="3200" dirty="0">
                <a:solidFill>
                  <a:srgbClr val="125687"/>
                </a:solidFill>
                <a:sym typeface="Arial" pitchFamily="34" charset="0"/>
              </a:rPr>
              <a:t>Accelerating Bit Error Rate Simulation in MATLAB using Graphics Processors</a:t>
            </a:r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355" y="3203526"/>
            <a:ext cx="7772177" cy="986730"/>
          </a:xfrm>
        </p:spPr>
        <p:txBody>
          <a:bodyPr lIns="88892" tIns="50795" rIns="88892" bIns="50795" anchor="t"/>
          <a:lstStyle/>
          <a:p>
            <a:pPr marL="0" indent="0" algn="ctr" defTabSz="914098">
              <a:spcBef>
                <a:spcPts val="211"/>
              </a:spcBef>
              <a:buSzTx/>
              <a:buNone/>
            </a:pPr>
            <a:r>
              <a:rPr lang="en-US" sz="1500" b="1" dirty="0">
                <a:sym typeface="Arial" pitchFamily="34" charset="0"/>
              </a:rPr>
              <a:t>James Lebak</a:t>
            </a:r>
          </a:p>
          <a:p>
            <a:pPr marL="0" indent="0" algn="ctr" defTabSz="914098">
              <a:spcBef>
                <a:spcPts val="211"/>
              </a:spcBef>
              <a:buSzTx/>
              <a:buNone/>
            </a:pPr>
            <a:r>
              <a:rPr lang="en-US" sz="1500" b="1" dirty="0">
                <a:sym typeface="Arial" pitchFamily="34" charset="0"/>
              </a:rPr>
              <a:t>Brian </a:t>
            </a:r>
            <a:r>
              <a:rPr lang="en-US" sz="1500" b="1" dirty="0" err="1">
                <a:sym typeface="Arial" pitchFamily="34" charset="0"/>
              </a:rPr>
              <a:t>Fanous</a:t>
            </a:r>
            <a:endParaRPr lang="en-US" sz="1500" b="1" dirty="0">
              <a:sym typeface="Arial" pitchFamily="34" charset="0"/>
            </a:endParaRPr>
          </a:p>
          <a:p>
            <a:pPr marL="0" indent="0" algn="ctr" defTabSz="914098">
              <a:spcBef>
                <a:spcPts val="211"/>
              </a:spcBef>
              <a:buSzTx/>
              <a:buNone/>
            </a:pPr>
            <a:r>
              <a:rPr lang="en-US" sz="1500" b="1" dirty="0">
                <a:sym typeface="Arial" pitchFamily="34" charset="0"/>
              </a:rPr>
              <a:t>Nick </a:t>
            </a:r>
            <a:r>
              <a:rPr lang="en-US" sz="1500" b="1" dirty="0" smtClean="0">
                <a:sym typeface="Arial" pitchFamily="34" charset="0"/>
              </a:rPr>
              <a:t>Moore</a:t>
            </a:r>
            <a:endParaRPr lang="en-US" sz="1500" b="1" dirty="0">
              <a:sym typeface="Arial" pitchFamily="34" charset="0"/>
            </a:endParaRPr>
          </a:p>
          <a:p>
            <a:pPr marL="0" indent="0" defTabSz="914098">
              <a:spcBef>
                <a:spcPts val="211"/>
              </a:spcBef>
              <a:buSzTx/>
              <a:buNone/>
            </a:pPr>
            <a:endParaRPr lang="en-US" sz="1500" b="1" dirty="0">
              <a:sym typeface="Arial" pitchFamily="34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14376" y="2518173"/>
            <a:ext cx="7772177" cy="58935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88892" tIns="50795" rIns="88892" bIns="50795" numCol="1" anchor="t" anchorCtr="0" compatLnSpc="1">
            <a:prstTxWarp prst="textNoShape">
              <a:avLst/>
            </a:prstTxWarp>
          </a:bodyPr>
          <a:lstStyle>
            <a:lvl1pPr marL="3810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7620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11430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5240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9050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23622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28194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32766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37338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algn="ctr" defTabSz="914098">
              <a:spcBef>
                <a:spcPts val="211"/>
              </a:spcBef>
              <a:buSzTx/>
              <a:buNone/>
            </a:pPr>
            <a:r>
              <a:rPr lang="en-US" sz="1500" b="1" dirty="0">
                <a:latin typeface="Arial" pitchFamily="34" charset="0"/>
                <a:cs typeface="Arial" pitchFamily="34" charset="0"/>
                <a:sym typeface="Arial" pitchFamily="34" charset="0"/>
              </a:rPr>
              <a:t>High-Performance Embedded Computing Workshop (HPEC 2011)</a:t>
            </a:r>
          </a:p>
          <a:p>
            <a:pPr marL="0" indent="0" algn="ctr" defTabSz="914098">
              <a:spcBef>
                <a:spcPts val="211"/>
              </a:spcBef>
              <a:buSzTx/>
              <a:buNone/>
            </a:pPr>
            <a:r>
              <a:rPr lang="en-US" sz="1500" b="1" dirty="0">
                <a:latin typeface="Arial" pitchFamily="34" charset="0"/>
                <a:cs typeface="Arial" pitchFamily="34" charset="0"/>
                <a:sym typeface="Arial" pitchFamily="34" charset="0"/>
              </a:rPr>
              <a:t>22 September 2011</a:t>
            </a:r>
          </a:p>
          <a:p>
            <a:pPr marL="0" indent="0" defTabSz="914098">
              <a:spcBef>
                <a:spcPts val="211"/>
              </a:spcBef>
              <a:buSzTx/>
              <a:buNone/>
            </a:pPr>
            <a:endParaRPr lang="en-US" sz="15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1671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124200"/>
            <a:ext cx="6096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GPU-Accelerated Receiver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%***Receiver Object Creation ***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comm.PSKDemodulator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demodulatorArgs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comm.BlockDeinterleaver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dvb.InterleaveOrder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comm.</a:t>
            </a:r>
            <a:r>
              <a:rPr lang="en-US" sz="1800" b="1" i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gpu.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LDPCDecoder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decoderArgs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{:}); 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%***Receiver Model Execution***%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step(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chanOut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step(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ldpcdecOut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7366119" cy="101566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Minimal code changes to use GPU System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GPU System object is 20x faster than original System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 system simulation is 5x faster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30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149" y="46881"/>
            <a:ext cx="1561579" cy="42527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8" name="AutoShape 2"/>
          <p:cNvSpPr>
            <a:spLocks/>
          </p:cNvSpPr>
          <p:nvPr/>
        </p:nvSpPr>
        <p:spPr bwMode="auto">
          <a:xfrm rot="10800000" flipV="1">
            <a:off x="227707" y="246683"/>
            <a:ext cx="7017619" cy="2701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582" y="0"/>
                </a:lnTo>
                <a:lnTo>
                  <a:pt x="21582" y="21600"/>
                </a:lnTo>
                <a:lnTo>
                  <a:pt x="21600" y="21600"/>
                </a:lnTo>
              </a:path>
            </a:pathLst>
          </a:custGeom>
          <a:solidFill>
            <a:srgbClr val="000000">
              <a:alpha val="0"/>
            </a:srgbClr>
          </a:solidFill>
          <a:ln w="18062" cap="flat" cmpd="sng">
            <a:solidFill>
              <a:srgbClr val="125687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88896" bIns="50798" anchor="t"/>
          <a:lstStyle/>
          <a:p>
            <a:pPr defTabSz="914145"/>
            <a:r>
              <a:rPr lang="en-US" sz="2700" dirty="0">
                <a:solidFill>
                  <a:srgbClr val="125687"/>
                </a:solidFill>
                <a:sym typeface="Arial" pitchFamily="34" charset="0"/>
              </a:rPr>
              <a:t>Outline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 lIns="88896" tIns="50798" rIns="88896" bIns="50798" anchor="t"/>
          <a:lstStyle/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>
                <a:sym typeface="Arial" pitchFamily="34" charset="0"/>
              </a:rPr>
              <a:t>Application Area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MATLAB Tools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DVB-S.2 Subset benchmark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 </a:t>
            </a:r>
            <a:r>
              <a:rPr lang="en-US" dirty="0">
                <a:sym typeface="Arial" pitchFamily="34" charset="0"/>
              </a:rPr>
              <a:t>Subset benchmark</a:t>
            </a:r>
            <a:endParaRPr lang="en-US" sz="2000" dirty="0">
              <a:sym typeface="Arial" pitchFamily="34" charset="0"/>
            </a:endParaRP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Conclusions</a:t>
            </a:r>
            <a:endParaRPr lang="en-US" dirty="0">
              <a:sym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2590800"/>
            <a:ext cx="3048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127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DVB-S.2 Subset Benchmark</a:t>
            </a:r>
            <a:br>
              <a:rPr lang="en-US" dirty="0" smtClean="0"/>
            </a:br>
            <a:r>
              <a:rPr lang="en-US" sz="2000" dirty="0" smtClean="0"/>
              <a:t>Digital Video Broadcast Standard, Second Generation (DVB-S.2)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229600" cy="3657600"/>
            <a:chOff x="457200" y="1828800"/>
            <a:chExt cx="8229600" cy="3657600"/>
          </a:xfrm>
        </p:grpSpPr>
        <p:sp>
          <p:nvSpPr>
            <p:cNvPr id="6" name="Flowchart: Process 5"/>
            <p:cNvSpPr/>
            <p:nvPr/>
          </p:nvSpPr>
          <p:spPr>
            <a:xfrm>
              <a:off x="2057400" y="2438400"/>
              <a:ext cx="1219200" cy="609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BCH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Encoder</a:t>
              </a: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5257800" y="4267200"/>
              <a:ext cx="1828800" cy="91440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Demodulator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and Deinterleaver </a:t>
              </a: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3581400" y="4419600"/>
              <a:ext cx="1219200" cy="60960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LDPC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Decoder</a:t>
              </a: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3581400" y="2438400"/>
              <a:ext cx="1219200" cy="609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LDPC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Encoder</a:t>
              </a: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2057400" y="4419600"/>
              <a:ext cx="1219200" cy="609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BCH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Decoder</a:t>
              </a: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7467600" y="3429000"/>
              <a:ext cx="1219200" cy="60960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Channel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Model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105400" y="2286000"/>
              <a:ext cx="1828800" cy="91440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Modulator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Interleaver </a:t>
              </a: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457200" y="2438400"/>
              <a:ext cx="1219200" cy="609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Data In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57200" y="4419600"/>
              <a:ext cx="1219200" cy="6096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Data Out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6" idx="1"/>
            </p:cNvCxnSpPr>
            <p:nvPr/>
          </p:nvCxnSpPr>
          <p:spPr>
            <a:xfrm>
              <a:off x="1676400" y="2743200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3"/>
              <a:endCxn id="9" idx="1"/>
            </p:cNvCxnSpPr>
            <p:nvPr/>
          </p:nvCxnSpPr>
          <p:spPr>
            <a:xfrm>
              <a:off x="3276600" y="2743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3"/>
              <a:endCxn id="12" idx="1"/>
            </p:cNvCxnSpPr>
            <p:nvPr/>
          </p:nvCxnSpPr>
          <p:spPr>
            <a:xfrm>
              <a:off x="4800600" y="2743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12" idx="3"/>
              <a:endCxn id="11" idx="0"/>
            </p:cNvCxnSpPr>
            <p:nvPr/>
          </p:nvCxnSpPr>
          <p:spPr>
            <a:xfrm>
              <a:off x="6934200" y="2743200"/>
              <a:ext cx="1143000" cy="68580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11" idx="2"/>
              <a:endCxn id="7" idx="3"/>
            </p:cNvCxnSpPr>
            <p:nvPr/>
          </p:nvCxnSpPr>
          <p:spPr>
            <a:xfrm rot="5400000">
              <a:off x="7239000" y="3886200"/>
              <a:ext cx="685800" cy="99060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7" idx="1"/>
              <a:endCxn id="8" idx="3"/>
            </p:cNvCxnSpPr>
            <p:nvPr/>
          </p:nvCxnSpPr>
          <p:spPr>
            <a:xfrm rot="10800000">
              <a:off x="4800600" y="4724400"/>
              <a:ext cx="457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" idx="1"/>
              <a:endCxn id="10" idx="3"/>
            </p:cNvCxnSpPr>
            <p:nvPr/>
          </p:nvCxnSpPr>
          <p:spPr>
            <a:xfrm rot="10800000">
              <a:off x="3276600" y="47244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1"/>
              <a:endCxn id="14" idx="3"/>
            </p:cNvCxnSpPr>
            <p:nvPr/>
          </p:nvCxnSpPr>
          <p:spPr>
            <a:xfrm rot="10800000">
              <a:off x="1676400" y="4724400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1828800" y="1828800"/>
              <a:ext cx="5410200" cy="160511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Transmitter Model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48465" y="3881284"/>
              <a:ext cx="5410200" cy="160511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Receiver Model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753" y="5591145"/>
            <a:ext cx="7502567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Subset benchmark (can execute entirely on GPU)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objects implemented using MATLAB for faster development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526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 System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3271"/>
            <a:ext cx="8077200" cy="2514600"/>
          </a:xfrm>
        </p:spPr>
        <p:txBody>
          <a:bodyPr/>
          <a:lstStyle/>
          <a:p>
            <a:r>
              <a:rPr lang="en-US" sz="2000" dirty="0" smtClean="0"/>
              <a:t>GPU System objects are </a:t>
            </a:r>
            <a:r>
              <a:rPr lang="en-US" sz="2000" i="1" dirty="0" smtClean="0"/>
              <a:t>drop-in</a:t>
            </a:r>
            <a:r>
              <a:rPr lang="en-US" sz="2000" dirty="0" smtClean="0"/>
              <a:t> </a:t>
            </a:r>
            <a:r>
              <a:rPr lang="en-US" sz="2000" i="1" dirty="0" smtClean="0"/>
              <a:t>replacements</a:t>
            </a:r>
            <a:r>
              <a:rPr lang="en-US" sz="2000" dirty="0" smtClean="0"/>
              <a:t> for standard System objects</a:t>
            </a:r>
          </a:p>
          <a:p>
            <a:pPr lvl="1"/>
            <a:r>
              <a:rPr lang="en-US" sz="1800" dirty="0" smtClean="0"/>
              <a:t>Normal MATLAB arrays in </a:t>
            </a:r>
            <a:r>
              <a:rPr lang="en-US" sz="1800" dirty="0" smtClean="0">
                <a:sym typeface="Wingdings" pitchFamily="2" charset="2"/>
              </a:rPr>
              <a:t> normal MATLAB arrays out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Requires two data transfers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505200"/>
            <a:ext cx="8610600" cy="32004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%***Receiver Object Creation ***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comm.gpu.PSKDemodulator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demodulatorArgs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comm.gpu.BlockDeinterleaver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dvb.InterleaveOrder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comm.gpu.LDPCDecoder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decoderArgs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 </a:t>
            </a:r>
          </a:p>
          <a:p>
            <a:pPr marL="0" indent="0">
              <a:buFont typeface="Wingdings" pitchFamily="2" charset="2"/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%***Receiver Model Execution***%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= 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chanOut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= 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ldpcdecOut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= 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9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6172200"/>
            <a:ext cx="40386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5300" y="5486400"/>
            <a:ext cx="25527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 System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3271"/>
            <a:ext cx="8077200" cy="2514600"/>
          </a:xfrm>
        </p:spPr>
        <p:txBody>
          <a:bodyPr/>
          <a:lstStyle/>
          <a:p>
            <a:r>
              <a:rPr lang="en-US" sz="2000" dirty="0" smtClean="0"/>
              <a:t>GPU System objects are </a:t>
            </a:r>
            <a:r>
              <a:rPr lang="en-US" sz="2000" i="1" dirty="0" smtClean="0"/>
              <a:t>drop-in</a:t>
            </a:r>
            <a:r>
              <a:rPr lang="en-US" sz="2000" dirty="0" smtClean="0"/>
              <a:t> </a:t>
            </a:r>
            <a:r>
              <a:rPr lang="en-US" sz="2000" i="1" dirty="0" smtClean="0"/>
              <a:t>replacements</a:t>
            </a:r>
            <a:r>
              <a:rPr lang="en-US" sz="2000" dirty="0" smtClean="0"/>
              <a:t> for standard System objects</a:t>
            </a:r>
          </a:p>
          <a:p>
            <a:pPr lvl="1"/>
            <a:r>
              <a:rPr lang="en-US" sz="1800" dirty="0" smtClean="0"/>
              <a:t>Normal MATLAB arrays in </a:t>
            </a:r>
            <a:r>
              <a:rPr lang="en-US" sz="1800" dirty="0" smtClean="0">
                <a:sym typeface="Wingdings" pitchFamily="2" charset="2"/>
              </a:rPr>
              <a:t> normal MATLAB arrays out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Requires two data transfers</a:t>
            </a:r>
          </a:p>
          <a:p>
            <a:r>
              <a:rPr lang="en-US" sz="2000" dirty="0" smtClean="0">
                <a:sym typeface="Wingdings" pitchFamily="2" charset="2"/>
              </a:rPr>
              <a:t>GPU System objects also accept </a:t>
            </a:r>
            <a:r>
              <a:rPr lang="en-US" sz="2000" dirty="0" err="1" smtClean="0">
                <a:sym typeface="Wingdings" pitchFamily="2" charset="2"/>
              </a:rPr>
              <a:t>GPUArrays</a:t>
            </a:r>
            <a:r>
              <a:rPr lang="en-US" sz="2000" dirty="0" smtClean="0">
                <a:sym typeface="Wingdings" pitchFamily="2" charset="2"/>
              </a:rPr>
              <a:t> as inputs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In this case the output is also a GPU Array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Avoids data transfer overhead 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505200"/>
            <a:ext cx="8610600" cy="32004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%***Receiver Object Creation ***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comm.gpu.PSKDemodulator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demodulatorArgs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comm.gpu.BlockDeinterleaver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dvb.InterleaveOrder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comm.gpu.LDPCDecoder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decoderArgs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 </a:t>
            </a:r>
          </a:p>
          <a:p>
            <a:pPr marL="0" indent="0">
              <a:buFont typeface="Wingdings" pitchFamily="2" charset="2"/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%***Receiver Model Execution***%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= 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gpuArray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chanOut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= 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ldpcdecOut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gather(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3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DVB-S.2 Subset Benchmarks Using </a:t>
            </a:r>
            <a:r>
              <a:rPr lang="en-US" dirty="0" err="1" smtClean="0"/>
              <a:t>GPUArray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259855"/>
              </p:ext>
            </p:extLst>
          </p:nvPr>
        </p:nvGraphicFramePr>
        <p:xfrm>
          <a:off x="4318211" y="1676400"/>
          <a:ext cx="4648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4801" y="1600200"/>
            <a:ext cx="4038600" cy="46482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Baseline: speed of subset with all objects on the CPU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Using </a:t>
            </a:r>
            <a:r>
              <a:rPr lang="en-US" sz="2000" b="1" dirty="0" err="1" smtClean="0"/>
              <a:t>GPUArray</a:t>
            </a:r>
            <a:r>
              <a:rPr lang="en-US" sz="2000" b="1" dirty="0" smtClean="0"/>
              <a:t> objects as inputs accelerates both versions of the benchmark</a:t>
            </a:r>
          </a:p>
          <a:p>
            <a:endParaRPr lang="en-US" sz="2000" b="1" dirty="0"/>
          </a:p>
          <a:p>
            <a:r>
              <a:rPr lang="en-US" sz="2000" b="1" dirty="0" smtClean="0"/>
              <a:t>Using the GPU-accelerated LDPC provides a large performance boost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Adding GPU-accelerated versions of other objects slows down the simulation</a:t>
            </a:r>
            <a:endParaRPr lang="en-US" sz="1200" b="1" dirty="0" smtClean="0"/>
          </a:p>
          <a:p>
            <a:endParaRPr lang="en-US" sz="2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5715000" y="5548116"/>
            <a:ext cx="29718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Benchmark Machine Specs</a:t>
            </a:r>
            <a:r>
              <a:rPr lang="en-US" sz="1400" b="1" dirty="0"/>
              <a:t>	</a:t>
            </a:r>
          </a:p>
          <a:p>
            <a:pPr lvl="1"/>
            <a:r>
              <a:rPr lang="en-US" sz="1200" b="1" dirty="0"/>
              <a:t>CPU: 2.5 GHz Intel Core 2 Quad</a:t>
            </a:r>
          </a:p>
          <a:p>
            <a:pPr lvl="1"/>
            <a:r>
              <a:rPr lang="en-US" sz="1200" b="1" dirty="0"/>
              <a:t>GPU: NVIDIA Tesla C1060</a:t>
            </a:r>
          </a:p>
          <a:p>
            <a:pPr lvl="1"/>
            <a:r>
              <a:rPr lang="en-US" sz="1200" b="1" dirty="0"/>
              <a:t>Windows 7</a:t>
            </a:r>
          </a:p>
          <a:p>
            <a:pPr lvl="1"/>
            <a:r>
              <a:rPr lang="en-US" sz="1200" b="1" dirty="0"/>
              <a:t>MATLAB R2011b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8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Input Size for GPU System Objects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0" y="1371600"/>
            <a:ext cx="5181600" cy="38862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1" y="1600200"/>
            <a:ext cx="3809999" cy="46482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Computational density is important for obtaining good GPU performance</a:t>
            </a:r>
          </a:p>
          <a:p>
            <a:r>
              <a:rPr lang="en-US" sz="2000" b="1" dirty="0" smtClean="0"/>
              <a:t>Many GPU System objects are slower for small data sizes</a:t>
            </a:r>
          </a:p>
          <a:p>
            <a:r>
              <a:rPr lang="en-US" sz="2000" b="1" dirty="0" smtClean="0"/>
              <a:t>In R2011b, crossover point is generally around 10</a:t>
            </a:r>
            <a:r>
              <a:rPr lang="en-US" sz="2000" b="1" baseline="30000" dirty="0" smtClean="0"/>
              <a:t>5</a:t>
            </a:r>
          </a:p>
          <a:p>
            <a:r>
              <a:rPr lang="en-US" sz="2000" b="1" dirty="0" smtClean="0"/>
              <a:t>Frame size is 64800 elements</a:t>
            </a:r>
            <a:endParaRPr lang="en-US" sz="2000" b="1" baseline="30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40880" y="1676400"/>
            <a:ext cx="0" cy="35814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8029" y="5275928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System Frame Size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0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DVB-S.2 Subset Multi-Frame Benchmarks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234656"/>
              </p:ext>
            </p:extLst>
          </p:nvPr>
        </p:nvGraphicFramePr>
        <p:xfrm>
          <a:off x="4343400" y="1600200"/>
          <a:ext cx="464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4801" y="1600200"/>
            <a:ext cx="4038600" cy="46482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Process 8 frames of data on the GPU simultaneously to get better performance</a:t>
            </a:r>
          </a:p>
          <a:p>
            <a:r>
              <a:rPr lang="en-US" sz="2000" b="1" dirty="0" smtClean="0"/>
              <a:t>LDPC performance begins to saturate, but other objects become faster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2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149" y="46881"/>
            <a:ext cx="1561579" cy="42527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8" name="AutoShape 2"/>
          <p:cNvSpPr>
            <a:spLocks/>
          </p:cNvSpPr>
          <p:nvPr/>
        </p:nvSpPr>
        <p:spPr bwMode="auto">
          <a:xfrm rot="10800000" flipV="1">
            <a:off x="227707" y="246683"/>
            <a:ext cx="7017619" cy="2701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582" y="0"/>
                </a:lnTo>
                <a:lnTo>
                  <a:pt x="21582" y="21600"/>
                </a:lnTo>
                <a:lnTo>
                  <a:pt x="21600" y="21600"/>
                </a:lnTo>
              </a:path>
            </a:pathLst>
          </a:custGeom>
          <a:solidFill>
            <a:srgbClr val="000000">
              <a:alpha val="0"/>
            </a:srgbClr>
          </a:solidFill>
          <a:ln w="18062" cap="flat" cmpd="sng">
            <a:solidFill>
              <a:srgbClr val="125687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88896" bIns="50798" anchor="t"/>
          <a:lstStyle/>
          <a:p>
            <a:pPr defTabSz="914145"/>
            <a:r>
              <a:rPr lang="en-US" sz="2700" dirty="0">
                <a:solidFill>
                  <a:srgbClr val="125687"/>
                </a:solidFill>
                <a:sym typeface="Arial" pitchFamily="34" charset="0"/>
              </a:rPr>
              <a:t>Outline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 lIns="88896" tIns="50798" rIns="88896" bIns="50798" anchor="t"/>
          <a:lstStyle/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>
                <a:sym typeface="Arial" pitchFamily="34" charset="0"/>
              </a:rPr>
              <a:t>Application Area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MATLAB Tools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DVB-S.2 Subset benchmark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 </a:t>
            </a:r>
            <a:r>
              <a:rPr lang="en-US" dirty="0">
                <a:sym typeface="Arial" pitchFamily="34" charset="0"/>
              </a:rPr>
              <a:t>Subset benchmark</a:t>
            </a:r>
            <a:endParaRPr lang="en-US" sz="2000" dirty="0">
              <a:sym typeface="Arial" pitchFamily="34" charset="0"/>
            </a:endParaRP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Conclusions</a:t>
            </a:r>
            <a:endParaRPr lang="en-US" dirty="0">
              <a:sym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2971800"/>
            <a:ext cx="3048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98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Broadcast – Satellite (DVB-S) benchmark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4953000" y="3733800"/>
            <a:ext cx="1600200" cy="61451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Demodulator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048000" y="3738716"/>
            <a:ext cx="1219200" cy="6096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Viterbi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Decoder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590799" y="1954750"/>
            <a:ext cx="1828801" cy="6096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Convolutional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Encoder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7010400" y="2667000"/>
            <a:ext cx="1219200" cy="6096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044629" y="1956010"/>
            <a:ext cx="1416942" cy="60834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Modulator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990600" y="1956010"/>
            <a:ext cx="1219200" cy="6096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Data In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990600" y="3738716"/>
            <a:ext cx="1219200" cy="6096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Data Out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209800" y="226081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10" idx="1"/>
          </p:cNvCxnSpPr>
          <p:nvPr/>
        </p:nvCxnSpPr>
        <p:spPr>
          <a:xfrm>
            <a:off x="4419600" y="2259550"/>
            <a:ext cx="625029" cy="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23"/>
          <p:cNvCxnSpPr>
            <a:stCxn id="10" idx="3"/>
            <a:endCxn id="9" idx="0"/>
          </p:cNvCxnSpPr>
          <p:nvPr/>
        </p:nvCxnSpPr>
        <p:spPr>
          <a:xfrm>
            <a:off x="6461571" y="2260180"/>
            <a:ext cx="1158429" cy="40682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5"/>
          <p:cNvCxnSpPr>
            <a:stCxn id="9" idx="2"/>
            <a:endCxn id="5" idx="3"/>
          </p:cNvCxnSpPr>
          <p:nvPr/>
        </p:nvCxnSpPr>
        <p:spPr>
          <a:xfrm rot="5400000">
            <a:off x="6704371" y="3125429"/>
            <a:ext cx="764458" cy="10668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  <a:endCxn id="6" idx="3"/>
          </p:cNvCxnSpPr>
          <p:nvPr/>
        </p:nvCxnSpPr>
        <p:spPr>
          <a:xfrm flipH="1">
            <a:off x="4267200" y="4041058"/>
            <a:ext cx="685800" cy="24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  <a:endCxn id="12" idx="3"/>
          </p:cNvCxnSpPr>
          <p:nvPr/>
        </p:nvCxnSpPr>
        <p:spPr>
          <a:xfrm flipH="1">
            <a:off x="2209800" y="4043516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62200" y="1371600"/>
            <a:ext cx="44196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Transmitter Model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00299" y="3200400"/>
            <a:ext cx="4401165" cy="13765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Receiver Model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199" y="4648200"/>
            <a:ext cx="8229600" cy="2057400"/>
          </a:xfrm>
        </p:spPr>
        <p:txBody>
          <a:bodyPr/>
          <a:lstStyle/>
          <a:p>
            <a:r>
              <a:rPr lang="en-US" sz="2000" b="1" dirty="0" smtClean="0"/>
              <a:t>DVB-S is a similar system</a:t>
            </a:r>
          </a:p>
          <a:p>
            <a:pPr lvl="1"/>
            <a:r>
              <a:rPr lang="en-US" sz="1600" b="1" dirty="0" smtClean="0"/>
              <a:t>uses different encoder/decoder pair than DVB-S.2</a:t>
            </a:r>
          </a:p>
          <a:p>
            <a:r>
              <a:rPr lang="en-US" sz="2000" b="1" dirty="0" smtClean="0"/>
              <a:t>The entire chain executes on the GPU</a:t>
            </a:r>
          </a:p>
          <a:p>
            <a:pPr lvl="1"/>
            <a:r>
              <a:rPr lang="en-US" sz="1600" b="1" dirty="0" smtClean="0"/>
              <a:t>including message generation and validation</a:t>
            </a:r>
          </a:p>
          <a:p>
            <a:r>
              <a:rPr lang="en-US" sz="2000" b="1" dirty="0" smtClean="0"/>
              <a:t>Viterbi Decoder is implemented as a custom CUDA kernel</a:t>
            </a:r>
          </a:p>
          <a:p>
            <a:pPr lvl="1"/>
            <a:r>
              <a:rPr lang="en-US" sz="1600" b="1" dirty="0" smtClean="0"/>
              <a:t>all others implemented using MATLAB </a:t>
            </a:r>
            <a:r>
              <a:rPr lang="en-US" sz="1600" b="1" smtClean="0"/>
              <a:t>GPU support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76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149" y="46881"/>
            <a:ext cx="1561579" cy="42527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8" name="AutoShape 2"/>
          <p:cNvSpPr>
            <a:spLocks/>
          </p:cNvSpPr>
          <p:nvPr/>
        </p:nvSpPr>
        <p:spPr bwMode="auto">
          <a:xfrm rot="10800000" flipV="1">
            <a:off x="227707" y="246683"/>
            <a:ext cx="7017619" cy="2701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582" y="0"/>
                </a:lnTo>
                <a:lnTo>
                  <a:pt x="21582" y="21600"/>
                </a:lnTo>
                <a:lnTo>
                  <a:pt x="21600" y="21600"/>
                </a:lnTo>
              </a:path>
            </a:pathLst>
          </a:custGeom>
          <a:solidFill>
            <a:srgbClr val="000000">
              <a:alpha val="0"/>
            </a:srgbClr>
          </a:solidFill>
          <a:ln w="18062" cap="flat" cmpd="sng">
            <a:solidFill>
              <a:srgbClr val="125687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88896" bIns="50798" anchor="t"/>
          <a:lstStyle/>
          <a:p>
            <a:pPr defTabSz="914145"/>
            <a:r>
              <a:rPr lang="en-US" sz="2700" dirty="0">
                <a:solidFill>
                  <a:srgbClr val="125687"/>
                </a:solidFill>
                <a:sym typeface="Arial" pitchFamily="34" charset="0"/>
              </a:rPr>
              <a:t>Outline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 lIns="88896" tIns="50798" rIns="88896" bIns="50798" anchor="t"/>
          <a:lstStyle/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>
                <a:sym typeface="Arial" pitchFamily="34" charset="0"/>
              </a:rPr>
              <a:t>Application Area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MATLAB Tools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DVB-S.2 Subset benchmark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 </a:t>
            </a:r>
            <a:r>
              <a:rPr lang="en-US" dirty="0">
                <a:sym typeface="Arial" pitchFamily="34" charset="0"/>
              </a:rPr>
              <a:t>Subset benchmark</a:t>
            </a:r>
            <a:endParaRPr lang="en-US" sz="2000" dirty="0">
              <a:sym typeface="Arial" pitchFamily="34" charset="0"/>
            </a:endParaRP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Conclusions</a:t>
            </a:r>
            <a:endParaRPr lang="en-US" dirty="0">
              <a:sym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1752600"/>
            <a:ext cx="3048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04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 Subset Benchmarks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399765"/>
              </p:ext>
            </p:extLst>
          </p:nvPr>
        </p:nvGraphicFramePr>
        <p:xfrm>
          <a:off x="4343400" y="1066800"/>
          <a:ext cx="464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4801" y="2209800"/>
            <a:ext cx="4038600" cy="22098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DVB-S frame size is 1632 elements</a:t>
            </a:r>
          </a:p>
          <a:p>
            <a:pPr lvl="1"/>
            <a:r>
              <a:rPr lang="en-US" sz="1600" b="1" dirty="0" smtClean="0"/>
              <a:t>single-frame performance on the GPU is slower than the CPU</a:t>
            </a:r>
          </a:p>
          <a:p>
            <a:pPr lvl="1"/>
            <a:r>
              <a:rPr lang="en-US" sz="1600" b="1" dirty="0" smtClean="0"/>
              <a:t>multi-frame performance is much faster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6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The GPU can be a powerful tool for accelerating Bit Error Rate simulation in MATLAB</a:t>
            </a:r>
            <a:endParaRPr lang="en-US" sz="2000" b="1" dirty="0"/>
          </a:p>
          <a:p>
            <a:r>
              <a:rPr lang="en-US" sz="2000" b="1" dirty="0" smtClean="0"/>
              <a:t>Parallel Computing Toolbox allows a trade-off between work and performance</a:t>
            </a:r>
          </a:p>
          <a:p>
            <a:pPr lvl="1"/>
            <a:r>
              <a:rPr lang="en-US" sz="1600" b="1" dirty="0" smtClean="0"/>
              <a:t>Implement the kernels with highest computational requirements as custom CUDA kernels</a:t>
            </a:r>
          </a:p>
          <a:p>
            <a:pPr lvl="1"/>
            <a:r>
              <a:rPr lang="en-US" sz="1600" b="1" dirty="0" smtClean="0"/>
              <a:t>Implement kernels with lower computational requirements using MATLAB</a:t>
            </a:r>
            <a:endParaRPr lang="en-US" b="1" dirty="0"/>
          </a:p>
          <a:p>
            <a:r>
              <a:rPr lang="en-US" sz="2000" b="1" dirty="0" smtClean="0"/>
              <a:t>For best performance using the GPU, process multiple data frames simultaneously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The following people at </a:t>
            </a:r>
            <a:r>
              <a:rPr lang="en-US" i="1" dirty="0" err="1" smtClean="0"/>
              <a:t>MathWorks</a:t>
            </a:r>
            <a:r>
              <a:rPr lang="en-US" i="1" dirty="0" smtClean="0"/>
              <a:t> contributed to this work or to the presentation. </a:t>
            </a:r>
          </a:p>
          <a:p>
            <a:pPr marL="0" indent="0">
              <a:buNone/>
            </a:pPr>
            <a:r>
              <a:rPr lang="en-US" sz="2000" dirty="0" smtClean="0"/>
              <a:t>Andy Grace</a:t>
            </a:r>
          </a:p>
          <a:p>
            <a:pPr marL="0" indent="0">
              <a:buNone/>
            </a:pPr>
            <a:r>
              <a:rPr lang="en-US" sz="2000" dirty="0" smtClean="0"/>
              <a:t>Witek Jachimczyk</a:t>
            </a:r>
          </a:p>
          <a:p>
            <a:pPr marL="0" indent="0">
              <a:buNone/>
            </a:pPr>
            <a:r>
              <a:rPr lang="en-US" sz="2000" dirty="0" smtClean="0"/>
              <a:t>Amit Kansal</a:t>
            </a:r>
          </a:p>
          <a:p>
            <a:pPr marL="0" indent="0">
              <a:buNone/>
            </a:pPr>
            <a:r>
              <a:rPr lang="en-US" sz="2000" dirty="0" smtClean="0"/>
              <a:t>Darel Linebarger</a:t>
            </a:r>
          </a:p>
          <a:p>
            <a:pPr marL="0" indent="0">
              <a:buNone/>
            </a:pPr>
            <a:r>
              <a:rPr lang="en-US" sz="2000" dirty="0" smtClean="0"/>
              <a:t>Mike Longfritz</a:t>
            </a:r>
          </a:p>
          <a:p>
            <a:pPr marL="0" indent="0">
              <a:buNone/>
            </a:pPr>
            <a:r>
              <a:rPr lang="en-US" sz="2000" dirty="0" smtClean="0"/>
              <a:t>Roy Lurie</a:t>
            </a:r>
          </a:p>
          <a:p>
            <a:pPr marL="0" indent="0">
              <a:buNone/>
            </a:pPr>
            <a:r>
              <a:rPr lang="en-US" sz="2000" dirty="0" smtClean="0"/>
              <a:t>Mike McLernon</a:t>
            </a:r>
          </a:p>
          <a:p>
            <a:pPr marL="0" indent="0">
              <a:buNone/>
            </a:pPr>
            <a:r>
              <a:rPr lang="en-US" sz="2000" dirty="0"/>
              <a:t>Don Orofino</a:t>
            </a:r>
          </a:p>
          <a:p>
            <a:pPr marL="0" indent="0">
              <a:buNone/>
            </a:pPr>
            <a:r>
              <a:rPr lang="en-US" sz="2000" dirty="0" smtClean="0"/>
              <a:t>Paul </a:t>
            </a:r>
            <a:r>
              <a:rPr lang="en-US" sz="2000" dirty="0"/>
              <a:t>Pacheco</a:t>
            </a:r>
          </a:p>
          <a:p>
            <a:pPr marL="0" indent="0">
              <a:buNone/>
            </a:pPr>
            <a:r>
              <a:rPr lang="en-US" sz="2000" dirty="0" smtClean="0"/>
              <a:t>Narfi </a:t>
            </a:r>
            <a:r>
              <a:rPr lang="en-US" sz="2000" dirty="0"/>
              <a:t>Stefansson</a:t>
            </a:r>
          </a:p>
          <a:p>
            <a:pPr marL="0" indent="0">
              <a:buNone/>
            </a:pPr>
            <a:r>
              <a:rPr lang="en-US" sz="2000" dirty="0" smtClean="0"/>
              <a:t>Bharath </a:t>
            </a:r>
            <a:r>
              <a:rPr lang="en-US" sz="2000" dirty="0"/>
              <a:t>Venkataraman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4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Error Rate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399" cy="4648200"/>
          </a:xfrm>
        </p:spPr>
        <p:txBody>
          <a:bodyPr/>
          <a:lstStyle/>
          <a:p>
            <a:r>
              <a:rPr lang="en-US" sz="2000" b="1" dirty="0" smtClean="0"/>
              <a:t>Begin with a model of a communications system </a:t>
            </a:r>
          </a:p>
          <a:p>
            <a:r>
              <a:rPr lang="en-US" sz="2000" b="1" dirty="0" smtClean="0"/>
              <a:t>Vary the signal-to-noise ratio </a:t>
            </a:r>
          </a:p>
          <a:p>
            <a:r>
              <a:rPr lang="en-US" sz="2000" b="1" dirty="0" smtClean="0"/>
              <a:t>Calculate bit error rate through Monte Carlo simulation</a:t>
            </a:r>
          </a:p>
          <a:p>
            <a:r>
              <a:rPr lang="en-US" sz="2000" b="1" dirty="0" smtClean="0"/>
              <a:t>Obtain a curve like that at the right </a:t>
            </a:r>
          </a:p>
          <a:p>
            <a:r>
              <a:rPr lang="en-US" sz="2000" b="1" dirty="0" smtClean="0"/>
              <a:t>Expensive (millions of trials, days of simulation)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9119"/>
          <a:stretch/>
        </p:blipFill>
        <p:spPr bwMode="auto">
          <a:xfrm>
            <a:off x="4724400" y="1607344"/>
            <a:ext cx="4339629" cy="44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 Model</a:t>
            </a:r>
            <a:br>
              <a:rPr lang="en-US" dirty="0" smtClean="0"/>
            </a:br>
            <a:r>
              <a:rPr lang="en-US" sz="2000" dirty="0" smtClean="0"/>
              <a:t>Digital Video Broadcast Standard, Second Generation (DVB-S.2)</a:t>
            </a:r>
            <a:endParaRPr lang="en-US" sz="2000" dirty="0"/>
          </a:p>
        </p:txBody>
      </p:sp>
      <p:sp>
        <p:nvSpPr>
          <p:cNvPr id="6" name="Flowchart: Process 5"/>
          <p:cNvSpPr/>
          <p:nvPr/>
        </p:nvSpPr>
        <p:spPr>
          <a:xfrm>
            <a:off x="2057400" y="2438400"/>
            <a:ext cx="1219200" cy="609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BCH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Encoder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257800" y="4267200"/>
            <a:ext cx="1828800" cy="91440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Demodulator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and Deinterleaver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581400" y="4419600"/>
            <a:ext cx="1219200" cy="60960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LDPC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Decoder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581400" y="2438400"/>
            <a:ext cx="1219200" cy="609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LDPC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Encoder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057400" y="4419600"/>
            <a:ext cx="1219200" cy="609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BCH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Decoder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7467600" y="3429000"/>
            <a:ext cx="1219200" cy="60960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05400" y="2286000"/>
            <a:ext cx="1828800" cy="91440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Modulator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Interleaver 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57200" y="2438400"/>
            <a:ext cx="1219200" cy="609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Data In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457200" y="4419600"/>
            <a:ext cx="1219200" cy="609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Data Out</a:t>
            </a:r>
          </a:p>
        </p:txBody>
      </p:sp>
      <p:cxnSp>
        <p:nvCxnSpPr>
          <p:cNvPr id="16" name="Straight Arrow Connector 15"/>
          <p:cNvCxnSpPr>
            <a:stCxn id="13" idx="3"/>
            <a:endCxn id="6" idx="1"/>
          </p:cNvCxnSpPr>
          <p:nvPr/>
        </p:nvCxnSpPr>
        <p:spPr>
          <a:xfrm>
            <a:off x="1676400" y="2743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9" idx="1"/>
          </p:cNvCxnSpPr>
          <p:nvPr/>
        </p:nvCxnSpPr>
        <p:spPr>
          <a:xfrm>
            <a:off x="3276600" y="2743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2" idx="1"/>
          </p:cNvCxnSpPr>
          <p:nvPr/>
        </p:nvCxnSpPr>
        <p:spPr>
          <a:xfrm>
            <a:off x="4800600" y="2743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2" idx="3"/>
            <a:endCxn id="11" idx="0"/>
          </p:cNvCxnSpPr>
          <p:nvPr/>
        </p:nvCxnSpPr>
        <p:spPr>
          <a:xfrm>
            <a:off x="6934200" y="2743200"/>
            <a:ext cx="1143000" cy="6858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1" idx="2"/>
            <a:endCxn id="7" idx="3"/>
          </p:cNvCxnSpPr>
          <p:nvPr/>
        </p:nvCxnSpPr>
        <p:spPr>
          <a:xfrm rot="5400000">
            <a:off x="7239000" y="3886200"/>
            <a:ext cx="685800" cy="990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1"/>
            <a:endCxn id="8" idx="3"/>
          </p:cNvCxnSpPr>
          <p:nvPr/>
        </p:nvCxnSpPr>
        <p:spPr>
          <a:xfrm rot="10800000">
            <a:off x="4800600" y="47244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1"/>
            <a:endCxn id="10" idx="3"/>
          </p:cNvCxnSpPr>
          <p:nvPr/>
        </p:nvCxnSpPr>
        <p:spPr>
          <a:xfrm rot="10800000">
            <a:off x="3276600" y="47244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  <a:endCxn id="14" idx="3"/>
          </p:cNvCxnSpPr>
          <p:nvPr/>
        </p:nvCxnSpPr>
        <p:spPr>
          <a:xfrm rot="10800000">
            <a:off x="1676400" y="47244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28800" y="1828800"/>
            <a:ext cx="5410200" cy="16051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Transmitter Model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48465" y="3881284"/>
            <a:ext cx="5410200" cy="16051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5562600"/>
            <a:ext cx="349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LDPC = Low-Density Parity Check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90115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Simulation Goal: Verify transmitter and receiver achieve a given bit error rate in the presence of noise introduced by the channel model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15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149" y="46881"/>
            <a:ext cx="1561579" cy="42527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8" name="AutoShape 2"/>
          <p:cNvSpPr>
            <a:spLocks/>
          </p:cNvSpPr>
          <p:nvPr/>
        </p:nvSpPr>
        <p:spPr bwMode="auto">
          <a:xfrm rot="10800000" flipV="1">
            <a:off x="227707" y="246683"/>
            <a:ext cx="7017619" cy="2701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582" y="0"/>
                </a:lnTo>
                <a:lnTo>
                  <a:pt x="21582" y="21600"/>
                </a:lnTo>
                <a:lnTo>
                  <a:pt x="21600" y="21600"/>
                </a:lnTo>
              </a:path>
            </a:pathLst>
          </a:custGeom>
          <a:solidFill>
            <a:srgbClr val="000000">
              <a:alpha val="0"/>
            </a:srgbClr>
          </a:solidFill>
          <a:ln w="18062" cap="flat" cmpd="sng">
            <a:solidFill>
              <a:srgbClr val="125687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88896" bIns="50798" anchor="t"/>
          <a:lstStyle/>
          <a:p>
            <a:pPr defTabSz="914145"/>
            <a:r>
              <a:rPr lang="en-US" sz="2700" dirty="0">
                <a:solidFill>
                  <a:srgbClr val="125687"/>
                </a:solidFill>
                <a:sym typeface="Arial" pitchFamily="34" charset="0"/>
              </a:rPr>
              <a:t>Outline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 lIns="88896" tIns="50798" rIns="88896" bIns="50798" anchor="t"/>
          <a:lstStyle/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>
                <a:sym typeface="Arial" pitchFamily="34" charset="0"/>
              </a:rPr>
              <a:t>Application Area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MATLAB Tools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DVB-S.2 Subset benchmark</a:t>
            </a: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DVB-S </a:t>
            </a:r>
            <a:r>
              <a:rPr lang="en-US" dirty="0">
                <a:sym typeface="Arial" pitchFamily="34" charset="0"/>
              </a:rPr>
              <a:t>Subset benchmark</a:t>
            </a:r>
            <a:endParaRPr lang="en-US" sz="2000" dirty="0">
              <a:sym typeface="Arial" pitchFamily="34" charset="0"/>
            </a:endParaRPr>
          </a:p>
          <a:p>
            <a:pPr marL="342665" indent="-342665" defTabSz="914145">
              <a:spcBef>
                <a:spcPts val="352"/>
              </a:spcBef>
              <a:buClr>
                <a:srgbClr val="125687"/>
              </a:buClr>
            </a:pPr>
            <a:r>
              <a:rPr lang="en-US" dirty="0" smtClean="0">
                <a:sym typeface="Arial" pitchFamily="34" charset="0"/>
              </a:rPr>
              <a:t>Conclusions</a:t>
            </a:r>
            <a:endParaRPr lang="en-US" dirty="0">
              <a:sym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2133600"/>
            <a:ext cx="3048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234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Objects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057400"/>
            <a:ext cx="80772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Represent dynamic systems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Algorithms with input values and states that change over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1" indent="-342900" defTabSz="9144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Optimized for iterative execution</a:t>
            </a:r>
          </a:p>
          <a:p>
            <a:pPr marL="742950" lvl="2" indent="-282575" defTabSz="9144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One-time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checking of parameter values, input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arguments</a:t>
            </a:r>
          </a:p>
          <a:p>
            <a:pPr marL="742950" lvl="2" indent="-282575" defTabSz="9144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Data streaming between objects</a:t>
            </a:r>
          </a:p>
          <a:p>
            <a:pPr marL="742950" lvl="2" indent="-282575" defTabSz="9144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199" lvl="1" defTabSz="91440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Many algorithms implemented in C++ for speed</a:t>
            </a:r>
          </a:p>
          <a:p>
            <a:pPr marL="3199" lvl="1" defTabSz="91440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199" lvl="1" defTabSz="91440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Support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for automatic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 code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generation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126093"/>
            <a:ext cx="76962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455613" lvl="1" indent="-228600">
              <a:buSzPct val="100000"/>
            </a:pPr>
            <a:r>
              <a:rPr lang="en-US" b="1" dirty="0" smtClean="0">
                <a:solidFill>
                  <a:schemeClr val="bg1"/>
                </a:solidFill>
              </a:rPr>
              <a:t>System objects allow design of dynamic systems in MATLAB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Object Receiver Model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%***Receiver Object Creation ***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comm.PSKDemodulator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demodulatorArgs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{:});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comm.BlockDeinterleaver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dvb.InterleaveOrder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comm.LDPCDecoder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decoderArgs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{:}); 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24000" y="2743200"/>
            <a:ext cx="7467600" cy="2209800"/>
          </a:xfrm>
          <a:prstGeom prst="wedgeRectCallout">
            <a:avLst>
              <a:gd name="adj1" fmla="val -3582"/>
              <a:gd name="adj2" fmla="val -753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ModulationOrder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2^dvb.BitsPerSymbol,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BitOutput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true,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PhaseOffset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dvb.PhaseOffset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SymbolMapping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'Custom',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CustomSymbolMapping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dvb.SymbolMapping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DecisionMethod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'Approximate log-likelihood ratio',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'Variance',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dvb.NoiseVar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953000"/>
            <a:ext cx="8077200" cy="144780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2" indent="-285736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2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18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5" indent="-228588" algn="l" defTabSz="914353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%***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Receiver Model Execution***%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step(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hDemod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chanOut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step(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hDeintrlv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demodOut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ldpcdecOut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step(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hDec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dexlvrOut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20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Processing Unit (GPU) Acceleration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486400"/>
            <a:ext cx="6096000" cy="1066800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Requirements</a:t>
            </a:r>
          </a:p>
          <a:p>
            <a:pPr marL="287338" lvl="1" indent="-284163"/>
            <a:r>
              <a:rPr lang="en-US" sz="1800" b="1" dirty="0" smtClean="0">
                <a:solidFill>
                  <a:schemeClr val="bg1"/>
                </a:solidFill>
              </a:rPr>
              <a:t>Parallel Computing Toolbox</a:t>
            </a:r>
          </a:p>
          <a:p>
            <a:pPr marL="284163" lvl="1" indent="-284163"/>
            <a:r>
              <a:rPr lang="en-US" sz="1800" b="1" dirty="0" smtClean="0">
                <a:solidFill>
                  <a:schemeClr val="bg1"/>
                </a:solidFill>
              </a:rPr>
              <a:t>NVIDIA GPU with Compute Capability 1.3 or greater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800600" y="1889264"/>
            <a:ext cx="366048" cy="3340510"/>
          </a:xfrm>
          <a:prstGeom prst="rect">
            <a:avLst/>
          </a:prstGeom>
          <a:gradFill rotWithShape="1">
            <a:gsLst>
              <a:gs pos="0">
                <a:srgbClr val="FBF0AB"/>
              </a:gs>
              <a:gs pos="100000">
                <a:schemeClr val="accent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810" y="1756074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kern="1200" dirty="0">
                <a:solidFill>
                  <a:srgbClr val="26578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Level of </a:t>
            </a:r>
            <a:r>
              <a:rPr lang="en-GB" b="1" i="1" kern="1200" dirty="0" smtClean="0">
                <a:solidFill>
                  <a:srgbClr val="26578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control</a:t>
            </a:r>
            <a:endParaRPr lang="en-GB" b="1" i="1" kern="1200" dirty="0">
              <a:solidFill>
                <a:srgbClr val="26578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923" y="2863026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Minimal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923" y="3853711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Some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8922" y="4844396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Extensive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86680" y="2739915"/>
            <a:ext cx="3352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/>
              <a:t>Use GPU arrays with MATLAB built-in functions</a:t>
            </a:r>
            <a:endParaRPr lang="en-GB" sz="1600" b="1" kern="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48580" y="3809999"/>
            <a:ext cx="3429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/>
              <a:t>Execute custom functions on elements of GPU arrays</a:t>
            </a:r>
            <a:endParaRPr lang="en-GB" sz="1600" b="1" kern="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86680" y="4738948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Create kernels from existing CUDA code and PTX files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08987" y="1756074"/>
            <a:ext cx="190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kern="1200" dirty="0" smtClean="0">
                <a:solidFill>
                  <a:srgbClr val="26578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Parallel options</a:t>
            </a:r>
            <a:endParaRPr lang="en-GB" b="1" i="1" kern="1200" dirty="0">
              <a:solidFill>
                <a:srgbClr val="26578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67343" y="1756074"/>
            <a:ext cx="1910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kern="1200" dirty="0" smtClean="0">
                <a:solidFill>
                  <a:srgbClr val="26578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Required effort</a:t>
            </a:r>
            <a:endParaRPr lang="en-GB" b="1" i="1" kern="1200" dirty="0">
              <a:solidFill>
                <a:srgbClr val="26578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27146" y="2861676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None</a:t>
            </a:r>
            <a:endParaRPr lang="en-GB" sz="1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27146" y="3852361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Straightforward</a:t>
            </a:r>
            <a:endParaRPr lang="en-GB" sz="1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27145" y="4843046"/>
            <a:ext cx="239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Involved</a:t>
            </a:r>
            <a:endParaRPr lang="en-GB" sz="1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4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6"/>
          <p:cNvSpPr txBox="1">
            <a:spLocks noGrp="1"/>
          </p:cNvSpPr>
          <p:nvPr>
            <p:ph type="title" idx="4294967295"/>
          </p:nvPr>
        </p:nvSpPr>
        <p:spPr>
          <a:xfrm>
            <a:off x="457200" y="731880"/>
            <a:ext cx="8077320" cy="511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125687"/>
                </a:solidFill>
              </a:rPr>
              <a:t>LDPC Decoder</a:t>
            </a:r>
          </a:p>
        </p:txBody>
      </p:sp>
      <p:sp>
        <p:nvSpPr>
          <p:cNvPr id="3" name="Freeform 2"/>
          <p:cNvSpPr/>
          <p:nvPr/>
        </p:nvSpPr>
        <p:spPr>
          <a:xfrm>
            <a:off x="71474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04239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61440" y="3427920"/>
            <a:ext cx="228600" cy="22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6902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330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75840" y="3427920"/>
            <a:ext cx="228600" cy="22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186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470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04640" y="3427559"/>
            <a:ext cx="2286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47440" y="1827360"/>
            <a:ext cx="2286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75840" y="1827360"/>
            <a:ext cx="2286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90040" y="1827360"/>
            <a:ext cx="2286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04239" y="1827360"/>
            <a:ext cx="2286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4062239" y="2069280"/>
            <a:ext cx="414721" cy="13496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V="1">
            <a:off x="4088880" y="2071080"/>
            <a:ext cx="1088280" cy="1330199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4476960" y="2078280"/>
            <a:ext cx="26280" cy="135828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H="1" flipV="1">
            <a:off x="4553640" y="2096279"/>
            <a:ext cx="412920" cy="135720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461639" y="1827360"/>
            <a:ext cx="22860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 flipV="1">
            <a:off x="5185800" y="2088000"/>
            <a:ext cx="244440" cy="13485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05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77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49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1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93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65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024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09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81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5640" y="153720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3559" y="153720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9360" y="153720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55160" y="153720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0960" y="153720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f4</a:t>
            </a:r>
          </a:p>
        </p:txBody>
      </p:sp>
      <p:sp>
        <p:nvSpPr>
          <p:cNvPr id="36" name="Freeform 35"/>
          <p:cNvSpPr/>
          <p:nvPr/>
        </p:nvSpPr>
        <p:spPr>
          <a:xfrm>
            <a:off x="8061840" y="3427920"/>
            <a:ext cx="228600" cy="22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5360" y="3656160"/>
            <a:ext cx="463680" cy="290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c9</a:t>
            </a:r>
          </a:p>
        </p:txBody>
      </p:sp>
      <p:sp>
        <p:nvSpPr>
          <p:cNvPr id="38" name="Straight Connector 37"/>
          <p:cNvSpPr/>
          <p:nvPr/>
        </p:nvSpPr>
        <p:spPr>
          <a:xfrm flipH="1" flipV="1">
            <a:off x="5202720" y="2071080"/>
            <a:ext cx="657359" cy="133200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H="1" flipV="1">
            <a:off x="5877000" y="2071080"/>
            <a:ext cx="42119" cy="133200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V="1">
            <a:off x="5033880" y="2071080"/>
            <a:ext cx="1416240" cy="136548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V="1">
            <a:off x="4536720" y="2071080"/>
            <a:ext cx="1289520" cy="13489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 flipV="1">
            <a:off x="5480639" y="2079720"/>
            <a:ext cx="1660681" cy="134028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 flipH="1" flipV="1">
            <a:off x="5236200" y="2113200"/>
            <a:ext cx="1087560" cy="13233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 flipV="1">
            <a:off x="6365880" y="2071080"/>
            <a:ext cx="109439" cy="12981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H="1" flipV="1">
            <a:off x="5236200" y="2079720"/>
            <a:ext cx="1542600" cy="13737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 flipV="1">
            <a:off x="6812640" y="2088000"/>
            <a:ext cx="353880" cy="12812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 flipV="1">
            <a:off x="6660720" y="2088000"/>
            <a:ext cx="606960" cy="12643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 flipH="1" flipV="1">
            <a:off x="5902200" y="2088000"/>
            <a:ext cx="1281240" cy="12729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 flipH="1" flipV="1">
            <a:off x="7301519" y="2088000"/>
            <a:ext cx="387721" cy="12895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 flipH="1" flipV="1">
            <a:off x="5952960" y="2096279"/>
            <a:ext cx="1668960" cy="127296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 flipH="1" flipV="1">
            <a:off x="7351919" y="2104920"/>
            <a:ext cx="767161" cy="129816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 flipH="1" flipV="1">
            <a:off x="6660720" y="2079720"/>
            <a:ext cx="1374120" cy="13064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360" tIns="54360" rIns="99360" bIns="5436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V="1">
            <a:off x="8130599" y="1613160"/>
            <a:ext cx="438121" cy="6490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 flipH="1">
            <a:off x="8290800" y="1689119"/>
            <a:ext cx="404640" cy="6238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16600" y="1243080"/>
            <a:ext cx="282960" cy="39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97400" y="2223720"/>
            <a:ext cx="333360" cy="39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c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78440" y="1928879"/>
            <a:ext cx="333360" cy="39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r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ji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92640" y="1537920"/>
            <a:ext cx="383400" cy="39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baseline="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q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ij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18398" y="4789714"/>
            <a:ext cx="4710002" cy="168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sng" strike="noStrike" kern="1200" dirty="0">
                <a:ln>
                  <a:noFill/>
                </a:ln>
                <a:uFillTx/>
                <a:latin typeface="Arial" pitchFamily="18"/>
                <a:ea typeface="Bitstream Vera Sans" pitchFamily="2"/>
                <a:cs typeface="Bitstream Vera Sans" pitchFamily="2"/>
              </a:rPr>
              <a:t>LDPC Decoder Algorithm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for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ii=1:maxIterations,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	</a:t>
            </a:r>
            <a:r>
              <a:rPr lang="en-US" sz="1800" b="0" i="1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Update </a:t>
            </a:r>
            <a:r>
              <a:rPr lang="en-US" i="1" dirty="0" smtClean="0">
                <a:latin typeface="Arial" pitchFamily="18"/>
                <a:ea typeface="Bitstream Vera Sans" pitchFamily="2"/>
                <a:cs typeface="Bitstream Vera Sans" pitchFamily="2"/>
              </a:rPr>
              <a:t>a</a:t>
            </a:r>
            <a:r>
              <a:rPr lang="en-US" sz="1800" b="0" i="1" u="none" strike="noStrike" kern="1200" dirty="0" smtClean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ll r messages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 (in parallel)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	</a:t>
            </a:r>
            <a:r>
              <a:rPr lang="en-US" sz="1800" b="0" i="1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Update </a:t>
            </a:r>
            <a:r>
              <a:rPr lang="en-US" i="1" dirty="0" smtClean="0">
                <a:latin typeface="Arial" pitchFamily="18"/>
                <a:ea typeface="Bitstream Vera Sans" pitchFamily="2"/>
                <a:cs typeface="Bitstream Vera Sans" pitchFamily="2"/>
              </a:rPr>
              <a:t>all q messages</a:t>
            </a:r>
            <a:r>
              <a:rPr lang="en-US" dirty="0" smtClean="0">
                <a:latin typeface="Arial" pitchFamily="18"/>
                <a:ea typeface="Bitstream Vera Sans" pitchFamily="2"/>
                <a:cs typeface="Bitstream Vera Sans" pitchFamily="2"/>
              </a:rPr>
              <a:t> (in parallel)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end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i="1" dirty="0" smtClean="0">
                <a:latin typeface="Arial" pitchFamily="18"/>
                <a:ea typeface="Bitstream Vera Sans" pitchFamily="2"/>
                <a:cs typeface="Bitstream Vera Sans" pitchFamily="2"/>
              </a:rPr>
              <a:t>f</a:t>
            </a:r>
            <a:r>
              <a:rPr lang="en-US" sz="1800" b="0" i="1" u="none" strike="noStrike" kern="1200" dirty="0" smtClean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orm hard/soft decision </a:t>
            </a:r>
            <a:r>
              <a:rPr lang="en-US" sz="1800" b="0" u="none" strike="noStrike" kern="1200" dirty="0" smtClean="0">
                <a:ln>
                  <a:noFill/>
                </a:ln>
                <a:latin typeface="Arial" pitchFamily="18"/>
                <a:ea typeface="Bitstream Vera Sans" pitchFamily="2"/>
                <a:cs typeface="Bitstream Vera Sans" pitchFamily="2"/>
              </a:rPr>
              <a:t>(in parallel)</a:t>
            </a:r>
            <a:endParaRPr lang="en-US" sz="1800" b="0" i="1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748" y="1911368"/>
            <a:ext cx="348457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LDPC Decoder was implemented using custom CUDA kernels in MATLAB release R2011a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29200" y="3974865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Received word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3000" y="1214701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Check nodes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298" y="5117365"/>
            <a:ext cx="3563475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Iteratively determine</a:t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message bits that best satisfy system constraints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0974" y="397999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(64800 nodes)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1078" y="120263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(32400 nodes)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52609" y="2780040"/>
            <a:ext cx="20297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~226,000 edges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74208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allAtOnce"/>
      <p:bldP spid="66" grpId="0" build="allAtOnce"/>
      <p:bldP spid="67" grpId="0" build="allAtOnce" animBg="1"/>
    </p:bldLst>
  </p:timing>
</p:sld>
</file>

<file path=ppt/theme/theme1.xml><?xml version="1.0" encoding="utf-8"?>
<a:theme xmlns:a="http://schemas.openxmlformats.org/drawingml/2006/main" name="MW_Public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MW_PPT">
    <a:dk1>
      <a:sysClr val="windowText" lastClr="000000"/>
    </a:dk1>
    <a:lt1>
      <a:sysClr val="window" lastClr="FFFFFF"/>
    </a:lt1>
    <a:dk2>
      <a:srgbClr val="125687"/>
    </a:dk2>
    <a:lt2>
      <a:srgbClr val="EEECE1"/>
    </a:lt2>
    <a:accent1>
      <a:srgbClr val="95B3D7"/>
    </a:accent1>
    <a:accent2>
      <a:srgbClr val="781414"/>
    </a:accent2>
    <a:accent3>
      <a:srgbClr val="697819"/>
    </a:accent3>
    <a:accent4>
      <a:srgbClr val="D27809"/>
    </a:accent4>
    <a:accent5>
      <a:srgbClr val="BFBFBF"/>
    </a:accent5>
    <a:accent6>
      <a:srgbClr val="E5DD9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MW_PPT">
    <a:dk1>
      <a:sysClr val="windowText" lastClr="000000"/>
    </a:dk1>
    <a:lt1>
      <a:sysClr val="window" lastClr="FFFFFF"/>
    </a:lt1>
    <a:dk2>
      <a:srgbClr val="125687"/>
    </a:dk2>
    <a:lt2>
      <a:srgbClr val="EEECE1"/>
    </a:lt2>
    <a:accent1>
      <a:srgbClr val="95B3D7"/>
    </a:accent1>
    <a:accent2>
      <a:srgbClr val="781414"/>
    </a:accent2>
    <a:accent3>
      <a:srgbClr val="697819"/>
    </a:accent3>
    <a:accent4>
      <a:srgbClr val="D27809"/>
    </a:accent4>
    <a:accent5>
      <a:srgbClr val="BFBFBF"/>
    </a:accent5>
    <a:accent6>
      <a:srgbClr val="E5DD9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MW_PPT">
    <a:dk1>
      <a:sysClr val="windowText" lastClr="000000"/>
    </a:dk1>
    <a:lt1>
      <a:sysClr val="window" lastClr="FFFFFF"/>
    </a:lt1>
    <a:dk2>
      <a:srgbClr val="125687"/>
    </a:dk2>
    <a:lt2>
      <a:srgbClr val="EEECE1"/>
    </a:lt2>
    <a:accent1>
      <a:srgbClr val="95B3D7"/>
    </a:accent1>
    <a:accent2>
      <a:srgbClr val="781414"/>
    </a:accent2>
    <a:accent3>
      <a:srgbClr val="697819"/>
    </a:accent3>
    <a:accent4>
      <a:srgbClr val="D27809"/>
    </a:accent4>
    <a:accent5>
      <a:srgbClr val="BFBFBF"/>
    </a:accent5>
    <a:accent6>
      <a:srgbClr val="E5DD9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1838</Words>
  <Application>Microsoft Macintosh PowerPoint</Application>
  <PresentationFormat>On-screen Show (4:3)</PresentationFormat>
  <Paragraphs>287</Paragraphs>
  <Slides>22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MW_Public</vt:lpstr>
      <vt:lpstr>Accelerating Bit Error Rate Simulation in MATLAB using Graphics Processors</vt:lpstr>
      <vt:lpstr>Outline</vt:lpstr>
      <vt:lpstr>Bit Error Rate Simulation</vt:lpstr>
      <vt:lpstr>Example System Model Digital Video Broadcast Standard, Second Generation (DVB-S.2)</vt:lpstr>
      <vt:lpstr>Outline</vt:lpstr>
      <vt:lpstr>System Objects</vt:lpstr>
      <vt:lpstr>System Object Receiver Model</vt:lpstr>
      <vt:lpstr>Graphics Processing Unit (GPU) Acceleration in MATLAB</vt:lpstr>
      <vt:lpstr>LDPC Decoder</vt:lpstr>
      <vt:lpstr>GPU-Accelerated Receiver Model</vt:lpstr>
      <vt:lpstr>Outline</vt:lpstr>
      <vt:lpstr>DVB-S.2 Subset Benchmark Digital Video Broadcast Standard, Second Generation (DVB-S.2)</vt:lpstr>
      <vt:lpstr>Using GPU System objects</vt:lpstr>
      <vt:lpstr>Using GPU System objects</vt:lpstr>
      <vt:lpstr>DVB-S.2 Subset Benchmarks Using GPUArray</vt:lpstr>
      <vt:lpstr>Performance vs. Input Size for GPU System Objects</vt:lpstr>
      <vt:lpstr>DVB-S.2 Subset Multi-Frame Benchmarks</vt:lpstr>
      <vt:lpstr>Outline</vt:lpstr>
      <vt:lpstr>Digital Video Broadcast – Satellite (DVB-S) benchmark</vt:lpstr>
      <vt:lpstr>DVB-S Subset Benchmarks</vt:lpstr>
      <vt:lpstr>Conclusions</vt:lpstr>
      <vt:lpstr>Acknowledgments</vt:lpstr>
    </vt:vector>
  </TitlesOfParts>
  <Company>The MathWorks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Lebak</dc:creator>
  <cp:keywords>Version 11.1</cp:keywords>
  <cp:lastModifiedBy>Information Services Department</cp:lastModifiedBy>
  <cp:revision>67</cp:revision>
  <dcterms:created xsi:type="dcterms:W3CDTF">2011-11-02T17:55:24Z</dcterms:created>
  <dcterms:modified xsi:type="dcterms:W3CDTF">2011-11-02T17:55:45Z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</Properties>
</file>