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Override PartName="/ppt/slideMasters/slideMaster2.xml" ContentType="application/vnd.openxmlformats-officedocument.presentationml.slideMaster+xml"/>
  <Default Extension="rels" ContentType="application/vnd.openxmlformats-package.relationships+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charts/chart4.xml" ContentType="application/vnd.openxmlformats-officedocument.drawingml.char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charts/chart3.xml" ContentType="application/vnd.openxmlformats-officedocument.drawingml.char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charts/chart2.xml" ContentType="application/vnd.openxmlformats-officedocument.drawingml.chart+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charts/chart1.xml" ContentType="application/vnd.openxmlformats-officedocument.drawingml.char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wdp" ContentType="image/vnd.ms-photo"/>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charts/chart6.xml" ContentType="application/vnd.openxmlformats-officedocument.drawingml.chart+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2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3" r:id="rId2"/>
    <p:sldMasterId id="2147483678" r:id="rId3"/>
  </p:sldMasterIdLst>
  <p:notesMasterIdLst>
    <p:notesMasterId r:id="rId44"/>
  </p:notesMasterIdLst>
  <p:sldIdLst>
    <p:sldId id="256" r:id="rId4"/>
    <p:sldId id="455" r:id="rId5"/>
    <p:sldId id="456" r:id="rId6"/>
    <p:sldId id="457" r:id="rId7"/>
    <p:sldId id="453" r:id="rId8"/>
    <p:sldId id="458" r:id="rId9"/>
    <p:sldId id="257" r:id="rId10"/>
    <p:sldId id="454" r:id="rId11"/>
    <p:sldId id="264" r:id="rId12"/>
    <p:sldId id="459" r:id="rId13"/>
    <p:sldId id="460" r:id="rId14"/>
    <p:sldId id="461" r:id="rId15"/>
    <p:sldId id="462" r:id="rId16"/>
    <p:sldId id="463" r:id="rId17"/>
    <p:sldId id="464" r:id="rId18"/>
    <p:sldId id="465" r:id="rId19"/>
    <p:sldId id="466" r:id="rId20"/>
    <p:sldId id="467" r:id="rId21"/>
    <p:sldId id="468" r:id="rId22"/>
    <p:sldId id="469" r:id="rId23"/>
    <p:sldId id="480" r:id="rId24"/>
    <p:sldId id="470" r:id="rId25"/>
    <p:sldId id="471" r:id="rId26"/>
    <p:sldId id="472" r:id="rId27"/>
    <p:sldId id="473" r:id="rId28"/>
    <p:sldId id="474" r:id="rId29"/>
    <p:sldId id="475" r:id="rId30"/>
    <p:sldId id="476" r:id="rId31"/>
    <p:sldId id="477" r:id="rId32"/>
    <p:sldId id="478" r:id="rId33"/>
    <p:sldId id="479" r:id="rId34"/>
    <p:sldId id="445" r:id="rId35"/>
    <p:sldId id="444" r:id="rId36"/>
    <p:sldId id="447" r:id="rId37"/>
    <p:sldId id="448" r:id="rId38"/>
    <p:sldId id="450" r:id="rId39"/>
    <p:sldId id="451" r:id="rId40"/>
    <p:sldId id="452" r:id="rId41"/>
    <p:sldId id="334" r:id="rId42"/>
    <p:sldId id="281"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 xmlns:p="http://schemas.openxmlformats.org/presentationml/2006/main" xmlns:r="http://schemas.openxmlformats.org/officeDocument/2006/relationships" xmlns:a="http://schemas.openxmlformats.org/drawingml/2006/main">
          <a:srgbClr val="FF0000"/>
        </p14:laserClr>
      </p:ext>
      <p:ext uri="{2FDB2607-1784-4EEB-B798-7EB5836EED8A}">
        <p14:showMediaCtrls xmlns:p14="http://schemas.microsoft.com/office/powerpoint/2010/main" xmlns=""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horzBarState="maximized">
    <p:restoredLeft sz="15118" autoAdjust="0"/>
    <p:restoredTop sz="83168" autoAdjust="0"/>
  </p:normalViewPr>
  <p:slideViewPr>
    <p:cSldViewPr>
      <p:cViewPr varScale="1">
        <p:scale>
          <a:sx n="165" d="100"/>
          <a:sy n="165" d="100"/>
        </p:scale>
        <p:origin x="-304"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53"/>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file:///C:\Devon\School\Graduate\Research\Documents\Tomosynthesis\Data..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evon\School\Graduate\Research\Documents\Tomosynthesis\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evon\School\Graduate\Research\Documents\Tomosynthesis\Thesis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evon\School\Graduate\Research\Documents\Tomosynthesis\Thesis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evon\School\Graduate\Research\Documents\Tomosynthesis\Thesis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evon\Desktop\P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title>
      <c:tx>
        <c:rich>
          <a:bodyPr/>
          <a:lstStyle/>
          <a:p>
            <a:pPr>
              <a:defRPr sz="1200"/>
            </a:pPr>
            <a:r>
              <a:rPr lang="en-US" sz="1200"/>
              <a:t>Number of Differences in the Image</a:t>
            </a:r>
          </a:p>
        </c:rich>
      </c:tx>
      <c:layout>
        <c:manualLayout>
          <c:xMode val="edge"/>
          <c:yMode val="edge"/>
          <c:x val="0.277643024397429"/>
          <c:y val="0.0338384144661769"/>
        </c:manualLayout>
      </c:layout>
    </c:title>
    <c:plotArea>
      <c:layout>
        <c:manualLayout>
          <c:layoutTarget val="inner"/>
          <c:xMode val="edge"/>
          <c:yMode val="edge"/>
          <c:x val="0.0962510730728399"/>
          <c:y val="0.156531943465848"/>
          <c:w val="0.795483068488437"/>
          <c:h val="0.659103301971843"/>
        </c:manualLayout>
      </c:layout>
      <c:barChart>
        <c:barDir val="col"/>
        <c:grouping val="clustered"/>
        <c:ser>
          <c:idx val="0"/>
          <c:order val="0"/>
          <c:tx>
            <c:strRef>
              <c:f>fwd_absorb_slice!$C$187</c:f>
              <c:strCache>
                <c:ptCount val="1"/>
                <c:pt idx="0">
                  <c:v># of Differences</c:v>
                </c:pt>
              </c:strCache>
            </c:strRef>
          </c:tx>
          <c:spPr>
            <a:gradFill>
              <a:gsLst>
                <a:gs pos="0">
                  <a:schemeClr val="accent6">
                    <a:lumMod val="75000"/>
                  </a:schemeClr>
                </a:gs>
                <a:gs pos="100000">
                  <a:srgbClr val="4D0808">
                    <a:lumMod val="51000"/>
                    <a:lumOff val="49000"/>
                  </a:srgbClr>
                </a:gs>
              </a:gsLst>
              <a:lin ang="5400000" scaled="0"/>
            </a:gradFill>
          </c:spPr>
          <c:cat>
            <c:numRef>
              <c:f>fwd_absorb_slice!$A$188:$A$193</c:f>
              <c:numCache>
                <c:formatCode>General</c:formatCode>
                <c:ptCount val="6"/>
                <c:pt idx="0">
                  <c:v>1.0</c:v>
                </c:pt>
                <c:pt idx="1">
                  <c:v>2.0</c:v>
                </c:pt>
                <c:pt idx="2">
                  <c:v>3.0</c:v>
                </c:pt>
                <c:pt idx="3">
                  <c:v>4.0</c:v>
                </c:pt>
                <c:pt idx="4">
                  <c:v>5.0</c:v>
                </c:pt>
                <c:pt idx="5">
                  <c:v>6.0</c:v>
                </c:pt>
              </c:numCache>
            </c:numRef>
          </c:cat>
          <c:val>
            <c:numRef>
              <c:f>fwd_image_slice!$C$279:$C$284</c:f>
              <c:numCache>
                <c:formatCode>General</c:formatCode>
                <c:ptCount val="6"/>
                <c:pt idx="0">
                  <c:v>54603.0</c:v>
                </c:pt>
                <c:pt idx="1">
                  <c:v>2.939855E6</c:v>
                </c:pt>
                <c:pt idx="2">
                  <c:v>5.209962E6</c:v>
                </c:pt>
                <c:pt idx="3">
                  <c:v>7.965555E6</c:v>
                </c:pt>
                <c:pt idx="4">
                  <c:v>1.08489E7</c:v>
                </c:pt>
                <c:pt idx="5">
                  <c:v>1.3606271E7</c:v>
                </c:pt>
              </c:numCache>
            </c:numRef>
          </c:val>
        </c:ser>
        <c:gapWidth val="324"/>
        <c:axId val="642760344"/>
        <c:axId val="539543560"/>
      </c:barChart>
      <c:lineChart>
        <c:grouping val="standard"/>
        <c:ser>
          <c:idx val="1"/>
          <c:order val="1"/>
          <c:tx>
            <c:strRef>
              <c:f>fwd_image_slice!$D$278</c:f>
              <c:strCache>
                <c:ptCount val="1"/>
                <c:pt idx="0">
                  <c:v>Percentage of Image</c:v>
                </c:pt>
              </c:strCache>
            </c:strRef>
          </c:tx>
          <c:spPr>
            <a:ln>
              <a:solidFill>
                <a:srgbClr val="FF0000"/>
              </a:solidFill>
            </a:ln>
          </c:spPr>
          <c:marker>
            <c:spPr>
              <a:solidFill>
                <a:srgbClr val="FF0000"/>
              </a:solidFill>
              <a:ln>
                <a:solidFill>
                  <a:srgbClr val="FF0000"/>
                </a:solidFill>
              </a:ln>
            </c:spPr>
          </c:marker>
          <c:val>
            <c:numRef>
              <c:f>fwd_image_slice!$D$279:$D$284</c:f>
              <c:numCache>
                <c:formatCode>General</c:formatCode>
                <c:ptCount val="6"/>
                <c:pt idx="0">
                  <c:v>0.0440342228725384</c:v>
                </c:pt>
                <c:pt idx="1">
                  <c:v>2.370826333405577</c:v>
                </c:pt>
                <c:pt idx="2">
                  <c:v>4.201538887340518</c:v>
                </c:pt>
                <c:pt idx="3">
                  <c:v>6.423768367552341</c:v>
                </c:pt>
                <c:pt idx="4">
                  <c:v>8.74902259073451</c:v>
                </c:pt>
                <c:pt idx="5">
                  <c:v>10.97268592711305</c:v>
                </c:pt>
              </c:numCache>
            </c:numRef>
          </c:val>
        </c:ser>
        <c:marker val="1"/>
        <c:axId val="551911928"/>
        <c:axId val="641777432"/>
      </c:lineChart>
      <c:catAx>
        <c:axId val="642760344"/>
        <c:scaling>
          <c:orientation val="minMax"/>
        </c:scaling>
        <c:axPos val="b"/>
        <c:title>
          <c:tx>
            <c:rich>
              <a:bodyPr/>
              <a:lstStyle/>
              <a:p>
                <a:pPr>
                  <a:defRPr/>
                </a:pPr>
                <a:r>
                  <a:rPr lang="en-US"/>
                  <a:t>DBT Iteration</a:t>
                </a:r>
              </a:p>
            </c:rich>
          </c:tx>
        </c:title>
        <c:numFmt formatCode="General" sourceLinked="1"/>
        <c:majorTickMark val="none"/>
        <c:tickLblPos val="nextTo"/>
        <c:crossAx val="539543560"/>
        <c:crosses val="autoZero"/>
        <c:auto val="1"/>
        <c:lblAlgn val="ctr"/>
        <c:lblOffset val="100"/>
      </c:catAx>
      <c:valAx>
        <c:axId val="539543560"/>
        <c:scaling>
          <c:orientation val="minMax"/>
        </c:scaling>
        <c:axPos val="l"/>
        <c:majorGridlines/>
        <c:title>
          <c:tx>
            <c:rich>
              <a:bodyPr/>
              <a:lstStyle/>
              <a:p>
                <a:pPr>
                  <a:defRPr/>
                </a:pPr>
                <a:r>
                  <a:rPr lang="en-US"/>
                  <a:t>Raw Differences</a:t>
                </a:r>
              </a:p>
            </c:rich>
          </c:tx>
          <c:layout>
            <c:manualLayout>
              <c:xMode val="edge"/>
              <c:yMode val="edge"/>
              <c:x val="0.00515342915059518"/>
              <c:y val="0.408538221557923"/>
            </c:manualLayout>
          </c:layout>
        </c:title>
        <c:numFmt formatCode="General" sourceLinked="0"/>
        <c:tickLblPos val="nextTo"/>
        <c:crossAx val="642760344"/>
        <c:crosses val="autoZero"/>
        <c:crossBetween val="between"/>
        <c:dispUnits>
          <c:builtInUnit val="millions"/>
          <c:dispUnitsLbl>
            <c:layout>
              <c:manualLayout>
                <c:xMode val="edge"/>
                <c:yMode val="edge"/>
                <c:x val="0.0113182694947225"/>
                <c:y val="0.126329340802336"/>
              </c:manualLayout>
            </c:layout>
          </c:dispUnitsLbl>
        </c:dispUnits>
      </c:valAx>
      <c:valAx>
        <c:axId val="641777432"/>
        <c:scaling>
          <c:orientation val="minMax"/>
        </c:scaling>
        <c:axPos val="r"/>
        <c:title>
          <c:tx>
            <c:rich>
              <a:bodyPr rot="-5400000" vert="horz"/>
              <a:lstStyle/>
              <a:p>
                <a:pPr>
                  <a:defRPr/>
                </a:pPr>
                <a:r>
                  <a:rPr lang="en-US"/>
                  <a:t>Percentage of total image</a:t>
                </a:r>
              </a:p>
            </c:rich>
          </c:tx>
        </c:title>
        <c:numFmt formatCode="General" sourceLinked="1"/>
        <c:tickLblPos val="nextTo"/>
        <c:crossAx val="551911928"/>
        <c:crosses val="max"/>
        <c:crossBetween val="between"/>
      </c:valAx>
      <c:catAx>
        <c:axId val="551911928"/>
        <c:scaling>
          <c:orientation val="minMax"/>
        </c:scaling>
        <c:delete val="1"/>
        <c:axPos val="b"/>
        <c:tickLblPos val="none"/>
        <c:crossAx val="641777432"/>
        <c:crosses val="autoZero"/>
        <c:auto val="1"/>
        <c:lblAlgn val="ctr"/>
        <c:lblOffset val="100"/>
      </c:catAx>
    </c:plotArea>
    <c:legend>
      <c:legendPos val="b"/>
      <c:layout>
        <c:manualLayout>
          <c:xMode val="edge"/>
          <c:yMode val="edge"/>
          <c:x val="0.23214677681593"/>
          <c:y val="0.158455040847408"/>
          <c:w val="0.542799758045464"/>
          <c:h val="0.0793982805599955"/>
        </c:manualLayout>
      </c:layout>
    </c:legend>
    <c:plotVisOnly val="1"/>
    <c:dispBlanksAs val="gap"/>
  </c:chart>
  <c:spPr>
    <a:gradFill>
      <a:gsLst>
        <a:gs pos="3000">
          <a:srgbClr val="002060"/>
        </a:gs>
        <a:gs pos="77000">
          <a:srgbClr val="0070C0"/>
        </a:gs>
      </a:gsLst>
      <a:lin ang="16200000" scaled="0"/>
    </a:gradFill>
    <a:ln cap="rnd">
      <a:solidFill>
        <a:schemeClr val="tx1"/>
      </a:solidFill>
      <a:beve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900">
          <a:solidFill>
            <a:schemeClr val="lt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style val="2"/>
  <c:clrMapOvr bg1="lt1" tx1="dk1" bg2="lt2" tx2="dk2" accent1="accent1" accent2="accent2" accent3="accent3" accent4="accent4" accent5="accent5" accent6="accent6" hlink="hlink" folHlink="folHlink"/>
  <c:chart>
    <c:title>
      <c:tx>
        <c:rich>
          <a:bodyPr/>
          <a:lstStyle/>
          <a:p>
            <a:pPr>
              <a:defRPr/>
            </a:pPr>
            <a:r>
              <a:rPr lang="en-US"/>
              <a:t>Number of Differences in the Image</a:t>
            </a:r>
          </a:p>
        </c:rich>
      </c:tx>
      <c:layout>
        <c:manualLayout>
          <c:xMode val="edge"/>
          <c:yMode val="edge"/>
          <c:x val="0.277643024397429"/>
          <c:y val="0.0338384144661769"/>
        </c:manualLayout>
      </c:layout>
    </c:title>
    <c:plotArea>
      <c:layout>
        <c:manualLayout>
          <c:layoutTarget val="inner"/>
          <c:xMode val="edge"/>
          <c:yMode val="edge"/>
          <c:x val="0.117228846247871"/>
          <c:y val="0.156531943465848"/>
          <c:w val="0.774505554623215"/>
          <c:h val="0.659103301971843"/>
        </c:manualLayout>
      </c:layout>
      <c:barChart>
        <c:barDir val="col"/>
        <c:grouping val="clustered"/>
        <c:ser>
          <c:idx val="0"/>
          <c:order val="0"/>
          <c:tx>
            <c:strRef>
              <c:f>fwd_absorb_slice!$C$187</c:f>
              <c:strCache>
                <c:ptCount val="1"/>
                <c:pt idx="0">
                  <c:v># of Differences</c:v>
                </c:pt>
              </c:strCache>
            </c:strRef>
          </c:tx>
          <c:spPr>
            <a:gradFill>
              <a:gsLst>
                <a:gs pos="0">
                  <a:schemeClr val="accent6">
                    <a:lumMod val="75000"/>
                  </a:schemeClr>
                </a:gs>
                <a:gs pos="100000">
                  <a:srgbClr val="4D0808">
                    <a:lumMod val="51000"/>
                    <a:lumOff val="49000"/>
                  </a:srgbClr>
                </a:gs>
              </a:gsLst>
              <a:lin ang="5400000" scaled="0"/>
            </a:gradFill>
          </c:spPr>
          <c:cat>
            <c:numRef>
              <c:f>fwd_absorb_slice!$A$188:$A$193</c:f>
              <c:numCache>
                <c:formatCode>General</c:formatCode>
                <c:ptCount val="6"/>
                <c:pt idx="0">
                  <c:v>1.0</c:v>
                </c:pt>
                <c:pt idx="1">
                  <c:v>2.0</c:v>
                </c:pt>
                <c:pt idx="2">
                  <c:v>3.0</c:v>
                </c:pt>
                <c:pt idx="3">
                  <c:v>4.0</c:v>
                </c:pt>
                <c:pt idx="4">
                  <c:v>5.0</c:v>
                </c:pt>
                <c:pt idx="5">
                  <c:v>6.0</c:v>
                </c:pt>
              </c:numCache>
            </c:numRef>
          </c:cat>
          <c:val>
            <c:numRef>
              <c:f>fwd_image_slice!$C$279:$C$284</c:f>
              <c:numCache>
                <c:formatCode>General</c:formatCode>
                <c:ptCount val="6"/>
                <c:pt idx="0">
                  <c:v>54603.0</c:v>
                </c:pt>
                <c:pt idx="1">
                  <c:v>2.939855E6</c:v>
                </c:pt>
                <c:pt idx="2">
                  <c:v>5.209962E6</c:v>
                </c:pt>
                <c:pt idx="3">
                  <c:v>7.965555E6</c:v>
                </c:pt>
                <c:pt idx="4">
                  <c:v>1.08489E7</c:v>
                </c:pt>
                <c:pt idx="5">
                  <c:v>1.3606271E7</c:v>
                </c:pt>
              </c:numCache>
            </c:numRef>
          </c:val>
        </c:ser>
        <c:gapWidth val="324"/>
        <c:axId val="549502136"/>
        <c:axId val="643724616"/>
      </c:barChart>
      <c:lineChart>
        <c:grouping val="standard"/>
        <c:ser>
          <c:idx val="1"/>
          <c:order val="1"/>
          <c:tx>
            <c:strRef>
              <c:f>fwd_image_slice!$D$278</c:f>
              <c:strCache>
                <c:ptCount val="1"/>
                <c:pt idx="0">
                  <c:v>Percentage of Image</c:v>
                </c:pt>
              </c:strCache>
            </c:strRef>
          </c:tx>
          <c:spPr>
            <a:ln>
              <a:solidFill>
                <a:srgbClr val="FF0000"/>
              </a:solidFill>
            </a:ln>
          </c:spPr>
          <c:marker>
            <c:spPr>
              <a:solidFill>
                <a:srgbClr val="FF0000"/>
              </a:solidFill>
              <a:ln>
                <a:solidFill>
                  <a:srgbClr val="FF0000"/>
                </a:solidFill>
              </a:ln>
            </c:spPr>
          </c:marker>
          <c:val>
            <c:numRef>
              <c:f>fwd_image_slice!$D$279:$D$284</c:f>
              <c:numCache>
                <c:formatCode>General</c:formatCode>
                <c:ptCount val="6"/>
                <c:pt idx="0">
                  <c:v>0.0440342228725384</c:v>
                </c:pt>
                <c:pt idx="1">
                  <c:v>2.370826333405577</c:v>
                </c:pt>
                <c:pt idx="2">
                  <c:v>4.201538887340518</c:v>
                </c:pt>
                <c:pt idx="3">
                  <c:v>6.423768367552341</c:v>
                </c:pt>
                <c:pt idx="4">
                  <c:v>8.74902259073451</c:v>
                </c:pt>
                <c:pt idx="5">
                  <c:v>10.97268592711305</c:v>
                </c:pt>
              </c:numCache>
            </c:numRef>
          </c:val>
        </c:ser>
        <c:marker val="1"/>
        <c:axId val="542534440"/>
        <c:axId val="542817656"/>
      </c:lineChart>
      <c:catAx>
        <c:axId val="549502136"/>
        <c:scaling>
          <c:orientation val="minMax"/>
        </c:scaling>
        <c:axPos val="b"/>
        <c:title>
          <c:tx>
            <c:rich>
              <a:bodyPr/>
              <a:lstStyle/>
              <a:p>
                <a:pPr>
                  <a:defRPr/>
                </a:pPr>
                <a:r>
                  <a:rPr lang="en-US"/>
                  <a:t>DBT Iteration</a:t>
                </a:r>
              </a:p>
            </c:rich>
          </c:tx>
        </c:title>
        <c:numFmt formatCode="General" sourceLinked="1"/>
        <c:majorTickMark val="none"/>
        <c:tickLblPos val="nextTo"/>
        <c:crossAx val="643724616"/>
        <c:crosses val="autoZero"/>
        <c:auto val="1"/>
        <c:lblAlgn val="ctr"/>
        <c:lblOffset val="100"/>
      </c:catAx>
      <c:valAx>
        <c:axId val="643724616"/>
        <c:scaling>
          <c:orientation val="minMax"/>
        </c:scaling>
        <c:axPos val="l"/>
        <c:majorGridlines/>
        <c:title>
          <c:tx>
            <c:rich>
              <a:bodyPr/>
              <a:lstStyle/>
              <a:p>
                <a:pPr>
                  <a:defRPr/>
                </a:pPr>
                <a:r>
                  <a:rPr lang="en-US" dirty="0"/>
                  <a:t>Raw </a:t>
                </a:r>
                <a:r>
                  <a:rPr lang="en-US" dirty="0" smtClean="0"/>
                  <a:t>Differences in Millions</a:t>
                </a:r>
                <a:endParaRPr lang="en-US" dirty="0"/>
              </a:p>
            </c:rich>
          </c:tx>
          <c:layout>
            <c:manualLayout>
              <c:xMode val="edge"/>
              <c:yMode val="edge"/>
              <c:x val="0.0"/>
              <c:y val="0.137103770457854"/>
            </c:manualLayout>
          </c:layout>
        </c:title>
        <c:numFmt formatCode="General" sourceLinked="0"/>
        <c:tickLblPos val="nextTo"/>
        <c:crossAx val="549502136"/>
        <c:crosses val="autoZero"/>
        <c:crossBetween val="between"/>
        <c:dispUnits>
          <c:builtInUnit val="millions"/>
        </c:dispUnits>
      </c:valAx>
      <c:valAx>
        <c:axId val="542817656"/>
        <c:scaling>
          <c:orientation val="minMax"/>
        </c:scaling>
        <c:axPos val="r"/>
        <c:title>
          <c:tx>
            <c:rich>
              <a:bodyPr rot="-5400000" vert="horz"/>
              <a:lstStyle/>
              <a:p>
                <a:pPr>
                  <a:defRPr/>
                </a:pPr>
                <a:r>
                  <a:rPr lang="en-US"/>
                  <a:t>Percentage of total image</a:t>
                </a:r>
              </a:p>
            </c:rich>
          </c:tx>
        </c:title>
        <c:numFmt formatCode="General" sourceLinked="1"/>
        <c:tickLblPos val="nextTo"/>
        <c:crossAx val="542534440"/>
        <c:crosses val="max"/>
        <c:crossBetween val="between"/>
      </c:valAx>
      <c:catAx>
        <c:axId val="542534440"/>
        <c:scaling>
          <c:orientation val="minMax"/>
        </c:scaling>
        <c:delete val="1"/>
        <c:axPos val="b"/>
        <c:tickLblPos val="none"/>
        <c:crossAx val="542817656"/>
        <c:crosses val="autoZero"/>
        <c:auto val="1"/>
        <c:lblAlgn val="ctr"/>
        <c:lblOffset val="100"/>
      </c:catAx>
    </c:plotArea>
    <c:legend>
      <c:legendPos val="b"/>
      <c:layout>
        <c:manualLayout>
          <c:xMode val="edge"/>
          <c:yMode val="edge"/>
          <c:x val="0.23214677681593"/>
          <c:y val="0.158455040847408"/>
          <c:w val="0.542799758045464"/>
          <c:h val="0.0793982805599955"/>
        </c:manualLayout>
      </c:layout>
    </c:legend>
    <c:plotVisOnly val="1"/>
    <c:dispBlanksAs val="gap"/>
  </c:chart>
  <c:spPr>
    <a:gradFill>
      <a:gsLst>
        <a:gs pos="3000">
          <a:srgbClr val="002060"/>
        </a:gs>
        <a:gs pos="77000">
          <a:srgbClr val="0070C0"/>
        </a:gs>
      </a:gsLst>
      <a:lin ang="16200000" scaled="0"/>
    </a:gradFill>
    <a:ln cap="rnd">
      <a:solidFill>
        <a:schemeClr val="tx1"/>
      </a:solidFill>
      <a:beve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700">
          <a:solidFill>
            <a:schemeClr val="lt1"/>
          </a:solidFill>
          <a:latin typeface="+mn-lt"/>
          <a:ea typeface="+mn-ea"/>
          <a:cs typeface="+mn-cs"/>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plotArea>
      <c:layout>
        <c:manualLayout>
          <c:layoutTarget val="inner"/>
          <c:xMode val="edge"/>
          <c:yMode val="edge"/>
          <c:x val="0.173141294838145"/>
          <c:y val="0.0559146252551765"/>
          <c:w val="0.796303149606298"/>
          <c:h val="0.720674759405076"/>
        </c:manualLayout>
      </c:layout>
      <c:barChart>
        <c:barDir val="col"/>
        <c:grouping val="clustered"/>
        <c:ser>
          <c:idx val="0"/>
          <c:order val="0"/>
          <c:tx>
            <c:strRef>
              <c:f>DIVTEST!$U$2</c:f>
              <c:strCache>
                <c:ptCount val="1"/>
              </c:strCache>
            </c:strRef>
          </c:tx>
          <c:dPt>
            <c:idx val="4"/>
            <c:spPr>
              <a:solidFill>
                <a:schemeClr val="accent3">
                  <a:lumMod val="50000"/>
                </a:schemeClr>
              </a:solidFill>
              <a:ln>
                <a:solidFill>
                  <a:srgbClr val="00B050"/>
                </a:solidFill>
              </a:ln>
            </c:spPr>
          </c:dPt>
          <c:dPt>
            <c:idx val="5"/>
            <c:spPr>
              <a:solidFill>
                <a:schemeClr val="accent3">
                  <a:lumMod val="50000"/>
                </a:schemeClr>
              </a:solidFill>
            </c:spPr>
          </c:dPt>
          <c:dLbls>
            <c:dLbl>
              <c:idx val="5"/>
              <c:layout>
                <c:manualLayout>
                  <c:x val="-0.00323232323232336"/>
                  <c:y val="-0.0119047619047619"/>
                </c:manualLayout>
              </c:layout>
              <c:showVal val="1"/>
            </c:dLbl>
            <c:numFmt formatCode="#,##0.00" sourceLinked="0"/>
            <c:showVal val="1"/>
          </c:dLbls>
          <c:cat>
            <c:strRef>
              <c:f>DIVTEST!$E$3:$E$8</c:f>
              <c:strCache>
                <c:ptCount val="6"/>
                <c:pt idx="0">
                  <c:v>Approx(fast) SP</c:v>
                </c:pt>
                <c:pt idx="1">
                  <c:v>Approx SP</c:v>
                </c:pt>
                <c:pt idx="2">
                  <c:v>IEEE SP</c:v>
                </c:pt>
                <c:pt idx="3">
                  <c:v>IEEE DP</c:v>
                </c:pt>
                <c:pt idx="4">
                  <c:v>CPU IEEE SP</c:v>
                </c:pt>
                <c:pt idx="5">
                  <c:v>CPU IEEE DP</c:v>
                </c:pt>
              </c:strCache>
            </c:strRef>
          </c:cat>
          <c:val>
            <c:numRef>
              <c:f>DIVTEST!$F$3:$F$8</c:f>
              <c:numCache>
                <c:formatCode>General</c:formatCode>
                <c:ptCount val="6"/>
                <c:pt idx="0">
                  <c:v>54.16125</c:v>
                </c:pt>
                <c:pt idx="1">
                  <c:v>84.89582</c:v>
                </c:pt>
                <c:pt idx="2">
                  <c:v>962.3431599999992</c:v>
                </c:pt>
                <c:pt idx="3">
                  <c:v>1854.86126</c:v>
                </c:pt>
                <c:pt idx="4">
                  <c:v>15983.86484</c:v>
                </c:pt>
                <c:pt idx="5">
                  <c:v>24955.41051999997</c:v>
                </c:pt>
              </c:numCache>
            </c:numRef>
          </c:val>
        </c:ser>
        <c:axId val="539190104"/>
        <c:axId val="643557144"/>
      </c:barChart>
      <c:catAx>
        <c:axId val="539190104"/>
        <c:scaling>
          <c:orientation val="minMax"/>
        </c:scaling>
        <c:axPos val="b"/>
        <c:title>
          <c:tx>
            <c:rich>
              <a:bodyPr/>
              <a:lstStyle/>
              <a:p>
                <a:pPr>
                  <a:defRPr/>
                </a:pPr>
                <a:r>
                  <a:rPr lang="en-US"/>
                  <a:t>Instruction</a:t>
                </a:r>
              </a:p>
            </c:rich>
          </c:tx>
        </c:title>
        <c:numFmt formatCode="General" sourceLinked="1"/>
        <c:tickLblPos val="nextTo"/>
        <c:txPr>
          <a:bodyPr rot="-900000"/>
          <a:lstStyle/>
          <a:p>
            <a:pPr>
              <a:defRPr/>
            </a:pPr>
            <a:endParaRPr lang="en-US"/>
          </a:p>
        </c:txPr>
        <c:crossAx val="643557144"/>
        <c:crosses val="autoZero"/>
        <c:auto val="1"/>
        <c:lblAlgn val="ctr"/>
        <c:lblOffset val="100"/>
      </c:catAx>
      <c:valAx>
        <c:axId val="643557144"/>
        <c:scaling>
          <c:logBase val="10.0"/>
          <c:orientation val="minMax"/>
        </c:scaling>
        <c:axPos val="l"/>
        <c:majorGridlines/>
        <c:title>
          <c:tx>
            <c:rich>
              <a:bodyPr rot="-5400000" vert="horz"/>
              <a:lstStyle/>
              <a:p>
                <a:pPr>
                  <a:defRPr/>
                </a:pPr>
                <a:r>
                  <a:rPr lang="en-US"/>
                  <a:t>Execution time in milliseconds</a:t>
                </a:r>
              </a:p>
            </c:rich>
          </c:tx>
        </c:title>
        <c:numFmt formatCode="General" sourceLinked="1"/>
        <c:tickLblPos val="nextTo"/>
        <c:crossAx val="539190104"/>
        <c:crosses val="autoZero"/>
        <c:crossBetween val="between"/>
      </c:valAx>
    </c:plotArea>
    <c:plotVisOnly val="1"/>
    <c:dispBlanksAs val="gap"/>
  </c:chart>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title/>
    <c:plotArea>
      <c:layout>
        <c:manualLayout>
          <c:layoutTarget val="inner"/>
          <c:xMode val="edge"/>
          <c:yMode val="edge"/>
          <c:x val="0.173141294838145"/>
          <c:y val="0.0559146252551765"/>
          <c:w val="0.796303149606298"/>
          <c:h val="0.686191963073583"/>
        </c:manualLayout>
      </c:layout>
      <c:barChart>
        <c:barDir val="col"/>
        <c:grouping val="clustered"/>
        <c:ser>
          <c:idx val="0"/>
          <c:order val="0"/>
          <c:tx>
            <c:strRef>
              <c:f>DIVTEST!$U$2</c:f>
              <c:strCache>
                <c:ptCount val="1"/>
              </c:strCache>
            </c:strRef>
          </c:tx>
          <c:dPt>
            <c:idx val="4"/>
            <c:spPr>
              <a:solidFill>
                <a:schemeClr val="accent3">
                  <a:lumMod val="50000"/>
                </a:schemeClr>
              </a:solidFill>
            </c:spPr>
          </c:dPt>
          <c:dPt>
            <c:idx val="5"/>
            <c:spPr>
              <a:solidFill>
                <a:schemeClr val="accent3">
                  <a:lumMod val="50000"/>
                </a:schemeClr>
              </a:solidFill>
            </c:spPr>
          </c:dPt>
          <c:dLbls>
            <c:dLbl>
              <c:idx val="0"/>
              <c:showVal val="1"/>
            </c:dLbl>
            <c:dLbl>
              <c:idx val="1"/>
              <c:showVal val="1"/>
            </c:dLbl>
            <c:dLbl>
              <c:idx val="2"/>
              <c:showVal val="1"/>
            </c:dLbl>
            <c:dLbl>
              <c:idx val="3"/>
              <c:showVal val="1"/>
            </c:dLbl>
            <c:dLbl>
              <c:idx val="4"/>
              <c:showVal val="1"/>
            </c:dLbl>
            <c:dLbl>
              <c:idx val="5"/>
              <c:showVal val="1"/>
            </c:dLbl>
            <c:delete val="1"/>
          </c:dLbls>
          <c:cat>
            <c:strRef>
              <c:f>MADTEST!$E$3:$E$8</c:f>
              <c:strCache>
                <c:ptCount val="6"/>
                <c:pt idx="0">
                  <c:v>SP MAD</c:v>
                </c:pt>
                <c:pt idx="1">
                  <c:v>SP MUL &amp; ADD</c:v>
                </c:pt>
                <c:pt idx="2">
                  <c:v>DP MAD</c:v>
                </c:pt>
                <c:pt idx="3">
                  <c:v>DP MUL &amp; ADD</c:v>
                </c:pt>
                <c:pt idx="4">
                  <c:v>CPU SP mul/add</c:v>
                </c:pt>
                <c:pt idx="5">
                  <c:v>CPU DP mul/add </c:v>
                </c:pt>
              </c:strCache>
            </c:strRef>
          </c:cat>
          <c:val>
            <c:numRef>
              <c:f>MADTEST!$F$3:$F$8</c:f>
              <c:numCache>
                <c:formatCode>General</c:formatCode>
                <c:ptCount val="6"/>
                <c:pt idx="0">
                  <c:v>154.4754400000002</c:v>
                </c:pt>
                <c:pt idx="1">
                  <c:v>182.35316</c:v>
                </c:pt>
                <c:pt idx="2">
                  <c:v>1299.1608</c:v>
                </c:pt>
                <c:pt idx="3">
                  <c:v>2272.741879999999</c:v>
                </c:pt>
                <c:pt idx="4">
                  <c:v>164924.5781</c:v>
                </c:pt>
                <c:pt idx="5">
                  <c:v>176568.5781</c:v>
                </c:pt>
              </c:numCache>
            </c:numRef>
          </c:val>
        </c:ser>
        <c:axId val="542223704"/>
        <c:axId val="643040264"/>
      </c:barChart>
      <c:catAx>
        <c:axId val="542223704"/>
        <c:scaling>
          <c:orientation val="minMax"/>
        </c:scaling>
        <c:axPos val="b"/>
        <c:title>
          <c:tx>
            <c:rich>
              <a:bodyPr/>
              <a:lstStyle/>
              <a:p>
                <a:pPr>
                  <a:defRPr/>
                </a:pPr>
                <a:r>
                  <a:rPr lang="en-US"/>
                  <a:t>Instruction</a:t>
                </a:r>
              </a:p>
            </c:rich>
          </c:tx>
          <c:layout>
            <c:manualLayout>
              <c:xMode val="edge"/>
              <c:yMode val="edge"/>
              <c:x val="0.513542829873538"/>
              <c:y val="0.929997737351798"/>
            </c:manualLayout>
          </c:layout>
        </c:title>
        <c:numFmt formatCode="General" sourceLinked="1"/>
        <c:tickLblPos val="nextTo"/>
        <c:txPr>
          <a:bodyPr rot="-900000"/>
          <a:lstStyle/>
          <a:p>
            <a:pPr>
              <a:defRPr/>
            </a:pPr>
            <a:endParaRPr lang="en-US"/>
          </a:p>
        </c:txPr>
        <c:crossAx val="643040264"/>
        <c:crosses val="autoZero"/>
        <c:auto val="1"/>
        <c:lblAlgn val="ctr"/>
        <c:lblOffset val="100"/>
      </c:catAx>
      <c:valAx>
        <c:axId val="643040264"/>
        <c:scaling>
          <c:logBase val="10.0"/>
          <c:orientation val="minMax"/>
        </c:scaling>
        <c:axPos val="l"/>
        <c:majorGridlines/>
        <c:title>
          <c:tx>
            <c:rich>
              <a:bodyPr rot="-5400000" vert="horz"/>
              <a:lstStyle/>
              <a:p>
                <a:pPr>
                  <a:defRPr/>
                </a:pPr>
                <a:r>
                  <a:rPr lang="en-US"/>
                  <a:t>Execution time in milliseconds</a:t>
                </a:r>
              </a:p>
            </c:rich>
          </c:tx>
        </c:title>
        <c:numFmt formatCode="General" sourceLinked="1"/>
        <c:tickLblPos val="nextTo"/>
        <c:crossAx val="542223704"/>
        <c:crosses val="autoZero"/>
        <c:crossBetween val="between"/>
      </c:valAx>
    </c:plotArea>
    <c:plotVisOnly val="1"/>
    <c:dispBlanksAs val="gap"/>
  </c:chart>
  <c:txPr>
    <a:bodyPr/>
    <a:lstStyle/>
    <a:p>
      <a:pPr>
        <a:defRPr sz="16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5"/>
  <c:chart>
    <c:title>
      <c:tx>
        <c:rich>
          <a:bodyPr/>
          <a:lstStyle/>
          <a:p>
            <a:pPr>
              <a:defRPr/>
            </a:pPr>
            <a:r>
              <a:rPr lang="en-US"/>
              <a:t>Single Precision Performance</a:t>
            </a:r>
          </a:p>
        </c:rich>
      </c:tx>
      <c:layout>
        <c:manualLayout>
          <c:xMode val="edge"/>
          <c:yMode val="edge"/>
          <c:x val="0.261721442428391"/>
          <c:y val="0.0256410032079323"/>
        </c:manualLayout>
      </c:layout>
    </c:title>
    <c:plotArea>
      <c:layout>
        <c:manualLayout>
          <c:layoutTarget val="inner"/>
          <c:xMode val="edge"/>
          <c:yMode val="edge"/>
          <c:x val="0.150675923574069"/>
          <c:y val="0.134667195377556"/>
          <c:w val="0.816349166031665"/>
          <c:h val="0.704070311491023"/>
        </c:manualLayout>
      </c:layout>
      <c:lineChart>
        <c:grouping val="standard"/>
        <c:ser>
          <c:idx val="0"/>
          <c:order val="0"/>
          <c:tx>
            <c:v>Single Precision</c:v>
          </c:tx>
          <c:spPr>
            <a:ln w="76200"/>
          </c:spPr>
          <c:marker>
            <c:spPr>
              <a:ln w="76200"/>
            </c:spPr>
          </c:marker>
          <c:cat>
            <c:strRef>
              <c:f>SP_Timing_TOTAL!$B$2:$B$5</c:f>
              <c:strCache>
                <c:ptCount val="4"/>
                <c:pt idx="0">
                  <c:v>Naïve</c:v>
                </c:pt>
                <c:pt idx="1">
                  <c:v>Cast</c:v>
                </c:pt>
                <c:pt idx="2">
                  <c:v>DIV</c:v>
                </c:pt>
                <c:pt idx="3">
                  <c:v>FMAD</c:v>
                </c:pt>
              </c:strCache>
            </c:strRef>
          </c:cat>
          <c:val>
            <c:numRef>
              <c:f>SP_Timing_TOTAL!$C$2:$C$5</c:f>
              <c:numCache>
                <c:formatCode>General</c:formatCode>
                <c:ptCount val="4"/>
                <c:pt idx="0">
                  <c:v>18.35667</c:v>
                </c:pt>
                <c:pt idx="1">
                  <c:v>18.35755000000002</c:v>
                </c:pt>
                <c:pt idx="2">
                  <c:v>18.27606</c:v>
                </c:pt>
                <c:pt idx="3">
                  <c:v>18.5712</c:v>
                </c:pt>
              </c:numCache>
            </c:numRef>
          </c:val>
        </c:ser>
        <c:marker val="1"/>
        <c:axId val="563826760"/>
        <c:axId val="655856824"/>
      </c:lineChart>
      <c:catAx>
        <c:axId val="563826760"/>
        <c:scaling>
          <c:orientation val="minMax"/>
        </c:scaling>
        <c:axPos val="b"/>
        <c:tickLblPos val="nextTo"/>
        <c:txPr>
          <a:bodyPr rot="0"/>
          <a:lstStyle/>
          <a:p>
            <a:pPr>
              <a:defRPr/>
            </a:pPr>
            <a:endParaRPr lang="en-US"/>
          </a:p>
        </c:txPr>
        <c:crossAx val="655856824"/>
        <c:crosses val="autoZero"/>
        <c:auto val="1"/>
        <c:lblAlgn val="ctr"/>
        <c:lblOffset val="100"/>
      </c:catAx>
      <c:valAx>
        <c:axId val="655856824"/>
        <c:scaling>
          <c:orientation val="minMax"/>
        </c:scaling>
        <c:axPos val="l"/>
        <c:majorGridlines/>
        <c:title>
          <c:tx>
            <c:rich>
              <a:bodyPr rot="-5400000" vert="horz"/>
              <a:lstStyle/>
              <a:p>
                <a:pPr>
                  <a:defRPr/>
                </a:pPr>
                <a:r>
                  <a:rPr lang="en-US"/>
                  <a:t>Seconds</a:t>
                </a:r>
              </a:p>
            </c:rich>
          </c:tx>
        </c:title>
        <c:numFmt formatCode="General" sourceLinked="1"/>
        <c:tickLblPos val="nextTo"/>
        <c:crossAx val="563826760"/>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2000"/>
            </a:pPr>
            <a:r>
              <a:rPr lang="en-US" sz="2000" dirty="0" smtClean="0"/>
              <a:t>Accuracy of Pi Result</a:t>
            </a:r>
            <a:endParaRPr lang="en-US" sz="2000" dirty="0"/>
          </a:p>
        </c:rich>
      </c:tx>
      <c:overlay val="1"/>
    </c:title>
    <c:plotArea>
      <c:layout>
        <c:manualLayout>
          <c:layoutTarget val="inner"/>
          <c:xMode val="edge"/>
          <c:yMode val="edge"/>
          <c:x val="0.151421916010499"/>
          <c:y val="0.112020720708625"/>
          <c:w val="0.572823774761753"/>
          <c:h val="0.663579473120816"/>
        </c:manualLayout>
      </c:layout>
      <c:scatterChart>
        <c:scatterStyle val="smoothMarker"/>
        <c:ser>
          <c:idx val="0"/>
          <c:order val="0"/>
          <c:tx>
            <c:strRef>
              <c:f>Sheet1!$A$1</c:f>
              <c:strCache>
                <c:ptCount val="1"/>
                <c:pt idx="0">
                  <c:v>Intel CPU</c:v>
                </c:pt>
              </c:strCache>
            </c:strRef>
          </c:tx>
          <c:spPr>
            <a:ln w="38100">
              <a:solidFill>
                <a:schemeClr val="accent3">
                  <a:lumMod val="75000"/>
                </a:schemeClr>
              </a:solidFill>
            </a:ln>
          </c:spPr>
          <c:marker>
            <c:symbol val="none"/>
          </c:marker>
          <c:xVal>
            <c:numRef>
              <c:f>Sheet1!$A$4:$A$25</c:f>
              <c:numCache>
                <c:formatCode>General</c:formatCode>
                <c:ptCount val="22"/>
                <c:pt idx="0">
                  <c:v>2.0</c:v>
                </c:pt>
                <c:pt idx="1">
                  <c:v>4.0</c:v>
                </c:pt>
                <c:pt idx="2">
                  <c:v>8.0</c:v>
                </c:pt>
                <c:pt idx="3">
                  <c:v>16.0</c:v>
                </c:pt>
                <c:pt idx="4">
                  <c:v>32.0</c:v>
                </c:pt>
                <c:pt idx="5">
                  <c:v>64.0</c:v>
                </c:pt>
                <c:pt idx="6">
                  <c:v>128.0</c:v>
                </c:pt>
                <c:pt idx="7">
                  <c:v>256.0</c:v>
                </c:pt>
                <c:pt idx="8">
                  <c:v>512.0</c:v>
                </c:pt>
                <c:pt idx="9">
                  <c:v>1024.0</c:v>
                </c:pt>
                <c:pt idx="10">
                  <c:v>2048.0</c:v>
                </c:pt>
                <c:pt idx="11">
                  <c:v>4096.0</c:v>
                </c:pt>
                <c:pt idx="12">
                  <c:v>8192.0</c:v>
                </c:pt>
                <c:pt idx="13">
                  <c:v>16384.0</c:v>
                </c:pt>
                <c:pt idx="14">
                  <c:v>32768.0</c:v>
                </c:pt>
                <c:pt idx="15">
                  <c:v>65536.0</c:v>
                </c:pt>
                <c:pt idx="16">
                  <c:v>131072.0</c:v>
                </c:pt>
                <c:pt idx="17">
                  <c:v>262144.0</c:v>
                </c:pt>
                <c:pt idx="18">
                  <c:v>524288.0</c:v>
                </c:pt>
                <c:pt idx="19">
                  <c:v>1.048576E6</c:v>
                </c:pt>
                <c:pt idx="20">
                  <c:v>2.097152E6</c:v>
                </c:pt>
                <c:pt idx="21">
                  <c:v>4.194304E6</c:v>
                </c:pt>
              </c:numCache>
            </c:numRef>
          </c:xVal>
          <c:yVal>
            <c:numRef>
              <c:f>Sheet1!$B$4:$B$25</c:f>
              <c:numCache>
                <c:formatCode>0.00000000000000</c:formatCode>
                <c:ptCount val="22"/>
                <c:pt idx="0">
                  <c:v>3.16235303878784</c:v>
                </c:pt>
                <c:pt idx="1">
                  <c:v>3.14680051803588</c:v>
                </c:pt>
                <c:pt idx="2">
                  <c:v>3.14289498329162</c:v>
                </c:pt>
                <c:pt idx="3">
                  <c:v>3.14191818237304</c:v>
                </c:pt>
                <c:pt idx="4">
                  <c:v>3.14167475700378</c:v>
                </c:pt>
                <c:pt idx="5">
                  <c:v>3.14161276817321</c:v>
                </c:pt>
                <c:pt idx="6">
                  <c:v>3.141597032547002</c:v>
                </c:pt>
                <c:pt idx="7">
                  <c:v>3.141594171524041</c:v>
                </c:pt>
                <c:pt idx="8">
                  <c:v>3.14159297943115</c:v>
                </c:pt>
                <c:pt idx="9">
                  <c:v>3.141591548919686</c:v>
                </c:pt>
                <c:pt idx="10">
                  <c:v>3.141591548919686</c:v>
                </c:pt>
                <c:pt idx="11">
                  <c:v>3.14159393310546</c:v>
                </c:pt>
                <c:pt idx="12">
                  <c:v>3.141591072082526</c:v>
                </c:pt>
                <c:pt idx="13">
                  <c:v>3.14159083366394</c:v>
                </c:pt>
                <c:pt idx="14">
                  <c:v>3.14159083366394</c:v>
                </c:pt>
                <c:pt idx="15">
                  <c:v>3.1415901184082</c:v>
                </c:pt>
                <c:pt idx="16">
                  <c:v>3.14155411720275</c:v>
                </c:pt>
                <c:pt idx="17">
                  <c:v>3.141556262969981</c:v>
                </c:pt>
                <c:pt idx="18">
                  <c:v>3.141239643096921</c:v>
                </c:pt>
                <c:pt idx="19">
                  <c:v>3.140426158905027</c:v>
                </c:pt>
                <c:pt idx="20">
                  <c:v>3.139504432678219</c:v>
                </c:pt>
                <c:pt idx="21">
                  <c:v>3.12511658668518</c:v>
                </c:pt>
              </c:numCache>
            </c:numRef>
          </c:yVal>
          <c:smooth val="1"/>
        </c:ser>
        <c:ser>
          <c:idx val="1"/>
          <c:order val="1"/>
          <c:tx>
            <c:strRef>
              <c:f>Sheet1!$E$1</c:f>
              <c:strCache>
                <c:ptCount val="1"/>
                <c:pt idx="0">
                  <c:v>NVIDIA GTX 280</c:v>
                </c:pt>
              </c:strCache>
            </c:strRef>
          </c:tx>
          <c:spPr>
            <a:ln w="38100">
              <a:solidFill>
                <a:schemeClr val="accent6">
                  <a:lumMod val="75000"/>
                </a:schemeClr>
              </a:solidFill>
              <a:prstDash val="dash"/>
            </a:ln>
          </c:spPr>
          <c:marker>
            <c:symbol val="none"/>
          </c:marker>
          <c:xVal>
            <c:numRef>
              <c:f>Sheet1!$A$4:$A$25</c:f>
              <c:numCache>
                <c:formatCode>General</c:formatCode>
                <c:ptCount val="22"/>
                <c:pt idx="0">
                  <c:v>2.0</c:v>
                </c:pt>
                <c:pt idx="1">
                  <c:v>4.0</c:v>
                </c:pt>
                <c:pt idx="2">
                  <c:v>8.0</c:v>
                </c:pt>
                <c:pt idx="3">
                  <c:v>16.0</c:v>
                </c:pt>
                <c:pt idx="4">
                  <c:v>32.0</c:v>
                </c:pt>
                <c:pt idx="5">
                  <c:v>64.0</c:v>
                </c:pt>
                <c:pt idx="6">
                  <c:v>128.0</c:v>
                </c:pt>
                <c:pt idx="7">
                  <c:v>256.0</c:v>
                </c:pt>
                <c:pt idx="8">
                  <c:v>512.0</c:v>
                </c:pt>
                <c:pt idx="9">
                  <c:v>1024.0</c:v>
                </c:pt>
                <c:pt idx="10">
                  <c:v>2048.0</c:v>
                </c:pt>
                <c:pt idx="11">
                  <c:v>4096.0</c:v>
                </c:pt>
                <c:pt idx="12">
                  <c:v>8192.0</c:v>
                </c:pt>
                <c:pt idx="13">
                  <c:v>16384.0</c:v>
                </c:pt>
                <c:pt idx="14">
                  <c:v>32768.0</c:v>
                </c:pt>
                <c:pt idx="15">
                  <c:v>65536.0</c:v>
                </c:pt>
                <c:pt idx="16">
                  <c:v>131072.0</c:v>
                </c:pt>
                <c:pt idx="17">
                  <c:v>262144.0</c:v>
                </c:pt>
                <c:pt idx="18">
                  <c:v>524288.0</c:v>
                </c:pt>
                <c:pt idx="19">
                  <c:v>1.048576E6</c:v>
                </c:pt>
                <c:pt idx="20">
                  <c:v>2.097152E6</c:v>
                </c:pt>
                <c:pt idx="21">
                  <c:v>4.194304E6</c:v>
                </c:pt>
              </c:numCache>
            </c:numRef>
          </c:xVal>
          <c:yVal>
            <c:numRef>
              <c:f>Sheet1!$E$4:$E$25</c:f>
              <c:numCache>
                <c:formatCode>0.00000000000000</c:formatCode>
                <c:ptCount val="22"/>
                <c:pt idx="0">
                  <c:v>3.16235303878784</c:v>
                </c:pt>
                <c:pt idx="1">
                  <c:v>3.14680051803588</c:v>
                </c:pt>
                <c:pt idx="2">
                  <c:v>3.14289474487304</c:v>
                </c:pt>
                <c:pt idx="3">
                  <c:v>3.14191842079162</c:v>
                </c:pt>
                <c:pt idx="4">
                  <c:v>3.14167404174804</c:v>
                </c:pt>
                <c:pt idx="5">
                  <c:v>3.14161324501038</c:v>
                </c:pt>
                <c:pt idx="6">
                  <c:v>3.141597747802748</c:v>
                </c:pt>
                <c:pt idx="7">
                  <c:v>3.14159393310546</c:v>
                </c:pt>
                <c:pt idx="8">
                  <c:v>3.14159297943115</c:v>
                </c:pt>
                <c:pt idx="9">
                  <c:v>3.141592741012585</c:v>
                </c:pt>
                <c:pt idx="10">
                  <c:v>3.141592741012585</c:v>
                </c:pt>
                <c:pt idx="11">
                  <c:v>3.141592502594</c:v>
                </c:pt>
                <c:pt idx="12">
                  <c:v>3.141592502594</c:v>
                </c:pt>
                <c:pt idx="13">
                  <c:v>3.141592741012585</c:v>
                </c:pt>
                <c:pt idx="14">
                  <c:v>3.141592502594</c:v>
                </c:pt>
                <c:pt idx="15">
                  <c:v>3.141592502594</c:v>
                </c:pt>
                <c:pt idx="16">
                  <c:v>3.141592502594</c:v>
                </c:pt>
                <c:pt idx="17">
                  <c:v>3.141592502594</c:v>
                </c:pt>
                <c:pt idx="18">
                  <c:v>3.141592502594</c:v>
                </c:pt>
                <c:pt idx="19">
                  <c:v>3.141592502594</c:v>
                </c:pt>
                <c:pt idx="20">
                  <c:v>3.141592741012585</c:v>
                </c:pt>
                <c:pt idx="21">
                  <c:v>3.141592502594</c:v>
                </c:pt>
              </c:numCache>
            </c:numRef>
          </c:yVal>
          <c:smooth val="1"/>
        </c:ser>
        <c:axId val="643781432"/>
        <c:axId val="542368920"/>
      </c:scatterChart>
      <c:valAx>
        <c:axId val="643781432"/>
        <c:scaling>
          <c:orientation val="minMax"/>
          <c:max val="4.194304E6"/>
          <c:min val="0.0"/>
        </c:scaling>
        <c:axPos val="b"/>
        <c:title>
          <c:tx>
            <c:rich>
              <a:bodyPr/>
              <a:lstStyle/>
              <a:p>
                <a:pPr>
                  <a:defRPr sz="1400" b="1"/>
                </a:pPr>
                <a:r>
                  <a:rPr lang="en-US" sz="1400" b="1" dirty="0"/>
                  <a:t>Number of Steps</a:t>
                </a:r>
              </a:p>
            </c:rich>
          </c:tx>
        </c:title>
        <c:numFmt formatCode="0.0E+00" sourceLinked="0"/>
        <c:majorTickMark val="none"/>
        <c:tickLblPos val="nextTo"/>
        <c:spPr>
          <a:ln w="31750">
            <a:solidFill>
              <a:schemeClr val="tx1"/>
            </a:solidFill>
          </a:ln>
        </c:spPr>
        <c:txPr>
          <a:bodyPr rot="0" vert="horz"/>
          <a:lstStyle/>
          <a:p>
            <a:pPr>
              <a:defRPr sz="1050"/>
            </a:pPr>
            <a:endParaRPr lang="en-US"/>
          </a:p>
        </c:txPr>
        <c:crossAx val="542368920"/>
        <c:crosses val="autoZero"/>
        <c:crossBetween val="midCat"/>
      </c:valAx>
      <c:valAx>
        <c:axId val="542368920"/>
        <c:scaling>
          <c:orientation val="minMax"/>
          <c:max val="3.15"/>
          <c:min val="3.13"/>
        </c:scaling>
        <c:axPos val="l"/>
        <c:majorGridlines/>
        <c:title>
          <c:tx>
            <c:rich>
              <a:bodyPr/>
              <a:lstStyle/>
              <a:p>
                <a:pPr>
                  <a:defRPr sz="1400"/>
                </a:pPr>
                <a:r>
                  <a:rPr lang="en-US" sz="1400" dirty="0"/>
                  <a:t>Value of Result</a:t>
                </a:r>
              </a:p>
            </c:rich>
          </c:tx>
        </c:title>
        <c:numFmt formatCode="0.000" sourceLinked="0"/>
        <c:majorTickMark val="none"/>
        <c:tickLblPos val="nextTo"/>
        <c:txPr>
          <a:bodyPr/>
          <a:lstStyle/>
          <a:p>
            <a:pPr>
              <a:defRPr sz="1050"/>
            </a:pPr>
            <a:endParaRPr lang="en-US"/>
          </a:p>
        </c:txPr>
        <c:crossAx val="643781432"/>
        <c:crossesAt val="2.0"/>
        <c:crossBetween val="midCat"/>
      </c:valAx>
    </c:plotArea>
    <c:legend>
      <c:legendPos val="r"/>
      <c:layout>
        <c:manualLayout>
          <c:xMode val="edge"/>
          <c:yMode val="edge"/>
          <c:x val="0.733276611997015"/>
          <c:y val="0.348703460678526"/>
          <c:w val="0.255679423807691"/>
          <c:h val="0.351801658712074"/>
        </c:manualLayout>
      </c:layout>
      <c:txPr>
        <a:bodyPr/>
        <a:lstStyle/>
        <a:p>
          <a:pPr>
            <a:defRPr sz="1600"/>
          </a:pPr>
          <a:endParaRPr lang="en-US"/>
        </a:p>
      </c:txPr>
    </c:legend>
    <c:plotVisOnly val="1"/>
    <c:dispBlanksAs val="gap"/>
  </c:chart>
  <c:spPr>
    <a:ln>
      <a:noFill/>
    </a:ln>
  </c:spPr>
  <c:txPr>
    <a:bodyPr/>
    <a:lstStyle/>
    <a:p>
      <a:pPr>
        <a:defRPr sz="12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5883AAF-0831-4A40-8420-93B12024FEA4}" type="datetimeFigureOut">
              <a:rPr lang="en-US" smtClean="0"/>
              <a:pPr/>
              <a:t>11/2/11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24F8A0D-4AF2-4323-AEEA-D90633B9E3E8}" type="slidenum">
              <a:rPr lang="en-US" smtClean="0"/>
              <a:pPr/>
              <a:t>‹#›</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0519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F8A0D-4AF2-4323-AEEA-D90633B9E3E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 radar processing chain:  Sensor data is fixed point,  process in floating</a:t>
            </a:r>
            <a:r>
              <a:rPr lang="en-US" baseline="0" dirty="0" smtClean="0"/>
              <a:t> point, display as fixed point</a:t>
            </a:r>
          </a:p>
          <a:p>
            <a:endParaRPr lang="en-US" dirty="0"/>
          </a:p>
        </p:txBody>
      </p:sp>
      <p:sp>
        <p:nvSpPr>
          <p:cNvPr id="4" name="Slide Number Placeholder 3"/>
          <p:cNvSpPr>
            <a:spLocks noGrp="1"/>
          </p:cNvSpPr>
          <p:nvPr>
            <p:ph type="sldNum" sz="quarter" idx="10"/>
          </p:nvPr>
        </p:nvSpPr>
        <p:spPr/>
        <p:txBody>
          <a:bodyPr/>
          <a:lstStyle/>
          <a:p>
            <a:fld id="{124F8A0D-4AF2-4323-AEEA-D90633B9E3E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4F8A0D-4AF2-4323-AEEA-D90633B9E3E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4F8A0D-4AF2-4323-AEEA-D90633B9E3E8}"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4F8A0D-4AF2-4323-AEEA-D90633B9E3E8}" type="slidenum">
              <a:rPr lang="en-US" smtClean="0"/>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4F8A0D-4AF2-4323-AEEA-D90633B9E3E8}"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4F8A0D-4AF2-4323-AEEA-D90633B9E3E8}"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5" name="Footer Placeholder 4"/>
          <p:cNvSpPr>
            <a:spLocks noGrp="1"/>
          </p:cNvSpPr>
          <p:nvPr>
            <p:ph type="ftr" sz="quarter" idx="11"/>
          </p:nvPr>
        </p:nvSpPr>
        <p:spPr>
          <a:xfrm>
            <a:off x="31242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NU_logo.gif"/>
          <p:cNvPicPr>
            <a:picLocks noChangeAspect="1"/>
          </p:cNvPicPr>
          <p:nvPr userDrawn="1"/>
        </p:nvPicPr>
        <p:blipFill>
          <a:blip r:embed="rId2" cstate="print"/>
          <a:stretch>
            <a:fillRect/>
          </a:stretch>
        </p:blipFill>
        <p:spPr>
          <a:xfrm>
            <a:off x="55605" y="45308"/>
            <a:ext cx="1433383" cy="2772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455613" y="4624388"/>
            <a:ext cx="8229600" cy="579437"/>
          </a:xfrm>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457200" y="5562600"/>
            <a:ext cx="8229600" cy="457200"/>
          </a:xfrm>
        </p:spPr>
        <p:txBody>
          <a:bodyPr>
            <a:spAutoFit/>
          </a:bodyPr>
          <a:lstStyle>
            <a:lvl1pPr marL="0" indent="0" algn="ctr">
              <a:buFontTx/>
              <a:buNone/>
              <a:defRPr/>
            </a:lvl1pPr>
          </a:lstStyle>
          <a:p>
            <a:r>
              <a:rPr lang="en-US"/>
              <a:t>Click to edit Master subtitle style</a:t>
            </a:r>
          </a:p>
        </p:txBody>
      </p:sp>
      <p:pic>
        <p:nvPicPr>
          <p:cNvPr id="4103" name="Picture 7" descr="NVLogo_3D"/>
          <p:cNvPicPr>
            <a:picLocks noChangeAspect="1" noChangeArrowheads="1"/>
          </p:cNvPicPr>
          <p:nvPr/>
        </p:nvPicPr>
        <p:blipFill>
          <a:blip r:embed="rId2" cstate="print"/>
          <a:srcRect/>
          <a:stretch>
            <a:fillRect/>
          </a:stretch>
        </p:blipFill>
        <p:spPr bwMode="auto">
          <a:xfrm>
            <a:off x="1828800" y="382588"/>
            <a:ext cx="5694363" cy="4427537"/>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5" name="Footer Placeholder 4"/>
          <p:cNvSpPr>
            <a:spLocks noGrp="1"/>
          </p:cNvSpPr>
          <p:nvPr>
            <p:ph type="ftr" sz="quarter" idx="11"/>
          </p:nvPr>
        </p:nvSpPr>
        <p:spPr>
          <a:xfrm>
            <a:off x="30480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9" descr="NU_logo.gif"/>
          <p:cNvPicPr>
            <a:picLocks noChangeAspect="1"/>
          </p:cNvPicPr>
          <p:nvPr userDrawn="1"/>
        </p:nvPicPr>
        <p:blipFill>
          <a:blip r:embed="rId2" cstate="print"/>
          <a:stretch>
            <a:fillRect/>
          </a:stretch>
        </p:blipFill>
        <p:spPr>
          <a:xfrm>
            <a:off x="55605" y="45308"/>
            <a:ext cx="2523063" cy="48809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455613" y="4624388"/>
            <a:ext cx="8229600" cy="579437"/>
          </a:xfrm>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457200" y="5562600"/>
            <a:ext cx="8229600" cy="457200"/>
          </a:xfrm>
        </p:spPr>
        <p:txBody>
          <a:bodyPr>
            <a:spAutoFit/>
          </a:bodyPr>
          <a:lstStyle>
            <a:lvl1pPr marL="0" indent="0" algn="ctr">
              <a:buFontTx/>
              <a:buNone/>
              <a:defRPr/>
            </a:lvl1pPr>
          </a:lstStyle>
          <a:p>
            <a:r>
              <a:rPr lang="en-US"/>
              <a:t>Click to edit Master subtitle style</a:t>
            </a:r>
          </a:p>
        </p:txBody>
      </p:sp>
      <p:pic>
        <p:nvPicPr>
          <p:cNvPr id="4103" name="Picture 7" descr="NVLogo_3D"/>
          <p:cNvPicPr>
            <a:picLocks noChangeAspect="1" noChangeArrowheads="1"/>
          </p:cNvPicPr>
          <p:nvPr/>
        </p:nvPicPr>
        <p:blipFill>
          <a:blip r:embed="rId2" cstate="print"/>
          <a:srcRect/>
          <a:stretch>
            <a:fillRect/>
          </a:stretch>
        </p:blipFill>
        <p:spPr bwMode="auto">
          <a:xfrm>
            <a:off x="1828800" y="382588"/>
            <a:ext cx="5694363" cy="4427537"/>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391400" cy="579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Text Box 8"/>
          <p:cNvSpPr txBox="1">
            <a:spLocks noChangeArrowheads="1"/>
          </p:cNvSpPr>
          <p:nvPr/>
        </p:nvSpPr>
        <p:spPr bwMode="auto">
          <a:xfrm>
            <a:off x="457200" y="6477000"/>
            <a:ext cx="2057400" cy="214313"/>
          </a:xfrm>
          <a:prstGeom prst="rect">
            <a:avLst/>
          </a:prstGeom>
          <a:noFill/>
          <a:ln w="9525">
            <a:noFill/>
            <a:miter lim="800000"/>
            <a:headEnd/>
            <a:tailEnd/>
          </a:ln>
          <a:effectLst/>
        </p:spPr>
        <p:txBody>
          <a:bodyPr>
            <a:spAutoFit/>
          </a:bodyPr>
          <a:lstStyle/>
          <a:p>
            <a:pPr>
              <a:spcBef>
                <a:spcPct val="50000"/>
              </a:spcBef>
            </a:pPr>
            <a:r>
              <a:rPr lang="en-US" sz="800" b="0">
                <a:cs typeface="Arial" charset="0"/>
              </a:rPr>
              <a:t>© </a:t>
            </a:r>
            <a:r>
              <a:rPr lang="en-US" sz="800" b="0"/>
              <a:t>NVIDIA Corporation 2008</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p:txStyles>
    <p:titleStyle>
      <a:lvl1pPr algn="l" rtl="0" fontAlgn="base">
        <a:spcBef>
          <a:spcPct val="0"/>
        </a:spcBef>
        <a:spcAft>
          <a:spcPct val="0"/>
        </a:spcAft>
        <a:defRPr sz="3200" b="1">
          <a:solidFill>
            <a:srgbClr val="73B900"/>
          </a:solidFill>
          <a:latin typeface="+mj-lt"/>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fontAlgn="base">
        <a:spcBef>
          <a:spcPct val="20000"/>
        </a:spcBef>
        <a:spcAft>
          <a:spcPct val="0"/>
        </a:spcAft>
        <a:buSzPct val="180000"/>
        <a:buBlip>
          <a:blip r:embed="rId15"/>
        </a:buBlip>
        <a:defRPr sz="2400" b="1">
          <a:solidFill>
            <a:schemeClr val="tx1"/>
          </a:solidFill>
          <a:latin typeface="+mn-lt"/>
          <a:ea typeface="+mn-ea"/>
          <a:cs typeface="+mn-cs"/>
        </a:defRPr>
      </a:lvl1pPr>
      <a:lvl2pPr marL="974725" indent="-403225" algn="l" rtl="0" fontAlgn="base">
        <a:spcBef>
          <a:spcPct val="20000"/>
        </a:spcBef>
        <a:spcAft>
          <a:spcPct val="0"/>
        </a:spcAft>
        <a:buSzPct val="180000"/>
        <a:buBlip>
          <a:blip r:embed="rId15"/>
        </a:buBlip>
        <a:defRPr sz="2000" b="1">
          <a:solidFill>
            <a:schemeClr val="tx1"/>
          </a:solidFill>
          <a:latin typeface="+mn-lt"/>
        </a:defRPr>
      </a:lvl2pPr>
      <a:lvl3pPr marL="1431925" indent="-342900" algn="l" rtl="0" fontAlgn="base">
        <a:spcBef>
          <a:spcPct val="20000"/>
        </a:spcBef>
        <a:spcAft>
          <a:spcPct val="0"/>
        </a:spcAft>
        <a:buSzPct val="180000"/>
        <a:buBlip>
          <a:blip r:embed="rId15"/>
        </a:buBlip>
        <a:defRPr b="1">
          <a:solidFill>
            <a:schemeClr val="tx1"/>
          </a:solidFill>
          <a:latin typeface="+mn-lt"/>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391400" cy="579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Text Box 8"/>
          <p:cNvSpPr txBox="1">
            <a:spLocks noChangeArrowheads="1"/>
          </p:cNvSpPr>
          <p:nvPr/>
        </p:nvSpPr>
        <p:spPr bwMode="auto">
          <a:xfrm>
            <a:off x="457200" y="6477000"/>
            <a:ext cx="2057400" cy="214313"/>
          </a:xfrm>
          <a:prstGeom prst="rect">
            <a:avLst/>
          </a:prstGeom>
          <a:noFill/>
          <a:ln w="9525">
            <a:noFill/>
            <a:miter lim="800000"/>
            <a:headEnd/>
            <a:tailEnd/>
          </a:ln>
          <a:effectLst/>
        </p:spPr>
        <p:txBody>
          <a:bodyPr>
            <a:spAutoFit/>
          </a:bodyPr>
          <a:lstStyle/>
          <a:p>
            <a:pPr>
              <a:spcBef>
                <a:spcPct val="50000"/>
              </a:spcBef>
            </a:pPr>
            <a:r>
              <a:rPr lang="en-US" sz="800" b="0">
                <a:cs typeface="Arial" charset="0"/>
              </a:rPr>
              <a:t>© </a:t>
            </a:r>
            <a:r>
              <a:rPr lang="en-US" sz="800" b="0"/>
              <a:t>NVIDIA Corporation 2008</a:t>
            </a: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txStyles>
    <p:titleStyle>
      <a:lvl1pPr algn="l" rtl="0" fontAlgn="base">
        <a:spcBef>
          <a:spcPct val="0"/>
        </a:spcBef>
        <a:spcAft>
          <a:spcPct val="0"/>
        </a:spcAft>
        <a:defRPr sz="3200" b="1">
          <a:solidFill>
            <a:srgbClr val="73B900"/>
          </a:solidFill>
          <a:latin typeface="+mj-lt"/>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fontAlgn="base">
        <a:spcBef>
          <a:spcPct val="0"/>
        </a:spcBef>
        <a:spcAft>
          <a:spcPct val="0"/>
        </a:spcAft>
        <a:defRPr sz="3200" b="1">
          <a:solidFill>
            <a:srgbClr val="73B900"/>
          </a:solidFill>
          <a:latin typeface="Arial" charset="0"/>
        </a:defRPr>
      </a:lvl6pPr>
      <a:lvl7pPr marL="914400" algn="l" rtl="0" fontAlgn="base">
        <a:spcBef>
          <a:spcPct val="0"/>
        </a:spcBef>
        <a:spcAft>
          <a:spcPct val="0"/>
        </a:spcAft>
        <a:defRPr sz="3200" b="1">
          <a:solidFill>
            <a:srgbClr val="73B900"/>
          </a:solidFill>
          <a:latin typeface="Arial" charset="0"/>
        </a:defRPr>
      </a:lvl7pPr>
      <a:lvl8pPr marL="1371600" algn="l" rtl="0" fontAlgn="base">
        <a:spcBef>
          <a:spcPct val="0"/>
        </a:spcBef>
        <a:spcAft>
          <a:spcPct val="0"/>
        </a:spcAft>
        <a:defRPr sz="3200" b="1">
          <a:solidFill>
            <a:srgbClr val="73B900"/>
          </a:solidFill>
          <a:latin typeface="Arial" charset="0"/>
        </a:defRPr>
      </a:lvl8pPr>
      <a:lvl9pPr marL="1828800" algn="l" rtl="0" fontAlgn="base">
        <a:spcBef>
          <a:spcPct val="0"/>
        </a:spcBef>
        <a:spcAft>
          <a:spcPct val="0"/>
        </a:spcAft>
        <a:defRPr sz="3200" b="1">
          <a:solidFill>
            <a:srgbClr val="73B900"/>
          </a:solidFill>
          <a:latin typeface="Arial" charset="0"/>
        </a:defRPr>
      </a:lvl9pPr>
    </p:titleStyle>
    <p:bodyStyle>
      <a:lvl1pPr marL="457200" indent="-457200" algn="l" rtl="0" fontAlgn="base">
        <a:spcBef>
          <a:spcPct val="20000"/>
        </a:spcBef>
        <a:spcAft>
          <a:spcPct val="0"/>
        </a:spcAft>
        <a:buSzPct val="180000"/>
        <a:buBlip>
          <a:blip r:embed="rId15"/>
        </a:buBlip>
        <a:defRPr sz="2400" b="1">
          <a:solidFill>
            <a:schemeClr val="tx1"/>
          </a:solidFill>
          <a:latin typeface="+mn-lt"/>
          <a:ea typeface="+mn-ea"/>
          <a:cs typeface="+mn-cs"/>
        </a:defRPr>
      </a:lvl1pPr>
      <a:lvl2pPr marL="974725" indent="-403225" algn="l" rtl="0" fontAlgn="base">
        <a:spcBef>
          <a:spcPct val="20000"/>
        </a:spcBef>
        <a:spcAft>
          <a:spcPct val="0"/>
        </a:spcAft>
        <a:buSzPct val="180000"/>
        <a:buBlip>
          <a:blip r:embed="rId15"/>
        </a:buBlip>
        <a:defRPr sz="2000" b="1">
          <a:solidFill>
            <a:schemeClr val="tx1"/>
          </a:solidFill>
          <a:latin typeface="+mn-lt"/>
        </a:defRPr>
      </a:lvl2pPr>
      <a:lvl3pPr marL="1431925" indent="-342900" algn="l" rtl="0" fontAlgn="base">
        <a:spcBef>
          <a:spcPct val="20000"/>
        </a:spcBef>
        <a:spcAft>
          <a:spcPct val="0"/>
        </a:spcAft>
        <a:buSzPct val="180000"/>
        <a:buBlip>
          <a:blip r:embed="rId15"/>
        </a:buBlip>
        <a:defRPr b="1">
          <a:solidFill>
            <a:schemeClr val="tx1"/>
          </a:solidFill>
          <a:latin typeface="+mn-lt"/>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fontAlgn="base">
        <a:spcBef>
          <a:spcPct val="20000"/>
        </a:spcBef>
        <a:spcAft>
          <a:spcPct val="0"/>
        </a:spcAft>
        <a:buChar char="»"/>
        <a:defRPr sz="2000">
          <a:solidFill>
            <a:schemeClr val="bg1"/>
          </a:solidFill>
          <a:latin typeface="+mn-lt"/>
        </a:defRPr>
      </a:lvl6pPr>
      <a:lvl7pPr marL="3032125" indent="-228600" algn="l" rtl="0" fontAlgn="base">
        <a:spcBef>
          <a:spcPct val="20000"/>
        </a:spcBef>
        <a:spcAft>
          <a:spcPct val="0"/>
        </a:spcAft>
        <a:buChar char="»"/>
        <a:defRPr sz="2000">
          <a:solidFill>
            <a:schemeClr val="bg1"/>
          </a:solidFill>
          <a:latin typeface="+mn-lt"/>
        </a:defRPr>
      </a:lvl7pPr>
      <a:lvl8pPr marL="3489325" indent="-228600" algn="l" rtl="0" fontAlgn="base">
        <a:spcBef>
          <a:spcPct val="20000"/>
        </a:spcBef>
        <a:spcAft>
          <a:spcPct val="0"/>
        </a:spcAft>
        <a:buChar char="»"/>
        <a:defRPr sz="2000">
          <a:solidFill>
            <a:schemeClr val="bg1"/>
          </a:solidFill>
          <a:latin typeface="+mn-lt"/>
        </a:defRPr>
      </a:lvl8pPr>
      <a:lvl9pPr marL="3946525"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4.png"/><Relationship Id="rId5" Type="http://schemas.microsoft.com/office/2007/relationships/hdphoto" Target="../media/hdphoto2.wdp"/><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7.png"/><Relationship Id="rId5" Type="http://schemas.microsoft.com/office/2007/relationships/hdphoto" Target="../media/hdphoto4.wdp"/><Relationship Id="rId6"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23.png"/><Relationship Id="rId5" Type="http://schemas.microsoft.com/office/2007/relationships/hdphoto" Target="../media/hdphoto7.wdp"/><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8.wdp"/><Relationship Id="rId5" Type="http://schemas.openxmlformats.org/officeDocument/2006/relationships/image" Target="../media/image29.png"/><Relationship Id="rId6"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oe.neu.edu/Research/rcl/index.php" TargetMode="Externa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229600" cy="1470025"/>
          </a:xfrm>
        </p:spPr>
        <p:txBody>
          <a:bodyPr>
            <a:normAutofit/>
          </a:bodyPr>
          <a:lstStyle/>
          <a:p>
            <a:r>
              <a:rPr lang="en-US" i="1" dirty="0" smtClean="0"/>
              <a:t>How do you know your GPU or manycore program is correct?</a:t>
            </a:r>
            <a:endParaRPr lang="en-US" dirty="0"/>
          </a:p>
        </p:txBody>
      </p:sp>
      <p:sp>
        <p:nvSpPr>
          <p:cNvPr id="3" name="Subtitle 2"/>
          <p:cNvSpPr>
            <a:spLocks noGrp="1"/>
          </p:cNvSpPr>
          <p:nvPr>
            <p:ph type="subTitle" idx="1"/>
          </p:nvPr>
        </p:nvSpPr>
        <p:spPr>
          <a:xfrm>
            <a:off x="1447800" y="3048000"/>
            <a:ext cx="6400800" cy="1752600"/>
          </a:xfrm>
        </p:spPr>
        <p:txBody>
          <a:bodyPr>
            <a:normAutofit fontScale="70000" lnSpcReduction="20000"/>
          </a:bodyPr>
          <a:lstStyle/>
          <a:p>
            <a:r>
              <a:rPr lang="en-US" dirty="0" smtClean="0">
                <a:solidFill>
                  <a:schemeClr val="tx1"/>
                </a:solidFill>
              </a:rPr>
              <a:t>Prof. Miriam Leeser</a:t>
            </a:r>
          </a:p>
          <a:p>
            <a:r>
              <a:rPr lang="en-US" dirty="0" smtClean="0">
                <a:solidFill>
                  <a:schemeClr val="tx1"/>
                </a:solidFill>
              </a:rPr>
              <a:t>Department of Electrical and Computer Engineering</a:t>
            </a:r>
          </a:p>
          <a:p>
            <a:r>
              <a:rPr lang="en-US" dirty="0" smtClean="0">
                <a:solidFill>
                  <a:schemeClr val="tx1"/>
                </a:solidFill>
              </a:rPr>
              <a:t>Northeastern University </a:t>
            </a:r>
          </a:p>
          <a:p>
            <a:r>
              <a:rPr lang="en-US" dirty="0" smtClean="0">
                <a:solidFill>
                  <a:schemeClr val="tx1"/>
                </a:solidFill>
              </a:rPr>
              <a:t>Boston, MA</a:t>
            </a:r>
          </a:p>
          <a:p>
            <a:r>
              <a:rPr lang="en-US" sz="2800" dirty="0" smtClean="0">
                <a:solidFill>
                  <a:schemeClr val="tx1"/>
                </a:solidFill>
              </a:rPr>
              <a:t>mel@coe.neu.edu</a:t>
            </a:r>
          </a:p>
        </p:txBody>
      </p:sp>
      <p:pic>
        <p:nvPicPr>
          <p:cNvPr id="4" name="Picture 3"/>
          <p:cNvPicPr>
            <a:picLocks noChangeAspect="1"/>
          </p:cNvPicPr>
          <p:nvPr/>
        </p:nvPicPr>
        <p:blipFill>
          <a:blip r:embed="rId3" cstate="print">
            <a:alphaModFix/>
            <a:lum/>
          </a:blip>
          <a:srcRect/>
          <a:stretch>
            <a:fillRect/>
          </a:stretch>
        </p:blipFill>
        <p:spPr>
          <a:xfrm>
            <a:off x="228600" y="6019800"/>
            <a:ext cx="2976840" cy="532080"/>
          </a:xfrm>
          <a:prstGeom prst="rect">
            <a:avLst/>
          </a:prstGeom>
          <a:noFill/>
          <a:ln>
            <a:noFill/>
          </a:ln>
        </p:spPr>
      </p:pic>
      <p:pic>
        <p:nvPicPr>
          <p:cNvPr id="5" name="Picture 2"/>
          <p:cNvPicPr>
            <a:picLocks noChangeAspect="1" noChangeArrowheads="1"/>
          </p:cNvPicPr>
          <p:nvPr/>
        </p:nvPicPr>
        <p:blipFill>
          <a:blip r:embed="rId4" cstate="print"/>
          <a:srcRect/>
          <a:stretch>
            <a:fillRect/>
          </a:stretch>
        </p:blipFill>
        <p:spPr bwMode="auto">
          <a:xfrm>
            <a:off x="7391400" y="5486400"/>
            <a:ext cx="13716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you need to know about NVIDIA GPUs and Floating Point</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Each NVIDIA board has an associated “compute capability”</a:t>
            </a:r>
          </a:p>
          <a:p>
            <a:pPr lvl="1"/>
            <a:r>
              <a:rPr lang="en-US" dirty="0" smtClean="0"/>
              <a:t>This is different from the version of the software tools</a:t>
            </a:r>
          </a:p>
          <a:p>
            <a:r>
              <a:rPr lang="en-US" dirty="0" smtClean="0"/>
              <a:t>NVIDIA introduced double precision support with compute capability 1.3</a:t>
            </a:r>
          </a:p>
          <a:p>
            <a:pPr lvl="1"/>
            <a:r>
              <a:rPr lang="en-US" dirty="0" smtClean="0"/>
              <a:t>They assumed that if you used single precision you didn’t care about the precision of your results</a:t>
            </a:r>
          </a:p>
          <a:p>
            <a:pPr lvl="1"/>
            <a:r>
              <a:rPr lang="en-US" dirty="0" smtClean="0"/>
              <a:t>In compute capability 1.3, single precision is </a:t>
            </a:r>
            <a:r>
              <a:rPr lang="en-US" i="1" dirty="0" smtClean="0"/>
              <a:t>NOT</a:t>
            </a:r>
            <a:r>
              <a:rPr lang="en-US" dirty="0" smtClean="0"/>
              <a:t> IEEE compliant.  Double precision </a:t>
            </a:r>
            <a:r>
              <a:rPr lang="en-US" i="1" dirty="0" smtClean="0"/>
              <a:t>is</a:t>
            </a:r>
            <a:r>
              <a:rPr lang="en-US" dirty="0" smtClean="0"/>
              <a:t> IEEE compliant.</a:t>
            </a:r>
          </a:p>
          <a:p>
            <a:r>
              <a:rPr lang="en-US" dirty="0" smtClean="0"/>
              <a:t>In compute capability 2.0 and later, single precision is also IEEE compliant</a:t>
            </a:r>
          </a:p>
          <a:p>
            <a:r>
              <a:rPr lang="en-US" dirty="0" smtClean="0"/>
              <a:t>For more information, see:  </a:t>
            </a:r>
          </a:p>
          <a:p>
            <a:pPr lvl="1"/>
            <a:r>
              <a:rPr lang="en-US" dirty="0" smtClean="0"/>
              <a:t>http://developer.download.nvidia.com/assets/cuda/files/NVIDIA-CUDA-Floating-Point.pdf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care about compute capability?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need to know what compute capability your hardware has to know what your floating point results will be</a:t>
            </a:r>
          </a:p>
          <a:p>
            <a:r>
              <a:rPr lang="en-US" dirty="0" smtClean="0"/>
              <a:t>NVIDIA (incorrectly) assumed that if you were using single precision you didn’t care about IEEE compliance</a:t>
            </a:r>
          </a:p>
          <a:p>
            <a:pPr lvl="1"/>
            <a:r>
              <a:rPr lang="en-US" dirty="0" smtClean="0"/>
              <a:t>If you analyze the dynamic range of your calculations based on your sensor data, then choose single precision because that is what you need for your application, you may get imprecise results</a:t>
            </a:r>
          </a:p>
          <a:p>
            <a:r>
              <a:rPr lang="en-US" dirty="0" smtClean="0"/>
              <a:t>NVIDIA fixed this in compute capability 2.0 and higher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2" cstate="print">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3">
                    <a14:imgEffect>
                      <a14:saturation sat="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1" r="20535" b="1753"/>
          <a:stretch/>
        </p:blipFill>
        <p:spPr bwMode="auto">
          <a:xfrm>
            <a:off x="609600" y="1797356"/>
            <a:ext cx="3810000" cy="2865599"/>
          </a:xfrm>
          <a:prstGeom prst="roundRect">
            <a:avLst>
              <a:gd name="adj" fmla="val 8594"/>
            </a:avLst>
          </a:prstGeom>
          <a:solidFill>
            <a:srgbClr val="FFFFFF">
              <a:shade val="85000"/>
            </a:srgbClr>
          </a:solidFill>
          <a:ln>
            <a:noFill/>
          </a:ln>
          <a:effectLst>
            <a:glow rad="139700">
              <a:schemeClr val="accent3">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print">
            <a:grayscl/>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5">
                    <a14:imgEffect>
                      <a14:colorTemperature colorTemp="470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21481" b="2131"/>
          <a:stretch/>
        </p:blipFill>
        <p:spPr bwMode="auto">
          <a:xfrm>
            <a:off x="4800600" y="1828800"/>
            <a:ext cx="3657600" cy="2834155"/>
          </a:xfrm>
          <a:prstGeom prst="roundRect">
            <a:avLst>
              <a:gd name="adj" fmla="val 8594"/>
            </a:avLst>
          </a:prstGeom>
          <a:solidFill>
            <a:srgbClr val="FFFFFF">
              <a:shade val="85000"/>
            </a:srgbClr>
          </a:solidFill>
          <a:ln>
            <a:noFill/>
          </a:ln>
          <a:effectLst>
            <a:glow rad="139700">
              <a:schemeClr val="accent1">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6096000" y="6356350"/>
            <a:ext cx="2133600" cy="365125"/>
          </a:xfrm>
        </p:spPr>
        <p:txBody>
          <a:bodyPr/>
          <a:lstStyle/>
          <a:p>
            <a:fld id="{ACCD36F4-6DC4-4206-8865-4700819D5B66}" type="slidenum">
              <a:rPr lang="en-US" smtClean="0"/>
              <a:pPr/>
              <a:t>12</a:t>
            </a:fld>
            <a:endParaRPr lang="en-US"/>
          </a:p>
        </p:txBody>
      </p:sp>
      <p:sp>
        <p:nvSpPr>
          <p:cNvPr id="6" name="Title 1"/>
          <p:cNvSpPr>
            <a:spLocks noGrp="1"/>
          </p:cNvSpPr>
          <p:nvPr>
            <p:ph type="title"/>
          </p:nvPr>
        </p:nvSpPr>
        <p:spPr>
          <a:xfrm>
            <a:off x="457200" y="274638"/>
            <a:ext cx="8229600" cy="1143000"/>
          </a:xfrm>
        </p:spPr>
        <p:txBody>
          <a:bodyPr>
            <a:normAutofit/>
          </a:bodyPr>
          <a:lstStyle/>
          <a:p>
            <a:r>
              <a:rPr lang="en-US" dirty="0" smtClean="0"/>
              <a:t>Digital Breast Tomosynthesis (DBT)</a:t>
            </a:r>
            <a:endParaRPr lang="en-US" dirty="0"/>
          </a:p>
        </p:txBody>
      </p:sp>
      <p:sp>
        <p:nvSpPr>
          <p:cNvPr id="11" name="TextBox 10"/>
          <p:cNvSpPr txBox="1"/>
          <p:nvPr/>
        </p:nvSpPr>
        <p:spPr>
          <a:xfrm>
            <a:off x="304800" y="1752600"/>
            <a:ext cx="2249674" cy="1015663"/>
          </a:xfrm>
          <a:prstGeom prst="rect">
            <a:avLst/>
          </a:prstGeom>
          <a:noFill/>
        </p:spPr>
        <p:txBody>
          <a:bodyPr wrap="square" rtlCol="0">
            <a:spAutoFit/>
          </a:bodyPr>
          <a:lstStyle/>
          <a:p>
            <a:pPr algn="ctr"/>
            <a:r>
              <a:rPr lang="en-US" sz="6000" b="1" dirty="0" smtClean="0">
                <a:solidFill>
                  <a:srgbClr val="00B050"/>
                </a:solidFill>
                <a:latin typeface="Verdana" pitchFamily="34" charset="0"/>
                <a:ea typeface="Verdana" pitchFamily="34" charset="0"/>
                <a:cs typeface="Verdana" pitchFamily="34" charset="0"/>
              </a:rPr>
              <a:t>C</a:t>
            </a:r>
            <a:r>
              <a:rPr lang="en-US" sz="4400" b="1" dirty="0" smtClean="0">
                <a:solidFill>
                  <a:schemeClr val="bg2">
                    <a:lumMod val="20000"/>
                    <a:lumOff val="80000"/>
                  </a:schemeClr>
                </a:solidFill>
                <a:latin typeface="Verdana" pitchFamily="34" charset="0"/>
                <a:ea typeface="Verdana" pitchFamily="34" charset="0"/>
                <a:cs typeface="Verdana" pitchFamily="34" charset="0"/>
              </a:rPr>
              <a:t>PU</a:t>
            </a:r>
          </a:p>
        </p:txBody>
      </p:sp>
      <p:sp>
        <p:nvSpPr>
          <p:cNvPr id="12" name="TextBox 11"/>
          <p:cNvSpPr txBox="1"/>
          <p:nvPr/>
        </p:nvSpPr>
        <p:spPr>
          <a:xfrm>
            <a:off x="6437126" y="1752600"/>
            <a:ext cx="2249674" cy="1015663"/>
          </a:xfrm>
          <a:prstGeom prst="rect">
            <a:avLst/>
          </a:prstGeom>
          <a:noFill/>
        </p:spPr>
        <p:txBody>
          <a:bodyPr wrap="square" rtlCol="0">
            <a:spAutoFit/>
          </a:bodyPr>
          <a:lstStyle/>
          <a:p>
            <a:pPr algn="ctr"/>
            <a:r>
              <a:rPr lang="en-US" sz="6000" b="1" dirty="0" smtClean="0">
                <a:solidFill>
                  <a:srgbClr val="00B0F0"/>
                </a:solidFill>
                <a:latin typeface="Verdana" pitchFamily="34" charset="0"/>
                <a:ea typeface="Verdana" pitchFamily="34" charset="0"/>
                <a:cs typeface="Verdana" pitchFamily="34" charset="0"/>
              </a:rPr>
              <a:t>G</a:t>
            </a:r>
            <a:r>
              <a:rPr lang="en-US" sz="4400" b="1" dirty="0" smtClean="0">
                <a:solidFill>
                  <a:schemeClr val="bg2">
                    <a:lumMod val="20000"/>
                    <a:lumOff val="80000"/>
                  </a:schemeClr>
                </a:solidFill>
                <a:latin typeface="Verdana" pitchFamily="34" charset="0"/>
                <a:ea typeface="Verdana" pitchFamily="34" charset="0"/>
                <a:cs typeface="Verdana" pitchFamily="34" charset="0"/>
              </a:rPr>
              <a:t>PU</a:t>
            </a:r>
          </a:p>
        </p:txBody>
      </p:sp>
      <p:pic>
        <p:nvPicPr>
          <p:cNvPr id="5" name="Picture 4"/>
          <p:cNvPicPr/>
          <p:nvPr/>
        </p:nvPicPr>
        <p:blipFill>
          <a:blip r:embed="rId6"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914649" y="2169051"/>
            <a:ext cx="3276600" cy="2216367"/>
          </a:xfrm>
          <a:prstGeom prst="rect">
            <a:avLst/>
          </a:prstGeom>
        </p:spPr>
      </p:pic>
      <p:sp>
        <p:nvSpPr>
          <p:cNvPr id="13" name="TextBox 12"/>
          <p:cNvSpPr txBox="1"/>
          <p:nvPr/>
        </p:nvSpPr>
        <p:spPr>
          <a:xfrm>
            <a:off x="2514600" y="1143000"/>
            <a:ext cx="4343400" cy="461665"/>
          </a:xfrm>
          <a:prstGeom prst="rect">
            <a:avLst/>
          </a:prstGeom>
          <a:noFill/>
        </p:spPr>
        <p:txBody>
          <a:bodyPr wrap="square" rtlCol="0">
            <a:spAutoFit/>
          </a:bodyPr>
          <a:lstStyle/>
          <a:p>
            <a:pPr algn="ctr"/>
            <a:r>
              <a:rPr lang="en-US" sz="2400" dirty="0" smtClean="0"/>
              <a:t>Real world – Real problem</a:t>
            </a:r>
            <a:endParaRPr lang="en-US" sz="2400" dirty="0"/>
          </a:p>
        </p:txBody>
      </p:sp>
      <p:sp>
        <p:nvSpPr>
          <p:cNvPr id="2" name="Right Arrow 1"/>
          <p:cNvSpPr/>
          <p:nvPr/>
        </p:nvSpPr>
        <p:spPr>
          <a:xfrm>
            <a:off x="3200400" y="5029200"/>
            <a:ext cx="2895600" cy="609600"/>
          </a:xfrm>
          <a:prstGeom prst="rightArrow">
            <a:avLst/>
          </a:prstGeom>
          <a:gradFill flip="none" rotWithShape="1">
            <a:gsLst>
              <a:gs pos="0">
                <a:srgbClr val="00B050"/>
              </a:gs>
              <a:gs pos="100000">
                <a:srgbClr val="0070C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00B050"/>
                  </a:gs>
                  <a:gs pos="100000">
                    <a:srgbClr val="0070C0"/>
                  </a:gs>
                </a:gsLst>
                <a:lin ang="5400000" scaled="0"/>
              </a:gradFill>
            </a:endParaRPr>
          </a:p>
        </p:txBody>
      </p:sp>
      <p:sp>
        <p:nvSpPr>
          <p:cNvPr id="3" name="TextBox 2"/>
          <p:cNvSpPr txBox="1"/>
          <p:nvPr/>
        </p:nvSpPr>
        <p:spPr>
          <a:xfrm>
            <a:off x="2857500" y="5715000"/>
            <a:ext cx="3657600" cy="646331"/>
          </a:xfrm>
          <a:prstGeom prst="rect">
            <a:avLst/>
          </a:prstGeom>
          <a:noFill/>
          <a:ln>
            <a:noFill/>
          </a:ln>
        </p:spPr>
        <p:txBody>
          <a:bodyPr wrap="square" rtlCol="0">
            <a:spAutoFit/>
          </a:bodyPr>
          <a:lstStyle/>
          <a:p>
            <a:r>
              <a:rPr lang="en-US" sz="3600" b="1" dirty="0" smtClean="0">
                <a:gradFill>
                  <a:gsLst>
                    <a:gs pos="0">
                      <a:srgbClr val="00B050"/>
                    </a:gs>
                    <a:gs pos="100000">
                      <a:srgbClr val="0070C0"/>
                    </a:gs>
                  </a:gsLst>
                  <a:lin ang="0" scaled="1"/>
                </a:gradFill>
              </a:rPr>
              <a:t>~100x Speedup!</a:t>
            </a:r>
            <a:endParaRPr lang="en-US" sz="3600" b="1" dirty="0">
              <a:gradFill>
                <a:gsLst>
                  <a:gs pos="0">
                    <a:srgbClr val="00B050"/>
                  </a:gs>
                  <a:gs pos="100000">
                    <a:srgbClr val="0070C0"/>
                  </a:gs>
                </a:gsLst>
                <a:lin ang="0" scaled="1"/>
              </a:gradFill>
            </a:endParaRPr>
          </a:p>
        </p:txBody>
      </p:sp>
      <p:sp>
        <p:nvSpPr>
          <p:cNvPr id="15" name="TextBox 14"/>
          <p:cNvSpPr txBox="1"/>
          <p:nvPr/>
        </p:nvSpPr>
        <p:spPr>
          <a:xfrm>
            <a:off x="838200" y="5029200"/>
            <a:ext cx="2209800" cy="584775"/>
          </a:xfrm>
          <a:prstGeom prst="rect">
            <a:avLst/>
          </a:prstGeom>
          <a:noFill/>
        </p:spPr>
        <p:txBody>
          <a:bodyPr wrap="square" rtlCol="0">
            <a:spAutoFit/>
          </a:bodyPr>
          <a:lstStyle/>
          <a:p>
            <a:r>
              <a:rPr lang="en-US" sz="3200" dirty="0" smtClean="0"/>
              <a:t>30 Minutes</a:t>
            </a:r>
            <a:endParaRPr lang="en-US" sz="3200" dirty="0"/>
          </a:p>
        </p:txBody>
      </p:sp>
      <p:sp>
        <p:nvSpPr>
          <p:cNvPr id="16" name="TextBox 15"/>
          <p:cNvSpPr txBox="1"/>
          <p:nvPr/>
        </p:nvSpPr>
        <p:spPr>
          <a:xfrm>
            <a:off x="6096000" y="5029199"/>
            <a:ext cx="2209800" cy="584775"/>
          </a:xfrm>
          <a:prstGeom prst="rect">
            <a:avLst/>
          </a:prstGeom>
          <a:noFill/>
        </p:spPr>
        <p:txBody>
          <a:bodyPr wrap="square" rtlCol="0">
            <a:spAutoFit/>
          </a:bodyPr>
          <a:lstStyle/>
          <a:p>
            <a:r>
              <a:rPr lang="en-US" sz="3200" dirty="0" smtClean="0"/>
              <a:t>18 Seconds</a:t>
            </a:r>
            <a:endParaRPr lang="en-US" sz="3200" dirty="0"/>
          </a:p>
        </p:txBody>
      </p:sp>
      <p:sp>
        <p:nvSpPr>
          <p:cNvPr id="7" name="Rectangle 6"/>
          <p:cNvSpPr/>
          <p:nvPr/>
        </p:nvSpPr>
        <p:spPr>
          <a:xfrm>
            <a:off x="-9345" y="6396335"/>
            <a:ext cx="9153345" cy="461665"/>
          </a:xfrm>
          <a:prstGeom prst="rect">
            <a:avLst/>
          </a:prstGeom>
        </p:spPr>
        <p:txBody>
          <a:bodyPr wrap="square">
            <a:spAutoFit/>
          </a:bodyPr>
          <a:lstStyle/>
          <a:p>
            <a:r>
              <a:rPr lang="en-US" sz="1200" dirty="0" smtClean="0"/>
              <a:t>D</a:t>
            </a:r>
            <a:r>
              <a:rPr lang="en-US" sz="1200" dirty="0"/>
              <a:t>. Schaa, B. Jang, P. </a:t>
            </a:r>
            <a:r>
              <a:rPr lang="en-US" sz="1200" dirty="0" err="1"/>
              <a:t>Mistry</a:t>
            </a:r>
            <a:r>
              <a:rPr lang="en-US" sz="1200" dirty="0"/>
              <a:t>, R. Dominguez, D. Kaeli, R. Moore, D. B. </a:t>
            </a:r>
            <a:r>
              <a:rPr lang="en-US" sz="1200" dirty="0" err="1"/>
              <a:t>Kopans</a:t>
            </a:r>
            <a:r>
              <a:rPr lang="en-US" sz="1200" dirty="0"/>
              <a:t>, "GPU Acceleration of Iterative Digital Breast Tomosynthesis," </a:t>
            </a:r>
            <a:endParaRPr lang="en-US" sz="1200" dirty="0" smtClean="0"/>
          </a:p>
          <a:p>
            <a:r>
              <a:rPr lang="en-US" sz="1200" i="1" dirty="0" smtClean="0"/>
              <a:t>GPU </a:t>
            </a:r>
            <a:r>
              <a:rPr lang="en-US" sz="1200" i="1" dirty="0"/>
              <a:t>Gems 4</a:t>
            </a:r>
            <a:endParaRPr lang="en-US"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91883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2" cstate="print">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3">
                    <a14:imgEffect>
                      <a14:saturation sat="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1" r="20535" b="1753"/>
          <a:stretch/>
        </p:blipFill>
        <p:spPr bwMode="auto">
          <a:xfrm>
            <a:off x="64721" y="2978644"/>
            <a:ext cx="4495800" cy="3381407"/>
          </a:xfrm>
          <a:prstGeom prst="roundRect">
            <a:avLst>
              <a:gd name="adj" fmla="val 8594"/>
            </a:avLst>
          </a:prstGeom>
          <a:solidFill>
            <a:srgbClr val="FFFFFF">
              <a:shade val="85000"/>
            </a:srgbClr>
          </a:solidFill>
          <a:ln>
            <a:noFill/>
          </a:ln>
          <a:effectLst>
            <a:glow rad="101600">
              <a:schemeClr val="accent3">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cstate="print">
            <a:grayscl/>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5">
                    <a14:imgEffect>
                      <a14:colorTemperature colorTemp="470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21481" b="2131"/>
          <a:stretch/>
        </p:blipFill>
        <p:spPr bwMode="auto">
          <a:xfrm>
            <a:off x="4686300" y="2971800"/>
            <a:ext cx="4343400" cy="3365559"/>
          </a:xfrm>
          <a:prstGeom prst="roundRect">
            <a:avLst>
              <a:gd name="adj" fmla="val 8594"/>
            </a:avLst>
          </a:prstGeom>
          <a:solidFill>
            <a:srgbClr val="FFFFFF">
              <a:shade val="85000"/>
            </a:srgbClr>
          </a:solidFill>
          <a:ln>
            <a:noFill/>
          </a:ln>
          <a:effectLst>
            <a:glow rad="139700">
              <a:schemeClr val="accent1">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graphicFrame>
        <p:nvGraphicFramePr>
          <p:cNvPr id="6" name="Chart 5"/>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944831867"/>
              </p:ext>
            </p:extLst>
          </p:nvPr>
        </p:nvGraphicFramePr>
        <p:xfrm>
          <a:off x="2183822" y="1887782"/>
          <a:ext cx="4928757" cy="2522961"/>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152400" y="3030211"/>
            <a:ext cx="2249674" cy="1015663"/>
          </a:xfrm>
          <a:prstGeom prst="rect">
            <a:avLst/>
          </a:prstGeom>
          <a:noFill/>
        </p:spPr>
        <p:txBody>
          <a:bodyPr wrap="square" rtlCol="0">
            <a:spAutoFit/>
          </a:bodyPr>
          <a:lstStyle/>
          <a:p>
            <a:pPr algn="ctr"/>
            <a:r>
              <a:rPr lang="en-US" sz="6000" b="1" dirty="0" smtClean="0">
                <a:solidFill>
                  <a:srgbClr val="00B050"/>
                </a:solidFill>
                <a:latin typeface="Verdana" pitchFamily="34" charset="0"/>
                <a:ea typeface="Verdana" pitchFamily="34" charset="0"/>
                <a:cs typeface="Verdana" pitchFamily="34" charset="0"/>
              </a:rPr>
              <a:t>C</a:t>
            </a:r>
            <a:r>
              <a:rPr lang="en-US" sz="4400" b="1" dirty="0" smtClean="0">
                <a:solidFill>
                  <a:schemeClr val="bg2">
                    <a:lumMod val="20000"/>
                    <a:lumOff val="80000"/>
                  </a:schemeClr>
                </a:solidFill>
                <a:latin typeface="Verdana" pitchFamily="34" charset="0"/>
                <a:ea typeface="Verdana" pitchFamily="34" charset="0"/>
                <a:cs typeface="Verdana" pitchFamily="34" charset="0"/>
              </a:rPr>
              <a:t>PU</a:t>
            </a:r>
          </a:p>
        </p:txBody>
      </p:sp>
      <p:sp>
        <p:nvSpPr>
          <p:cNvPr id="8" name="TextBox 7"/>
          <p:cNvSpPr txBox="1"/>
          <p:nvPr/>
        </p:nvSpPr>
        <p:spPr>
          <a:xfrm>
            <a:off x="7086600" y="2971800"/>
            <a:ext cx="2249674" cy="1015663"/>
          </a:xfrm>
          <a:prstGeom prst="rect">
            <a:avLst/>
          </a:prstGeom>
          <a:noFill/>
        </p:spPr>
        <p:txBody>
          <a:bodyPr wrap="square" rtlCol="0">
            <a:spAutoFit/>
          </a:bodyPr>
          <a:lstStyle/>
          <a:p>
            <a:pPr algn="ctr"/>
            <a:r>
              <a:rPr lang="en-US" sz="6000" b="1" dirty="0" smtClean="0">
                <a:solidFill>
                  <a:srgbClr val="00B0F0"/>
                </a:solidFill>
                <a:latin typeface="Verdana" pitchFamily="34" charset="0"/>
                <a:ea typeface="Verdana" pitchFamily="34" charset="0"/>
                <a:cs typeface="Verdana" pitchFamily="34" charset="0"/>
              </a:rPr>
              <a:t>G</a:t>
            </a:r>
            <a:r>
              <a:rPr lang="en-US" sz="4400" b="1" dirty="0" smtClean="0">
                <a:solidFill>
                  <a:schemeClr val="bg2">
                    <a:lumMod val="20000"/>
                    <a:lumOff val="80000"/>
                  </a:schemeClr>
                </a:solidFill>
                <a:latin typeface="Verdana" pitchFamily="34" charset="0"/>
                <a:ea typeface="Verdana" pitchFamily="34" charset="0"/>
                <a:cs typeface="Verdana" pitchFamily="34" charset="0"/>
              </a:rPr>
              <a:t>PU</a:t>
            </a:r>
          </a:p>
        </p:txBody>
      </p:sp>
      <p:sp>
        <p:nvSpPr>
          <p:cNvPr id="10" name="Title 1"/>
          <p:cNvSpPr>
            <a:spLocks noGrp="1"/>
          </p:cNvSpPr>
          <p:nvPr>
            <p:ph type="title"/>
          </p:nvPr>
        </p:nvSpPr>
        <p:spPr>
          <a:xfrm>
            <a:off x="457200" y="274638"/>
            <a:ext cx="8229600" cy="1143000"/>
          </a:xfrm>
        </p:spPr>
        <p:txBody>
          <a:bodyPr>
            <a:normAutofit/>
          </a:bodyPr>
          <a:lstStyle/>
          <a:p>
            <a:r>
              <a:rPr lang="en-US" dirty="0" smtClean="0"/>
              <a:t>Digital Breast Tomosynthesis</a:t>
            </a:r>
            <a:endParaRPr lang="en-US" dirty="0"/>
          </a:p>
        </p:txBody>
      </p:sp>
      <p:sp>
        <p:nvSpPr>
          <p:cNvPr id="11" name="TextBox 10"/>
          <p:cNvSpPr txBox="1"/>
          <p:nvPr/>
        </p:nvSpPr>
        <p:spPr>
          <a:xfrm>
            <a:off x="2514600" y="1143000"/>
            <a:ext cx="4343400" cy="461665"/>
          </a:xfrm>
          <a:prstGeom prst="rect">
            <a:avLst/>
          </a:prstGeom>
          <a:noFill/>
        </p:spPr>
        <p:txBody>
          <a:bodyPr wrap="square" rtlCol="0">
            <a:spAutoFit/>
          </a:bodyPr>
          <a:lstStyle/>
          <a:p>
            <a:pPr algn="ctr"/>
            <a:r>
              <a:rPr lang="en-US" sz="2400" dirty="0" smtClean="0"/>
              <a:t>Not so fast…</a:t>
            </a:r>
            <a:endParaRPr lang="en-US" sz="2400" dirty="0"/>
          </a:p>
        </p:txBody>
      </p:sp>
      <p:sp>
        <p:nvSpPr>
          <p:cNvPr id="2" name="Slide Number Placeholder 1"/>
          <p:cNvSpPr>
            <a:spLocks noGrp="1"/>
          </p:cNvSpPr>
          <p:nvPr>
            <p:ph type="sldNum" sz="quarter" idx="12"/>
          </p:nvPr>
        </p:nvSpPr>
        <p:spPr/>
        <p:txBody>
          <a:bodyPr/>
          <a:lstStyle/>
          <a:p>
            <a:fld id="{31178A7B-60CE-44BA-BA51-108AD3E51721}" type="slidenum">
              <a:rPr lang="en-US" smtClean="0"/>
              <a:pPr/>
              <a:t>13</a:t>
            </a:fld>
            <a:endParaRPr lang="en-US"/>
          </a:p>
        </p:txBody>
      </p:sp>
      <p:sp>
        <p:nvSpPr>
          <p:cNvPr id="12" name="Rectangle 11"/>
          <p:cNvSpPr/>
          <p:nvPr/>
        </p:nvSpPr>
        <p:spPr>
          <a:xfrm>
            <a:off x="-9345" y="6396335"/>
            <a:ext cx="9153345" cy="461665"/>
          </a:xfrm>
          <a:prstGeom prst="rect">
            <a:avLst/>
          </a:prstGeom>
        </p:spPr>
        <p:txBody>
          <a:bodyPr wrap="square">
            <a:spAutoFit/>
          </a:bodyPr>
          <a:lstStyle/>
          <a:p>
            <a:r>
              <a:rPr lang="en-US" sz="1200" dirty="0" smtClean="0"/>
              <a:t>D</a:t>
            </a:r>
            <a:r>
              <a:rPr lang="en-US" sz="1200" dirty="0"/>
              <a:t>. Schaa, B. Jang, P. </a:t>
            </a:r>
            <a:r>
              <a:rPr lang="en-US" sz="1200" dirty="0" err="1"/>
              <a:t>Mistry</a:t>
            </a:r>
            <a:r>
              <a:rPr lang="en-US" sz="1200" dirty="0"/>
              <a:t>, R. Dominguez, D. Kaeli, R. Moore, D. B. </a:t>
            </a:r>
            <a:r>
              <a:rPr lang="en-US" sz="1200" dirty="0" err="1"/>
              <a:t>Kopans</a:t>
            </a:r>
            <a:r>
              <a:rPr lang="en-US" sz="1200" dirty="0"/>
              <a:t>, "GPU Acceleration of Iterative Digital Breast Tomosynthesis," </a:t>
            </a:r>
            <a:endParaRPr lang="en-US" sz="1200" dirty="0" smtClean="0"/>
          </a:p>
          <a:p>
            <a:r>
              <a:rPr lang="en-US" sz="1200" i="1" dirty="0" smtClean="0"/>
              <a:t>GPU </a:t>
            </a:r>
            <a:r>
              <a:rPr lang="en-US" sz="1200" i="1" dirty="0"/>
              <a:t>Gems 4</a:t>
            </a:r>
            <a:endParaRPr lang="en-US" sz="12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95470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381000" y="1600200"/>
            <a:ext cx="5181600" cy="4525963"/>
          </a:xfrm>
        </p:spPr>
        <p:txBody>
          <a:bodyPr>
            <a:normAutofit/>
          </a:bodyPr>
          <a:lstStyle/>
          <a:p>
            <a:r>
              <a:rPr lang="en-US" sz="2800" dirty="0" smtClean="0"/>
              <a:t>CPU</a:t>
            </a:r>
          </a:p>
          <a:p>
            <a:pPr lvl="1"/>
            <a:r>
              <a:rPr lang="en-US" sz="2400" dirty="0" smtClean="0"/>
              <a:t>Intel Xeon W3580 (4 core, 8KB L1 cache)</a:t>
            </a:r>
          </a:p>
          <a:p>
            <a:pPr lvl="1"/>
            <a:r>
              <a:rPr lang="en-US" sz="2400" dirty="0" smtClean="0"/>
              <a:t>6GB system RAM</a:t>
            </a:r>
          </a:p>
          <a:p>
            <a:r>
              <a:rPr lang="en-US" sz="2800" dirty="0" smtClean="0"/>
              <a:t>GPU</a:t>
            </a:r>
          </a:p>
          <a:p>
            <a:pPr lvl="1"/>
            <a:r>
              <a:rPr lang="en-US" sz="2400" dirty="0" smtClean="0"/>
              <a:t>NVIDIA Tesla C1060 (GT 200)</a:t>
            </a:r>
          </a:p>
          <a:p>
            <a:pPr lvl="2"/>
            <a:r>
              <a:rPr lang="en-US" sz="2000" dirty="0" smtClean="0"/>
              <a:t>Compute 1.3 (double precision capable)</a:t>
            </a:r>
          </a:p>
          <a:p>
            <a:pPr lvl="2"/>
            <a:r>
              <a:rPr lang="en-US" sz="2000" dirty="0" smtClean="0"/>
              <a:t>240 Cores, 933GFLOP/s</a:t>
            </a:r>
          </a:p>
          <a:p>
            <a:pPr lvl="2"/>
            <a:r>
              <a:rPr lang="en-US" sz="2000" dirty="0" smtClean="0"/>
              <a:t>4GB RAM, 102MBit/s</a:t>
            </a:r>
          </a:p>
          <a:p>
            <a:pPr lvl="2"/>
            <a:endParaRPr lang="en-US" sz="2000" dirty="0" smtClean="0"/>
          </a:p>
          <a:p>
            <a:pPr lvl="2"/>
            <a:endParaRPr lang="en-US" sz="2000" dirty="0"/>
          </a:p>
        </p:txBody>
      </p:sp>
      <p:sp>
        <p:nvSpPr>
          <p:cNvPr id="4" name="Slide Number Placeholder 3"/>
          <p:cNvSpPr>
            <a:spLocks noGrp="1"/>
          </p:cNvSpPr>
          <p:nvPr>
            <p:ph type="sldNum" sz="quarter" idx="12"/>
          </p:nvPr>
        </p:nvSpPr>
        <p:spPr/>
        <p:txBody>
          <a:bodyPr/>
          <a:lstStyle/>
          <a:p>
            <a:fld id="{31178A7B-60CE-44BA-BA51-108AD3E51721}" type="slidenum">
              <a:rPr lang="en-US" smtClean="0"/>
              <a:pPr/>
              <a:t>14</a:t>
            </a:fld>
            <a:endParaRPr lang="en-US"/>
          </a:p>
        </p:txBody>
      </p:sp>
      <p:pic>
        <p:nvPicPr>
          <p:cNvPr id="5" name="Picture 4"/>
          <p:cNvPicPr/>
          <p:nvPr/>
        </p:nvPicPr>
        <p:blipFill rotWithShape="1">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52032" b="6222"/>
          <a:stretch/>
        </p:blipFill>
        <p:spPr bwMode="auto">
          <a:xfrm>
            <a:off x="5562600" y="1371600"/>
            <a:ext cx="3390900" cy="2819400"/>
          </a:xfrm>
          <a:prstGeom prst="rect">
            <a:avLst/>
          </a:prstGeom>
          <a:ln>
            <a:noFill/>
          </a:ln>
          <a:extLst>
            <a:ext uri="{53640926-AAD7-44D8-BBD7-CCE9431645EC}">
              <a14:shadowObscured xmlns:a14="http://schemas.microsoft.com/office/drawing/2010/main" xmlns="" xmlns:p="http://schemas.openxmlformats.org/presentationml/2006/main" xmlns:r="http://schemas.openxmlformats.org/officeDocument/2006/relationships" xmlns:a="http://schemas.openxmlformats.org/drawingml/2006/main"/>
            </a:ext>
          </a:extLst>
        </p:spPr>
      </p:pic>
      <p:pic>
        <p:nvPicPr>
          <p:cNvPr id="7" name="Picture 6"/>
          <p:cNvPicPr/>
          <p:nvPr/>
        </p:nvPicPr>
        <p:blipFill rotWithShape="1">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52032" t="-1617" b="7839"/>
          <a:stretch/>
        </p:blipFill>
        <p:spPr bwMode="auto">
          <a:xfrm>
            <a:off x="5562600" y="4038600"/>
            <a:ext cx="3390900" cy="2667000"/>
          </a:xfrm>
          <a:prstGeom prst="rect">
            <a:avLst/>
          </a:prstGeom>
          <a:ln>
            <a:noFill/>
          </a:ln>
          <a:extLst>
            <a:ext uri="{53640926-AAD7-44D8-BBD7-CCE9431645EC}">
              <a14:shadowObscured xmlns:a14="http://schemas.microsoft.com/office/drawing/2010/main" xmlns="" xmlns:p="http://schemas.openxmlformats.org/presentationml/2006/main" xmlns:r="http://schemas.openxmlformats.org/officeDocument/2006/relationships" xmlns:a="http://schemas.openxmlformats.org/drawingml/2006/main"/>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78827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Breast Tomosynthesis</a:t>
            </a:r>
            <a:endParaRPr lang="en-US" dirty="0"/>
          </a:p>
        </p:txBody>
      </p:sp>
      <p:sp>
        <p:nvSpPr>
          <p:cNvPr id="4" name="Slide Number Placeholder 3"/>
          <p:cNvSpPr>
            <a:spLocks noGrp="1"/>
          </p:cNvSpPr>
          <p:nvPr>
            <p:ph type="sldNum" sz="quarter" idx="12"/>
          </p:nvPr>
        </p:nvSpPr>
        <p:spPr/>
        <p:txBody>
          <a:bodyPr/>
          <a:lstStyle/>
          <a:p>
            <a:fld id="{31178A7B-60CE-44BA-BA51-108AD3E51721}" type="slidenum">
              <a:rPr lang="en-US" smtClean="0"/>
              <a:pPr/>
              <a:t>15</a:t>
            </a:fld>
            <a:endParaRPr lang="en-US"/>
          </a:p>
        </p:txBody>
      </p:sp>
      <p:pic>
        <p:nvPicPr>
          <p:cNvPr id="5" name="Picture 4"/>
          <p:cNvPicPr/>
          <p:nvPr/>
        </p:nvPicPr>
        <p:blipFill rotWithShape="1">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t="6393"/>
          <a:stretch/>
        </p:blipFill>
        <p:spPr bwMode="auto">
          <a:xfrm>
            <a:off x="1809750" y="1295400"/>
            <a:ext cx="5629276" cy="5290959"/>
          </a:xfrm>
          <a:prstGeom prst="rect">
            <a:avLst/>
          </a:prstGeom>
          <a:ln>
            <a:noFill/>
          </a:ln>
          <a:extLst>
            <a:ext uri="{53640926-AAD7-44D8-BBD7-CCE9431645EC}">
              <a14:shadowObscured xmlns:a14="http://schemas.microsoft.com/office/drawing/2010/main" xmlns="" xmlns:p="http://schemas.openxmlformats.org/presentationml/2006/main" xmlns:r="http://schemas.openxmlformats.org/officeDocument/2006/relationships" xmlns:a="http://schemas.openxmlformats.org/drawingml/2006/main"/>
            </a:ext>
          </a:extLst>
        </p:spPr>
      </p:pic>
      <p:sp>
        <p:nvSpPr>
          <p:cNvPr id="3" name="TextBox 2"/>
          <p:cNvSpPr txBox="1"/>
          <p:nvPr/>
        </p:nvSpPr>
        <p:spPr>
          <a:xfrm>
            <a:off x="2209800" y="4047017"/>
            <a:ext cx="3295650" cy="246221"/>
          </a:xfrm>
          <a:prstGeom prst="rect">
            <a:avLst/>
          </a:prstGeom>
          <a:solidFill>
            <a:schemeClr val="bg1"/>
          </a:solidFill>
        </p:spPr>
        <p:txBody>
          <a:bodyPr wrap="square" lIns="0" tIns="0" rIns="0" bIns="0" rtlCol="0">
            <a:spAutoFit/>
          </a:bodyPr>
          <a:lstStyle/>
          <a:p>
            <a:r>
              <a:rPr lang="en-US" sz="1600" b="1" dirty="0" smtClean="0">
                <a:solidFill>
                  <a:schemeClr val="accent6">
                    <a:lumMod val="75000"/>
                  </a:schemeClr>
                </a:solidFill>
              </a:rPr>
              <a:t>Backward Projection</a:t>
            </a:r>
            <a:endParaRPr lang="en-US" sz="1600" b="1" dirty="0">
              <a:solidFill>
                <a:schemeClr val="accent6">
                  <a:lumMod val="75000"/>
                </a:schemeClr>
              </a:solidFill>
            </a:endParaRPr>
          </a:p>
        </p:txBody>
      </p:sp>
      <p:sp>
        <p:nvSpPr>
          <p:cNvPr id="6" name="TextBox 5"/>
          <p:cNvSpPr txBox="1"/>
          <p:nvPr/>
        </p:nvSpPr>
        <p:spPr>
          <a:xfrm>
            <a:off x="2209800" y="1905000"/>
            <a:ext cx="3295650" cy="246221"/>
          </a:xfrm>
          <a:prstGeom prst="rect">
            <a:avLst/>
          </a:prstGeom>
          <a:solidFill>
            <a:schemeClr val="bg1"/>
          </a:solidFill>
        </p:spPr>
        <p:txBody>
          <a:bodyPr wrap="square" lIns="0" tIns="0" rIns="0" bIns="0" rtlCol="0">
            <a:spAutoFit/>
          </a:bodyPr>
          <a:lstStyle/>
          <a:p>
            <a:r>
              <a:rPr lang="en-US" sz="1600" b="1" dirty="0" smtClean="0">
                <a:solidFill>
                  <a:schemeClr val="accent6">
                    <a:lumMod val="75000"/>
                  </a:schemeClr>
                </a:solidFill>
              </a:rPr>
              <a:t>Forward Projection</a:t>
            </a:r>
            <a:endParaRPr lang="en-US" sz="1600" b="1" dirty="0">
              <a:solidFill>
                <a:schemeClr val="accent6">
                  <a:lumMod val="75000"/>
                </a:scheme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70683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DBT Test Setup</a:t>
            </a:r>
            <a:endParaRPr lang="en-US" dirty="0"/>
          </a:p>
        </p:txBody>
      </p:sp>
      <p:sp>
        <p:nvSpPr>
          <p:cNvPr id="4" name="Slide Number Placeholder 3"/>
          <p:cNvSpPr>
            <a:spLocks noGrp="1"/>
          </p:cNvSpPr>
          <p:nvPr>
            <p:ph type="sldNum" sz="quarter" idx="12"/>
          </p:nvPr>
        </p:nvSpPr>
        <p:spPr/>
        <p:txBody>
          <a:bodyPr/>
          <a:lstStyle/>
          <a:p>
            <a:fld id="{31178A7B-60CE-44BA-BA51-108AD3E51721}" type="slidenum">
              <a:rPr lang="en-US" smtClean="0"/>
              <a:pPr/>
              <a:t>16</a:t>
            </a:fld>
            <a:endParaRPr lang="en-US"/>
          </a:p>
        </p:txBody>
      </p:sp>
      <p:sp>
        <p:nvSpPr>
          <p:cNvPr id="5" name="TextBox 4"/>
          <p:cNvSpPr txBox="1"/>
          <p:nvPr/>
        </p:nvSpPr>
        <p:spPr>
          <a:xfrm>
            <a:off x="609600" y="1304925"/>
            <a:ext cx="6400800" cy="461665"/>
          </a:xfrm>
          <a:prstGeom prst="rect">
            <a:avLst/>
          </a:prstGeom>
          <a:noFill/>
        </p:spPr>
        <p:txBody>
          <a:bodyPr wrap="square" rtlCol="0">
            <a:spAutoFit/>
          </a:bodyPr>
          <a:lstStyle/>
          <a:p>
            <a:r>
              <a:rPr lang="en-US" sz="2400" dirty="0" smtClean="0"/>
              <a:t>Originally, 2 versions of SP DBT were provided…</a:t>
            </a:r>
            <a:endParaRPr lang="en-US" sz="2400" dirty="0"/>
          </a:p>
        </p:txBody>
      </p:sp>
      <p:sp>
        <p:nvSpPr>
          <p:cNvPr id="6" name="TextBox 5"/>
          <p:cNvSpPr txBox="1"/>
          <p:nvPr/>
        </p:nvSpPr>
        <p:spPr>
          <a:xfrm>
            <a:off x="609600" y="3350567"/>
            <a:ext cx="8153400" cy="461665"/>
          </a:xfrm>
          <a:prstGeom prst="rect">
            <a:avLst/>
          </a:prstGeom>
          <a:noFill/>
        </p:spPr>
        <p:txBody>
          <a:bodyPr wrap="square" rtlCol="0">
            <a:spAutoFit/>
          </a:bodyPr>
          <a:lstStyle/>
          <a:p>
            <a:r>
              <a:rPr lang="en-US" sz="2400" dirty="0" smtClean="0"/>
              <a:t>Experimental setup combined CPU and GPU codes to debug…</a:t>
            </a:r>
            <a:endParaRPr lang="en-US" sz="2400" dirty="0"/>
          </a:p>
        </p:txBody>
      </p:sp>
      <p:sp>
        <p:nvSpPr>
          <p:cNvPr id="7" name="Rounded Rectangle 6"/>
          <p:cNvSpPr/>
          <p:nvPr/>
        </p:nvSpPr>
        <p:spPr>
          <a:xfrm>
            <a:off x="4876800" y="1904998"/>
            <a:ext cx="3048000" cy="129316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GPU DBT</a:t>
            </a:r>
          </a:p>
          <a:p>
            <a:pPr algn="ctr"/>
            <a:r>
              <a:rPr lang="en-US" dirty="0"/>
              <a:t>Created by Prof. </a:t>
            </a:r>
            <a:r>
              <a:rPr lang="en-US" dirty="0" err="1"/>
              <a:t>Kaeli’s</a:t>
            </a:r>
            <a:r>
              <a:rPr lang="en-US" dirty="0"/>
              <a:t> group</a:t>
            </a:r>
          </a:p>
          <a:p>
            <a:pPr algn="ctr"/>
            <a:r>
              <a:rPr lang="en-US" b="1" dirty="0" smtClean="0"/>
              <a:t>SINGLE PRECISION</a:t>
            </a:r>
            <a:endParaRPr lang="en-US" b="1" dirty="0"/>
          </a:p>
        </p:txBody>
      </p:sp>
      <p:sp>
        <p:nvSpPr>
          <p:cNvPr id="8" name="Rounded Rectangle 7"/>
          <p:cNvSpPr/>
          <p:nvPr/>
        </p:nvSpPr>
        <p:spPr>
          <a:xfrm>
            <a:off x="1295400" y="1904998"/>
            <a:ext cx="3048000" cy="129316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CPU DBT</a:t>
            </a:r>
          </a:p>
          <a:p>
            <a:pPr algn="ctr"/>
            <a:r>
              <a:rPr lang="en-US" dirty="0"/>
              <a:t>Created by MGH (R. Moore)</a:t>
            </a:r>
          </a:p>
          <a:p>
            <a:pPr algn="ctr"/>
            <a:r>
              <a:rPr lang="en-US" b="1" dirty="0" smtClean="0"/>
              <a:t>SINGLE PRECISION</a:t>
            </a:r>
            <a:endParaRPr lang="en-US" b="1" dirty="0"/>
          </a:p>
        </p:txBody>
      </p:sp>
      <p:sp>
        <p:nvSpPr>
          <p:cNvPr id="10" name="Rounded Rectangle 9"/>
          <p:cNvSpPr/>
          <p:nvPr/>
        </p:nvSpPr>
        <p:spPr>
          <a:xfrm>
            <a:off x="3352800" y="3887316"/>
            <a:ext cx="3048000" cy="1293167"/>
          </a:xfrm>
          <a:prstGeom prst="roundRect">
            <a:avLst/>
          </a:prstGeom>
          <a:gradFill flip="none" rotWithShape="1">
            <a:gsLst>
              <a:gs pos="0">
                <a:schemeClr val="accent3">
                  <a:shade val="51000"/>
                  <a:satMod val="130000"/>
                </a:schemeClr>
              </a:gs>
              <a:gs pos="100000">
                <a:srgbClr val="009ED6"/>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Combined CPU and GPU code to allow testing.</a:t>
            </a:r>
          </a:p>
          <a:p>
            <a:pPr algn="ctr"/>
            <a:endParaRPr lang="en-US" sz="800" dirty="0" smtClean="0"/>
          </a:p>
          <a:p>
            <a:pPr algn="ctr"/>
            <a:r>
              <a:rPr lang="en-US" dirty="0" smtClean="0"/>
              <a:t>SINGLE PRECISION</a:t>
            </a:r>
          </a:p>
        </p:txBody>
      </p:sp>
      <p:sp>
        <p:nvSpPr>
          <p:cNvPr id="12" name="Rounded Rectangle 11"/>
          <p:cNvSpPr/>
          <p:nvPr/>
        </p:nvSpPr>
        <p:spPr>
          <a:xfrm>
            <a:off x="3343275" y="5334000"/>
            <a:ext cx="3048000" cy="1293167"/>
          </a:xfrm>
          <a:prstGeom prst="roundRect">
            <a:avLst/>
          </a:prstGeom>
          <a:gradFill flip="none" rotWithShape="1">
            <a:gsLst>
              <a:gs pos="0">
                <a:schemeClr val="accent3">
                  <a:shade val="51000"/>
                  <a:satMod val="130000"/>
                </a:schemeClr>
              </a:gs>
              <a:gs pos="100000">
                <a:srgbClr val="009ED6"/>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Combined CPU and GPU code to allow testing.</a:t>
            </a:r>
          </a:p>
          <a:p>
            <a:pPr algn="ctr"/>
            <a:endParaRPr lang="en-US" sz="800" dirty="0" smtClean="0"/>
          </a:p>
          <a:p>
            <a:pPr algn="ctr"/>
            <a:r>
              <a:rPr lang="en-US" dirty="0" smtClean="0"/>
              <a:t>DOUBLE PRECISION</a:t>
            </a:r>
          </a:p>
        </p:txBody>
      </p:sp>
      <p:cxnSp>
        <p:nvCxnSpPr>
          <p:cNvPr id="14" name="Straight Connector 13"/>
          <p:cNvCxnSpPr>
            <a:stCxn id="10" idx="1"/>
          </p:cNvCxnSpPr>
          <p:nvPr/>
        </p:nvCxnSpPr>
        <p:spPr>
          <a:xfrm flipH="1">
            <a:off x="1981200" y="4533900"/>
            <a:ext cx="1371600" cy="723900"/>
          </a:xfrm>
          <a:prstGeom prst="line">
            <a:avLst/>
          </a:prstGeom>
          <a:ln w="38100">
            <a:prstDash val="dash"/>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a:stCxn id="12" idx="1"/>
          </p:cNvCxnSpPr>
          <p:nvPr/>
        </p:nvCxnSpPr>
        <p:spPr>
          <a:xfrm flipH="1" flipV="1">
            <a:off x="1981200" y="5257800"/>
            <a:ext cx="1362075" cy="722784"/>
          </a:xfrm>
          <a:prstGeom prst="line">
            <a:avLst/>
          </a:prstGeom>
          <a:ln w="38100">
            <a:prstDash val="dash"/>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0" idx="3"/>
          </p:cNvCxnSpPr>
          <p:nvPr/>
        </p:nvCxnSpPr>
        <p:spPr>
          <a:xfrm flipH="1" flipV="1">
            <a:off x="6400800" y="4533900"/>
            <a:ext cx="1371600" cy="7239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2" idx="3"/>
          </p:cNvCxnSpPr>
          <p:nvPr/>
        </p:nvCxnSpPr>
        <p:spPr>
          <a:xfrm flipH="1">
            <a:off x="6391275" y="5257800"/>
            <a:ext cx="1371601" cy="72278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4972861"/>
            <a:ext cx="1219200" cy="646331"/>
          </a:xfrm>
          <a:prstGeom prst="rect">
            <a:avLst/>
          </a:prstGeom>
          <a:noFill/>
        </p:spPr>
        <p:txBody>
          <a:bodyPr wrap="square" rtlCol="0">
            <a:spAutoFit/>
          </a:bodyPr>
          <a:lstStyle/>
          <a:p>
            <a:pPr algn="ctr"/>
            <a:r>
              <a:rPr lang="en-US" dirty="0"/>
              <a:t>x</a:t>
            </a:r>
            <a:r>
              <a:rPr lang="en-US" dirty="0" smtClean="0"/>
              <a:t>86-64 Assembly</a:t>
            </a:r>
            <a:endParaRPr lang="en-US" dirty="0"/>
          </a:p>
        </p:txBody>
      </p:sp>
      <p:sp>
        <p:nvSpPr>
          <p:cNvPr id="29" name="TextBox 28"/>
          <p:cNvSpPr txBox="1"/>
          <p:nvPr/>
        </p:nvSpPr>
        <p:spPr>
          <a:xfrm>
            <a:off x="7810500" y="4934634"/>
            <a:ext cx="1219200" cy="646331"/>
          </a:xfrm>
          <a:prstGeom prst="rect">
            <a:avLst/>
          </a:prstGeom>
          <a:noFill/>
        </p:spPr>
        <p:txBody>
          <a:bodyPr wrap="square" rtlCol="0">
            <a:spAutoFit/>
          </a:bodyPr>
          <a:lstStyle/>
          <a:p>
            <a:pPr algn="ctr"/>
            <a:r>
              <a:rPr lang="en-US" dirty="0" smtClean="0"/>
              <a:t>NVIDIA</a:t>
            </a:r>
          </a:p>
          <a:p>
            <a:pPr algn="ctr"/>
            <a:r>
              <a:rPr lang="en-US" dirty="0" smtClean="0"/>
              <a:t>PTX</a:t>
            </a:r>
            <a:endParaRPr lang="en-US" dirty="0"/>
          </a:p>
        </p:txBody>
      </p:sp>
      <p:sp>
        <p:nvSpPr>
          <p:cNvPr id="30" name="TextBox 29"/>
          <p:cNvSpPr txBox="1"/>
          <p:nvPr/>
        </p:nvSpPr>
        <p:spPr>
          <a:xfrm>
            <a:off x="6400800" y="5041404"/>
            <a:ext cx="1076325" cy="432792"/>
          </a:xfrm>
          <a:prstGeom prst="ellipse">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t>NVCC</a:t>
            </a:r>
          </a:p>
        </p:txBody>
      </p:sp>
      <p:sp>
        <p:nvSpPr>
          <p:cNvPr id="31" name="TextBox 30"/>
          <p:cNvSpPr txBox="1"/>
          <p:nvPr/>
        </p:nvSpPr>
        <p:spPr>
          <a:xfrm>
            <a:off x="2238375" y="5040287"/>
            <a:ext cx="1076325" cy="432792"/>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dirty="0" smtClean="0"/>
              <a:t>GCC</a:t>
            </a:r>
          </a:p>
        </p:txBody>
      </p:sp>
      <p:sp>
        <p:nvSpPr>
          <p:cNvPr id="32" name="Right Arrow 31"/>
          <p:cNvSpPr/>
          <p:nvPr/>
        </p:nvSpPr>
        <p:spPr>
          <a:xfrm rot="10800000">
            <a:off x="1852612" y="5098739"/>
            <a:ext cx="257175" cy="315887"/>
          </a:xfrm>
          <a:prstGeom prst="rightArrow">
            <a:avLst>
              <a:gd name="adj1" fmla="val 50000"/>
              <a:gd name="adj2" fmla="val 9444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ight Arrow 32"/>
          <p:cNvSpPr/>
          <p:nvPr/>
        </p:nvSpPr>
        <p:spPr>
          <a:xfrm>
            <a:off x="7643812" y="5099856"/>
            <a:ext cx="257175" cy="315887"/>
          </a:xfrm>
          <a:prstGeom prst="rightArrow">
            <a:avLst>
              <a:gd name="adj1" fmla="val 50000"/>
              <a:gd name="adj2" fmla="val 9444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2097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DBT Inputs</a:t>
            </a:r>
            <a:endParaRPr lang="en-US" dirty="0"/>
          </a:p>
        </p:txBody>
      </p:sp>
      <p:sp>
        <p:nvSpPr>
          <p:cNvPr id="3" name="Content Placeholder 2"/>
          <p:cNvSpPr>
            <a:spLocks noGrp="1"/>
          </p:cNvSpPr>
          <p:nvPr>
            <p:ph idx="1"/>
          </p:nvPr>
        </p:nvSpPr>
        <p:spPr>
          <a:xfrm>
            <a:off x="228600" y="1263173"/>
            <a:ext cx="8458199" cy="4525963"/>
          </a:xfrm>
        </p:spPr>
        <p:txBody>
          <a:bodyPr>
            <a:normAutofit/>
          </a:bodyPr>
          <a:lstStyle/>
          <a:p>
            <a:r>
              <a:rPr lang="en-US" sz="2400" dirty="0" smtClean="0"/>
              <a:t>American College of Radiologists </a:t>
            </a:r>
            <a:br>
              <a:rPr lang="en-US" sz="2400" dirty="0" smtClean="0"/>
            </a:br>
            <a:r>
              <a:rPr lang="en-US" sz="2400" dirty="0" smtClean="0"/>
              <a:t>Phantom</a:t>
            </a:r>
          </a:p>
          <a:p>
            <a:endParaRPr lang="en-US" sz="2400" dirty="0"/>
          </a:p>
          <a:p>
            <a:endParaRPr lang="en-US" sz="2400" dirty="0" smtClean="0"/>
          </a:p>
          <a:p>
            <a:endParaRPr lang="en-US" sz="2400" dirty="0"/>
          </a:p>
          <a:p>
            <a:pPr marL="4629150"/>
            <a:r>
              <a:rPr lang="en-US" sz="2400" dirty="0" smtClean="0"/>
              <a:t>Breast Tissue Phantom</a:t>
            </a:r>
            <a:endParaRPr lang="en-US" sz="2400" dirty="0"/>
          </a:p>
          <a:p>
            <a:endParaRPr lang="en-US" sz="2400" dirty="0"/>
          </a:p>
        </p:txBody>
      </p:sp>
      <p:sp>
        <p:nvSpPr>
          <p:cNvPr id="4" name="Slide Number Placeholder 3"/>
          <p:cNvSpPr>
            <a:spLocks noGrp="1"/>
          </p:cNvSpPr>
          <p:nvPr>
            <p:ph type="sldNum" sz="quarter" idx="12"/>
          </p:nvPr>
        </p:nvSpPr>
        <p:spPr/>
        <p:txBody>
          <a:bodyPr/>
          <a:lstStyle/>
          <a:p>
            <a:fld id="{31178A7B-60CE-44BA-BA51-108AD3E51721}" type="slidenum">
              <a:rPr lang="en-US" smtClean="0"/>
              <a:pPr/>
              <a:t>17</a:t>
            </a:fld>
            <a:endParaRPr lang="en-US"/>
          </a:p>
        </p:txBody>
      </p:sp>
      <p:sp>
        <p:nvSpPr>
          <p:cNvPr id="5" name="Rectangle 4"/>
          <p:cNvSpPr/>
          <p:nvPr/>
        </p:nvSpPr>
        <p:spPr bwMode="auto">
          <a:xfrm>
            <a:off x="4317047" y="3331845"/>
            <a:ext cx="509905" cy="194310"/>
          </a:xfrm>
          <a:prstGeom prst="rect">
            <a:avLst/>
          </a:prstGeom>
          <a:noFill/>
          <a:ln w="9525" cap="flat" cmpd="sng" algn="ctr">
            <a:solidFill>
              <a:sysClr val="window" lastClr="FFFFFF"/>
            </a:solidFill>
            <a:prstDash val="sysDash"/>
            <a:round/>
            <a:headEnd type="none" w="med" len="med"/>
            <a:tailEnd type="none" w="med" len="med"/>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bg1"/>
                </a:solidFill>
              </a14:hiddenFill>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a:spcBef>
                <a:spcPts val="0"/>
              </a:spcBef>
              <a:spcAft>
                <a:spcPts val="0"/>
              </a:spcAft>
            </a:pPr>
            <a:r>
              <a:rPr lang="en-US" sz="1200">
                <a:solidFill>
                  <a:srgbClr val="000000"/>
                </a:solidFill>
                <a:effectLst/>
                <a:latin typeface="Times New Roman"/>
                <a:ea typeface="Times New Roman"/>
                <a:cs typeface="Times New Roman"/>
              </a:rPr>
              <a:t> </a:t>
            </a:r>
            <a:endParaRPr lang="en-US" sz="1200">
              <a:solidFill>
                <a:srgbClr val="000000"/>
              </a:solidFill>
              <a:effectLst/>
              <a:latin typeface="Times New Roman"/>
              <a:ea typeface="SimSun"/>
              <a:cs typeface="Times New Roman"/>
            </a:endParaRPr>
          </a:p>
        </p:txBody>
      </p:sp>
      <p:grpSp>
        <p:nvGrpSpPr>
          <p:cNvPr id="6" name="Canvas 49"/>
          <p:cNvGrpSpPr/>
          <p:nvPr/>
        </p:nvGrpSpPr>
        <p:grpSpPr>
          <a:xfrm>
            <a:off x="904342" y="2017395"/>
            <a:ext cx="3213898" cy="3017520"/>
            <a:chOff x="0" y="0"/>
            <a:chExt cx="3408680" cy="3200400"/>
          </a:xfrm>
        </p:grpSpPr>
        <p:sp>
          <p:nvSpPr>
            <p:cNvPr id="7" name="Rectangle 6"/>
            <p:cNvSpPr/>
            <p:nvPr/>
          </p:nvSpPr>
          <p:spPr>
            <a:xfrm>
              <a:off x="0" y="0"/>
              <a:ext cx="3408680" cy="3200400"/>
            </a:xfrm>
            <a:prstGeom prst="rect">
              <a:avLst/>
            </a:prstGeom>
          </p:spPr>
        </p:sp>
        <p:pic>
          <p:nvPicPr>
            <p:cNvPr id="8" name="Picture 7"/>
            <p:cNvPicPr>
              <a:picLocks noChangeAspect="1" noChangeArrowheads="1"/>
            </p:cNvPicPr>
            <p:nvPr/>
          </p:nvPicPr>
          <p:blipFill rotWithShape="1">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5750" t="13142" r="17151"/>
            <a:stretch/>
          </p:blipFill>
          <p:spPr bwMode="auto">
            <a:xfrm>
              <a:off x="25219" y="65316"/>
              <a:ext cx="3372793" cy="3135084"/>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9" name="Rectangle 8"/>
            <p:cNvSpPr/>
            <p:nvPr/>
          </p:nvSpPr>
          <p:spPr bwMode="auto">
            <a:xfrm>
              <a:off x="1389413" y="528076"/>
              <a:ext cx="510044" cy="194808"/>
            </a:xfrm>
            <a:prstGeom prst="rect">
              <a:avLst/>
            </a:prstGeom>
            <a:noFill/>
            <a:ln w="9525" cap="flat" cmpd="sng" algn="ctr">
              <a:solidFill>
                <a:sysClr val="window" lastClr="FFFFFF"/>
              </a:solidFill>
              <a:prstDash val="sysDash"/>
              <a:round/>
              <a:headEnd type="none" w="med" len="med"/>
              <a:tailEnd type="none" w="med" len="med"/>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bg1"/>
                  </a:solidFill>
                </a14:hiddenFill>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a:spcBef>
                  <a:spcPts val="0"/>
                </a:spcBef>
                <a:spcAft>
                  <a:spcPts val="0"/>
                </a:spcAft>
              </a:pPr>
              <a:r>
                <a:rPr lang="en-US" sz="1200">
                  <a:solidFill>
                    <a:srgbClr val="000000"/>
                  </a:solidFill>
                  <a:effectLst/>
                  <a:latin typeface="Times New Roman"/>
                  <a:ea typeface="Times New Roman"/>
                  <a:cs typeface="Times New Roman"/>
                </a:rPr>
                <a:t> </a:t>
              </a:r>
              <a:endParaRPr lang="en-US" sz="1200">
                <a:solidFill>
                  <a:srgbClr val="000000"/>
                </a:solidFill>
                <a:effectLst/>
                <a:latin typeface="Times New Roman"/>
                <a:ea typeface="SimSun"/>
                <a:cs typeface="Times New Roman"/>
              </a:endParaRPr>
            </a:p>
          </p:txBody>
        </p:sp>
        <p:cxnSp>
          <p:nvCxnSpPr>
            <p:cNvPr id="11" name="Straight Arrow Connector 10"/>
            <p:cNvCxnSpPr/>
            <p:nvPr/>
          </p:nvCxnSpPr>
          <p:spPr bwMode="auto">
            <a:xfrm flipH="1" flipV="1">
              <a:off x="1899519" y="582013"/>
              <a:ext cx="90668" cy="140871"/>
            </a:xfrm>
            <a:prstGeom prst="straightConnector1">
              <a:avLst/>
            </a:prstGeom>
            <a:noFill/>
            <a:ln w="9525" cap="flat" cmpd="sng" algn="ctr">
              <a:solidFill>
                <a:sysClr val="window" lastClr="FFFFFF"/>
              </a:solidFill>
              <a:prstDash val="solid"/>
              <a:round/>
              <a:headEnd type="none" w="med" len="med"/>
              <a:tailEnd type="arrow"/>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bg1"/>
                  </a:solidFill>
                </a14:hiddenFill>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grpSp>
      <p:pic>
        <p:nvPicPr>
          <p:cNvPr id="12" name="Picture 11"/>
          <p:cNvPicPr>
            <a:picLocks noChangeAspect="1" noChangeArrowheads="1"/>
          </p:cNvPicPr>
          <p:nvPr/>
        </p:nvPicPr>
        <p:blipFill rotWithShape="1">
          <a:blip r:embed="rId3" cstate="print">
            <a:grayscl/>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4">
                    <a14:imgEffect>
                      <a14:colorTemperature colorTemp="470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21481" b="2131"/>
          <a:stretch/>
        </p:blipFill>
        <p:spPr bwMode="auto">
          <a:xfrm>
            <a:off x="4600574" y="3828723"/>
            <a:ext cx="3705226" cy="2871059"/>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94266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the Tomosynthesis </a:t>
            </a:r>
            <a:br>
              <a:rPr lang="en-US" dirty="0" smtClean="0"/>
            </a:br>
            <a:r>
              <a:rPr lang="en-US" dirty="0" smtClean="0"/>
              <a:t>Results Don’t Match</a:t>
            </a:r>
            <a:endParaRPr lang="en-US" dirty="0"/>
          </a:p>
        </p:txBody>
      </p:sp>
      <p:sp>
        <p:nvSpPr>
          <p:cNvPr id="3" name="Content Placeholder 2"/>
          <p:cNvSpPr>
            <a:spLocks noGrp="1"/>
          </p:cNvSpPr>
          <p:nvPr>
            <p:ph idx="1"/>
          </p:nvPr>
        </p:nvSpPr>
        <p:spPr>
          <a:xfrm>
            <a:off x="-22007" y="1537561"/>
            <a:ext cx="8229600" cy="3581400"/>
          </a:xfrm>
        </p:spPr>
        <p:txBody>
          <a:bodyPr>
            <a:normAutofit/>
          </a:bodyPr>
          <a:lstStyle/>
          <a:p>
            <a:r>
              <a:rPr lang="en-US" sz="2400" dirty="0" smtClean="0"/>
              <a:t>Floating-point differences</a:t>
            </a:r>
          </a:p>
          <a:p>
            <a:pPr marL="914400" lvl="1" indent="-457200">
              <a:buFont typeface="+mj-lt"/>
              <a:buAutoNum type="arabicPeriod"/>
            </a:pPr>
            <a:r>
              <a:rPr lang="en-US" sz="2000" dirty="0"/>
              <a:t>Converting floating-point </a:t>
            </a:r>
            <a:r>
              <a:rPr lang="en-US" sz="2000" dirty="0" smtClean="0"/>
              <a:t>incorrectly</a:t>
            </a:r>
            <a:endParaRPr lang="en-US" sz="2000" dirty="0"/>
          </a:p>
          <a:p>
            <a:pPr marL="914400" lvl="1" indent="-457200">
              <a:buFont typeface="+mj-lt"/>
              <a:buAutoNum type="arabicPeriod"/>
            </a:pPr>
            <a:r>
              <a:rPr lang="en-US" sz="2000" dirty="0"/>
              <a:t>Non-IEEE compliant division by default in </a:t>
            </a:r>
            <a:r>
              <a:rPr lang="en-US" sz="2000" dirty="0" smtClean="0"/>
              <a:t>CUDA</a:t>
            </a:r>
          </a:p>
          <a:p>
            <a:pPr marL="914400" lvl="1" indent="-457200">
              <a:buFont typeface="+mj-lt"/>
              <a:buAutoNum type="arabicPeriod"/>
            </a:pPr>
            <a:r>
              <a:rPr lang="en-US" sz="2000" dirty="0" smtClean="0"/>
              <a:t>CUDA combines multiply and add into MAD</a:t>
            </a:r>
            <a:endParaRPr lang="en-US" sz="2000" dirty="0"/>
          </a:p>
        </p:txBody>
      </p:sp>
      <p:pic>
        <p:nvPicPr>
          <p:cNvPr id="4" name="Picture 5"/>
          <p:cNvPicPr>
            <a:picLocks noChangeAspect="1" noChangeArrowheads="1"/>
          </p:cNvPicPr>
          <p:nvPr/>
        </p:nvPicPr>
        <p:blipFill rotWithShape="1">
          <a:blip r:embed="rId2" cstate="print">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3">
                    <a14:imgEffect>
                      <a14:saturation sat="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1" r="20535" b="1753"/>
          <a:stretch/>
        </p:blipFill>
        <p:spPr bwMode="auto">
          <a:xfrm>
            <a:off x="331421" y="3437929"/>
            <a:ext cx="3904247" cy="2936485"/>
          </a:xfrm>
          <a:prstGeom prst="roundRect">
            <a:avLst>
              <a:gd name="adj" fmla="val 8594"/>
            </a:avLst>
          </a:prstGeom>
          <a:solidFill>
            <a:srgbClr val="FFFFFF">
              <a:shade val="85000"/>
            </a:srgbClr>
          </a:solidFill>
          <a:ln>
            <a:noFill/>
          </a:ln>
          <a:effectLst>
            <a:glow rad="101600">
              <a:schemeClr val="accent3">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cstate="print">
            <a:grayscl/>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5">
                    <a14:imgEffect>
                      <a14:colorTemperature colorTemp="470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21481" b="2131"/>
          <a:stretch/>
        </p:blipFill>
        <p:spPr bwMode="auto">
          <a:xfrm>
            <a:off x="4953000" y="3429000"/>
            <a:ext cx="3771900" cy="2922722"/>
          </a:xfrm>
          <a:prstGeom prst="roundRect">
            <a:avLst>
              <a:gd name="adj" fmla="val 8594"/>
            </a:avLst>
          </a:prstGeom>
          <a:solidFill>
            <a:srgbClr val="FFFFFF">
              <a:shade val="85000"/>
            </a:srgbClr>
          </a:solidFill>
          <a:ln>
            <a:noFill/>
          </a:ln>
          <a:effectLst>
            <a:glow rad="139700">
              <a:schemeClr val="accent1">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graphicFrame>
        <p:nvGraphicFramePr>
          <p:cNvPr id="6" name="Chart 5"/>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434539089"/>
              </p:ext>
            </p:extLst>
          </p:nvPr>
        </p:nvGraphicFramePr>
        <p:xfrm>
          <a:off x="5964572" y="1600200"/>
          <a:ext cx="3027028" cy="1608001"/>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114300" y="3497601"/>
            <a:ext cx="2249674" cy="923330"/>
          </a:xfrm>
          <a:prstGeom prst="rect">
            <a:avLst/>
          </a:prstGeom>
          <a:noFill/>
        </p:spPr>
        <p:txBody>
          <a:bodyPr wrap="square" rtlCol="0">
            <a:spAutoFit/>
          </a:bodyPr>
          <a:lstStyle/>
          <a:p>
            <a:pPr algn="ctr"/>
            <a:r>
              <a:rPr lang="en-US" sz="5400" b="1" dirty="0" smtClean="0">
                <a:solidFill>
                  <a:srgbClr val="00B050"/>
                </a:solidFill>
                <a:latin typeface="Verdana" pitchFamily="34" charset="0"/>
                <a:ea typeface="Verdana" pitchFamily="34" charset="0"/>
                <a:cs typeface="Verdana" pitchFamily="34" charset="0"/>
              </a:rPr>
              <a:t>C</a:t>
            </a:r>
            <a:r>
              <a:rPr lang="en-US" sz="4000" b="1" dirty="0" smtClean="0">
                <a:solidFill>
                  <a:schemeClr val="bg2">
                    <a:lumMod val="20000"/>
                    <a:lumOff val="80000"/>
                  </a:schemeClr>
                </a:solidFill>
                <a:latin typeface="Verdana" pitchFamily="34" charset="0"/>
                <a:ea typeface="Verdana" pitchFamily="34" charset="0"/>
                <a:cs typeface="Verdana" pitchFamily="34" charset="0"/>
              </a:rPr>
              <a:t>PU</a:t>
            </a:r>
          </a:p>
        </p:txBody>
      </p:sp>
      <p:sp>
        <p:nvSpPr>
          <p:cNvPr id="8" name="TextBox 7"/>
          <p:cNvSpPr txBox="1"/>
          <p:nvPr/>
        </p:nvSpPr>
        <p:spPr>
          <a:xfrm>
            <a:off x="6894326" y="3439190"/>
            <a:ext cx="2249674" cy="923330"/>
          </a:xfrm>
          <a:prstGeom prst="rect">
            <a:avLst/>
          </a:prstGeom>
          <a:noFill/>
        </p:spPr>
        <p:txBody>
          <a:bodyPr wrap="square" rtlCol="0">
            <a:spAutoFit/>
          </a:bodyPr>
          <a:lstStyle/>
          <a:p>
            <a:pPr algn="ctr"/>
            <a:r>
              <a:rPr lang="en-US" sz="5400" b="1" dirty="0" smtClean="0">
                <a:solidFill>
                  <a:srgbClr val="00B0F0"/>
                </a:solidFill>
                <a:latin typeface="Verdana" pitchFamily="34" charset="0"/>
                <a:ea typeface="Verdana" pitchFamily="34" charset="0"/>
                <a:cs typeface="Verdana" pitchFamily="34" charset="0"/>
              </a:rPr>
              <a:t>G</a:t>
            </a:r>
            <a:r>
              <a:rPr lang="en-US" sz="4000" b="1" dirty="0" smtClean="0">
                <a:solidFill>
                  <a:schemeClr val="bg2">
                    <a:lumMod val="20000"/>
                    <a:lumOff val="80000"/>
                  </a:schemeClr>
                </a:solidFill>
                <a:latin typeface="Verdana" pitchFamily="34" charset="0"/>
                <a:ea typeface="Verdana" pitchFamily="34" charset="0"/>
                <a:cs typeface="Verdana" pitchFamily="34" charset="0"/>
              </a:rPr>
              <a:t>PU</a:t>
            </a:r>
          </a:p>
        </p:txBody>
      </p:sp>
      <p:sp>
        <p:nvSpPr>
          <p:cNvPr id="9" name="Slide Number Placeholder 8"/>
          <p:cNvSpPr>
            <a:spLocks noGrp="1"/>
          </p:cNvSpPr>
          <p:nvPr>
            <p:ph type="sldNum" sz="quarter" idx="12"/>
          </p:nvPr>
        </p:nvSpPr>
        <p:spPr>
          <a:xfrm>
            <a:off x="6952363" y="6420451"/>
            <a:ext cx="2133600" cy="365125"/>
          </a:xfrm>
        </p:spPr>
        <p:txBody>
          <a:bodyPr/>
          <a:lstStyle/>
          <a:p>
            <a:fld id="{31178A7B-60CE-44BA-BA51-108AD3E51721}" type="slidenum">
              <a:rPr lang="en-US" smtClean="0"/>
              <a:pPr/>
              <a:t>18</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694012523"/>
              </p:ext>
            </p:extLst>
          </p:nvPr>
        </p:nvGraphicFramePr>
        <p:xfrm>
          <a:off x="1905000" y="3984151"/>
          <a:ext cx="5334000" cy="1844040"/>
        </p:xfrm>
        <a:graphic>
          <a:graphicData uri="http://schemas.openxmlformats.org/drawingml/2006/table">
            <a:tbl>
              <a:tblPr firstRow="1" bandRow="1">
                <a:tableStyleId>{5C22544A-7EE6-4342-B048-85BDC9FD1C3A}</a:tableStyleId>
              </a:tblPr>
              <a:tblGrid>
                <a:gridCol w="1778000"/>
                <a:gridCol w="1778000"/>
                <a:gridCol w="1778000"/>
              </a:tblGrid>
              <a:tr h="365760">
                <a:tc rowSpan="2">
                  <a:txBody>
                    <a:bodyPr/>
                    <a:lstStyle/>
                    <a:p>
                      <a:pPr algn="ctr"/>
                      <a:r>
                        <a:rPr lang="en-US" sz="1800" b="1" dirty="0" smtClean="0"/>
                        <a:t>Source</a:t>
                      </a:r>
                      <a:r>
                        <a:rPr lang="en-US" sz="1800" b="1" baseline="0" dirty="0" smtClean="0"/>
                        <a:t> of Difference</a:t>
                      </a:r>
                      <a:endParaRPr lang="en-US" sz="1800" b="1" dirty="0"/>
                    </a:p>
                  </a:txBody>
                  <a:tcPr anchor="ctr"/>
                </a:tc>
                <a:tc gridSpan="2">
                  <a:txBody>
                    <a:bodyPr/>
                    <a:lstStyle/>
                    <a:p>
                      <a:pPr algn="ctr"/>
                      <a:r>
                        <a:rPr lang="en-US" sz="1800" b="1" dirty="0" smtClean="0"/>
                        <a:t>#</a:t>
                      </a:r>
                      <a:r>
                        <a:rPr lang="en-US" sz="1800" b="1" baseline="0" dirty="0" smtClean="0"/>
                        <a:t> of Differences</a:t>
                      </a:r>
                      <a:endParaRPr lang="en-US" sz="1800" b="1" dirty="0"/>
                    </a:p>
                  </a:txBody>
                  <a:tcPr anchor="ctr"/>
                </a:tc>
                <a:tc hMerge="1">
                  <a:txBody>
                    <a:bodyPr/>
                    <a:lstStyle/>
                    <a:p>
                      <a:pPr algn="ctr"/>
                      <a:endParaRPr lang="en-US" dirty="0"/>
                    </a:p>
                  </a:txBody>
                  <a:tcPr anchor="ctr"/>
                </a:tc>
              </a:tr>
              <a:tr h="320040">
                <a:tc vMerge="1">
                  <a:txBody>
                    <a:bodyPr/>
                    <a:lstStyle/>
                    <a:p>
                      <a:endParaRPr lang="en-US"/>
                    </a:p>
                  </a:txBody>
                  <a:tcPr/>
                </a:tc>
                <a:tc>
                  <a:txBody>
                    <a:bodyPr/>
                    <a:lstStyle/>
                    <a:p>
                      <a:pPr algn="ctr"/>
                      <a:r>
                        <a:rPr lang="en-US" sz="1800" b="1" dirty="0" smtClean="0"/>
                        <a:t>Single Precision</a:t>
                      </a:r>
                      <a:endParaRPr lang="en-US" sz="1800" b="1" dirty="0"/>
                    </a:p>
                  </a:txBody>
                  <a:tcPr anchor="ctr"/>
                </a:tc>
                <a:tc>
                  <a:txBody>
                    <a:bodyPr/>
                    <a:lstStyle/>
                    <a:p>
                      <a:pPr algn="ctr"/>
                      <a:r>
                        <a:rPr lang="en-US" sz="1800" b="1" dirty="0" smtClean="0"/>
                        <a:t>Double Precision</a:t>
                      </a:r>
                      <a:endParaRPr lang="en-US" sz="1800" b="1" dirty="0"/>
                    </a:p>
                  </a:txBody>
                  <a:tcPr anchor="ctr"/>
                </a:tc>
              </a:tr>
              <a:tr h="370840">
                <a:tc>
                  <a:txBody>
                    <a:bodyPr/>
                    <a:lstStyle/>
                    <a:p>
                      <a:pPr algn="l"/>
                      <a:r>
                        <a:rPr lang="en-US" sz="1800" dirty="0" smtClean="0"/>
                        <a:t>1.</a:t>
                      </a:r>
                      <a:r>
                        <a:rPr lang="en-US" sz="1800" baseline="0" dirty="0" smtClean="0"/>
                        <a:t> </a:t>
                      </a:r>
                      <a:r>
                        <a:rPr lang="en-US" sz="1800" dirty="0" smtClean="0"/>
                        <a:t>Casting</a:t>
                      </a:r>
                      <a:endParaRPr lang="en-US" sz="1800" dirty="0"/>
                    </a:p>
                  </a:txBody>
                  <a:tcPr anchor="ctr"/>
                </a:tc>
                <a:tc>
                  <a:txBody>
                    <a:bodyPr/>
                    <a:lstStyle/>
                    <a:p>
                      <a:pPr algn="ctr"/>
                      <a:r>
                        <a:rPr lang="en-US" sz="1800" dirty="0" smtClean="0"/>
                        <a:t>2,978</a:t>
                      </a:r>
                      <a:endParaRPr lang="en-US" sz="1800" dirty="0"/>
                    </a:p>
                  </a:txBody>
                  <a:tcPr anchor="ctr"/>
                </a:tc>
                <a:tc>
                  <a:txBody>
                    <a:bodyPr/>
                    <a:lstStyle/>
                    <a:p>
                      <a:pPr algn="ctr"/>
                      <a:r>
                        <a:rPr lang="en-US" sz="1800" dirty="0" smtClean="0"/>
                        <a:t>8,889</a:t>
                      </a:r>
                      <a:endParaRPr lang="en-US" sz="1800" dirty="0"/>
                    </a:p>
                  </a:txBody>
                  <a:tcPr anchor="ctr"/>
                </a:tc>
              </a:tr>
              <a:tr h="370840">
                <a:tc>
                  <a:txBody>
                    <a:bodyPr/>
                    <a:lstStyle/>
                    <a:p>
                      <a:pPr algn="l"/>
                      <a:r>
                        <a:rPr lang="en-US" sz="1800" dirty="0" smtClean="0"/>
                        <a:t>2. Division</a:t>
                      </a:r>
                      <a:endParaRPr lang="en-US" sz="1800" dirty="0"/>
                    </a:p>
                  </a:txBody>
                  <a:tcPr anchor="ctr"/>
                </a:tc>
                <a:tc>
                  <a:txBody>
                    <a:bodyPr/>
                    <a:lstStyle/>
                    <a:p>
                      <a:pPr algn="ctr"/>
                      <a:r>
                        <a:rPr lang="en-US" sz="1800" dirty="0" smtClean="0"/>
                        <a:t>50,958</a:t>
                      </a:r>
                      <a:endParaRPr lang="en-US" sz="1800" dirty="0"/>
                    </a:p>
                  </a:txBody>
                  <a:tcPr anchor="ctr"/>
                </a:tc>
                <a:tc>
                  <a:txBody>
                    <a:bodyPr/>
                    <a:lstStyle/>
                    <a:p>
                      <a:pPr algn="ctr"/>
                      <a:r>
                        <a:rPr lang="en-US" sz="1800" dirty="0" smtClean="0"/>
                        <a:t>N/A</a:t>
                      </a:r>
                      <a:endParaRPr lang="en-US" sz="1800" dirty="0"/>
                    </a:p>
                  </a:txBody>
                  <a:tcPr anchor="ctr"/>
                </a:tc>
              </a:tr>
              <a:tr h="370840">
                <a:tc>
                  <a:txBody>
                    <a:bodyPr/>
                    <a:lstStyle/>
                    <a:p>
                      <a:pPr algn="l"/>
                      <a:r>
                        <a:rPr lang="en-US" sz="1800" dirty="0" smtClean="0"/>
                        <a:t>3. MAD</a:t>
                      </a:r>
                      <a:endParaRPr lang="en-US" sz="1800" dirty="0"/>
                    </a:p>
                  </a:txBody>
                  <a:tcPr anchor="ctr"/>
                </a:tc>
                <a:tc>
                  <a:txBody>
                    <a:bodyPr/>
                    <a:lstStyle/>
                    <a:p>
                      <a:pPr algn="ctr"/>
                      <a:r>
                        <a:rPr lang="en-US" sz="1800" dirty="0" smtClean="0"/>
                        <a:t>13,608,730</a:t>
                      </a:r>
                      <a:endParaRPr lang="en-US" sz="1800" dirty="0"/>
                    </a:p>
                  </a:txBody>
                  <a:tcPr anchor="ctr"/>
                </a:tc>
                <a:tc>
                  <a:txBody>
                    <a:bodyPr/>
                    <a:lstStyle/>
                    <a:p>
                      <a:pPr algn="ctr"/>
                      <a:r>
                        <a:rPr lang="en-US" sz="1800" dirty="0" smtClean="0"/>
                        <a:t>21,930,602</a:t>
                      </a:r>
                      <a:endParaRPr lang="en-US" sz="1800" dirty="0"/>
                    </a:p>
                  </a:txBody>
                  <a:tcPr anchor="ctr"/>
                </a:tc>
              </a:tr>
            </a:tbl>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804211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dirty="0" smtClean="0"/>
              <a:t>DBT: Casting Error</a:t>
            </a:r>
            <a:endParaRPr lang="en-US" dirty="0"/>
          </a:p>
        </p:txBody>
      </p:sp>
      <p:sp>
        <p:nvSpPr>
          <p:cNvPr id="6" name="Content Placeholder 2"/>
          <p:cNvSpPr>
            <a:spLocks noGrp="1"/>
          </p:cNvSpPr>
          <p:nvPr>
            <p:ph idx="1"/>
          </p:nvPr>
        </p:nvSpPr>
        <p:spPr>
          <a:xfrm>
            <a:off x="344810" y="881930"/>
            <a:ext cx="8839200" cy="4525963"/>
          </a:xfrm>
        </p:spPr>
        <p:txBody>
          <a:bodyPr>
            <a:normAutofit/>
          </a:bodyPr>
          <a:lstStyle/>
          <a:p>
            <a:r>
              <a:rPr lang="en-US" sz="2400" dirty="0" smtClean="0"/>
              <a:t>CUDA GPU code is compiled using NVIDIA compiler</a:t>
            </a:r>
          </a:p>
          <a:p>
            <a:r>
              <a:rPr lang="en-US" sz="2400" dirty="0" smtClean="0"/>
              <a:t>CPU (C++) code is compiled in g++ for x86-64 target</a:t>
            </a:r>
          </a:p>
          <a:p>
            <a:r>
              <a:rPr lang="en-US" sz="2400" dirty="0" smtClean="0"/>
              <a:t>Naïve code can be handled differently in CUDA vs. </a:t>
            </a:r>
            <a:r>
              <a:rPr lang="en-US" sz="2400" dirty="0" err="1" smtClean="0"/>
              <a:t>gcc</a:t>
            </a:r>
            <a:endParaRPr lang="en-US" sz="2400" dirty="0" smtClean="0"/>
          </a:p>
          <a:p>
            <a:r>
              <a:rPr lang="en-US" sz="2400" dirty="0" smtClean="0"/>
              <a:t>Casting is one example: </a:t>
            </a:r>
          </a:p>
          <a:p>
            <a:pPr lvl="1"/>
            <a:r>
              <a:rPr lang="en-US" sz="2000" dirty="0" smtClean="0"/>
              <a:t>NVIDIA provides special functions, C++ has functions and/or rules</a:t>
            </a:r>
            <a:endParaRPr lang="en-US" sz="2000" dirty="0"/>
          </a:p>
        </p:txBody>
      </p:sp>
      <p:sp>
        <p:nvSpPr>
          <p:cNvPr id="7" name="TextBox 6"/>
          <p:cNvSpPr txBox="1"/>
          <p:nvPr/>
        </p:nvSpPr>
        <p:spPr>
          <a:xfrm>
            <a:off x="4796171" y="4343400"/>
            <a:ext cx="4214126" cy="61555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800" b="1" dirty="0" smtClean="0">
                <a:solidFill>
                  <a:srgbClr val="21A0FF"/>
                </a:solidFill>
              </a:rPr>
              <a:t>GPU</a:t>
            </a:r>
          </a:p>
          <a:p>
            <a:pPr algn="ctr"/>
            <a:r>
              <a:rPr lang="en-US" sz="1600" b="1" dirty="0" smtClean="0">
                <a:solidFill>
                  <a:srgbClr val="21A0FF"/>
                </a:solidFill>
              </a:rPr>
              <a:t>ShortResult = 0 </a:t>
            </a:r>
            <a:endParaRPr lang="en-US" sz="1600" b="1" dirty="0">
              <a:solidFill>
                <a:srgbClr val="21A0FF"/>
              </a:solidFill>
            </a:endParaRPr>
          </a:p>
        </p:txBody>
      </p:sp>
      <p:sp>
        <p:nvSpPr>
          <p:cNvPr id="8" name="TextBox 7"/>
          <p:cNvSpPr txBox="1"/>
          <p:nvPr/>
        </p:nvSpPr>
        <p:spPr>
          <a:xfrm>
            <a:off x="2130430" y="3352800"/>
            <a:ext cx="5261621" cy="861774"/>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solidFill>
                  <a:schemeClr val="tx1"/>
                </a:solidFill>
              </a:rPr>
              <a:t>Code</a:t>
            </a:r>
            <a:endParaRPr lang="en-US" sz="1800" b="1" dirty="0" smtClean="0">
              <a:solidFill>
                <a:schemeClr val="tx1"/>
              </a:solidFill>
            </a:endParaRPr>
          </a:p>
          <a:p>
            <a:pPr indent="290513"/>
            <a:r>
              <a:rPr lang="en-US" sz="1600" b="1" dirty="0" smtClean="0">
                <a:solidFill>
                  <a:srgbClr val="7030A0"/>
                </a:solidFill>
              </a:rPr>
              <a:t>float</a:t>
            </a:r>
            <a:r>
              <a:rPr lang="en-US" sz="1600" b="1" dirty="0" smtClean="0">
                <a:solidFill>
                  <a:schemeClr val="tx1"/>
                </a:solidFill>
              </a:rPr>
              <a:t> NegFloat = -69.235</a:t>
            </a:r>
          </a:p>
          <a:p>
            <a:pPr indent="290513"/>
            <a:r>
              <a:rPr lang="en-US" sz="1600" b="1" dirty="0" smtClean="0">
                <a:solidFill>
                  <a:srgbClr val="7030A0"/>
                </a:solidFill>
              </a:rPr>
              <a:t>unsigned short</a:t>
            </a:r>
            <a:r>
              <a:rPr lang="en-US" sz="1600" b="1" dirty="0" smtClean="0">
                <a:solidFill>
                  <a:schemeClr val="tx1"/>
                </a:solidFill>
              </a:rPr>
              <a:t> ShortResult = (</a:t>
            </a:r>
            <a:r>
              <a:rPr lang="en-US" sz="1600" b="1" dirty="0" smtClean="0">
                <a:solidFill>
                  <a:srgbClr val="7030A0"/>
                </a:solidFill>
              </a:rPr>
              <a:t>unsigned short</a:t>
            </a:r>
            <a:r>
              <a:rPr lang="en-US" sz="1600" b="1" dirty="0" smtClean="0">
                <a:solidFill>
                  <a:schemeClr val="tx1"/>
                </a:solidFill>
              </a:rPr>
              <a:t>) NegFloat</a:t>
            </a:r>
          </a:p>
        </p:txBody>
      </p:sp>
      <p:sp>
        <p:nvSpPr>
          <p:cNvPr id="9" name="TextBox 8"/>
          <p:cNvSpPr txBox="1"/>
          <p:nvPr/>
        </p:nvSpPr>
        <p:spPr>
          <a:xfrm>
            <a:off x="301630" y="5037459"/>
            <a:ext cx="861060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800" b="1" dirty="0" smtClean="0">
                <a:solidFill>
                  <a:schemeClr val="tx1"/>
                </a:solidFill>
              </a:rPr>
              <a:t>BEST</a:t>
            </a:r>
          </a:p>
          <a:p>
            <a:pPr algn="ctr"/>
            <a:r>
              <a:rPr lang="en-US" b="1" dirty="0" smtClean="0">
                <a:solidFill>
                  <a:srgbClr val="00B050"/>
                </a:solidFill>
              </a:rPr>
              <a:t>CPU: </a:t>
            </a:r>
            <a:r>
              <a:rPr lang="en-US" sz="1800" b="1" dirty="0" smtClean="0">
                <a:solidFill>
                  <a:srgbClr val="00B050"/>
                </a:solidFill>
              </a:rPr>
              <a:t>unsigned short ShortResult = (unsigned short) (long) NegFloat </a:t>
            </a:r>
          </a:p>
          <a:p>
            <a:pPr algn="ctr"/>
            <a:r>
              <a:rPr lang="en-US" b="1" dirty="0" smtClean="0">
                <a:solidFill>
                  <a:srgbClr val="00B0F0"/>
                </a:solidFill>
              </a:rPr>
              <a:t>GPU: unsigned short ShortResult = (unsigned short)__float2uint_rn(NegFloat)</a:t>
            </a:r>
          </a:p>
          <a:p>
            <a:pPr algn="ctr"/>
            <a:r>
              <a:rPr lang="en-US" b="1" dirty="0" smtClean="0">
                <a:solidFill>
                  <a:sysClr val="windowText" lastClr="000000"/>
                </a:solidFill>
              </a:rPr>
              <a:t>ShortResult = 0 </a:t>
            </a:r>
          </a:p>
        </p:txBody>
      </p:sp>
      <p:sp>
        <p:nvSpPr>
          <p:cNvPr id="10" name="TextBox 9"/>
          <p:cNvSpPr txBox="1"/>
          <p:nvPr/>
        </p:nvSpPr>
        <p:spPr>
          <a:xfrm>
            <a:off x="148398" y="4343399"/>
            <a:ext cx="4267200" cy="61555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800" b="1" dirty="0" smtClean="0">
                <a:solidFill>
                  <a:srgbClr val="00B050"/>
                </a:solidFill>
              </a:rPr>
              <a:t>CPU</a:t>
            </a:r>
          </a:p>
          <a:p>
            <a:pPr algn="ctr"/>
            <a:r>
              <a:rPr lang="en-US" sz="1600" b="1" dirty="0" smtClean="0">
                <a:solidFill>
                  <a:srgbClr val="00B050"/>
                </a:solidFill>
              </a:rPr>
              <a:t>ShortResult = 65467</a:t>
            </a:r>
            <a:endParaRPr lang="en-US" sz="1600" b="1" dirty="0">
              <a:solidFill>
                <a:srgbClr val="00B050"/>
              </a:solidFill>
            </a:endParaRPr>
          </a:p>
        </p:txBody>
      </p:sp>
      <p:sp>
        <p:nvSpPr>
          <p:cNvPr id="11" name="Down Arrow 10"/>
          <p:cNvSpPr/>
          <p:nvPr/>
        </p:nvSpPr>
        <p:spPr>
          <a:xfrm>
            <a:off x="4417688" y="4343400"/>
            <a:ext cx="378483" cy="64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6550030" y="5907409"/>
            <a:ext cx="2133600" cy="365125"/>
          </a:xfrm>
        </p:spPr>
        <p:txBody>
          <a:bodyPr/>
          <a:lstStyle/>
          <a:p>
            <a:fld id="{31178A7B-60CE-44BA-BA51-108AD3E51721}" type="slidenum">
              <a:rPr lang="en-US" smtClean="0"/>
              <a:pPr/>
              <a:t>19</a:t>
            </a:fld>
            <a:endParaRPr lang="en-US"/>
          </a:p>
        </p:txBody>
      </p:sp>
      <p:sp>
        <p:nvSpPr>
          <p:cNvPr id="3" name="TextBox 2"/>
          <p:cNvSpPr txBox="1"/>
          <p:nvPr/>
        </p:nvSpPr>
        <p:spPr>
          <a:xfrm>
            <a:off x="0" y="6377488"/>
            <a:ext cx="9144000" cy="461665"/>
          </a:xfrm>
          <a:prstGeom prst="rect">
            <a:avLst/>
          </a:prstGeom>
          <a:noFill/>
        </p:spPr>
        <p:txBody>
          <a:bodyPr wrap="square" rtlCol="0">
            <a:spAutoFit/>
          </a:bodyPr>
          <a:lstStyle/>
          <a:p>
            <a:pPr algn="ctr"/>
            <a:r>
              <a:rPr lang="en-US" sz="2400" b="1" i="1" dirty="0" smtClean="0">
                <a:solidFill>
                  <a:srgbClr val="FF0000"/>
                </a:solidFill>
              </a:rPr>
              <a:t>Caused approximately 3,000 differences in DBT!</a:t>
            </a:r>
            <a:endParaRPr lang="en-US" sz="2400" b="1" i="1" dirty="0">
              <a:solidFill>
                <a:srgbClr val="FF0000"/>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20197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Radar Processing  </a:t>
            </a:r>
            <a:endParaRPr lang="en-US" dirty="0"/>
          </a:p>
        </p:txBody>
      </p:sp>
      <p:sp>
        <p:nvSpPr>
          <p:cNvPr id="3" name="Content Placeholder 2"/>
          <p:cNvSpPr>
            <a:spLocks noGrp="1"/>
          </p:cNvSpPr>
          <p:nvPr>
            <p:ph idx="1"/>
          </p:nvPr>
        </p:nvSpPr>
        <p:spPr/>
        <p:txBody>
          <a:bodyPr/>
          <a:lstStyle/>
          <a:p>
            <a:r>
              <a:rPr lang="en-US" dirty="0" smtClean="0"/>
              <a:t>http://www.codesourcery.com/vsiplplusplus/ssar_http://www.codesourcery.com/vsiplplusplus/ssahttp://www.codesourcery.com/vsiplplusplus/ssar_whitepaper.pdfr_whitepaper.pdfwhitepaper.pdf</a:t>
            </a:r>
            <a:endParaRPr lang="en-US" dirty="0"/>
          </a:p>
        </p:txBody>
      </p:sp>
      <p:pic>
        <p:nvPicPr>
          <p:cNvPr id="97282" name="Picture 2"/>
          <p:cNvPicPr>
            <a:picLocks noChangeAspect="1" noChangeArrowheads="1"/>
          </p:cNvPicPr>
          <p:nvPr/>
        </p:nvPicPr>
        <p:blipFill>
          <a:blip r:embed="rId3" cstate="print"/>
          <a:srcRect/>
          <a:stretch>
            <a:fillRect/>
          </a:stretch>
        </p:blipFill>
        <p:spPr bwMode="auto">
          <a:xfrm>
            <a:off x="457200" y="1295400"/>
            <a:ext cx="8312150" cy="4470400"/>
          </a:xfrm>
          <a:prstGeom prst="rect">
            <a:avLst/>
          </a:prstGeom>
          <a:noFill/>
          <a:ln w="9525">
            <a:noFill/>
            <a:miter lim="800000"/>
            <a:headEnd/>
            <a:tailEnd/>
          </a:ln>
          <a:effectLst/>
        </p:spPr>
      </p:pic>
      <p:sp>
        <p:nvSpPr>
          <p:cNvPr id="5" name="TextBox 4"/>
          <p:cNvSpPr txBox="1"/>
          <p:nvPr/>
        </p:nvSpPr>
        <p:spPr>
          <a:xfrm>
            <a:off x="1143000" y="5867400"/>
            <a:ext cx="6837962" cy="369332"/>
          </a:xfrm>
          <a:prstGeom prst="rect">
            <a:avLst/>
          </a:prstGeom>
          <a:noFill/>
        </p:spPr>
        <p:txBody>
          <a:bodyPr wrap="none" rtlCol="0">
            <a:spAutoFit/>
          </a:bodyPr>
          <a:lstStyle/>
          <a:p>
            <a:r>
              <a:rPr lang="en-US" dirty="0" smtClean="0"/>
              <a:t>From http://www.codesourcery.com/vsiplplusplus/ssar_whitepaper.pdf</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www.1011ltd.com/images/embedded_erlang/Ariane5_Explosion.jpg"/>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679185" y="1357075"/>
            <a:ext cx="3498552" cy="4772026"/>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5" name="TextBox 4"/>
          <p:cNvSpPr txBox="1"/>
          <p:nvPr/>
        </p:nvSpPr>
        <p:spPr>
          <a:xfrm>
            <a:off x="679185" y="6129101"/>
            <a:ext cx="3498552" cy="400110"/>
          </a:xfrm>
          <a:prstGeom prst="rect">
            <a:avLst/>
          </a:prstGeom>
          <a:noFill/>
        </p:spPr>
        <p:txBody>
          <a:bodyPr wrap="square" rtlCol="0">
            <a:spAutoFit/>
          </a:bodyPr>
          <a:lstStyle/>
          <a:p>
            <a:pPr algn="ctr"/>
            <a:r>
              <a:rPr lang="en-US" sz="2000" b="1" dirty="0" err="1" smtClean="0"/>
              <a:t>Ariane</a:t>
            </a:r>
            <a:r>
              <a:rPr lang="en-US" sz="2000" b="1" dirty="0" smtClean="0"/>
              <a:t> 5 Rocket</a:t>
            </a:r>
            <a:endParaRPr lang="en-US" sz="2000" b="1" dirty="0"/>
          </a:p>
        </p:txBody>
      </p:sp>
      <p:sp>
        <p:nvSpPr>
          <p:cNvPr id="6" name="Title 1"/>
          <p:cNvSpPr>
            <a:spLocks noGrp="1"/>
          </p:cNvSpPr>
          <p:nvPr>
            <p:ph type="title"/>
          </p:nvPr>
        </p:nvSpPr>
        <p:spPr>
          <a:xfrm>
            <a:off x="457200" y="0"/>
            <a:ext cx="8229600" cy="1143000"/>
          </a:xfrm>
        </p:spPr>
        <p:txBody>
          <a:bodyPr>
            <a:normAutofit/>
          </a:bodyPr>
          <a:lstStyle/>
          <a:p>
            <a:r>
              <a:rPr lang="en-US" dirty="0" smtClean="0"/>
              <a:t>DBT: Casting Error</a:t>
            </a:r>
            <a:endParaRPr lang="en-US" dirty="0"/>
          </a:p>
        </p:txBody>
      </p:sp>
      <p:sp>
        <p:nvSpPr>
          <p:cNvPr id="7" name="TextBox 6"/>
          <p:cNvSpPr txBox="1"/>
          <p:nvPr/>
        </p:nvSpPr>
        <p:spPr>
          <a:xfrm>
            <a:off x="2514600" y="912167"/>
            <a:ext cx="4343400" cy="461665"/>
          </a:xfrm>
          <a:prstGeom prst="rect">
            <a:avLst/>
          </a:prstGeom>
          <a:noFill/>
        </p:spPr>
        <p:txBody>
          <a:bodyPr wrap="square" rtlCol="0">
            <a:spAutoFit/>
          </a:bodyPr>
          <a:lstStyle/>
          <a:p>
            <a:pPr algn="ctr"/>
            <a:r>
              <a:rPr lang="en-US" sz="2400" dirty="0" smtClean="0"/>
              <a:t>Is this important?</a:t>
            </a:r>
            <a:endParaRPr lang="en-US" sz="2400" dirty="0"/>
          </a:p>
        </p:txBody>
      </p:sp>
      <p:sp>
        <p:nvSpPr>
          <p:cNvPr id="8" name="Content Placeholder 2"/>
          <p:cNvSpPr>
            <a:spLocks noGrp="1"/>
          </p:cNvSpPr>
          <p:nvPr>
            <p:ph idx="1"/>
          </p:nvPr>
        </p:nvSpPr>
        <p:spPr>
          <a:xfrm>
            <a:off x="4204241" y="2368480"/>
            <a:ext cx="4966263" cy="4525963"/>
          </a:xfrm>
        </p:spPr>
        <p:txBody>
          <a:bodyPr>
            <a:normAutofit/>
          </a:bodyPr>
          <a:lstStyle/>
          <a:p>
            <a:r>
              <a:rPr lang="en-US" sz="2400" dirty="0" smtClean="0"/>
              <a:t>10+ years of research</a:t>
            </a:r>
          </a:p>
          <a:p>
            <a:r>
              <a:rPr lang="en-US" sz="2400" dirty="0" smtClean="0"/>
              <a:t>7 billion dollars for development</a:t>
            </a:r>
          </a:p>
          <a:p>
            <a:endParaRPr lang="en-US" sz="2400" dirty="0"/>
          </a:p>
          <a:p>
            <a:endParaRPr lang="en-US" sz="2400" dirty="0" smtClean="0"/>
          </a:p>
          <a:p>
            <a:endParaRPr lang="en-US" sz="2400" dirty="0"/>
          </a:p>
          <a:p>
            <a:pPr marL="0" indent="0">
              <a:buNone/>
            </a:pPr>
            <a:endParaRPr lang="en-US" sz="2400" dirty="0"/>
          </a:p>
          <a:p>
            <a:pPr marL="0" indent="0">
              <a:buNone/>
            </a:pPr>
            <a:endParaRPr lang="en-US" sz="1400" dirty="0" smtClean="0"/>
          </a:p>
          <a:p>
            <a:pPr marL="1031875"/>
            <a:r>
              <a:rPr lang="en-US" sz="2400" dirty="0" smtClean="0"/>
              <a:t>15 years later, DBT.</a:t>
            </a:r>
          </a:p>
        </p:txBody>
      </p:sp>
      <p:sp>
        <p:nvSpPr>
          <p:cNvPr id="9" name="TextBox 8"/>
          <p:cNvSpPr txBox="1"/>
          <p:nvPr/>
        </p:nvSpPr>
        <p:spPr>
          <a:xfrm>
            <a:off x="5410200" y="4191000"/>
            <a:ext cx="2895600" cy="523220"/>
          </a:xfrm>
          <a:prstGeom prst="rect">
            <a:avLst/>
          </a:prstGeom>
          <a:noFill/>
        </p:spPr>
        <p:txBody>
          <a:bodyPr wrap="square" rtlCol="0">
            <a:spAutoFit/>
          </a:bodyPr>
          <a:lstStyle/>
          <a:p>
            <a:r>
              <a:rPr lang="en-US" sz="2800" dirty="0" smtClean="0"/>
              <a:t>First Launch…</a:t>
            </a:r>
            <a:endParaRPr lang="en-US" sz="2800" dirty="0"/>
          </a:p>
        </p:txBody>
      </p:sp>
      <p:sp>
        <p:nvSpPr>
          <p:cNvPr id="10" name="Left Arrow 9"/>
          <p:cNvSpPr/>
          <p:nvPr/>
        </p:nvSpPr>
        <p:spPr>
          <a:xfrm>
            <a:off x="4686300" y="4321805"/>
            <a:ext cx="723900" cy="2616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410200" y="5663121"/>
            <a:ext cx="2285544" cy="1194879"/>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1178A7B-60CE-44BA-BA51-108AD3E51721}" type="slidenum">
              <a:rPr lang="en-US" smtClean="0"/>
              <a:pPr/>
              <a:t>20</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7709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Casting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problem has been around for a long time, yet programmers still get it wrong</a:t>
            </a:r>
          </a:p>
          <a:p>
            <a:pPr algn="ctr">
              <a:buNone/>
            </a:pPr>
            <a:r>
              <a:rPr lang="en-US" sz="2400" b="1" dirty="0" smtClean="0">
                <a:solidFill>
                  <a:srgbClr val="7030A0"/>
                </a:solidFill>
              </a:rPr>
              <a:t>unsigned short</a:t>
            </a:r>
            <a:r>
              <a:rPr lang="en-US" sz="2400" b="1" dirty="0" smtClean="0"/>
              <a:t> </a:t>
            </a:r>
            <a:r>
              <a:rPr lang="en-US" sz="2400" b="1" dirty="0" err="1" smtClean="0"/>
              <a:t>ShortResult</a:t>
            </a:r>
            <a:r>
              <a:rPr lang="en-US" sz="2400" b="1" dirty="0" smtClean="0"/>
              <a:t> = (</a:t>
            </a:r>
            <a:r>
              <a:rPr lang="en-US" sz="2400" b="1" dirty="0" smtClean="0">
                <a:solidFill>
                  <a:srgbClr val="7030A0"/>
                </a:solidFill>
              </a:rPr>
              <a:t>unsigned short</a:t>
            </a:r>
            <a:r>
              <a:rPr lang="en-US" sz="2400" b="1" dirty="0" smtClean="0"/>
              <a:t>) </a:t>
            </a:r>
            <a:r>
              <a:rPr lang="en-US" sz="2400" b="1" dirty="0" err="1" smtClean="0"/>
              <a:t>NegFloat</a:t>
            </a:r>
            <a:endParaRPr lang="en-US" sz="2400" b="1" dirty="0" smtClean="0"/>
          </a:p>
          <a:p>
            <a:pPr lvl="1"/>
            <a:r>
              <a:rPr lang="en-US" dirty="0" smtClean="0"/>
              <a:t>This is the naïve but natural way to program the cast</a:t>
            </a:r>
          </a:p>
          <a:p>
            <a:pPr lvl="1"/>
            <a:r>
              <a:rPr lang="en-US" dirty="0" smtClean="0"/>
              <a:t>The compiler gives a warning about </a:t>
            </a:r>
            <a:r>
              <a:rPr lang="en-US" dirty="0" err="1" smtClean="0"/>
              <a:t>datatypes</a:t>
            </a:r>
            <a:r>
              <a:rPr lang="en-US" dirty="0" smtClean="0"/>
              <a:t> that the programmer ignores</a:t>
            </a:r>
          </a:p>
          <a:p>
            <a:pPr lvl="2"/>
            <a:r>
              <a:rPr lang="en-US" dirty="0" smtClean="0"/>
              <a:t>He knows a cast is a dangerous operation which is what he thinks the warning is telling him</a:t>
            </a:r>
          </a:p>
          <a:p>
            <a:pPr lvl="1"/>
            <a:r>
              <a:rPr lang="en-US" dirty="0" smtClean="0"/>
              <a:t>You cannot ignore the boundary between integer and floating point … yet all correctness publications do!</a:t>
            </a:r>
          </a:p>
          <a:p>
            <a:r>
              <a:rPr lang="en-US" dirty="0" smtClean="0"/>
              <a:t>The most errors, and the worst errors were due to this problem in DBT</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dirty="0" smtClean="0"/>
              <a:t>DBT: Division</a:t>
            </a:r>
            <a:endParaRPr lang="en-US" dirty="0"/>
          </a:p>
        </p:txBody>
      </p:sp>
      <p:sp>
        <p:nvSpPr>
          <p:cNvPr id="5" name="TextBox 4"/>
          <p:cNvSpPr txBox="1"/>
          <p:nvPr/>
        </p:nvSpPr>
        <p:spPr>
          <a:xfrm>
            <a:off x="2514600" y="912167"/>
            <a:ext cx="4343400" cy="461665"/>
          </a:xfrm>
          <a:prstGeom prst="rect">
            <a:avLst/>
          </a:prstGeom>
          <a:noFill/>
        </p:spPr>
        <p:txBody>
          <a:bodyPr wrap="square" rtlCol="0">
            <a:spAutoFit/>
          </a:bodyPr>
          <a:lstStyle/>
          <a:p>
            <a:pPr algn="ctr"/>
            <a:r>
              <a:rPr lang="en-US" sz="2400" dirty="0" smtClean="0"/>
              <a:t>A / B = </a:t>
            </a:r>
            <a:r>
              <a:rPr lang="en-US" sz="2400" b="1" dirty="0" smtClean="0">
                <a:solidFill>
                  <a:srgbClr val="FF0000"/>
                </a:solidFill>
              </a:rPr>
              <a:t>C</a:t>
            </a:r>
            <a:r>
              <a:rPr lang="en-US" sz="2400" dirty="0" smtClean="0"/>
              <a:t>?</a:t>
            </a:r>
            <a:endParaRPr lang="en-US" sz="2400" dirty="0"/>
          </a:p>
        </p:txBody>
      </p:sp>
      <p:sp>
        <p:nvSpPr>
          <p:cNvPr id="6" name="Content Placeholder 2"/>
          <p:cNvSpPr>
            <a:spLocks noGrp="1"/>
          </p:cNvSpPr>
          <p:nvPr>
            <p:ph idx="1"/>
          </p:nvPr>
        </p:nvSpPr>
        <p:spPr>
          <a:xfrm>
            <a:off x="450273" y="1348432"/>
            <a:ext cx="8229600" cy="1143000"/>
          </a:xfrm>
        </p:spPr>
        <p:txBody>
          <a:bodyPr>
            <a:noAutofit/>
          </a:bodyPr>
          <a:lstStyle/>
          <a:p>
            <a:r>
              <a:rPr lang="en-US" sz="2400" b="1" dirty="0" smtClean="0"/>
              <a:t>GT200</a:t>
            </a:r>
            <a:r>
              <a:rPr lang="en-US" sz="2400" dirty="0" smtClean="0"/>
              <a:t> (compute 1.x) series uses reciprocal division in single precision (2 ULP error, but fast)</a:t>
            </a:r>
          </a:p>
          <a:p>
            <a:pPr marL="0" indent="0">
              <a:buNone/>
            </a:pPr>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2553329529"/>
              </p:ext>
            </p:extLst>
          </p:nvPr>
        </p:nvGraphicFramePr>
        <p:xfrm>
          <a:off x="723900" y="2182336"/>
          <a:ext cx="7696200" cy="3945875"/>
        </p:xfrm>
        <a:graphic>
          <a:graphicData uri="http://schemas.openxmlformats.org/drawingml/2006/table">
            <a:tbl>
              <a:tblPr firstRow="1" bandRow="1">
                <a:tableStyleId>{073A0DAA-6AF3-43AB-8588-CEC1D06C72B9}</a:tableStyleId>
              </a:tblPr>
              <a:tblGrid>
                <a:gridCol w="2874782"/>
                <a:gridCol w="3462406"/>
                <a:gridCol w="1359012"/>
              </a:tblGrid>
              <a:tr h="699571">
                <a:tc>
                  <a:txBody>
                    <a:bodyPr/>
                    <a:lstStyle/>
                    <a:p>
                      <a:pPr algn="ctr"/>
                      <a:r>
                        <a:rPr lang="en-US" sz="2400" dirty="0" smtClean="0"/>
                        <a:t>Instruction (PTX)</a:t>
                      </a:r>
                      <a:endParaRPr lang="en-US" sz="2400" b="1" dirty="0"/>
                    </a:p>
                  </a:txBody>
                  <a:tcPr anchor="ctr"/>
                </a:tc>
                <a:tc>
                  <a:txBody>
                    <a:bodyPr/>
                    <a:lstStyle/>
                    <a:p>
                      <a:pPr algn="ctr"/>
                      <a:r>
                        <a:rPr lang="en-US" sz="2400" dirty="0" smtClean="0"/>
                        <a:t>Operation (CUDA)</a:t>
                      </a:r>
                      <a:endParaRPr lang="en-US" sz="2400" b="1" dirty="0"/>
                    </a:p>
                  </a:txBody>
                  <a:tcPr anchor="ctr"/>
                </a:tc>
                <a:tc>
                  <a:txBody>
                    <a:bodyPr/>
                    <a:lstStyle/>
                    <a:p>
                      <a:pPr algn="ctr"/>
                      <a:r>
                        <a:rPr lang="en-US" sz="2400" dirty="0" smtClean="0"/>
                        <a:t>IEEE</a:t>
                      </a:r>
                      <a:endParaRPr lang="en-US" sz="2400" b="1" dirty="0"/>
                    </a:p>
                  </a:txBody>
                  <a:tcPr anchor="ctr"/>
                </a:tc>
              </a:tr>
              <a:tr h="12436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div.approx.f32</a:t>
                      </a:r>
                      <a:endParaRPr lang="en-US" sz="2400" b="1" dirty="0" smtClean="0">
                        <a:solidFill>
                          <a:srgbClr val="FF0000"/>
                        </a:solidFill>
                      </a:endParaRPr>
                    </a:p>
                  </a:txBody>
                  <a:tcPr anchor="ctr"/>
                </a:tc>
                <a:tc>
                  <a:txBody>
                    <a:bodyPr/>
                    <a:lstStyle/>
                    <a:p>
                      <a:pPr algn="ctr"/>
                      <a:r>
                        <a:rPr lang="en-US" sz="2400" dirty="0" smtClean="0">
                          <a:solidFill>
                            <a:srgbClr val="FF0000"/>
                          </a:solidFill>
                        </a:rPr>
                        <a:t>__</a:t>
                      </a:r>
                      <a:r>
                        <a:rPr lang="en-US" sz="2400" dirty="0" err="1" smtClean="0">
                          <a:solidFill>
                            <a:srgbClr val="FF0000"/>
                          </a:solidFill>
                        </a:rPr>
                        <a:t>fdividef</a:t>
                      </a:r>
                      <a:r>
                        <a:rPr lang="en-US" sz="2400" dirty="0" smtClean="0">
                          <a:solidFill>
                            <a:srgbClr val="FF0000"/>
                          </a:solidFill>
                        </a:rPr>
                        <a:t>(</a:t>
                      </a:r>
                      <a:r>
                        <a:rPr lang="en-US" sz="2400" dirty="0" err="1" smtClean="0">
                          <a:solidFill>
                            <a:srgbClr val="FF0000"/>
                          </a:solidFill>
                        </a:rPr>
                        <a:t>x,y</a:t>
                      </a:r>
                      <a:r>
                        <a:rPr lang="en-US" sz="2400" dirty="0" smtClean="0">
                          <a:solidFill>
                            <a:srgbClr val="FF0000"/>
                          </a:solidFill>
                        </a:rPr>
                        <a:t>)</a:t>
                      </a:r>
                      <a:endParaRPr lang="en-US" sz="24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0" dirty="0" smtClean="0">
                          <a:solidFill>
                            <a:srgbClr val="FF0000"/>
                          </a:solidFill>
                          <a:effectLst/>
                          <a:sym typeface="Wingdings"/>
                        </a:rPr>
                        <a:t></a:t>
                      </a:r>
                      <a:endParaRPr lang="en-US" sz="6000" dirty="0" smtClean="0">
                        <a:solidFill>
                          <a:srgbClr val="FF0000"/>
                        </a:solidFill>
                        <a:effectLst/>
                      </a:endParaRPr>
                    </a:p>
                  </a:txBody>
                  <a:tcPr marL="68580" marR="68580" marT="0" marB="0" anchor="ctr"/>
                </a:tc>
              </a:tr>
              <a:tr h="8394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div.full.f32</a:t>
                      </a:r>
                      <a:endParaRPr lang="en-US" sz="2400" b="1" dirty="0" smtClean="0">
                        <a:solidFill>
                          <a:srgbClr val="FF0000"/>
                        </a:solidFill>
                      </a:endParaRPr>
                    </a:p>
                  </a:txBody>
                  <a:tcPr anchor="ctr"/>
                </a:tc>
                <a:tc>
                  <a:txBody>
                    <a:bodyPr/>
                    <a:lstStyle/>
                    <a:p>
                      <a:pPr algn="ctr"/>
                      <a:r>
                        <a:rPr lang="en-US" sz="2400" dirty="0" smtClean="0">
                          <a:solidFill>
                            <a:srgbClr val="FF0000"/>
                          </a:solidFill>
                        </a:rPr>
                        <a:t>x/y  </a:t>
                      </a:r>
                      <a:endParaRPr lang="en-US" sz="2400" b="1" u="sng" dirty="0">
                        <a:solidFill>
                          <a:srgbClr val="FF0000"/>
                        </a:solidFill>
                      </a:endParaRPr>
                    </a:p>
                  </a:txBody>
                  <a:tcPr anchor="ctr"/>
                </a:tc>
                <a:tc>
                  <a:txBody>
                    <a:bodyPr/>
                    <a:lstStyle/>
                    <a:p>
                      <a:pPr marL="0" marR="0" algn="ctr"/>
                      <a:r>
                        <a:rPr lang="en-US" sz="6000" dirty="0">
                          <a:solidFill>
                            <a:srgbClr val="FF0000"/>
                          </a:solidFill>
                          <a:effectLst/>
                          <a:sym typeface="Wingdings"/>
                        </a:rPr>
                        <a:t></a:t>
                      </a:r>
                      <a:endParaRPr lang="en-US" sz="6000" dirty="0">
                        <a:solidFill>
                          <a:srgbClr val="FF0000"/>
                        </a:solidFill>
                        <a:effectLst/>
                        <a:latin typeface="Times New Roman"/>
                        <a:cs typeface="Times New Roman"/>
                      </a:endParaRPr>
                    </a:p>
                  </a:txBody>
                  <a:tcPr marL="68580" marR="68580" marT="0" marB="0" anchor="ctr"/>
                </a:tc>
              </a:tr>
              <a:tr h="10882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00B050"/>
                          </a:solidFill>
                        </a:rPr>
                        <a:t>div.r</a:t>
                      </a:r>
                      <a:r>
                        <a:rPr lang="en-US" sz="2400" dirty="0" smtClean="0">
                          <a:solidFill>
                            <a:srgbClr val="00B050"/>
                          </a:solidFill>
                        </a:rPr>
                        <a:t>[</a:t>
                      </a:r>
                      <a:r>
                        <a:rPr lang="en-US" sz="2400" dirty="0" err="1" smtClean="0">
                          <a:solidFill>
                            <a:srgbClr val="00B050"/>
                          </a:solidFill>
                        </a:rPr>
                        <a:t>n,z,u,d</a:t>
                      </a:r>
                      <a:r>
                        <a:rPr lang="en-US" sz="2400" dirty="0" smtClean="0">
                          <a:solidFill>
                            <a:srgbClr val="00B050"/>
                          </a:solidFill>
                        </a:rPr>
                        <a:t>].f32/f64</a:t>
                      </a:r>
                      <a:endParaRPr lang="en-US" sz="2400" b="1" dirty="0" smtClean="0">
                        <a:solidFill>
                          <a:srgbClr val="00B050"/>
                        </a:solidFill>
                      </a:endParaRPr>
                    </a:p>
                  </a:txBody>
                  <a:tcPr anchor="ctr"/>
                </a:tc>
                <a:tc>
                  <a:txBody>
                    <a:bodyPr/>
                    <a:lstStyle/>
                    <a:p>
                      <a:pPr algn="ctr"/>
                      <a:r>
                        <a:rPr lang="en-US" sz="2400" dirty="0" smtClean="0">
                          <a:solidFill>
                            <a:srgbClr val="00B050"/>
                          </a:solidFill>
                        </a:rPr>
                        <a:t>__</a:t>
                      </a:r>
                      <a:r>
                        <a:rPr lang="en-US" sz="2400" dirty="0" err="1" smtClean="0">
                          <a:solidFill>
                            <a:srgbClr val="00B050"/>
                          </a:solidFill>
                        </a:rPr>
                        <a:t>fdiv_r</a:t>
                      </a:r>
                      <a:r>
                        <a:rPr lang="en-US" sz="2400" dirty="0" smtClean="0">
                          <a:solidFill>
                            <a:srgbClr val="00B050"/>
                          </a:solidFill>
                        </a:rPr>
                        <a:t>[</a:t>
                      </a:r>
                      <a:r>
                        <a:rPr lang="en-US" sz="2400" dirty="0" err="1" smtClean="0">
                          <a:solidFill>
                            <a:srgbClr val="00B050"/>
                          </a:solidFill>
                        </a:rPr>
                        <a:t>n,z,u,d</a:t>
                      </a:r>
                      <a:r>
                        <a:rPr lang="en-US" sz="2400" dirty="0" smtClean="0">
                          <a:solidFill>
                            <a:srgbClr val="00B050"/>
                          </a:solidFill>
                        </a:rPr>
                        <a:t>](</a:t>
                      </a:r>
                      <a:r>
                        <a:rPr lang="en-US" sz="2400" dirty="0" err="1" smtClean="0">
                          <a:solidFill>
                            <a:srgbClr val="00B050"/>
                          </a:solidFill>
                        </a:rPr>
                        <a:t>x,y</a:t>
                      </a:r>
                      <a:r>
                        <a:rPr lang="en-US" sz="2400" dirty="0" smtClean="0">
                          <a:solidFill>
                            <a:srgbClr val="00B050"/>
                          </a:solidFill>
                        </a:rPr>
                        <a:t>)</a:t>
                      </a:r>
                      <a:endParaRPr lang="en-US" sz="2400" dirty="0">
                        <a:solidFill>
                          <a:srgbClr val="00B05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0" dirty="0" smtClean="0">
                          <a:solidFill>
                            <a:srgbClr val="00B050"/>
                          </a:solidFill>
                          <a:effectLst/>
                          <a:sym typeface="Wingdings"/>
                        </a:rPr>
                        <a:t></a:t>
                      </a:r>
                      <a:endParaRPr lang="en-US" sz="6000" dirty="0" smtClean="0">
                        <a:solidFill>
                          <a:srgbClr val="00B050"/>
                        </a:solidFill>
                        <a:effectLst/>
                      </a:endParaRPr>
                    </a:p>
                  </a:txBody>
                  <a:tcPr anchor="ctr"/>
                </a:tc>
              </a:tr>
            </a:tbl>
          </a:graphicData>
        </a:graphic>
      </p:graphicFrame>
      <p:sp>
        <p:nvSpPr>
          <p:cNvPr id="3" name="Up Arrow 2"/>
          <p:cNvSpPr/>
          <p:nvPr/>
        </p:nvSpPr>
        <p:spPr>
          <a:xfrm>
            <a:off x="0" y="2877011"/>
            <a:ext cx="685800" cy="3276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SPEED</a:t>
            </a:r>
            <a:endParaRPr lang="en-US" sz="2400" b="1" dirty="0"/>
          </a:p>
        </p:txBody>
      </p:sp>
      <p:sp>
        <p:nvSpPr>
          <p:cNvPr id="8" name="Down Arrow 7"/>
          <p:cNvSpPr/>
          <p:nvPr/>
        </p:nvSpPr>
        <p:spPr>
          <a:xfrm>
            <a:off x="8458200" y="2877011"/>
            <a:ext cx="685800" cy="3276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ACCURACY</a:t>
            </a:r>
            <a:endParaRPr lang="en-US" sz="2400" b="1" dirty="0"/>
          </a:p>
        </p:txBody>
      </p:sp>
      <p:sp>
        <p:nvSpPr>
          <p:cNvPr id="9" name="Oval 8"/>
          <p:cNvSpPr/>
          <p:nvPr/>
        </p:nvSpPr>
        <p:spPr>
          <a:xfrm>
            <a:off x="762000" y="4172411"/>
            <a:ext cx="76581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1178A7B-60CE-44BA-BA51-108AD3E51721}" type="slidenum">
              <a:rPr lang="en-US" smtClean="0"/>
              <a:pPr/>
              <a:t>22</a:t>
            </a:fld>
            <a:endParaRPr lang="en-US"/>
          </a:p>
        </p:txBody>
      </p:sp>
      <p:sp>
        <p:nvSpPr>
          <p:cNvPr id="10" name="Oval 9"/>
          <p:cNvSpPr/>
          <p:nvPr/>
        </p:nvSpPr>
        <p:spPr>
          <a:xfrm>
            <a:off x="3553691" y="6190679"/>
            <a:ext cx="1011382" cy="20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65073" y="6100747"/>
            <a:ext cx="1066800" cy="369332"/>
          </a:xfrm>
          <a:prstGeom prst="rect">
            <a:avLst/>
          </a:prstGeom>
          <a:noFill/>
        </p:spPr>
        <p:txBody>
          <a:bodyPr wrap="square" rtlCol="0">
            <a:spAutoFit/>
          </a:bodyPr>
          <a:lstStyle/>
          <a:p>
            <a:r>
              <a:rPr lang="en-US" dirty="0" smtClean="0"/>
              <a:t>= Default</a:t>
            </a:r>
          </a:p>
        </p:txBody>
      </p:sp>
      <p:sp>
        <p:nvSpPr>
          <p:cNvPr id="13" name="TextBox 12"/>
          <p:cNvSpPr txBox="1"/>
          <p:nvPr/>
        </p:nvSpPr>
        <p:spPr>
          <a:xfrm>
            <a:off x="0" y="6377488"/>
            <a:ext cx="9144000" cy="461665"/>
          </a:xfrm>
          <a:prstGeom prst="rect">
            <a:avLst/>
          </a:prstGeom>
          <a:noFill/>
        </p:spPr>
        <p:txBody>
          <a:bodyPr wrap="square" rtlCol="0">
            <a:spAutoFit/>
          </a:bodyPr>
          <a:lstStyle/>
          <a:p>
            <a:pPr algn="ctr"/>
            <a:r>
              <a:rPr lang="en-US" sz="2400" b="1" i="1" dirty="0" smtClean="0">
                <a:solidFill>
                  <a:srgbClr val="FF0000"/>
                </a:solidFill>
              </a:rPr>
              <a:t>Caused approximately 50,000 differences in DBT!</a:t>
            </a:r>
            <a:endParaRPr lang="en-US" sz="2400" b="1" i="1" dirty="0">
              <a:solidFill>
                <a:srgbClr val="FF0000"/>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08120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dirty="0" smtClean="0"/>
              <a:t>DBT: Division</a:t>
            </a:r>
            <a:endParaRPr lang="en-US" dirty="0"/>
          </a:p>
        </p:txBody>
      </p:sp>
      <mc:AlternateContent>
        <mc:Choice xmlns:mc="http://schemas.openxmlformats.org/markup-compatibility/2006" xmlns:a14="http://schemas.microsoft.com/office/drawing/2010/main" xmlns="" xmlns:p="http://schemas.openxmlformats.org/presentationml/2006/main" xmlns:r="http://schemas.openxmlformats.org/officeDocument/2006/relationships" xmlns:a="http://schemas.openxmlformats.org/drawingml/2006/main" Requires="a14">
          <p:graphicFrame>
            <p:nvGraphicFramePr>
              <p:cNvPr id="5" name="Table 4"/>
              <p:cNvGraphicFramePr>
                <a:graphicFrameLocks noGrp="1"/>
              </p:cNvGraphicFramePr>
              <p:nvPr>
                <p:extLst>
                  <p:ext uri="{D42A27DB-BD31-4B8C-83A1-F6EECF244321}">
                    <p14:modId xmlns:p14="http://schemas.microsoft.com/office/powerpoint/2010/main" val="3850082245"/>
                  </p:ext>
                </p:extLst>
              </p:nvPr>
            </p:nvGraphicFramePr>
            <p:xfrm>
              <a:off x="168425" y="2622841"/>
              <a:ext cx="8839199" cy="2367184"/>
            </p:xfrm>
            <a:graphic>
              <a:graphicData uri="http://schemas.openxmlformats.org/drawingml/2006/table">
                <a:tbl>
                  <a:tblPr firstRow="1" firstCol="1" bandRow="1">
                    <a:tableStyleId>{5C22544A-7EE6-4342-B048-85BDC9FD1C3A}</a:tableStyleId>
                  </a:tblPr>
                  <a:tblGrid>
                    <a:gridCol w="2057400"/>
                    <a:gridCol w="1295400"/>
                    <a:gridCol w="3962400"/>
                    <a:gridCol w="1523999"/>
                  </a:tblGrid>
                  <a:tr h="591796">
                    <a:tc>
                      <a:txBody>
                        <a:bodyPr/>
                        <a:lstStyle/>
                        <a:p>
                          <a:pPr marL="0" marR="0" algn="ctr">
                            <a:lnSpc>
                              <a:spcPct val="115000"/>
                            </a:lnSpc>
                            <a:spcBef>
                              <a:spcPts val="0"/>
                            </a:spcBef>
                            <a:spcAft>
                              <a:spcPts val="0"/>
                            </a:spcAft>
                          </a:pPr>
                          <a:r>
                            <a:rPr lang="en-US" sz="1800" baseline="0" dirty="0" smtClean="0">
                              <a:solidFill>
                                <a:schemeClr val="tx1"/>
                              </a:solidFill>
                              <a:effectLst/>
                              <a:latin typeface="+mn-lt"/>
                              <a:ea typeface="+mn-ea"/>
                              <a:cs typeface="+mn-cs"/>
                            </a:rPr>
                            <a:t>Example Equation</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800" dirty="0">
                              <a:solidFill>
                                <a:schemeClr val="tx1"/>
                              </a:solidFill>
                              <a:effectLst/>
                            </a:rPr>
                            <a:t>Device</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600" dirty="0" smtClean="0">
                              <a:solidFill>
                                <a:schemeClr val="tx1"/>
                              </a:solidFill>
                              <a:effectLst/>
                              <a:latin typeface="Calibri"/>
                              <a:ea typeface="Calibri"/>
                              <a:cs typeface="Times New Roman"/>
                            </a:rPr>
                            <a:t>Instruction</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800" dirty="0">
                              <a:solidFill>
                                <a:schemeClr val="tx1"/>
                              </a:solidFill>
                              <a:effectLst/>
                            </a:rPr>
                            <a:t>Result</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r>
                  <a:tr h="591796">
                    <a:tc rowSpan="3">
                      <a:txBody>
                        <a:bodyPr/>
                        <a:lstStyle/>
                        <a:p>
                          <a:pPr marL="0" marR="0" algn="ctr">
                            <a:lnSpc>
                              <a:spcPct val="115000"/>
                            </a:lnSpc>
                            <a:spcBef>
                              <a:spcPts val="0"/>
                            </a:spcBef>
                            <a:spcAft>
                              <a:spcPts val="0"/>
                            </a:spcAft>
                          </a:pPr>
                          <a14:m>
                            <m:oMath xmlns:m="http://schemas.openxmlformats.org/officeDocument/2006/math">
                              <m:f>
                                <m:fPr>
                                  <m:ctrlPr>
                                    <a:rPr lang="en-US" sz="2200" b="1" i="1" smtClean="0">
                                      <a:solidFill>
                                        <a:schemeClr val="tx1"/>
                                      </a:solidFill>
                                      <a:effectLst/>
                                      <a:latin typeface="Cambria Math"/>
                                    </a:rPr>
                                  </m:ctrlPr>
                                </m:fPr>
                                <m:num>
                                  <m:r>
                                    <a:rPr lang="en-US" sz="2200" b="1" i="0" smtClean="0">
                                      <a:solidFill>
                                        <a:schemeClr val="tx1"/>
                                      </a:solidFill>
                                      <a:effectLst/>
                                      <a:latin typeface="Cambria Math"/>
                                    </a:rPr>
                                    <m:t>𝟓</m:t>
                                  </m:r>
                                  <m:r>
                                    <a:rPr lang="en-US" sz="2200" b="1" i="0" smtClean="0">
                                      <a:solidFill>
                                        <a:schemeClr val="tx1"/>
                                      </a:solidFill>
                                      <a:effectLst/>
                                      <a:latin typeface="Cambria Math"/>
                                    </a:rPr>
                                    <m:t>.</m:t>
                                  </m:r>
                                  <m:r>
                                    <a:rPr lang="en-US" sz="2200" b="1" i="0" smtClean="0">
                                      <a:solidFill>
                                        <a:schemeClr val="tx1"/>
                                      </a:solidFill>
                                      <a:effectLst/>
                                      <a:latin typeface="Cambria Math"/>
                                    </a:rPr>
                                    <m:t>𝟎</m:t>
                                  </m:r>
                                </m:num>
                                <m:den>
                                  <m:r>
                                    <a:rPr lang="en-US" sz="2200" b="1" i="1" smtClean="0">
                                      <a:solidFill>
                                        <a:schemeClr val="tx1"/>
                                      </a:solidFill>
                                      <a:effectLst/>
                                      <a:latin typeface="Cambria Math"/>
                                    </a:rPr>
                                    <m:t>𝟎</m:t>
                                  </m:r>
                                  <m:r>
                                    <a:rPr lang="en-US" sz="2200" b="1" i="1" smtClean="0">
                                      <a:solidFill>
                                        <a:schemeClr val="tx1"/>
                                      </a:solidFill>
                                      <a:effectLst/>
                                      <a:latin typeface="Cambria Math"/>
                                    </a:rPr>
                                    <m:t>.</m:t>
                                  </m:r>
                                  <m:r>
                                    <a:rPr lang="en-US" sz="2200" b="1" i="1" smtClean="0">
                                      <a:solidFill>
                                        <a:schemeClr val="tx1"/>
                                      </a:solidFill>
                                      <a:effectLst/>
                                      <a:latin typeface="Cambria Math"/>
                                    </a:rPr>
                                    <m:t>𝟎𝟏𝟗𝟎𝟒𝟒𝟎𝟑𝟔𝟎𝟒</m:t>
                                  </m:r>
                                </m:den>
                              </m:f>
                            </m:oMath>
                          </a14:m>
                          <a:r>
                            <a:rPr lang="en-US" sz="2200" dirty="0" smtClean="0">
                              <a:solidFill>
                                <a:schemeClr val="tx1"/>
                              </a:solidFill>
                              <a:effectLst/>
                            </a:rPr>
                            <a:t> </a:t>
                          </a:r>
                          <a:endParaRPr lang="en-US" sz="2200"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c>
                      <a:txBody>
                        <a:bodyPr/>
                        <a:lstStyle/>
                        <a:p>
                          <a:pPr marL="0" marR="0" algn="ctr">
                            <a:lnSpc>
                              <a:spcPct val="115000"/>
                            </a:lnSpc>
                            <a:spcBef>
                              <a:spcPts val="0"/>
                            </a:spcBef>
                            <a:spcAft>
                              <a:spcPts val="0"/>
                            </a:spcAft>
                          </a:pPr>
                          <a:r>
                            <a:rPr lang="en-US" sz="1800" b="1" dirty="0" smtClean="0">
                              <a:effectLst/>
                            </a:rPr>
                            <a:t>CPU</a:t>
                          </a:r>
                          <a:endParaRPr lang="en-US" sz="1600" b="1" dirty="0">
                            <a:effectLst/>
                            <a:latin typeface="Calibri"/>
                            <a:ea typeface="Calibri"/>
                            <a:cs typeface="Times New Roman"/>
                          </a:endParaRPr>
                        </a:p>
                      </a:txBody>
                      <a:tcPr marL="68580" marR="68580" marT="0" marB="0">
                        <a:solidFill>
                          <a:srgbClr val="00B050"/>
                        </a:solidFill>
                      </a:tcPr>
                    </a:tc>
                    <a:tc>
                      <a:txBody>
                        <a:bodyPr/>
                        <a:lstStyle/>
                        <a:p>
                          <a:pPr marL="0" marR="0" algn="l">
                            <a:lnSpc>
                              <a:spcPct val="115000"/>
                            </a:lnSpc>
                            <a:spcBef>
                              <a:spcPts val="0"/>
                            </a:spcBef>
                            <a:spcAft>
                              <a:spcPts val="0"/>
                            </a:spcAft>
                          </a:pPr>
                          <a:r>
                            <a:rPr lang="en-US" sz="1600" b="1" dirty="0" smtClean="0">
                              <a:effectLst/>
                              <a:latin typeface="Courier New" pitchFamily="49" charset="0"/>
                              <a:ea typeface="Calibri"/>
                              <a:cs typeface="Courier New" pitchFamily="49" charset="0"/>
                            </a:rPr>
                            <a:t>divss</a:t>
                          </a:r>
                          <a:r>
                            <a:rPr lang="en-US" sz="1600" b="1" baseline="0" dirty="0" smtClean="0">
                              <a:effectLst/>
                              <a:latin typeface="Courier New" pitchFamily="49" charset="0"/>
                              <a:ea typeface="Calibri"/>
                              <a:cs typeface="Courier New" pitchFamily="49" charset="0"/>
                            </a:rPr>
                            <a:t>         </a:t>
                          </a:r>
                          <a:r>
                            <a:rPr lang="en-US" sz="1600" b="1" dirty="0" smtClean="0">
                              <a:effectLst/>
                              <a:latin typeface="Courier New" pitchFamily="49" charset="0"/>
                              <a:ea typeface="Calibri"/>
                              <a:cs typeface="Courier New" pitchFamily="49" charset="0"/>
                            </a:rPr>
                            <a:t>-40(%rbp), %xmm0</a:t>
                          </a:r>
                          <a:endParaRPr lang="en-US" sz="1600" b="1" dirty="0">
                            <a:effectLst/>
                            <a:latin typeface="Courier New" pitchFamily="49" charset="0"/>
                            <a:ea typeface="Calibri"/>
                            <a:cs typeface="Courier New" pitchFamily="49" charset="0"/>
                          </a:endParaRPr>
                        </a:p>
                      </a:txBody>
                      <a:tcPr marL="68580" marR="68580" marT="0" marB="0">
                        <a:solidFill>
                          <a:srgbClr val="00B050"/>
                        </a:solidFill>
                      </a:tcPr>
                    </a:tc>
                    <a:tc>
                      <a:txBody>
                        <a:bodyPr/>
                        <a:lstStyle/>
                        <a:p>
                          <a:pPr marL="0" marR="0" algn="ctr">
                            <a:lnSpc>
                              <a:spcPct val="115000"/>
                            </a:lnSpc>
                            <a:spcBef>
                              <a:spcPts val="0"/>
                            </a:spcBef>
                            <a:spcAft>
                              <a:spcPts val="0"/>
                            </a:spcAft>
                          </a:pPr>
                          <a:r>
                            <a:rPr lang="en-US" sz="1800" b="1" dirty="0" smtClean="0">
                              <a:effectLst/>
                            </a:rPr>
                            <a:t>262.549</a:t>
                          </a:r>
                          <a:r>
                            <a:rPr lang="en-US" sz="1800" b="1" dirty="0" smtClean="0">
                              <a:solidFill>
                                <a:srgbClr val="FF0000"/>
                              </a:solidFill>
                              <a:effectLst/>
                            </a:rPr>
                            <a:t>377</a:t>
                          </a:r>
                          <a:endParaRPr lang="en-US" sz="1600" b="1" dirty="0">
                            <a:solidFill>
                              <a:srgbClr val="FF0000"/>
                            </a:solidFill>
                            <a:effectLst/>
                            <a:latin typeface="Calibri"/>
                            <a:ea typeface="Calibri"/>
                            <a:cs typeface="Times New Roman"/>
                          </a:endParaRPr>
                        </a:p>
                      </a:txBody>
                      <a:tcPr marL="68580" marR="68580" marT="0" marB="0">
                        <a:solidFill>
                          <a:srgbClr val="00B050"/>
                        </a:solidFill>
                      </a:tcPr>
                    </a:tc>
                  </a:tr>
                  <a:tr h="591796">
                    <a:tc vMerge="1">
                      <a:txBody>
                        <a:bodyPr/>
                        <a:lstStyle/>
                        <a:p>
                          <a:endParaRPr lang="en-US"/>
                        </a:p>
                      </a:txBody>
                      <a:tcPr/>
                    </a:tc>
                    <a:tc>
                      <a:txBody>
                        <a:bodyPr/>
                        <a:lstStyle/>
                        <a:p>
                          <a:pPr marL="0" marR="0" algn="ctr">
                            <a:lnSpc>
                              <a:spcPct val="115000"/>
                            </a:lnSpc>
                            <a:spcBef>
                              <a:spcPts val="0"/>
                            </a:spcBef>
                            <a:spcAft>
                              <a:spcPts val="0"/>
                            </a:spcAft>
                          </a:pPr>
                          <a:r>
                            <a:rPr lang="en-US" sz="1800" b="1" dirty="0">
                              <a:effectLst/>
                            </a:rPr>
                            <a:t>GPU</a:t>
                          </a:r>
                          <a:endParaRPr lang="en-US" sz="1600" b="1" dirty="0">
                            <a:effectLst/>
                            <a:latin typeface="Calibri"/>
                            <a:ea typeface="Calibri"/>
                            <a:cs typeface="Times New Roman"/>
                          </a:endParaRPr>
                        </a:p>
                      </a:txBody>
                      <a:tcPr marL="68580" marR="68580" marT="0" marB="0">
                        <a:solidFill>
                          <a:srgbClr val="21A0FF"/>
                        </a:solidFill>
                      </a:tcPr>
                    </a:tc>
                    <a:tc>
                      <a:txBody>
                        <a:bodyPr/>
                        <a:lstStyle/>
                        <a:p>
                          <a:pPr marL="0" marR="0" algn="l">
                            <a:lnSpc>
                              <a:spcPct val="115000"/>
                            </a:lnSpc>
                            <a:spcBef>
                              <a:spcPts val="0"/>
                            </a:spcBef>
                            <a:spcAft>
                              <a:spcPts val="0"/>
                            </a:spcAft>
                          </a:pPr>
                          <a:r>
                            <a:rPr lang="en-US" sz="1600" b="1" dirty="0" smtClean="0">
                              <a:effectLst/>
                              <a:latin typeface="Courier New" pitchFamily="49" charset="0"/>
                              <a:ea typeface="Calibri"/>
                              <a:cs typeface="Courier New" pitchFamily="49" charset="0"/>
                            </a:rPr>
                            <a:t>div.full.f32 </a:t>
                          </a:r>
                          <a:r>
                            <a:rPr lang="en-US" sz="1600" b="1" baseline="0" dirty="0" smtClean="0">
                              <a:effectLst/>
                              <a:latin typeface="Courier New" pitchFamily="49" charset="0"/>
                              <a:ea typeface="Calibri"/>
                              <a:cs typeface="Courier New" pitchFamily="49" charset="0"/>
                            </a:rPr>
                            <a:t> </a:t>
                          </a:r>
                          <a:r>
                            <a:rPr lang="en-US" sz="1600" b="1" dirty="0" smtClean="0">
                              <a:effectLst/>
                              <a:latin typeface="Courier New" pitchFamily="49" charset="0"/>
                              <a:ea typeface="Calibri"/>
                              <a:cs typeface="Courier New" pitchFamily="49" charset="0"/>
                            </a:rPr>
                            <a:t>%f3, %f1, %f2;</a:t>
                          </a:r>
                          <a:endParaRPr lang="en-US" sz="1600" b="1" dirty="0">
                            <a:effectLst/>
                            <a:latin typeface="Courier New" pitchFamily="49" charset="0"/>
                            <a:ea typeface="Calibri"/>
                            <a:cs typeface="Courier New" pitchFamily="49" charset="0"/>
                          </a:endParaRPr>
                        </a:p>
                      </a:txBody>
                      <a:tcPr marL="68580" marR="68580" marT="0" marB="0">
                        <a:solidFill>
                          <a:srgbClr val="21A0FF"/>
                        </a:solidFill>
                      </a:tcPr>
                    </a:tc>
                    <a:tc>
                      <a:txBody>
                        <a:bodyPr/>
                        <a:lstStyle/>
                        <a:p>
                          <a:pPr marL="0" marR="0" algn="ctr">
                            <a:lnSpc>
                              <a:spcPct val="115000"/>
                            </a:lnSpc>
                            <a:spcBef>
                              <a:spcPts val="0"/>
                            </a:spcBef>
                            <a:spcAft>
                              <a:spcPts val="0"/>
                            </a:spcAft>
                          </a:pPr>
                          <a:r>
                            <a:rPr lang="en-US" sz="1800" b="1" dirty="0" smtClean="0">
                              <a:effectLst/>
                            </a:rPr>
                            <a:t>262.549</a:t>
                          </a:r>
                          <a:r>
                            <a:rPr lang="en-US" sz="1800" b="1" dirty="0" smtClean="0">
                              <a:solidFill>
                                <a:srgbClr val="FF0000"/>
                              </a:solidFill>
                              <a:effectLst/>
                            </a:rPr>
                            <a:t>407</a:t>
                          </a:r>
                        </a:p>
                      </a:txBody>
                      <a:tcPr marL="68580" marR="68580" marT="0" marB="0">
                        <a:solidFill>
                          <a:srgbClr val="21A0FF"/>
                        </a:solidFill>
                      </a:tcPr>
                    </a:tc>
                  </a:tr>
                  <a:tr h="591796">
                    <a:tc vMerge="1">
                      <a:txBody>
                        <a:bodyPr/>
                        <a:lstStyle/>
                        <a:p>
                          <a:pPr marL="0" marR="0" algn="ctr">
                            <a:lnSpc>
                              <a:spcPct val="115000"/>
                            </a:lnSpc>
                            <a:spcBef>
                              <a:spcPts val="0"/>
                            </a:spcBef>
                            <a:spcAft>
                              <a:spcPts val="0"/>
                            </a:spcAft>
                          </a:pPr>
                          <a:endParaRPr lang="en-US" sz="2400" dirty="0">
                            <a:solidFill>
                              <a:schemeClr val="tx1"/>
                            </a:solidFill>
                            <a:effectLst/>
                            <a:latin typeface="Calibri"/>
                            <a:ea typeface="Calibri"/>
                            <a:cs typeface="Times New Roman"/>
                          </a:endParaRPr>
                        </a:p>
                      </a:txBody>
                      <a:tcPr marL="68580" marR="68580" marT="0" marB="0" anchor="ctr">
                        <a:solidFill>
                          <a:schemeClr val="bg2">
                            <a:lumMod val="20000"/>
                            <a:lumOff val="80000"/>
                          </a:schemeClr>
                        </a:solidFill>
                      </a:tcPr>
                    </a:tc>
                    <a:tc>
                      <a:txBody>
                        <a:bodyPr/>
                        <a:lstStyle/>
                        <a:p>
                          <a:pPr marL="0" marR="0" algn="ctr">
                            <a:lnSpc>
                              <a:spcPct val="115000"/>
                            </a:lnSpc>
                            <a:spcBef>
                              <a:spcPts val="0"/>
                            </a:spcBef>
                            <a:spcAft>
                              <a:spcPts val="0"/>
                            </a:spcAft>
                          </a:pPr>
                          <a:r>
                            <a:rPr lang="en-US" sz="1600" b="1" dirty="0" err="1" smtClean="0">
                              <a:effectLst/>
                              <a:latin typeface="Calibri"/>
                              <a:ea typeface="Calibri"/>
                              <a:cs typeface="Times New Roman"/>
                            </a:rPr>
                            <a:t>Matlab</a:t>
                          </a:r>
                          <a:endParaRPr lang="en-US" sz="1600" b="1" dirty="0">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600" b="1" dirty="0" err="1" smtClean="0">
                              <a:effectLst/>
                              <a:latin typeface="Courier New" pitchFamily="49" charset="0"/>
                              <a:ea typeface="Calibri"/>
                              <a:cs typeface="Courier New" pitchFamily="49" charset="0"/>
                            </a:rPr>
                            <a:t>vpa</a:t>
                          </a:r>
                          <a:r>
                            <a:rPr lang="en-US" sz="1600" b="1" dirty="0" smtClean="0">
                              <a:effectLst/>
                              <a:latin typeface="Courier New" pitchFamily="49" charset="0"/>
                              <a:ea typeface="Calibri"/>
                              <a:cs typeface="Courier New" pitchFamily="49" charset="0"/>
                            </a:rPr>
                            <a:t>(5.00/0.01904403604, 30)</a:t>
                          </a:r>
                          <a:endParaRPr lang="en-US" sz="1600" b="1" dirty="0">
                            <a:effectLst/>
                            <a:latin typeface="Courier New" pitchFamily="49" charset="0"/>
                            <a:ea typeface="Calibri"/>
                            <a:cs typeface="Courier New" pitchFamily="49"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800" b="1" dirty="0" smtClean="0">
                              <a:effectLst/>
                            </a:rPr>
                            <a:t>262.549</a:t>
                          </a:r>
                          <a:r>
                            <a:rPr lang="en-US" sz="1800" b="1" dirty="0" smtClean="0">
                              <a:solidFill>
                                <a:srgbClr val="FF0000"/>
                              </a:solidFill>
                              <a:effectLst/>
                            </a:rPr>
                            <a:t>3875</a:t>
                          </a:r>
                          <a:r>
                            <a:rPr lang="en-US" sz="1800" b="1" dirty="0" smtClean="0">
                              <a:effectLst/>
                            </a:rPr>
                            <a:t>…</a:t>
                          </a:r>
                        </a:p>
                      </a:txBody>
                      <a:tcPr marL="68580" marR="68580" marT="0" marB="0">
                        <a:solidFill>
                          <a:schemeClr val="bg1">
                            <a:lumMod val="85000"/>
                          </a:schemeClr>
                        </a:solidFill>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xmlns="" xmlns:a14="http://schemas.microsoft.com/office/drawing/2010/main" xmlns:mc="http://schemas.openxmlformats.org/markup-compatibility/2006" xmlns:p="http://schemas.openxmlformats.org/presentationml/2006/main" xmlns:r="http://schemas.openxmlformats.org/officeDocument/2006/relationships" xmlns:a="http://schemas.openxmlformats.org/drawingml/2006/main" val="3850082245"/>
                  </p:ext>
                </p:extLst>
              </p:nvPr>
            </p:nvGraphicFramePr>
            <p:xfrm>
              <a:off x="168425" y="2622841"/>
              <a:ext cx="8839199" cy="2367184"/>
            </p:xfrm>
            <a:graphic>
              <a:graphicData uri="http://schemas.openxmlformats.org/drawingml/2006/table">
                <a:tbl>
                  <a:tblPr firstRow="1" firstCol="1" bandRow="1">
                    <a:tableStyleId>{5C22544A-7EE6-4342-B048-85BDC9FD1C3A}</a:tableStyleId>
                  </a:tblPr>
                  <a:tblGrid>
                    <a:gridCol w="2057400"/>
                    <a:gridCol w="1295400"/>
                    <a:gridCol w="3962400"/>
                    <a:gridCol w="1523999"/>
                  </a:tblGrid>
                  <a:tr h="591796">
                    <a:tc>
                      <a:txBody>
                        <a:bodyPr/>
                        <a:lstStyle/>
                        <a:p>
                          <a:pPr marL="0" marR="0" algn="ctr">
                            <a:lnSpc>
                              <a:spcPct val="115000"/>
                            </a:lnSpc>
                            <a:spcBef>
                              <a:spcPts val="0"/>
                            </a:spcBef>
                            <a:spcAft>
                              <a:spcPts val="0"/>
                            </a:spcAft>
                          </a:pPr>
                          <a:r>
                            <a:rPr lang="en-US" sz="1800" baseline="0" dirty="0" smtClean="0">
                              <a:solidFill>
                                <a:schemeClr val="tx1"/>
                              </a:solidFill>
                              <a:effectLst/>
                              <a:latin typeface="+mn-lt"/>
                              <a:ea typeface="+mn-ea"/>
                              <a:cs typeface="+mn-cs"/>
                            </a:rPr>
                            <a:t>Example Equation</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800" dirty="0">
                              <a:solidFill>
                                <a:schemeClr val="tx1"/>
                              </a:solidFill>
                              <a:effectLst/>
                            </a:rPr>
                            <a:t>Device</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600" dirty="0" smtClean="0">
                              <a:solidFill>
                                <a:schemeClr val="tx1"/>
                              </a:solidFill>
                              <a:effectLst/>
                              <a:latin typeface="Calibri"/>
                              <a:ea typeface="Calibri"/>
                              <a:cs typeface="Times New Roman"/>
                            </a:rPr>
                            <a:t>Instruction</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800" dirty="0">
                              <a:solidFill>
                                <a:schemeClr val="tx1"/>
                              </a:solidFill>
                              <a:effectLst/>
                            </a:rPr>
                            <a:t>Result</a:t>
                          </a:r>
                          <a:endParaRPr lang="en-US" sz="1600" dirty="0">
                            <a:solidFill>
                              <a:schemeClr val="tx1"/>
                            </a:solidFill>
                            <a:effectLst/>
                            <a:latin typeface="Calibri"/>
                            <a:ea typeface="Calibri"/>
                            <a:cs typeface="Times New Roman"/>
                          </a:endParaRPr>
                        </a:p>
                      </a:txBody>
                      <a:tcPr marL="68580" marR="68580" marT="0" marB="0">
                        <a:solidFill>
                          <a:schemeClr val="bg1">
                            <a:lumMod val="85000"/>
                          </a:schemeClr>
                        </a:solidFill>
                      </a:tcPr>
                    </a:tc>
                  </a:tr>
                  <a:tr h="591796">
                    <a:tc rowSpan="3">
                      <a:txBody>
                        <a:bodyPr/>
                        <a:lstStyle/>
                        <a:p>
                          <a:endParaRPr lang="en-US"/>
                        </a:p>
                      </a:txBody>
                      <a:tcPr marL="68580" marR="68580" marT="0" marB="0" anchor="ctr">
                        <a:blipFill rotWithShape="1">
                          <a:blip r:embed="rId2"/>
                          <a:stretch>
                            <a:fillRect l="-296" t="-35959" r="-328994"/>
                          </a:stretch>
                        </a:blipFill>
                      </a:tcPr>
                    </a:tc>
                    <a:tc>
                      <a:txBody>
                        <a:bodyPr/>
                        <a:lstStyle/>
                        <a:p>
                          <a:pPr marL="0" marR="0" algn="ctr">
                            <a:lnSpc>
                              <a:spcPct val="115000"/>
                            </a:lnSpc>
                            <a:spcBef>
                              <a:spcPts val="0"/>
                            </a:spcBef>
                            <a:spcAft>
                              <a:spcPts val="0"/>
                            </a:spcAft>
                          </a:pPr>
                          <a:r>
                            <a:rPr lang="en-US" sz="1800" b="1" dirty="0" smtClean="0">
                              <a:effectLst/>
                            </a:rPr>
                            <a:t>CPU</a:t>
                          </a:r>
                          <a:endParaRPr lang="en-US" sz="1600" b="1" dirty="0">
                            <a:effectLst/>
                            <a:latin typeface="Calibri"/>
                            <a:ea typeface="Calibri"/>
                            <a:cs typeface="Times New Roman"/>
                          </a:endParaRPr>
                        </a:p>
                      </a:txBody>
                      <a:tcPr marL="68580" marR="68580" marT="0" marB="0">
                        <a:solidFill>
                          <a:srgbClr val="00B050"/>
                        </a:solidFill>
                      </a:tcPr>
                    </a:tc>
                    <a:tc>
                      <a:txBody>
                        <a:bodyPr/>
                        <a:lstStyle/>
                        <a:p>
                          <a:pPr marL="0" marR="0" algn="l">
                            <a:lnSpc>
                              <a:spcPct val="115000"/>
                            </a:lnSpc>
                            <a:spcBef>
                              <a:spcPts val="0"/>
                            </a:spcBef>
                            <a:spcAft>
                              <a:spcPts val="0"/>
                            </a:spcAft>
                          </a:pPr>
                          <a:r>
                            <a:rPr lang="en-US" sz="1600" b="1" dirty="0" smtClean="0">
                              <a:effectLst/>
                              <a:latin typeface="Courier New" pitchFamily="49" charset="0"/>
                              <a:ea typeface="Calibri"/>
                              <a:cs typeface="Courier New" pitchFamily="49" charset="0"/>
                            </a:rPr>
                            <a:t>divss</a:t>
                          </a:r>
                          <a:r>
                            <a:rPr lang="en-US" sz="1600" b="1" baseline="0" dirty="0" smtClean="0">
                              <a:effectLst/>
                              <a:latin typeface="Courier New" pitchFamily="49" charset="0"/>
                              <a:ea typeface="Calibri"/>
                              <a:cs typeface="Courier New" pitchFamily="49" charset="0"/>
                            </a:rPr>
                            <a:t>         </a:t>
                          </a:r>
                          <a:r>
                            <a:rPr lang="en-US" sz="1600" b="1" dirty="0" smtClean="0">
                              <a:effectLst/>
                              <a:latin typeface="Courier New" pitchFamily="49" charset="0"/>
                              <a:ea typeface="Calibri"/>
                              <a:cs typeface="Courier New" pitchFamily="49" charset="0"/>
                            </a:rPr>
                            <a:t>-40(%rbp), %xmm0</a:t>
                          </a:r>
                          <a:endParaRPr lang="en-US" sz="1600" b="1" dirty="0">
                            <a:effectLst/>
                            <a:latin typeface="Courier New" pitchFamily="49" charset="0"/>
                            <a:ea typeface="Calibri"/>
                            <a:cs typeface="Courier New" pitchFamily="49" charset="0"/>
                          </a:endParaRPr>
                        </a:p>
                      </a:txBody>
                      <a:tcPr marL="68580" marR="68580" marT="0" marB="0">
                        <a:solidFill>
                          <a:srgbClr val="00B050"/>
                        </a:solidFill>
                      </a:tcPr>
                    </a:tc>
                    <a:tc>
                      <a:txBody>
                        <a:bodyPr/>
                        <a:lstStyle/>
                        <a:p>
                          <a:pPr marL="0" marR="0" algn="ctr">
                            <a:lnSpc>
                              <a:spcPct val="115000"/>
                            </a:lnSpc>
                            <a:spcBef>
                              <a:spcPts val="0"/>
                            </a:spcBef>
                            <a:spcAft>
                              <a:spcPts val="0"/>
                            </a:spcAft>
                          </a:pPr>
                          <a:r>
                            <a:rPr lang="en-US" sz="1800" b="1" dirty="0" smtClean="0">
                              <a:effectLst/>
                            </a:rPr>
                            <a:t>262.549</a:t>
                          </a:r>
                          <a:r>
                            <a:rPr lang="en-US" sz="1800" b="1" dirty="0" smtClean="0">
                              <a:solidFill>
                                <a:srgbClr val="FF0000"/>
                              </a:solidFill>
                              <a:effectLst/>
                            </a:rPr>
                            <a:t>377</a:t>
                          </a:r>
                          <a:endParaRPr lang="en-US" sz="1600" b="1" dirty="0">
                            <a:solidFill>
                              <a:srgbClr val="FF0000"/>
                            </a:solidFill>
                            <a:effectLst/>
                            <a:latin typeface="Calibri"/>
                            <a:ea typeface="Calibri"/>
                            <a:cs typeface="Times New Roman"/>
                          </a:endParaRPr>
                        </a:p>
                      </a:txBody>
                      <a:tcPr marL="68580" marR="68580" marT="0" marB="0">
                        <a:solidFill>
                          <a:srgbClr val="00B050"/>
                        </a:solidFill>
                      </a:tcPr>
                    </a:tc>
                  </a:tr>
                  <a:tr h="591796">
                    <a:tc vMerge="1">
                      <a:txBody>
                        <a:bodyPr/>
                        <a:lstStyle/>
                        <a:p>
                          <a:endParaRPr lang="en-US"/>
                        </a:p>
                      </a:txBody>
                      <a:tcPr/>
                    </a:tc>
                    <a:tc>
                      <a:txBody>
                        <a:bodyPr/>
                        <a:lstStyle/>
                        <a:p>
                          <a:pPr marL="0" marR="0" algn="ctr">
                            <a:lnSpc>
                              <a:spcPct val="115000"/>
                            </a:lnSpc>
                            <a:spcBef>
                              <a:spcPts val="0"/>
                            </a:spcBef>
                            <a:spcAft>
                              <a:spcPts val="0"/>
                            </a:spcAft>
                          </a:pPr>
                          <a:r>
                            <a:rPr lang="en-US" sz="1800" b="1" dirty="0">
                              <a:effectLst/>
                            </a:rPr>
                            <a:t>GPU</a:t>
                          </a:r>
                          <a:endParaRPr lang="en-US" sz="1600" b="1" dirty="0">
                            <a:effectLst/>
                            <a:latin typeface="Calibri"/>
                            <a:ea typeface="Calibri"/>
                            <a:cs typeface="Times New Roman"/>
                          </a:endParaRPr>
                        </a:p>
                      </a:txBody>
                      <a:tcPr marL="68580" marR="68580" marT="0" marB="0">
                        <a:solidFill>
                          <a:srgbClr val="21A0FF"/>
                        </a:solidFill>
                      </a:tcPr>
                    </a:tc>
                    <a:tc>
                      <a:txBody>
                        <a:bodyPr/>
                        <a:lstStyle/>
                        <a:p>
                          <a:pPr marL="0" marR="0" algn="l">
                            <a:lnSpc>
                              <a:spcPct val="115000"/>
                            </a:lnSpc>
                            <a:spcBef>
                              <a:spcPts val="0"/>
                            </a:spcBef>
                            <a:spcAft>
                              <a:spcPts val="0"/>
                            </a:spcAft>
                          </a:pPr>
                          <a:r>
                            <a:rPr lang="en-US" sz="1600" b="1" dirty="0" smtClean="0">
                              <a:effectLst/>
                              <a:latin typeface="Courier New" pitchFamily="49" charset="0"/>
                              <a:ea typeface="Calibri"/>
                              <a:cs typeface="Courier New" pitchFamily="49" charset="0"/>
                            </a:rPr>
                            <a:t>div.full.f32 </a:t>
                          </a:r>
                          <a:r>
                            <a:rPr lang="en-US" sz="1600" b="1" baseline="0" dirty="0" smtClean="0">
                              <a:effectLst/>
                              <a:latin typeface="Courier New" pitchFamily="49" charset="0"/>
                              <a:ea typeface="Calibri"/>
                              <a:cs typeface="Courier New" pitchFamily="49" charset="0"/>
                            </a:rPr>
                            <a:t> </a:t>
                          </a:r>
                          <a:r>
                            <a:rPr lang="en-US" sz="1600" b="1" dirty="0" smtClean="0">
                              <a:effectLst/>
                              <a:latin typeface="Courier New" pitchFamily="49" charset="0"/>
                              <a:ea typeface="Calibri"/>
                              <a:cs typeface="Courier New" pitchFamily="49" charset="0"/>
                            </a:rPr>
                            <a:t>%f3, %f1, %f2;</a:t>
                          </a:r>
                          <a:endParaRPr lang="en-US" sz="1600" b="1" dirty="0">
                            <a:effectLst/>
                            <a:latin typeface="Courier New" pitchFamily="49" charset="0"/>
                            <a:ea typeface="Calibri"/>
                            <a:cs typeface="Courier New" pitchFamily="49" charset="0"/>
                          </a:endParaRPr>
                        </a:p>
                      </a:txBody>
                      <a:tcPr marL="68580" marR="68580" marT="0" marB="0">
                        <a:solidFill>
                          <a:srgbClr val="21A0FF"/>
                        </a:solidFill>
                      </a:tcPr>
                    </a:tc>
                    <a:tc>
                      <a:txBody>
                        <a:bodyPr/>
                        <a:lstStyle/>
                        <a:p>
                          <a:pPr marL="0" marR="0" algn="ctr">
                            <a:lnSpc>
                              <a:spcPct val="115000"/>
                            </a:lnSpc>
                            <a:spcBef>
                              <a:spcPts val="0"/>
                            </a:spcBef>
                            <a:spcAft>
                              <a:spcPts val="0"/>
                            </a:spcAft>
                          </a:pPr>
                          <a:r>
                            <a:rPr lang="en-US" sz="1800" b="1" dirty="0" smtClean="0">
                              <a:effectLst/>
                            </a:rPr>
                            <a:t>262.549</a:t>
                          </a:r>
                          <a:r>
                            <a:rPr lang="en-US" sz="1800" b="1" dirty="0" smtClean="0">
                              <a:solidFill>
                                <a:srgbClr val="FF0000"/>
                              </a:solidFill>
                              <a:effectLst/>
                            </a:rPr>
                            <a:t>407</a:t>
                          </a:r>
                        </a:p>
                      </a:txBody>
                      <a:tcPr marL="68580" marR="68580" marT="0" marB="0">
                        <a:solidFill>
                          <a:srgbClr val="21A0FF"/>
                        </a:solidFill>
                      </a:tcPr>
                    </a:tc>
                  </a:tr>
                  <a:tr h="591796">
                    <a:tc vMerge="1">
                      <a:txBody>
                        <a:bodyPr/>
                        <a:lstStyle/>
                        <a:p>
                          <a:pPr marL="0" marR="0" algn="ctr">
                            <a:lnSpc>
                              <a:spcPct val="115000"/>
                            </a:lnSpc>
                            <a:spcBef>
                              <a:spcPts val="0"/>
                            </a:spcBef>
                            <a:spcAft>
                              <a:spcPts val="0"/>
                            </a:spcAft>
                          </a:pPr>
                          <a:endParaRPr lang="en-US" sz="2400" dirty="0">
                            <a:solidFill>
                              <a:schemeClr val="tx1"/>
                            </a:solidFill>
                            <a:effectLst/>
                            <a:latin typeface="Calibri"/>
                            <a:ea typeface="Calibri"/>
                            <a:cs typeface="Times New Roman"/>
                          </a:endParaRPr>
                        </a:p>
                      </a:txBody>
                      <a:tcPr marL="68580" marR="68580" marT="0" marB="0" anchor="ctr">
                        <a:solidFill>
                          <a:schemeClr val="bg2">
                            <a:lumMod val="20000"/>
                            <a:lumOff val="80000"/>
                          </a:schemeClr>
                        </a:solidFill>
                      </a:tcPr>
                    </a:tc>
                    <a:tc>
                      <a:txBody>
                        <a:bodyPr/>
                        <a:lstStyle/>
                        <a:p>
                          <a:pPr marL="0" marR="0" algn="ctr">
                            <a:lnSpc>
                              <a:spcPct val="115000"/>
                            </a:lnSpc>
                            <a:spcBef>
                              <a:spcPts val="0"/>
                            </a:spcBef>
                            <a:spcAft>
                              <a:spcPts val="0"/>
                            </a:spcAft>
                          </a:pPr>
                          <a:r>
                            <a:rPr lang="en-US" sz="1600" b="1" dirty="0" err="1" smtClean="0">
                              <a:effectLst/>
                              <a:latin typeface="Calibri"/>
                              <a:ea typeface="Calibri"/>
                              <a:cs typeface="Times New Roman"/>
                            </a:rPr>
                            <a:t>Matlab</a:t>
                          </a:r>
                          <a:endParaRPr lang="en-US" sz="1600" b="1" dirty="0">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600" b="1" dirty="0" err="1" smtClean="0">
                              <a:effectLst/>
                              <a:latin typeface="Courier New" pitchFamily="49" charset="0"/>
                              <a:ea typeface="Calibri"/>
                              <a:cs typeface="Courier New" pitchFamily="49" charset="0"/>
                            </a:rPr>
                            <a:t>vpa</a:t>
                          </a:r>
                          <a:r>
                            <a:rPr lang="en-US" sz="1600" b="1" dirty="0" smtClean="0">
                              <a:effectLst/>
                              <a:latin typeface="Courier New" pitchFamily="49" charset="0"/>
                              <a:ea typeface="Calibri"/>
                              <a:cs typeface="Courier New" pitchFamily="49" charset="0"/>
                            </a:rPr>
                            <a:t>(5.00/0.01904403604, 30)</a:t>
                          </a:r>
                          <a:endParaRPr lang="en-US" sz="1600" b="1" dirty="0">
                            <a:effectLst/>
                            <a:latin typeface="Courier New" pitchFamily="49" charset="0"/>
                            <a:ea typeface="Calibri"/>
                            <a:cs typeface="Courier New" pitchFamily="49" charset="0"/>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800" b="1" dirty="0" smtClean="0">
                              <a:effectLst/>
                            </a:rPr>
                            <a:t>262.549</a:t>
                          </a:r>
                          <a:r>
                            <a:rPr lang="en-US" sz="1800" b="1" dirty="0" smtClean="0">
                              <a:solidFill>
                                <a:srgbClr val="FF0000"/>
                              </a:solidFill>
                              <a:effectLst/>
                            </a:rPr>
                            <a:t>3875</a:t>
                          </a:r>
                          <a:r>
                            <a:rPr lang="en-US" sz="1800" b="1" dirty="0" smtClean="0">
                              <a:effectLst/>
                            </a:rPr>
                            <a:t>…</a:t>
                          </a:r>
                        </a:p>
                      </a:txBody>
                      <a:tcPr marL="68580" marR="68580" marT="0" marB="0">
                        <a:solidFill>
                          <a:schemeClr val="bg1">
                            <a:lumMod val="85000"/>
                          </a:schemeClr>
                        </a:solidFill>
                      </a:tcPr>
                    </a:tc>
                  </a:tr>
                </a:tbl>
              </a:graphicData>
            </a:graphic>
          </p:graphicFrame>
        </mc:Fallback>
      </mc:AlternateContent>
      <p:sp>
        <p:nvSpPr>
          <p:cNvPr id="6" name="TextBox 5"/>
          <p:cNvSpPr txBox="1"/>
          <p:nvPr/>
        </p:nvSpPr>
        <p:spPr>
          <a:xfrm>
            <a:off x="-1089183" y="2315064"/>
            <a:ext cx="11354416" cy="307777"/>
          </a:xfrm>
          <a:prstGeom prst="rect">
            <a:avLst/>
          </a:prstGeom>
          <a:noFill/>
        </p:spPr>
        <p:txBody>
          <a:bodyPr wrap="square" rtlCol="0">
            <a:spAutoFit/>
          </a:bodyPr>
          <a:lstStyle/>
          <a:p>
            <a:pPr algn="ctr"/>
            <a:r>
              <a:rPr lang="en-US" sz="1400" dirty="0" smtClean="0">
                <a:latin typeface="Verdana" pitchFamily="34" charset="0"/>
                <a:ea typeface="Verdana" pitchFamily="34" charset="0"/>
                <a:cs typeface="Verdana" pitchFamily="34" charset="0"/>
              </a:rPr>
              <a:t>CPU and GPU results from a simple floating-point division </a:t>
            </a:r>
            <a:endParaRPr lang="en-US" sz="14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31178A7B-60CE-44BA-BA51-108AD3E51721}" type="slidenum">
              <a:rPr lang="en-US" smtClean="0"/>
              <a:pPr/>
              <a:t>23</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4459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dirty="0" smtClean="0"/>
              <a:t>GPU: Division</a:t>
            </a:r>
            <a:endParaRPr lang="en-US" dirty="0"/>
          </a:p>
        </p:txBody>
      </p:sp>
      <p:sp>
        <p:nvSpPr>
          <p:cNvPr id="5" name="TextBox 4"/>
          <p:cNvSpPr txBox="1"/>
          <p:nvPr/>
        </p:nvSpPr>
        <p:spPr>
          <a:xfrm>
            <a:off x="533400" y="1236701"/>
            <a:ext cx="7848600" cy="646331"/>
          </a:xfrm>
          <a:prstGeom prst="rect">
            <a:avLst/>
          </a:prstGeom>
          <a:noFill/>
        </p:spPr>
        <p:txBody>
          <a:bodyPr wrap="square" rtlCol="0">
            <a:spAutoFit/>
          </a:bodyPr>
          <a:lstStyle/>
          <a:p>
            <a:r>
              <a:rPr lang="en-US" b="1" dirty="0" smtClean="0"/>
              <a:t>GPU: 	</a:t>
            </a:r>
            <a:r>
              <a:rPr lang="en-US" i="1" dirty="0" smtClean="0"/>
              <a:t>div.approx.f32	</a:t>
            </a:r>
            <a:r>
              <a:rPr lang="en-US" i="1" dirty="0" smtClean="0">
                <a:solidFill>
                  <a:schemeClr val="accent6">
                    <a:lumMod val="75000"/>
                  </a:schemeClr>
                </a:solidFill>
              </a:rPr>
              <a:t>div.full.f32</a:t>
            </a:r>
            <a:r>
              <a:rPr lang="en-US" i="1" dirty="0" smtClean="0"/>
              <a:t>	div.f32		</a:t>
            </a:r>
            <a:r>
              <a:rPr lang="en-US" i="1" dirty="0" smtClean="0">
                <a:solidFill>
                  <a:srgbClr val="00B0F0"/>
                </a:solidFill>
              </a:rPr>
              <a:t>div.rn.f64</a:t>
            </a:r>
          </a:p>
          <a:p>
            <a:r>
              <a:rPr lang="en-US" b="1" dirty="0" smtClean="0"/>
              <a:t>CPU: </a:t>
            </a:r>
            <a:r>
              <a:rPr lang="en-US" b="1" i="1" dirty="0" smtClean="0"/>
              <a:t>					</a:t>
            </a:r>
            <a:r>
              <a:rPr lang="en-US" i="1" dirty="0" err="1" smtClean="0">
                <a:solidFill>
                  <a:schemeClr val="accent6">
                    <a:lumMod val="75000"/>
                  </a:schemeClr>
                </a:solidFill>
              </a:rPr>
              <a:t>divss</a:t>
            </a:r>
            <a:r>
              <a:rPr lang="en-US" i="1" dirty="0" smtClean="0"/>
              <a:t>		</a:t>
            </a:r>
            <a:r>
              <a:rPr lang="en-US" i="1" dirty="0" err="1" smtClean="0">
                <a:solidFill>
                  <a:srgbClr val="00B0F0"/>
                </a:solidFill>
              </a:rPr>
              <a:t>divsd</a:t>
            </a:r>
            <a:endParaRPr lang="en-US" b="1" dirty="0">
              <a:solidFill>
                <a:srgbClr val="00B0F0"/>
              </a:solidFill>
            </a:endParaRPr>
          </a:p>
        </p:txBody>
      </p:sp>
      <p:sp>
        <p:nvSpPr>
          <p:cNvPr id="2" name="Slide Number Placeholder 1"/>
          <p:cNvSpPr>
            <a:spLocks noGrp="1"/>
          </p:cNvSpPr>
          <p:nvPr>
            <p:ph type="sldNum" sz="quarter" idx="12"/>
          </p:nvPr>
        </p:nvSpPr>
        <p:spPr/>
        <p:txBody>
          <a:bodyPr/>
          <a:lstStyle/>
          <a:p>
            <a:fld id="{31178A7B-60CE-44BA-BA51-108AD3E51721}" type="slidenum">
              <a:rPr lang="en-US" smtClean="0"/>
              <a:pPr/>
              <a:t>24</a:t>
            </a:fld>
            <a:endParaRPr lang="en-US"/>
          </a:p>
        </p:txBody>
      </p:sp>
      <p:graphicFrame>
        <p:nvGraphicFramePr>
          <p:cNvPr id="8" name="Chart 7"/>
          <p:cNvGraphicFramePr>
            <a:graphicFrameLocks/>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1821874813"/>
              </p:ext>
            </p:extLst>
          </p:nvPr>
        </p:nvGraphicFramePr>
        <p:xfrm>
          <a:off x="523874" y="1981200"/>
          <a:ext cx="785812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290451" y="842485"/>
            <a:ext cx="1148199" cy="369332"/>
          </a:xfrm>
          <a:prstGeom prst="rect">
            <a:avLst/>
          </a:prstGeom>
        </p:spPr>
        <p:txBody>
          <a:bodyPr wrap="none">
            <a:spAutoFit/>
          </a:bodyPr>
          <a:lstStyle/>
          <a:p>
            <a:r>
              <a:rPr lang="en-US" i="1" dirty="0" smtClean="0">
                <a:solidFill>
                  <a:schemeClr val="accent6">
                    <a:lumMod val="75000"/>
                  </a:schemeClr>
                </a:solidFill>
              </a:rPr>
              <a:t>Default SP</a:t>
            </a:r>
            <a:endParaRPr lang="en-US" dirty="0"/>
          </a:p>
        </p:txBody>
      </p:sp>
      <p:sp>
        <p:nvSpPr>
          <p:cNvPr id="10" name="Rectangle 9"/>
          <p:cNvSpPr/>
          <p:nvPr/>
        </p:nvSpPr>
        <p:spPr>
          <a:xfrm>
            <a:off x="6934200" y="842485"/>
            <a:ext cx="1186672" cy="369332"/>
          </a:xfrm>
          <a:prstGeom prst="rect">
            <a:avLst/>
          </a:prstGeom>
        </p:spPr>
        <p:txBody>
          <a:bodyPr wrap="none">
            <a:spAutoFit/>
          </a:bodyPr>
          <a:lstStyle/>
          <a:p>
            <a:r>
              <a:rPr lang="en-US" i="1" dirty="0" smtClean="0">
                <a:solidFill>
                  <a:srgbClr val="00B0F0"/>
                </a:solidFill>
              </a:rPr>
              <a:t>Default DP</a:t>
            </a:r>
            <a:endParaRPr lang="en-US" dirty="0">
              <a:solidFill>
                <a:srgbClr val="00B0F0"/>
              </a:solidFill>
            </a:endParaRPr>
          </a:p>
        </p:txBody>
      </p:sp>
      <p:sp>
        <p:nvSpPr>
          <p:cNvPr id="11" name="TextBox 10"/>
          <p:cNvSpPr txBox="1"/>
          <p:nvPr/>
        </p:nvSpPr>
        <p:spPr>
          <a:xfrm rot="20505294">
            <a:off x="2604187" y="5636871"/>
            <a:ext cx="1000754" cy="246221"/>
          </a:xfrm>
          <a:prstGeom prst="rect">
            <a:avLst/>
          </a:prstGeom>
          <a:solidFill>
            <a:schemeClr val="bg1"/>
          </a:solidFill>
        </p:spPr>
        <p:txBody>
          <a:bodyPr wrap="square" lIns="0" tIns="0" rIns="0" bIns="0" rtlCol="0">
            <a:spAutoFit/>
          </a:bodyPr>
          <a:lstStyle/>
          <a:p>
            <a:r>
              <a:rPr lang="en-US" sz="1600" b="1" dirty="0" err="1" smtClean="0">
                <a:solidFill>
                  <a:schemeClr val="accent6">
                    <a:lumMod val="75000"/>
                  </a:schemeClr>
                </a:solidFill>
              </a:rPr>
              <a:t>Approx</a:t>
            </a:r>
            <a:r>
              <a:rPr lang="en-US" sz="1600" b="1" dirty="0" smtClean="0">
                <a:solidFill>
                  <a:schemeClr val="accent6">
                    <a:lumMod val="75000"/>
                  </a:schemeClr>
                </a:solidFill>
              </a:rPr>
              <a:t> SP</a:t>
            </a:r>
            <a:endParaRPr lang="en-US" sz="1600" b="1" dirty="0">
              <a:solidFill>
                <a:schemeClr val="accent6">
                  <a:lumMod val="75000"/>
                </a:schemeClr>
              </a:solidFill>
            </a:endParaRPr>
          </a:p>
        </p:txBody>
      </p:sp>
      <p:sp>
        <p:nvSpPr>
          <p:cNvPr id="12" name="TextBox 11"/>
          <p:cNvSpPr txBox="1"/>
          <p:nvPr/>
        </p:nvSpPr>
        <p:spPr>
          <a:xfrm rot="20505294">
            <a:off x="5652187" y="5636869"/>
            <a:ext cx="1000754" cy="246221"/>
          </a:xfrm>
          <a:prstGeom prst="rect">
            <a:avLst/>
          </a:prstGeom>
          <a:solidFill>
            <a:schemeClr val="bg1"/>
          </a:solidFill>
        </p:spPr>
        <p:txBody>
          <a:bodyPr wrap="square" lIns="0" tIns="0" rIns="0" bIns="0" rtlCol="0">
            <a:spAutoFit/>
          </a:bodyPr>
          <a:lstStyle/>
          <a:p>
            <a:r>
              <a:rPr lang="en-US" sz="1600" b="1" dirty="0" smtClean="0">
                <a:solidFill>
                  <a:schemeClr val="accent6">
                    <a:lumMod val="75000"/>
                  </a:schemeClr>
                </a:solidFill>
              </a:rPr>
              <a:t>CPU IEEE SP</a:t>
            </a:r>
            <a:endParaRPr lang="en-US" sz="1600" b="1" dirty="0">
              <a:solidFill>
                <a:schemeClr val="accent6">
                  <a:lumMod val="75000"/>
                </a:schemeClr>
              </a:solidFill>
            </a:endParaRPr>
          </a:p>
        </p:txBody>
      </p:sp>
      <p:sp>
        <p:nvSpPr>
          <p:cNvPr id="13" name="TextBox 12"/>
          <p:cNvSpPr txBox="1"/>
          <p:nvPr/>
        </p:nvSpPr>
        <p:spPr>
          <a:xfrm rot="20505294">
            <a:off x="4899141" y="5581114"/>
            <a:ext cx="644581" cy="246221"/>
          </a:xfrm>
          <a:prstGeom prst="rect">
            <a:avLst/>
          </a:prstGeom>
          <a:solidFill>
            <a:schemeClr val="bg1"/>
          </a:solidFill>
        </p:spPr>
        <p:txBody>
          <a:bodyPr wrap="square" lIns="0" tIns="0" rIns="0" bIns="0" rtlCol="0">
            <a:spAutoFit/>
          </a:bodyPr>
          <a:lstStyle/>
          <a:p>
            <a:r>
              <a:rPr lang="en-US" sz="1600" b="1" dirty="0" smtClean="0">
                <a:solidFill>
                  <a:srgbClr val="009ED6"/>
                </a:solidFill>
              </a:rPr>
              <a:t>IEEE DP</a:t>
            </a:r>
            <a:endParaRPr lang="en-US" sz="1600" b="1" dirty="0">
              <a:solidFill>
                <a:srgbClr val="009ED6"/>
              </a:solidFill>
            </a:endParaRPr>
          </a:p>
        </p:txBody>
      </p:sp>
      <p:sp>
        <p:nvSpPr>
          <p:cNvPr id="14" name="TextBox 13"/>
          <p:cNvSpPr txBox="1"/>
          <p:nvPr/>
        </p:nvSpPr>
        <p:spPr>
          <a:xfrm rot="20505294">
            <a:off x="6563827" y="5654062"/>
            <a:ext cx="1110572" cy="246221"/>
          </a:xfrm>
          <a:prstGeom prst="rect">
            <a:avLst/>
          </a:prstGeom>
          <a:solidFill>
            <a:schemeClr val="bg1"/>
          </a:solidFill>
        </p:spPr>
        <p:txBody>
          <a:bodyPr wrap="square" lIns="0" tIns="0" rIns="0" bIns="0" rtlCol="0">
            <a:spAutoFit/>
          </a:bodyPr>
          <a:lstStyle/>
          <a:p>
            <a:r>
              <a:rPr lang="en-US" sz="1600" b="1" dirty="0" smtClean="0">
                <a:solidFill>
                  <a:srgbClr val="009ED6"/>
                </a:solidFill>
              </a:rPr>
              <a:t>CPU IEEE DP</a:t>
            </a:r>
            <a:endParaRPr lang="en-US" sz="1600" b="1" dirty="0">
              <a:solidFill>
                <a:srgbClr val="009ED6"/>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90980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966569228"/>
              </p:ext>
            </p:extLst>
          </p:nvPr>
        </p:nvGraphicFramePr>
        <p:xfrm>
          <a:off x="228600" y="914400"/>
          <a:ext cx="8763000" cy="990600"/>
        </p:xfrm>
        <a:graphic>
          <a:graphicData uri="http://schemas.openxmlformats.org/drawingml/2006/table">
            <a:tbl>
              <a:tblPr firstRow="1" firstCol="1" bandRow="1">
                <a:tableStyleId>{5C22544A-7EE6-4342-B048-85BDC9FD1C3A}</a:tableStyleId>
              </a:tblPr>
              <a:tblGrid>
                <a:gridCol w="3307636"/>
                <a:gridCol w="3024334"/>
                <a:gridCol w="2431030"/>
              </a:tblGrid>
              <a:tr h="351574">
                <a:tc>
                  <a:txBody>
                    <a:bodyPr/>
                    <a:lstStyle/>
                    <a:p>
                      <a:pPr marL="0" marR="0" algn="ctr">
                        <a:lnSpc>
                          <a:spcPct val="115000"/>
                        </a:lnSpc>
                        <a:spcBef>
                          <a:spcPts val="0"/>
                        </a:spcBef>
                        <a:spcAft>
                          <a:spcPts val="0"/>
                        </a:spcAft>
                      </a:pPr>
                      <a:r>
                        <a:rPr lang="en-US" sz="1600" baseline="0" dirty="0" smtClean="0">
                          <a:solidFill>
                            <a:schemeClr val="tx1"/>
                          </a:solidFill>
                          <a:effectLst/>
                          <a:latin typeface="+mn-lt"/>
                          <a:ea typeface="+mn-ea"/>
                          <a:cs typeface="+mn-cs"/>
                        </a:rPr>
                        <a:t>Example Equation</a:t>
                      </a:r>
                      <a:endParaRPr lang="en-US" sz="1400" dirty="0">
                        <a:solidFill>
                          <a:schemeClr val="tx1"/>
                        </a:solidFill>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0" marR="0" algn="ctr">
                        <a:lnSpc>
                          <a:spcPct val="115000"/>
                        </a:lnSpc>
                        <a:spcBef>
                          <a:spcPts val="0"/>
                        </a:spcBef>
                        <a:spcAft>
                          <a:spcPts val="0"/>
                        </a:spcAft>
                      </a:pPr>
                      <a:r>
                        <a:rPr lang="en-US" sz="1600" dirty="0">
                          <a:solidFill>
                            <a:schemeClr val="tx1"/>
                          </a:solidFill>
                          <a:effectLst/>
                        </a:rPr>
                        <a:t>Device</a:t>
                      </a:r>
                      <a:endParaRPr lang="en-US" sz="1400" dirty="0">
                        <a:solidFill>
                          <a:schemeClr val="tx1"/>
                        </a:solidFill>
                        <a:effectLst/>
                        <a:latin typeface="Calibri"/>
                        <a:ea typeface="Calibri"/>
                        <a:cs typeface="Times New Roman"/>
                      </a:endParaRPr>
                    </a:p>
                  </a:txBody>
                  <a:tcPr marL="68580" marR="68580" marT="0" marB="0">
                    <a:solidFill>
                      <a:schemeClr val="bg2">
                        <a:lumMod val="20000"/>
                        <a:lumOff val="80000"/>
                      </a:schemeClr>
                    </a:solidFill>
                  </a:tcPr>
                </a:tc>
                <a:tc>
                  <a:txBody>
                    <a:bodyPr/>
                    <a:lstStyle/>
                    <a:p>
                      <a:pPr marL="0" marR="0" algn="ctr">
                        <a:lnSpc>
                          <a:spcPct val="115000"/>
                        </a:lnSpc>
                        <a:spcBef>
                          <a:spcPts val="0"/>
                        </a:spcBef>
                        <a:spcAft>
                          <a:spcPts val="0"/>
                        </a:spcAft>
                      </a:pPr>
                      <a:r>
                        <a:rPr lang="en-US" sz="1600" dirty="0">
                          <a:solidFill>
                            <a:schemeClr val="tx1"/>
                          </a:solidFill>
                          <a:effectLst/>
                        </a:rPr>
                        <a:t>Result</a:t>
                      </a:r>
                      <a:endParaRPr lang="en-US" sz="1400" dirty="0">
                        <a:solidFill>
                          <a:schemeClr val="tx1"/>
                        </a:solidFill>
                        <a:effectLst/>
                        <a:latin typeface="Calibri"/>
                        <a:ea typeface="Calibri"/>
                        <a:cs typeface="Times New Roman"/>
                      </a:endParaRPr>
                    </a:p>
                  </a:txBody>
                  <a:tcPr marL="68580" marR="68580" marT="0" marB="0">
                    <a:solidFill>
                      <a:schemeClr val="bg2">
                        <a:lumMod val="20000"/>
                        <a:lumOff val="80000"/>
                      </a:schemeClr>
                    </a:solidFill>
                  </a:tcPr>
                </a:tc>
              </a:tr>
              <a:tr h="315468">
                <a:tc rowSpan="2">
                  <a:txBody>
                    <a:bodyPr/>
                    <a:lstStyle/>
                    <a:p>
                      <a:pPr marL="0" marR="0" algn="ctr">
                        <a:lnSpc>
                          <a:spcPct val="115000"/>
                        </a:lnSpc>
                        <a:spcBef>
                          <a:spcPts val="0"/>
                        </a:spcBef>
                        <a:spcAft>
                          <a:spcPts val="0"/>
                        </a:spcAft>
                      </a:pPr>
                      <a:r>
                        <a:rPr lang="en-US" sz="2000" dirty="0" smtClean="0">
                          <a:solidFill>
                            <a:schemeClr val="tx1"/>
                          </a:solidFill>
                          <a:effectLst/>
                        </a:rPr>
                        <a:t>1151 * 2.12221 +</a:t>
                      </a:r>
                      <a:r>
                        <a:rPr lang="en-US" sz="2000" baseline="0" dirty="0" smtClean="0">
                          <a:solidFill>
                            <a:schemeClr val="tx1"/>
                          </a:solidFill>
                          <a:effectLst/>
                        </a:rPr>
                        <a:t> </a:t>
                      </a:r>
                      <a:r>
                        <a:rPr lang="en-US" sz="2000" dirty="0" smtClean="0">
                          <a:solidFill>
                            <a:schemeClr val="tx1"/>
                          </a:solidFill>
                          <a:effectLst/>
                        </a:rPr>
                        <a:t>221.99993 </a:t>
                      </a:r>
                      <a:endParaRPr lang="en-US" sz="2000" dirty="0">
                        <a:solidFill>
                          <a:schemeClr val="tx1"/>
                        </a:solidFill>
                        <a:effectLst/>
                        <a:latin typeface="Calibri"/>
                        <a:ea typeface="Calibri"/>
                        <a:cs typeface="Times New Roman"/>
                      </a:endParaRPr>
                    </a:p>
                  </a:txBody>
                  <a:tcPr marL="68580" marR="68580" marT="0" marB="0" anchor="ctr">
                    <a:solidFill>
                      <a:schemeClr val="bg2">
                        <a:lumMod val="20000"/>
                        <a:lumOff val="80000"/>
                      </a:schemeClr>
                    </a:solidFill>
                  </a:tcPr>
                </a:tc>
                <a:tc>
                  <a:txBody>
                    <a:bodyPr/>
                    <a:lstStyle/>
                    <a:p>
                      <a:pPr marL="0" marR="0" algn="ctr">
                        <a:lnSpc>
                          <a:spcPct val="115000"/>
                        </a:lnSpc>
                        <a:spcBef>
                          <a:spcPts val="0"/>
                        </a:spcBef>
                        <a:spcAft>
                          <a:spcPts val="0"/>
                        </a:spcAft>
                      </a:pPr>
                      <a:r>
                        <a:rPr lang="en-US" sz="1600" b="1" dirty="0">
                          <a:effectLst/>
                        </a:rPr>
                        <a:t>CPU</a:t>
                      </a:r>
                      <a:endParaRPr lang="en-US" sz="1400" b="1" dirty="0">
                        <a:effectLst/>
                        <a:latin typeface="Calibri"/>
                        <a:ea typeface="Calibri"/>
                        <a:cs typeface="Times New Roman"/>
                      </a:endParaRPr>
                    </a:p>
                  </a:txBody>
                  <a:tcPr marL="68580" marR="68580" marT="0" marB="0">
                    <a:solidFill>
                      <a:srgbClr val="00B050"/>
                    </a:solidFill>
                  </a:tcPr>
                </a:tc>
                <a:tc>
                  <a:txBody>
                    <a:bodyPr/>
                    <a:lstStyle/>
                    <a:p>
                      <a:pPr marL="0" marR="0" algn="ctr">
                        <a:lnSpc>
                          <a:spcPct val="115000"/>
                        </a:lnSpc>
                        <a:spcBef>
                          <a:spcPts val="0"/>
                        </a:spcBef>
                        <a:spcAft>
                          <a:spcPts val="0"/>
                        </a:spcAft>
                      </a:pPr>
                      <a:r>
                        <a:rPr lang="en-US" sz="1600" b="1" dirty="0" smtClean="0">
                          <a:effectLst/>
                        </a:rPr>
                        <a:t>2220.663818</a:t>
                      </a:r>
                      <a:endParaRPr lang="en-US" sz="1400" b="1" dirty="0">
                        <a:effectLst/>
                        <a:latin typeface="Calibri"/>
                        <a:ea typeface="Calibri"/>
                        <a:cs typeface="Times New Roman"/>
                      </a:endParaRPr>
                    </a:p>
                  </a:txBody>
                  <a:tcPr marL="68580" marR="68580" marT="0" marB="0">
                    <a:solidFill>
                      <a:srgbClr val="FF0000"/>
                    </a:solidFill>
                  </a:tcPr>
                </a:tc>
              </a:tr>
              <a:tr h="323558">
                <a:tc vMerge="1">
                  <a:txBody>
                    <a:bodyPr/>
                    <a:lstStyle/>
                    <a:p>
                      <a:endParaRPr lang="en-US"/>
                    </a:p>
                  </a:txBody>
                  <a:tcPr/>
                </a:tc>
                <a:tc>
                  <a:txBody>
                    <a:bodyPr/>
                    <a:lstStyle/>
                    <a:p>
                      <a:pPr marL="0" marR="0" algn="ctr">
                        <a:lnSpc>
                          <a:spcPct val="115000"/>
                        </a:lnSpc>
                        <a:spcBef>
                          <a:spcPts val="0"/>
                        </a:spcBef>
                        <a:spcAft>
                          <a:spcPts val="0"/>
                        </a:spcAft>
                      </a:pPr>
                      <a:r>
                        <a:rPr lang="en-US" sz="1600" b="1" dirty="0">
                          <a:effectLst/>
                        </a:rPr>
                        <a:t>GPU</a:t>
                      </a:r>
                      <a:endParaRPr lang="en-US" sz="1400" b="1" dirty="0">
                        <a:effectLst/>
                        <a:latin typeface="Calibri"/>
                        <a:ea typeface="Calibri"/>
                        <a:cs typeface="Times New Roman"/>
                      </a:endParaRPr>
                    </a:p>
                  </a:txBody>
                  <a:tcPr marL="68580" marR="68580" marT="0" marB="0">
                    <a:solidFill>
                      <a:srgbClr val="21A0FF"/>
                    </a:solidFill>
                  </a:tcPr>
                </a:tc>
                <a:tc>
                  <a:txBody>
                    <a:bodyPr/>
                    <a:lstStyle/>
                    <a:p>
                      <a:pPr marL="0" marR="0" algn="ctr">
                        <a:lnSpc>
                          <a:spcPct val="115000"/>
                        </a:lnSpc>
                        <a:spcBef>
                          <a:spcPts val="0"/>
                        </a:spcBef>
                        <a:spcAft>
                          <a:spcPts val="0"/>
                        </a:spcAft>
                      </a:pPr>
                      <a:r>
                        <a:rPr lang="en-US" sz="1600" b="1" dirty="0" smtClean="0">
                          <a:effectLst/>
                        </a:rPr>
                        <a:t>2220.663574</a:t>
                      </a:r>
                      <a:endParaRPr lang="en-US" sz="1400" b="1" dirty="0">
                        <a:effectLst/>
                        <a:latin typeface="Calibri"/>
                        <a:ea typeface="Calibri"/>
                        <a:cs typeface="Times New Roman"/>
                      </a:endParaRPr>
                    </a:p>
                  </a:txBody>
                  <a:tcPr marL="68580" marR="68580" marT="0" marB="0">
                    <a:solidFill>
                      <a:srgbClr val="FF0000"/>
                    </a:solidFill>
                  </a:tcPr>
                </a:tc>
              </a:tr>
            </a:tbl>
          </a:graphicData>
        </a:graphic>
      </p:graphicFrame>
      <p:sp>
        <p:nvSpPr>
          <p:cNvPr id="5" name="TextBox 4"/>
          <p:cNvSpPr txBox="1"/>
          <p:nvPr/>
        </p:nvSpPr>
        <p:spPr>
          <a:xfrm>
            <a:off x="76200" y="3936027"/>
            <a:ext cx="48006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800" dirty="0" smtClean="0">
                <a:cs typeface="Courier New" pitchFamily="49" charset="0"/>
              </a:rPr>
              <a:t>%</a:t>
            </a:r>
            <a:r>
              <a:rPr lang="en-US" sz="1800" dirty="0">
                <a:cs typeface="Courier New" pitchFamily="49" charset="0"/>
              </a:rPr>
              <a:t>f1 = </a:t>
            </a:r>
            <a:r>
              <a:rPr lang="en-US" sz="1800" dirty="0" smtClean="0">
                <a:cs typeface="Courier New" pitchFamily="49" charset="0"/>
              </a:rPr>
              <a:t>test2</a:t>
            </a:r>
            <a:r>
              <a:rPr lang="en-US" sz="1800" dirty="0">
                <a:cs typeface="Courier New" pitchFamily="49" charset="0"/>
              </a:rPr>
              <a:t> </a:t>
            </a:r>
            <a:r>
              <a:rPr lang="en-US" sz="1800" dirty="0" smtClean="0">
                <a:cs typeface="Courier New" pitchFamily="49" charset="0"/>
              </a:rPr>
              <a:t>   %</a:t>
            </a:r>
            <a:r>
              <a:rPr lang="en-US" sz="1800" dirty="0">
                <a:cs typeface="Courier New" pitchFamily="49" charset="0"/>
              </a:rPr>
              <a:t>f2 = </a:t>
            </a:r>
            <a:r>
              <a:rPr lang="en-US" sz="1800" dirty="0" smtClean="0">
                <a:cs typeface="Courier New" pitchFamily="49" charset="0"/>
              </a:rPr>
              <a:t>test3</a:t>
            </a:r>
            <a:r>
              <a:rPr lang="en-US" sz="1800" dirty="0">
                <a:cs typeface="Courier New" pitchFamily="49" charset="0"/>
              </a:rPr>
              <a:t> </a:t>
            </a:r>
            <a:r>
              <a:rPr lang="en-US" sz="1800" dirty="0" smtClean="0">
                <a:cs typeface="Courier New" pitchFamily="49" charset="0"/>
              </a:rPr>
              <a:t>   %</a:t>
            </a:r>
            <a:r>
              <a:rPr lang="en-US" sz="1800" dirty="0">
                <a:cs typeface="Courier New" pitchFamily="49" charset="0"/>
              </a:rPr>
              <a:t>f3 = </a:t>
            </a:r>
            <a:r>
              <a:rPr lang="en-US" sz="1800" dirty="0" smtClean="0">
                <a:cs typeface="Courier New" pitchFamily="49" charset="0"/>
              </a:rPr>
              <a:t>test1</a:t>
            </a:r>
            <a:endParaRPr lang="en-US" sz="1800" dirty="0">
              <a:cs typeface="Courier New" pitchFamily="49" charset="0"/>
            </a:endParaRPr>
          </a:p>
          <a:p>
            <a:endParaRPr lang="en-US" sz="1800" dirty="0" smtClean="0">
              <a:latin typeface="Courier New" pitchFamily="49" charset="0"/>
              <a:cs typeface="Courier New" pitchFamily="49" charset="0"/>
            </a:endParaRPr>
          </a:p>
          <a:p>
            <a:pPr algn="ctr"/>
            <a:r>
              <a:rPr lang="en-US" sz="1800" b="1" dirty="0" smtClean="0">
                <a:solidFill>
                  <a:srgbClr val="21A0FF"/>
                </a:solidFill>
                <a:latin typeface="Courier New" pitchFamily="49" charset="0"/>
                <a:cs typeface="Courier New" pitchFamily="49" charset="0"/>
              </a:rPr>
              <a:t>mad.f32  %f4, </a:t>
            </a:r>
            <a:r>
              <a:rPr lang="en-US" sz="1800" b="1" dirty="0">
                <a:solidFill>
                  <a:srgbClr val="21A0FF"/>
                </a:solidFill>
                <a:latin typeface="Courier New" pitchFamily="49" charset="0"/>
                <a:cs typeface="Courier New" pitchFamily="49" charset="0"/>
              </a:rPr>
              <a:t>%</a:t>
            </a:r>
            <a:r>
              <a:rPr lang="en-US" sz="1800" b="1" dirty="0" smtClean="0">
                <a:solidFill>
                  <a:srgbClr val="21A0FF"/>
                </a:solidFill>
                <a:latin typeface="Courier New" pitchFamily="49" charset="0"/>
                <a:cs typeface="Courier New" pitchFamily="49" charset="0"/>
              </a:rPr>
              <a:t>f2, </a:t>
            </a:r>
            <a:r>
              <a:rPr lang="en-US" sz="1800" b="1" dirty="0">
                <a:solidFill>
                  <a:srgbClr val="21A0FF"/>
                </a:solidFill>
                <a:latin typeface="Courier New" pitchFamily="49" charset="0"/>
                <a:cs typeface="Courier New" pitchFamily="49" charset="0"/>
              </a:rPr>
              <a:t>%</a:t>
            </a:r>
            <a:r>
              <a:rPr lang="en-US" sz="1800" b="1" dirty="0" smtClean="0">
                <a:solidFill>
                  <a:srgbClr val="21A0FF"/>
                </a:solidFill>
                <a:latin typeface="Courier New" pitchFamily="49" charset="0"/>
                <a:cs typeface="Courier New" pitchFamily="49" charset="0"/>
              </a:rPr>
              <a:t>f3, </a:t>
            </a:r>
            <a:r>
              <a:rPr lang="en-US" sz="1800" b="1" dirty="0">
                <a:solidFill>
                  <a:srgbClr val="21A0FF"/>
                </a:solidFill>
                <a:latin typeface="Courier New" pitchFamily="49" charset="0"/>
                <a:cs typeface="Courier New" pitchFamily="49" charset="0"/>
              </a:rPr>
              <a:t>%</a:t>
            </a:r>
            <a:r>
              <a:rPr lang="en-US" sz="1800" b="1" dirty="0" smtClean="0">
                <a:solidFill>
                  <a:srgbClr val="21A0FF"/>
                </a:solidFill>
                <a:latin typeface="Courier New" pitchFamily="49" charset="0"/>
                <a:cs typeface="Courier New" pitchFamily="49" charset="0"/>
              </a:rPr>
              <a:t>f1;</a:t>
            </a:r>
          </a:p>
        </p:txBody>
      </p:sp>
      <p:sp>
        <p:nvSpPr>
          <p:cNvPr id="6" name="TextBox 5"/>
          <p:cNvSpPr txBox="1"/>
          <p:nvPr/>
        </p:nvSpPr>
        <p:spPr>
          <a:xfrm>
            <a:off x="1772715" y="1981200"/>
            <a:ext cx="5161940"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latin typeface="+mj-lt"/>
                <a:cs typeface="Courier New" pitchFamily="49" charset="0"/>
              </a:rPr>
              <a:t>Pseudo-Code</a:t>
            </a:r>
            <a:endParaRPr lang="en-US" b="1" dirty="0">
              <a:latin typeface="+mj-lt"/>
              <a:cs typeface="Courier New" pitchFamily="49" charset="0"/>
            </a:endParaRPr>
          </a:p>
          <a:p>
            <a:r>
              <a:rPr lang="en-US" sz="1400" b="1" dirty="0" smtClean="0">
                <a:latin typeface="Courier New" pitchFamily="49" charset="0"/>
                <a:cs typeface="Courier New" pitchFamily="49" charset="0"/>
              </a:rPr>
              <a:t>float test1 = 1151.0</a:t>
            </a:r>
          </a:p>
          <a:p>
            <a:r>
              <a:rPr lang="en-US" sz="1400" b="1" dirty="0">
                <a:latin typeface="Courier New" pitchFamily="49" charset="0"/>
                <a:cs typeface="Courier New" pitchFamily="49" charset="0"/>
              </a:rPr>
              <a:t>f</a:t>
            </a:r>
            <a:r>
              <a:rPr lang="en-US" sz="1400" b="1" dirty="0" smtClean="0">
                <a:latin typeface="Courier New" pitchFamily="49" charset="0"/>
                <a:cs typeface="Courier New" pitchFamily="49" charset="0"/>
              </a:rPr>
              <a:t>loat test2 = 221.99993</a:t>
            </a:r>
          </a:p>
          <a:p>
            <a:r>
              <a:rPr lang="en-US" sz="1400" b="1" dirty="0">
                <a:latin typeface="Courier New" pitchFamily="49" charset="0"/>
                <a:cs typeface="Courier New" pitchFamily="49" charset="0"/>
              </a:rPr>
              <a:t>f</a:t>
            </a:r>
            <a:r>
              <a:rPr lang="en-US" sz="1400" b="1" dirty="0" smtClean="0">
                <a:latin typeface="Courier New" pitchFamily="49" charset="0"/>
                <a:cs typeface="Courier New" pitchFamily="49" charset="0"/>
              </a:rPr>
              <a:t>loat test3 = 2.12221</a:t>
            </a:r>
          </a:p>
          <a:p>
            <a:r>
              <a:rPr lang="en-US" sz="1400" b="1" dirty="0" smtClean="0">
                <a:latin typeface="Courier New" pitchFamily="49" charset="0"/>
                <a:cs typeface="Courier New" pitchFamily="49" charset="0"/>
              </a:rPr>
              <a:t>float result = test1 * test2 + test3</a:t>
            </a:r>
            <a:endParaRPr lang="en-US" sz="1400" b="1" dirty="0">
              <a:latin typeface="Courier New" pitchFamily="49" charset="0"/>
              <a:cs typeface="Courier New" pitchFamily="49" charset="0"/>
            </a:endParaRPr>
          </a:p>
        </p:txBody>
      </p:sp>
      <p:cxnSp>
        <p:nvCxnSpPr>
          <p:cNvPr id="7" name="Straight Arrow Connector 6"/>
          <p:cNvCxnSpPr>
            <a:stCxn id="6" idx="2"/>
            <a:endCxn id="5" idx="0"/>
          </p:cNvCxnSpPr>
          <p:nvPr/>
        </p:nvCxnSpPr>
        <p:spPr bwMode="auto">
          <a:xfrm flipH="1">
            <a:off x="2476500" y="3212306"/>
            <a:ext cx="1877185" cy="723721"/>
          </a:xfrm>
          <a:prstGeom prst="straightConnector1">
            <a:avLst/>
          </a:prstGeom>
          <a:ln>
            <a:solidFill>
              <a:srgbClr val="21A0FF"/>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2840381" y="3389500"/>
            <a:ext cx="1301823" cy="369332"/>
          </a:xfrm>
          <a:prstGeom prst="rect">
            <a:avLst/>
          </a:prstGeom>
          <a:solidFill>
            <a:srgbClr val="21A0FF"/>
          </a:solidFill>
        </p:spPr>
        <p:txBody>
          <a:bodyPr wrap="square" rtlCol="0">
            <a:spAutoFit/>
          </a:bodyPr>
          <a:lstStyle/>
          <a:p>
            <a:pPr algn="ctr"/>
            <a:r>
              <a:rPr lang="en-US" b="1" dirty="0" smtClean="0"/>
              <a:t>GPU PTX</a:t>
            </a:r>
            <a:endParaRPr lang="en-US" b="1" dirty="0"/>
          </a:p>
        </p:txBody>
      </p:sp>
      <p:sp>
        <p:nvSpPr>
          <p:cNvPr id="9" name="TextBox 8"/>
          <p:cNvSpPr txBox="1"/>
          <p:nvPr/>
        </p:nvSpPr>
        <p:spPr>
          <a:xfrm>
            <a:off x="3500030" y="5089308"/>
            <a:ext cx="5608606"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800" b="1" dirty="0" smtClean="0">
                <a:latin typeface="+mj-lt"/>
                <a:cs typeface="Courier New" pitchFamily="49" charset="0"/>
              </a:rPr>
              <a:t> </a:t>
            </a:r>
            <a:r>
              <a:rPr lang="en-US" sz="1800" dirty="0" smtClean="0">
                <a:cs typeface="Courier New" pitchFamily="49" charset="0"/>
              </a:rPr>
              <a:t>-12(%rbp) = test1   -8(%rbp) = test2    -4(%rbp) = test3</a:t>
            </a:r>
            <a:endParaRPr lang="en-US" sz="1800" dirty="0">
              <a:cs typeface="Courier New" pitchFamily="49" charset="0"/>
            </a:endParaRPr>
          </a:p>
          <a:p>
            <a:endParaRPr lang="en-US" sz="1800" dirty="0" smtClean="0">
              <a:latin typeface="Courier New" pitchFamily="49" charset="0"/>
              <a:cs typeface="Courier New" pitchFamily="49" charset="0"/>
            </a:endParaRPr>
          </a:p>
          <a:p>
            <a:pPr algn="ctr"/>
            <a:r>
              <a:rPr lang="en-US" sz="1800" b="1" dirty="0">
                <a:solidFill>
                  <a:srgbClr val="00B050"/>
                </a:solidFill>
                <a:latin typeface="Courier New" pitchFamily="49" charset="0"/>
                <a:cs typeface="Courier New" pitchFamily="49" charset="0"/>
              </a:rPr>
              <a:t>m</a:t>
            </a:r>
            <a:r>
              <a:rPr lang="en-US" sz="1800" b="1" dirty="0" smtClean="0">
                <a:solidFill>
                  <a:srgbClr val="00B050"/>
                </a:solidFill>
                <a:latin typeface="Courier New" pitchFamily="49" charset="0"/>
                <a:cs typeface="Courier New" pitchFamily="49" charset="0"/>
              </a:rPr>
              <a:t>ulss  -12</a:t>
            </a:r>
            <a:r>
              <a:rPr lang="en-US" sz="1800" b="1" dirty="0">
                <a:solidFill>
                  <a:srgbClr val="00B050"/>
                </a:solidFill>
                <a:latin typeface="Courier New" pitchFamily="49" charset="0"/>
                <a:cs typeface="Courier New" pitchFamily="49" charset="0"/>
              </a:rPr>
              <a:t>(%rbp), </a:t>
            </a:r>
            <a:r>
              <a:rPr lang="en-US" sz="1800" b="1" dirty="0" smtClean="0">
                <a:solidFill>
                  <a:srgbClr val="00B050"/>
                </a:solidFill>
                <a:latin typeface="Courier New" pitchFamily="49" charset="0"/>
                <a:cs typeface="Courier New" pitchFamily="49" charset="0"/>
              </a:rPr>
              <a:t>-4(%rbp)</a:t>
            </a:r>
            <a:endParaRPr lang="en-US" sz="1800" b="1" dirty="0">
              <a:solidFill>
                <a:srgbClr val="00B050"/>
              </a:solidFill>
              <a:cs typeface="Courier New" pitchFamily="49" charset="0"/>
            </a:endParaRPr>
          </a:p>
          <a:p>
            <a:pPr algn="ctr"/>
            <a:r>
              <a:rPr lang="en-US" sz="1800" b="1" dirty="0">
                <a:solidFill>
                  <a:srgbClr val="00B050"/>
                </a:solidFill>
                <a:latin typeface="Courier New" pitchFamily="49" charset="0"/>
                <a:cs typeface="Courier New" pitchFamily="49" charset="0"/>
              </a:rPr>
              <a:t>a</a:t>
            </a:r>
            <a:r>
              <a:rPr lang="en-US" sz="1800" b="1" dirty="0" smtClean="0">
                <a:solidFill>
                  <a:srgbClr val="00B050"/>
                </a:solidFill>
                <a:latin typeface="Courier New" pitchFamily="49" charset="0"/>
                <a:cs typeface="Courier New" pitchFamily="49" charset="0"/>
              </a:rPr>
              <a:t>ddss  -8</a:t>
            </a:r>
            <a:r>
              <a:rPr lang="en-US" sz="1800" b="1" dirty="0">
                <a:solidFill>
                  <a:srgbClr val="00B050"/>
                </a:solidFill>
                <a:latin typeface="Courier New" pitchFamily="49" charset="0"/>
                <a:cs typeface="Courier New" pitchFamily="49" charset="0"/>
              </a:rPr>
              <a:t>(%rbp), -4(%rbp</a:t>
            </a:r>
            <a:r>
              <a:rPr lang="en-US" sz="1800" b="1" dirty="0" smtClean="0">
                <a:solidFill>
                  <a:srgbClr val="00B050"/>
                </a:solidFill>
                <a:latin typeface="Courier New" pitchFamily="49" charset="0"/>
                <a:cs typeface="Courier New" pitchFamily="49" charset="0"/>
              </a:rPr>
              <a:t>)</a:t>
            </a:r>
            <a:endParaRPr lang="en-US" sz="1800" b="1" dirty="0" smtClean="0">
              <a:solidFill>
                <a:srgbClr val="00B050"/>
              </a:solidFill>
              <a:cs typeface="Courier New" pitchFamily="49" charset="0"/>
            </a:endParaRPr>
          </a:p>
        </p:txBody>
      </p:sp>
      <p:cxnSp>
        <p:nvCxnSpPr>
          <p:cNvPr id="10" name="Straight Arrow Connector 9"/>
          <p:cNvCxnSpPr>
            <a:stCxn id="6" idx="2"/>
            <a:endCxn id="9" idx="0"/>
          </p:cNvCxnSpPr>
          <p:nvPr/>
        </p:nvCxnSpPr>
        <p:spPr bwMode="auto">
          <a:xfrm>
            <a:off x="4353685" y="3212306"/>
            <a:ext cx="1950648" cy="1877002"/>
          </a:xfrm>
          <a:prstGeom prst="straightConnector1">
            <a:avLst/>
          </a:prstGeom>
          <a:ln>
            <a:solidFill>
              <a:srgbClr val="00B050"/>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5181600" y="4402643"/>
            <a:ext cx="1301823" cy="369332"/>
          </a:xfrm>
          <a:prstGeom prst="rect">
            <a:avLst/>
          </a:prstGeom>
          <a:solidFill>
            <a:srgbClr val="00B050"/>
          </a:solidFill>
        </p:spPr>
        <p:txBody>
          <a:bodyPr wrap="square" rtlCol="0">
            <a:spAutoFit/>
          </a:bodyPr>
          <a:lstStyle/>
          <a:p>
            <a:pPr algn="ctr"/>
            <a:r>
              <a:rPr lang="en-US" b="1" dirty="0" smtClean="0"/>
              <a:t>CPU x86</a:t>
            </a:r>
            <a:endParaRPr lang="en-US" b="1" dirty="0"/>
          </a:p>
        </p:txBody>
      </p:sp>
      <p:sp>
        <p:nvSpPr>
          <p:cNvPr id="12" name="Title 1"/>
          <p:cNvSpPr>
            <a:spLocks noGrp="1"/>
          </p:cNvSpPr>
          <p:nvPr>
            <p:ph type="title"/>
          </p:nvPr>
        </p:nvSpPr>
        <p:spPr>
          <a:xfrm>
            <a:off x="457200" y="0"/>
            <a:ext cx="8229600" cy="1143000"/>
          </a:xfrm>
        </p:spPr>
        <p:txBody>
          <a:bodyPr>
            <a:normAutofit/>
          </a:bodyPr>
          <a:lstStyle/>
          <a:p>
            <a:r>
              <a:rPr lang="en-US" dirty="0" smtClean="0"/>
              <a:t>GT200 Multiply-ADD (FMAD)</a:t>
            </a:r>
            <a:endParaRPr lang="en-US" dirty="0"/>
          </a:p>
        </p:txBody>
      </p:sp>
      <p:sp>
        <p:nvSpPr>
          <p:cNvPr id="2" name="Slide Number Placeholder 1"/>
          <p:cNvSpPr>
            <a:spLocks noGrp="1"/>
          </p:cNvSpPr>
          <p:nvPr>
            <p:ph type="sldNum" sz="quarter" idx="12"/>
          </p:nvPr>
        </p:nvSpPr>
        <p:spPr/>
        <p:txBody>
          <a:bodyPr/>
          <a:lstStyle/>
          <a:p>
            <a:fld id="{31178A7B-60CE-44BA-BA51-108AD3E51721}" type="slidenum">
              <a:rPr lang="en-US" smtClean="0"/>
              <a:pPr/>
              <a:t>25</a:t>
            </a:fld>
            <a:endParaRPr lang="en-US"/>
          </a:p>
        </p:txBody>
      </p:sp>
      <p:sp>
        <p:nvSpPr>
          <p:cNvPr id="13" name="TextBox 12"/>
          <p:cNvSpPr txBox="1"/>
          <p:nvPr/>
        </p:nvSpPr>
        <p:spPr>
          <a:xfrm>
            <a:off x="0" y="6377488"/>
            <a:ext cx="9144000" cy="461665"/>
          </a:xfrm>
          <a:prstGeom prst="rect">
            <a:avLst/>
          </a:prstGeom>
          <a:noFill/>
        </p:spPr>
        <p:txBody>
          <a:bodyPr wrap="square" rtlCol="0">
            <a:spAutoFit/>
          </a:bodyPr>
          <a:lstStyle/>
          <a:p>
            <a:pPr algn="ctr"/>
            <a:r>
              <a:rPr lang="en-US" sz="2400" b="1" i="1" dirty="0" smtClean="0">
                <a:solidFill>
                  <a:srgbClr val="FF0000"/>
                </a:solidFill>
              </a:rPr>
              <a:t>Caused approximately 13,000,000 differences in DBT!</a:t>
            </a:r>
            <a:endParaRPr lang="en-US" sz="2400" b="1" i="1" dirty="0">
              <a:solidFill>
                <a:srgbClr val="FF0000"/>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85212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t>DBT: MAD</a:t>
            </a:r>
            <a:endParaRPr lang="en-US" dirty="0"/>
          </a:p>
        </p:txBody>
      </p:sp>
      <p:sp>
        <p:nvSpPr>
          <p:cNvPr id="5" name="Content Placeholder 2"/>
          <p:cNvSpPr>
            <a:spLocks noGrp="1"/>
          </p:cNvSpPr>
          <p:nvPr>
            <p:ph idx="1"/>
          </p:nvPr>
        </p:nvSpPr>
        <p:spPr>
          <a:xfrm>
            <a:off x="457200" y="1524000"/>
            <a:ext cx="8229600" cy="4525963"/>
          </a:xfrm>
        </p:spPr>
        <p:txBody>
          <a:bodyPr>
            <a:normAutofit lnSpcReduction="10000"/>
          </a:bodyPr>
          <a:lstStyle/>
          <a:p>
            <a:r>
              <a:rPr lang="en-US" dirty="0" smtClean="0"/>
              <a:t>GT200 (NVIDIA compute capability 1.3)</a:t>
            </a:r>
          </a:p>
          <a:p>
            <a:pPr lvl="1"/>
            <a:r>
              <a:rPr lang="en-US" dirty="0" smtClean="0"/>
              <a:t>Compiler combines add and multiply for speed</a:t>
            </a:r>
          </a:p>
          <a:p>
            <a:pPr lvl="2"/>
            <a:r>
              <a:rPr lang="en-US" dirty="0" smtClean="0"/>
              <a:t>FMAD – Floating-point Multiply-Add</a:t>
            </a:r>
          </a:p>
          <a:p>
            <a:pPr lvl="2"/>
            <a:r>
              <a:rPr lang="en-US" dirty="0" smtClean="0"/>
              <a:t>SP: Truncates between multiply and add (less precise)</a:t>
            </a:r>
          </a:p>
          <a:p>
            <a:pPr lvl="2"/>
            <a:r>
              <a:rPr lang="en-US" dirty="0" smtClean="0"/>
              <a:t>DP: IEEE</a:t>
            </a:r>
          </a:p>
          <a:p>
            <a:r>
              <a:rPr lang="en-US" dirty="0" smtClean="0"/>
              <a:t>Fermi</a:t>
            </a:r>
          </a:p>
          <a:p>
            <a:pPr lvl="1"/>
            <a:r>
              <a:rPr lang="en-US" dirty="0" smtClean="0"/>
              <a:t>Compiler combines add and multiply for speed</a:t>
            </a:r>
          </a:p>
          <a:p>
            <a:pPr lvl="2"/>
            <a:r>
              <a:rPr lang="en-US" dirty="0" smtClean="0"/>
              <a:t>FFMA –Floating-point Fused Multiply-Add</a:t>
            </a:r>
          </a:p>
          <a:p>
            <a:pPr lvl="3"/>
            <a:r>
              <a:rPr lang="en-US" dirty="0" smtClean="0"/>
              <a:t>IEEE 754-2008 compliant</a:t>
            </a:r>
          </a:p>
          <a:p>
            <a:pPr lvl="2"/>
            <a:r>
              <a:rPr lang="en-US" dirty="0" smtClean="0"/>
              <a:t>More precise - Single rounding for two instructions</a:t>
            </a:r>
          </a:p>
          <a:p>
            <a:pPr lvl="2"/>
            <a:endParaRPr lang="en-US" dirty="0" smtClean="0"/>
          </a:p>
          <a:p>
            <a:pPr lvl="2"/>
            <a:endParaRPr lang="en-US" dirty="0"/>
          </a:p>
        </p:txBody>
      </p:sp>
      <p:sp>
        <p:nvSpPr>
          <p:cNvPr id="6" name="TextBox 5"/>
          <p:cNvSpPr txBox="1"/>
          <p:nvPr/>
        </p:nvSpPr>
        <p:spPr>
          <a:xfrm>
            <a:off x="2743200" y="1080126"/>
            <a:ext cx="3581400" cy="461665"/>
          </a:xfrm>
          <a:prstGeom prst="rect">
            <a:avLst/>
          </a:prstGeom>
          <a:noFill/>
        </p:spPr>
        <p:txBody>
          <a:bodyPr wrap="square" rtlCol="0">
            <a:spAutoFit/>
          </a:bodyPr>
          <a:lstStyle/>
          <a:p>
            <a:pPr algn="ctr"/>
            <a:r>
              <a:rPr lang="en-US" sz="2400" b="1" dirty="0" smtClean="0"/>
              <a:t>X= Y*W+Z</a:t>
            </a:r>
            <a:endParaRPr lang="en-US" sz="2400" b="1" dirty="0"/>
          </a:p>
        </p:txBody>
      </p:sp>
      <p:sp>
        <p:nvSpPr>
          <p:cNvPr id="2" name="Slide Number Placeholder 1"/>
          <p:cNvSpPr>
            <a:spLocks noGrp="1"/>
          </p:cNvSpPr>
          <p:nvPr>
            <p:ph type="sldNum" sz="quarter" idx="12"/>
          </p:nvPr>
        </p:nvSpPr>
        <p:spPr/>
        <p:txBody>
          <a:bodyPr/>
          <a:lstStyle/>
          <a:p>
            <a:fld id="{31178A7B-60CE-44BA-BA51-108AD3E51721}" type="slidenum">
              <a:rPr lang="en-US" smtClean="0"/>
              <a:pPr/>
              <a:t>26</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58116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US" dirty="0" smtClean="0"/>
              <a:t>GPU: MAD</a:t>
            </a:r>
            <a:endParaRPr lang="en-US" dirty="0"/>
          </a:p>
        </p:txBody>
      </p:sp>
      <p:sp>
        <p:nvSpPr>
          <p:cNvPr id="6" name="TextBox 5"/>
          <p:cNvSpPr txBox="1"/>
          <p:nvPr/>
        </p:nvSpPr>
        <p:spPr>
          <a:xfrm>
            <a:off x="304800" y="1295400"/>
            <a:ext cx="8610600" cy="646331"/>
          </a:xfrm>
          <a:prstGeom prst="rect">
            <a:avLst/>
          </a:prstGeom>
          <a:noFill/>
        </p:spPr>
        <p:txBody>
          <a:bodyPr wrap="square" rtlCol="0">
            <a:spAutoFit/>
          </a:bodyPr>
          <a:lstStyle/>
          <a:p>
            <a:r>
              <a:rPr lang="en-US" b="1" dirty="0" smtClean="0"/>
              <a:t>GPU: 	</a:t>
            </a:r>
            <a:r>
              <a:rPr lang="en-US" i="1" dirty="0" smtClean="0"/>
              <a:t>mul.rn.f32 &amp; add.f32           </a:t>
            </a:r>
            <a:r>
              <a:rPr lang="en-US" i="1" dirty="0" smtClean="0">
                <a:solidFill>
                  <a:schemeClr val="accent6">
                    <a:lumMod val="75000"/>
                  </a:schemeClr>
                </a:solidFill>
              </a:rPr>
              <a:t>mad.f32</a:t>
            </a:r>
            <a:r>
              <a:rPr lang="en-US" i="1" dirty="0" smtClean="0"/>
              <a:t>	mul.rn.f64 &amp; add.rn.f64	</a:t>
            </a:r>
            <a:r>
              <a:rPr lang="en-US" i="1" dirty="0" smtClean="0">
                <a:solidFill>
                  <a:srgbClr val="00B0F0"/>
                </a:solidFill>
              </a:rPr>
              <a:t>mad.rn.f64</a:t>
            </a:r>
          </a:p>
          <a:p>
            <a:r>
              <a:rPr lang="en-US" b="1" dirty="0" smtClean="0"/>
              <a:t>CPU: </a:t>
            </a:r>
            <a:r>
              <a:rPr lang="en-US" b="1" i="1" dirty="0" smtClean="0"/>
              <a:t>	</a:t>
            </a:r>
            <a:r>
              <a:rPr lang="en-US" i="1" dirty="0" err="1" smtClean="0">
                <a:solidFill>
                  <a:schemeClr val="accent6">
                    <a:lumMod val="75000"/>
                  </a:schemeClr>
                </a:solidFill>
              </a:rPr>
              <a:t>mullss</a:t>
            </a:r>
            <a:r>
              <a:rPr lang="en-US" i="1" dirty="0" smtClean="0">
                <a:solidFill>
                  <a:schemeClr val="accent6">
                    <a:lumMod val="75000"/>
                  </a:schemeClr>
                </a:solidFill>
              </a:rPr>
              <a:t> &amp; </a:t>
            </a:r>
            <a:r>
              <a:rPr lang="en-US" i="1" dirty="0" err="1" smtClean="0">
                <a:solidFill>
                  <a:schemeClr val="accent6">
                    <a:lumMod val="75000"/>
                  </a:schemeClr>
                </a:solidFill>
              </a:rPr>
              <a:t>addss</a:t>
            </a:r>
            <a:r>
              <a:rPr lang="en-US" i="1" dirty="0" smtClean="0"/>
              <a:t>		                  </a:t>
            </a:r>
            <a:r>
              <a:rPr lang="en-US" i="1" dirty="0" err="1" smtClean="0">
                <a:solidFill>
                  <a:srgbClr val="00B0F0"/>
                </a:solidFill>
              </a:rPr>
              <a:t>mulsd</a:t>
            </a:r>
            <a:r>
              <a:rPr lang="en-US" i="1" dirty="0" smtClean="0">
                <a:solidFill>
                  <a:srgbClr val="00B0F0"/>
                </a:solidFill>
              </a:rPr>
              <a:t> &amp; </a:t>
            </a:r>
            <a:r>
              <a:rPr lang="en-US" i="1" dirty="0" err="1" smtClean="0">
                <a:solidFill>
                  <a:srgbClr val="00B0F0"/>
                </a:solidFill>
              </a:rPr>
              <a:t>addsd</a:t>
            </a:r>
            <a:endParaRPr lang="en-US" b="1" dirty="0">
              <a:solidFill>
                <a:srgbClr val="00B0F0"/>
              </a:solidFill>
            </a:endParaRPr>
          </a:p>
        </p:txBody>
      </p:sp>
      <p:sp>
        <p:nvSpPr>
          <p:cNvPr id="2" name="Slide Number Placeholder 1"/>
          <p:cNvSpPr>
            <a:spLocks noGrp="1"/>
          </p:cNvSpPr>
          <p:nvPr>
            <p:ph type="sldNum" sz="quarter" idx="12"/>
          </p:nvPr>
        </p:nvSpPr>
        <p:spPr/>
        <p:txBody>
          <a:bodyPr/>
          <a:lstStyle/>
          <a:p>
            <a:fld id="{31178A7B-60CE-44BA-BA51-108AD3E51721}" type="slidenum">
              <a:rPr lang="en-US" smtClean="0"/>
              <a:pPr/>
              <a:t>27</a:t>
            </a:fld>
            <a:endParaRPr lang="en-US"/>
          </a:p>
        </p:txBody>
      </p:sp>
      <p:graphicFrame>
        <p:nvGraphicFramePr>
          <p:cNvPr id="8" name="Chart 7"/>
          <p:cNvGraphicFramePr>
            <a:graphicFrameLocks/>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1074689146"/>
              </p:ext>
            </p:extLst>
          </p:nvPr>
        </p:nvGraphicFramePr>
        <p:xfrm>
          <a:off x="304800" y="1905000"/>
          <a:ext cx="8382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733800" y="899636"/>
            <a:ext cx="1148199" cy="369332"/>
          </a:xfrm>
          <a:prstGeom prst="rect">
            <a:avLst/>
          </a:prstGeom>
        </p:spPr>
        <p:txBody>
          <a:bodyPr wrap="none">
            <a:spAutoFit/>
          </a:bodyPr>
          <a:lstStyle/>
          <a:p>
            <a:r>
              <a:rPr lang="en-US" i="1" dirty="0" smtClean="0">
                <a:solidFill>
                  <a:schemeClr val="accent6">
                    <a:lumMod val="75000"/>
                  </a:schemeClr>
                </a:solidFill>
              </a:rPr>
              <a:t>Default SP</a:t>
            </a:r>
            <a:endParaRPr lang="en-US" dirty="0"/>
          </a:p>
        </p:txBody>
      </p:sp>
      <p:sp>
        <p:nvSpPr>
          <p:cNvPr id="10" name="Rectangle 9"/>
          <p:cNvSpPr/>
          <p:nvPr/>
        </p:nvSpPr>
        <p:spPr>
          <a:xfrm>
            <a:off x="7671578" y="892254"/>
            <a:ext cx="1186672" cy="369332"/>
          </a:xfrm>
          <a:prstGeom prst="rect">
            <a:avLst/>
          </a:prstGeom>
        </p:spPr>
        <p:txBody>
          <a:bodyPr wrap="none">
            <a:spAutoFit/>
          </a:bodyPr>
          <a:lstStyle/>
          <a:p>
            <a:r>
              <a:rPr lang="en-US" i="1" dirty="0" smtClean="0">
                <a:solidFill>
                  <a:srgbClr val="00B0F0"/>
                </a:solidFill>
              </a:rPr>
              <a:t>Default DP</a:t>
            </a:r>
            <a:endParaRPr lang="en-US" dirty="0">
              <a:solidFill>
                <a:srgbClr val="00B0F0"/>
              </a:solidFill>
            </a:endParaRPr>
          </a:p>
        </p:txBody>
      </p:sp>
      <p:sp>
        <p:nvSpPr>
          <p:cNvPr id="11" name="TextBox 10"/>
          <p:cNvSpPr txBox="1"/>
          <p:nvPr/>
        </p:nvSpPr>
        <p:spPr>
          <a:xfrm rot="20505294">
            <a:off x="1540823" y="5463076"/>
            <a:ext cx="864091" cy="246221"/>
          </a:xfrm>
          <a:prstGeom prst="rect">
            <a:avLst/>
          </a:prstGeom>
          <a:solidFill>
            <a:schemeClr val="bg1"/>
          </a:solidFill>
        </p:spPr>
        <p:txBody>
          <a:bodyPr wrap="square" lIns="0" tIns="0" rIns="0" bIns="0" rtlCol="0">
            <a:spAutoFit/>
          </a:bodyPr>
          <a:lstStyle/>
          <a:p>
            <a:r>
              <a:rPr lang="en-US" sz="1600" b="1" dirty="0" smtClean="0">
                <a:solidFill>
                  <a:schemeClr val="accent6">
                    <a:lumMod val="75000"/>
                  </a:schemeClr>
                </a:solidFill>
              </a:rPr>
              <a:t>SP MAD</a:t>
            </a:r>
            <a:endParaRPr lang="en-US" sz="1600" b="1" dirty="0">
              <a:solidFill>
                <a:schemeClr val="accent6">
                  <a:lumMod val="75000"/>
                </a:schemeClr>
              </a:solidFill>
            </a:endParaRPr>
          </a:p>
        </p:txBody>
      </p:sp>
      <p:sp>
        <p:nvSpPr>
          <p:cNvPr id="12" name="TextBox 11"/>
          <p:cNvSpPr txBox="1"/>
          <p:nvPr/>
        </p:nvSpPr>
        <p:spPr>
          <a:xfrm rot="20505294">
            <a:off x="5255675" y="5579028"/>
            <a:ext cx="1604449" cy="244063"/>
          </a:xfrm>
          <a:prstGeom prst="rect">
            <a:avLst/>
          </a:prstGeom>
          <a:solidFill>
            <a:schemeClr val="bg1"/>
          </a:solidFill>
        </p:spPr>
        <p:txBody>
          <a:bodyPr wrap="square" lIns="0" tIns="0" rIns="0" bIns="0" rtlCol="0">
            <a:spAutoFit/>
          </a:bodyPr>
          <a:lstStyle/>
          <a:p>
            <a:r>
              <a:rPr lang="en-US" sz="1600" b="1" dirty="0" smtClean="0">
                <a:solidFill>
                  <a:schemeClr val="accent6">
                    <a:lumMod val="75000"/>
                  </a:schemeClr>
                </a:solidFill>
              </a:rPr>
              <a:t>CPU SP </a:t>
            </a:r>
            <a:r>
              <a:rPr lang="en-US" sz="1600" b="1" dirty="0" err="1" smtClean="0">
                <a:solidFill>
                  <a:schemeClr val="accent6">
                    <a:lumMod val="75000"/>
                  </a:schemeClr>
                </a:solidFill>
              </a:rPr>
              <a:t>mul</a:t>
            </a:r>
            <a:r>
              <a:rPr lang="en-US" sz="1600" b="1" dirty="0" smtClean="0">
                <a:solidFill>
                  <a:schemeClr val="accent6">
                    <a:lumMod val="75000"/>
                  </a:schemeClr>
                </a:solidFill>
              </a:rPr>
              <a:t>/add</a:t>
            </a:r>
            <a:endParaRPr lang="en-US" sz="1600" b="1" dirty="0">
              <a:solidFill>
                <a:schemeClr val="accent6">
                  <a:lumMod val="75000"/>
                </a:schemeClr>
              </a:solidFill>
            </a:endParaRPr>
          </a:p>
        </p:txBody>
      </p:sp>
      <p:sp>
        <p:nvSpPr>
          <p:cNvPr id="13" name="TextBox 12"/>
          <p:cNvSpPr txBox="1"/>
          <p:nvPr/>
        </p:nvSpPr>
        <p:spPr>
          <a:xfrm rot="20505294">
            <a:off x="6474875" y="5502827"/>
            <a:ext cx="1604449" cy="244063"/>
          </a:xfrm>
          <a:prstGeom prst="rect">
            <a:avLst/>
          </a:prstGeom>
          <a:solidFill>
            <a:schemeClr val="bg1"/>
          </a:solidFill>
        </p:spPr>
        <p:txBody>
          <a:bodyPr wrap="square" lIns="0" tIns="0" rIns="0" bIns="0" rtlCol="0">
            <a:spAutoFit/>
          </a:bodyPr>
          <a:lstStyle/>
          <a:p>
            <a:r>
              <a:rPr lang="en-US" sz="1600" b="1" dirty="0" smtClean="0">
                <a:solidFill>
                  <a:srgbClr val="009ED6"/>
                </a:solidFill>
              </a:rPr>
              <a:t>CPU DP </a:t>
            </a:r>
            <a:r>
              <a:rPr lang="en-US" sz="1600" b="1" dirty="0" err="1" smtClean="0">
                <a:solidFill>
                  <a:srgbClr val="009ED6"/>
                </a:solidFill>
              </a:rPr>
              <a:t>mul</a:t>
            </a:r>
            <a:r>
              <a:rPr lang="en-US" sz="1600" b="1" dirty="0" smtClean="0">
                <a:solidFill>
                  <a:srgbClr val="009ED6"/>
                </a:solidFill>
              </a:rPr>
              <a:t>/add</a:t>
            </a:r>
            <a:endParaRPr lang="en-US" sz="1600" b="1" dirty="0">
              <a:solidFill>
                <a:srgbClr val="009ED6"/>
              </a:solidFill>
            </a:endParaRPr>
          </a:p>
        </p:txBody>
      </p:sp>
      <p:sp>
        <p:nvSpPr>
          <p:cNvPr id="15" name="TextBox 14"/>
          <p:cNvSpPr txBox="1"/>
          <p:nvPr/>
        </p:nvSpPr>
        <p:spPr>
          <a:xfrm rot="20505294">
            <a:off x="3750624" y="5463078"/>
            <a:ext cx="864091" cy="246221"/>
          </a:xfrm>
          <a:prstGeom prst="rect">
            <a:avLst/>
          </a:prstGeom>
          <a:solidFill>
            <a:schemeClr val="bg1"/>
          </a:solidFill>
        </p:spPr>
        <p:txBody>
          <a:bodyPr wrap="square" lIns="0" tIns="0" rIns="0" bIns="0" rtlCol="0">
            <a:spAutoFit/>
          </a:bodyPr>
          <a:lstStyle/>
          <a:p>
            <a:r>
              <a:rPr lang="en-US" sz="1600" b="1" dirty="0" smtClean="0">
                <a:solidFill>
                  <a:srgbClr val="009ED6"/>
                </a:solidFill>
              </a:rPr>
              <a:t>DP MAD</a:t>
            </a:r>
            <a:endParaRPr lang="en-US" sz="1600" b="1" dirty="0">
              <a:solidFill>
                <a:srgbClr val="009ED6"/>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29682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DBT Modifications vs. Execution Time</a:t>
            </a:r>
            <a:endParaRPr lang="en-US" dirty="0"/>
          </a:p>
        </p:txBody>
      </p:sp>
      <p:graphicFrame>
        <p:nvGraphicFramePr>
          <p:cNvPr id="4" name="Chart 3"/>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3075457919"/>
              </p:ext>
            </p:extLst>
          </p:nvPr>
        </p:nvGraphicFramePr>
        <p:xfrm>
          <a:off x="990600" y="1676400"/>
          <a:ext cx="7086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1178A7B-60CE-44BA-BA51-108AD3E51721}" type="slidenum">
              <a:rPr lang="en-US" smtClean="0"/>
              <a:pPr/>
              <a:t>28</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49912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 (Compute 2.x)</a:t>
            </a:r>
            <a:endParaRPr lang="en-US" dirty="0"/>
          </a:p>
        </p:txBody>
      </p:sp>
      <p:sp>
        <p:nvSpPr>
          <p:cNvPr id="3" name="Content Placeholder 2"/>
          <p:cNvSpPr>
            <a:spLocks noGrp="1"/>
          </p:cNvSpPr>
          <p:nvPr>
            <p:ph idx="1"/>
          </p:nvPr>
        </p:nvSpPr>
        <p:spPr/>
        <p:txBody>
          <a:bodyPr>
            <a:normAutofit fontScale="92500"/>
          </a:bodyPr>
          <a:lstStyle/>
          <a:p>
            <a:pPr>
              <a:lnSpc>
                <a:spcPct val="200000"/>
              </a:lnSpc>
            </a:pPr>
            <a:r>
              <a:rPr lang="en-US" sz="2800" dirty="0" smtClean="0"/>
              <a:t>Division IEEE 754-2008 compliant by default</a:t>
            </a:r>
          </a:p>
          <a:p>
            <a:pPr>
              <a:lnSpc>
                <a:spcPct val="200000"/>
              </a:lnSpc>
            </a:pPr>
            <a:r>
              <a:rPr lang="en-US" sz="2800" dirty="0" smtClean="0"/>
              <a:t>FMA available in both single and double precision (IEEE)</a:t>
            </a:r>
          </a:p>
          <a:p>
            <a:pPr lvl="1">
              <a:lnSpc>
                <a:spcPct val="200000"/>
              </a:lnSpc>
            </a:pPr>
            <a:r>
              <a:rPr lang="en-US" sz="2400" dirty="0" smtClean="0"/>
              <a:t>Still need to manually remove these to match CPU</a:t>
            </a:r>
          </a:p>
          <a:p>
            <a:pPr lvl="1">
              <a:lnSpc>
                <a:spcPct val="200000"/>
              </a:lnSpc>
            </a:pPr>
            <a:r>
              <a:rPr lang="en-US" sz="2400" dirty="0" smtClean="0"/>
              <a:t>CPUs are currently behind NVIDIA GPUs in IEEE compliance</a:t>
            </a:r>
          </a:p>
          <a:p>
            <a:pPr>
              <a:lnSpc>
                <a:spcPct val="200000"/>
              </a:lnSpc>
            </a:pPr>
            <a:r>
              <a:rPr lang="en-US" sz="2800" dirty="0" smtClean="0"/>
              <a:t>Compiler options for division modes</a:t>
            </a:r>
            <a:endParaRPr lang="en-US" sz="2800" dirty="0"/>
          </a:p>
        </p:txBody>
      </p:sp>
      <p:sp>
        <p:nvSpPr>
          <p:cNvPr id="4" name="Slide Number Placeholder 3"/>
          <p:cNvSpPr>
            <a:spLocks noGrp="1"/>
          </p:cNvSpPr>
          <p:nvPr>
            <p:ph type="sldNum" sz="quarter" idx="12"/>
          </p:nvPr>
        </p:nvSpPr>
        <p:spPr/>
        <p:txBody>
          <a:bodyPr/>
          <a:lstStyle/>
          <a:p>
            <a:fld id="{31178A7B-60CE-44BA-BA51-108AD3E51721}" type="slidenum">
              <a:rPr lang="en-US" smtClean="0"/>
              <a:pPr/>
              <a:t>29</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07520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Radar Processing  </a:t>
            </a:r>
            <a:endParaRPr lang="en-US" dirty="0"/>
          </a:p>
        </p:txBody>
      </p:sp>
      <p:sp>
        <p:nvSpPr>
          <p:cNvPr id="3" name="Content Placeholder 2"/>
          <p:cNvSpPr>
            <a:spLocks noGrp="1"/>
          </p:cNvSpPr>
          <p:nvPr>
            <p:ph idx="1"/>
          </p:nvPr>
        </p:nvSpPr>
        <p:spPr/>
        <p:txBody>
          <a:bodyPr/>
          <a:lstStyle/>
          <a:p>
            <a:r>
              <a:rPr lang="en-US" dirty="0" smtClean="0"/>
              <a:t>http://www.codesourcery.com/vsiplplusplus/ssar_http://www.codesourcery.com/vsiplplusplus/ssahttp://www.codesourcery.com/vsiplplusplus/ssar_whitepaper.pdfr_whitepaper.pdfwhitepaper.pdf</a:t>
            </a:r>
            <a:endParaRPr lang="en-US" dirty="0"/>
          </a:p>
        </p:txBody>
      </p:sp>
      <p:pic>
        <p:nvPicPr>
          <p:cNvPr id="97282" name="Picture 2"/>
          <p:cNvPicPr>
            <a:picLocks noChangeAspect="1" noChangeArrowheads="1"/>
          </p:cNvPicPr>
          <p:nvPr/>
        </p:nvPicPr>
        <p:blipFill>
          <a:blip r:embed="rId2" cstate="print"/>
          <a:srcRect/>
          <a:stretch>
            <a:fillRect/>
          </a:stretch>
        </p:blipFill>
        <p:spPr bwMode="auto">
          <a:xfrm>
            <a:off x="609600" y="1295400"/>
            <a:ext cx="8312150" cy="4470400"/>
          </a:xfrm>
          <a:prstGeom prst="rect">
            <a:avLst/>
          </a:prstGeom>
          <a:noFill/>
          <a:ln w="9525">
            <a:noFill/>
            <a:miter lim="800000"/>
            <a:headEnd/>
            <a:tailEnd/>
          </a:ln>
          <a:effectLst/>
        </p:spPr>
      </p:pic>
      <p:sp>
        <p:nvSpPr>
          <p:cNvPr id="5" name="TextBox 4"/>
          <p:cNvSpPr txBox="1"/>
          <p:nvPr/>
        </p:nvSpPr>
        <p:spPr>
          <a:xfrm>
            <a:off x="1143000" y="5867400"/>
            <a:ext cx="6837962" cy="369332"/>
          </a:xfrm>
          <a:prstGeom prst="rect">
            <a:avLst/>
          </a:prstGeom>
          <a:noFill/>
        </p:spPr>
        <p:txBody>
          <a:bodyPr wrap="none" rtlCol="0">
            <a:spAutoFit/>
          </a:bodyPr>
          <a:lstStyle/>
          <a:p>
            <a:r>
              <a:rPr lang="en-US" dirty="0" smtClean="0"/>
              <a:t>From http://www.codesourcery.com/vsiplplusplus/ssar_whitepaper.pdf</a:t>
            </a:r>
            <a:endParaRPr lang="en-US" dirty="0"/>
          </a:p>
        </p:txBody>
      </p:sp>
      <p:cxnSp>
        <p:nvCxnSpPr>
          <p:cNvPr id="7" name="Straight Connector 6"/>
          <p:cNvCxnSpPr/>
          <p:nvPr/>
        </p:nvCxnSpPr>
        <p:spPr>
          <a:xfrm rot="5400000">
            <a:off x="2171700" y="21717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76900" y="41529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2895600"/>
            <a:ext cx="955198" cy="369332"/>
          </a:xfrm>
          <a:prstGeom prst="rect">
            <a:avLst/>
          </a:prstGeom>
          <a:noFill/>
        </p:spPr>
        <p:txBody>
          <a:bodyPr wrap="none" rtlCol="0">
            <a:spAutoFit/>
          </a:bodyPr>
          <a:lstStyle/>
          <a:p>
            <a:r>
              <a:rPr lang="en-US" dirty="0" smtClean="0">
                <a:solidFill>
                  <a:srgbClr val="FF0000"/>
                </a:solidFill>
              </a:rPr>
              <a:t>fix2float</a:t>
            </a:r>
            <a:endParaRPr lang="en-US" dirty="0">
              <a:solidFill>
                <a:srgbClr val="FF0000"/>
              </a:solidFill>
            </a:endParaRPr>
          </a:p>
        </p:txBody>
      </p:sp>
      <p:sp>
        <p:nvSpPr>
          <p:cNvPr id="12" name="TextBox 11"/>
          <p:cNvSpPr txBox="1"/>
          <p:nvPr/>
        </p:nvSpPr>
        <p:spPr>
          <a:xfrm>
            <a:off x="5943600" y="4876800"/>
            <a:ext cx="955198" cy="369332"/>
          </a:xfrm>
          <a:prstGeom prst="rect">
            <a:avLst/>
          </a:prstGeom>
          <a:noFill/>
        </p:spPr>
        <p:txBody>
          <a:bodyPr wrap="none" rtlCol="0">
            <a:spAutoFit/>
          </a:bodyPr>
          <a:lstStyle/>
          <a:p>
            <a:r>
              <a:rPr lang="en-US" dirty="0" smtClean="0">
                <a:solidFill>
                  <a:srgbClr val="FF0000"/>
                </a:solidFill>
              </a:rPr>
              <a:t>float2fix</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Versions of DBT</a:t>
            </a:r>
            <a:endParaRPr lang="en-US" dirty="0"/>
          </a:p>
        </p:txBody>
      </p:sp>
      <p:sp>
        <p:nvSpPr>
          <p:cNvPr id="4" name="Slide Number Placeholder 3"/>
          <p:cNvSpPr>
            <a:spLocks noGrp="1"/>
          </p:cNvSpPr>
          <p:nvPr>
            <p:ph type="sldNum" sz="quarter" idx="12"/>
          </p:nvPr>
        </p:nvSpPr>
        <p:spPr/>
        <p:txBody>
          <a:bodyPr/>
          <a:lstStyle/>
          <a:p>
            <a:fld id="{31178A7B-60CE-44BA-BA51-108AD3E51721}" type="slidenum">
              <a:rPr lang="en-US" smtClean="0"/>
              <a:pPr/>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2420269869"/>
              </p:ext>
            </p:extLst>
          </p:nvPr>
        </p:nvGraphicFramePr>
        <p:xfrm>
          <a:off x="533400" y="1752600"/>
          <a:ext cx="8077199" cy="4135120"/>
        </p:xfrm>
        <a:graphic>
          <a:graphicData uri="http://schemas.openxmlformats.org/drawingml/2006/table">
            <a:tbl>
              <a:tblPr firstRow="1" bandRow="1">
                <a:tableStyleId>{5C22544A-7EE6-4342-B048-85BDC9FD1C3A}</a:tableStyleId>
              </a:tblPr>
              <a:tblGrid>
                <a:gridCol w="1346200"/>
                <a:gridCol w="939800"/>
                <a:gridCol w="1447800"/>
                <a:gridCol w="1524000"/>
                <a:gridCol w="1524000"/>
                <a:gridCol w="1295399"/>
              </a:tblGrid>
              <a:tr h="736600">
                <a:tc>
                  <a:txBody>
                    <a:bodyPr/>
                    <a:lstStyle/>
                    <a:p>
                      <a:pPr algn="ctr"/>
                      <a:endParaRPr lang="en-US" sz="2000" dirty="0"/>
                    </a:p>
                  </a:txBody>
                  <a:tcPr anchor="ctr"/>
                </a:tc>
                <a:tc>
                  <a:txBody>
                    <a:bodyPr/>
                    <a:lstStyle/>
                    <a:p>
                      <a:pPr algn="ctr"/>
                      <a:r>
                        <a:rPr lang="en-US" sz="2000" dirty="0" smtClean="0"/>
                        <a:t>Naïve</a:t>
                      </a:r>
                      <a:endParaRPr lang="en-US" sz="2000" dirty="0"/>
                    </a:p>
                  </a:txBody>
                  <a:tcPr anchor="ctr"/>
                </a:tc>
                <a:tc>
                  <a:txBody>
                    <a:bodyPr/>
                    <a:lstStyle/>
                    <a:p>
                      <a:pPr algn="ctr"/>
                      <a:r>
                        <a:rPr lang="en-US" sz="2000" dirty="0" smtClean="0"/>
                        <a:t>CPU Matching</a:t>
                      </a:r>
                      <a:endParaRPr lang="en-US" sz="2000" dirty="0"/>
                    </a:p>
                  </a:txBody>
                  <a:tcPr anchor="ctr"/>
                </a:tc>
                <a:tc>
                  <a:txBody>
                    <a:bodyPr/>
                    <a:lstStyle/>
                    <a:p>
                      <a:pPr algn="ctr"/>
                      <a:r>
                        <a:rPr lang="en-US" sz="2000" dirty="0" smtClean="0"/>
                        <a:t>Correct</a:t>
                      </a:r>
                      <a:endParaRPr lang="en-US" sz="2000" dirty="0"/>
                    </a:p>
                  </a:txBody>
                  <a:tcPr anchor="ctr"/>
                </a:tc>
                <a:tc>
                  <a:txBody>
                    <a:bodyPr/>
                    <a:lstStyle/>
                    <a:p>
                      <a:pPr algn="ctr"/>
                      <a:r>
                        <a:rPr lang="en-US" sz="2000" dirty="0" smtClean="0"/>
                        <a:t>Fastest</a:t>
                      </a:r>
                      <a:endParaRPr lang="en-US" sz="2000" dirty="0"/>
                    </a:p>
                  </a:txBody>
                  <a:tcPr anchor="ctr"/>
                </a:tc>
                <a:tc>
                  <a:txBody>
                    <a:bodyPr/>
                    <a:lstStyle/>
                    <a:p>
                      <a:pPr algn="ctr"/>
                      <a:r>
                        <a:rPr lang="en-US" sz="2000" dirty="0" smtClean="0"/>
                        <a:t>Fermi</a:t>
                      </a:r>
                      <a:endParaRPr lang="en-US" sz="2000" dirty="0"/>
                    </a:p>
                  </a:txBody>
                  <a:tcPr anchor="ctr"/>
                </a:tc>
              </a:tr>
              <a:tr h="520571">
                <a:tc>
                  <a:txBody>
                    <a:bodyPr/>
                    <a:lstStyle/>
                    <a:p>
                      <a:pPr algn="ctr"/>
                      <a:r>
                        <a:rPr lang="en-US" sz="2000" b="1" dirty="0" smtClean="0"/>
                        <a:t>Casting</a:t>
                      </a:r>
                      <a:endParaRPr lang="en-US" sz="2000" b="1" dirty="0"/>
                    </a:p>
                  </a:txBody>
                  <a:tcPr anchor="ctr"/>
                </a:tc>
                <a:tc>
                  <a:txBody>
                    <a:bodyPr/>
                    <a:lstStyle/>
                    <a:p>
                      <a:pPr algn="ctr"/>
                      <a:r>
                        <a:rPr lang="en-US" dirty="0" smtClean="0">
                          <a:solidFill>
                            <a:srgbClr val="FF0000"/>
                          </a:solidFill>
                        </a:rPr>
                        <a:t>ERROR</a:t>
                      </a:r>
                      <a:endParaRPr lang="en-US" dirty="0">
                        <a:solidFill>
                          <a:srgbClr val="FF0000"/>
                        </a:solidFill>
                      </a:endParaRPr>
                    </a:p>
                  </a:txBody>
                  <a:tcPr anchor="ctr"/>
                </a:tc>
                <a:tc>
                  <a:txBody>
                    <a:bodyPr/>
                    <a:lstStyle/>
                    <a:p>
                      <a:pPr algn="ctr"/>
                      <a:r>
                        <a:rPr lang="en-US" dirty="0" smtClean="0"/>
                        <a:t>FIX</a:t>
                      </a:r>
                      <a:endParaRPr lang="en-US" dirty="0"/>
                    </a:p>
                  </a:txBody>
                  <a:tcPr anchor="ctr"/>
                </a:tc>
                <a:tc>
                  <a:txBody>
                    <a:bodyPr/>
                    <a:lstStyle/>
                    <a:p>
                      <a:pPr algn="ctr"/>
                      <a:r>
                        <a:rPr lang="en-US" dirty="0" smtClean="0"/>
                        <a:t>FIX</a:t>
                      </a:r>
                      <a:endParaRPr lang="en-US" dirty="0"/>
                    </a:p>
                  </a:txBody>
                  <a:tcPr anchor="ctr"/>
                </a:tc>
                <a:tc>
                  <a:txBody>
                    <a:bodyPr/>
                    <a:lstStyle/>
                    <a:p>
                      <a:pPr algn="ctr"/>
                      <a:r>
                        <a:rPr lang="en-US" dirty="0" smtClean="0"/>
                        <a:t>FIX</a:t>
                      </a:r>
                      <a:endParaRPr lang="en-US" dirty="0"/>
                    </a:p>
                  </a:txBody>
                  <a:tcPr anchor="ctr"/>
                </a:tc>
                <a:tc>
                  <a:txBody>
                    <a:bodyPr/>
                    <a:lstStyle/>
                    <a:p>
                      <a:pPr algn="ctr"/>
                      <a:r>
                        <a:rPr lang="en-US" dirty="0" smtClean="0"/>
                        <a:t>FIX</a:t>
                      </a:r>
                      <a:endParaRPr lang="en-US" dirty="0"/>
                    </a:p>
                  </a:txBody>
                  <a:tcPr anchor="ctr"/>
                </a:tc>
              </a:tr>
              <a:tr h="774829">
                <a:tc>
                  <a:txBody>
                    <a:bodyPr/>
                    <a:lstStyle/>
                    <a:p>
                      <a:pPr algn="ctr"/>
                      <a:r>
                        <a:rPr lang="en-US" sz="2000" b="1" dirty="0" smtClean="0"/>
                        <a:t>SP Division</a:t>
                      </a:r>
                      <a:endParaRPr lang="en-US" sz="2000" b="1" dirty="0"/>
                    </a:p>
                  </a:txBody>
                  <a:tcPr anchor="ctr"/>
                </a:tc>
                <a:tc>
                  <a:txBody>
                    <a:bodyPr/>
                    <a:lstStyle/>
                    <a:p>
                      <a:pPr algn="ctr"/>
                      <a:r>
                        <a:rPr lang="en-US" dirty="0" err="1" smtClean="0">
                          <a:solidFill>
                            <a:srgbClr val="FF0000"/>
                          </a:solidFill>
                        </a:rPr>
                        <a:t>Approx</a:t>
                      </a:r>
                      <a:endParaRPr lang="en-US" dirty="0"/>
                    </a:p>
                  </a:txBody>
                  <a:tcPr anchor="ctr"/>
                </a:tc>
                <a:tc>
                  <a:txBody>
                    <a:bodyPr/>
                    <a:lstStyle/>
                    <a:p>
                      <a:pPr algn="ctr"/>
                      <a:r>
                        <a:rPr lang="en-US" dirty="0" smtClean="0"/>
                        <a:t>Use</a:t>
                      </a:r>
                      <a:r>
                        <a:rPr lang="en-US" baseline="0" dirty="0" smtClean="0"/>
                        <a:t> IEEE (__</a:t>
                      </a:r>
                      <a:r>
                        <a:rPr lang="en-US" baseline="0" dirty="0" err="1" smtClean="0"/>
                        <a:t>fdiv_rn</a:t>
                      </a:r>
                      <a:r>
                        <a:rPr lang="en-US" baseline="0" dirty="0" smtClean="0"/>
                        <a: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IEEE (__</a:t>
                      </a:r>
                      <a:r>
                        <a:rPr lang="en-US" baseline="0" dirty="0" err="1" smtClean="0"/>
                        <a:t>fdiv_rn</a:t>
                      </a:r>
                      <a:r>
                        <a:rPr lang="en-US" baseline="0" dirty="0" smtClean="0"/>
                        <a:t>)</a:t>
                      </a:r>
                      <a:endParaRPr lang="en-US" dirty="0" smtClean="0"/>
                    </a:p>
                  </a:txBody>
                  <a:tcPr anchor="ctr"/>
                </a:tc>
                <a:tc>
                  <a:txBody>
                    <a:bodyPr/>
                    <a:lstStyle/>
                    <a:p>
                      <a:pPr algn="ctr"/>
                      <a:r>
                        <a:rPr lang="en-US" dirty="0" smtClean="0"/>
                        <a:t>IEEE?</a:t>
                      </a:r>
                      <a:endParaRPr lang="en-US" dirty="0"/>
                    </a:p>
                  </a:txBody>
                  <a:tcPr anchor="ctr"/>
                </a:tc>
                <a:tc>
                  <a:txBody>
                    <a:bodyPr/>
                    <a:lstStyle/>
                    <a:p>
                      <a:pPr algn="ctr"/>
                      <a:r>
                        <a:rPr lang="en-US" dirty="0" smtClean="0"/>
                        <a:t>IEEE</a:t>
                      </a:r>
                      <a:endParaRPr lang="en-US" dirty="0"/>
                    </a:p>
                  </a:txBody>
                  <a:tcPr anchor="ctr"/>
                </a:tc>
              </a:tr>
              <a:tr h="520571">
                <a:tc>
                  <a:txBody>
                    <a:bodyPr/>
                    <a:lstStyle/>
                    <a:p>
                      <a:pPr algn="ctr"/>
                      <a:r>
                        <a:rPr lang="en-US" sz="2000" b="1" dirty="0" smtClean="0"/>
                        <a:t>DP</a:t>
                      </a:r>
                    </a:p>
                    <a:p>
                      <a:pPr algn="ctr"/>
                      <a:r>
                        <a:rPr lang="en-US" sz="2000" b="1" dirty="0" smtClean="0"/>
                        <a:t>Division</a:t>
                      </a:r>
                      <a:endParaRPr lang="en-US" sz="2000" b="1" dirty="0"/>
                    </a:p>
                  </a:txBody>
                  <a:tcPr anchor="ctr"/>
                </a:tc>
                <a:tc>
                  <a:txBody>
                    <a:bodyPr/>
                    <a:lstStyle/>
                    <a:p>
                      <a:pPr algn="ctr"/>
                      <a:r>
                        <a:rPr lang="en-US" dirty="0" smtClean="0"/>
                        <a:t>IEEE</a:t>
                      </a:r>
                      <a:endParaRPr lang="en-US" dirty="0"/>
                    </a:p>
                  </a:txBody>
                  <a:tcPr anchor="ctr"/>
                </a:tc>
                <a:tc>
                  <a:txBody>
                    <a:bodyPr/>
                    <a:lstStyle/>
                    <a:p>
                      <a:pPr algn="ctr"/>
                      <a:r>
                        <a:rPr lang="en-US" dirty="0" smtClean="0"/>
                        <a:t>IEEE</a:t>
                      </a:r>
                      <a:endParaRPr lang="en-US" dirty="0"/>
                    </a:p>
                  </a:txBody>
                  <a:tcPr anchor="ctr"/>
                </a:tc>
                <a:tc>
                  <a:txBody>
                    <a:bodyPr/>
                    <a:lstStyle/>
                    <a:p>
                      <a:pPr algn="ctr"/>
                      <a:r>
                        <a:rPr lang="en-US" dirty="0" smtClean="0"/>
                        <a:t>IEEE</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IEEE</a:t>
                      </a:r>
                      <a:endParaRPr lang="en-US" dirty="0"/>
                    </a:p>
                  </a:txBody>
                  <a:tcPr anchor="ctr"/>
                </a:tc>
              </a:tr>
              <a:tr h="520571">
                <a:tc>
                  <a:txBody>
                    <a:bodyPr/>
                    <a:lstStyle/>
                    <a:p>
                      <a:pPr algn="ctr"/>
                      <a:r>
                        <a:rPr lang="en-US" sz="2000" b="1" dirty="0" smtClean="0"/>
                        <a:t>SP</a:t>
                      </a:r>
                    </a:p>
                    <a:p>
                      <a:pPr algn="ctr"/>
                      <a:r>
                        <a:rPr lang="en-US" sz="2000" b="1" dirty="0" smtClean="0"/>
                        <a:t>MAD</a:t>
                      </a:r>
                      <a:endParaRPr lang="en-US" sz="2000" b="1" dirty="0"/>
                    </a:p>
                  </a:txBody>
                  <a:tcPr anchor="ctr"/>
                </a:tc>
                <a:tc>
                  <a:txBody>
                    <a:bodyPr/>
                    <a:lstStyle/>
                    <a:p>
                      <a:pPr algn="ctr"/>
                      <a:r>
                        <a:rPr lang="en-US" dirty="0" err="1" smtClean="0">
                          <a:solidFill>
                            <a:srgbClr val="FF0000"/>
                          </a:solidFill>
                        </a:rPr>
                        <a:t>Approx</a:t>
                      </a:r>
                      <a:endParaRPr lang="en-US" dirty="0"/>
                    </a:p>
                  </a:txBody>
                  <a:tcPr anchor="ctr"/>
                </a:tc>
                <a:tc>
                  <a:txBody>
                    <a:bodyPr/>
                    <a:lstStyle/>
                    <a:p>
                      <a:pPr algn="ctr"/>
                      <a:r>
                        <a:rPr lang="en-US" dirty="0" smtClean="0"/>
                        <a:t>Restrict</a:t>
                      </a:r>
                    </a:p>
                    <a:p>
                      <a:pPr algn="ctr"/>
                      <a:r>
                        <a:rPr lang="en-US" dirty="0" smtClean="0"/>
                        <a:t>(__</a:t>
                      </a:r>
                      <a:r>
                        <a:rPr lang="en-US" dirty="0" err="1" smtClean="0"/>
                        <a:t>fadd_rn</a:t>
                      </a:r>
                      <a:r>
                        <a:rPr lang="en-US" dirty="0" smtClean="0"/>
                        <a:t>)</a:t>
                      </a:r>
                    </a:p>
                  </a:txBody>
                  <a:tcPr anchor="ctr"/>
                </a:tc>
                <a:tc>
                  <a:txBody>
                    <a:bodyPr/>
                    <a:lstStyle/>
                    <a:p>
                      <a:pPr algn="ctr"/>
                      <a:r>
                        <a:rPr lang="en-US" dirty="0" smtClean="0"/>
                        <a:t>Restrict</a:t>
                      </a:r>
                    </a:p>
                    <a:p>
                      <a:pPr algn="ctr"/>
                      <a:r>
                        <a:rPr lang="en-US" dirty="0" smtClean="0"/>
                        <a:t>(__</a:t>
                      </a:r>
                      <a:r>
                        <a:rPr lang="en-US" dirty="0" err="1" smtClean="0"/>
                        <a:t>fadd_rn</a:t>
                      </a:r>
                      <a:r>
                        <a:rPr lang="en-US" dirty="0" smtClean="0"/>
                        <a:t>)</a:t>
                      </a:r>
                    </a:p>
                  </a:txBody>
                  <a:tcPr anchor="ctr"/>
                </a:tc>
                <a:tc>
                  <a:txBody>
                    <a:bodyPr/>
                    <a:lstStyle/>
                    <a:p>
                      <a:pPr algn="ctr"/>
                      <a:r>
                        <a:rPr lang="en-US" dirty="0" smtClean="0"/>
                        <a:t>Use Default</a:t>
                      </a:r>
                      <a:r>
                        <a:rPr lang="en-US" baseline="0" dirty="0" smtClean="0"/>
                        <a:t> (</a:t>
                      </a:r>
                      <a:r>
                        <a:rPr lang="en-US" baseline="0" dirty="0" err="1" smtClean="0"/>
                        <a:t>Approx</a:t>
                      </a:r>
                      <a:r>
                        <a:rPr lang="en-US" baseline="0" dirty="0" smtClean="0"/>
                        <a:t>)</a:t>
                      </a:r>
                      <a:endParaRPr lang="en-US" dirty="0"/>
                    </a:p>
                  </a:txBody>
                  <a:tcPr anchor="ctr"/>
                </a:tc>
                <a:tc>
                  <a:txBody>
                    <a:bodyPr/>
                    <a:lstStyle/>
                    <a:p>
                      <a:pPr algn="ctr"/>
                      <a:r>
                        <a:rPr lang="en-US" dirty="0" smtClean="0"/>
                        <a:t>Use Default</a:t>
                      </a:r>
                    </a:p>
                    <a:p>
                      <a:pPr algn="ctr"/>
                      <a:r>
                        <a:rPr lang="en-US" dirty="0" smtClean="0"/>
                        <a:t>(FMA)</a:t>
                      </a:r>
                      <a:endParaRPr lang="en-US" dirty="0"/>
                    </a:p>
                  </a:txBody>
                  <a:tcPr anchor="ctr"/>
                </a:tc>
              </a:tr>
              <a:tr h="520571">
                <a:tc>
                  <a:txBody>
                    <a:bodyPr/>
                    <a:lstStyle/>
                    <a:p>
                      <a:pPr algn="ctr"/>
                      <a:r>
                        <a:rPr lang="en-US" sz="2000" b="1" dirty="0" smtClean="0"/>
                        <a:t>DP</a:t>
                      </a:r>
                    </a:p>
                    <a:p>
                      <a:pPr algn="ctr"/>
                      <a:r>
                        <a:rPr lang="en-US" sz="2000" b="1" dirty="0" smtClean="0"/>
                        <a:t>MAD</a:t>
                      </a:r>
                      <a:endParaRPr lang="en-US" sz="2000" b="1" dirty="0"/>
                    </a:p>
                  </a:txBody>
                  <a:tcPr anchor="ctr"/>
                </a:tc>
                <a:tc>
                  <a:txBody>
                    <a:bodyPr/>
                    <a:lstStyle/>
                    <a:p>
                      <a:pPr algn="ctr"/>
                      <a:r>
                        <a:rPr lang="en-US" dirty="0" smtClean="0"/>
                        <a:t>IEEE</a:t>
                      </a:r>
                      <a:endParaRPr lang="en-US" dirty="0"/>
                    </a:p>
                  </a:txBody>
                  <a:tcPr anchor="ctr"/>
                </a:tc>
                <a:tc>
                  <a:txBody>
                    <a:bodyPr/>
                    <a:lstStyle/>
                    <a:p>
                      <a:pPr algn="ctr"/>
                      <a:r>
                        <a:rPr lang="en-US" dirty="0" smtClean="0"/>
                        <a:t>Restrict</a:t>
                      </a:r>
                    </a:p>
                    <a:p>
                      <a:pPr algn="ctr"/>
                      <a:r>
                        <a:rPr lang="en-US" dirty="0" smtClean="0"/>
                        <a:t>(__</a:t>
                      </a:r>
                      <a:r>
                        <a:rPr lang="en-US" dirty="0" err="1" smtClean="0"/>
                        <a:t>fadd_rn</a:t>
                      </a:r>
                      <a:r>
                        <a:rPr lang="en-US" dirty="0" smtClean="0"/>
                        <a:t>)</a:t>
                      </a:r>
                      <a:endParaRPr lang="en-US" dirty="0"/>
                    </a:p>
                  </a:txBody>
                  <a:tcPr anchor="ctr"/>
                </a:tc>
                <a:tc>
                  <a:txBody>
                    <a:bodyPr/>
                    <a:lstStyle/>
                    <a:p>
                      <a:pPr algn="ctr"/>
                      <a:r>
                        <a:rPr lang="en-US" dirty="0" smtClean="0"/>
                        <a:t>Use Default</a:t>
                      </a:r>
                    </a:p>
                    <a:p>
                      <a:pPr algn="ctr"/>
                      <a:r>
                        <a:rPr lang="en-US" dirty="0" smtClean="0"/>
                        <a:t>(IEEE)</a:t>
                      </a:r>
                      <a:endParaRPr lang="en-US" dirty="0"/>
                    </a:p>
                  </a:txBody>
                  <a:tcPr anchor="ctr"/>
                </a:tc>
                <a:tc>
                  <a:txBody>
                    <a:bodyPr/>
                    <a:lstStyle/>
                    <a:p>
                      <a:pPr algn="ctr"/>
                      <a:r>
                        <a:rPr lang="en-US" dirty="0" smtClean="0"/>
                        <a:t>Use</a:t>
                      </a:r>
                      <a:r>
                        <a:rPr lang="en-US" baseline="0" dirty="0" smtClean="0"/>
                        <a:t> Default</a:t>
                      </a:r>
                    </a:p>
                    <a:p>
                      <a:pPr algn="ctr"/>
                      <a:r>
                        <a:rPr lang="en-US" baseline="0" dirty="0" smtClean="0"/>
                        <a:t>(IEEE)</a:t>
                      </a:r>
                      <a:endParaRPr lang="en-US" dirty="0"/>
                    </a:p>
                  </a:txBody>
                  <a:tcPr anchor="ctr"/>
                </a:tc>
                <a:tc>
                  <a:txBody>
                    <a:bodyPr/>
                    <a:lstStyle/>
                    <a:p>
                      <a:pPr algn="ctr"/>
                      <a:r>
                        <a:rPr lang="en-US" dirty="0" smtClean="0"/>
                        <a:t>Use</a:t>
                      </a:r>
                      <a:r>
                        <a:rPr lang="en-US" baseline="0" dirty="0" smtClean="0"/>
                        <a:t> Default</a:t>
                      </a:r>
                    </a:p>
                    <a:p>
                      <a:pPr algn="ctr"/>
                      <a:r>
                        <a:rPr lang="en-US" baseline="0" dirty="0" smtClean="0"/>
                        <a:t>(FMA)</a:t>
                      </a:r>
                      <a:endParaRPr lang="en-US" dirty="0"/>
                    </a:p>
                  </a:txBody>
                  <a:tcPr anchor="ctr"/>
                </a:tc>
              </a:tr>
            </a:tbl>
          </a:graphicData>
        </a:graphic>
      </p:graphicFrame>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09959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http://www.elsevierdirect.com/BrainNavigator/images/Xray_Skull_Brain.jpg"/>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734970" y="3200400"/>
            <a:ext cx="2362200" cy="2362200"/>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2" name="Title 1"/>
          <p:cNvSpPr>
            <a:spLocks noGrp="1"/>
          </p:cNvSpPr>
          <p:nvPr>
            <p:ph type="title"/>
          </p:nvPr>
        </p:nvSpPr>
        <p:spPr/>
        <p:txBody>
          <a:bodyPr/>
          <a:lstStyle/>
          <a:p>
            <a:r>
              <a:rPr lang="en-US" dirty="0" smtClean="0"/>
              <a:t>DBT Case Study Conclusions</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r>
              <a:rPr lang="en-US" sz="2400" dirty="0" smtClean="0"/>
              <a:t>Some CUDA codes can match CPU</a:t>
            </a:r>
          </a:p>
          <a:p>
            <a:pPr lvl="1"/>
            <a:r>
              <a:rPr lang="en-US" sz="2400" dirty="0" smtClean="0"/>
              <a:t>Safe to use</a:t>
            </a:r>
          </a:p>
          <a:p>
            <a:pPr lvl="1"/>
            <a:r>
              <a:rPr lang="en-US" sz="2400" dirty="0" smtClean="0"/>
              <a:t>True speedup</a:t>
            </a:r>
          </a:p>
          <a:p>
            <a:pPr lvl="1"/>
            <a:r>
              <a:rPr lang="en-US" sz="2400" dirty="0" smtClean="0"/>
              <a:t>Are results correct?</a:t>
            </a:r>
          </a:p>
          <a:p>
            <a:r>
              <a:rPr lang="en-US" sz="2400" dirty="0" smtClean="0"/>
              <a:t>Programmers need to have a renewed awareness of floating-point</a:t>
            </a:r>
          </a:p>
          <a:p>
            <a:pPr lvl="1"/>
            <a:r>
              <a:rPr lang="en-US" sz="2400" dirty="0" smtClean="0"/>
              <a:t>Division </a:t>
            </a:r>
            <a:endParaRPr lang="en-US" sz="2400" dirty="0"/>
          </a:p>
          <a:p>
            <a:pPr lvl="1"/>
            <a:r>
              <a:rPr lang="en-US" sz="2400" dirty="0" smtClean="0"/>
              <a:t>MAD</a:t>
            </a:r>
            <a:r>
              <a:rPr lang="en-US" sz="2400" b="1" dirty="0">
                <a:solidFill>
                  <a:srgbClr val="21A0FF"/>
                </a:solidFill>
                <a:latin typeface="Courier New" pitchFamily="49" charset="0"/>
                <a:cs typeface="Courier New" pitchFamily="49" charset="0"/>
              </a:rPr>
              <a:t> </a:t>
            </a:r>
            <a:endParaRPr lang="en-US" sz="2400" dirty="0" smtClean="0"/>
          </a:p>
          <a:p>
            <a:pPr lvl="1"/>
            <a:r>
              <a:rPr lang="en-US" sz="2400" dirty="0" smtClean="0"/>
              <a:t>Type conversions</a:t>
            </a:r>
          </a:p>
          <a:p>
            <a:pPr lvl="1"/>
            <a:endParaRPr lang="en-US" sz="2400" dirty="0" smtClean="0"/>
          </a:p>
          <a:p>
            <a:r>
              <a:rPr lang="en-US" sz="2400" dirty="0" smtClean="0"/>
              <a:t>Analysis </a:t>
            </a:r>
            <a:r>
              <a:rPr lang="en-US" sz="2400" dirty="0"/>
              <a:t>like this on image reconstruction code is </a:t>
            </a:r>
            <a:r>
              <a:rPr lang="en-US" sz="2400" dirty="0" smtClean="0"/>
              <a:t>important</a:t>
            </a:r>
          </a:p>
          <a:p>
            <a:r>
              <a:rPr lang="en-US" sz="2400" dirty="0" smtClean="0"/>
              <a:t>There are no associativity issues with the DBT case study</a:t>
            </a:r>
          </a:p>
        </p:txBody>
      </p:sp>
      <p:pic>
        <p:nvPicPr>
          <p:cNvPr id="4" name="Picture 5"/>
          <p:cNvPicPr>
            <a:picLocks noChangeAspect="1" noChangeArrowheads="1"/>
          </p:cNvPicPr>
          <p:nvPr/>
        </p:nvPicPr>
        <p:blipFill rotWithShape="1">
          <a:blip r:embed="rId3" cstate="print">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4">
                    <a14:imgEffect>
                      <a14:saturation sat="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1" r="20535" b="1753"/>
          <a:stretch/>
        </p:blipFill>
        <p:spPr bwMode="auto">
          <a:xfrm>
            <a:off x="4481804" y="1560808"/>
            <a:ext cx="1882373" cy="1415781"/>
          </a:xfrm>
          <a:prstGeom prst="roundRect">
            <a:avLst>
              <a:gd name="adj" fmla="val 8594"/>
            </a:avLst>
          </a:prstGeom>
          <a:solidFill>
            <a:srgbClr val="FFFFFF">
              <a:shade val="85000"/>
            </a:srgbClr>
          </a:solidFill>
          <a:ln>
            <a:noFill/>
          </a:ln>
          <a:effectLst>
            <a:glow rad="101600">
              <a:schemeClr val="accent3">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5" cstate="print">
            <a:grayscl/>
            <a:extLst>
              <a:ext uri="{BEBA8EAE-BF5A-486C-A8C5-ECC9F3942E4B}">
                <a14:imgProps xmlns:a14="http://schemas.microsoft.com/office/drawing/2010/main" xmlns="" xmlns:p="http://schemas.openxmlformats.org/presentationml/2006/main" xmlns:r="http://schemas.openxmlformats.org/officeDocument/2006/relationships" xmlns:a="http://schemas.openxmlformats.org/drawingml/2006/main">
                  <a14:imgLayer r:embed="rId6">
                    <a14:imgEffect>
                      <a14:colorTemperature colorTemp="4700"/>
                    </a14:imgEffect>
                    <a14:imgEffect>
                      <a14:brightnessContrast bright="31000"/>
                    </a14:imgEffect>
                  </a14:imgLayer>
                </a14:imgProps>
              </a:ex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21481" b="2131"/>
          <a:stretch/>
        </p:blipFill>
        <p:spPr bwMode="auto">
          <a:xfrm>
            <a:off x="7188878" y="1560808"/>
            <a:ext cx="1818564" cy="1409146"/>
          </a:xfrm>
          <a:prstGeom prst="roundRect">
            <a:avLst>
              <a:gd name="adj" fmla="val 8594"/>
            </a:avLst>
          </a:prstGeom>
          <a:solidFill>
            <a:srgbClr val="FFFFFF">
              <a:shade val="85000"/>
            </a:srgbClr>
          </a:solidFill>
          <a:ln>
            <a:noFill/>
          </a:ln>
          <a:effectLst>
            <a:glow rad="139700">
              <a:schemeClr val="accent1">
                <a:satMod val="175000"/>
                <a:alpha val="40000"/>
              </a:schemeClr>
            </a:glow>
            <a:outerShdw dist="35921" dir="2700000" algn="ctr" rotWithShape="0">
              <a:schemeClr val="bg2"/>
            </a:outerShdw>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6" name="TextBox 5"/>
          <p:cNvSpPr txBox="1"/>
          <p:nvPr/>
        </p:nvSpPr>
        <p:spPr>
          <a:xfrm>
            <a:off x="4912988" y="1976310"/>
            <a:ext cx="1020003" cy="584775"/>
          </a:xfrm>
          <a:prstGeom prst="rect">
            <a:avLst/>
          </a:prstGeom>
          <a:noFill/>
        </p:spPr>
        <p:txBody>
          <a:bodyPr wrap="square" rtlCol="0">
            <a:spAutoFit/>
          </a:bodyPr>
          <a:lstStyle/>
          <a:p>
            <a:pPr algn="ctr"/>
            <a:r>
              <a:rPr lang="en-US" sz="3200" b="1" dirty="0" smtClean="0">
                <a:solidFill>
                  <a:srgbClr val="00B050"/>
                </a:solidFill>
                <a:latin typeface="Verdana" pitchFamily="34" charset="0"/>
                <a:ea typeface="Verdana" pitchFamily="34" charset="0"/>
                <a:cs typeface="Verdana" pitchFamily="34" charset="0"/>
              </a:rPr>
              <a:t>C</a:t>
            </a:r>
            <a:r>
              <a:rPr lang="en-US" sz="2000" b="1" dirty="0" smtClean="0">
                <a:solidFill>
                  <a:schemeClr val="bg2">
                    <a:lumMod val="20000"/>
                    <a:lumOff val="80000"/>
                  </a:schemeClr>
                </a:solidFill>
                <a:latin typeface="Verdana" pitchFamily="34" charset="0"/>
                <a:ea typeface="Verdana" pitchFamily="34" charset="0"/>
                <a:cs typeface="Verdana" pitchFamily="34" charset="0"/>
              </a:rPr>
              <a:t>PU</a:t>
            </a:r>
          </a:p>
        </p:txBody>
      </p:sp>
      <p:sp>
        <p:nvSpPr>
          <p:cNvPr id="7" name="TextBox 6"/>
          <p:cNvSpPr txBox="1"/>
          <p:nvPr/>
        </p:nvSpPr>
        <p:spPr>
          <a:xfrm>
            <a:off x="7591688" y="1976310"/>
            <a:ext cx="1012944" cy="584775"/>
          </a:xfrm>
          <a:prstGeom prst="rect">
            <a:avLst/>
          </a:prstGeom>
          <a:noFill/>
        </p:spPr>
        <p:txBody>
          <a:bodyPr wrap="square" rtlCol="0">
            <a:spAutoFit/>
          </a:bodyPr>
          <a:lstStyle/>
          <a:p>
            <a:pPr algn="ctr"/>
            <a:r>
              <a:rPr lang="en-US" sz="3200" b="1" dirty="0" smtClean="0">
                <a:solidFill>
                  <a:srgbClr val="00B0F0"/>
                </a:solidFill>
                <a:latin typeface="Verdana" pitchFamily="34" charset="0"/>
                <a:ea typeface="Verdana" pitchFamily="34" charset="0"/>
                <a:cs typeface="Verdana" pitchFamily="34" charset="0"/>
              </a:rPr>
              <a:t>G</a:t>
            </a:r>
            <a:r>
              <a:rPr lang="en-US" sz="2000" b="1" dirty="0" smtClean="0">
                <a:solidFill>
                  <a:schemeClr val="bg2">
                    <a:lumMod val="20000"/>
                    <a:lumOff val="80000"/>
                  </a:schemeClr>
                </a:solidFill>
                <a:latin typeface="Verdana" pitchFamily="34" charset="0"/>
                <a:ea typeface="Verdana" pitchFamily="34" charset="0"/>
                <a:cs typeface="Verdana" pitchFamily="34" charset="0"/>
              </a:rPr>
              <a:t>PU</a:t>
            </a:r>
          </a:p>
        </p:txBody>
      </p:sp>
      <p:sp>
        <p:nvSpPr>
          <p:cNvPr id="8" name="Equal 7"/>
          <p:cNvSpPr/>
          <p:nvPr/>
        </p:nvSpPr>
        <p:spPr>
          <a:xfrm>
            <a:off x="6489049" y="2051638"/>
            <a:ext cx="635678" cy="427485"/>
          </a:xfrm>
          <a:prstGeom prst="mathEqual">
            <a:avLst/>
          </a:prstGeom>
          <a:gradFill flip="none" rotWithShape="1">
            <a:gsLst>
              <a:gs pos="0">
                <a:srgbClr val="00B050"/>
              </a:gs>
              <a:gs pos="100000">
                <a:srgbClr val="0070C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ivision 8"/>
          <p:cNvSpPr/>
          <p:nvPr/>
        </p:nvSpPr>
        <p:spPr>
          <a:xfrm>
            <a:off x="6656783" y="3483638"/>
            <a:ext cx="427021" cy="304800"/>
          </a:xfrm>
          <a:prstGeom prst="mathDivid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b="1">
              <a:ln/>
              <a:solidFill>
                <a:schemeClr val="accent3"/>
              </a:solidFill>
            </a:endParaRPr>
          </a:p>
        </p:txBody>
      </p:sp>
      <p:sp>
        <p:nvSpPr>
          <p:cNvPr id="10" name="Rectangle 9"/>
          <p:cNvSpPr/>
          <p:nvPr/>
        </p:nvSpPr>
        <p:spPr>
          <a:xfrm>
            <a:off x="6489049" y="3636038"/>
            <a:ext cx="1048685" cy="338554"/>
          </a:xfrm>
          <a:prstGeom prst="rect">
            <a:avLst/>
          </a:prstGeom>
        </p:spPr>
        <p:txBody>
          <a:bodyPr wrap="none">
            <a:spAutoFit/>
          </a:bodyPr>
          <a:lstStyle/>
          <a:p>
            <a:r>
              <a:rPr lang="en-US" sz="1600" b="1" dirty="0">
                <a:solidFill>
                  <a:srgbClr val="FFFF00"/>
                </a:solidFill>
                <a:latin typeface="Courier New" pitchFamily="49" charset="0"/>
                <a:cs typeface="Courier New" pitchFamily="49" charset="0"/>
              </a:rPr>
              <a:t>mad.f32</a:t>
            </a:r>
            <a:endParaRPr lang="en-US" sz="1600" dirty="0">
              <a:solidFill>
                <a:srgbClr val="FFFF00"/>
              </a:solidFill>
            </a:endParaRPr>
          </a:p>
        </p:txBody>
      </p:sp>
      <p:sp>
        <p:nvSpPr>
          <p:cNvPr id="11" name="Rectangle 10"/>
          <p:cNvSpPr/>
          <p:nvPr/>
        </p:nvSpPr>
        <p:spPr>
          <a:xfrm>
            <a:off x="6226916" y="3836092"/>
            <a:ext cx="1486304" cy="276999"/>
          </a:xfrm>
          <a:prstGeom prst="rect">
            <a:avLst/>
          </a:prstGeom>
        </p:spPr>
        <p:txBody>
          <a:bodyPr wrap="none">
            <a:spAutoFit/>
          </a:bodyPr>
          <a:lstStyle/>
          <a:p>
            <a:r>
              <a:rPr lang="en-US" sz="1200" b="1" dirty="0" smtClean="0">
                <a:solidFill>
                  <a:schemeClr val="accent6">
                    <a:lumMod val="60000"/>
                    <a:lumOff val="40000"/>
                  </a:schemeClr>
                </a:solidFill>
                <a:latin typeface="Courier New" pitchFamily="49" charset="0"/>
                <a:cs typeface="Courier New" pitchFamily="49" charset="0"/>
              </a:rPr>
              <a:t>-</a:t>
            </a:r>
            <a:r>
              <a:rPr lang="en-US" sz="1200" b="1" dirty="0" err="1" smtClean="0">
                <a:solidFill>
                  <a:schemeClr val="bg1"/>
                </a:solidFill>
                <a:latin typeface="Courier New" pitchFamily="49" charset="0"/>
                <a:cs typeface="Courier New" pitchFamily="49" charset="0"/>
              </a:rPr>
              <a:t>prec</a:t>
            </a:r>
            <a:r>
              <a:rPr lang="en-US" sz="1200" b="1" dirty="0" smtClean="0">
                <a:solidFill>
                  <a:schemeClr val="bg1"/>
                </a:solidFill>
                <a:latin typeface="Courier New" pitchFamily="49" charset="0"/>
                <a:cs typeface="Courier New" pitchFamily="49" charset="0"/>
              </a:rPr>
              <a:t>-div=true</a:t>
            </a:r>
            <a:endParaRPr lang="en-US" sz="1200" dirty="0">
              <a:solidFill>
                <a:schemeClr val="bg1"/>
              </a:solidFill>
            </a:endParaRPr>
          </a:p>
        </p:txBody>
      </p:sp>
      <p:sp>
        <p:nvSpPr>
          <p:cNvPr id="12" name="Slide Number Placeholder 11"/>
          <p:cNvSpPr>
            <a:spLocks noGrp="1"/>
          </p:cNvSpPr>
          <p:nvPr>
            <p:ph type="sldNum" sz="quarter" idx="12"/>
          </p:nvPr>
        </p:nvSpPr>
        <p:spPr/>
        <p:txBody>
          <a:bodyPr/>
          <a:lstStyle/>
          <a:p>
            <a:fld id="{31178A7B-60CE-44BA-BA51-108AD3E51721}" type="slidenum">
              <a:rPr lang="en-US" smtClean="0"/>
              <a:pPr/>
              <a:t>31</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79227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Associativity Example: Sequential Computation of </a:t>
            </a:r>
            <a:r>
              <a:rPr lang="el-GR" dirty="0" smtClean="0"/>
              <a:t>π</a:t>
            </a:r>
            <a:endParaRPr lang="en-US" dirty="0"/>
          </a:p>
        </p:txBody>
      </p:sp>
      <p:sp>
        <p:nvSpPr>
          <p:cNvPr id="3" name="Content Placeholder 2"/>
          <p:cNvSpPr>
            <a:spLocks noGrp="1"/>
          </p:cNvSpPr>
          <p:nvPr>
            <p:ph idx="1"/>
          </p:nvPr>
        </p:nvSpPr>
        <p:spPr>
          <a:xfrm>
            <a:off x="457200" y="1828800"/>
            <a:ext cx="8229600" cy="4525963"/>
          </a:xfrm>
        </p:spPr>
        <p:txBody>
          <a:bodyPr>
            <a:normAutofit fontScale="62500" lnSpcReduction="20000"/>
          </a:bodyPr>
          <a:lstStyle/>
          <a:p>
            <a:pPr>
              <a:buNone/>
            </a:pPr>
            <a:r>
              <a:rPr lang="en-US" dirty="0" smtClean="0"/>
              <a:t>Static  long  </a:t>
            </a:r>
            <a:r>
              <a:rPr lang="en-US" dirty="0" err="1" smtClean="0"/>
              <a:t>num_steps</a:t>
            </a:r>
            <a:r>
              <a:rPr lang="en-US" dirty="0" smtClean="0"/>
              <a:t> </a:t>
            </a:r>
            <a:r>
              <a:rPr lang="en-US" dirty="0" smtClean="0">
                <a:solidFill>
                  <a:schemeClr val="accent1"/>
                </a:solidFill>
              </a:rPr>
              <a:t>= 100000</a:t>
            </a:r>
            <a:r>
              <a:rPr lang="en-US" dirty="0" smtClean="0"/>
              <a:t>;</a:t>
            </a:r>
          </a:p>
          <a:p>
            <a:pPr>
              <a:buNone/>
            </a:pPr>
            <a:r>
              <a:rPr lang="en-US" dirty="0" smtClean="0"/>
              <a:t>   float step;</a:t>
            </a:r>
          </a:p>
          <a:p>
            <a:pPr>
              <a:buNone/>
            </a:pPr>
            <a:r>
              <a:rPr lang="en-US" dirty="0" smtClean="0"/>
              <a:t>   void main ()</a:t>
            </a:r>
          </a:p>
          <a:p>
            <a:pPr>
              <a:buNone/>
            </a:pPr>
            <a:r>
              <a:rPr lang="en-US" dirty="0" smtClean="0"/>
              <a:t>          { </a:t>
            </a:r>
            <a:r>
              <a:rPr lang="en-US" dirty="0" err="1" smtClean="0"/>
              <a:t>int</a:t>
            </a:r>
            <a:r>
              <a:rPr lang="en-US" dirty="0" smtClean="0"/>
              <a:t> </a:t>
            </a:r>
            <a:r>
              <a:rPr lang="en-US" dirty="0" err="1" smtClean="0"/>
              <a:t>i</a:t>
            </a:r>
            <a:r>
              <a:rPr lang="en-US" dirty="0" smtClean="0"/>
              <a:t>; float x, pi, sum = 0.0;</a:t>
            </a:r>
          </a:p>
          <a:p>
            <a:pPr>
              <a:buNone/>
            </a:pPr>
            <a:r>
              <a:rPr lang="en-US" dirty="0" smtClean="0"/>
              <a:t>            step = 1.0/(float) </a:t>
            </a:r>
            <a:r>
              <a:rPr lang="en-US" dirty="0" err="1" smtClean="0"/>
              <a:t>num_steps</a:t>
            </a:r>
            <a:r>
              <a:rPr lang="en-US" dirty="0" smtClean="0"/>
              <a:t>;</a:t>
            </a:r>
          </a:p>
          <a:p>
            <a:pPr>
              <a:buNone/>
            </a:pPr>
            <a:r>
              <a:rPr lang="en-US" dirty="0" smtClean="0"/>
              <a:t>            for (</a:t>
            </a:r>
            <a:r>
              <a:rPr lang="en-US" dirty="0" err="1" smtClean="0"/>
              <a:t>i</a:t>
            </a:r>
            <a:r>
              <a:rPr lang="en-US" dirty="0" smtClean="0"/>
              <a:t>=1;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p>
          <a:p>
            <a:pPr>
              <a:buNone/>
            </a:pPr>
            <a:r>
              <a:rPr lang="en-US" dirty="0" smtClean="0"/>
              <a:t>                      x = (i-0.5)*step;</a:t>
            </a:r>
          </a:p>
          <a:p>
            <a:pPr>
              <a:buNone/>
            </a:pPr>
            <a:r>
              <a:rPr lang="en-US" dirty="0" smtClean="0"/>
              <a:t>                      sum = sum + 4.0/(1.0+x*x);</a:t>
            </a:r>
          </a:p>
          <a:p>
            <a:pPr>
              <a:buNone/>
            </a:pPr>
            <a:r>
              <a:rPr lang="en-US" dirty="0" smtClean="0"/>
              <a:t>                      }</a:t>
            </a:r>
          </a:p>
          <a:p>
            <a:pPr>
              <a:buNone/>
            </a:pPr>
            <a:r>
              <a:rPr lang="en-US" dirty="0" smtClean="0"/>
              <a:t>             pi = step * sum;</a:t>
            </a:r>
          </a:p>
          <a:p>
            <a:pPr>
              <a:buNone/>
            </a:pPr>
            <a:r>
              <a:rPr lang="en-US" dirty="0" smtClean="0"/>
              <a:t>         }</a:t>
            </a:r>
          </a:p>
          <a:p>
            <a:endParaRPr lang="en-US" dirty="0" smtClean="0"/>
          </a:p>
          <a:p>
            <a:r>
              <a:rPr lang="en-US" dirty="0" smtClean="0"/>
              <a:t>From </a:t>
            </a:r>
            <a:r>
              <a:rPr lang="en-US" dirty="0" err="1" smtClean="0"/>
              <a:t>OpenMP</a:t>
            </a:r>
            <a:r>
              <a:rPr lang="en-US" dirty="0" smtClean="0"/>
              <a:t> tutorial given at SC’99 by Tim Mattson and Rudolf </a:t>
            </a:r>
            <a:r>
              <a:rPr lang="en-US" dirty="0" err="1" smtClean="0"/>
              <a:t>Eigenmann</a:t>
            </a:r>
            <a:r>
              <a:rPr lang="en-US" dirty="0" smtClean="0"/>
              <a:t>: http://www.openmp.org/presentations/sc99/sc99_tutorial.pdf</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30832"/>
            <a:ext cx="8229600" cy="1143000"/>
          </a:xfrm>
        </p:spPr>
        <p:txBody>
          <a:bodyPr/>
          <a:lstStyle/>
          <a:p>
            <a:r>
              <a:rPr lang="en-US" dirty="0" smtClean="0"/>
              <a:t>Parallel Computation of </a:t>
            </a:r>
            <a:r>
              <a:rPr lang="el-GR" sz="6000" dirty="0" smtClean="0"/>
              <a:t>π</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101770496"/>
              </p:ext>
            </p:extLst>
          </p:nvPr>
        </p:nvGraphicFramePr>
        <p:xfrm>
          <a:off x="26504" y="1752600"/>
          <a:ext cx="3962400" cy="3840480"/>
        </p:xfrm>
        <a:graphic>
          <a:graphicData uri="http://schemas.openxmlformats.org/drawingml/2006/table">
            <a:tbl>
              <a:tblPr firstRow="1" firstCol="1" bandRow="1">
                <a:tableStyleId>{073A0DAA-6AF3-43AB-8588-CEC1D06C72B9}</a:tableStyleId>
              </a:tblPr>
              <a:tblGrid>
                <a:gridCol w="471042"/>
                <a:gridCol w="3491358"/>
              </a:tblGrid>
              <a:tr h="3695859">
                <a:tc>
                  <a:txBody>
                    <a:bodyPr/>
                    <a:lstStyle/>
                    <a:p>
                      <a:pPr marL="0" marR="18415" algn="ctr">
                        <a:spcBef>
                          <a:spcPts val="0"/>
                        </a:spcBef>
                        <a:spcAft>
                          <a:spcPts val="0"/>
                        </a:spcAft>
                        <a:tabLst>
                          <a:tab pos="274320" algn="l"/>
                          <a:tab pos="548640" algn="l"/>
                        </a:tabLst>
                      </a:pPr>
                      <a:r>
                        <a:rPr lang="en-US" sz="1800" dirty="0">
                          <a:solidFill>
                            <a:srgbClr val="00B050"/>
                          </a:solidFill>
                          <a:effectLst/>
                        </a:rPr>
                        <a:t>1:</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2:</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3:</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4:</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5:</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6:</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7:</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8:</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9:</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10:</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11:</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12:</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13:</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14:</a:t>
                      </a:r>
                      <a:endParaRPr lang="en-US" sz="2000" dirty="0">
                        <a:solidFill>
                          <a:srgbClr val="00B050"/>
                        </a:solidFill>
                        <a:effectLst/>
                        <a:latin typeface="Times New Roman"/>
                        <a:ea typeface="Times New Roman"/>
                        <a:cs typeface="Times New Roman"/>
                      </a:endParaRPr>
                    </a:p>
                  </a:txBody>
                  <a:tcPr marL="68580" marR="68580" marT="0" marB="0">
                    <a:solidFill>
                      <a:schemeClr val="bg1"/>
                    </a:solidFill>
                  </a:tcPr>
                </a:tc>
                <a:tc>
                  <a:txBody>
                    <a:bodyPr/>
                    <a:lstStyle/>
                    <a:p>
                      <a:pPr marL="0" marR="18415" algn="l">
                        <a:spcBef>
                          <a:spcPts val="0"/>
                        </a:spcBef>
                        <a:spcAft>
                          <a:spcPts val="0"/>
                        </a:spcAft>
                        <a:tabLst>
                          <a:tab pos="274320" algn="l"/>
                          <a:tab pos="548640" algn="l"/>
                        </a:tabLst>
                      </a:pPr>
                      <a:r>
                        <a:rPr lang="en-US" sz="1800" dirty="0">
                          <a:solidFill>
                            <a:srgbClr val="00B050"/>
                          </a:solidFill>
                          <a:effectLst/>
                        </a:rPr>
                        <a:t>static long </a:t>
                      </a:r>
                      <a:r>
                        <a:rPr lang="en-US" sz="1800" dirty="0" err="1">
                          <a:solidFill>
                            <a:srgbClr val="00B050"/>
                          </a:solidFill>
                          <a:effectLst/>
                        </a:rPr>
                        <a:t>num_steps</a:t>
                      </a:r>
                      <a:r>
                        <a:rPr lang="en-US" sz="1800" dirty="0">
                          <a:solidFill>
                            <a:srgbClr val="00B050"/>
                          </a:solidFill>
                          <a:effectLst/>
                        </a:rPr>
                        <a:t> = 100000;</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smtClean="0">
                          <a:solidFill>
                            <a:srgbClr val="00B050"/>
                          </a:solidFill>
                          <a:effectLst/>
                        </a:rPr>
                        <a:t>float </a:t>
                      </a:r>
                      <a:r>
                        <a:rPr lang="en-US" sz="1800" dirty="0">
                          <a:solidFill>
                            <a:srgbClr val="00B050"/>
                          </a:solidFill>
                          <a:effectLst/>
                        </a:rPr>
                        <a:t>step;</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void main()</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r>
                        <a:rPr lang="en-US" sz="1800" dirty="0" err="1">
                          <a:solidFill>
                            <a:srgbClr val="00B050"/>
                          </a:solidFill>
                          <a:effectLst/>
                        </a:rPr>
                        <a:t>int</a:t>
                      </a:r>
                      <a:r>
                        <a:rPr lang="en-US" sz="1800" dirty="0">
                          <a:solidFill>
                            <a:srgbClr val="00B050"/>
                          </a:solidFill>
                          <a:effectLst/>
                        </a:rPr>
                        <a:t> i;  </a:t>
                      </a:r>
                      <a:r>
                        <a:rPr lang="en-US" sz="1800" dirty="0" smtClean="0">
                          <a:solidFill>
                            <a:srgbClr val="00B050"/>
                          </a:solidFill>
                          <a:effectLst/>
                        </a:rPr>
                        <a:t>float </a:t>
                      </a:r>
                      <a:r>
                        <a:rPr lang="en-US" sz="1800" dirty="0">
                          <a:solidFill>
                            <a:srgbClr val="00B050"/>
                          </a:solidFill>
                          <a:effectLst/>
                        </a:rPr>
                        <a:t>x, pi, sum = 0.0;</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step = 1.0</a:t>
                      </a:r>
                      <a:r>
                        <a:rPr lang="en-US" sz="1800" dirty="0" smtClean="0">
                          <a:solidFill>
                            <a:srgbClr val="00B050"/>
                          </a:solidFill>
                          <a:effectLst/>
                        </a:rPr>
                        <a:t>/(float) </a:t>
                      </a:r>
                      <a:r>
                        <a:rPr lang="en-US" sz="1800" dirty="0" err="1">
                          <a:solidFill>
                            <a:srgbClr val="00B050"/>
                          </a:solidFill>
                          <a:effectLst/>
                        </a:rPr>
                        <a:t>num_steps</a:t>
                      </a:r>
                      <a:r>
                        <a:rPr lang="en-US" sz="1800" dirty="0">
                          <a:solidFill>
                            <a:srgbClr val="00B050"/>
                          </a:solidFill>
                          <a:effectLst/>
                        </a:rPr>
                        <a:t>;</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for (i=1; i&lt;= </a:t>
                      </a:r>
                      <a:r>
                        <a:rPr lang="en-US" sz="1800" dirty="0" err="1">
                          <a:solidFill>
                            <a:srgbClr val="00B050"/>
                          </a:solidFill>
                          <a:effectLst/>
                        </a:rPr>
                        <a:t>num_steps</a:t>
                      </a:r>
                      <a:r>
                        <a:rPr lang="en-US" sz="1800" dirty="0">
                          <a:solidFill>
                            <a:srgbClr val="00B050"/>
                          </a:solidFill>
                          <a:effectLst/>
                        </a:rPr>
                        <a:t>; i++)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x=(i-0.5)*step;</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sum = sum + 4.0/(1.0+x*x);</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pi = step * sum;</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a:t>
                      </a:r>
                      <a:endParaRPr lang="en-US" sz="2000" dirty="0">
                        <a:solidFill>
                          <a:srgbClr val="00B050"/>
                        </a:solidFill>
                        <a:effectLst/>
                        <a:latin typeface="Times New Roman"/>
                        <a:ea typeface="Times New Roman"/>
                        <a:cs typeface="Times New Roman"/>
                      </a:endParaRPr>
                    </a:p>
                  </a:txBody>
                  <a:tcPr marL="68580" marR="68580" marT="0" marB="0">
                    <a:solidFill>
                      <a:schemeClr val="bg1"/>
                    </a:solidFill>
                  </a:tcPr>
                </a:tc>
              </a:tr>
            </a:tbl>
          </a:graphicData>
        </a:graphic>
      </p:graphicFrame>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l="22309" t="23913" r="20354" b="9194"/>
          <a:stretch/>
        </p:blipFill>
        <p:spPr bwMode="auto">
          <a:xfrm>
            <a:off x="4038600" y="2018614"/>
            <a:ext cx="5105400" cy="3404526"/>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31178A7B-60CE-44BA-BA51-108AD3E51721}" type="slidenum">
              <a:rPr lang="en-US" smtClean="0"/>
              <a:pPr/>
              <a:t>33</a:t>
            </a:fld>
            <a:endParaRPr lang="en-US"/>
          </a:p>
        </p:txBody>
      </p:sp>
      <p:sp>
        <p:nvSpPr>
          <p:cNvPr id="3" name="TextBox 2"/>
          <p:cNvSpPr txBox="1"/>
          <p:nvPr/>
        </p:nvSpPr>
        <p:spPr>
          <a:xfrm>
            <a:off x="762000" y="1143000"/>
            <a:ext cx="2438400" cy="523220"/>
          </a:xfrm>
          <a:prstGeom prst="rect">
            <a:avLst/>
          </a:prstGeom>
          <a:noFill/>
        </p:spPr>
        <p:txBody>
          <a:bodyPr wrap="square" rtlCol="0">
            <a:spAutoFit/>
          </a:bodyPr>
          <a:lstStyle/>
          <a:p>
            <a:pPr algn="ctr"/>
            <a:r>
              <a:rPr lang="en-US" sz="2800" b="1" dirty="0" smtClean="0">
                <a:solidFill>
                  <a:srgbClr val="00B050"/>
                </a:solidFill>
              </a:rPr>
              <a:t>CPU</a:t>
            </a:r>
            <a:endParaRPr lang="en-US" sz="2800" b="1" dirty="0">
              <a:solidFill>
                <a:srgbClr val="00B050"/>
              </a:solidFill>
            </a:endParaRPr>
          </a:p>
        </p:txBody>
      </p:sp>
      <p:sp>
        <p:nvSpPr>
          <p:cNvPr id="7" name="TextBox 6"/>
          <p:cNvSpPr txBox="1"/>
          <p:nvPr/>
        </p:nvSpPr>
        <p:spPr>
          <a:xfrm>
            <a:off x="5372100" y="1143000"/>
            <a:ext cx="2438400" cy="523220"/>
          </a:xfrm>
          <a:prstGeom prst="rect">
            <a:avLst/>
          </a:prstGeom>
          <a:noFill/>
        </p:spPr>
        <p:txBody>
          <a:bodyPr wrap="square" rtlCol="0">
            <a:spAutoFit/>
          </a:bodyPr>
          <a:lstStyle/>
          <a:p>
            <a:pPr algn="ctr"/>
            <a:r>
              <a:rPr lang="en-US" sz="2800" b="1" dirty="0">
                <a:solidFill>
                  <a:srgbClr val="0070C0"/>
                </a:solidFill>
              </a:rPr>
              <a:t>G</a:t>
            </a:r>
            <a:r>
              <a:rPr lang="en-US" sz="2800" b="1" dirty="0" smtClean="0">
                <a:solidFill>
                  <a:srgbClr val="0070C0"/>
                </a:solidFill>
              </a:rPr>
              <a:t>PU</a:t>
            </a:r>
            <a:endParaRPr lang="en-US" sz="2800" b="1" dirty="0">
              <a:solidFill>
                <a:srgbClr val="0070C0"/>
              </a:solidFill>
            </a:endParaRPr>
          </a:p>
        </p:txBody>
      </p:sp>
      <p:sp>
        <p:nvSpPr>
          <p:cNvPr id="6" name="TextBox 5"/>
          <p:cNvSpPr txBox="1"/>
          <p:nvPr/>
        </p:nvSpPr>
        <p:spPr>
          <a:xfrm>
            <a:off x="5243513" y="4090988"/>
            <a:ext cx="1143000" cy="230832"/>
          </a:xfrm>
          <a:prstGeom prst="rect">
            <a:avLst/>
          </a:prstGeom>
          <a:solidFill>
            <a:srgbClr val="CFDDED"/>
          </a:solidFill>
        </p:spPr>
        <p:txBody>
          <a:bodyPr wrap="square" rtlCol="0">
            <a:spAutoFit/>
          </a:bodyPr>
          <a:lstStyle/>
          <a:p>
            <a:r>
              <a:rPr lang="en-US" sz="900" dirty="0" smtClean="0">
                <a:latin typeface="Times New Roman" pitchFamily="18" charset="0"/>
                <a:cs typeface="Times New Roman" pitchFamily="18" charset="0"/>
              </a:rPr>
              <a:t>Result[3]+Result[2]</a:t>
            </a:r>
            <a:endParaRPr lang="en-US" sz="900" dirty="0">
              <a:latin typeface="Times New Roman" pitchFamily="18" charset="0"/>
              <a:cs typeface="Times New Roman" pitchFamily="18" charset="0"/>
            </a:endParaRPr>
          </a:p>
        </p:txBody>
      </p:sp>
      <p:sp>
        <p:nvSpPr>
          <p:cNvPr id="9" name="TextBox 8"/>
          <p:cNvSpPr txBox="1"/>
          <p:nvPr/>
        </p:nvSpPr>
        <p:spPr>
          <a:xfrm>
            <a:off x="6848475" y="4090989"/>
            <a:ext cx="1143000" cy="230832"/>
          </a:xfrm>
          <a:prstGeom prst="rect">
            <a:avLst/>
          </a:prstGeom>
          <a:solidFill>
            <a:srgbClr val="CFDDED"/>
          </a:solidFill>
        </p:spPr>
        <p:txBody>
          <a:bodyPr wrap="square" rtlCol="0">
            <a:spAutoFit/>
          </a:bodyPr>
          <a:lstStyle/>
          <a:p>
            <a:r>
              <a:rPr lang="en-US" sz="900" dirty="0" smtClean="0">
                <a:latin typeface="Times New Roman" pitchFamily="18" charset="0"/>
                <a:cs typeface="Times New Roman" pitchFamily="18" charset="0"/>
              </a:rPr>
              <a:t>Result[1]+Result[0]</a:t>
            </a:r>
            <a:endParaRPr lang="en-US" sz="900" dirty="0">
              <a:latin typeface="Times New Roman" pitchFamily="18" charset="0"/>
              <a:cs typeface="Times New Roman" pitchFamily="18" charset="0"/>
            </a:endParaRPr>
          </a:p>
        </p:txBody>
      </p:sp>
      <p:sp>
        <p:nvSpPr>
          <p:cNvPr id="10" name="TextBox 9"/>
          <p:cNvSpPr txBox="1"/>
          <p:nvPr/>
        </p:nvSpPr>
        <p:spPr>
          <a:xfrm>
            <a:off x="5486400" y="4554105"/>
            <a:ext cx="2286000" cy="138499"/>
          </a:xfrm>
          <a:prstGeom prst="rect">
            <a:avLst/>
          </a:prstGeom>
          <a:solidFill>
            <a:srgbClr val="CFDDED"/>
          </a:solidFill>
        </p:spPr>
        <p:txBody>
          <a:bodyPr wrap="square" tIns="0" bIns="0" rtlCol="0">
            <a:spAutoFit/>
          </a:bodyPr>
          <a:lstStyle/>
          <a:p>
            <a:r>
              <a:rPr lang="en-US" sz="900" dirty="0" smtClean="0">
                <a:latin typeface="Times New Roman" pitchFamily="18" charset="0"/>
                <a:cs typeface="Times New Roman" pitchFamily="18" charset="0"/>
              </a:rPr>
              <a:t>Result[3]+Result[2]+Result[1]+Result[0]</a:t>
            </a:r>
            <a:endParaRPr lang="en-US" sz="900" dirty="0">
              <a:latin typeface="Times New Roman" pitchFamily="18" charset="0"/>
              <a:cs typeface="Times New Roman" pitchFamily="18" charset="0"/>
            </a:endParaRPr>
          </a:p>
        </p:txBody>
      </p:sp>
      <p:sp>
        <p:nvSpPr>
          <p:cNvPr id="11" name="TextBox 10"/>
          <p:cNvSpPr txBox="1"/>
          <p:nvPr/>
        </p:nvSpPr>
        <p:spPr>
          <a:xfrm>
            <a:off x="1143000" y="6019800"/>
            <a:ext cx="7075270" cy="400110"/>
          </a:xfrm>
          <a:prstGeom prst="rect">
            <a:avLst/>
          </a:prstGeom>
          <a:noFill/>
        </p:spPr>
        <p:txBody>
          <a:bodyPr wrap="none" rtlCol="0">
            <a:spAutoFit/>
          </a:bodyPr>
          <a:lstStyle/>
          <a:p>
            <a:r>
              <a:rPr lang="en-US" sz="2000" dirty="0" smtClean="0"/>
              <a:t>GPU and CPU are using different implementations:  rewriting code</a:t>
            </a:r>
            <a:endParaRPr lang="en-US" sz="2000"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19085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code doing?</a:t>
            </a:r>
            <a:endParaRPr lang="en-US" dirty="0"/>
          </a:p>
        </p:txBody>
      </p:sp>
      <p:sp>
        <p:nvSpPr>
          <p:cNvPr id="3" name="Content Placeholder 2"/>
          <p:cNvSpPr>
            <a:spLocks noGrp="1"/>
          </p:cNvSpPr>
          <p:nvPr>
            <p:ph idx="1"/>
          </p:nvPr>
        </p:nvSpPr>
        <p:spPr>
          <a:xfrm>
            <a:off x="4343400" y="1524000"/>
            <a:ext cx="4114800" cy="4525963"/>
          </a:xfrm>
        </p:spPr>
        <p:txBody>
          <a:bodyPr>
            <a:normAutofit fontScale="77500" lnSpcReduction="20000"/>
          </a:bodyPr>
          <a:lstStyle/>
          <a:p>
            <a:r>
              <a:rPr lang="en-US" dirty="0" smtClean="0"/>
              <a:t>It is performing an integral of the of the derivative of the arctangent</a:t>
            </a:r>
          </a:p>
          <a:p>
            <a:r>
              <a:rPr lang="en-US" dirty="0" smtClean="0"/>
              <a:t>The derivative of the arctangent is 1/(1+x</a:t>
            </a:r>
            <a:r>
              <a:rPr lang="en-US" baseline="30000" dirty="0" smtClean="0"/>
              <a:t>2</a:t>
            </a:r>
            <a:r>
              <a:rPr lang="en-US" dirty="0" smtClean="0"/>
              <a:t>)</a:t>
            </a:r>
          </a:p>
          <a:p>
            <a:r>
              <a:rPr lang="en-US" dirty="0" smtClean="0"/>
              <a:t>A definite integral from 0 to 1 gives </a:t>
            </a:r>
            <a:br>
              <a:rPr lang="en-US" dirty="0" smtClean="0"/>
            </a:br>
            <a:r>
              <a:rPr lang="en-US" dirty="0" smtClean="0"/>
              <a:t>	</a:t>
            </a:r>
            <a:r>
              <a:rPr lang="en-US" sz="2800" dirty="0" err="1" smtClean="0"/>
              <a:t>arctan</a:t>
            </a:r>
            <a:r>
              <a:rPr lang="en-US" sz="2800" dirty="0" smtClean="0"/>
              <a:t>(1) - </a:t>
            </a:r>
            <a:r>
              <a:rPr lang="en-US" sz="2800" dirty="0" err="1" smtClean="0"/>
              <a:t>arctan</a:t>
            </a:r>
            <a:r>
              <a:rPr lang="en-US" sz="2800" dirty="0" smtClean="0"/>
              <a:t>(0) </a:t>
            </a:r>
            <a:endParaRPr lang="en-US" dirty="0" smtClean="0"/>
          </a:p>
          <a:p>
            <a:pPr lvl="1"/>
            <a:r>
              <a:rPr lang="en-US" dirty="0" smtClean="0"/>
              <a:t>which is pi/4 - 0 or just pi/4</a:t>
            </a:r>
          </a:p>
          <a:p>
            <a:r>
              <a:rPr lang="en-US" dirty="0" smtClean="0"/>
              <a:t>The code folds the factor of 4 into the integral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101770496"/>
              </p:ext>
            </p:extLst>
          </p:nvPr>
        </p:nvGraphicFramePr>
        <p:xfrm>
          <a:off x="381000" y="1600200"/>
          <a:ext cx="3962400" cy="3840480"/>
        </p:xfrm>
        <a:graphic>
          <a:graphicData uri="http://schemas.openxmlformats.org/drawingml/2006/table">
            <a:tbl>
              <a:tblPr firstRow="1" firstCol="1" bandRow="1">
                <a:tableStyleId>{073A0DAA-6AF3-43AB-8588-CEC1D06C72B9}</a:tableStyleId>
              </a:tblPr>
              <a:tblGrid>
                <a:gridCol w="471042"/>
                <a:gridCol w="3491358"/>
              </a:tblGrid>
              <a:tr h="3695859">
                <a:tc>
                  <a:txBody>
                    <a:bodyPr/>
                    <a:lstStyle/>
                    <a:p>
                      <a:pPr marL="0" marR="18415" algn="ctr">
                        <a:spcBef>
                          <a:spcPts val="0"/>
                        </a:spcBef>
                        <a:spcAft>
                          <a:spcPts val="0"/>
                        </a:spcAft>
                        <a:tabLst>
                          <a:tab pos="274320" algn="l"/>
                          <a:tab pos="548640" algn="l"/>
                        </a:tabLst>
                      </a:pPr>
                      <a:r>
                        <a:rPr lang="en-US" sz="1800" dirty="0">
                          <a:solidFill>
                            <a:srgbClr val="00B050"/>
                          </a:solidFill>
                          <a:effectLst/>
                        </a:rPr>
                        <a:t>1:</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2:</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3:</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4:</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5:</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6:</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7:</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8:</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9:</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10:</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11:</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12:</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13:</a:t>
                      </a:r>
                      <a:endParaRPr lang="en-US" sz="2000" dirty="0">
                        <a:solidFill>
                          <a:srgbClr val="00B050"/>
                        </a:solidFill>
                        <a:effectLst/>
                      </a:endParaRPr>
                    </a:p>
                    <a:p>
                      <a:pPr marL="0" marR="18415" algn="ctr">
                        <a:spcBef>
                          <a:spcPts val="0"/>
                        </a:spcBef>
                        <a:spcAft>
                          <a:spcPts val="0"/>
                        </a:spcAft>
                        <a:tabLst>
                          <a:tab pos="274320" algn="l"/>
                          <a:tab pos="548640" algn="l"/>
                        </a:tabLst>
                      </a:pPr>
                      <a:r>
                        <a:rPr lang="en-US" sz="1800" dirty="0">
                          <a:solidFill>
                            <a:srgbClr val="00B050"/>
                          </a:solidFill>
                          <a:effectLst/>
                        </a:rPr>
                        <a:t>14:</a:t>
                      </a:r>
                      <a:endParaRPr lang="en-US" sz="2000" dirty="0">
                        <a:solidFill>
                          <a:srgbClr val="00B050"/>
                        </a:solidFill>
                        <a:effectLst/>
                        <a:latin typeface="Times New Roman"/>
                        <a:ea typeface="Times New Roman"/>
                        <a:cs typeface="Times New Roman"/>
                      </a:endParaRPr>
                    </a:p>
                  </a:txBody>
                  <a:tcPr marL="68580" marR="68580" marT="0" marB="0">
                    <a:solidFill>
                      <a:schemeClr val="bg1"/>
                    </a:solidFill>
                  </a:tcPr>
                </a:tc>
                <a:tc>
                  <a:txBody>
                    <a:bodyPr/>
                    <a:lstStyle/>
                    <a:p>
                      <a:pPr marL="0" marR="18415" algn="l">
                        <a:spcBef>
                          <a:spcPts val="0"/>
                        </a:spcBef>
                        <a:spcAft>
                          <a:spcPts val="0"/>
                        </a:spcAft>
                        <a:tabLst>
                          <a:tab pos="274320" algn="l"/>
                          <a:tab pos="548640" algn="l"/>
                        </a:tabLst>
                      </a:pPr>
                      <a:r>
                        <a:rPr lang="en-US" sz="1800" dirty="0">
                          <a:solidFill>
                            <a:srgbClr val="00B050"/>
                          </a:solidFill>
                          <a:effectLst/>
                        </a:rPr>
                        <a:t>static long </a:t>
                      </a:r>
                      <a:r>
                        <a:rPr lang="en-US" sz="1800" dirty="0" err="1">
                          <a:solidFill>
                            <a:srgbClr val="00B050"/>
                          </a:solidFill>
                          <a:effectLst/>
                        </a:rPr>
                        <a:t>num_steps</a:t>
                      </a:r>
                      <a:r>
                        <a:rPr lang="en-US" sz="1800" dirty="0">
                          <a:solidFill>
                            <a:srgbClr val="00B050"/>
                          </a:solidFill>
                          <a:effectLst/>
                        </a:rPr>
                        <a:t> = 100000;</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smtClean="0">
                          <a:solidFill>
                            <a:srgbClr val="00B050"/>
                          </a:solidFill>
                          <a:effectLst/>
                        </a:rPr>
                        <a:t>float </a:t>
                      </a:r>
                      <a:r>
                        <a:rPr lang="en-US" sz="1800" dirty="0">
                          <a:solidFill>
                            <a:srgbClr val="00B050"/>
                          </a:solidFill>
                          <a:effectLst/>
                        </a:rPr>
                        <a:t>step;</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void main()</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r>
                        <a:rPr lang="en-US" sz="1800" dirty="0" err="1">
                          <a:solidFill>
                            <a:srgbClr val="00B050"/>
                          </a:solidFill>
                          <a:effectLst/>
                        </a:rPr>
                        <a:t>int</a:t>
                      </a:r>
                      <a:r>
                        <a:rPr lang="en-US" sz="1800" dirty="0">
                          <a:solidFill>
                            <a:srgbClr val="00B050"/>
                          </a:solidFill>
                          <a:effectLst/>
                        </a:rPr>
                        <a:t> i;  </a:t>
                      </a:r>
                      <a:r>
                        <a:rPr lang="en-US" sz="1800" dirty="0" smtClean="0">
                          <a:solidFill>
                            <a:srgbClr val="00B050"/>
                          </a:solidFill>
                          <a:effectLst/>
                        </a:rPr>
                        <a:t>float </a:t>
                      </a:r>
                      <a:r>
                        <a:rPr lang="en-US" sz="1800" dirty="0">
                          <a:solidFill>
                            <a:srgbClr val="00B050"/>
                          </a:solidFill>
                          <a:effectLst/>
                        </a:rPr>
                        <a:t>x, pi, sum = 0.0;</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step = 1.0</a:t>
                      </a:r>
                      <a:r>
                        <a:rPr lang="en-US" sz="1800" dirty="0" smtClean="0">
                          <a:solidFill>
                            <a:srgbClr val="00B050"/>
                          </a:solidFill>
                          <a:effectLst/>
                        </a:rPr>
                        <a:t>/(float) </a:t>
                      </a:r>
                      <a:r>
                        <a:rPr lang="en-US" sz="1800" dirty="0" err="1">
                          <a:solidFill>
                            <a:srgbClr val="00B050"/>
                          </a:solidFill>
                          <a:effectLst/>
                        </a:rPr>
                        <a:t>num_steps</a:t>
                      </a:r>
                      <a:r>
                        <a:rPr lang="en-US" sz="1800" dirty="0">
                          <a:solidFill>
                            <a:srgbClr val="00B050"/>
                          </a:solidFill>
                          <a:effectLst/>
                        </a:rPr>
                        <a:t>;</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for (i=1; i&lt;= </a:t>
                      </a:r>
                      <a:r>
                        <a:rPr lang="en-US" sz="1800" dirty="0" err="1">
                          <a:solidFill>
                            <a:srgbClr val="00B050"/>
                          </a:solidFill>
                          <a:effectLst/>
                        </a:rPr>
                        <a:t>num_steps</a:t>
                      </a:r>
                      <a:r>
                        <a:rPr lang="en-US" sz="1800" dirty="0">
                          <a:solidFill>
                            <a:srgbClr val="00B050"/>
                          </a:solidFill>
                          <a:effectLst/>
                        </a:rPr>
                        <a:t>; i++)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x=(i-0.5)*step;</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sum = sum + 4.0/(1.0+x*x);</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	pi = step * sum;</a:t>
                      </a:r>
                      <a:endParaRPr lang="en-US" sz="2000" dirty="0">
                        <a:solidFill>
                          <a:srgbClr val="00B050"/>
                        </a:solidFill>
                        <a:effectLst/>
                      </a:endParaRPr>
                    </a:p>
                    <a:p>
                      <a:pPr marL="0" marR="18415" algn="l">
                        <a:spcBef>
                          <a:spcPts val="0"/>
                        </a:spcBef>
                        <a:spcAft>
                          <a:spcPts val="0"/>
                        </a:spcAft>
                        <a:tabLst>
                          <a:tab pos="274320" algn="l"/>
                          <a:tab pos="548640" algn="l"/>
                        </a:tabLst>
                      </a:pPr>
                      <a:r>
                        <a:rPr lang="en-US" sz="1800" dirty="0">
                          <a:solidFill>
                            <a:srgbClr val="00B050"/>
                          </a:solidFill>
                          <a:effectLst/>
                        </a:rPr>
                        <a:t>}</a:t>
                      </a:r>
                      <a:endParaRPr lang="en-US" sz="2000" dirty="0">
                        <a:solidFill>
                          <a:srgbClr val="00B050"/>
                        </a:solidFill>
                        <a:effectLst/>
                        <a:latin typeface="Times New Roman"/>
                        <a:ea typeface="Times New Roman"/>
                        <a:cs typeface="Times New Roman"/>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Approximating an Integral</a:t>
            </a:r>
            <a:endParaRPr lang="en-US" dirty="0"/>
          </a:p>
        </p:txBody>
      </p:sp>
      <p:sp>
        <p:nvSpPr>
          <p:cNvPr id="3" name="Content Placeholder 2"/>
          <p:cNvSpPr>
            <a:spLocks noGrp="1"/>
          </p:cNvSpPr>
          <p:nvPr>
            <p:ph idx="1"/>
          </p:nvPr>
        </p:nvSpPr>
        <p:spPr>
          <a:noFill/>
        </p:spPr>
        <p:txBody>
          <a:bodyPr>
            <a:normAutofit fontScale="70000" lnSpcReduction="20000"/>
          </a:bodyPr>
          <a:lstStyle/>
          <a:p>
            <a:r>
              <a:rPr lang="en-US" dirty="0" smtClean="0"/>
              <a:t>The code is doing a Riemann sum approximation of the integral using segment midpoints with </a:t>
            </a:r>
            <a:r>
              <a:rPr lang="en-US" dirty="0" err="1" smtClean="0">
                <a:solidFill>
                  <a:srgbClr val="00B050"/>
                </a:solidFill>
              </a:rPr>
              <a:t>num_steps</a:t>
            </a:r>
            <a:r>
              <a:rPr lang="en-US" dirty="0" smtClean="0"/>
              <a:t> segments.</a:t>
            </a:r>
          </a:p>
          <a:p>
            <a:pPr>
              <a:buNone/>
            </a:pPr>
            <a:endParaRPr lang="en-US" sz="2100" dirty="0" smtClean="0">
              <a:solidFill>
                <a:srgbClr val="00B050"/>
              </a:solidFill>
            </a:endParaRPr>
          </a:p>
          <a:p>
            <a:pPr>
              <a:buNone/>
            </a:pPr>
            <a:r>
              <a:rPr lang="en-US" sz="2100" dirty="0" smtClean="0">
                <a:solidFill>
                  <a:srgbClr val="00B050"/>
                </a:solidFill>
              </a:rPr>
              <a:t>Static  long  </a:t>
            </a:r>
            <a:r>
              <a:rPr lang="en-US" sz="2100" dirty="0" err="1" smtClean="0">
                <a:solidFill>
                  <a:srgbClr val="00B050"/>
                </a:solidFill>
              </a:rPr>
              <a:t>num_steps</a:t>
            </a:r>
            <a:r>
              <a:rPr lang="en-US" sz="2100" dirty="0" smtClean="0">
                <a:solidFill>
                  <a:srgbClr val="00B050"/>
                </a:solidFill>
              </a:rPr>
              <a:t> = 100000;</a:t>
            </a:r>
          </a:p>
          <a:p>
            <a:pPr>
              <a:buNone/>
            </a:pPr>
            <a:r>
              <a:rPr lang="en-US" sz="2100" dirty="0" smtClean="0">
                <a:solidFill>
                  <a:srgbClr val="00B050"/>
                </a:solidFill>
              </a:rPr>
              <a:t>   float step;</a:t>
            </a:r>
          </a:p>
          <a:p>
            <a:pPr>
              <a:buNone/>
            </a:pPr>
            <a:r>
              <a:rPr lang="en-US" sz="2100" dirty="0" smtClean="0">
                <a:solidFill>
                  <a:srgbClr val="00B050"/>
                </a:solidFill>
              </a:rPr>
              <a:t>   void main ()</a:t>
            </a:r>
          </a:p>
          <a:p>
            <a:pPr>
              <a:buNone/>
            </a:pPr>
            <a:r>
              <a:rPr lang="en-US" sz="2100" dirty="0" smtClean="0">
                <a:solidFill>
                  <a:srgbClr val="00B050"/>
                </a:solidFill>
              </a:rPr>
              <a:t>          { </a:t>
            </a:r>
            <a:r>
              <a:rPr lang="en-US" sz="2100" dirty="0" err="1" smtClean="0">
                <a:solidFill>
                  <a:srgbClr val="00B050"/>
                </a:solidFill>
              </a:rPr>
              <a:t>int</a:t>
            </a:r>
            <a:r>
              <a:rPr lang="en-US" sz="2100" dirty="0" smtClean="0">
                <a:solidFill>
                  <a:srgbClr val="00B050"/>
                </a:solidFill>
              </a:rPr>
              <a:t> </a:t>
            </a:r>
            <a:r>
              <a:rPr lang="en-US" sz="2100" dirty="0" err="1" smtClean="0">
                <a:solidFill>
                  <a:srgbClr val="00B050"/>
                </a:solidFill>
              </a:rPr>
              <a:t>i</a:t>
            </a:r>
            <a:r>
              <a:rPr lang="en-US" sz="2100" dirty="0" smtClean="0">
                <a:solidFill>
                  <a:srgbClr val="00B050"/>
                </a:solidFill>
              </a:rPr>
              <a:t>; float x, pi, sum = 0.0;</a:t>
            </a:r>
          </a:p>
          <a:p>
            <a:pPr>
              <a:buNone/>
            </a:pPr>
            <a:r>
              <a:rPr lang="en-US" sz="2100" dirty="0" smtClean="0">
                <a:solidFill>
                  <a:srgbClr val="00B050"/>
                </a:solidFill>
              </a:rPr>
              <a:t>            step = 1.0/(float) </a:t>
            </a:r>
            <a:r>
              <a:rPr lang="en-US" sz="2100" dirty="0" err="1" smtClean="0">
                <a:solidFill>
                  <a:srgbClr val="00B050"/>
                </a:solidFill>
              </a:rPr>
              <a:t>num_steps</a:t>
            </a:r>
            <a:r>
              <a:rPr lang="en-US" sz="2100" dirty="0" smtClean="0">
                <a:solidFill>
                  <a:srgbClr val="00B050"/>
                </a:solidFill>
              </a:rPr>
              <a:t>;</a:t>
            </a:r>
          </a:p>
          <a:p>
            <a:pPr>
              <a:buNone/>
            </a:pPr>
            <a:r>
              <a:rPr lang="en-US" sz="2100" dirty="0" smtClean="0">
                <a:solidFill>
                  <a:srgbClr val="00B050"/>
                </a:solidFill>
              </a:rPr>
              <a:t>            for (</a:t>
            </a:r>
            <a:r>
              <a:rPr lang="en-US" sz="2100" dirty="0" err="1" smtClean="0">
                <a:solidFill>
                  <a:srgbClr val="00B050"/>
                </a:solidFill>
              </a:rPr>
              <a:t>i</a:t>
            </a:r>
            <a:r>
              <a:rPr lang="en-US" sz="2100" dirty="0" smtClean="0">
                <a:solidFill>
                  <a:srgbClr val="00B050"/>
                </a:solidFill>
              </a:rPr>
              <a:t>=1;  </a:t>
            </a:r>
            <a:r>
              <a:rPr lang="en-US" sz="2100" dirty="0" err="1" smtClean="0">
                <a:solidFill>
                  <a:srgbClr val="00B050"/>
                </a:solidFill>
              </a:rPr>
              <a:t>i</a:t>
            </a:r>
            <a:r>
              <a:rPr lang="en-US" sz="2100" dirty="0" smtClean="0">
                <a:solidFill>
                  <a:srgbClr val="00B050"/>
                </a:solidFill>
              </a:rPr>
              <a:t>&lt;= </a:t>
            </a:r>
            <a:r>
              <a:rPr lang="en-US" sz="2100" dirty="0" err="1" smtClean="0">
                <a:solidFill>
                  <a:srgbClr val="00B050"/>
                </a:solidFill>
              </a:rPr>
              <a:t>num_steps</a:t>
            </a:r>
            <a:r>
              <a:rPr lang="en-US" sz="2100" dirty="0" smtClean="0">
                <a:solidFill>
                  <a:srgbClr val="00B050"/>
                </a:solidFill>
              </a:rPr>
              <a:t>;  </a:t>
            </a:r>
            <a:r>
              <a:rPr lang="en-US" sz="2100" dirty="0" err="1" smtClean="0">
                <a:solidFill>
                  <a:srgbClr val="00B050"/>
                </a:solidFill>
              </a:rPr>
              <a:t>i</a:t>
            </a:r>
            <a:r>
              <a:rPr lang="en-US" sz="2100" dirty="0" smtClean="0">
                <a:solidFill>
                  <a:srgbClr val="00B050"/>
                </a:solidFill>
              </a:rPr>
              <a:t>++){</a:t>
            </a:r>
          </a:p>
          <a:p>
            <a:pPr>
              <a:buNone/>
            </a:pPr>
            <a:r>
              <a:rPr lang="en-US" sz="2100" dirty="0" smtClean="0">
                <a:solidFill>
                  <a:srgbClr val="00B050"/>
                </a:solidFill>
              </a:rPr>
              <a:t>                      x = (i-0.5)*step;</a:t>
            </a:r>
          </a:p>
          <a:p>
            <a:pPr>
              <a:buNone/>
            </a:pPr>
            <a:r>
              <a:rPr lang="en-US" sz="2100" dirty="0" smtClean="0">
                <a:solidFill>
                  <a:srgbClr val="00B050"/>
                </a:solidFill>
              </a:rPr>
              <a:t>                      sum = sum + 4.0/(1.0+x*x);</a:t>
            </a:r>
          </a:p>
          <a:p>
            <a:pPr>
              <a:buNone/>
            </a:pPr>
            <a:r>
              <a:rPr lang="en-US" sz="2100" dirty="0" smtClean="0">
                <a:solidFill>
                  <a:srgbClr val="00B050"/>
                </a:solidFill>
              </a:rPr>
              <a:t>                      }</a:t>
            </a:r>
          </a:p>
          <a:p>
            <a:pPr>
              <a:buNone/>
            </a:pPr>
            <a:r>
              <a:rPr lang="en-US" sz="2100" dirty="0" smtClean="0">
                <a:solidFill>
                  <a:srgbClr val="00B050"/>
                </a:solidFill>
              </a:rPr>
              <a:t>             pi = step * sum;</a:t>
            </a:r>
          </a:p>
          <a:p>
            <a:pPr>
              <a:buNone/>
            </a:pPr>
            <a:r>
              <a:rPr lang="en-US" sz="2100" dirty="0" smtClean="0">
                <a:solidFill>
                  <a:srgbClr val="00B050"/>
                </a:solidFill>
              </a:rPr>
              <a:t>         }</a:t>
            </a:r>
          </a:p>
          <a:p>
            <a:pPr>
              <a:buNone/>
            </a:pPr>
            <a:endParaRPr lang="en-US" sz="2100" dirty="0" smtClean="0"/>
          </a:p>
          <a:p>
            <a:pPr>
              <a:buNone/>
            </a:pPr>
            <a:endParaRPr lang="en-US" sz="2100" dirty="0" smtClean="0"/>
          </a:p>
          <a:p>
            <a:r>
              <a:rPr lang="en-US" sz="3400" dirty="0" smtClean="0"/>
              <a:t>What I learned in high school math:</a:t>
            </a:r>
          </a:p>
          <a:p>
            <a:pPr lvl="1"/>
            <a:r>
              <a:rPr lang="en-US" sz="2600" dirty="0" smtClean="0"/>
              <a:t>The more rectangles, the closer to the exact solution</a:t>
            </a:r>
          </a:p>
          <a:p>
            <a:endParaRPr lang="en-US" dirty="0"/>
          </a:p>
        </p:txBody>
      </p:sp>
      <p:grpSp>
        <p:nvGrpSpPr>
          <p:cNvPr id="4" name="Group 36"/>
          <p:cNvGrpSpPr/>
          <p:nvPr/>
        </p:nvGrpSpPr>
        <p:grpSpPr>
          <a:xfrm>
            <a:off x="4572000" y="2514600"/>
            <a:ext cx="3787140" cy="2374396"/>
            <a:chOff x="2667000" y="1371600"/>
            <a:chExt cx="5410200" cy="2971800"/>
          </a:xfrm>
        </p:grpSpPr>
        <p:sp>
          <p:nvSpPr>
            <p:cNvPr id="5" name="Line 5"/>
            <p:cNvSpPr>
              <a:spLocks noChangeShapeType="1"/>
            </p:cNvSpPr>
            <p:nvPr/>
          </p:nvSpPr>
          <p:spPr bwMode="auto">
            <a:xfrm flipV="1">
              <a:off x="2667000" y="1752600"/>
              <a:ext cx="0" cy="2590800"/>
            </a:xfrm>
            <a:prstGeom prst="line">
              <a:avLst/>
            </a:prstGeom>
            <a:noFill/>
            <a:ln w="31750">
              <a:solidFill>
                <a:schemeClr val="accent2"/>
              </a:solidFill>
              <a:round/>
              <a:headEnd/>
              <a:tailEnd type="triangle" w="med" len="med"/>
            </a:ln>
            <a:effectLst/>
          </p:spPr>
          <p:txBody>
            <a:bodyPr anchor="ctr"/>
            <a:lstStyle/>
            <a:p>
              <a:endParaRPr lang="en-US"/>
            </a:p>
          </p:txBody>
        </p:sp>
        <p:sp>
          <p:nvSpPr>
            <p:cNvPr id="6" name="Line 6"/>
            <p:cNvSpPr>
              <a:spLocks noChangeShapeType="1"/>
            </p:cNvSpPr>
            <p:nvPr/>
          </p:nvSpPr>
          <p:spPr bwMode="auto">
            <a:xfrm>
              <a:off x="2667000" y="4343400"/>
              <a:ext cx="5257800" cy="0"/>
            </a:xfrm>
            <a:prstGeom prst="line">
              <a:avLst/>
            </a:prstGeom>
            <a:noFill/>
            <a:ln w="31750">
              <a:solidFill>
                <a:schemeClr val="accent2"/>
              </a:solidFill>
              <a:round/>
              <a:headEnd/>
              <a:tailEnd type="triangle" w="med" len="med"/>
            </a:ln>
            <a:effectLst/>
          </p:spPr>
          <p:txBody>
            <a:bodyPr anchor="ctr"/>
            <a:lstStyle/>
            <a:p>
              <a:endParaRPr lang="en-US"/>
            </a:p>
          </p:txBody>
        </p:sp>
        <p:sp>
          <p:nvSpPr>
            <p:cNvPr id="7" name="Freeform 7"/>
            <p:cNvSpPr>
              <a:spLocks/>
            </p:cNvSpPr>
            <p:nvPr/>
          </p:nvSpPr>
          <p:spPr bwMode="auto">
            <a:xfrm>
              <a:off x="2743200" y="1739900"/>
              <a:ext cx="5334000" cy="1231900"/>
            </a:xfrm>
            <a:custGeom>
              <a:avLst/>
              <a:gdLst/>
              <a:ahLst/>
              <a:cxnLst>
                <a:cxn ang="0">
                  <a:pos x="0" y="440"/>
                </a:cxn>
                <a:cxn ang="0">
                  <a:pos x="1488" y="56"/>
                </a:cxn>
                <a:cxn ang="0">
                  <a:pos x="3360" y="776"/>
                </a:cxn>
              </a:cxnLst>
              <a:rect l="0" t="0" r="r" b="b"/>
              <a:pathLst>
                <a:path w="3360" h="776">
                  <a:moveTo>
                    <a:pt x="0" y="440"/>
                  </a:moveTo>
                  <a:cubicBezTo>
                    <a:pt x="464" y="220"/>
                    <a:pt x="928" y="0"/>
                    <a:pt x="1488" y="56"/>
                  </a:cubicBezTo>
                  <a:cubicBezTo>
                    <a:pt x="2048" y="112"/>
                    <a:pt x="3048" y="656"/>
                    <a:pt x="3360" y="776"/>
                  </a:cubicBezTo>
                </a:path>
              </a:pathLst>
            </a:custGeom>
            <a:noFill/>
            <a:ln w="31750" cap="flat" cmpd="sng">
              <a:solidFill>
                <a:schemeClr val="accent2"/>
              </a:solidFill>
              <a:prstDash val="solid"/>
              <a:round/>
              <a:headEnd type="none" w="med" len="med"/>
              <a:tailEnd type="none" w="med" len="med"/>
            </a:ln>
            <a:effectLst/>
          </p:spPr>
          <p:txBody>
            <a:bodyPr anchor="ctr"/>
            <a:lstStyle/>
            <a:p>
              <a:endParaRPr lang="en-US"/>
            </a:p>
          </p:txBody>
        </p:sp>
        <p:sp>
          <p:nvSpPr>
            <p:cNvPr id="8" name="Rectangle 8"/>
            <p:cNvSpPr>
              <a:spLocks noChangeArrowheads="1"/>
            </p:cNvSpPr>
            <p:nvPr/>
          </p:nvSpPr>
          <p:spPr bwMode="auto">
            <a:xfrm>
              <a:off x="3276600" y="2057400"/>
              <a:ext cx="533400" cy="2286000"/>
            </a:xfrm>
            <a:prstGeom prst="rect">
              <a:avLst/>
            </a:prstGeom>
            <a:noFill/>
            <a:ln w="31750">
              <a:solidFill>
                <a:schemeClr val="accent2"/>
              </a:solidFill>
              <a:miter lim="800000"/>
              <a:headEnd/>
              <a:tailEnd/>
            </a:ln>
            <a:effectLst/>
          </p:spPr>
          <p:txBody>
            <a:bodyPr wrap="none" anchor="ctr"/>
            <a:lstStyle/>
            <a:p>
              <a:endParaRPr lang="en-US"/>
            </a:p>
          </p:txBody>
        </p:sp>
        <p:sp>
          <p:nvSpPr>
            <p:cNvPr id="9" name="Rectangle 9"/>
            <p:cNvSpPr>
              <a:spLocks noChangeArrowheads="1"/>
            </p:cNvSpPr>
            <p:nvPr/>
          </p:nvSpPr>
          <p:spPr bwMode="auto">
            <a:xfrm>
              <a:off x="3810000" y="1905000"/>
              <a:ext cx="533400" cy="2438400"/>
            </a:xfrm>
            <a:prstGeom prst="rect">
              <a:avLst/>
            </a:prstGeom>
            <a:noFill/>
            <a:ln w="31750">
              <a:solidFill>
                <a:schemeClr val="accent2"/>
              </a:solidFill>
              <a:miter lim="800000"/>
              <a:headEnd/>
              <a:tailEnd/>
            </a:ln>
            <a:effectLst/>
          </p:spPr>
          <p:txBody>
            <a:bodyPr wrap="none" anchor="ctr"/>
            <a:lstStyle/>
            <a:p>
              <a:endParaRPr lang="en-US"/>
            </a:p>
          </p:txBody>
        </p:sp>
        <p:sp>
          <p:nvSpPr>
            <p:cNvPr id="10" name="Rectangle 10"/>
            <p:cNvSpPr>
              <a:spLocks noChangeArrowheads="1"/>
            </p:cNvSpPr>
            <p:nvPr/>
          </p:nvSpPr>
          <p:spPr bwMode="auto">
            <a:xfrm>
              <a:off x="4343400" y="1828800"/>
              <a:ext cx="533400" cy="2514600"/>
            </a:xfrm>
            <a:prstGeom prst="rect">
              <a:avLst/>
            </a:prstGeom>
            <a:noFill/>
            <a:ln w="31750">
              <a:solidFill>
                <a:schemeClr val="accent2"/>
              </a:solidFill>
              <a:miter lim="800000"/>
              <a:headEnd/>
              <a:tailEnd/>
            </a:ln>
            <a:effectLst/>
          </p:spPr>
          <p:txBody>
            <a:bodyPr wrap="none" anchor="ctr"/>
            <a:lstStyle/>
            <a:p>
              <a:endParaRPr lang="en-US"/>
            </a:p>
          </p:txBody>
        </p:sp>
        <p:sp>
          <p:nvSpPr>
            <p:cNvPr id="11" name="Rectangle 11"/>
            <p:cNvSpPr>
              <a:spLocks noChangeArrowheads="1"/>
            </p:cNvSpPr>
            <p:nvPr/>
          </p:nvSpPr>
          <p:spPr bwMode="auto">
            <a:xfrm>
              <a:off x="4876800" y="1828800"/>
              <a:ext cx="533400" cy="2514600"/>
            </a:xfrm>
            <a:prstGeom prst="rect">
              <a:avLst/>
            </a:prstGeom>
            <a:noFill/>
            <a:ln w="31750">
              <a:solidFill>
                <a:schemeClr val="accent2"/>
              </a:solidFill>
              <a:miter lim="800000"/>
              <a:headEnd/>
              <a:tailEnd/>
            </a:ln>
            <a:effectLst/>
          </p:spPr>
          <p:txBody>
            <a:bodyPr wrap="none" anchor="ctr"/>
            <a:lstStyle/>
            <a:p>
              <a:endParaRPr lang="en-US"/>
            </a:p>
          </p:txBody>
        </p:sp>
        <p:sp>
          <p:nvSpPr>
            <p:cNvPr id="12" name="Rectangle 12"/>
            <p:cNvSpPr>
              <a:spLocks noChangeArrowheads="1"/>
            </p:cNvSpPr>
            <p:nvPr/>
          </p:nvSpPr>
          <p:spPr bwMode="auto">
            <a:xfrm>
              <a:off x="5410200" y="1981200"/>
              <a:ext cx="533400" cy="2362200"/>
            </a:xfrm>
            <a:prstGeom prst="rect">
              <a:avLst/>
            </a:prstGeom>
            <a:noFill/>
            <a:ln w="31750">
              <a:solidFill>
                <a:schemeClr val="accent2"/>
              </a:solidFill>
              <a:miter lim="800000"/>
              <a:headEnd/>
              <a:tailEnd/>
            </a:ln>
            <a:effectLst/>
          </p:spPr>
          <p:txBody>
            <a:bodyPr wrap="none" anchor="ctr"/>
            <a:lstStyle/>
            <a:p>
              <a:endParaRPr lang="en-US"/>
            </a:p>
          </p:txBody>
        </p:sp>
        <p:sp>
          <p:nvSpPr>
            <p:cNvPr id="13" name="Rectangle 13"/>
            <p:cNvSpPr>
              <a:spLocks noChangeArrowheads="1"/>
            </p:cNvSpPr>
            <p:nvPr/>
          </p:nvSpPr>
          <p:spPr bwMode="auto">
            <a:xfrm>
              <a:off x="5943600" y="2133600"/>
              <a:ext cx="533400" cy="2209800"/>
            </a:xfrm>
            <a:prstGeom prst="rect">
              <a:avLst/>
            </a:prstGeom>
            <a:noFill/>
            <a:ln w="31750">
              <a:solidFill>
                <a:schemeClr val="accent2"/>
              </a:solidFill>
              <a:miter lim="800000"/>
              <a:headEnd/>
              <a:tailEnd/>
            </a:ln>
            <a:effectLst/>
          </p:spPr>
          <p:txBody>
            <a:bodyPr wrap="none" anchor="ctr"/>
            <a:lstStyle/>
            <a:p>
              <a:endParaRPr lang="en-US"/>
            </a:p>
          </p:txBody>
        </p:sp>
        <p:sp>
          <p:nvSpPr>
            <p:cNvPr id="14" name="Line 14"/>
            <p:cNvSpPr>
              <a:spLocks noChangeShapeType="1"/>
            </p:cNvSpPr>
            <p:nvPr/>
          </p:nvSpPr>
          <p:spPr bwMode="auto">
            <a:xfrm>
              <a:off x="3505200" y="2057400"/>
              <a:ext cx="0" cy="2286000"/>
            </a:xfrm>
            <a:prstGeom prst="line">
              <a:avLst/>
            </a:prstGeom>
            <a:noFill/>
            <a:ln w="31750" cap="rnd">
              <a:solidFill>
                <a:schemeClr val="accent2"/>
              </a:solidFill>
              <a:prstDash val="sysDot"/>
              <a:round/>
              <a:headEnd/>
              <a:tailEnd/>
            </a:ln>
            <a:effectLst/>
          </p:spPr>
          <p:txBody>
            <a:bodyPr anchor="ctr"/>
            <a:lstStyle/>
            <a:p>
              <a:endParaRPr lang="en-US"/>
            </a:p>
          </p:txBody>
        </p:sp>
        <p:sp>
          <p:nvSpPr>
            <p:cNvPr id="15" name="Line 15"/>
            <p:cNvSpPr>
              <a:spLocks noChangeShapeType="1"/>
            </p:cNvSpPr>
            <p:nvPr/>
          </p:nvSpPr>
          <p:spPr bwMode="auto">
            <a:xfrm>
              <a:off x="4038600" y="1905000"/>
              <a:ext cx="0" cy="2438400"/>
            </a:xfrm>
            <a:prstGeom prst="line">
              <a:avLst/>
            </a:prstGeom>
            <a:noFill/>
            <a:ln w="31750" cap="rnd">
              <a:solidFill>
                <a:schemeClr val="accent2"/>
              </a:solidFill>
              <a:prstDash val="sysDot"/>
              <a:round/>
              <a:headEnd/>
              <a:tailEnd/>
            </a:ln>
            <a:effectLst/>
          </p:spPr>
          <p:txBody>
            <a:bodyPr anchor="ctr"/>
            <a:lstStyle/>
            <a:p>
              <a:endParaRPr lang="en-US"/>
            </a:p>
          </p:txBody>
        </p:sp>
        <p:sp>
          <p:nvSpPr>
            <p:cNvPr id="16" name="Line 16"/>
            <p:cNvSpPr>
              <a:spLocks noChangeShapeType="1"/>
            </p:cNvSpPr>
            <p:nvPr/>
          </p:nvSpPr>
          <p:spPr bwMode="auto">
            <a:xfrm>
              <a:off x="4572000" y="1828800"/>
              <a:ext cx="0" cy="2514600"/>
            </a:xfrm>
            <a:prstGeom prst="line">
              <a:avLst/>
            </a:prstGeom>
            <a:noFill/>
            <a:ln w="31750" cap="rnd">
              <a:solidFill>
                <a:schemeClr val="accent2"/>
              </a:solidFill>
              <a:prstDash val="sysDot"/>
              <a:round/>
              <a:headEnd/>
              <a:tailEnd/>
            </a:ln>
            <a:effectLst/>
          </p:spPr>
          <p:txBody>
            <a:bodyPr anchor="ctr"/>
            <a:lstStyle/>
            <a:p>
              <a:endParaRPr lang="en-US"/>
            </a:p>
          </p:txBody>
        </p:sp>
        <p:sp>
          <p:nvSpPr>
            <p:cNvPr id="17" name="Line 17"/>
            <p:cNvSpPr>
              <a:spLocks noChangeShapeType="1"/>
            </p:cNvSpPr>
            <p:nvPr/>
          </p:nvSpPr>
          <p:spPr bwMode="auto">
            <a:xfrm>
              <a:off x="5105400" y="1828800"/>
              <a:ext cx="0" cy="2514600"/>
            </a:xfrm>
            <a:prstGeom prst="line">
              <a:avLst/>
            </a:prstGeom>
            <a:noFill/>
            <a:ln w="31750" cap="rnd">
              <a:solidFill>
                <a:schemeClr val="accent2"/>
              </a:solidFill>
              <a:prstDash val="sysDot"/>
              <a:round/>
              <a:headEnd/>
              <a:tailEnd/>
            </a:ln>
            <a:effectLst/>
          </p:spPr>
          <p:txBody>
            <a:bodyPr anchor="ctr"/>
            <a:lstStyle/>
            <a:p>
              <a:endParaRPr lang="en-US"/>
            </a:p>
          </p:txBody>
        </p:sp>
        <p:sp>
          <p:nvSpPr>
            <p:cNvPr id="18" name="Line 18"/>
            <p:cNvSpPr>
              <a:spLocks noChangeShapeType="1"/>
            </p:cNvSpPr>
            <p:nvPr/>
          </p:nvSpPr>
          <p:spPr bwMode="auto">
            <a:xfrm>
              <a:off x="5638800" y="1981200"/>
              <a:ext cx="0" cy="2362200"/>
            </a:xfrm>
            <a:prstGeom prst="line">
              <a:avLst/>
            </a:prstGeom>
            <a:noFill/>
            <a:ln w="31750" cap="rnd">
              <a:solidFill>
                <a:schemeClr val="accent2"/>
              </a:solidFill>
              <a:prstDash val="sysDot"/>
              <a:round/>
              <a:headEnd/>
              <a:tailEnd/>
            </a:ln>
            <a:effectLst/>
          </p:spPr>
          <p:txBody>
            <a:bodyPr anchor="ctr"/>
            <a:lstStyle/>
            <a:p>
              <a:endParaRPr lang="en-US"/>
            </a:p>
          </p:txBody>
        </p:sp>
        <p:sp>
          <p:nvSpPr>
            <p:cNvPr id="19" name="Line 19"/>
            <p:cNvSpPr>
              <a:spLocks noChangeShapeType="1"/>
            </p:cNvSpPr>
            <p:nvPr/>
          </p:nvSpPr>
          <p:spPr bwMode="auto">
            <a:xfrm>
              <a:off x="6172200" y="2133600"/>
              <a:ext cx="0" cy="2209800"/>
            </a:xfrm>
            <a:prstGeom prst="line">
              <a:avLst/>
            </a:prstGeom>
            <a:noFill/>
            <a:ln w="31750" cap="rnd">
              <a:solidFill>
                <a:schemeClr val="accent2"/>
              </a:solidFill>
              <a:prstDash val="sysDot"/>
              <a:round/>
              <a:headEnd/>
              <a:tailEnd/>
            </a:ln>
            <a:effectLst/>
          </p:spPr>
          <p:txBody>
            <a:bodyPr anchor="ctr"/>
            <a:lstStyle/>
            <a:p>
              <a:endParaRPr lang="en-US"/>
            </a:p>
          </p:txBody>
        </p:sp>
        <p:sp>
          <p:nvSpPr>
            <p:cNvPr id="30" name="Line 31"/>
            <p:cNvSpPr>
              <a:spLocks noChangeShapeType="1"/>
            </p:cNvSpPr>
            <p:nvPr/>
          </p:nvSpPr>
          <p:spPr bwMode="auto">
            <a:xfrm flipH="1">
              <a:off x="2667000" y="2057400"/>
              <a:ext cx="609600" cy="0"/>
            </a:xfrm>
            <a:prstGeom prst="line">
              <a:avLst/>
            </a:prstGeom>
            <a:noFill/>
            <a:ln w="31750" cap="rnd">
              <a:solidFill>
                <a:schemeClr val="accent2"/>
              </a:solidFill>
              <a:prstDash val="sysDot"/>
              <a:round/>
              <a:headEnd/>
              <a:tailEnd/>
            </a:ln>
            <a:effectLst/>
          </p:spPr>
          <p:txBody>
            <a:bodyPr anchor="ctr"/>
            <a:lstStyle/>
            <a:p>
              <a:endParaRPr lang="en-US"/>
            </a:p>
          </p:txBody>
        </p:sp>
        <p:sp>
          <p:nvSpPr>
            <p:cNvPr id="32" name="Line 33"/>
            <p:cNvSpPr>
              <a:spLocks noChangeShapeType="1"/>
            </p:cNvSpPr>
            <p:nvPr/>
          </p:nvSpPr>
          <p:spPr bwMode="auto">
            <a:xfrm flipH="1">
              <a:off x="2667000" y="1905000"/>
              <a:ext cx="1143000" cy="0"/>
            </a:xfrm>
            <a:prstGeom prst="line">
              <a:avLst/>
            </a:prstGeom>
            <a:noFill/>
            <a:ln w="31750" cap="rnd">
              <a:solidFill>
                <a:schemeClr val="accent2"/>
              </a:solidFill>
              <a:prstDash val="sysDot"/>
              <a:round/>
              <a:headEnd/>
              <a:tailEnd/>
            </a:ln>
            <a:effectLst/>
          </p:spPr>
          <p:txBody>
            <a:bodyPr anchor="ctr"/>
            <a:lstStyle/>
            <a:p>
              <a:endParaRPr lang="en-US"/>
            </a:p>
          </p:txBody>
        </p:sp>
        <p:sp>
          <p:nvSpPr>
            <p:cNvPr id="33" name="AutoShape 34"/>
            <p:cNvSpPr>
              <a:spLocks/>
            </p:cNvSpPr>
            <p:nvPr/>
          </p:nvSpPr>
          <p:spPr bwMode="auto">
            <a:xfrm rot="-16176799">
              <a:off x="3467100" y="1484313"/>
              <a:ext cx="152400" cy="533400"/>
            </a:xfrm>
            <a:prstGeom prst="leftBrace">
              <a:avLst>
                <a:gd name="adj1" fmla="val 29167"/>
                <a:gd name="adj2" fmla="val 50815"/>
              </a:avLst>
            </a:prstGeom>
            <a:noFill/>
            <a:ln w="31750">
              <a:solidFill>
                <a:schemeClr val="accent2"/>
              </a:solidFill>
              <a:round/>
              <a:headEnd/>
              <a:tailEnd/>
            </a:ln>
            <a:effectLst/>
          </p:spPr>
          <p:txBody>
            <a:bodyPr wrap="none" anchor="ctr"/>
            <a:lstStyle/>
            <a:p>
              <a:endParaRPr lang="en-US"/>
            </a:p>
          </p:txBody>
        </p:sp>
        <p:sp>
          <p:nvSpPr>
            <p:cNvPr id="34" name="Text Box 35"/>
            <p:cNvSpPr txBox="1">
              <a:spLocks noChangeArrowheads="1"/>
            </p:cNvSpPr>
            <p:nvPr/>
          </p:nvSpPr>
          <p:spPr bwMode="auto">
            <a:xfrm>
              <a:off x="3276600" y="1371600"/>
              <a:ext cx="533400" cy="366713"/>
            </a:xfrm>
            <a:prstGeom prst="rect">
              <a:avLst/>
            </a:prstGeom>
            <a:noFill/>
            <a:ln w="31750">
              <a:noFill/>
              <a:miter lim="800000"/>
              <a:headEnd/>
              <a:tailEnd/>
            </a:ln>
            <a:effectLst/>
          </p:spPr>
          <p:txBody>
            <a:bodyPr>
              <a:spAutoFit/>
            </a:bodyPr>
            <a:lstStyle/>
            <a:p>
              <a:pPr>
                <a:spcBef>
                  <a:spcPct val="50000"/>
                </a:spcBef>
              </a:pPr>
              <a:r>
                <a:rPr lang="en-US" sz="1800" b="1">
                  <a:solidFill>
                    <a:schemeClr val="accent2"/>
                  </a:solidFill>
                  <a:cs typeface="Times New Roman" pitchFamily="18" charset="0"/>
                </a:rPr>
                <a:t>Δx</a:t>
              </a:r>
              <a:endParaRPr lang="en-US" sz="1800" b="1">
                <a:solidFill>
                  <a:schemeClr val="accent2"/>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30832"/>
            <a:ext cx="8229600" cy="1143000"/>
          </a:xfrm>
        </p:spPr>
        <p:txBody>
          <a:bodyPr/>
          <a:lstStyle/>
          <a:p>
            <a:r>
              <a:rPr lang="en-US" dirty="0"/>
              <a:t>Calculating</a:t>
            </a:r>
            <a:r>
              <a:rPr lang="en-US" sz="6000" dirty="0"/>
              <a:t> </a:t>
            </a:r>
            <a:r>
              <a:rPr lang="el-GR" sz="6000" dirty="0" smtClean="0"/>
              <a:t>π</a:t>
            </a:r>
            <a:r>
              <a:rPr lang="en-US" sz="6000" dirty="0" smtClean="0"/>
              <a:t> </a:t>
            </a:r>
            <a:r>
              <a:rPr lang="en-US" dirty="0" smtClean="0"/>
              <a:t>in single precision</a:t>
            </a:r>
            <a:endParaRPr lang="en-US" dirty="0"/>
          </a:p>
        </p:txBody>
      </p:sp>
      <p:graphicFrame>
        <p:nvGraphicFramePr>
          <p:cNvPr id="6" name="Chart 5"/>
          <p:cNvGraphicFramePr/>
          <p:nvPr>
            <p:extLst>
              <p:ext uri="{D42A27DB-BD31-4B8C-83A1-F6EECF244321}">
                <p14:modId xmlns:p14="http://schemas.microsoft.com/office/powerpoint/2010/main" xmlns="" xmlns:p="http://schemas.openxmlformats.org/presentationml/2006/main" xmlns:r="http://schemas.openxmlformats.org/officeDocument/2006/relationships" xmlns:a="http://schemas.openxmlformats.org/drawingml/2006/main" val="2794369619"/>
              </p:ext>
            </p:extLst>
          </p:nvPr>
        </p:nvGraphicFramePr>
        <p:xfrm>
          <a:off x="533400" y="1828800"/>
          <a:ext cx="8072344"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1178A7B-60CE-44BA-BA51-108AD3E51721}" type="slidenum">
              <a:rPr lang="en-US" smtClean="0"/>
              <a:pPr/>
              <a:t>36</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07406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Floating-point is NOT Associative</a:t>
            </a:r>
            <a:endParaRPr lang="en-US" dirty="0"/>
          </a:p>
        </p:txBody>
      </p:sp>
      <p:pic>
        <p:nvPicPr>
          <p:cNvPr id="5" name="Picture 4"/>
          <p:cNvPicPr/>
          <p:nvPr/>
        </p:nvPicPr>
        <p:blipFill rotWithShape="1">
          <a:blip r:embed="rId2" cstate="print"/>
          <a:srcRect l="48312" t="45097" r="29473" b="31010"/>
          <a:stretch/>
        </p:blipFill>
        <p:spPr bwMode="auto">
          <a:xfrm>
            <a:off x="2057400" y="1371600"/>
            <a:ext cx="4801518" cy="3048000"/>
          </a:xfrm>
          <a:prstGeom prst="rect">
            <a:avLst/>
          </a:prstGeom>
          <a:ln>
            <a:noFill/>
          </a:ln>
          <a:extLst>
            <a:ext uri="{53640926-AAD7-44D8-BBD7-CCE9431645EC}">
              <a14:shadowObscured xmlns:a14="http://schemas.microsoft.com/office/drawing/2010/main" xmlns="" xmlns:p="http://schemas.openxmlformats.org/presentationml/2006/main" xmlns:r="http://schemas.openxmlformats.org/officeDocument/2006/relationships" xmlns:a="http://schemas.openxmlformats.org/drawingml/2006/main"/>
            </a:ext>
          </a:extLst>
        </p:spPr>
      </p:pic>
      <p:pic>
        <p:nvPicPr>
          <p:cNvPr id="6" name="Picture 5"/>
          <p:cNvPicPr/>
          <p:nvPr/>
        </p:nvPicPr>
        <p:blipFill rotWithShape="1">
          <a:blip r:embed="rId2" cstate="print"/>
          <a:srcRect l="70526" t="45097" r="5729" b="31010"/>
          <a:stretch/>
        </p:blipFill>
        <p:spPr bwMode="auto">
          <a:xfrm>
            <a:off x="2209799" y="3657600"/>
            <a:ext cx="5249671" cy="3070952"/>
          </a:xfrm>
          <a:prstGeom prst="rect">
            <a:avLst/>
          </a:prstGeom>
          <a:ln>
            <a:noFill/>
          </a:ln>
          <a:extLst>
            <a:ext uri="{53640926-AAD7-44D8-BBD7-CCE9431645EC}">
              <a14:shadowObscured xmlns:a14="http://schemas.microsoft.com/office/drawing/2010/main" xmlns="" xmlns:p="http://schemas.openxmlformats.org/presentationml/2006/main" xmlns:r="http://schemas.openxmlformats.org/officeDocument/2006/relationships" xmlns:a="http://schemas.openxmlformats.org/drawingml/2006/main"/>
            </a:ext>
          </a:extLst>
        </p:spPr>
      </p:pic>
      <p:sp>
        <p:nvSpPr>
          <p:cNvPr id="2" name="Slide Number Placeholder 1"/>
          <p:cNvSpPr>
            <a:spLocks noGrp="1"/>
          </p:cNvSpPr>
          <p:nvPr>
            <p:ph type="sldNum" sz="quarter" idx="12"/>
          </p:nvPr>
        </p:nvSpPr>
        <p:spPr/>
        <p:txBody>
          <a:bodyPr/>
          <a:lstStyle/>
          <a:p>
            <a:fld id="{31178A7B-60CE-44BA-BA51-108AD3E51721}" type="slidenum">
              <a:rPr lang="en-US" smtClean="0"/>
              <a:pPr/>
              <a:t>37</a:t>
            </a:fld>
            <a:endParaRPr lang="en-US"/>
          </a:p>
        </p:txBody>
      </p:sp>
      <p:sp>
        <p:nvSpPr>
          <p:cNvPr id="3" name="TextBox 2"/>
          <p:cNvSpPr txBox="1"/>
          <p:nvPr/>
        </p:nvSpPr>
        <p:spPr>
          <a:xfrm>
            <a:off x="3048000" y="6538052"/>
            <a:ext cx="3276600" cy="381000"/>
          </a:xfrm>
          <a:prstGeom prst="rect">
            <a:avLst/>
          </a:prstGeom>
          <a:noFill/>
        </p:spPr>
        <p:txBody>
          <a:bodyPr wrap="square" rtlCol="0">
            <a:spAutoFit/>
          </a:bodyPr>
          <a:lstStyle/>
          <a:p>
            <a:r>
              <a:rPr lang="en-US" b="1" dirty="0" smtClean="0"/>
              <a:t>Correct answer = 100.0112</a:t>
            </a:r>
            <a:endParaRPr lang="en-US" b="1"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35361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a:t>
            </a:r>
            <a:r>
              <a:rPr lang="el-GR" dirty="0" smtClean="0"/>
              <a:t>π</a:t>
            </a:r>
            <a:r>
              <a:rPr lang="en-US" dirty="0" smtClean="0"/>
              <a:t> example</a:t>
            </a:r>
            <a:endParaRPr lang="en-US" dirty="0"/>
          </a:p>
        </p:txBody>
      </p:sp>
      <p:sp>
        <p:nvSpPr>
          <p:cNvPr id="3" name="Content Placeholder 2"/>
          <p:cNvSpPr>
            <a:spLocks noGrp="1"/>
          </p:cNvSpPr>
          <p:nvPr>
            <p:ph idx="1"/>
          </p:nvPr>
        </p:nvSpPr>
        <p:spPr>
          <a:xfrm>
            <a:off x="457200" y="1371600"/>
            <a:ext cx="8229600" cy="4525963"/>
          </a:xfrm>
        </p:spPr>
        <p:txBody>
          <a:bodyPr>
            <a:normAutofit fontScale="62500" lnSpcReduction="20000"/>
          </a:bodyPr>
          <a:lstStyle/>
          <a:p>
            <a:r>
              <a:rPr lang="en-US" dirty="0" smtClean="0"/>
              <a:t>Floating point is not associative</a:t>
            </a:r>
          </a:p>
          <a:p>
            <a:pPr lvl="1"/>
            <a:r>
              <a:rPr lang="en-US" dirty="0" smtClean="0"/>
              <a:t>Order of operations matter</a:t>
            </a:r>
          </a:p>
          <a:p>
            <a:r>
              <a:rPr lang="en-US" dirty="0" smtClean="0"/>
              <a:t>CPU code is “hopelessly naïve”:</a:t>
            </a:r>
          </a:p>
          <a:p>
            <a:pPr lvl="1"/>
            <a:r>
              <a:rPr lang="en-US" dirty="0" smtClean="0"/>
              <a:t>Should accumulate CPU code using binning, etc.  </a:t>
            </a:r>
          </a:p>
          <a:p>
            <a:pPr lvl="1"/>
            <a:r>
              <a:rPr lang="en-US" dirty="0" smtClean="0"/>
              <a:t>Why is this code part of a parallel programming tutorial?</a:t>
            </a:r>
          </a:p>
          <a:p>
            <a:r>
              <a:rPr lang="en-US" dirty="0" smtClean="0"/>
              <a:t>Assumption: all FP operations are implemented correctly</a:t>
            </a:r>
          </a:p>
          <a:p>
            <a:pPr lvl="1"/>
            <a:r>
              <a:rPr lang="en-US" dirty="0" smtClean="0"/>
              <a:t>This has nothing to do with IEEE compliance!</a:t>
            </a:r>
          </a:p>
          <a:p>
            <a:pPr lvl="1"/>
            <a:r>
              <a:rPr lang="en-US" dirty="0" smtClean="0"/>
              <a:t>Verifying operations is important but does not address this problem</a:t>
            </a:r>
          </a:p>
          <a:p>
            <a:r>
              <a:rPr lang="en-US" dirty="0" smtClean="0"/>
              <a:t>This is not due to differences in rounding modes</a:t>
            </a:r>
          </a:p>
          <a:p>
            <a:pPr lvl="1"/>
            <a:r>
              <a:rPr lang="en-US" dirty="0" smtClean="0"/>
              <a:t>Both versions use same rounding modes</a:t>
            </a:r>
          </a:p>
          <a:p>
            <a:r>
              <a:rPr lang="en-US" dirty="0" smtClean="0"/>
              <a:t>Double precision makes these issues harder to see</a:t>
            </a:r>
          </a:p>
          <a:p>
            <a:pPr lvl="1"/>
            <a:r>
              <a:rPr lang="en-US" dirty="0" smtClean="0"/>
              <a:t>They don’t go away</a:t>
            </a:r>
          </a:p>
          <a:p>
            <a:r>
              <a:rPr lang="en-US" dirty="0" smtClean="0"/>
              <a:t>Massive parallelism:</a:t>
            </a:r>
          </a:p>
          <a:p>
            <a:pPr lvl="1"/>
            <a:r>
              <a:rPr lang="en-US" dirty="0" smtClean="0"/>
              <a:t>Naïve way of writing code reorders operations</a:t>
            </a:r>
          </a:p>
          <a:p>
            <a:r>
              <a:rPr lang="en-US" i="1" dirty="0" smtClean="0"/>
              <a:t>GPU code may be more accurate than CPU !</a:t>
            </a:r>
            <a:endParaRPr lang="en-US"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Need to know whether or not your hardware is IEEE compliant</a:t>
            </a:r>
          </a:p>
          <a:p>
            <a:r>
              <a:rPr lang="en-US" dirty="0" smtClean="0"/>
              <a:t>Need to check end-to-end correctness of applications</a:t>
            </a:r>
          </a:p>
          <a:p>
            <a:pPr lvl="1"/>
            <a:r>
              <a:rPr lang="en-US" dirty="0" smtClean="0"/>
              <a:t>Errors arise due to conversions as well as due to calculations</a:t>
            </a:r>
          </a:p>
          <a:p>
            <a:r>
              <a:rPr lang="en-US" dirty="0" smtClean="0"/>
              <a:t>Need to decide how important correctness is to your application</a:t>
            </a:r>
          </a:p>
          <a:p>
            <a:pPr lvl="1"/>
            <a:r>
              <a:rPr lang="en-US" dirty="0" smtClean="0"/>
              <a:t>Can identify sources of differences between different implementations</a:t>
            </a:r>
          </a:p>
          <a:p>
            <a:pPr lvl="1"/>
            <a:r>
              <a:rPr lang="en-US" dirty="0" smtClean="0"/>
              <a:t>Can make different implementations on different machines identical in some cases</a:t>
            </a:r>
          </a:p>
          <a:p>
            <a:r>
              <a:rPr lang="en-US" dirty="0" smtClean="0"/>
              <a:t>Sequential code is not necessarily the ``gold standard’’</a:t>
            </a:r>
          </a:p>
          <a:p>
            <a:pPr lvl="1"/>
            <a:r>
              <a:rPr lang="en-US" dirty="0" smtClean="0"/>
              <a:t>Parallel code may be more correct</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everyone knows about floating point</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Floating point is not associative</a:t>
            </a:r>
          </a:p>
          <a:p>
            <a:pPr lvl="1"/>
            <a:r>
              <a:rPr lang="en-US" dirty="0" smtClean="0"/>
              <a:t>I will get different results on different manycore processors</a:t>
            </a:r>
          </a:p>
          <a:p>
            <a:pPr lvl="1"/>
            <a:r>
              <a:rPr lang="en-US" dirty="0" smtClean="0"/>
              <a:t>If the few least significant bits are different it doesn’t really matter</a:t>
            </a:r>
          </a:p>
          <a:p>
            <a:pPr lvl="1"/>
            <a:endParaRPr lang="en-US" dirty="0" smtClean="0"/>
          </a:p>
          <a:p>
            <a:r>
              <a:rPr lang="en-US" dirty="0" smtClean="0"/>
              <a:t>As long as I check the floating point parts of my problem and it is correct within a few least significant bits, then I am fine</a:t>
            </a:r>
          </a:p>
          <a:p>
            <a:pPr>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85000" lnSpcReduction="10000"/>
          </a:bodyPr>
          <a:lstStyle/>
          <a:p>
            <a:pPr algn="ctr">
              <a:buNone/>
            </a:pPr>
            <a:r>
              <a:rPr lang="en-US" sz="2800" dirty="0" smtClean="0"/>
              <a:t>Miriam Leeser</a:t>
            </a:r>
          </a:p>
          <a:p>
            <a:pPr algn="ctr">
              <a:buNone/>
            </a:pPr>
            <a:r>
              <a:rPr lang="en-US" sz="2800" dirty="0" smtClean="0"/>
              <a:t>mel@coe.neu.edu</a:t>
            </a:r>
          </a:p>
          <a:p>
            <a:pPr algn="ctr">
              <a:buNone/>
            </a:pPr>
            <a:r>
              <a:rPr lang="en-US" sz="2800" dirty="0" smtClean="0">
                <a:hlinkClick r:id="rId3"/>
              </a:rPr>
              <a:t>http://www.coe.neu.edu/Research/rcl/index.php</a:t>
            </a:r>
            <a:endParaRPr lang="en-US" sz="2800" dirty="0" smtClean="0"/>
          </a:p>
          <a:p>
            <a:pPr>
              <a:buNone/>
            </a:pPr>
            <a:endParaRPr lang="en-US" sz="2800" dirty="0" smtClean="0"/>
          </a:p>
          <a:p>
            <a:pPr>
              <a:buNone/>
            </a:pPr>
            <a:r>
              <a:rPr lang="en-US" dirty="0" smtClean="0"/>
              <a:t>Devon </a:t>
            </a:r>
            <a:r>
              <a:rPr lang="en-US" dirty="0" err="1" smtClean="0"/>
              <a:t>Yablonski</a:t>
            </a:r>
            <a:r>
              <a:rPr lang="en-US" dirty="0" smtClean="0"/>
              <a:t> did the DBT case study for his MS Thesis, available from:</a:t>
            </a:r>
          </a:p>
          <a:p>
            <a:pPr algn="ctr">
              <a:buNone/>
            </a:pPr>
            <a:r>
              <a:rPr lang="en-US" dirty="0" smtClean="0"/>
              <a:t>	</a:t>
            </a:r>
            <a:r>
              <a:rPr lang="en-US" sz="2600" dirty="0" smtClean="0"/>
              <a:t>http://www.coe.neu.edu/Research/rcl/publications.php#theses</a:t>
            </a:r>
          </a:p>
          <a:p>
            <a:pPr>
              <a:buNone/>
            </a:pPr>
            <a:r>
              <a:rPr lang="en-US" sz="2800" dirty="0" smtClean="0"/>
              <a:t>	</a:t>
            </a:r>
            <a:endParaRPr lang="en-US" dirty="0" smtClean="0"/>
          </a:p>
          <a:p>
            <a:pPr>
              <a:buNone/>
            </a:pPr>
            <a:r>
              <a:rPr lang="en-US" sz="2800" dirty="0" smtClean="0"/>
              <a:t>This project is supported by The </a:t>
            </a:r>
            <a:r>
              <a:rPr lang="en-US" sz="2800" dirty="0" err="1" smtClean="0"/>
              <a:t>MathWorks</a:t>
            </a:r>
            <a:r>
              <a:rPr lang="en-US" sz="2800" dirty="0" smtClean="0"/>
              <a:t> and by the National Science Foundation Award: </a:t>
            </a:r>
            <a:r>
              <a:rPr lang="en-US" sz="2800" i="1" dirty="0" smtClean="0"/>
              <a:t>A Biomedical Imaging Acceleration </a:t>
            </a:r>
            <a:r>
              <a:rPr lang="en-US" sz="2800" i="1" dirty="0" err="1" smtClean="0"/>
              <a:t>Testbed</a:t>
            </a:r>
            <a:r>
              <a:rPr lang="en-US" sz="2800" i="1" dirty="0" smtClean="0"/>
              <a:t> (BIAT)</a:t>
            </a:r>
          </a:p>
          <a:p>
            <a:pPr>
              <a:buNone/>
            </a:pPr>
            <a:endParaRPr lang="en-US" sz="2800" i="1" dirty="0" smtClean="0"/>
          </a:p>
          <a:p>
            <a:pPr algn="ctr">
              <a:buNone/>
            </a:pPr>
            <a:endParaRPr lang="en-US" dirty="0"/>
          </a:p>
        </p:txBody>
      </p:sp>
      <p:pic>
        <p:nvPicPr>
          <p:cNvPr id="4" name="Picture 3"/>
          <p:cNvPicPr>
            <a:picLocks noChangeAspect="1"/>
          </p:cNvPicPr>
          <p:nvPr/>
        </p:nvPicPr>
        <p:blipFill>
          <a:blip r:embed="rId4" cstate="print">
            <a:alphaModFix/>
            <a:lum/>
          </a:blip>
          <a:srcRect/>
          <a:stretch>
            <a:fillRect/>
          </a:stretch>
        </p:blipFill>
        <p:spPr>
          <a:xfrm>
            <a:off x="228600" y="6019800"/>
            <a:ext cx="2976840" cy="532080"/>
          </a:xfrm>
          <a:prstGeom prst="rect">
            <a:avLst/>
          </a:prstGeom>
          <a:noFill/>
          <a:ln>
            <a:noFill/>
          </a:ln>
        </p:spPr>
      </p:pic>
      <p:pic>
        <p:nvPicPr>
          <p:cNvPr id="33794" name="Picture 2"/>
          <p:cNvPicPr>
            <a:picLocks noChangeAspect="1" noChangeArrowheads="1"/>
          </p:cNvPicPr>
          <p:nvPr/>
        </p:nvPicPr>
        <p:blipFill>
          <a:blip r:embed="rId5" cstate="print"/>
          <a:srcRect/>
          <a:stretch>
            <a:fillRect/>
          </a:stretch>
        </p:blipFill>
        <p:spPr bwMode="auto">
          <a:xfrm>
            <a:off x="7543800" y="5486400"/>
            <a:ext cx="13716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dirty="0" smtClean="0"/>
              <a:t>Knowledge</a:t>
            </a:r>
          </a:p>
        </p:txBody>
      </p:sp>
      <p:sp>
        <p:nvSpPr>
          <p:cNvPr id="29699" name="Rectangle 3"/>
          <p:cNvSpPr>
            <a:spLocks noGrp="1" noChangeArrowheads="1"/>
          </p:cNvSpPr>
          <p:nvPr>
            <p:ph idx="1"/>
          </p:nvPr>
        </p:nvSpPr>
        <p:spPr/>
        <p:txBody>
          <a:bodyPr/>
          <a:lstStyle/>
          <a:p>
            <a:pPr algn="ctr">
              <a:buFontTx/>
              <a:buNone/>
            </a:pPr>
            <a:r>
              <a:rPr lang="en-US" dirty="0" smtClean="0"/>
              <a:t>“The trouble with the world is not that </a:t>
            </a:r>
          </a:p>
          <a:p>
            <a:pPr algn="ctr">
              <a:buFontTx/>
              <a:buNone/>
            </a:pPr>
            <a:r>
              <a:rPr lang="en-US" dirty="0" smtClean="0"/>
              <a:t>people know too little, </a:t>
            </a:r>
          </a:p>
          <a:p>
            <a:pPr algn="ctr">
              <a:buFontTx/>
              <a:buNone/>
            </a:pPr>
            <a:r>
              <a:rPr lang="en-US" dirty="0" smtClean="0"/>
              <a:t>but that they know so many things </a:t>
            </a:r>
          </a:p>
          <a:p>
            <a:pPr algn="ctr">
              <a:buFontTx/>
              <a:buNone/>
            </a:pPr>
            <a:r>
              <a:rPr lang="en-US" dirty="0" smtClean="0"/>
              <a:t>that </a:t>
            </a:r>
            <a:r>
              <a:rPr lang="en-US" dirty="0" err="1" smtClean="0"/>
              <a:t>ain't</a:t>
            </a:r>
            <a:r>
              <a:rPr lang="en-US" dirty="0" smtClean="0"/>
              <a:t> so.”</a:t>
            </a:r>
          </a:p>
          <a:p>
            <a:pPr>
              <a:buFontTx/>
              <a:buNone/>
            </a:pPr>
            <a:endParaRPr lang="en-US" dirty="0" smtClean="0"/>
          </a:p>
          <a:p>
            <a:pPr lvl="1" algn="r">
              <a:buFontTx/>
              <a:buNone/>
            </a:pPr>
            <a:r>
              <a:rPr lang="en-US" dirty="0" smtClean="0"/>
              <a:t>Mark Twain</a:t>
            </a:r>
          </a:p>
          <a:p>
            <a:pPr lvl="1" algn="r">
              <a:buFontTx/>
              <a:buNone/>
            </a:pPr>
            <a:endParaRPr lang="en-US" dirty="0" smtClean="0"/>
          </a:p>
          <a:p>
            <a:pPr lvl="1" algn="r">
              <a:buFontTx/>
              <a:buNone/>
            </a:pPr>
            <a:r>
              <a:rPr lang="en-US" dirty="0" smtClean="0"/>
              <a:t> </a:t>
            </a:r>
          </a:p>
        </p:txBody>
      </p:sp>
      <p:pic>
        <p:nvPicPr>
          <p:cNvPr id="29700" name="Picture 4" descr="twain3"/>
          <p:cNvPicPr>
            <a:picLocks noChangeAspect="1" noChangeArrowheads="1"/>
          </p:cNvPicPr>
          <p:nvPr/>
        </p:nvPicPr>
        <p:blipFill>
          <a:blip r:embed="rId3" cstate="print"/>
          <a:srcRect/>
          <a:stretch>
            <a:fillRect/>
          </a:stretch>
        </p:blipFill>
        <p:spPr bwMode="auto">
          <a:xfrm>
            <a:off x="457200" y="3479514"/>
            <a:ext cx="1905000" cy="2311685"/>
          </a:xfrm>
          <a:prstGeom prst="rect">
            <a:avLst/>
          </a:prstGeom>
          <a:noFill/>
          <a:ln w="9525">
            <a:noFill/>
            <a:miter lim="800000"/>
            <a:headEnd/>
            <a:tailEnd/>
          </a:ln>
        </p:spPr>
      </p:pic>
      <p:sp>
        <p:nvSpPr>
          <p:cNvPr id="29701" name="Text Box 5"/>
          <p:cNvSpPr txBox="1">
            <a:spLocks noChangeArrowheads="1"/>
          </p:cNvSpPr>
          <p:nvPr/>
        </p:nvSpPr>
        <p:spPr bwMode="auto">
          <a:xfrm>
            <a:off x="381000" y="5943600"/>
            <a:ext cx="5254625" cy="304800"/>
          </a:xfrm>
          <a:prstGeom prst="rect">
            <a:avLst/>
          </a:prstGeom>
          <a:noFill/>
          <a:ln w="12700">
            <a:noFill/>
            <a:miter lim="800000"/>
            <a:headEnd/>
            <a:tailEnd/>
          </a:ln>
        </p:spPr>
        <p:txBody>
          <a:bodyPr wrap="none">
            <a:spAutoFit/>
          </a:bodyPr>
          <a:lstStyle/>
          <a:p>
            <a:r>
              <a:rPr lang="en-US"/>
              <a:t>http://userweb.port.ac.uk/~joyce1/abinitio/images/twain3.jpg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Image Reconstruction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biomedical imaging application</a:t>
            </a:r>
          </a:p>
          <a:p>
            <a:pPr lvl="1"/>
            <a:r>
              <a:rPr lang="en-US" dirty="0" smtClean="0"/>
              <a:t>Image reconstruction for </a:t>
            </a:r>
            <a:r>
              <a:rPr lang="en-US" dirty="0" err="1" smtClean="0"/>
              <a:t>tomosynthesis</a:t>
            </a:r>
            <a:endParaRPr lang="en-US" dirty="0" smtClean="0"/>
          </a:p>
          <a:p>
            <a:r>
              <a:rPr lang="en-US" dirty="0" smtClean="0"/>
              <a:t>Similar to radar processing</a:t>
            </a:r>
          </a:p>
          <a:p>
            <a:pPr lvl="1"/>
            <a:r>
              <a:rPr lang="en-US" dirty="0" smtClean="0"/>
              <a:t>Sensor data is fixed point</a:t>
            </a:r>
          </a:p>
          <a:p>
            <a:pPr lvl="1"/>
            <a:r>
              <a:rPr lang="en-US" dirty="0" smtClean="0"/>
              <a:t>Processing done using floating point data types</a:t>
            </a:r>
          </a:p>
          <a:p>
            <a:pPr lvl="1"/>
            <a:r>
              <a:rPr lang="en-US" dirty="0" smtClean="0"/>
              <a:t>Convert to integer to display on a screen</a:t>
            </a:r>
          </a:p>
          <a:p>
            <a:r>
              <a:rPr lang="en-US" dirty="0" smtClean="0"/>
              <a:t>Results:</a:t>
            </a:r>
          </a:p>
          <a:p>
            <a:pPr lvl="1"/>
            <a:r>
              <a:rPr lang="en-US" dirty="0" smtClean="0"/>
              <a:t>We were  able to make CPU and GPU versions match exactly</a:t>
            </a:r>
          </a:p>
          <a:p>
            <a:pPr lvl="2"/>
            <a:r>
              <a:rPr lang="en-US" dirty="0" smtClean="0"/>
              <a:t>Bit by bit</a:t>
            </a:r>
          </a:p>
          <a:p>
            <a:pPr lvl="1"/>
            <a:r>
              <a:rPr lang="en-US" dirty="0" smtClean="0"/>
              <a:t>Differences in original code due to casting from floating point to integer as well as with floating point arithmetic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A brief introduction to floating point on NVIDIA GPUs</a:t>
            </a:r>
          </a:p>
          <a:p>
            <a:r>
              <a:rPr lang="en-US" dirty="0" smtClean="0"/>
              <a:t>DBT:  Digital Breast Tomosynthesis</a:t>
            </a:r>
          </a:p>
          <a:p>
            <a:pPr lvl="1"/>
            <a:r>
              <a:rPr lang="en-US" dirty="0" smtClean="0"/>
              <a:t>Comparing CPU and GPU implementations</a:t>
            </a:r>
          </a:p>
          <a:p>
            <a:r>
              <a:rPr lang="en-US" dirty="0" smtClean="0"/>
              <a:t>Floating Point and associativity</a:t>
            </a:r>
          </a:p>
          <a:p>
            <a:pPr lvl="1"/>
            <a:r>
              <a:rPr lang="en-US" dirty="0" smtClean="0"/>
              <a:t>Calculating </a:t>
            </a:r>
            <a:r>
              <a:rPr lang="el-GR" dirty="0" smtClean="0"/>
              <a:t>π</a:t>
            </a:r>
            <a:endParaRPr lang="en-US" dirty="0" smtClean="0"/>
          </a:p>
          <a:p>
            <a:r>
              <a:rPr lang="en-US" dirty="0" smtClean="0"/>
              <a:t>Lessons learned</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ounded Rectangle 10"/>
          <p:cNvSpPr/>
          <p:nvPr/>
        </p:nvSpPr>
        <p:spPr>
          <a:xfrm>
            <a:off x="2470970" y="4495800"/>
            <a:ext cx="6477000" cy="16044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500141" y="2302035"/>
            <a:ext cx="4572000" cy="175097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Rounded Rectangle 9"/>
          <p:cNvSpPr/>
          <p:nvPr/>
        </p:nvSpPr>
        <p:spPr>
          <a:xfrm>
            <a:off x="3995441" y="552135"/>
            <a:ext cx="3581400" cy="1371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gleezorp.com/pun-images/floating-point.jpg"/>
          <p:cNvPicPr>
            <a:picLocks noChangeAspect="1" noChangeArrowheads="1"/>
          </p:cNvPicPr>
          <p:nvPr/>
        </p:nvPicPr>
        <p:blipFill>
          <a:blip r:embed="rId2"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04800" y="914400"/>
            <a:ext cx="1905000" cy="2654653"/>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5" name="TextBox 4"/>
          <p:cNvSpPr txBox="1"/>
          <p:nvPr/>
        </p:nvSpPr>
        <p:spPr>
          <a:xfrm>
            <a:off x="0" y="6657945"/>
            <a:ext cx="9144000" cy="400110"/>
          </a:xfrm>
          <a:prstGeom prst="rect">
            <a:avLst/>
          </a:prstGeom>
          <a:noFill/>
        </p:spPr>
        <p:txBody>
          <a:bodyPr wrap="square" rtlCol="0">
            <a:spAutoFit/>
          </a:bodyPr>
          <a:lstStyle/>
          <a:p>
            <a:pPr algn="r"/>
            <a:r>
              <a:rPr lang="en-US" sz="1000" dirty="0" smtClean="0">
                <a:solidFill>
                  <a:schemeClr val="bg1">
                    <a:lumMod val="50000"/>
                  </a:schemeClr>
                </a:solidFill>
              </a:rPr>
              <a:t>Images from </a:t>
            </a:r>
            <a:r>
              <a:rPr lang="en-US" sz="1000" dirty="0">
                <a:solidFill>
                  <a:schemeClr val="bg1">
                    <a:lumMod val="50000"/>
                  </a:schemeClr>
                </a:solidFill>
              </a:rPr>
              <a:t>http://</a:t>
            </a:r>
            <a:r>
              <a:rPr lang="en-US" sz="1000" dirty="0" smtClean="0">
                <a:solidFill>
                  <a:schemeClr val="bg1">
                    <a:lumMod val="50000"/>
                  </a:schemeClr>
                </a:solidFill>
              </a:rPr>
              <a:t>upload.wikimedia.org/</a:t>
            </a:r>
            <a:r>
              <a:rPr lang="en-US" sz="1000" dirty="0">
                <a:solidFill>
                  <a:schemeClr val="bg1">
                    <a:lumMod val="50000"/>
                  </a:schemeClr>
                </a:solidFill>
              </a:rPr>
              <a:t>,</a:t>
            </a:r>
            <a:r>
              <a:rPr lang="en-US" sz="1000" dirty="0" smtClean="0">
                <a:solidFill>
                  <a:schemeClr val="bg1">
                    <a:lumMod val="50000"/>
                  </a:schemeClr>
                </a:solidFill>
              </a:rPr>
              <a:t> www.gleezorp.com and Bores Signal Processing</a:t>
            </a:r>
          </a:p>
          <a:p>
            <a:pPr algn="r"/>
            <a:endParaRPr lang="en-US" sz="1000" dirty="0">
              <a:solidFill>
                <a:schemeClr val="bg1">
                  <a:lumMod val="50000"/>
                </a:schemeClr>
              </a:solidFill>
            </a:endParaRPr>
          </a:p>
        </p:txBody>
      </p:sp>
      <p:sp>
        <p:nvSpPr>
          <p:cNvPr id="4" name="TextBox 3"/>
          <p:cNvSpPr txBox="1"/>
          <p:nvPr/>
        </p:nvSpPr>
        <p:spPr>
          <a:xfrm>
            <a:off x="1981200" y="549616"/>
            <a:ext cx="1486304" cy="1446550"/>
          </a:xfrm>
          <a:prstGeom prst="rect">
            <a:avLst/>
          </a:prstGeom>
          <a:noFill/>
        </p:spPr>
        <p:txBody>
          <a:bodyPr wrap="none" rtlCol="0">
            <a:spAutoFit/>
          </a:bodyPr>
          <a:lstStyle/>
          <a:p>
            <a:r>
              <a:rPr lang="en-US" sz="8800" dirty="0" smtClean="0"/>
              <a:t>…?</a:t>
            </a:r>
            <a:endParaRPr lang="en-US" sz="8800" dirty="0"/>
          </a:p>
        </p:txBody>
      </p:sp>
      <p:pic>
        <p:nvPicPr>
          <p:cNvPr id="2" name="Picture 2" descr="http://upload.wikimedia.org/wikipedia/commons/8/82/Binary-floating-point-diagram.png"/>
          <p:cNvPicPr>
            <a:picLocks noChangeAspect="1" noChangeArrowheads="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3885374" y="2771936"/>
            <a:ext cx="3801534" cy="1132012"/>
          </a:xfrm>
          <a:prstGeom prst="rect">
            <a:avLst/>
          </a:prstGeom>
          <a:noFill/>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mc:AlternateContent>
        <mc:Choice xmlns:mc="http://schemas.openxmlformats.org/markup-compatibility/2006" xmlns:a14="http://schemas.microsoft.com/office/drawing/2010/main" xmlns="" xmlns:p="http://schemas.openxmlformats.org/presentationml/2006/main" xmlns:r="http://schemas.openxmlformats.org/officeDocument/2006/relationships" xmlns:a="http://schemas.openxmlformats.org/drawingml/2006/main" Requires="a14">
          <p:sp>
            <p:nvSpPr>
              <p:cNvPr id="3" name="TextBox 2"/>
              <p:cNvSpPr txBox="1"/>
              <p:nvPr/>
            </p:nvSpPr>
            <p:spPr>
              <a:xfrm>
                <a:off x="3629435" y="1216816"/>
                <a:ext cx="431341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1.00195∗</m:t>
                      </m:r>
                      <m:sSup>
                        <m:sSupPr>
                          <m:ctrlPr>
                            <a:rPr lang="en-US" sz="3200" b="0" i="1" smtClean="0">
                              <a:latin typeface="Cambria Math"/>
                            </a:rPr>
                          </m:ctrlPr>
                        </m:sSupPr>
                        <m:e>
                          <m:r>
                            <a:rPr lang="en-US" sz="3200" b="0" i="1" smtClean="0">
                              <a:latin typeface="Cambria Math"/>
                            </a:rPr>
                            <m:t>10</m:t>
                          </m:r>
                        </m:e>
                        <m:sup>
                          <m:r>
                            <a:rPr lang="en-US" sz="3200" b="0" i="1" smtClean="0">
                              <a:latin typeface="Cambria Math"/>
                            </a:rPr>
                            <m:t>−10</m:t>
                          </m:r>
                        </m:sup>
                      </m:sSup>
                    </m:oMath>
                  </m:oMathPara>
                </a14:m>
                <a:endParaRPr lang="en-US" sz="3200" dirty="0"/>
              </a:p>
            </p:txBody>
          </p:sp>
        </mc:Choice>
        <mc:Fallback>
          <p:sp>
            <p:nvSpPr>
              <p:cNvPr id="3" name="TextBox 2"/>
              <p:cNvSpPr txBox="1">
                <a:spLocks noRot="1" noChangeAspect="1" noMove="1" noResize="1" noEditPoints="1" noAdjustHandles="1" noChangeArrowheads="1" noChangeShapeType="1" noTextEdit="1"/>
              </p:cNvSpPr>
              <p:nvPr/>
            </p:nvSpPr>
            <p:spPr>
              <a:xfrm>
                <a:off x="3629435" y="1216816"/>
                <a:ext cx="4313411" cy="584775"/>
              </a:xfrm>
              <a:prstGeom prst="rect">
                <a:avLst/>
              </a:prstGeom>
              <a:blipFill rotWithShape="1">
                <a:blip r:embed="rId4" cstate="print"/>
                <a:stretch>
                  <a:fillRect/>
                </a:stretch>
              </a:blipFill>
            </p:spPr>
            <p:txBody>
              <a:bodyPr/>
              <a:lstStyle/>
              <a:p>
                <a:r>
                  <a:rPr lang="en-US">
                    <a:noFill/>
                  </a:rPr>
                  <a:t> </a:t>
                </a:r>
              </a:p>
            </p:txBody>
          </p:sp>
        </mc:Fallback>
      </mc:AlternateContent>
      <p:pic>
        <p:nvPicPr>
          <p:cNvPr id="9" name="Picture 8"/>
          <p:cNvPicPr/>
          <p:nvPr/>
        </p:nvPicPr>
        <p:blipFill rotWithShape="1">
          <a:blip r:embed="rId5"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r="14461"/>
          <a:stretch/>
        </p:blipFill>
        <p:spPr bwMode="auto">
          <a:xfrm>
            <a:off x="3114437" y="5114955"/>
            <a:ext cx="5339530" cy="792903"/>
          </a:xfrm>
          <a:prstGeom prst="rect">
            <a:avLst/>
          </a:prstGeom>
          <a:ln>
            <a:noFill/>
          </a:ln>
          <a:extLst>
            <a:ext uri="{53640926-AAD7-44D8-BBD7-CCE9431645EC}">
              <a14:shadowObscured xmlns:a14="http://schemas.microsoft.com/office/drawing/2010/main" xmlns="" xmlns:p="http://schemas.openxmlformats.org/presentationml/2006/main" xmlns:r="http://schemas.openxmlformats.org/officeDocument/2006/relationships" xmlns:a="http://schemas.openxmlformats.org/drawingml/2006/main"/>
            </a:ext>
          </a:extLst>
        </p:spPr>
      </p:pic>
      <p:sp>
        <p:nvSpPr>
          <p:cNvPr id="6" name="TextBox 5"/>
          <p:cNvSpPr txBox="1"/>
          <p:nvPr/>
        </p:nvSpPr>
        <p:spPr>
          <a:xfrm>
            <a:off x="4564646" y="590235"/>
            <a:ext cx="2362200" cy="381000"/>
          </a:xfrm>
          <a:prstGeom prst="rect">
            <a:avLst/>
          </a:prstGeom>
          <a:noFill/>
        </p:spPr>
        <p:txBody>
          <a:bodyPr wrap="square" rtlCol="0">
            <a:spAutoFit/>
          </a:bodyPr>
          <a:lstStyle/>
          <a:p>
            <a:pPr algn="ctr"/>
            <a:r>
              <a:rPr lang="en-US" b="1" dirty="0" smtClean="0"/>
              <a:t>Scientific Notation</a:t>
            </a:r>
            <a:endParaRPr lang="en-US" b="1" dirty="0"/>
          </a:p>
        </p:txBody>
      </p:sp>
      <p:sp>
        <p:nvSpPr>
          <p:cNvPr id="13" name="TextBox 12"/>
          <p:cNvSpPr txBox="1"/>
          <p:nvPr/>
        </p:nvSpPr>
        <p:spPr>
          <a:xfrm>
            <a:off x="4146372" y="2374003"/>
            <a:ext cx="3430469" cy="369332"/>
          </a:xfrm>
          <a:prstGeom prst="rect">
            <a:avLst/>
          </a:prstGeom>
          <a:noFill/>
        </p:spPr>
        <p:txBody>
          <a:bodyPr wrap="square" rtlCol="0">
            <a:spAutoFit/>
          </a:bodyPr>
          <a:lstStyle/>
          <a:p>
            <a:pPr algn="ctr"/>
            <a:r>
              <a:rPr lang="en-US" b="1" dirty="0" smtClean="0"/>
              <a:t>Floating-point Notation</a:t>
            </a:r>
            <a:endParaRPr lang="en-US" b="1" dirty="0"/>
          </a:p>
        </p:txBody>
      </p:sp>
      <p:sp>
        <p:nvSpPr>
          <p:cNvPr id="15" name="TextBox 14"/>
          <p:cNvSpPr txBox="1"/>
          <p:nvPr/>
        </p:nvSpPr>
        <p:spPr>
          <a:xfrm>
            <a:off x="3810000" y="4495800"/>
            <a:ext cx="3657600" cy="369332"/>
          </a:xfrm>
          <a:prstGeom prst="rect">
            <a:avLst/>
          </a:prstGeom>
          <a:noFill/>
        </p:spPr>
        <p:txBody>
          <a:bodyPr wrap="square" rtlCol="0">
            <a:spAutoFit/>
          </a:bodyPr>
          <a:lstStyle/>
          <a:p>
            <a:pPr algn="ctr"/>
            <a:r>
              <a:rPr lang="en-US" b="1" dirty="0" smtClean="0"/>
              <a:t>32 bit Floating-point Storage (float)</a:t>
            </a:r>
            <a:endParaRPr lang="en-US" b="1" dirty="0"/>
          </a:p>
        </p:txBody>
      </p:sp>
      <p:sp>
        <p:nvSpPr>
          <p:cNvPr id="7" name="Slide Number Placeholder 6"/>
          <p:cNvSpPr>
            <a:spLocks noGrp="1"/>
          </p:cNvSpPr>
          <p:nvPr>
            <p:ph type="sldNum" sz="quarter" idx="12"/>
          </p:nvPr>
        </p:nvSpPr>
        <p:spPr/>
        <p:txBody>
          <a:bodyPr/>
          <a:lstStyle/>
          <a:p>
            <a:fld id="{31178A7B-60CE-44BA-BA51-108AD3E51721}" type="slidenum">
              <a:rPr lang="en-US" smtClean="0"/>
              <a:pPr/>
              <a:t>8</a:t>
            </a:fld>
            <a:endParaRPr 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27023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Point Correctness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published work on floating point correctness predates the release of double precision GPUs  </a:t>
            </a:r>
          </a:p>
          <a:p>
            <a:r>
              <a:rPr lang="en-US" dirty="0" smtClean="0"/>
              <a:t>Now GPUs support double precision	</a:t>
            </a:r>
          </a:p>
          <a:p>
            <a:pPr lvl="1"/>
            <a:r>
              <a:rPr lang="en-US" dirty="0" smtClean="0"/>
              <a:t>Do we need to worry about correctness anymore?</a:t>
            </a:r>
          </a:p>
          <a:p>
            <a:r>
              <a:rPr lang="en-US" dirty="0" smtClean="0"/>
              <a:t>Correctness of individual operations</a:t>
            </a:r>
          </a:p>
          <a:p>
            <a:pPr lvl="1"/>
            <a:r>
              <a:rPr lang="en-US" dirty="0" smtClean="0"/>
              <a:t>add, sub, div, </a:t>
            </a:r>
            <a:r>
              <a:rPr lang="en-US" dirty="0" err="1" smtClean="0"/>
              <a:t>sqrt</a:t>
            </a:r>
            <a:endParaRPr lang="en-US" dirty="0" smtClean="0"/>
          </a:p>
          <a:p>
            <a:pPr lvl="1"/>
            <a:r>
              <a:rPr lang="en-US" dirty="0" smtClean="0"/>
              <a:t>These are all (?) IEEE Floating Point Compliant</a:t>
            </a:r>
          </a:p>
          <a:p>
            <a:pPr lvl="2"/>
            <a:r>
              <a:rPr lang="en-US" dirty="0" smtClean="0"/>
              <a:t>Does that mean that code produces the same answer on every CPU or GPU that is IEEE Floating Point Compliant?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Template_Corp_4x3_rev1">
  <a:themeElements>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_Template_Corp_4x3_rev1">
  <a:themeElements>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PPT_Template_Corp_4x3_re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PT_Template_Corp_4x3_rev1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3616</TotalTime>
  <Words>2850</Words>
  <Application>Microsoft Macintosh PowerPoint</Application>
  <PresentationFormat>On-screen Show (4:3)</PresentationFormat>
  <Paragraphs>535</Paragraphs>
  <Slides>40</Slides>
  <Notes>8</Notes>
  <HiddenSlides>0</HiddenSlides>
  <MMClips>0</MMClips>
  <ScaleCrop>false</ScaleCrop>
  <HeadingPairs>
    <vt:vector size="4" baseType="variant">
      <vt:variant>
        <vt:lpstr>Design Template</vt:lpstr>
      </vt:variant>
      <vt:variant>
        <vt:i4>3</vt:i4>
      </vt:variant>
      <vt:variant>
        <vt:lpstr>Slide Titles</vt:lpstr>
      </vt:variant>
      <vt:variant>
        <vt:i4>40</vt:i4>
      </vt:variant>
    </vt:vector>
  </HeadingPairs>
  <TitlesOfParts>
    <vt:vector size="43" baseType="lpstr">
      <vt:lpstr>Office Theme</vt:lpstr>
      <vt:lpstr>PPT_Template_Corp_4x3_rev1</vt:lpstr>
      <vt:lpstr>1_PPT_Template_Corp_4x3_rev1</vt:lpstr>
      <vt:lpstr>How do you know your GPU or manycore program is correct?</vt:lpstr>
      <vt:lpstr>Typical Radar Processing  </vt:lpstr>
      <vt:lpstr>Typical Radar Processing  </vt:lpstr>
      <vt:lpstr>What everyone knows about floating point</vt:lpstr>
      <vt:lpstr>Knowledge</vt:lpstr>
      <vt:lpstr>Analysis of Image Reconstruction </vt:lpstr>
      <vt:lpstr>Outline</vt:lpstr>
      <vt:lpstr>Slide 8</vt:lpstr>
      <vt:lpstr>Floating Point Correctness</vt:lpstr>
      <vt:lpstr>What you need to know about NVIDIA GPUs and Floating Point</vt:lpstr>
      <vt:lpstr>Why do you care about compute capability?</vt:lpstr>
      <vt:lpstr>Digital Breast Tomosynthesis (DBT)</vt:lpstr>
      <vt:lpstr>Digital Breast Tomosynthesis</vt:lpstr>
      <vt:lpstr>Experimental Setup</vt:lpstr>
      <vt:lpstr>Digital Breast Tomosynthesis</vt:lpstr>
      <vt:lpstr>DBT Test Setup</vt:lpstr>
      <vt:lpstr>DBT Inputs</vt:lpstr>
      <vt:lpstr>Why the Tomosynthesis  Results Don’t Match</vt:lpstr>
      <vt:lpstr>DBT: Casting Error</vt:lpstr>
      <vt:lpstr>DBT: Casting Error</vt:lpstr>
      <vt:lpstr>Lessons from Casting</vt:lpstr>
      <vt:lpstr>DBT: Division</vt:lpstr>
      <vt:lpstr>DBT: Division</vt:lpstr>
      <vt:lpstr>GPU: Division</vt:lpstr>
      <vt:lpstr>GT200 Multiply-ADD (FMAD)</vt:lpstr>
      <vt:lpstr>DBT: MAD</vt:lpstr>
      <vt:lpstr>GPU: MAD</vt:lpstr>
      <vt:lpstr>DBT Modifications vs. Execution Time</vt:lpstr>
      <vt:lpstr>Fermi (Compute 2.x)</vt:lpstr>
      <vt:lpstr>Different Versions of DBT</vt:lpstr>
      <vt:lpstr>DBT Case Study Conclusions</vt:lpstr>
      <vt:lpstr>Associativity Example: Sequential Computation of π</vt:lpstr>
      <vt:lpstr>Parallel Computation of π</vt:lpstr>
      <vt:lpstr>What is this code doing?</vt:lpstr>
      <vt:lpstr>Approximating an Integral</vt:lpstr>
      <vt:lpstr>Calculating π in single precision</vt:lpstr>
      <vt:lpstr>Floating-point is NOT Associative</vt:lpstr>
      <vt:lpstr>Lessons from π example</vt:lpstr>
      <vt:lpstr>Conclusions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programming: bugs, pitfalls and the importance of correctness in biomedical and scientific applications.</dc:title>
  <dc:creator>mel</dc:creator>
  <cp:lastModifiedBy>Information Services Department</cp:lastModifiedBy>
  <cp:revision>216</cp:revision>
  <dcterms:created xsi:type="dcterms:W3CDTF">2011-11-02T17:56:25Z</dcterms:created>
  <dcterms:modified xsi:type="dcterms:W3CDTF">2011-11-02T17:56:40Z</dcterms:modified>
</cp:coreProperties>
</file>