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86C65A"/>
    <a:srgbClr val="FF9900"/>
    <a:srgbClr val="03468F"/>
    <a:srgbClr val="FFFFCC"/>
    <a:srgbClr val="C55A4F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-68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sacco\Documents\HPEC%202011\HPEC%20Statistic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plotArea>
      <c:layout/>
      <c:barChart>
        <c:barDir val="col"/>
        <c:grouping val="clustered"/>
        <c:ser>
          <c:idx val="0"/>
          <c:order val="0"/>
          <c:tx>
            <c:strRef>
              <c:f>Sheet1!$F$1</c:f>
              <c:strCache>
                <c:ptCount val="1"/>
                <c:pt idx="0">
                  <c:v>FPGA</c:v>
                </c:pt>
              </c:strCache>
            </c:strRef>
          </c:tx>
          <c:spPr>
            <a:solidFill>
              <a:srgbClr val="03468F"/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0.181818181818182</c:v>
                </c:pt>
                <c:pt idx="1">
                  <c:v>0.0789473684210526</c:v>
                </c:pt>
                <c:pt idx="2">
                  <c:v>0.0333333333333333</c:v>
                </c:pt>
                <c:pt idx="3">
                  <c:v>0.0526315789473684</c:v>
                </c:pt>
                <c:pt idx="4">
                  <c:v>0.075</c:v>
                </c:pt>
              </c:numCache>
            </c:numRef>
          </c:val>
        </c:ser>
        <c:ser>
          <c:idx val="1"/>
          <c:order val="1"/>
          <c:tx>
            <c:strRef>
              <c:f>Sheet1!$G$1</c:f>
              <c:strCache>
                <c:ptCount val="1"/>
                <c:pt idx="0">
                  <c:v>GPU</c:v>
                </c:pt>
              </c:strCache>
            </c:strRef>
          </c:tx>
          <c:spPr>
            <a:solidFill>
              <a:srgbClr val="FF9900"/>
            </a:solidFill>
            <a:effectLst>
              <a:softEdge rad="0"/>
            </a:effectLst>
          </c:spPr>
          <c:cat>
            <c:numRef>
              <c:f>Sheet1!$A$2:$A$6</c:f>
              <c:numCache>
                <c:formatCode>General</c:formatCode>
                <c:ptCount val="5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</c:numCache>
            </c:numRef>
          </c:cat>
          <c:val>
            <c:numRef>
              <c:f>Sheet1!$G$2:$G$6</c:f>
              <c:numCache>
                <c:formatCode>General</c:formatCode>
                <c:ptCount val="5"/>
                <c:pt idx="0">
                  <c:v>0.116883116883117</c:v>
                </c:pt>
                <c:pt idx="1">
                  <c:v>0.0921052631578947</c:v>
                </c:pt>
                <c:pt idx="2">
                  <c:v>0.133333333333333</c:v>
                </c:pt>
                <c:pt idx="3">
                  <c:v>0.280701754385965</c:v>
                </c:pt>
                <c:pt idx="4">
                  <c:v>0.125</c:v>
                </c:pt>
              </c:numCache>
            </c:numRef>
          </c:val>
        </c:ser>
        <c:ser>
          <c:idx val="2"/>
          <c:order val="2"/>
          <c:tx>
            <c:strRef>
              <c:f>Sheet1!$H$1</c:f>
              <c:strCache>
                <c:ptCount val="1"/>
                <c:pt idx="0">
                  <c:v>Cell</c:v>
                </c:pt>
              </c:strCache>
            </c:strRef>
          </c:tx>
          <c:spPr>
            <a:solidFill>
              <a:srgbClr val="86C65A"/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</c:numCache>
            </c:numRef>
          </c:cat>
          <c:val>
            <c:numRef>
              <c:f>Sheet1!$H$2:$H$6</c:f>
              <c:numCache>
                <c:formatCode>General</c:formatCode>
                <c:ptCount val="5"/>
                <c:pt idx="0">
                  <c:v>0.155844155844156</c:v>
                </c:pt>
                <c:pt idx="1">
                  <c:v>0.105263157894737</c:v>
                </c:pt>
                <c:pt idx="2">
                  <c:v>0.0666666666666667</c:v>
                </c:pt>
                <c:pt idx="3">
                  <c:v>0.0701754385964912</c:v>
                </c:pt>
              </c:numCache>
            </c:numRef>
          </c:val>
        </c:ser>
        <c:dLbls/>
        <c:axId val="542997352"/>
        <c:axId val="542520888"/>
      </c:barChart>
      <c:catAx>
        <c:axId val="54299735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542520888"/>
        <c:crosses val="autoZero"/>
        <c:auto val="1"/>
        <c:lblAlgn val="ctr"/>
        <c:lblOffset val="100"/>
      </c:catAx>
      <c:valAx>
        <c:axId val="542520888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542997352"/>
        <c:crosses val="autoZero"/>
        <c:crossBetween val="between"/>
      </c:valAx>
    </c:plotArea>
    <c:legend>
      <c:legendPos val="r"/>
      <c:layout/>
    </c:legend>
    <c:plotVisOnly val="1"/>
    <c:dispBlanksAs val="gap"/>
  </c:chart>
  <c:spPr>
    <a:noFill/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DD940-598F-46F9-80D6-9A192F35081E}" type="datetimeFigureOut">
              <a:rPr lang="en-US" smtClean="0"/>
              <a:pPr/>
              <a:t>11/2/11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1C4B4-9A8F-470D-8DE8-47D1BF4637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09088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have neglected</a:t>
            </a:r>
            <a:r>
              <a:rPr lang="en-US" baseline="0" dirty="0" smtClean="0"/>
              <a:t> other specialized processors here such as </a:t>
            </a:r>
            <a:r>
              <a:rPr lang="en-US" baseline="0" dirty="0" err="1" smtClean="0"/>
              <a:t>Tilera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Adapteva</a:t>
            </a:r>
            <a:r>
              <a:rPr lang="en-US" baseline="0" dirty="0" smtClean="0"/>
              <a:t>.  Those processors do appear at HPEC, but there are fewer talks.  During this time at least one session has been devoted to the processors in the graph.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1C4B4-9A8F-470D-8DE8-47D1BF46371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81158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020888" y="0"/>
            <a:ext cx="341312" cy="685800"/>
          </a:xfrm>
          <a:prstGeom prst="rect">
            <a:avLst/>
          </a:prstGeom>
          <a:solidFill>
            <a:srgbClr val="FDAA0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362200" y="0"/>
            <a:ext cx="6781800" cy="990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255838" y="4189413"/>
            <a:ext cx="4602162" cy="763587"/>
          </a:xfrm>
        </p:spPr>
        <p:txBody>
          <a:bodyPr anchor="t" anchorCtr="0"/>
          <a:lstStyle>
            <a:lvl1pPr marL="0" indent="0">
              <a:buFont typeface="Monotype Sorts" pitchFamily="2" charset="2"/>
              <a:buNone/>
              <a:defRPr b="0">
                <a:latin typeface="+mn-lt"/>
              </a:defRPr>
            </a:lvl1pPr>
          </a:lstStyle>
          <a:p>
            <a:r>
              <a:rPr lang="en-US" altLang="en-US" dirty="0" smtClean="0"/>
              <a:t>Click to enter subtitle here</a:t>
            </a:r>
            <a:endParaRPr lang="en-US" altLang="en-US" dirty="0"/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6418262"/>
            <a:ext cx="1158875" cy="363538"/>
          </a:xfrm>
          <a:prstGeom prst="rect">
            <a:avLst/>
          </a:prstGeom>
          <a:noFill/>
        </p:spPr>
      </p:pic>
      <p:sp>
        <p:nvSpPr>
          <p:cNvPr id="9224" name="Rectangle 8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2209800" y="2286000"/>
            <a:ext cx="6477000" cy="1143000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3800"/>
              </a:lnSpc>
              <a:defRPr sz="4000" baseline="0">
                <a:solidFill>
                  <a:srgbClr val="000099"/>
                </a:solidFill>
              </a:defRPr>
            </a:lvl1pPr>
          </a:lstStyle>
          <a:p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7035619" y="6596063"/>
            <a:ext cx="195598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Aft>
                <a:spcPct val="0"/>
              </a:spcAft>
              <a:buClrTx/>
            </a:pPr>
            <a:r>
              <a:rPr lang="en-US" altLang="en-US" sz="600" b="0" dirty="0"/>
              <a:t>© </a:t>
            </a:r>
            <a:r>
              <a:rPr lang="en-US" altLang="en-US" sz="600" b="0" dirty="0" smtClean="0"/>
              <a:t>2011 The </a:t>
            </a:r>
            <a:r>
              <a:rPr lang="en-US" altLang="en-US" sz="600" b="0" dirty="0"/>
              <a:t>MITRE Corporation. All rights reserved.</a:t>
            </a:r>
            <a:endParaRPr lang="en-US" altLang="en-US" sz="700" b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enter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BF5CF-CA8A-481B-B225-C6356A4265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432550" y="381000"/>
            <a:ext cx="1924050" cy="5799138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60400" y="381000"/>
            <a:ext cx="5619750" cy="5799138"/>
          </a:xfrm>
        </p:spPr>
        <p:txBody>
          <a:bodyPr vert="eaVert"/>
          <a:lstStyle/>
          <a:p>
            <a:pPr lvl="0"/>
            <a:r>
              <a:rPr lang="en-US" dirty="0" smtClean="0"/>
              <a:t>Click to enter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BF5CF-CA8A-481B-B225-C6356A426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95400"/>
            <a:ext cx="7696200" cy="4884738"/>
          </a:xfrm>
        </p:spPr>
        <p:txBody>
          <a:bodyPr/>
          <a:lstStyle/>
          <a:p>
            <a:pPr lvl="0"/>
            <a:r>
              <a:rPr lang="en-US" dirty="0" smtClean="0"/>
              <a:t>Click to enter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enter text here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BF5CF-CA8A-481B-B225-C6356A426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505325"/>
            <a:ext cx="7772400" cy="1362075"/>
          </a:xfrm>
          <a:prstGeom prst="rect">
            <a:avLst/>
          </a:prstGeom>
        </p:spPr>
        <p:txBody>
          <a:bodyPr anchor="t" anchorCtr="0"/>
          <a:lstStyle>
            <a:lvl1pPr algn="l">
              <a:lnSpc>
                <a:spcPts val="3400"/>
              </a:lnSpc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enter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BF5CF-CA8A-481B-B225-C6356A426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60400" y="1524000"/>
            <a:ext cx="3771900" cy="46561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enter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84700" y="1524000"/>
            <a:ext cx="3771900" cy="46561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enter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BF5CF-CA8A-481B-B225-C6356A4265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90" y="1535113"/>
            <a:ext cx="381149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88925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2" hasCustomPrompt="1"/>
          </p:nvPr>
        </p:nvSpPr>
        <p:spPr>
          <a:xfrm>
            <a:off x="685800" y="2201862"/>
            <a:ext cx="3810000" cy="40465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enter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4648200" y="2201862"/>
            <a:ext cx="3886200" cy="40465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enter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A1BF5CF-CA8A-481B-B225-C6356A4265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BF5CF-CA8A-481B-B225-C6356A4265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BF5CF-CA8A-481B-B225-C6356A426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85800"/>
            <a:ext cx="3008313" cy="7493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685800"/>
            <a:ext cx="5111750" cy="54403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enter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enter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BF5CF-CA8A-481B-B225-C6356A426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en-US" dirty="0" smtClean="0"/>
              <a:t>Click To enter text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enter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BF5CF-CA8A-481B-B225-C6356A426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35913" y="6400800"/>
            <a:ext cx="533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64" tIns="46033" rIns="92064" bIns="46033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20000"/>
              </a:lnSpc>
              <a:spcAft>
                <a:spcPct val="0"/>
              </a:spcAft>
              <a:buClrTx/>
              <a:defRPr sz="800">
                <a:solidFill>
                  <a:schemeClr val="tx2"/>
                </a:solidFill>
              </a:defRPr>
            </a:lvl1pPr>
          </a:lstStyle>
          <a:p>
            <a:fld id="{2A1BF5CF-CA8A-481B-B225-C6356A4265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670800" cy="488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enter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685800" y="6400800"/>
            <a:ext cx="7696200" cy="0"/>
          </a:xfrm>
          <a:prstGeom prst="line">
            <a:avLst/>
          </a:prstGeom>
          <a:noFill/>
          <a:ln w="635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7740650" y="0"/>
            <a:ext cx="1403350" cy="127000"/>
          </a:xfrm>
          <a:prstGeom prst="rect">
            <a:avLst/>
          </a:prstGeom>
          <a:solidFill>
            <a:srgbClr val="FDAA0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1825" y="6489700"/>
            <a:ext cx="804863" cy="252413"/>
          </a:xfrm>
          <a:prstGeom prst="rect">
            <a:avLst/>
          </a:prstGeom>
          <a:noFill/>
        </p:spPr>
      </p:pic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7886700" y="0"/>
            <a:ext cx="1257300" cy="22066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6594877" y="6629400"/>
            <a:ext cx="195598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rtl="0" eaLnBrk="0" fontAlgn="base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lnSpc>
                <a:spcPts val="2500"/>
              </a:lnSpc>
              <a:spcBef>
                <a:spcPct val="0"/>
              </a:spcBef>
              <a:spcAft>
                <a:spcPts val="1000"/>
              </a:spcAft>
              <a:buClr>
                <a:srgbClr val="FDAA03"/>
              </a:buClr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Aft>
                <a:spcPct val="0"/>
              </a:spcAft>
              <a:buClrTx/>
            </a:pPr>
            <a:r>
              <a:rPr lang="en-US" altLang="en-US" sz="600" b="0" dirty="0"/>
              <a:t>© </a:t>
            </a:r>
            <a:r>
              <a:rPr lang="en-US" altLang="en-US" sz="600" b="0" dirty="0" smtClean="0"/>
              <a:t>2011 The </a:t>
            </a:r>
            <a:r>
              <a:rPr lang="en-US" altLang="en-US" sz="600" b="0" dirty="0"/>
              <a:t>MITRE Corporation. All rights reserved.</a:t>
            </a:r>
            <a:endParaRPr lang="en-US" altLang="en-US" sz="700" b="0" dirty="0"/>
          </a:p>
        </p:txBody>
      </p:sp>
      <p:sp>
        <p:nvSpPr>
          <p:cNvPr id="15" name="Title Placeholder 14"/>
          <p:cNvSpPr>
            <a:spLocks noGrp="1"/>
          </p:cNvSpPr>
          <p:nvPr>
            <p:ph type="title"/>
          </p:nvPr>
        </p:nvSpPr>
        <p:spPr>
          <a:xfrm>
            <a:off x="685800" y="274638"/>
            <a:ext cx="7696200" cy="94456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dirty="0" smtClean="0"/>
              <a:t>Click to enter text here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2800" b="1" baseline="0">
          <a:solidFill>
            <a:srgbClr val="000099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imes New Roman" pitchFamily="18" charset="0"/>
        </a:defRPr>
      </a:lvl9pPr>
    </p:titleStyle>
    <p:bodyStyle>
      <a:lvl1pPr marL="227013" indent="-227013" algn="l" rtl="0" eaLnBrk="1" fontAlgn="base" hangingPunct="1">
        <a:lnSpc>
          <a:spcPts val="2200"/>
        </a:lnSpc>
        <a:spcBef>
          <a:spcPct val="0"/>
        </a:spcBef>
        <a:spcAft>
          <a:spcPts val="800"/>
        </a:spcAft>
        <a:buClr>
          <a:srgbClr val="FDAA03"/>
        </a:buClr>
        <a:buSzPct val="100000"/>
        <a:buFont typeface="Arial" pitchFamily="34" charset="0"/>
        <a:buChar char="■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568325" indent="-227013" algn="l" rtl="0" eaLnBrk="1" fontAlgn="base" hangingPunct="1">
        <a:lnSpc>
          <a:spcPts val="2000"/>
        </a:lnSpc>
        <a:spcBef>
          <a:spcPct val="0"/>
        </a:spcBef>
        <a:spcAft>
          <a:spcPts val="800"/>
        </a:spcAft>
        <a:buClr>
          <a:srgbClr val="FDAA03"/>
        </a:buClr>
        <a:buFont typeface="Arial" pitchFamily="34" charset="0"/>
        <a:buChar char="–"/>
        <a:defRPr b="1">
          <a:solidFill>
            <a:schemeClr val="tx1"/>
          </a:solidFill>
          <a:latin typeface="+mn-lt"/>
        </a:defRPr>
      </a:lvl2pPr>
      <a:lvl3pPr marL="909638" indent="-168275" algn="l" rtl="0" eaLnBrk="1" fontAlgn="base" hangingPunct="1">
        <a:lnSpc>
          <a:spcPts val="1800"/>
        </a:lnSpc>
        <a:spcBef>
          <a:spcPct val="0"/>
        </a:spcBef>
        <a:spcAft>
          <a:spcPts val="800"/>
        </a:spcAft>
        <a:buClr>
          <a:srgbClr val="FDAA03"/>
        </a:buClr>
        <a:buSzPct val="80000"/>
        <a:buFont typeface="Arial" pitchFamily="34" charset="0"/>
        <a:buChar char="■"/>
        <a:defRPr sz="1600" b="1">
          <a:solidFill>
            <a:schemeClr val="tx1"/>
          </a:solidFill>
          <a:latin typeface="+mn-lt"/>
        </a:defRPr>
      </a:lvl3pPr>
      <a:lvl4pPr marL="1143000" indent="-114300" algn="l" rtl="0" eaLnBrk="1" fontAlgn="base" hangingPunct="1">
        <a:lnSpc>
          <a:spcPts val="1600"/>
        </a:lnSpc>
        <a:spcBef>
          <a:spcPct val="0"/>
        </a:spcBef>
        <a:spcAft>
          <a:spcPts val="800"/>
        </a:spcAft>
        <a:buClr>
          <a:srgbClr val="FDAA03"/>
        </a:buClr>
        <a:buSzPct val="80000"/>
        <a:buFont typeface="Arial" pitchFamily="34" charset="0"/>
        <a:buChar char="●"/>
        <a:defRPr sz="1400" b="1">
          <a:solidFill>
            <a:schemeClr val="tx1"/>
          </a:solidFill>
          <a:latin typeface="+mn-lt"/>
        </a:defRPr>
      </a:lvl4pPr>
      <a:lvl5pPr marL="1371600" indent="-106363" algn="l" rtl="0" eaLnBrk="1" fontAlgn="base" hangingPunct="1">
        <a:lnSpc>
          <a:spcPts val="1400"/>
        </a:lnSpc>
        <a:spcBef>
          <a:spcPct val="0"/>
        </a:spcBef>
        <a:spcAft>
          <a:spcPts val="800"/>
        </a:spcAft>
        <a:buClr>
          <a:srgbClr val="FDAA03"/>
        </a:buClr>
        <a:buSzPct val="100000"/>
        <a:buFont typeface="Arial" pitchFamily="34" charset="0"/>
        <a:buChar char="-"/>
        <a:defRPr sz="1200" b="1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lnSpc>
          <a:spcPts val="2000"/>
        </a:lnSpc>
        <a:spcBef>
          <a:spcPct val="0"/>
        </a:spcBef>
        <a:spcAft>
          <a:spcPts val="600"/>
        </a:spcAft>
        <a:buClr>
          <a:srgbClr val="FDAA03"/>
        </a:buClr>
        <a:buSzPct val="50000"/>
        <a:buFont typeface="Monotype Sorts" pitchFamily="2" charset="2"/>
        <a:buChar char="n"/>
        <a:defRPr sz="4000" b="1">
          <a:solidFill>
            <a:schemeClr val="tx1"/>
          </a:solidFill>
          <a:latin typeface="ITC Officina Serif Book" charset="0"/>
        </a:defRPr>
      </a:lvl6pPr>
      <a:lvl7pPr marL="2686050" indent="-228600" algn="l" rtl="0" eaLnBrk="1" fontAlgn="base" hangingPunct="1">
        <a:lnSpc>
          <a:spcPts val="2000"/>
        </a:lnSpc>
        <a:spcBef>
          <a:spcPct val="0"/>
        </a:spcBef>
        <a:spcAft>
          <a:spcPts val="600"/>
        </a:spcAft>
        <a:buClr>
          <a:srgbClr val="FDAA03"/>
        </a:buClr>
        <a:buSzPct val="50000"/>
        <a:buFont typeface="Monotype Sorts" pitchFamily="2" charset="2"/>
        <a:buChar char="n"/>
        <a:defRPr sz="4000" b="1">
          <a:solidFill>
            <a:schemeClr val="tx1"/>
          </a:solidFill>
          <a:latin typeface="ITC Officina Serif Book" charset="0"/>
        </a:defRPr>
      </a:lvl7pPr>
      <a:lvl8pPr marL="3143250" indent="-228600" algn="l" rtl="0" eaLnBrk="1" fontAlgn="base" hangingPunct="1">
        <a:lnSpc>
          <a:spcPts val="2000"/>
        </a:lnSpc>
        <a:spcBef>
          <a:spcPct val="0"/>
        </a:spcBef>
        <a:spcAft>
          <a:spcPts val="600"/>
        </a:spcAft>
        <a:buClr>
          <a:srgbClr val="FDAA03"/>
        </a:buClr>
        <a:buSzPct val="50000"/>
        <a:buFont typeface="Monotype Sorts" pitchFamily="2" charset="2"/>
        <a:buChar char="n"/>
        <a:defRPr sz="4000" b="1">
          <a:solidFill>
            <a:schemeClr val="tx1"/>
          </a:solidFill>
          <a:latin typeface="ITC Officina Serif Book" charset="0"/>
        </a:defRPr>
      </a:lvl8pPr>
      <a:lvl9pPr marL="3600450" indent="-228600" algn="l" rtl="0" eaLnBrk="1" fontAlgn="base" hangingPunct="1">
        <a:lnSpc>
          <a:spcPts val="2000"/>
        </a:lnSpc>
        <a:spcBef>
          <a:spcPct val="0"/>
        </a:spcBef>
        <a:spcAft>
          <a:spcPts val="600"/>
        </a:spcAft>
        <a:buClr>
          <a:srgbClr val="FDAA03"/>
        </a:buClr>
        <a:buSzPct val="50000"/>
        <a:buFont typeface="Monotype Sorts" pitchFamily="2" charset="2"/>
        <a:buChar char="n"/>
        <a:defRPr sz="4000" b="1">
          <a:solidFill>
            <a:schemeClr val="tx1"/>
          </a:solidFill>
          <a:latin typeface="ITC Officina Serif Book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5838" y="4189413"/>
            <a:ext cx="5897562" cy="763587"/>
          </a:xfrm>
        </p:spPr>
        <p:txBody>
          <a:bodyPr/>
          <a:lstStyle/>
          <a:p>
            <a:r>
              <a:rPr lang="en-US" b="1" dirty="0" smtClean="0"/>
              <a:t>Sharon Sacco / The MITRE Corporation</a:t>
            </a:r>
          </a:p>
          <a:p>
            <a:r>
              <a:rPr lang="en-US" b="1" dirty="0" smtClean="0"/>
              <a:t>HPEC 2011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Focus 3: GPU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858000" y="4784150"/>
            <a:ext cx="1812258" cy="161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7146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5105400"/>
            <a:ext cx="7772400" cy="1074738"/>
          </a:xfrm>
          <a:solidFill>
            <a:srgbClr val="FFFFCC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FPGA interest has dropped, but interest remains</a:t>
            </a:r>
          </a:p>
          <a:p>
            <a:r>
              <a:rPr lang="en-US" dirty="0" smtClean="0"/>
              <a:t>STI Cell BE had a lot of interest and disappeared</a:t>
            </a:r>
          </a:p>
          <a:p>
            <a:r>
              <a:rPr lang="en-US" dirty="0" smtClean="0"/>
              <a:t>GPUs now dominate the specialized processor abstracts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HPEC Specialized Processor Abstracts</a:t>
            </a:r>
            <a:br>
              <a:rPr lang="en-US" dirty="0" smtClean="0"/>
            </a:br>
            <a:r>
              <a:rPr lang="en-US" sz="2400" dirty="0" smtClean="0"/>
              <a:t>2007 - 2011</a:t>
            </a:r>
            <a:endParaRPr lang="en-US" sz="24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67882914"/>
              </p:ext>
            </p:extLst>
          </p:nvPr>
        </p:nvGraphicFramePr>
        <p:xfrm>
          <a:off x="1676400" y="1295400"/>
          <a:ext cx="60960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0714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INVITED</a:t>
            </a:r>
            <a:r>
              <a:rPr lang="en-US" dirty="0" smtClean="0"/>
              <a:t>: How do you know your GPU or </a:t>
            </a:r>
            <a:r>
              <a:rPr lang="en-US" dirty="0" err="1" smtClean="0"/>
              <a:t>manycore</a:t>
            </a:r>
            <a:r>
              <a:rPr lang="en-US" dirty="0" smtClean="0"/>
              <a:t> program is correct?</a:t>
            </a:r>
          </a:p>
          <a:p>
            <a:pPr lvl="1"/>
            <a:r>
              <a:rPr lang="en-US" dirty="0" smtClean="0"/>
              <a:t>Miriam </a:t>
            </a:r>
            <a:r>
              <a:rPr lang="en-US" dirty="0" err="1" smtClean="0"/>
              <a:t>Leeser</a:t>
            </a:r>
            <a:r>
              <a:rPr lang="en-US" dirty="0" smtClean="0"/>
              <a:t> / Northeastern University</a:t>
            </a:r>
          </a:p>
          <a:p>
            <a:endParaRPr lang="en-US" dirty="0" smtClean="0"/>
          </a:p>
          <a:p>
            <a:r>
              <a:rPr lang="en-US" dirty="0" smtClean="0"/>
              <a:t>Accelerating Bit Error Rate Simulation in MATLAB with Graphics Processors</a:t>
            </a:r>
          </a:p>
          <a:p>
            <a:pPr lvl="1"/>
            <a:r>
              <a:rPr lang="en-US" dirty="0" smtClean="0"/>
              <a:t>James </a:t>
            </a:r>
            <a:r>
              <a:rPr lang="en-US" dirty="0" err="1" smtClean="0"/>
              <a:t>Lebak</a:t>
            </a:r>
            <a:r>
              <a:rPr lang="en-US" dirty="0" smtClean="0"/>
              <a:t> / The </a:t>
            </a:r>
            <a:r>
              <a:rPr lang="en-US" dirty="0" err="1" smtClean="0"/>
              <a:t>Mathworks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Graphics Processor Clusters for High Speed </a:t>
            </a:r>
            <a:r>
              <a:rPr lang="en-US" dirty="0" err="1" smtClean="0"/>
              <a:t>Backpropagation</a:t>
            </a:r>
            <a:endParaRPr lang="en-US" dirty="0" smtClean="0"/>
          </a:p>
          <a:p>
            <a:pPr lvl="1"/>
            <a:r>
              <a:rPr lang="en-US" dirty="0" smtClean="0"/>
              <a:t>Daniel Campbell / Georgia Tech Research Institute</a:t>
            </a:r>
          </a:p>
          <a:p>
            <a:endParaRPr lang="en-US" dirty="0"/>
          </a:p>
          <a:p>
            <a:r>
              <a:rPr lang="en-US" dirty="0" smtClean="0"/>
              <a:t>Break (15 minutes)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3: GPU  Agenda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858000" y="4784150"/>
            <a:ext cx="1812258" cy="161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6192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Adaptable and Efficient Variable Size Template Matching in CUDA</a:t>
            </a:r>
          </a:p>
          <a:p>
            <a:pPr lvl="1"/>
            <a:r>
              <a:rPr lang="en-US" dirty="0" smtClean="0"/>
              <a:t>Andrew Shaffer / Applied Research Laboratory, Penn State University</a:t>
            </a:r>
          </a:p>
          <a:p>
            <a:endParaRPr lang="en-US" dirty="0"/>
          </a:p>
          <a:p>
            <a:r>
              <a:rPr lang="en-US" dirty="0" smtClean="0"/>
              <a:t>Android Application for Language Identification</a:t>
            </a:r>
          </a:p>
          <a:p>
            <a:pPr lvl="1"/>
            <a:r>
              <a:rPr lang="en-US" dirty="0" smtClean="0"/>
              <a:t>Pedro Torres-</a:t>
            </a:r>
            <a:r>
              <a:rPr lang="en-US" dirty="0" err="1" smtClean="0"/>
              <a:t>Carrasquillo</a:t>
            </a:r>
            <a:r>
              <a:rPr lang="en-US" dirty="0" smtClean="0"/>
              <a:t> / MIT Lincoln Laboratory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3: GPU  </a:t>
            </a:r>
            <a:r>
              <a:rPr lang="en-US" dirty="0" smtClean="0"/>
              <a:t>Agenda (cont.)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858000" y="4784150"/>
            <a:ext cx="1812258" cy="161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2318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trebriefing_2_2009">
  <a:themeElements>
    <a:clrScheme name="">
      <a:dk1>
        <a:srgbClr val="000000"/>
      </a:dk1>
      <a:lt1>
        <a:srgbClr val="FFFFFF"/>
      </a:lt1>
      <a:dk2>
        <a:srgbClr val="003399"/>
      </a:dk2>
      <a:lt2>
        <a:srgbClr val="808080"/>
      </a:lt2>
      <a:accent1>
        <a:srgbClr val="FFCC99"/>
      </a:accent1>
      <a:accent2>
        <a:srgbClr val="FF9999"/>
      </a:accent2>
      <a:accent3>
        <a:srgbClr val="FFFFFF"/>
      </a:accent3>
      <a:accent4>
        <a:srgbClr val="000000"/>
      </a:accent4>
      <a:accent5>
        <a:srgbClr val="FFE2CA"/>
      </a:accent5>
      <a:accent6>
        <a:srgbClr val="E78A8A"/>
      </a:accent6>
      <a:hlink>
        <a:srgbClr val="0000FF"/>
      </a:hlink>
      <a:folHlink>
        <a:srgbClr val="990099"/>
      </a:folHlink>
    </a:clrScheme>
    <a:fontScheme name="CCKS-Templat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ts val="2500"/>
          </a:lnSpc>
          <a:spcBef>
            <a:spcPct val="0"/>
          </a:spcBef>
          <a:spcAft>
            <a:spcPts val="1000"/>
          </a:spcAft>
          <a:buClr>
            <a:srgbClr val="FDAA03"/>
          </a:buClr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ts val="2500"/>
          </a:lnSpc>
          <a:spcBef>
            <a:spcPct val="0"/>
          </a:spcBef>
          <a:spcAft>
            <a:spcPts val="1000"/>
          </a:spcAft>
          <a:buClr>
            <a:srgbClr val="FDAA03"/>
          </a:buClr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CKS-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KS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KS-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KS-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KS-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KS-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KS-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KS-Templat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C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8AB9E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mitrebriefing_2_2009</Template>
  <TotalTime>612</TotalTime>
  <Words>188</Words>
  <Application>Microsoft Macintosh PowerPoint</Application>
  <PresentationFormat>On-screen Show (4:3)</PresentationFormat>
  <Paragraphs>26</Paragraphs>
  <Slides>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mitrebriefing_2_2009</vt:lpstr>
      <vt:lpstr>Focus 3: GPU</vt:lpstr>
      <vt:lpstr>HPEC Specialized Processor Abstracts 2007 - 2011</vt:lpstr>
      <vt:lpstr>Focus 3: GPU  Agenda</vt:lpstr>
      <vt:lpstr>Focus 3: GPU  Agenda (cont.) </vt:lpstr>
    </vt:vector>
  </TitlesOfParts>
  <Company>The MITRE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3: GPU</dc:title>
  <dc:creator>Sacco, Sharon M</dc:creator>
  <cp:lastModifiedBy>Information Services Department</cp:lastModifiedBy>
  <cp:revision>15</cp:revision>
  <dcterms:created xsi:type="dcterms:W3CDTF">2011-11-02T17:57:55Z</dcterms:created>
  <dcterms:modified xsi:type="dcterms:W3CDTF">2011-11-02T17:58:12Z</dcterms:modified>
</cp:coreProperties>
</file>