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67" r:id="rId2"/>
    <p:sldId id="332" r:id="rId3"/>
    <p:sldId id="334" r:id="rId4"/>
    <p:sldId id="333" r:id="rId5"/>
    <p:sldId id="319" r:id="rId6"/>
    <p:sldId id="307" r:id="rId7"/>
    <p:sldId id="271" r:id="rId8"/>
    <p:sldId id="309" r:id="rId9"/>
    <p:sldId id="339" r:id="rId10"/>
    <p:sldId id="335" r:id="rId11"/>
    <p:sldId id="315" r:id="rId12"/>
    <p:sldId id="276" r:id="rId13"/>
    <p:sldId id="297" r:id="rId14"/>
    <p:sldId id="328" r:id="rId15"/>
    <p:sldId id="329" r:id="rId16"/>
    <p:sldId id="331" r:id="rId17"/>
    <p:sldId id="337" r:id="rId18"/>
    <p:sldId id="338" r:id="rId19"/>
    <p:sldId id="314" r:id="rId20"/>
    <p:sldId id="277" r:id="rId21"/>
    <p:sldId id="340" r:id="rId22"/>
    <p:sldId id="285" r:id="rId23"/>
    <p:sldId id="341" r:id="rId24"/>
    <p:sldId id="342" r:id="rId25"/>
    <p:sldId id="336" r:id="rId26"/>
    <p:sldId id="311" r:id="rId27"/>
    <p:sldId id="296" r:id="rId28"/>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CCFFCC"/>
    <a:srgbClr val="EAEAEA"/>
    <a:srgbClr val="FFFFCC"/>
    <a:srgbClr val="333399"/>
    <a:srgbClr val="0099FF"/>
    <a:srgbClr val="808080"/>
    <a:srgbClr val="006666"/>
    <a:srgbClr val="96855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5686" autoAdjust="0"/>
  </p:normalViewPr>
  <p:slideViewPr>
    <p:cSldViewPr snapToGrid="0">
      <p:cViewPr varScale="1">
        <p:scale>
          <a:sx n="89" d="100"/>
          <a:sy n="89" d="100"/>
        </p:scale>
        <p:origin x="-7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Sheet1!$A$3</c:f>
              <c:strCache>
                <c:ptCount val="1"/>
                <c:pt idx="0">
                  <c:v>SIFT Time</c:v>
                </c:pt>
              </c:strCache>
            </c:strRef>
          </c:tx>
          <c:cat>
            <c:strRef>
              <c:f>Sheet1!$B$2:$E$2</c:f>
              <c:strCache>
                <c:ptCount val="4"/>
                <c:pt idx="0">
                  <c:v>Boston Skyline</c:v>
                </c:pt>
                <c:pt idx="1">
                  <c:v>MIT Killian</c:v>
                </c:pt>
                <c:pt idx="2">
                  <c:v>Lowell</c:v>
                </c:pt>
                <c:pt idx="3">
                  <c:v>Kendall Square</c:v>
                </c:pt>
              </c:strCache>
            </c:strRef>
          </c:cat>
          <c:val>
            <c:numRef>
              <c:f>Sheet1!$B$3:$E$3</c:f>
              <c:numCache>
                <c:formatCode>General</c:formatCode>
                <c:ptCount val="4"/>
                <c:pt idx="0">
                  <c:v>0.4</c:v>
                </c:pt>
                <c:pt idx="1">
                  <c:v>0.41000000000000003</c:v>
                </c:pt>
                <c:pt idx="2">
                  <c:v>0.45</c:v>
                </c:pt>
                <c:pt idx="3">
                  <c:v>0.38000000000000006</c:v>
                </c:pt>
              </c:numCache>
            </c:numRef>
          </c:val>
        </c:ser>
        <c:ser>
          <c:idx val="1"/>
          <c:order val="1"/>
          <c:tx>
            <c:strRef>
              <c:f>Sheet1!$A$4</c:f>
              <c:strCache>
                <c:ptCount val="1"/>
                <c:pt idx="0">
                  <c:v>Matching Time</c:v>
                </c:pt>
              </c:strCache>
            </c:strRef>
          </c:tx>
          <c:cat>
            <c:strRef>
              <c:f>Sheet1!$B$2:$E$2</c:f>
              <c:strCache>
                <c:ptCount val="4"/>
                <c:pt idx="0">
                  <c:v>Boston Skyline</c:v>
                </c:pt>
                <c:pt idx="1">
                  <c:v>MIT Killian</c:v>
                </c:pt>
                <c:pt idx="2">
                  <c:v>Lowell</c:v>
                </c:pt>
                <c:pt idx="3">
                  <c:v>Kendall Square</c:v>
                </c:pt>
              </c:strCache>
            </c:strRef>
          </c:cat>
          <c:val>
            <c:numRef>
              <c:f>Sheet1!$B$4:$E$4</c:f>
              <c:numCache>
                <c:formatCode>General</c:formatCode>
                <c:ptCount val="4"/>
                <c:pt idx="0">
                  <c:v>0.57000000000000006</c:v>
                </c:pt>
                <c:pt idx="1">
                  <c:v>0.59000000000000108</c:v>
                </c:pt>
                <c:pt idx="2">
                  <c:v>0.6100000000000011</c:v>
                </c:pt>
                <c:pt idx="3">
                  <c:v>0.70100000000000107</c:v>
                </c:pt>
              </c:numCache>
            </c:numRef>
          </c:val>
        </c:ser>
        <c:overlap val="100"/>
        <c:axId val="65558784"/>
        <c:axId val="65572864"/>
      </c:barChart>
      <c:catAx>
        <c:axId val="65558784"/>
        <c:scaling>
          <c:orientation val="minMax"/>
        </c:scaling>
        <c:axPos val="b"/>
        <c:tickLblPos val="nextTo"/>
        <c:crossAx val="65572864"/>
        <c:crosses val="autoZero"/>
        <c:auto val="1"/>
        <c:lblAlgn val="ctr"/>
        <c:lblOffset val="100"/>
      </c:catAx>
      <c:valAx>
        <c:axId val="65572864"/>
        <c:scaling>
          <c:orientation val="minMax"/>
        </c:scaling>
        <c:axPos val="l"/>
        <c:majorGridlines/>
        <c:numFmt formatCode="General" sourceLinked="1"/>
        <c:tickLblPos val="nextTo"/>
        <c:crossAx val="65558784"/>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69921" cy="480389"/>
          </a:xfrm>
          <a:prstGeom prst="rect">
            <a:avLst/>
          </a:prstGeom>
          <a:noFill/>
          <a:ln w="9525">
            <a:noFill/>
            <a:miter lim="800000"/>
            <a:headEnd/>
            <a:tailEnd/>
          </a:ln>
        </p:spPr>
        <p:txBody>
          <a:bodyPr vert="horz" wrap="square" lIns="20135" tIns="0" rIns="20135" bIns="0" numCol="1" anchor="t" anchorCtr="0" compatLnSpc="1">
            <a:prstTxWarp prst="textNoShape">
              <a:avLst/>
            </a:prstTxWarp>
          </a:bodyPr>
          <a:lstStyle>
            <a:lvl1pPr defTabSz="967039" eaLnBrk="0" hangingPunct="0">
              <a:defRPr sz="1000" i="1">
                <a:latin typeface="Times New Roman" pitchFamily="18" charset="0"/>
              </a:defRPr>
            </a:lvl1pPr>
          </a:lstStyle>
          <a:p>
            <a:pPr>
              <a:defRPr/>
            </a:pPr>
            <a:endParaRPr lang="en-US"/>
          </a:p>
        </p:txBody>
      </p:sp>
      <p:sp>
        <p:nvSpPr>
          <p:cNvPr id="3075" name="Rectangle 3"/>
          <p:cNvSpPr>
            <a:spLocks noGrp="1" noChangeArrowheads="1"/>
          </p:cNvSpPr>
          <p:nvPr>
            <p:ph type="dt" sz="quarter" idx="1"/>
          </p:nvPr>
        </p:nvSpPr>
        <p:spPr bwMode="auto">
          <a:xfrm>
            <a:off x="4145279" y="0"/>
            <a:ext cx="3169921" cy="480389"/>
          </a:xfrm>
          <a:prstGeom prst="rect">
            <a:avLst/>
          </a:prstGeom>
          <a:noFill/>
          <a:ln w="9525">
            <a:noFill/>
            <a:miter lim="800000"/>
            <a:headEnd/>
            <a:tailEnd/>
          </a:ln>
        </p:spPr>
        <p:txBody>
          <a:bodyPr vert="horz" wrap="square" lIns="20135" tIns="0" rIns="20135" bIns="0" numCol="1" anchor="t" anchorCtr="0" compatLnSpc="1">
            <a:prstTxWarp prst="textNoShape">
              <a:avLst/>
            </a:prstTxWarp>
          </a:bodyPr>
          <a:lstStyle>
            <a:lvl1pPr algn="r" defTabSz="967039" eaLnBrk="0" hangingPunct="0">
              <a:defRPr sz="1000" i="1">
                <a:latin typeface="Times New Roman"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9120813"/>
            <a:ext cx="3169921" cy="480388"/>
          </a:xfrm>
          <a:prstGeom prst="rect">
            <a:avLst/>
          </a:prstGeom>
          <a:noFill/>
          <a:ln w="9525">
            <a:noFill/>
            <a:miter lim="800000"/>
            <a:headEnd/>
            <a:tailEnd/>
          </a:ln>
        </p:spPr>
        <p:txBody>
          <a:bodyPr vert="horz" wrap="square" lIns="20135" tIns="0" rIns="20135" bIns="0" numCol="1" anchor="b" anchorCtr="0" compatLnSpc="1">
            <a:prstTxWarp prst="textNoShape">
              <a:avLst/>
            </a:prstTxWarp>
          </a:bodyPr>
          <a:lstStyle>
            <a:lvl1pPr defTabSz="967039" eaLnBrk="0" hangingPunct="0">
              <a:defRPr sz="1000" i="1">
                <a:latin typeface="Times New Roman" pitchFamily="18" charset="0"/>
              </a:defRPr>
            </a:lvl1pPr>
          </a:lstStyle>
          <a:p>
            <a:pPr>
              <a:defRPr/>
            </a:pPr>
            <a:endParaRPr lang="en-US"/>
          </a:p>
        </p:txBody>
      </p:sp>
      <p:sp>
        <p:nvSpPr>
          <p:cNvPr id="3077" name="Rectangle 5"/>
          <p:cNvSpPr>
            <a:spLocks noGrp="1" noChangeArrowheads="1"/>
          </p:cNvSpPr>
          <p:nvPr>
            <p:ph type="sldNum" sz="quarter" idx="3"/>
          </p:nvPr>
        </p:nvSpPr>
        <p:spPr bwMode="auto">
          <a:xfrm>
            <a:off x="4145279" y="9120813"/>
            <a:ext cx="3169921" cy="480388"/>
          </a:xfrm>
          <a:prstGeom prst="rect">
            <a:avLst/>
          </a:prstGeom>
          <a:noFill/>
          <a:ln w="9525">
            <a:noFill/>
            <a:miter lim="800000"/>
            <a:headEnd/>
            <a:tailEnd/>
          </a:ln>
        </p:spPr>
        <p:txBody>
          <a:bodyPr vert="horz" wrap="square" lIns="20135" tIns="0" rIns="20135" bIns="0" numCol="1" anchor="b" anchorCtr="0" compatLnSpc="1">
            <a:prstTxWarp prst="textNoShape">
              <a:avLst/>
            </a:prstTxWarp>
          </a:bodyPr>
          <a:lstStyle>
            <a:lvl1pPr algn="r" defTabSz="967039" eaLnBrk="0" hangingPunct="0">
              <a:defRPr sz="1000" i="1">
                <a:latin typeface="Times New Roman" pitchFamily="18" charset="0"/>
              </a:defRPr>
            </a:lvl1pPr>
          </a:lstStyle>
          <a:p>
            <a:pPr>
              <a:defRPr/>
            </a:pPr>
            <a:fld id="{13A496F8-73E8-441A-85A6-BD3D8AAD23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9921" cy="480389"/>
          </a:xfrm>
          <a:prstGeom prst="rect">
            <a:avLst/>
          </a:prstGeom>
          <a:noFill/>
          <a:ln w="9525">
            <a:noFill/>
            <a:miter lim="800000"/>
            <a:headEnd/>
            <a:tailEnd/>
          </a:ln>
        </p:spPr>
        <p:txBody>
          <a:bodyPr vert="horz" wrap="square" lIns="20135" tIns="0" rIns="20135" bIns="0" numCol="1" anchor="t" anchorCtr="0" compatLnSpc="1">
            <a:prstTxWarp prst="textNoShape">
              <a:avLst/>
            </a:prstTxWarp>
          </a:bodyPr>
          <a:lstStyle>
            <a:lvl1pPr defTabSz="967039"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4145279" y="0"/>
            <a:ext cx="3169921" cy="480389"/>
          </a:xfrm>
          <a:prstGeom prst="rect">
            <a:avLst/>
          </a:prstGeom>
          <a:noFill/>
          <a:ln w="9525">
            <a:noFill/>
            <a:miter lim="800000"/>
            <a:headEnd/>
            <a:tailEnd/>
          </a:ln>
        </p:spPr>
        <p:txBody>
          <a:bodyPr vert="horz" wrap="square" lIns="20135" tIns="0" rIns="20135" bIns="0" numCol="1" anchor="t" anchorCtr="0" compatLnSpc="1">
            <a:prstTxWarp prst="textNoShape">
              <a:avLst/>
            </a:prstTxWarp>
          </a:bodyPr>
          <a:lstStyle>
            <a:lvl1pPr algn="r" defTabSz="967039"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120813"/>
            <a:ext cx="3169921" cy="480388"/>
          </a:xfrm>
          <a:prstGeom prst="rect">
            <a:avLst/>
          </a:prstGeom>
          <a:noFill/>
          <a:ln w="9525">
            <a:noFill/>
            <a:miter lim="800000"/>
            <a:headEnd/>
            <a:tailEnd/>
          </a:ln>
        </p:spPr>
        <p:txBody>
          <a:bodyPr vert="horz" wrap="square" lIns="20135" tIns="0" rIns="20135" bIns="0" numCol="1" anchor="b" anchorCtr="0" compatLnSpc="1">
            <a:prstTxWarp prst="textNoShape">
              <a:avLst/>
            </a:prstTxWarp>
          </a:bodyPr>
          <a:lstStyle>
            <a:lvl1pPr defTabSz="967039"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4145279" y="9120813"/>
            <a:ext cx="3169921" cy="480388"/>
          </a:xfrm>
          <a:prstGeom prst="rect">
            <a:avLst/>
          </a:prstGeom>
          <a:noFill/>
          <a:ln w="9525">
            <a:noFill/>
            <a:miter lim="800000"/>
            <a:headEnd/>
            <a:tailEnd/>
          </a:ln>
        </p:spPr>
        <p:txBody>
          <a:bodyPr vert="horz" wrap="square" lIns="20135" tIns="0" rIns="20135" bIns="0" numCol="1" anchor="b" anchorCtr="0" compatLnSpc="1">
            <a:prstTxWarp prst="textNoShape">
              <a:avLst/>
            </a:prstTxWarp>
          </a:bodyPr>
          <a:lstStyle>
            <a:lvl1pPr algn="r" defTabSz="967039" eaLnBrk="0" hangingPunct="0">
              <a:defRPr sz="1000" i="1">
                <a:latin typeface="Times New Roman" pitchFamily="18" charset="0"/>
              </a:defRPr>
            </a:lvl1pPr>
          </a:lstStyle>
          <a:p>
            <a:pPr>
              <a:defRPr/>
            </a:pPr>
            <a:fld id="{FF47CF1B-7AD3-4D9C-B47C-238C13E3FA0A}" type="slidenum">
              <a:rPr lang="en-US"/>
              <a:pPr>
                <a:defRPr/>
              </a:pPr>
              <a:t>‹#›</a:t>
            </a:fld>
            <a:endParaRPr lang="en-US"/>
          </a:p>
        </p:txBody>
      </p:sp>
      <p:sp>
        <p:nvSpPr>
          <p:cNvPr id="2054" name="Rectangle 6"/>
          <p:cNvSpPr>
            <a:spLocks noGrp="1" noChangeArrowheads="1"/>
          </p:cNvSpPr>
          <p:nvPr>
            <p:ph type="body" sz="quarter" idx="3"/>
          </p:nvPr>
        </p:nvSpPr>
        <p:spPr bwMode="auto">
          <a:xfrm>
            <a:off x="971975" y="4559586"/>
            <a:ext cx="5367867" cy="4320212"/>
          </a:xfrm>
          <a:prstGeom prst="rect">
            <a:avLst/>
          </a:prstGeom>
          <a:noFill/>
          <a:ln w="9525">
            <a:noFill/>
            <a:miter lim="800000"/>
            <a:headEnd/>
            <a:tailEnd/>
          </a:ln>
        </p:spPr>
        <p:txBody>
          <a:bodyPr vert="horz" wrap="square" lIns="97315" tIns="48658" rIns="97315" bIns="486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1265238" y="727075"/>
            <a:ext cx="4784725" cy="3587750"/>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txBox="1">
            <a:spLocks noGrp="1" noChangeArrowheads="1"/>
          </p:cNvSpPr>
          <p:nvPr/>
        </p:nvSpPr>
        <p:spPr bwMode="auto">
          <a:xfrm>
            <a:off x="4145279" y="9120813"/>
            <a:ext cx="3169921" cy="480388"/>
          </a:xfrm>
          <a:prstGeom prst="rect">
            <a:avLst/>
          </a:prstGeom>
          <a:noFill/>
          <a:ln w="9525">
            <a:noFill/>
            <a:miter lim="800000"/>
            <a:headEnd/>
            <a:tailEnd/>
          </a:ln>
        </p:spPr>
        <p:txBody>
          <a:bodyPr lIns="20132" tIns="0" rIns="20132" bIns="0" anchor="b"/>
          <a:lstStyle/>
          <a:p>
            <a:pPr algn="r" defTabSz="965764" eaLnBrk="0" hangingPunct="0"/>
            <a:fld id="{5A2EE96A-D183-4DE7-90B5-AE4504EED6AA}" type="slidenum">
              <a:rPr lang="en-US" sz="1000" i="1">
                <a:latin typeface="Times New Roman" pitchFamily="18" charset="0"/>
                <a:ea typeface="ＭＳ Ｐゴシック" charset="-128"/>
              </a:rPr>
              <a:pPr algn="r" defTabSz="965764" eaLnBrk="0" hangingPunct="0"/>
              <a:t>1</a:t>
            </a:fld>
            <a:endParaRPr lang="en-US" sz="1000" i="1" dirty="0">
              <a:latin typeface="Times New Roman" pitchFamily="18" charset="0"/>
              <a:ea typeface="ＭＳ Ｐゴシック" charset="-128"/>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lIns="97305" tIns="48653" rIns="97305" bIns="48653"/>
          <a:lstStyle/>
          <a:p>
            <a:r>
              <a:rPr lang="en-US" dirty="0" smtClean="0">
                <a:latin typeface="Times New Roman" pitchFamily="18" charset="0"/>
              </a:rPr>
              <a:t>This unclassified talk will be presented</a:t>
            </a:r>
            <a:r>
              <a:rPr lang="en-US" baseline="0" dirty="0" smtClean="0">
                <a:latin typeface="Times New Roman" pitchFamily="18" charset="0"/>
              </a:rPr>
              <a:t> at </a:t>
            </a:r>
            <a:r>
              <a:rPr lang="en-US" dirty="0" smtClean="0">
                <a:latin typeface="Times New Roman" pitchFamily="18" charset="0"/>
              </a:rPr>
              <a:t>the High</a:t>
            </a:r>
            <a:r>
              <a:rPr lang="en-US" baseline="0" dirty="0" smtClean="0">
                <a:latin typeface="Times New Roman" pitchFamily="18" charset="0"/>
              </a:rPr>
              <a:t> Performance and Embedded Computing Workshop on September 22, 2011. </a:t>
            </a:r>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Detection</a:t>
            </a:r>
            <a:r>
              <a:rPr lang="en-US" baseline="0" dirty="0" smtClean="0"/>
              <a:t> in general is a difficult problem</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Classifiers must know something</a:t>
            </a:r>
            <a:r>
              <a:rPr lang="en-US" baseline="0" dirty="0" smtClean="0"/>
              <a:t> about their surroundings.</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Throw</a:t>
            </a:r>
            <a:r>
              <a:rPr lang="en-US" baseline="0" dirty="0" smtClean="0"/>
              <a:t> all features into a probability distribution rather than segmenting the image first.</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classification results based on the segmentation.</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Fine Geo-registration</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Firstly,</a:t>
            </a:r>
            <a:r>
              <a:rPr lang="en-US" baseline="0" dirty="0" smtClean="0"/>
              <a:t> one needs to extract features from an image. Then he matches those features to a model.</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Conclusions</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DoD</a:t>
            </a:r>
            <a:r>
              <a:rPr lang="en-US" dirty="0" smtClean="0"/>
              <a:t>/IC</a:t>
            </a:r>
            <a:r>
              <a:rPr lang="en-US" baseline="0" dirty="0" smtClean="0"/>
              <a:t> has a variety of needs/applications for which it would require processing and research, all requiring </a:t>
            </a:r>
            <a:r>
              <a:rPr lang="en-US" baseline="0" dirty="0" err="1" smtClean="0"/>
              <a:t>pedabytes</a:t>
            </a:r>
            <a:r>
              <a:rPr lang="en-US" baseline="0" dirty="0" smtClean="0"/>
              <a:t> of data. </a:t>
            </a:r>
            <a:r>
              <a:rPr lang="en-US" dirty="0" smtClean="0"/>
              <a:t>With all the</a:t>
            </a:r>
            <a:r>
              <a:rPr lang="en-US" baseline="0" dirty="0" smtClean="0"/>
              <a:t> </a:t>
            </a:r>
            <a:r>
              <a:rPr lang="en-US" dirty="0" smtClean="0"/>
              <a:t>different applications, the need for a unifying model is apparent to take advantage of the inherent sharing of data between them. </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is an abundance of information, a good portion of which is visual media. Visual media is often available in the public domain on open source sites or social networking websites, has been collected on hard-drives where there are warehouses of storage devices that have not been examined or analyzed, or can created with different sensors or modalities. (That is, we can actively collect the data.)</a:t>
            </a:r>
          </a:p>
          <a:p>
            <a:endParaRPr lang="en-US" baseline="0" dirty="0" smtClean="0"/>
          </a:p>
          <a:p>
            <a:r>
              <a:rPr lang="en-US" baseline="0" dirty="0" smtClean="0"/>
              <a:t>From these images, we would often like to ask several questions: “who”, “what”, … “where”, … , and “how”. Since we’re drowning in data, we would require automated processing to answer the questions.</a:t>
            </a:r>
            <a:endParaRPr lang="en-US" dirty="0" smtClean="0"/>
          </a:p>
          <a:p>
            <a:endParaRPr lang="en-US" dirty="0" smtClean="0"/>
          </a:p>
          <a:p>
            <a:r>
              <a:rPr lang="en-US" dirty="0" smtClean="0"/>
              <a:t>We’re only going to answer</a:t>
            </a:r>
            <a:r>
              <a:rPr lang="en-US" baseline="0" dirty="0" smtClean="0"/>
              <a:t> the “where” question in today’s talk, which is a difficult problem in itself; again because of quantity and quality of visual imagery.</a:t>
            </a:r>
            <a:endParaRPr lang="en-US" dirty="0" smtClean="0"/>
          </a:p>
          <a:p>
            <a:endParaRPr lang="en-US" dirty="0" smtClean="0"/>
          </a:p>
          <a:p>
            <a:r>
              <a:rPr lang="en-US" dirty="0" smtClean="0"/>
              <a:t>No mathematical</a:t>
            </a:r>
            <a:r>
              <a:rPr lang="en-US" baseline="0" dirty="0" smtClean="0"/>
              <a:t> derivations; no statistical analysis, though that’s ultimately being done. However, more the principles behind the answers and algorithms; why we’re choosing the methodologies that we’re choosing. Once the conceptual field is there, the intuition usually drives the code and performance.</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someone asks the questions, “where”, there can be a lot of answers. Not all of these answers can be provided for every photograph, and not all of them even apply. There are answers that machines can provide that humans might not be able to, but there are a lot of answers that can never be found. For example, a picture taken of a blank wall; that might not be able to provide any information whatsoever, except for the fact that the building that you’re looking for has white walls…as I’m sure every building in America has. Likewise, if we’re looking at a picture of a building or several buildings that look somewhat homogeneous, the only thing that one might be able to draw from the image is that it’s located in an urban setting. The point is, we know it is a city, and by doing so, we’ve narrowed down our search space.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Coarse</a:t>
            </a:r>
            <a:r>
              <a:rPr lang="en-US" baseline="0" dirty="0" smtClean="0"/>
              <a:t> Classification</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GIST</a:t>
            </a:r>
            <a:r>
              <a:rPr lang="en-US" baseline="0" dirty="0" smtClean="0"/>
              <a:t> descriptor is a very interesting feature. It is a single feature that will describe the entire image.</a:t>
            </a:r>
          </a:p>
          <a:p>
            <a:endParaRPr lang="en-US" baseline="0" dirty="0" smtClean="0"/>
          </a:p>
          <a:p>
            <a:r>
              <a:rPr lang="en-US" baseline="0" dirty="0" smtClean="0"/>
              <a:t>There is a lot of math behind the calculation of the GIST feature</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results</a:t>
            </a:r>
            <a:r>
              <a:rPr lang="en-US" baseline="0" dirty="0" smtClean="0"/>
              <a:t> will require some tuning</a:t>
            </a:r>
            <a:r>
              <a:rPr lang="en-US" dirty="0" smtClean="0"/>
              <a:t>. They are, by in large, old</a:t>
            </a:r>
            <a:r>
              <a:rPr lang="en-US" baseline="0" dirty="0" smtClean="0"/>
              <a:t> results from </a:t>
            </a:r>
            <a:r>
              <a:rPr lang="en-US" baseline="0" dirty="0" err="1" smtClean="0"/>
              <a:t>Oliva</a:t>
            </a:r>
            <a:r>
              <a:rPr lang="en-US" baseline="0" dirty="0" smtClean="0"/>
              <a:t> and </a:t>
            </a:r>
            <a:r>
              <a:rPr lang="en-US" baseline="0" dirty="0" err="1" smtClean="0"/>
              <a:t>Torralba</a:t>
            </a:r>
            <a:r>
              <a:rPr lang="en-US" baseline="0" dirty="0" smtClean="0"/>
              <a:t>, just not fused with geo-locations.</a:t>
            </a:r>
            <a:r>
              <a:rPr lang="en-US" dirty="0" smtClean="0"/>
              <a:t> They use k-NN</a:t>
            </a:r>
            <a:r>
              <a:rPr lang="en-US" baseline="0" dirty="0" smtClean="0"/>
              <a:t> features, which is something that we may wish to use. In reality, though, since k-NN will cover most disparate scenes, it is not enough to discriminate like-scenes.</a:t>
            </a:r>
          </a:p>
          <a:p>
            <a:endParaRPr lang="en-US" baseline="0" dirty="0" smtClean="0"/>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200" b="1" i="0" u="none" strike="noStrike" kern="0" cap="none" spc="0" normalizeH="0" baseline="0" noProof="0" dirty="0" smtClean="0">
                <a:ln>
                  <a:noFill/>
                </a:ln>
                <a:solidFill>
                  <a:schemeClr val="tx1"/>
                </a:solidFill>
                <a:effectLst/>
                <a:uLnTx/>
                <a:uFillTx/>
                <a:latin typeface="Times New Roman" charset="0"/>
                <a:ea typeface="+mn-ea"/>
                <a:cs typeface="+mn-cs"/>
              </a:rPr>
              <a:t>Confusion matrix (in percentage) between terrain scenes and classifications of coasts, etc.</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200" b="1" i="0" u="none" strike="noStrike" kern="0" cap="none" spc="0" normalizeH="0" baseline="0" noProof="0" dirty="0" smtClean="0">
                <a:ln>
                  <a:noFill/>
                </a:ln>
                <a:solidFill>
                  <a:schemeClr val="tx1"/>
                </a:solidFill>
                <a:effectLst/>
                <a:uLnTx/>
                <a:uFillTx/>
                <a:latin typeface="Times New Roman" charset="0"/>
                <a:ea typeface="+mn-ea"/>
                <a:cs typeface="+mn-cs"/>
              </a:rPr>
              <a:t>Misclassified scenes look understandable and close to the classified scenes</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200" b="1" i="0" u="none" strike="noStrike" kern="0" cap="none" spc="0" normalizeH="0" baseline="0" noProof="0" dirty="0" smtClean="0">
                <a:ln>
                  <a:noFill/>
                </a:ln>
                <a:solidFill>
                  <a:schemeClr val="tx1"/>
                </a:solidFill>
                <a:effectLst/>
                <a:uLnTx/>
                <a:uFillTx/>
                <a:latin typeface="Times New Roman" charset="0"/>
                <a:ea typeface="+mn-ea"/>
                <a:cs typeface="+mn-cs"/>
              </a:rPr>
              <a:t>Using a few principle components</a:t>
            </a:r>
          </a:p>
          <a:p>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Medium localization</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Mid-level Localization: purpose and intro slide.</a:t>
            </a:r>
            <a:endParaRPr lang="en-US" dirty="0"/>
          </a:p>
        </p:txBody>
      </p:sp>
      <p:sp>
        <p:nvSpPr>
          <p:cNvPr id="4" name="Slide Number Placeholder 3"/>
          <p:cNvSpPr>
            <a:spLocks noGrp="1"/>
          </p:cNvSpPr>
          <p:nvPr>
            <p:ph type="sldNum" sz="quarter" idx="10"/>
          </p:nvPr>
        </p:nvSpPr>
        <p:spPr/>
        <p:txBody>
          <a:bodyPr/>
          <a:lstStyle/>
          <a:p>
            <a:pPr>
              <a:defRPr/>
            </a:pPr>
            <a:fld id="{FF47CF1B-7AD3-4D9C-B47C-238C13E3FA0A}"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60th_logo_title_ppt3.png"/>
          <p:cNvPicPr>
            <a:picLocks noChangeAspect="1"/>
          </p:cNvPicPr>
          <p:nvPr userDrawn="1"/>
        </p:nvPicPr>
        <p:blipFill>
          <a:blip r:embed="rId2" cstate="print"/>
          <a:srcRect/>
          <a:stretch>
            <a:fillRect/>
          </a:stretch>
        </p:blipFill>
        <p:spPr bwMode="auto">
          <a:xfrm>
            <a:off x="2868613" y="5257800"/>
            <a:ext cx="3406775" cy="469900"/>
          </a:xfrm>
          <a:prstGeom prst="rect">
            <a:avLst/>
          </a:prstGeom>
          <a:noFill/>
          <a:ln w="9525">
            <a:noFill/>
            <a:miter lim="800000"/>
            <a:headEnd/>
            <a:tailEnd/>
          </a:ln>
        </p:spPr>
      </p:pic>
      <p:cxnSp>
        <p:nvCxnSpPr>
          <p:cNvPr id="5" name="Straight Connector 8"/>
          <p:cNvCxnSpPr>
            <a:cxnSpLocks noChangeShapeType="1"/>
          </p:cNvCxnSpPr>
          <p:nvPr userDrawn="1"/>
        </p:nvCxnSpPr>
        <p:spPr bwMode="auto">
          <a:xfrm>
            <a:off x="-384175" y="950913"/>
            <a:ext cx="9829800" cy="1587"/>
          </a:xfrm>
          <a:prstGeom prst="line">
            <a:avLst/>
          </a:prstGeom>
          <a:noFill/>
          <a:ln w="22225" algn="ctr">
            <a:solidFill>
              <a:srgbClr val="003767"/>
            </a:solidFill>
            <a:round/>
            <a:headEnd type="none" w="sm" len="sm"/>
            <a:tailEnd type="none" w="sm" len="sm"/>
          </a:ln>
        </p:spPr>
      </p:cxnSp>
      <p:cxnSp>
        <p:nvCxnSpPr>
          <p:cNvPr id="6" name="Straight Connector 12"/>
          <p:cNvCxnSpPr>
            <a:cxnSpLocks noChangeShapeType="1"/>
          </p:cNvCxnSpPr>
          <p:nvPr userDrawn="1"/>
        </p:nvCxnSpPr>
        <p:spPr bwMode="auto">
          <a:xfrm>
            <a:off x="-384175" y="6354763"/>
            <a:ext cx="9829800" cy="1587"/>
          </a:xfrm>
          <a:prstGeom prst="line">
            <a:avLst/>
          </a:prstGeom>
          <a:noFill/>
          <a:ln w="22225" algn="ctr">
            <a:solidFill>
              <a:srgbClr val="003767"/>
            </a:solidFill>
            <a:round/>
            <a:headEnd type="none" w="sm" len="sm"/>
            <a:tailEnd type="none" w="sm" len="sm"/>
          </a:ln>
        </p:spPr>
      </p:cxnSp>
      <p:sp>
        <p:nvSpPr>
          <p:cNvPr id="8" name="Rectangle 24"/>
          <p:cNvSpPr>
            <a:spLocks noChangeArrowheads="1"/>
          </p:cNvSpPr>
          <p:nvPr userDrawn="1"/>
        </p:nvSpPr>
        <p:spPr bwMode="auto">
          <a:xfrm>
            <a:off x="357188" y="6427788"/>
            <a:ext cx="666750" cy="347662"/>
          </a:xfrm>
          <a:prstGeom prst="rect">
            <a:avLst/>
          </a:prstGeom>
          <a:noFill/>
          <a:ln w="9525">
            <a:noFill/>
            <a:miter lim="800000"/>
            <a:headEnd/>
            <a:tailEnd/>
          </a:ln>
          <a:effectLst/>
        </p:spPr>
        <p:txBody>
          <a:bodyPr wrap="none" lIns="0" tIns="0" rIns="0" bIns="0"/>
          <a:lstStyle/>
          <a:p>
            <a:pPr algn="ctr" eaLnBrk="0" hangingPunct="0">
              <a:defRPr/>
            </a:pPr>
            <a:fld id="{C6A9B519-4BCB-4763-A57C-B46BA0DB6927}" type="slidenum">
              <a:rPr lang="en-US" sz="700" b="1"/>
              <a:pPr algn="ctr" eaLnBrk="0" hangingPunct="0">
                <a:defRPr/>
              </a:pPr>
              <a:t>‹#›</a:t>
            </a:fld>
            <a:endParaRPr lang="en-US" sz="700" b="1" dirty="0"/>
          </a:p>
          <a:p>
            <a:pPr algn="ctr" eaLnBrk="0" hangingPunct="0">
              <a:defRPr/>
            </a:pPr>
            <a:r>
              <a:rPr lang="en-US" sz="700" b="1" i="1" dirty="0" smtClean="0"/>
              <a:t>HPEC 2011</a:t>
            </a:r>
            <a:endParaRPr lang="en-US" sz="700" b="1" i="1" dirty="0"/>
          </a:p>
        </p:txBody>
      </p:sp>
      <p:sp>
        <p:nvSpPr>
          <p:cNvPr id="6146" name="Rectangle 1026"/>
          <p:cNvSpPr>
            <a:spLocks noGrp="1" noChangeArrowheads="1"/>
          </p:cNvSpPr>
          <p:nvPr>
            <p:ph type="ctrTitle"/>
          </p:nvPr>
        </p:nvSpPr>
        <p:spPr>
          <a:xfrm>
            <a:off x="1371600" y="1600200"/>
            <a:ext cx="6400800" cy="841248"/>
          </a:xfrm>
        </p:spPr>
        <p:txBody>
          <a:bodyPr anchor="t"/>
          <a:lstStyle>
            <a:lvl1pPr algn="ctr">
              <a:lnSpc>
                <a:spcPct val="100000"/>
              </a:lnSpc>
              <a:spcBef>
                <a:spcPts val="60"/>
              </a:spcBef>
              <a:spcAft>
                <a:spcPts val="1000"/>
              </a:spcAft>
              <a:defRPr sz="3600"/>
            </a:lvl1pPr>
          </a:lstStyle>
          <a:p>
            <a:r>
              <a:rPr lang="en-US" dirty="0"/>
              <a:t>Click to edit Master title style</a:t>
            </a:r>
          </a:p>
        </p:txBody>
      </p:sp>
      <p:sp>
        <p:nvSpPr>
          <p:cNvPr id="6202" name="Rectangle 1082"/>
          <p:cNvSpPr>
            <a:spLocks noGrp="1" noChangeArrowheads="1"/>
          </p:cNvSpPr>
          <p:nvPr>
            <p:ph type="subTitle" sz="quarter" idx="1"/>
          </p:nvPr>
        </p:nvSpPr>
        <p:spPr>
          <a:xfrm>
            <a:off x="1371600" y="2441448"/>
            <a:ext cx="6400800" cy="2057400"/>
          </a:xfrm>
          <a:ln w="12700">
            <a:headEnd type="none" w="sm" len="sm"/>
            <a:tailEnd type="none" w="sm" len="sm"/>
          </a:ln>
        </p:spPr>
        <p:txBody>
          <a:bodyPr lIns="91440" tIns="45720" rIns="91440" bIns="45720"/>
          <a:lstStyle>
            <a:lvl1pPr marL="0" indent="0" algn="ctr">
              <a:lnSpc>
                <a:spcPct val="100000"/>
              </a:lnSpc>
              <a:spcBef>
                <a:spcPct val="50000"/>
              </a:spcBef>
              <a:spcAft>
                <a:spcPct val="50000"/>
              </a:spcAft>
              <a:buFontTx/>
              <a:buNone/>
              <a:defRPr sz="20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35608"/>
            <a:ext cx="1943100" cy="4114800"/>
          </a:xfrm>
        </p:spPr>
        <p:txBody>
          <a:bodyPr vert="eaVert"/>
          <a:lstStyle>
            <a:lvl1pPr>
              <a:defRPr sz="20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1435608"/>
            <a:ext cx="5676900" cy="411480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575" y="301625"/>
            <a:ext cx="7543800" cy="612775"/>
          </a:xfrm>
        </p:spPr>
        <p:txBody>
          <a:bodyPr/>
          <a:lstStyle/>
          <a:p>
            <a:r>
              <a:rPr lang="en-US"/>
              <a:t>Click to edit Master title style</a:t>
            </a:r>
          </a:p>
        </p:txBody>
      </p:sp>
      <p:sp>
        <p:nvSpPr>
          <p:cNvPr id="3" name="Content Placeholder 2"/>
          <p:cNvSpPr>
            <a:spLocks noGrp="1"/>
          </p:cNvSpPr>
          <p:nvPr>
            <p:ph sz="half" idx="1"/>
          </p:nvPr>
        </p:nvSpPr>
        <p:spPr>
          <a:xfrm>
            <a:off x="1298575" y="1143000"/>
            <a:ext cx="3503613"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4588" y="1143000"/>
            <a:ext cx="3503612" cy="4645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575" y="301625"/>
            <a:ext cx="7543800" cy="612775"/>
          </a:xfrm>
        </p:spPr>
        <p:txBody>
          <a:bodyPr/>
          <a:lstStyle/>
          <a:p>
            <a:r>
              <a:rPr lang="en-US"/>
              <a:t>Click to edit Master title style</a:t>
            </a:r>
          </a:p>
        </p:txBody>
      </p:sp>
      <p:sp>
        <p:nvSpPr>
          <p:cNvPr id="3" name="Content Placeholder 2"/>
          <p:cNvSpPr>
            <a:spLocks noGrp="1"/>
          </p:cNvSpPr>
          <p:nvPr>
            <p:ph idx="1"/>
          </p:nvPr>
        </p:nvSpPr>
        <p:spPr>
          <a:xfrm>
            <a:off x="1298575" y="1143000"/>
            <a:ext cx="7159625" cy="4645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98575" y="301625"/>
            <a:ext cx="7543800" cy="612775"/>
          </a:xfrm>
        </p:spPr>
        <p:txBody>
          <a:bodyPr/>
          <a:lstStyle/>
          <a:p>
            <a:r>
              <a:rPr lang="en-US"/>
              <a:t>Click to edit Master title style</a:t>
            </a:r>
          </a:p>
        </p:txBody>
      </p:sp>
      <p:sp>
        <p:nvSpPr>
          <p:cNvPr id="3" name="Table Placeholder 2"/>
          <p:cNvSpPr>
            <a:spLocks noGrp="1"/>
          </p:cNvSpPr>
          <p:nvPr>
            <p:ph type="tbl" idx="1"/>
          </p:nvPr>
        </p:nvSpPr>
        <p:spPr>
          <a:xfrm>
            <a:off x="1298575" y="1143000"/>
            <a:ext cx="7159625" cy="4645025"/>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lnSpc>
                <a:spcPct val="100000"/>
              </a:lnSpc>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433513"/>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33513"/>
            <a:ext cx="3810000" cy="4114800"/>
          </a:xfrm>
          <a:noFill/>
          <a:ln w="9525">
            <a:noFill/>
            <a:miter lim="800000"/>
            <a:headEnd/>
            <a:tailEnd/>
          </a:ln>
          <a:effectLst/>
        </p:spPr>
        <p:txBody>
          <a:bodyPr/>
          <a:lstStyle>
            <a:lvl1pPr algn="l" rtl="0" eaLnBrk="0" fontAlgn="base" hangingPunct="0">
              <a:lnSpc>
                <a:spcPct val="90000"/>
              </a:lnSpc>
              <a:spcAft>
                <a:spcPct val="0"/>
              </a:spcAft>
              <a:buSzPct val="100000"/>
              <a:defRPr lang="en-US" sz="2000" b="1" smtClean="0">
                <a:solidFill>
                  <a:schemeClr val="tx1"/>
                </a:solidFill>
                <a:latin typeface="+mn-lt"/>
                <a:ea typeface="+mn-ea"/>
                <a:cs typeface="+mn-cs"/>
              </a:defRPr>
            </a:lvl1pPr>
            <a:lvl2pPr algn="l" rtl="0" eaLnBrk="0" fontAlgn="base" hangingPunct="0">
              <a:lnSpc>
                <a:spcPct val="90000"/>
              </a:lnSpc>
              <a:spcAft>
                <a:spcPct val="0"/>
              </a:spcAft>
              <a:buSzPct val="100000"/>
              <a:defRPr lang="en-US" sz="1800" b="1" smtClean="0">
                <a:solidFill>
                  <a:schemeClr val="tx1"/>
                </a:solidFill>
                <a:latin typeface="+mn-lt"/>
                <a:ea typeface="+mn-ea"/>
                <a:cs typeface="+mn-cs"/>
              </a:defRPr>
            </a:lvl2pPr>
            <a:lvl3pPr algn="l" rtl="0" eaLnBrk="0" fontAlgn="base" hangingPunct="0">
              <a:lnSpc>
                <a:spcPct val="90000"/>
              </a:lnSpc>
              <a:spcAft>
                <a:spcPct val="0"/>
              </a:spcAft>
              <a:buSzPct val="100000"/>
              <a:defRPr lang="en-US" sz="1600" b="1" smtClean="0">
                <a:solidFill>
                  <a:schemeClr val="tx1"/>
                </a:solidFill>
                <a:latin typeface="+mn-lt"/>
                <a:ea typeface="+mn-ea"/>
                <a:cs typeface="+mn-cs"/>
              </a:defRPr>
            </a:lvl3pPr>
            <a:lvl4pPr algn="l" rtl="0" eaLnBrk="0" fontAlgn="base" hangingPunct="0">
              <a:lnSpc>
                <a:spcPct val="90000"/>
              </a:lnSpc>
              <a:spcAft>
                <a:spcPct val="0"/>
              </a:spcAft>
              <a:buSzPct val="100000"/>
              <a:defRPr lang="en-US" sz="1400" b="1" smtClean="0">
                <a:solidFill>
                  <a:schemeClr val="tx1"/>
                </a:solidFill>
                <a:latin typeface="+mn-lt"/>
                <a:ea typeface="+mn-ea"/>
                <a:cs typeface="+mn-cs"/>
              </a:defRPr>
            </a:lvl4pPr>
            <a:lvl5pPr algn="l" rtl="0" eaLnBrk="0" fontAlgn="base" hangingPunct="0">
              <a:lnSpc>
                <a:spcPct val="90000"/>
              </a:lnSpc>
              <a:spcAft>
                <a:spcPct val="0"/>
              </a:spcAft>
              <a:buSzPct val="100000"/>
              <a:defRPr lang="en-US" sz="1400" b="1">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3560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44712"/>
            <a:ext cx="4040188" cy="3730752"/>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3560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44712"/>
            <a:ext cx="4041775" cy="3730752"/>
          </a:xfrm>
          <a:noFill/>
          <a:ln w="9525">
            <a:noFill/>
            <a:miter lim="800000"/>
            <a:headEnd/>
            <a:tailEnd/>
          </a:ln>
          <a:effectLst/>
        </p:spPr>
        <p:txBody>
          <a:bodyPr/>
          <a:lstStyle>
            <a:lvl1pPr algn="l" rtl="0" eaLnBrk="0" fontAlgn="base" hangingPunct="0">
              <a:lnSpc>
                <a:spcPct val="90000"/>
              </a:lnSpc>
              <a:spcAft>
                <a:spcPct val="0"/>
              </a:spcAft>
              <a:buSzPct val="100000"/>
              <a:defRPr lang="en-US" sz="2000" b="1" smtClean="0">
                <a:solidFill>
                  <a:schemeClr val="tx1"/>
                </a:solidFill>
                <a:latin typeface="+mn-lt"/>
                <a:ea typeface="+mn-ea"/>
                <a:cs typeface="+mn-cs"/>
              </a:defRPr>
            </a:lvl1pPr>
            <a:lvl2pPr algn="l" rtl="0" eaLnBrk="0" fontAlgn="base" hangingPunct="0">
              <a:lnSpc>
                <a:spcPct val="90000"/>
              </a:lnSpc>
              <a:spcAft>
                <a:spcPct val="0"/>
              </a:spcAft>
              <a:buSzPct val="100000"/>
              <a:defRPr lang="en-US" sz="1800" b="1" smtClean="0">
                <a:solidFill>
                  <a:schemeClr val="tx1"/>
                </a:solidFill>
                <a:latin typeface="+mn-lt"/>
                <a:ea typeface="+mn-ea"/>
                <a:cs typeface="+mn-cs"/>
              </a:defRPr>
            </a:lvl2pPr>
            <a:lvl3pPr algn="l" rtl="0" eaLnBrk="0" fontAlgn="base" hangingPunct="0">
              <a:lnSpc>
                <a:spcPct val="90000"/>
              </a:lnSpc>
              <a:spcAft>
                <a:spcPct val="0"/>
              </a:spcAft>
              <a:buSzPct val="100000"/>
              <a:defRPr lang="en-US" sz="1600" b="1" smtClean="0">
                <a:solidFill>
                  <a:schemeClr val="tx1"/>
                </a:solidFill>
                <a:latin typeface="+mn-lt"/>
                <a:ea typeface="+mn-ea"/>
                <a:cs typeface="+mn-cs"/>
              </a:defRPr>
            </a:lvl3pPr>
            <a:lvl4pPr algn="l" rtl="0" eaLnBrk="0" fontAlgn="base" hangingPunct="0">
              <a:lnSpc>
                <a:spcPct val="90000"/>
              </a:lnSpc>
              <a:spcAft>
                <a:spcPct val="0"/>
              </a:spcAft>
              <a:buSzPct val="100000"/>
              <a:defRPr lang="en-US" sz="1400" b="1" smtClean="0">
                <a:solidFill>
                  <a:schemeClr val="tx1"/>
                </a:solidFill>
                <a:latin typeface="+mn-lt"/>
                <a:ea typeface="+mn-ea"/>
                <a:cs typeface="+mn-cs"/>
              </a:defRPr>
            </a:lvl4pPr>
            <a:lvl5pPr algn="l" rtl="0" eaLnBrk="0" fontAlgn="base" hangingPunct="0">
              <a:lnSpc>
                <a:spcPct val="90000"/>
              </a:lnSpc>
              <a:spcAft>
                <a:spcPct val="0"/>
              </a:spcAft>
              <a:buSzPct val="100000"/>
              <a:defRPr lang="en-US" sz="1400" b="1">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608"/>
            <a:ext cx="3008313" cy="1162050"/>
          </a:xfrm>
        </p:spPr>
        <p:txBody>
          <a:bodyPr/>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435608"/>
            <a:ext cx="5111750" cy="427939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666999"/>
            <a:ext cx="3008313" cy="3047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435608"/>
            <a:ext cx="5486400" cy="32887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760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298575" y="301625"/>
            <a:ext cx="7543800" cy="6127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7" name="Rectangle 7"/>
          <p:cNvSpPr>
            <a:spLocks noGrp="1" noChangeArrowheads="1"/>
          </p:cNvSpPr>
          <p:nvPr>
            <p:ph type="body" idx="1"/>
          </p:nvPr>
        </p:nvSpPr>
        <p:spPr bwMode="auto">
          <a:xfrm>
            <a:off x="1298575" y="1143000"/>
            <a:ext cx="7159625" cy="46450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ChangeArrowheads="1"/>
          </p:cNvSpPr>
          <p:nvPr/>
        </p:nvSpPr>
        <p:spPr bwMode="auto">
          <a:xfrm>
            <a:off x="357188" y="6427788"/>
            <a:ext cx="666750" cy="347662"/>
          </a:xfrm>
          <a:prstGeom prst="rect">
            <a:avLst/>
          </a:prstGeom>
          <a:noFill/>
          <a:ln w="9525">
            <a:noFill/>
            <a:miter lim="800000"/>
            <a:headEnd/>
            <a:tailEnd/>
          </a:ln>
          <a:effectLst/>
        </p:spPr>
        <p:txBody>
          <a:bodyPr wrap="none" lIns="0" tIns="0" rIns="0" bIns="0"/>
          <a:lstStyle/>
          <a:p>
            <a:pPr algn="ctr" eaLnBrk="0" hangingPunct="0">
              <a:defRPr/>
            </a:pPr>
            <a:fld id="{0EDA323F-C5EA-48DD-BCDA-69C4FE93D1AB}" type="slidenum">
              <a:rPr lang="en-US" sz="700" b="1"/>
              <a:pPr algn="ctr" eaLnBrk="0" hangingPunct="0">
                <a:defRPr/>
              </a:pPr>
              <a:t>‹#›</a:t>
            </a:fld>
            <a:endParaRPr lang="en-US" sz="700" b="1" dirty="0"/>
          </a:p>
          <a:p>
            <a:pPr algn="ctr" eaLnBrk="0" hangingPunct="0">
              <a:defRPr/>
            </a:pPr>
            <a:r>
              <a:rPr lang="en-US" sz="700" b="1" i="1" dirty="0" smtClean="0"/>
              <a:t>HPEC-2011</a:t>
            </a:r>
            <a:endParaRPr lang="en-US" sz="700" b="1" i="1" dirty="0"/>
          </a:p>
        </p:txBody>
      </p:sp>
      <p:pic>
        <p:nvPicPr>
          <p:cNvPr id="1029" name="Picture 9" descr="radar_v1.eps"/>
          <p:cNvPicPr>
            <a:picLocks noChangeAspect="1"/>
          </p:cNvPicPr>
          <p:nvPr/>
        </p:nvPicPr>
        <p:blipFill>
          <a:blip r:embed="rId16" cstate="print"/>
          <a:srcRect/>
          <a:stretch>
            <a:fillRect/>
          </a:stretch>
        </p:blipFill>
        <p:spPr bwMode="auto">
          <a:xfrm>
            <a:off x="368300" y="238125"/>
            <a:ext cx="590550" cy="609600"/>
          </a:xfrm>
          <a:prstGeom prst="rect">
            <a:avLst/>
          </a:prstGeom>
          <a:noFill/>
          <a:ln w="9525">
            <a:noFill/>
            <a:miter lim="800000"/>
            <a:headEnd/>
            <a:tailEnd/>
          </a:ln>
        </p:spPr>
      </p:pic>
      <p:pic>
        <p:nvPicPr>
          <p:cNvPr id="1030" name="Picture 8" descr="60th_logo_bottom_ppt4.png"/>
          <p:cNvPicPr>
            <a:picLocks noChangeAspect="1"/>
          </p:cNvPicPr>
          <p:nvPr/>
        </p:nvPicPr>
        <p:blipFill>
          <a:blip r:embed="rId17" cstate="print"/>
          <a:srcRect/>
          <a:stretch>
            <a:fillRect/>
          </a:stretch>
        </p:blipFill>
        <p:spPr bwMode="auto">
          <a:xfrm>
            <a:off x="6721475" y="6464300"/>
            <a:ext cx="1938338" cy="317500"/>
          </a:xfrm>
          <a:prstGeom prst="rect">
            <a:avLst/>
          </a:prstGeom>
          <a:noFill/>
          <a:ln w="9525">
            <a:noFill/>
            <a:miter lim="800000"/>
            <a:headEnd/>
            <a:tailEnd/>
          </a:ln>
        </p:spPr>
      </p:pic>
      <p:cxnSp>
        <p:nvCxnSpPr>
          <p:cNvPr id="1031" name="Straight Connector 12"/>
          <p:cNvCxnSpPr>
            <a:cxnSpLocks noChangeShapeType="1"/>
          </p:cNvCxnSpPr>
          <p:nvPr/>
        </p:nvCxnSpPr>
        <p:spPr bwMode="auto">
          <a:xfrm>
            <a:off x="-384175" y="950913"/>
            <a:ext cx="9829800" cy="1587"/>
          </a:xfrm>
          <a:prstGeom prst="line">
            <a:avLst/>
          </a:prstGeom>
          <a:noFill/>
          <a:ln w="22225" algn="ctr">
            <a:solidFill>
              <a:srgbClr val="003767"/>
            </a:solidFill>
            <a:round/>
            <a:headEnd type="none" w="sm" len="sm"/>
            <a:tailEnd type="none" w="sm" len="sm"/>
          </a:ln>
        </p:spPr>
      </p:cxnSp>
      <p:cxnSp>
        <p:nvCxnSpPr>
          <p:cNvPr id="1032" name="Straight Connector 13"/>
          <p:cNvCxnSpPr>
            <a:cxnSpLocks noChangeShapeType="1"/>
          </p:cNvCxnSpPr>
          <p:nvPr/>
        </p:nvCxnSpPr>
        <p:spPr bwMode="auto">
          <a:xfrm>
            <a:off x="-384175" y="6354763"/>
            <a:ext cx="9829800" cy="1587"/>
          </a:xfrm>
          <a:prstGeom prst="line">
            <a:avLst/>
          </a:prstGeom>
          <a:noFill/>
          <a:ln w="22225" algn="ctr">
            <a:solidFill>
              <a:srgbClr val="003767"/>
            </a:solidFill>
            <a:round/>
            <a:headEnd type="none" w="sm" len="sm"/>
            <a:tailEnd type="none" w="sm" len="sm"/>
          </a:ln>
        </p:spPr>
      </p:cxn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p:timing>
    <p:tnLst>
      <p:par>
        <p:cTn id="1" dur="indefinite" restart="never" nodeType="tmRoot"/>
      </p:par>
    </p:tnLst>
  </p:timing>
  <p:txStyles>
    <p:titleStyle>
      <a:lvl1pPr algn="l" rtl="0" eaLnBrk="0" fontAlgn="base" hangingPunct="0">
        <a:lnSpc>
          <a:spcPts val="2800"/>
        </a:lnSpc>
        <a:spcBef>
          <a:spcPct val="0"/>
        </a:spcBef>
        <a:spcAft>
          <a:spcPct val="0"/>
        </a:spcAft>
        <a:defRPr sz="2500" b="1">
          <a:solidFill>
            <a:schemeClr val="tx2"/>
          </a:solidFill>
          <a:latin typeface="+mj-lt"/>
          <a:ea typeface="+mj-ea"/>
          <a:cs typeface="+mj-cs"/>
        </a:defRPr>
      </a:lvl1pPr>
      <a:lvl2pPr algn="l" rtl="0" eaLnBrk="0" fontAlgn="base" hangingPunct="0">
        <a:lnSpc>
          <a:spcPts val="2800"/>
        </a:lnSpc>
        <a:spcBef>
          <a:spcPct val="0"/>
        </a:spcBef>
        <a:spcAft>
          <a:spcPct val="0"/>
        </a:spcAft>
        <a:defRPr sz="2500" b="1">
          <a:solidFill>
            <a:schemeClr val="tx2"/>
          </a:solidFill>
          <a:latin typeface="Arial" charset="0"/>
        </a:defRPr>
      </a:lvl2pPr>
      <a:lvl3pPr algn="l" rtl="0" eaLnBrk="0" fontAlgn="base" hangingPunct="0">
        <a:lnSpc>
          <a:spcPts val="2800"/>
        </a:lnSpc>
        <a:spcBef>
          <a:spcPct val="0"/>
        </a:spcBef>
        <a:spcAft>
          <a:spcPct val="0"/>
        </a:spcAft>
        <a:defRPr sz="2500" b="1">
          <a:solidFill>
            <a:schemeClr val="tx2"/>
          </a:solidFill>
          <a:latin typeface="Arial" charset="0"/>
        </a:defRPr>
      </a:lvl3pPr>
      <a:lvl4pPr algn="l" rtl="0" eaLnBrk="0" fontAlgn="base" hangingPunct="0">
        <a:lnSpc>
          <a:spcPts val="2800"/>
        </a:lnSpc>
        <a:spcBef>
          <a:spcPct val="0"/>
        </a:spcBef>
        <a:spcAft>
          <a:spcPct val="0"/>
        </a:spcAft>
        <a:defRPr sz="2500" b="1">
          <a:solidFill>
            <a:schemeClr val="tx2"/>
          </a:solidFill>
          <a:latin typeface="Arial" charset="0"/>
        </a:defRPr>
      </a:lvl4pPr>
      <a:lvl5pPr algn="l" rtl="0" eaLnBrk="0" fontAlgn="base" hangingPunct="0">
        <a:lnSpc>
          <a:spcPts val="2800"/>
        </a:lnSpc>
        <a:spcBef>
          <a:spcPct val="0"/>
        </a:spcBef>
        <a:spcAft>
          <a:spcPct val="0"/>
        </a:spcAft>
        <a:defRPr sz="2500" b="1">
          <a:solidFill>
            <a:schemeClr val="tx2"/>
          </a:solidFill>
          <a:latin typeface="Arial" charset="0"/>
        </a:defRPr>
      </a:lvl5pPr>
      <a:lvl6pPr marL="457200" algn="ctr" rtl="0" eaLnBrk="0" fontAlgn="base" hangingPunct="0">
        <a:lnSpc>
          <a:spcPts val="3000"/>
        </a:lnSpc>
        <a:spcBef>
          <a:spcPct val="0"/>
        </a:spcBef>
        <a:spcAft>
          <a:spcPct val="0"/>
        </a:spcAft>
        <a:defRPr sz="2800" b="1">
          <a:solidFill>
            <a:schemeClr val="tx2"/>
          </a:solidFill>
          <a:latin typeface="Arial" charset="0"/>
        </a:defRPr>
      </a:lvl6pPr>
      <a:lvl7pPr marL="914400" algn="ctr" rtl="0" eaLnBrk="0" fontAlgn="base" hangingPunct="0">
        <a:lnSpc>
          <a:spcPts val="3000"/>
        </a:lnSpc>
        <a:spcBef>
          <a:spcPct val="0"/>
        </a:spcBef>
        <a:spcAft>
          <a:spcPct val="0"/>
        </a:spcAft>
        <a:defRPr sz="2800" b="1">
          <a:solidFill>
            <a:schemeClr val="tx2"/>
          </a:solidFill>
          <a:latin typeface="Arial" charset="0"/>
        </a:defRPr>
      </a:lvl7pPr>
      <a:lvl8pPr marL="1371600" algn="ctr" rtl="0" eaLnBrk="0" fontAlgn="base" hangingPunct="0">
        <a:lnSpc>
          <a:spcPts val="3000"/>
        </a:lnSpc>
        <a:spcBef>
          <a:spcPct val="0"/>
        </a:spcBef>
        <a:spcAft>
          <a:spcPct val="0"/>
        </a:spcAft>
        <a:defRPr sz="2800" b="1">
          <a:solidFill>
            <a:schemeClr val="tx2"/>
          </a:solidFill>
          <a:latin typeface="Arial" charset="0"/>
        </a:defRPr>
      </a:lvl8pPr>
      <a:lvl9pPr marL="1828800" algn="ctr" rtl="0" eaLnBrk="0" fontAlgn="base" hangingPunct="0">
        <a:lnSpc>
          <a:spcPts val="3000"/>
        </a:lnSpc>
        <a:spcBef>
          <a:spcPct val="0"/>
        </a:spcBef>
        <a:spcAft>
          <a:spcPct val="0"/>
        </a:spcAft>
        <a:defRPr sz="2800" b="1">
          <a:solidFill>
            <a:schemeClr val="tx2"/>
          </a:solidFill>
          <a:latin typeface="Arial" charset="0"/>
        </a:defRPr>
      </a:lvl9pPr>
    </p:titleStyle>
    <p:bodyStyle>
      <a:lvl1pPr marL="342900" indent="-342900" algn="l" rtl="0" eaLnBrk="0" fontAlgn="base" hangingPunct="0">
        <a:lnSpc>
          <a:spcPct val="90000"/>
        </a:lnSpc>
        <a:spcBef>
          <a:spcPct val="25000"/>
        </a:spcBef>
        <a:spcAft>
          <a:spcPct val="0"/>
        </a:spcAft>
        <a:buSzPct val="100000"/>
        <a:buChar char="•"/>
        <a:defRPr sz="2000" b="1">
          <a:solidFill>
            <a:schemeClr val="tx1"/>
          </a:solidFill>
          <a:latin typeface="+mn-lt"/>
          <a:ea typeface="+mn-ea"/>
          <a:cs typeface="+mn-cs"/>
        </a:defRPr>
      </a:lvl1pPr>
      <a:lvl2pPr marL="862013" indent="-341313" algn="l" rtl="0" eaLnBrk="0" fontAlgn="base" hangingPunct="0">
        <a:lnSpc>
          <a:spcPct val="90000"/>
        </a:lnSpc>
        <a:spcBef>
          <a:spcPts val="25"/>
        </a:spcBef>
        <a:spcAft>
          <a:spcPct val="0"/>
        </a:spcAft>
        <a:buSzPct val="100000"/>
        <a:buChar char="–"/>
        <a:defRPr b="1">
          <a:solidFill>
            <a:schemeClr val="tx1"/>
          </a:solidFill>
          <a:latin typeface="+mn-lt"/>
        </a:defRPr>
      </a:lvl2pPr>
      <a:lvl3pPr marL="1204913" indent="-228600" algn="l" rtl="0" eaLnBrk="0" fontAlgn="base" hangingPunct="0">
        <a:lnSpc>
          <a:spcPct val="90000"/>
        </a:lnSpc>
        <a:spcBef>
          <a:spcPts val="25"/>
        </a:spcBef>
        <a:spcAft>
          <a:spcPct val="0"/>
        </a:spcAft>
        <a:buSzPct val="100000"/>
        <a:buChar char=" "/>
        <a:defRPr sz="1600" b="1">
          <a:solidFill>
            <a:schemeClr val="tx1"/>
          </a:solidFill>
          <a:latin typeface="+mn-lt"/>
        </a:defRPr>
      </a:lvl3pPr>
      <a:lvl4pPr marL="1546225" indent="-119063" algn="l" rtl="0" eaLnBrk="0" fontAlgn="base" hangingPunct="0">
        <a:lnSpc>
          <a:spcPct val="90000"/>
        </a:lnSpc>
        <a:spcBef>
          <a:spcPts val="25"/>
        </a:spcBef>
        <a:spcAft>
          <a:spcPct val="0"/>
        </a:spcAft>
        <a:buSzPct val="100000"/>
        <a:buChar char=" "/>
        <a:defRPr sz="1400" b="1">
          <a:solidFill>
            <a:schemeClr val="tx1"/>
          </a:solidFill>
          <a:latin typeface="+mn-lt"/>
        </a:defRPr>
      </a:lvl4pPr>
      <a:lvl5pPr marL="1828800" algn="l" rtl="0" eaLnBrk="0" fontAlgn="base" hangingPunct="0">
        <a:lnSpc>
          <a:spcPct val="90000"/>
        </a:lnSpc>
        <a:spcBef>
          <a:spcPts val="25"/>
        </a:spcBef>
        <a:spcAft>
          <a:spcPct val="0"/>
        </a:spcAft>
        <a:buSzPct val="100000"/>
        <a:buChar char=" "/>
        <a:defRPr sz="1400" b="1">
          <a:solidFill>
            <a:schemeClr val="tx1"/>
          </a:solidFill>
          <a:latin typeface="+mn-lt"/>
        </a:defRPr>
      </a:lvl5pPr>
      <a:lvl6pPr marL="2286000" algn="l" rtl="0" eaLnBrk="0" fontAlgn="base" hangingPunct="0">
        <a:lnSpc>
          <a:spcPct val="90000"/>
        </a:lnSpc>
        <a:spcBef>
          <a:spcPct val="25000"/>
        </a:spcBef>
        <a:spcAft>
          <a:spcPct val="0"/>
        </a:spcAft>
        <a:buSzPct val="100000"/>
        <a:buChar char=" "/>
        <a:defRPr sz="1400" b="1">
          <a:solidFill>
            <a:schemeClr val="tx1"/>
          </a:solidFill>
          <a:latin typeface="+mn-lt"/>
        </a:defRPr>
      </a:lvl6pPr>
      <a:lvl7pPr marL="2743200" algn="l" rtl="0" eaLnBrk="0" fontAlgn="base" hangingPunct="0">
        <a:lnSpc>
          <a:spcPct val="90000"/>
        </a:lnSpc>
        <a:spcBef>
          <a:spcPct val="25000"/>
        </a:spcBef>
        <a:spcAft>
          <a:spcPct val="0"/>
        </a:spcAft>
        <a:buSzPct val="100000"/>
        <a:buChar char=" "/>
        <a:defRPr sz="1400" b="1">
          <a:solidFill>
            <a:schemeClr val="tx1"/>
          </a:solidFill>
          <a:latin typeface="+mn-lt"/>
        </a:defRPr>
      </a:lvl7pPr>
      <a:lvl8pPr marL="3200400" algn="l" rtl="0" eaLnBrk="0" fontAlgn="base" hangingPunct="0">
        <a:lnSpc>
          <a:spcPct val="90000"/>
        </a:lnSpc>
        <a:spcBef>
          <a:spcPct val="25000"/>
        </a:spcBef>
        <a:spcAft>
          <a:spcPct val="0"/>
        </a:spcAft>
        <a:buSzPct val="100000"/>
        <a:buChar char=" "/>
        <a:defRPr sz="1400" b="1">
          <a:solidFill>
            <a:schemeClr val="tx1"/>
          </a:solidFill>
          <a:latin typeface="+mn-lt"/>
        </a:defRPr>
      </a:lvl8pPr>
      <a:lvl9pPr marL="3657600" algn="l" rtl="0" eaLnBrk="0" fontAlgn="base" hangingPunct="0">
        <a:lnSpc>
          <a:spcPct val="90000"/>
        </a:lnSpc>
        <a:spcBef>
          <a:spcPct val="25000"/>
        </a:spcBef>
        <a:spcAft>
          <a:spcPct val="0"/>
        </a:spcAft>
        <a:buSzPct val="100000"/>
        <a:buChar char=" "/>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rl.ni@ll.mit.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0.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2.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44.png"/><Relationship Id="rId10" Type="http://schemas.openxmlformats.org/officeDocument/2006/relationships/image" Target="../media/image30.png"/><Relationship Id="rId4" Type="http://schemas.openxmlformats.org/officeDocument/2006/relationships/image" Target="../media/image43.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5.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6.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32.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33.png"/><Relationship Id="rId10" Type="http://schemas.openxmlformats.org/officeDocument/2006/relationships/image" Target="../media/image56.png"/><Relationship Id="rId19" Type="http://schemas.openxmlformats.org/officeDocument/2006/relationships/image" Target="../media/image30.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34.png"/><Relationship Id="rId3" Type="http://schemas.openxmlformats.org/officeDocument/2006/relationships/image" Target="../media/image49.png"/><Relationship Id="rId21" Type="http://schemas.openxmlformats.org/officeDocument/2006/relationships/image" Target="../media/image30.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oleObject" Target="../embeddings/oleObject1.bin"/><Relationship Id="rId20" Type="http://schemas.openxmlformats.org/officeDocument/2006/relationships/image" Target="../media/image32.png"/><Relationship Id="rId1" Type="http://schemas.openxmlformats.org/officeDocument/2006/relationships/vmlDrawing" Target="../drawings/vmlDrawing1.v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2.jpeg"/><Relationship Id="rId10" Type="http://schemas.openxmlformats.org/officeDocument/2006/relationships/image" Target="../media/image56.png"/><Relationship Id="rId19" Type="http://schemas.openxmlformats.org/officeDocument/2006/relationships/image" Target="../media/image31.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7.png"/><Relationship Id="rId7"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30.png"/><Relationship Id="rId5" Type="http://schemas.openxmlformats.org/officeDocument/2006/relationships/image" Target="../media/image59.png"/><Relationship Id="rId10" Type="http://schemas.openxmlformats.org/officeDocument/2006/relationships/image" Target="../media/image32.png"/><Relationship Id="rId4" Type="http://schemas.openxmlformats.org/officeDocument/2006/relationships/image" Target="../media/image58.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4.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wmf"/><Relationship Id="rId11" Type="http://schemas.openxmlformats.org/officeDocument/2006/relationships/image" Target="../media/image30.png"/><Relationship Id="rId5" Type="http://schemas.openxmlformats.org/officeDocument/2006/relationships/image" Target="../media/image66.wmf"/><Relationship Id="rId10" Type="http://schemas.openxmlformats.org/officeDocument/2006/relationships/image" Target="../media/image32.png"/><Relationship Id="rId4" Type="http://schemas.openxmlformats.org/officeDocument/2006/relationships/image" Target="../media/image6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3.jpeg"/><Relationship Id="rId3" Type="http://schemas.openxmlformats.org/officeDocument/2006/relationships/image" Target="../media/image68.png"/><Relationship Id="rId7" Type="http://schemas.openxmlformats.org/officeDocument/2006/relationships/image" Target="../media/image31.png"/><Relationship Id="rId12" Type="http://schemas.openxmlformats.org/officeDocument/2006/relationships/image" Target="../media/image7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71.jpeg"/><Relationship Id="rId5" Type="http://schemas.openxmlformats.org/officeDocument/2006/relationships/image" Target="../media/image33.png"/><Relationship Id="rId10" Type="http://schemas.openxmlformats.org/officeDocument/2006/relationships/image" Target="../media/image70.png"/><Relationship Id="rId4" Type="http://schemas.openxmlformats.org/officeDocument/2006/relationships/image" Target="../media/image69.wmf"/><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6.xml"/><Relationship Id="rId7" Type="http://schemas.openxmlformats.org/officeDocument/2006/relationships/image" Target="../media/image32.png"/><Relationship Id="rId12"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1.png"/><Relationship Id="rId11" Type="http://schemas.openxmlformats.org/officeDocument/2006/relationships/oleObject" Target="../embeddings/oleObject2.bin"/><Relationship Id="rId5" Type="http://schemas.openxmlformats.org/officeDocument/2006/relationships/image" Target="../media/image34.png"/><Relationship Id="rId10" Type="http://schemas.openxmlformats.org/officeDocument/2006/relationships/image" Target="../media/image76.png"/><Relationship Id="rId4" Type="http://schemas.openxmlformats.org/officeDocument/2006/relationships/image" Target="../media/image33.png"/><Relationship Id="rId9" Type="http://schemas.openxmlformats.org/officeDocument/2006/relationships/image" Target="../media/image75.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8.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6.png"/><Relationship Id="rId4" Type="http://schemas.openxmlformats.org/officeDocument/2006/relationships/chart" Target="../charts/chart1.xml"/><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79.png"/><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ideo" Target="file:///\\Llfs-ltc\publications\Special%20Projects\HPC\HPEC_2011\447992_HPEC11_Proceedings\Web%20Proceedings\Day%201\Session%202\1430_Ni\demox.wmv" TargetMode="External"/><Relationship Id="rId6" Type="http://schemas.openxmlformats.org/officeDocument/2006/relationships/image" Target="../media/image34.png"/><Relationship Id="rId11" Type="http://schemas.openxmlformats.org/officeDocument/2006/relationships/hyperlink" Target="http://www.ll.mit.edu/HPEC/agendas/proc11/Day1/Session_2/1430_ni/demox.wmv" TargetMode="External"/><Relationship Id="rId5" Type="http://schemas.openxmlformats.org/officeDocument/2006/relationships/image" Target="../media/image33.pn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pn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idx="4294967295"/>
          </p:nvPr>
        </p:nvSpPr>
        <p:spPr>
          <a:xfrm>
            <a:off x="685800" y="1905000"/>
            <a:ext cx="7772400" cy="1143000"/>
          </a:xfrm>
        </p:spPr>
        <p:txBody>
          <a:bodyPr lIns="92064" tIns="46033" rIns="92064" bIns="46033" anchor="ctr"/>
          <a:lstStyle/>
          <a:p>
            <a:pPr algn="ctr">
              <a:lnSpc>
                <a:spcPts val="4000"/>
              </a:lnSpc>
            </a:pPr>
            <a:r>
              <a:rPr lang="en-US" sz="3300" dirty="0" smtClean="0"/>
              <a:t>Image Localization</a:t>
            </a:r>
            <a:br>
              <a:rPr lang="en-US" sz="3300" dirty="0" smtClean="0"/>
            </a:br>
            <a:r>
              <a:rPr lang="en-US" sz="3300" dirty="0" smtClean="0"/>
              <a:t>and Geo-registration</a:t>
            </a:r>
          </a:p>
        </p:txBody>
      </p:sp>
      <p:sp>
        <p:nvSpPr>
          <p:cNvPr id="19458" name="Rectangle 3"/>
          <p:cNvSpPr>
            <a:spLocks noGrp="1" noChangeArrowheads="1"/>
          </p:cNvSpPr>
          <p:nvPr>
            <p:ph type="subTitle" idx="4294967295"/>
          </p:nvPr>
        </p:nvSpPr>
        <p:spPr>
          <a:xfrm>
            <a:off x="962025" y="3395663"/>
            <a:ext cx="7239000" cy="2014537"/>
          </a:xfrm>
        </p:spPr>
        <p:txBody>
          <a:bodyPr lIns="92064" tIns="46033" rIns="92064" bIns="46033"/>
          <a:lstStyle/>
          <a:p>
            <a:pPr marL="0" indent="0" algn="ctr">
              <a:lnSpc>
                <a:spcPct val="100000"/>
              </a:lnSpc>
              <a:spcBef>
                <a:spcPct val="0"/>
              </a:spcBef>
              <a:buNone/>
            </a:pPr>
            <a:r>
              <a:rPr lang="en-US" sz="2200" dirty="0" smtClean="0"/>
              <a:t>Embedded and High Performance Computing</a:t>
            </a:r>
          </a:p>
          <a:p>
            <a:pPr marL="0" indent="0" algn="ctr">
              <a:lnSpc>
                <a:spcPct val="100000"/>
              </a:lnSpc>
              <a:spcBef>
                <a:spcPct val="0"/>
              </a:spcBef>
              <a:buFontTx/>
              <a:buNone/>
            </a:pPr>
            <a:endParaRPr lang="en-US" sz="2200" dirty="0" smtClean="0"/>
          </a:p>
          <a:p>
            <a:pPr marL="0" indent="0" algn="ctr">
              <a:lnSpc>
                <a:spcPct val="100000"/>
              </a:lnSpc>
              <a:spcBef>
                <a:spcPct val="0"/>
              </a:spcBef>
              <a:buFontTx/>
              <a:buNone/>
            </a:pPr>
            <a:r>
              <a:rPr lang="en-US" sz="1800" dirty="0" smtClean="0"/>
              <a:t>Karl Ni, </a:t>
            </a:r>
            <a:r>
              <a:rPr lang="en-US" sz="1800" dirty="0" smtClean="0">
                <a:hlinkClick r:id="rId3"/>
              </a:rPr>
              <a:t>karl.ni@ll.mit.edu</a:t>
            </a:r>
            <a:endParaRPr lang="en-US" sz="1800" dirty="0" smtClean="0"/>
          </a:p>
          <a:p>
            <a:pPr marL="0" indent="0" algn="ctr">
              <a:lnSpc>
                <a:spcPct val="100000"/>
              </a:lnSpc>
              <a:spcBef>
                <a:spcPct val="0"/>
              </a:spcBef>
              <a:buFontTx/>
              <a:buNone/>
            </a:pPr>
            <a:r>
              <a:rPr lang="en-US" sz="1800" dirty="0" smtClean="0"/>
              <a:t>MIT Lincoln Laboratory</a:t>
            </a:r>
          </a:p>
          <a:p>
            <a:pPr marL="0" indent="0" algn="ctr">
              <a:lnSpc>
                <a:spcPct val="100000"/>
              </a:lnSpc>
              <a:spcBef>
                <a:spcPct val="50000"/>
              </a:spcBef>
              <a:spcAft>
                <a:spcPct val="50000"/>
              </a:spcAft>
              <a:buFontTx/>
              <a:buNone/>
            </a:pPr>
            <a:r>
              <a:rPr lang="en-US" sz="1800" dirty="0" smtClean="0"/>
              <a:t>22 September 2011</a:t>
            </a:r>
          </a:p>
        </p:txBody>
      </p:sp>
      <p:pic>
        <p:nvPicPr>
          <p:cNvPr id="183298" name="Picture 2" descr="http://www.ll.mit.edu/HPEC/2011/Image-Lib/HPEC-2011-Logo.png"/>
          <p:cNvPicPr>
            <a:picLocks noChangeAspect="1" noChangeArrowheads="1"/>
          </p:cNvPicPr>
          <p:nvPr/>
        </p:nvPicPr>
        <p:blipFill>
          <a:blip r:embed="rId4" cstate="print"/>
          <a:srcRect/>
          <a:stretch>
            <a:fillRect/>
          </a:stretch>
        </p:blipFill>
        <p:spPr bwMode="auto">
          <a:xfrm>
            <a:off x="7096125" y="4631801"/>
            <a:ext cx="2047875" cy="1714500"/>
          </a:xfrm>
          <a:prstGeom prst="rect">
            <a:avLst/>
          </a:prstGeom>
          <a:noFill/>
        </p:spPr>
      </p:pic>
      <p:sp>
        <p:nvSpPr>
          <p:cNvPr id="5" name="Text Box 6"/>
          <p:cNvSpPr txBox="1">
            <a:spLocks noChangeArrowheads="1"/>
          </p:cNvSpPr>
          <p:nvPr/>
        </p:nvSpPr>
        <p:spPr bwMode="auto">
          <a:xfrm>
            <a:off x="0" y="5866897"/>
            <a:ext cx="5002306" cy="5078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defRPr/>
            </a:pPr>
            <a:r>
              <a:rPr lang="en-US" sz="900" b="1" dirty="0"/>
              <a:t>This work is sponsored by the Department of the Air Force under Air Force contract FA8721-05-C-0002. Opinions, interpretations, conclusions, and recommendations are those of the author and are not necessarily endorsed by the United States Government.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6147" y="1882613"/>
            <a:ext cx="7159625" cy="4442882"/>
          </a:xfrm>
        </p:spPr>
        <p:txBody>
          <a:bodyPr/>
          <a:lstStyle/>
          <a:p>
            <a:r>
              <a:rPr lang="en-US" dirty="0" smtClean="0"/>
              <a:t>GIST Feature computation</a:t>
            </a:r>
          </a:p>
          <a:p>
            <a:pPr lvl="1"/>
            <a:r>
              <a:rPr lang="en-US" dirty="0" smtClean="0"/>
              <a:t>Dimensionality d = 960 vector comparisons</a:t>
            </a:r>
          </a:p>
          <a:p>
            <a:pPr lvl="1"/>
            <a:r>
              <a:rPr lang="en-US" dirty="0" smtClean="0"/>
              <a:t>Each vector requires windowed FFT</a:t>
            </a:r>
          </a:p>
          <a:p>
            <a:pPr lvl="1"/>
            <a:r>
              <a:rPr lang="en-US" dirty="0" smtClean="0"/>
              <a:t>Multiple resolutions </a:t>
            </a:r>
            <a:r>
              <a:rPr lang="en-US" smtClean="0"/>
              <a:t>and windowing</a:t>
            </a:r>
            <a:endParaRPr lang="en-US" dirty="0" smtClean="0"/>
          </a:p>
          <a:p>
            <a:pPr lvl="1"/>
            <a:r>
              <a:rPr lang="en-US" dirty="0" smtClean="0"/>
              <a:t>Parallel processing of different scales</a:t>
            </a:r>
          </a:p>
          <a:p>
            <a:pPr lvl="1">
              <a:buNone/>
            </a:pPr>
            <a:endParaRPr lang="en-US" dirty="0" smtClean="0"/>
          </a:p>
          <a:p>
            <a:r>
              <a:rPr lang="en-US" dirty="0" smtClean="0">
                <a:sym typeface="Wingdings" pitchFamily="2" charset="2"/>
              </a:rPr>
              <a:t>Nearest neighbor O(</a:t>
            </a:r>
            <a:r>
              <a:rPr lang="en-US" dirty="0" err="1" smtClean="0">
                <a:sym typeface="Wingdings" pitchFamily="2" charset="2"/>
              </a:rPr>
              <a:t>dNC</a:t>
            </a:r>
            <a:r>
              <a:rPr lang="en-US" dirty="0" smtClean="0">
                <a:sym typeface="Wingdings" pitchFamily="2" charset="2"/>
              </a:rPr>
              <a:t>)</a:t>
            </a:r>
          </a:p>
          <a:p>
            <a:pPr lvl="1"/>
            <a:r>
              <a:rPr lang="en-US" dirty="0" smtClean="0">
                <a:sym typeface="Wingdings" pitchFamily="2" charset="2"/>
              </a:rPr>
              <a:t>N = 487, C = 5, d = 960</a:t>
            </a:r>
          </a:p>
          <a:p>
            <a:pPr lvl="1"/>
            <a:r>
              <a:rPr lang="en-US" dirty="0" smtClean="0">
                <a:sym typeface="Wingdings" pitchFamily="2" charset="2"/>
              </a:rPr>
              <a:t>Comparison of 256^2 x N images x C Classes</a:t>
            </a:r>
          </a:p>
          <a:p>
            <a:pPr lvl="1"/>
            <a:endParaRPr lang="en-US" dirty="0" smtClean="0">
              <a:sym typeface="Wingdings" pitchFamily="2" charset="2"/>
            </a:endParaRPr>
          </a:p>
          <a:p>
            <a:r>
              <a:rPr lang="en-US" dirty="0" smtClean="0"/>
              <a:t>Sparse feature GMM comparison O(</a:t>
            </a:r>
            <a:r>
              <a:rPr lang="en-US" dirty="0" err="1" smtClean="0"/>
              <a:t>dPC</a:t>
            </a:r>
            <a:r>
              <a:rPr lang="en-US" dirty="0" smtClean="0"/>
              <a:t>)</a:t>
            </a:r>
            <a:endParaRPr lang="en-US" dirty="0" smtClean="0">
              <a:sym typeface="Wingdings" pitchFamily="2" charset="2"/>
            </a:endParaRPr>
          </a:p>
          <a:p>
            <a:pPr lvl="1"/>
            <a:r>
              <a:rPr lang="en-US" dirty="0" smtClean="0">
                <a:sym typeface="Wingdings" pitchFamily="2" charset="2"/>
              </a:rPr>
              <a:t>P = ~ 12/class, C = 5, d = 960</a:t>
            </a:r>
          </a:p>
          <a:p>
            <a:pPr lvl="1"/>
            <a:r>
              <a:rPr lang="en-US" dirty="0" smtClean="0">
                <a:sym typeface="Wingdings" pitchFamily="2" charset="2"/>
              </a:rPr>
              <a:t>Reduce computational complexity reduction on average 83.3%, up to 92.3%, depending on data</a:t>
            </a:r>
          </a:p>
          <a:p>
            <a:pPr lvl="1"/>
            <a:r>
              <a:rPr lang="en-US" dirty="0" smtClean="0">
                <a:sym typeface="Wingdings" pitchFamily="2" charset="2"/>
              </a:rPr>
              <a:t>Two areas for parallelization:</a:t>
            </a:r>
          </a:p>
          <a:p>
            <a:pPr lvl="2"/>
            <a:r>
              <a:rPr lang="en-US" dirty="0" smtClean="0">
                <a:sym typeface="Wingdings" pitchFamily="2" charset="2"/>
              </a:rPr>
              <a:t>Gaussian calculations are independent per prototype</a:t>
            </a:r>
          </a:p>
          <a:p>
            <a:pPr lvl="2"/>
            <a:r>
              <a:rPr lang="en-US" dirty="0" smtClean="0">
                <a:sym typeface="Wingdings" pitchFamily="2" charset="2"/>
              </a:rPr>
              <a:t>Distribution value calculations are independent per class</a:t>
            </a:r>
          </a:p>
          <a:p>
            <a:pPr lvl="1"/>
            <a:endParaRPr lang="en-US" dirty="0" smtClean="0">
              <a:sym typeface="Wingdings" pitchFamily="2" charset="2"/>
            </a:endParaRPr>
          </a:p>
          <a:p>
            <a:endParaRPr lang="en-US" dirty="0"/>
          </a:p>
        </p:txBody>
      </p:sp>
      <p:sp>
        <p:nvSpPr>
          <p:cNvPr id="3" name="Title 2"/>
          <p:cNvSpPr>
            <a:spLocks noGrp="1"/>
          </p:cNvSpPr>
          <p:nvPr>
            <p:ph type="title"/>
          </p:nvPr>
        </p:nvSpPr>
        <p:spPr/>
        <p:txBody>
          <a:bodyPr/>
          <a:lstStyle/>
          <a:p>
            <a:r>
              <a:rPr lang="en-US" dirty="0" smtClean="0"/>
              <a:t>Coarse Computational Loads</a:t>
            </a:r>
            <a:endParaRPr lang="en-US" dirty="0"/>
          </a:p>
        </p:txBody>
      </p:sp>
      <p:grpSp>
        <p:nvGrpSpPr>
          <p:cNvPr id="7" name="Group 6"/>
          <p:cNvGrpSpPr/>
          <p:nvPr/>
        </p:nvGrpSpPr>
        <p:grpSpPr>
          <a:xfrm>
            <a:off x="7874597" y="0"/>
            <a:ext cx="1269403" cy="1602891"/>
            <a:chOff x="6594438" y="1075763"/>
            <a:chExt cx="2377440" cy="3108962"/>
          </a:xfrm>
        </p:grpSpPr>
        <p:sp>
          <p:nvSpPr>
            <p:cNvPr id="8" name="Rectangle 7"/>
            <p:cNvSpPr/>
            <p:nvPr/>
          </p:nvSpPr>
          <p:spPr bwMode="auto">
            <a:xfrm>
              <a:off x="6594438" y="1075763"/>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9" name="Picture 1"/>
            <p:cNvPicPr>
              <a:picLocks noChangeAspect="1" noChangeArrowheads="1"/>
            </p:cNvPicPr>
            <p:nvPr/>
          </p:nvPicPr>
          <p:blipFill>
            <a:blip r:embed="rId2"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0" name="Picture 9"/>
            <p:cNvPicPr>
              <a:picLocks noChangeAspect="1" noChangeArrowheads="1"/>
            </p:cNvPicPr>
            <p:nvPr/>
          </p:nvPicPr>
          <p:blipFill>
            <a:blip r:embed="rId3"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11" name="TextBox 10"/>
            <p:cNvSpPr txBox="1"/>
            <p:nvPr/>
          </p:nvSpPr>
          <p:spPr>
            <a:xfrm>
              <a:off x="6992472" y="1086522"/>
              <a:ext cx="1708870" cy="358178"/>
            </a:xfrm>
            <a:prstGeom prst="rect">
              <a:avLst/>
            </a:prstGeom>
            <a:noFill/>
          </p:spPr>
          <p:txBody>
            <a:bodyPr wrap="none" rtlCol="0">
              <a:spAutoFit/>
            </a:bodyPr>
            <a:lstStyle/>
            <a:p>
              <a:r>
                <a:rPr lang="en-US" sz="600" dirty="0" smtClean="0">
                  <a:solidFill>
                    <a:schemeClr val="bg1"/>
                  </a:solidFill>
                </a:rPr>
                <a:t>Coarse Classification</a:t>
              </a:r>
              <a:endParaRPr lang="en-US" sz="600" dirty="0">
                <a:solidFill>
                  <a:schemeClr val="bg1"/>
                </a:solidFill>
              </a:endParaRPr>
            </a:p>
          </p:txBody>
        </p:sp>
        <p:grpSp>
          <p:nvGrpSpPr>
            <p:cNvPr id="12" name="Group 15"/>
            <p:cNvGrpSpPr/>
            <p:nvPr/>
          </p:nvGrpSpPr>
          <p:grpSpPr>
            <a:xfrm>
              <a:off x="6595457" y="2099534"/>
              <a:ext cx="2376421" cy="2085191"/>
              <a:chOff x="6595457" y="2099534"/>
              <a:chExt cx="2376421" cy="2085191"/>
            </a:xfrm>
            <a:solidFill>
              <a:schemeClr val="accent4">
                <a:lumMod val="20000"/>
                <a:lumOff val="80000"/>
                <a:alpha val="50000"/>
              </a:schemeClr>
            </a:solidFill>
          </p:grpSpPr>
          <p:sp>
            <p:nvSpPr>
              <p:cNvPr id="13" name="Rectangle 12"/>
              <p:cNvSpPr/>
              <p:nvPr/>
            </p:nvSpPr>
            <p:spPr bwMode="auto">
              <a:xfrm>
                <a:off x="6595457" y="3137374"/>
                <a:ext cx="2376421" cy="1047351"/>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6595457" y="2129475"/>
                <a:ext cx="2376421" cy="1007899"/>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5" name="Picture 22"/>
              <p:cNvPicPr>
                <a:picLocks noChangeAspect="1" noChangeArrowheads="1"/>
              </p:cNvPicPr>
              <p:nvPr/>
            </p:nvPicPr>
            <p:blipFill>
              <a:blip r:embed="rId4" cstate="print"/>
              <a:srcRect/>
              <a:stretch>
                <a:fillRect/>
              </a:stretch>
            </p:blipFill>
            <p:spPr bwMode="auto">
              <a:xfrm>
                <a:off x="6878377" y="2339689"/>
                <a:ext cx="1842183" cy="759504"/>
              </a:xfrm>
              <a:prstGeom prst="rect">
                <a:avLst/>
              </a:prstGeom>
              <a:grpFill/>
              <a:ln w="9525">
                <a:noFill/>
                <a:miter lim="800000"/>
                <a:headEnd/>
                <a:tailEnd/>
              </a:ln>
            </p:spPr>
          </p:pic>
          <p:pic>
            <p:nvPicPr>
              <p:cNvPr id="16" name="Picture 3"/>
              <p:cNvPicPr>
                <a:picLocks noChangeAspect="1" noChangeArrowheads="1"/>
              </p:cNvPicPr>
              <p:nvPr/>
            </p:nvPicPr>
            <p:blipFill>
              <a:blip r:embed="rId5" cstate="print"/>
              <a:srcRect t="28249" b="13675"/>
              <a:stretch>
                <a:fillRect/>
              </a:stretch>
            </p:blipFill>
            <p:spPr bwMode="auto">
              <a:xfrm>
                <a:off x="6875575" y="3358804"/>
                <a:ext cx="1834837" cy="801743"/>
              </a:xfrm>
              <a:prstGeom prst="rect">
                <a:avLst/>
              </a:prstGeom>
              <a:grpFill/>
              <a:ln w="9525">
                <a:noFill/>
                <a:miter lim="800000"/>
                <a:headEnd/>
                <a:tailEnd/>
              </a:ln>
            </p:spPr>
          </p:pic>
          <p:pic>
            <p:nvPicPr>
              <p:cNvPr id="17" name="Picture 10"/>
              <p:cNvPicPr>
                <a:picLocks noChangeAspect="1" noChangeArrowheads="1"/>
              </p:cNvPicPr>
              <p:nvPr/>
            </p:nvPicPr>
            <p:blipFill>
              <a:blip r:embed="rId6" cstate="print"/>
              <a:srcRect t="22860" b="31738"/>
              <a:stretch>
                <a:fillRect/>
              </a:stretch>
            </p:blipFill>
            <p:spPr bwMode="auto">
              <a:xfrm>
                <a:off x="6870609" y="2350906"/>
                <a:ext cx="1848652" cy="786467"/>
              </a:xfrm>
              <a:prstGeom prst="rect">
                <a:avLst/>
              </a:prstGeom>
              <a:grpFill/>
              <a:ln w="9525">
                <a:noFill/>
                <a:miter lim="800000"/>
                <a:headEnd/>
                <a:tailEnd/>
              </a:ln>
            </p:spPr>
          </p:pic>
          <p:sp>
            <p:nvSpPr>
              <p:cNvPr id="18" name="TextBox 17"/>
              <p:cNvSpPr txBox="1"/>
              <p:nvPr/>
            </p:nvSpPr>
            <p:spPr>
              <a:xfrm>
                <a:off x="7058811" y="2099534"/>
                <a:ext cx="1669843" cy="358178"/>
              </a:xfrm>
              <a:prstGeom prst="rect">
                <a:avLst/>
              </a:prstGeom>
              <a:grpFill/>
            </p:spPr>
            <p:txBody>
              <a:bodyPr wrap="none" rtlCol="0">
                <a:spAutoFit/>
              </a:bodyPr>
              <a:lstStyle/>
              <a:p>
                <a:r>
                  <a:rPr lang="en-US" sz="600" dirty="0" smtClean="0"/>
                  <a:t>Medium Localization</a:t>
                </a:r>
                <a:endParaRPr lang="en-US" sz="600" dirty="0"/>
              </a:p>
            </p:txBody>
          </p:sp>
          <p:sp>
            <p:nvSpPr>
              <p:cNvPr id="19" name="TextBox 18"/>
              <p:cNvSpPr txBox="1"/>
              <p:nvPr/>
            </p:nvSpPr>
            <p:spPr>
              <a:xfrm>
                <a:off x="7006815" y="3112545"/>
                <a:ext cx="1705870" cy="358178"/>
              </a:xfrm>
              <a:prstGeom prst="rect">
                <a:avLst/>
              </a:prstGeom>
              <a:grpFill/>
            </p:spPr>
            <p:txBody>
              <a:bodyPr wrap="none" rtlCol="0">
                <a:spAutoFit/>
              </a:bodyPr>
              <a:lstStyle/>
              <a:p>
                <a:r>
                  <a:rPr lang="en-US" sz="600" dirty="0" smtClean="0"/>
                  <a:t>Fine Geo-registration</a:t>
                </a:r>
                <a:endParaRPr lang="en-US" sz="600" dirty="0"/>
              </a:p>
            </p:txBody>
          </p:sp>
        </p:grpSp>
      </p:grpSp>
      <p:sp>
        <p:nvSpPr>
          <p:cNvPr id="32" name="Rectangle 31"/>
          <p:cNvSpPr/>
          <p:nvPr/>
        </p:nvSpPr>
        <p:spPr bwMode="auto">
          <a:xfrm>
            <a:off x="498398" y="1108710"/>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33" name="Rectangle 32"/>
          <p:cNvSpPr/>
          <p:nvPr/>
        </p:nvSpPr>
        <p:spPr bwMode="auto">
          <a:xfrm>
            <a:off x="2043868" y="1109876"/>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34" name="Rectangle 33"/>
          <p:cNvSpPr/>
          <p:nvPr/>
        </p:nvSpPr>
        <p:spPr bwMode="auto">
          <a:xfrm>
            <a:off x="2045656" y="1111664"/>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35" name="Rectangle 34"/>
          <p:cNvSpPr/>
          <p:nvPr/>
        </p:nvSpPr>
        <p:spPr bwMode="auto">
          <a:xfrm>
            <a:off x="500185" y="1110500"/>
            <a:ext cx="1545470" cy="674544"/>
          </a:xfrm>
          <a:prstGeom prst="rect">
            <a:avLst/>
          </a:prstGeom>
          <a:solidFill>
            <a:schemeClr val="accent4">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500"/>
                                        <p:tgtEl>
                                          <p:spTgt spid="2">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500"/>
                                        <p:tgtEl>
                                          <p:spTgt spid="2">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animEffect transition="in" filter="fade">
                                      <p:cBhvr>
                                        <p:cTn id="51" dur="500"/>
                                        <p:tgtEl>
                                          <p:spTgt spid="2">
                                            <p:txEl>
                                              <p:pRg st="13" end="13"/>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4" end="14"/>
                                            </p:txEl>
                                          </p:spTgt>
                                        </p:tgtEl>
                                        <p:attrNameLst>
                                          <p:attrName>style.visibility</p:attrName>
                                        </p:attrNameLst>
                                      </p:cBhvr>
                                      <p:to>
                                        <p:strVal val="visible"/>
                                      </p:to>
                                    </p:set>
                                    <p:animEffect transition="in" filter="fade">
                                      <p:cBhvr>
                                        <p:cTn id="54" dur="500"/>
                                        <p:tgtEl>
                                          <p:spTgt spid="2">
                                            <p:txEl>
                                              <p:pRg st="14" end="14"/>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2">
                                            <p:txEl>
                                              <p:pRg st="15" end="15"/>
                                            </p:txEl>
                                          </p:spTgt>
                                        </p:tgtEl>
                                        <p:attrNameLst>
                                          <p:attrName>style.visibility</p:attrName>
                                        </p:attrNameLst>
                                      </p:cBhvr>
                                      <p:to>
                                        <p:strVal val="visible"/>
                                      </p:to>
                                    </p:set>
                                    <p:animEffect transition="in" filter="fade">
                                      <p:cBhvr>
                                        <p:cTn id="57"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Coarse Coverage Capability and Results</a:t>
            </a:r>
            <a:endParaRPr lang="en-US" dirty="0"/>
          </a:p>
        </p:txBody>
      </p:sp>
      <p:graphicFrame>
        <p:nvGraphicFramePr>
          <p:cNvPr id="8" name="Table 7"/>
          <p:cNvGraphicFramePr>
            <a:graphicFrameLocks noGrp="1"/>
          </p:cNvGraphicFramePr>
          <p:nvPr/>
        </p:nvGraphicFramePr>
        <p:xfrm>
          <a:off x="634695" y="3560790"/>
          <a:ext cx="8057481" cy="1832383"/>
        </p:xfrm>
        <a:graphic>
          <a:graphicData uri="http://schemas.openxmlformats.org/drawingml/2006/table">
            <a:tbl>
              <a:tblPr firstRow="1" bandRow="1">
                <a:tableStyleId>{69CF1AB2-1976-4502-BF36-3FF5EA218861}</a:tableStyleId>
              </a:tblPr>
              <a:tblGrid>
                <a:gridCol w="829838"/>
                <a:gridCol w="1472298"/>
                <a:gridCol w="1151069"/>
                <a:gridCol w="1151069"/>
                <a:gridCol w="1151069"/>
                <a:gridCol w="1151069"/>
                <a:gridCol w="1151069"/>
              </a:tblGrid>
              <a:tr h="261769">
                <a:tc>
                  <a:txBody>
                    <a:bodyPr/>
                    <a:lstStyle/>
                    <a:p>
                      <a:endParaRPr lang="en-US" sz="1100" b="1" dirty="0"/>
                    </a:p>
                  </a:txBody>
                  <a:tcPr/>
                </a:tc>
                <a:tc>
                  <a:txBody>
                    <a:bodyPr/>
                    <a:lstStyle/>
                    <a:p>
                      <a:endParaRPr lang="en-US" sz="1100" b="1" dirty="0"/>
                    </a:p>
                  </a:txBody>
                  <a:tcPr/>
                </a:tc>
                <a:tc gridSpan="5">
                  <a:txBody>
                    <a:bodyPr/>
                    <a:lstStyle/>
                    <a:p>
                      <a:pPr algn="ctr"/>
                      <a:r>
                        <a:rPr lang="en-US" sz="1100" dirty="0" smtClean="0"/>
                        <a:t>Training</a:t>
                      </a:r>
                      <a:endParaRPr lang="en-US" sz="11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algn="ctr"/>
                      <a:endParaRPr lang="en-US" sz="1100" dirty="0"/>
                    </a:p>
                  </a:txBody>
                  <a:tcPr/>
                </a:tc>
              </a:tr>
              <a:tr h="261769">
                <a:tc>
                  <a:txBody>
                    <a:bodyPr/>
                    <a:lstStyle/>
                    <a:p>
                      <a:endParaRPr lang="en-US" sz="1100" b="1" dirty="0"/>
                    </a:p>
                  </a:txBody>
                  <a:tcPr/>
                </a:tc>
                <a:tc>
                  <a:txBody>
                    <a:bodyPr/>
                    <a:lstStyle/>
                    <a:p>
                      <a:r>
                        <a:rPr lang="en-US" sz="1100" b="1" dirty="0" smtClean="0"/>
                        <a:t>Datasets</a:t>
                      </a:r>
                      <a:endParaRPr lang="en-US" sz="1100" b="1" dirty="0"/>
                    </a:p>
                  </a:txBody>
                  <a:tcPr/>
                </a:tc>
                <a:tc>
                  <a:txBody>
                    <a:bodyPr/>
                    <a:lstStyle/>
                    <a:p>
                      <a:r>
                        <a:rPr lang="en-US" sz="1100" b="1" dirty="0" smtClean="0"/>
                        <a:t>Coast</a:t>
                      </a:r>
                      <a:endParaRPr lang="en-US" sz="1100" b="1" dirty="0"/>
                    </a:p>
                  </a:txBody>
                  <a:tcPr/>
                </a:tc>
                <a:tc>
                  <a:txBody>
                    <a:bodyPr/>
                    <a:lstStyle/>
                    <a:p>
                      <a:r>
                        <a:rPr lang="en-US" sz="1100" b="1" dirty="0" smtClean="0"/>
                        <a:t>Country</a:t>
                      </a:r>
                      <a:endParaRPr lang="en-US" sz="1100" b="1" dirty="0"/>
                    </a:p>
                  </a:txBody>
                  <a:tcPr/>
                </a:tc>
                <a:tc>
                  <a:txBody>
                    <a:bodyPr/>
                    <a:lstStyle/>
                    <a:p>
                      <a:r>
                        <a:rPr lang="en-US" sz="1100" b="1" dirty="0" smtClean="0"/>
                        <a:t>Forest</a:t>
                      </a:r>
                      <a:endParaRPr lang="en-US" sz="1100" b="1" dirty="0"/>
                    </a:p>
                  </a:txBody>
                  <a:tcPr/>
                </a:tc>
                <a:tc>
                  <a:txBody>
                    <a:bodyPr/>
                    <a:lstStyle/>
                    <a:p>
                      <a:r>
                        <a:rPr lang="en-US" sz="1100" b="1" dirty="0" smtClean="0"/>
                        <a:t>Mountain</a:t>
                      </a:r>
                      <a:endParaRPr lang="en-US" sz="1100" b="1" dirty="0"/>
                    </a:p>
                  </a:txBody>
                  <a:tcPr/>
                </a:tc>
                <a:tc>
                  <a:txBody>
                    <a:bodyPr/>
                    <a:lstStyle/>
                    <a:p>
                      <a:r>
                        <a:rPr lang="en-US" sz="1100" b="1" dirty="0" smtClean="0"/>
                        <a:t>Urban</a:t>
                      </a:r>
                      <a:endParaRPr lang="en-US" sz="1100" b="1" dirty="0"/>
                    </a:p>
                  </a:txBody>
                  <a:tcPr/>
                </a:tc>
              </a:tr>
              <a:tr h="261769">
                <a:tc rowSpan="5">
                  <a:txBody>
                    <a:bodyPr/>
                    <a:lstStyle/>
                    <a:p>
                      <a:r>
                        <a:rPr lang="en-US" sz="1100" b="1" dirty="0" smtClean="0"/>
                        <a:t>Testing</a:t>
                      </a:r>
                      <a:endParaRPr lang="en-US" sz="1100" b="1" dirty="0"/>
                    </a:p>
                  </a:txBody>
                  <a:tcPr/>
                </a:tc>
                <a:tc>
                  <a:txBody>
                    <a:bodyPr/>
                    <a:lstStyle/>
                    <a:p>
                      <a:r>
                        <a:rPr lang="en-US" sz="1100" b="1" dirty="0" smtClean="0"/>
                        <a:t>Coast</a:t>
                      </a:r>
                      <a:endParaRPr lang="en-US" sz="1100" b="1" dirty="0"/>
                    </a:p>
                  </a:txBody>
                  <a:tcPr/>
                </a:tc>
                <a:tc>
                  <a:txBody>
                    <a:bodyPr/>
                    <a:lstStyle/>
                    <a:p>
                      <a:r>
                        <a:rPr lang="en-US" sz="1100" dirty="0" smtClean="0"/>
                        <a:t>0.870</a:t>
                      </a:r>
                      <a:endParaRPr lang="en-US" sz="1100" dirty="0"/>
                    </a:p>
                  </a:txBody>
                  <a:tcPr/>
                </a:tc>
                <a:tc>
                  <a:txBody>
                    <a:bodyPr/>
                    <a:lstStyle/>
                    <a:p>
                      <a:r>
                        <a:rPr lang="en-US" sz="1100" dirty="0" smtClean="0"/>
                        <a:t>0.056</a:t>
                      </a:r>
                      <a:endParaRPr lang="en-US" sz="1100" dirty="0"/>
                    </a:p>
                  </a:txBody>
                  <a:tcPr/>
                </a:tc>
                <a:tc>
                  <a:txBody>
                    <a:bodyPr/>
                    <a:lstStyle/>
                    <a:p>
                      <a:r>
                        <a:rPr lang="en-US" sz="1100" dirty="0" smtClean="0"/>
                        <a:t>0.024</a:t>
                      </a:r>
                      <a:endParaRPr lang="en-US" sz="1100" dirty="0"/>
                    </a:p>
                  </a:txBody>
                  <a:tcPr/>
                </a:tc>
                <a:tc>
                  <a:txBody>
                    <a:bodyPr/>
                    <a:lstStyle/>
                    <a:p>
                      <a:r>
                        <a:rPr lang="en-US" sz="1100" dirty="0" smtClean="0"/>
                        <a:t>0.102</a:t>
                      </a:r>
                      <a:endParaRPr lang="en-US" sz="1100" dirty="0"/>
                    </a:p>
                  </a:txBody>
                  <a:tcPr/>
                </a:tc>
                <a:tc>
                  <a:txBody>
                    <a:bodyPr/>
                    <a:lstStyle/>
                    <a:p>
                      <a:r>
                        <a:rPr lang="en-US" sz="1100" dirty="0" smtClean="0"/>
                        <a:t>0.021</a:t>
                      </a:r>
                      <a:endParaRPr lang="en-US" sz="1100" dirty="0"/>
                    </a:p>
                  </a:txBody>
                  <a:tcPr/>
                </a:tc>
              </a:tr>
              <a:tr h="261769">
                <a:tc vMerge="1">
                  <a:txBody>
                    <a:bodyPr/>
                    <a:lstStyle/>
                    <a:p>
                      <a:endParaRPr lang="en-US" b="1" dirty="0" smtClean="0"/>
                    </a:p>
                  </a:txBody>
                  <a:tcPr/>
                </a:tc>
                <a:tc>
                  <a:txBody>
                    <a:bodyPr/>
                    <a:lstStyle/>
                    <a:p>
                      <a:r>
                        <a:rPr lang="en-US" sz="1100" b="1" dirty="0" smtClean="0"/>
                        <a:t>Country</a:t>
                      </a:r>
                    </a:p>
                  </a:txBody>
                  <a:tcPr/>
                </a:tc>
                <a:tc>
                  <a:txBody>
                    <a:bodyPr/>
                    <a:lstStyle/>
                    <a:p>
                      <a:r>
                        <a:rPr lang="en-US" sz="1100" dirty="0" smtClean="0"/>
                        <a:t>0.132</a:t>
                      </a:r>
                      <a:endParaRPr lang="en-US" sz="1100" dirty="0"/>
                    </a:p>
                  </a:txBody>
                  <a:tcPr/>
                </a:tc>
                <a:tc>
                  <a:txBody>
                    <a:bodyPr/>
                    <a:lstStyle/>
                    <a:p>
                      <a:r>
                        <a:rPr lang="en-US" sz="1100" dirty="0" smtClean="0"/>
                        <a:t>0.856</a:t>
                      </a:r>
                      <a:endParaRPr lang="en-US" sz="1100" dirty="0"/>
                    </a:p>
                  </a:txBody>
                  <a:tcPr/>
                </a:tc>
                <a:tc>
                  <a:txBody>
                    <a:bodyPr/>
                    <a:lstStyle/>
                    <a:p>
                      <a:r>
                        <a:rPr lang="en-US" sz="1100" dirty="0" smtClean="0"/>
                        <a:t>0.035</a:t>
                      </a:r>
                      <a:endParaRPr lang="en-US" sz="1100" dirty="0"/>
                    </a:p>
                  </a:txBody>
                  <a:tcPr/>
                </a:tc>
                <a:tc>
                  <a:txBody>
                    <a:bodyPr/>
                    <a:lstStyle/>
                    <a:p>
                      <a:r>
                        <a:rPr lang="en-US" sz="1100" dirty="0" smtClean="0"/>
                        <a:t>0.060</a:t>
                      </a:r>
                      <a:endParaRPr lang="en-US" sz="1100" dirty="0"/>
                    </a:p>
                  </a:txBody>
                  <a:tcPr/>
                </a:tc>
                <a:tc>
                  <a:txBody>
                    <a:bodyPr/>
                    <a:lstStyle/>
                    <a:p>
                      <a:r>
                        <a:rPr lang="en-US" sz="1100" dirty="0" smtClean="0"/>
                        <a:t>0.035</a:t>
                      </a:r>
                      <a:endParaRPr lang="en-US" sz="1100" dirty="0"/>
                    </a:p>
                  </a:txBody>
                  <a:tcPr/>
                </a:tc>
              </a:tr>
              <a:tr h="261769">
                <a:tc vMerge="1">
                  <a:txBody>
                    <a:bodyPr/>
                    <a:lstStyle/>
                    <a:p>
                      <a:endParaRPr lang="en-US" b="1" dirty="0"/>
                    </a:p>
                  </a:txBody>
                  <a:tcPr/>
                </a:tc>
                <a:tc>
                  <a:txBody>
                    <a:bodyPr/>
                    <a:lstStyle/>
                    <a:p>
                      <a:r>
                        <a:rPr lang="en-US" sz="1100" b="1" dirty="0" smtClean="0"/>
                        <a:t>Forest</a:t>
                      </a:r>
                      <a:endParaRPr lang="en-US" sz="1100" b="1" dirty="0"/>
                    </a:p>
                  </a:txBody>
                  <a:tcPr/>
                </a:tc>
                <a:tc>
                  <a:txBody>
                    <a:bodyPr/>
                    <a:lstStyle/>
                    <a:p>
                      <a:r>
                        <a:rPr lang="en-US" sz="1100" dirty="0" smtClean="0"/>
                        <a:t>0.009</a:t>
                      </a:r>
                      <a:endParaRPr lang="en-US" sz="1100" dirty="0"/>
                    </a:p>
                  </a:txBody>
                  <a:tcPr/>
                </a:tc>
                <a:tc>
                  <a:txBody>
                    <a:bodyPr/>
                    <a:lstStyle/>
                    <a:p>
                      <a:r>
                        <a:rPr lang="en-US" sz="1100" dirty="0" smtClean="0"/>
                        <a:t>0.025</a:t>
                      </a:r>
                      <a:endParaRPr lang="en-US" sz="1100" dirty="0"/>
                    </a:p>
                  </a:txBody>
                  <a:tcPr/>
                </a:tc>
                <a:tc>
                  <a:txBody>
                    <a:bodyPr/>
                    <a:lstStyle/>
                    <a:p>
                      <a:r>
                        <a:rPr lang="en-US" sz="1100" dirty="0" smtClean="0"/>
                        <a:t>0.905</a:t>
                      </a:r>
                      <a:endParaRPr lang="en-US" sz="1100" dirty="0"/>
                    </a:p>
                  </a:txBody>
                  <a:tcPr/>
                </a:tc>
                <a:tc>
                  <a:txBody>
                    <a:bodyPr/>
                    <a:lstStyle/>
                    <a:p>
                      <a:r>
                        <a:rPr lang="en-US" sz="1100" dirty="0" smtClean="0"/>
                        <a:t>0.057</a:t>
                      </a:r>
                      <a:endParaRPr lang="en-US" sz="1100" dirty="0"/>
                    </a:p>
                  </a:txBody>
                  <a:tcPr/>
                </a:tc>
                <a:tc>
                  <a:txBody>
                    <a:bodyPr/>
                    <a:lstStyle/>
                    <a:p>
                      <a:r>
                        <a:rPr lang="en-US" sz="1100" dirty="0" smtClean="0"/>
                        <a:t>0.074</a:t>
                      </a:r>
                      <a:endParaRPr lang="en-US" sz="1100" dirty="0"/>
                    </a:p>
                  </a:txBody>
                  <a:tcPr/>
                </a:tc>
              </a:tr>
              <a:tr h="261769">
                <a:tc vMerge="1">
                  <a:txBody>
                    <a:bodyPr/>
                    <a:lstStyle/>
                    <a:p>
                      <a:endParaRPr lang="en-US" b="1" dirty="0" smtClean="0"/>
                    </a:p>
                  </a:txBody>
                  <a:tcPr/>
                </a:tc>
                <a:tc>
                  <a:txBody>
                    <a:bodyPr/>
                    <a:lstStyle/>
                    <a:p>
                      <a:r>
                        <a:rPr lang="en-US" sz="1100" b="1" dirty="0" smtClean="0"/>
                        <a:t>Mountain</a:t>
                      </a:r>
                    </a:p>
                  </a:txBody>
                  <a:tcPr/>
                </a:tc>
                <a:tc>
                  <a:txBody>
                    <a:bodyPr/>
                    <a:lstStyle/>
                    <a:p>
                      <a:r>
                        <a:rPr lang="en-US" sz="1100" dirty="0" smtClean="0"/>
                        <a:t>0.057</a:t>
                      </a:r>
                      <a:endParaRPr lang="en-US" sz="1100" dirty="0"/>
                    </a:p>
                  </a:txBody>
                  <a:tcPr/>
                </a:tc>
                <a:tc>
                  <a:txBody>
                    <a:bodyPr/>
                    <a:lstStyle/>
                    <a:p>
                      <a:r>
                        <a:rPr lang="en-US" sz="1100" dirty="0" smtClean="0"/>
                        <a:t>0.022</a:t>
                      </a:r>
                      <a:endParaRPr lang="en-US" sz="1100" dirty="0"/>
                    </a:p>
                  </a:txBody>
                  <a:tcPr/>
                </a:tc>
                <a:tc>
                  <a:txBody>
                    <a:bodyPr/>
                    <a:lstStyle/>
                    <a:p>
                      <a:r>
                        <a:rPr lang="en-US" sz="1100" dirty="0" smtClean="0"/>
                        <a:t>0.053</a:t>
                      </a:r>
                      <a:endParaRPr lang="en-US" sz="1100" dirty="0"/>
                    </a:p>
                  </a:txBody>
                  <a:tcPr/>
                </a:tc>
                <a:tc>
                  <a:txBody>
                    <a:bodyPr/>
                    <a:lstStyle/>
                    <a:p>
                      <a:r>
                        <a:rPr lang="en-US" sz="1100" dirty="0" smtClean="0"/>
                        <a:t>0.901</a:t>
                      </a:r>
                      <a:endParaRPr lang="en-US" sz="1100" dirty="0"/>
                    </a:p>
                  </a:txBody>
                  <a:tcPr/>
                </a:tc>
                <a:tc>
                  <a:txBody>
                    <a:bodyPr/>
                    <a:lstStyle/>
                    <a:p>
                      <a:r>
                        <a:rPr lang="en-US" sz="1100" dirty="0" smtClean="0"/>
                        <a:t>0.094</a:t>
                      </a:r>
                      <a:endParaRPr lang="en-US" sz="1100" dirty="0"/>
                    </a:p>
                  </a:txBody>
                  <a:tcPr/>
                </a:tc>
              </a:tr>
              <a:tr h="261769">
                <a:tc vMerge="1">
                  <a:txBody>
                    <a:bodyPr/>
                    <a:lstStyle/>
                    <a:p>
                      <a:endParaRPr lang="en-US" sz="1100" b="1" dirty="0"/>
                    </a:p>
                  </a:txBody>
                  <a:tcPr/>
                </a:tc>
                <a:tc>
                  <a:txBody>
                    <a:bodyPr/>
                    <a:lstStyle/>
                    <a:p>
                      <a:r>
                        <a:rPr lang="en-US" sz="1100" b="1" dirty="0" smtClean="0"/>
                        <a:t>Urban</a:t>
                      </a:r>
                    </a:p>
                  </a:txBody>
                  <a:tcPr/>
                </a:tc>
                <a:tc>
                  <a:txBody>
                    <a:bodyPr/>
                    <a:lstStyle/>
                    <a:p>
                      <a:r>
                        <a:rPr lang="en-US" sz="1100" dirty="0" smtClean="0"/>
                        <a:t>0.023</a:t>
                      </a:r>
                      <a:endParaRPr lang="en-US" sz="1100" dirty="0"/>
                    </a:p>
                  </a:txBody>
                  <a:tcPr/>
                </a:tc>
                <a:tc>
                  <a:txBody>
                    <a:bodyPr/>
                    <a:lstStyle/>
                    <a:p>
                      <a:r>
                        <a:rPr lang="en-US" sz="1100" dirty="0" smtClean="0"/>
                        <a:t>0.024</a:t>
                      </a:r>
                      <a:endParaRPr lang="en-US" sz="1100" dirty="0"/>
                    </a:p>
                  </a:txBody>
                  <a:tcPr/>
                </a:tc>
                <a:tc>
                  <a:txBody>
                    <a:bodyPr/>
                    <a:lstStyle/>
                    <a:p>
                      <a:r>
                        <a:rPr lang="en-US" sz="1100" dirty="0" smtClean="0"/>
                        <a:t>0.042</a:t>
                      </a:r>
                      <a:endParaRPr lang="en-US" sz="1100" dirty="0"/>
                    </a:p>
                  </a:txBody>
                  <a:tcPr/>
                </a:tc>
                <a:tc>
                  <a:txBody>
                    <a:bodyPr/>
                    <a:lstStyle/>
                    <a:p>
                      <a:r>
                        <a:rPr lang="en-US" sz="1100" dirty="0" smtClean="0"/>
                        <a:t>0.096</a:t>
                      </a:r>
                      <a:endParaRPr lang="en-US" sz="1100" dirty="0"/>
                    </a:p>
                  </a:txBody>
                  <a:tcPr/>
                </a:tc>
                <a:tc>
                  <a:txBody>
                    <a:bodyPr/>
                    <a:lstStyle/>
                    <a:p>
                      <a:r>
                        <a:rPr lang="en-US" sz="1100" dirty="0" smtClean="0"/>
                        <a:t>0.902</a:t>
                      </a:r>
                      <a:endParaRPr lang="en-US" sz="1100" dirty="0"/>
                    </a:p>
                  </a:txBody>
                  <a:tcPr/>
                </a:tc>
              </a:tr>
            </a:tbl>
          </a:graphicData>
        </a:graphic>
      </p:graphicFrame>
      <p:sp>
        <p:nvSpPr>
          <p:cNvPr id="10" name="Content Placeholder 9"/>
          <p:cNvSpPr>
            <a:spLocks noGrp="1"/>
          </p:cNvSpPr>
          <p:nvPr>
            <p:ph idx="1"/>
          </p:nvPr>
        </p:nvSpPr>
        <p:spPr>
          <a:xfrm>
            <a:off x="4378362" y="1194104"/>
            <a:ext cx="3810897" cy="1495724"/>
          </a:xfrm>
        </p:spPr>
        <p:txBody>
          <a:bodyPr/>
          <a:lstStyle/>
          <a:p>
            <a:r>
              <a:rPr lang="en-US" dirty="0" smtClean="0"/>
              <a:t>United States</a:t>
            </a:r>
          </a:p>
          <a:p>
            <a:pPr lvl="1"/>
            <a:r>
              <a:rPr lang="en-US" dirty="0" smtClean="0"/>
              <a:t>474M acres forest land</a:t>
            </a:r>
          </a:p>
          <a:p>
            <a:pPr lvl="1"/>
            <a:r>
              <a:rPr lang="en-US" dirty="0" smtClean="0"/>
              <a:t>349M acres crop land</a:t>
            </a:r>
          </a:p>
          <a:p>
            <a:pPr lvl="1"/>
            <a:r>
              <a:rPr lang="en-US" dirty="0" smtClean="0"/>
              <a:t>73M rural residential</a:t>
            </a:r>
          </a:p>
          <a:p>
            <a:pPr lvl="1"/>
            <a:r>
              <a:rPr lang="en-US" dirty="0" smtClean="0"/>
              <a:t>788M acres range and pasture land</a:t>
            </a:r>
          </a:p>
          <a:p>
            <a:pPr lvl="1"/>
            <a:endParaRPr lang="en-US" dirty="0" smtClean="0"/>
          </a:p>
          <a:p>
            <a:pPr lvl="1"/>
            <a:endParaRPr lang="en-US" dirty="0" smtClean="0"/>
          </a:p>
          <a:p>
            <a:endParaRPr lang="en-US" dirty="0" smtClean="0"/>
          </a:p>
          <a:p>
            <a:endParaRPr lang="en-US" dirty="0"/>
          </a:p>
        </p:txBody>
      </p:sp>
      <p:sp>
        <p:nvSpPr>
          <p:cNvPr id="12" name="Content Placeholder 1"/>
          <p:cNvSpPr txBox="1">
            <a:spLocks/>
          </p:cNvSpPr>
          <p:nvPr/>
        </p:nvSpPr>
        <p:spPr bwMode="auto">
          <a:xfrm>
            <a:off x="-139849" y="4819426"/>
            <a:ext cx="9068695" cy="8498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grpSp>
        <p:nvGrpSpPr>
          <p:cNvPr id="7" name="Group 6"/>
          <p:cNvGrpSpPr/>
          <p:nvPr/>
        </p:nvGrpSpPr>
        <p:grpSpPr>
          <a:xfrm>
            <a:off x="7874597" y="0"/>
            <a:ext cx="1269403" cy="1602891"/>
            <a:chOff x="6594438" y="1075763"/>
            <a:chExt cx="2377440" cy="3108962"/>
          </a:xfrm>
        </p:grpSpPr>
        <p:sp>
          <p:nvSpPr>
            <p:cNvPr id="11" name="Rectangle 10"/>
            <p:cNvSpPr/>
            <p:nvPr/>
          </p:nvSpPr>
          <p:spPr bwMode="auto">
            <a:xfrm>
              <a:off x="6594438" y="1075763"/>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3" name="Picture 1"/>
            <p:cNvPicPr>
              <a:picLocks noChangeAspect="1" noChangeArrowheads="1"/>
            </p:cNvPicPr>
            <p:nvPr/>
          </p:nvPicPr>
          <p:blipFill>
            <a:blip r:embed="rId3"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4" name="Picture 13"/>
            <p:cNvPicPr>
              <a:picLocks noChangeAspect="1" noChangeArrowheads="1"/>
            </p:cNvPicPr>
            <p:nvPr/>
          </p:nvPicPr>
          <p:blipFill>
            <a:blip r:embed="rId4"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15" name="TextBox 14"/>
            <p:cNvSpPr txBox="1"/>
            <p:nvPr/>
          </p:nvSpPr>
          <p:spPr>
            <a:xfrm>
              <a:off x="6992472" y="1086522"/>
              <a:ext cx="1708870" cy="358178"/>
            </a:xfrm>
            <a:prstGeom prst="rect">
              <a:avLst/>
            </a:prstGeom>
            <a:noFill/>
          </p:spPr>
          <p:txBody>
            <a:bodyPr wrap="none" rtlCol="0">
              <a:spAutoFit/>
            </a:bodyPr>
            <a:lstStyle/>
            <a:p>
              <a:r>
                <a:rPr lang="en-US" sz="600" dirty="0" smtClean="0">
                  <a:solidFill>
                    <a:schemeClr val="bg1"/>
                  </a:solidFill>
                </a:rPr>
                <a:t>Coarse Classification</a:t>
              </a:r>
              <a:endParaRPr lang="en-US" sz="600" dirty="0">
                <a:solidFill>
                  <a:schemeClr val="bg1"/>
                </a:solidFill>
              </a:endParaRPr>
            </a:p>
          </p:txBody>
        </p:sp>
        <p:grpSp>
          <p:nvGrpSpPr>
            <p:cNvPr id="16" name="Group 15"/>
            <p:cNvGrpSpPr/>
            <p:nvPr/>
          </p:nvGrpSpPr>
          <p:grpSpPr>
            <a:xfrm>
              <a:off x="6595457" y="2099534"/>
              <a:ext cx="2376421" cy="2085191"/>
              <a:chOff x="6595457" y="2099534"/>
              <a:chExt cx="2376421" cy="2085191"/>
            </a:xfrm>
            <a:solidFill>
              <a:schemeClr val="accent4">
                <a:lumMod val="20000"/>
                <a:lumOff val="80000"/>
                <a:alpha val="50000"/>
              </a:schemeClr>
            </a:solidFill>
          </p:grpSpPr>
          <p:sp>
            <p:nvSpPr>
              <p:cNvPr id="17" name="Rectangle 16"/>
              <p:cNvSpPr/>
              <p:nvPr/>
            </p:nvSpPr>
            <p:spPr bwMode="auto">
              <a:xfrm>
                <a:off x="6595457" y="3137374"/>
                <a:ext cx="2376421" cy="1047351"/>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595457" y="2129475"/>
                <a:ext cx="2376421" cy="1007899"/>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9" name="Picture 22"/>
              <p:cNvPicPr>
                <a:picLocks noChangeAspect="1" noChangeArrowheads="1"/>
              </p:cNvPicPr>
              <p:nvPr/>
            </p:nvPicPr>
            <p:blipFill>
              <a:blip r:embed="rId5" cstate="print"/>
              <a:srcRect/>
              <a:stretch>
                <a:fillRect/>
              </a:stretch>
            </p:blipFill>
            <p:spPr bwMode="auto">
              <a:xfrm>
                <a:off x="6878377" y="2339689"/>
                <a:ext cx="1842183" cy="759504"/>
              </a:xfrm>
              <a:prstGeom prst="rect">
                <a:avLst/>
              </a:prstGeom>
              <a:grpFill/>
              <a:ln w="9525">
                <a:noFill/>
                <a:miter lim="800000"/>
                <a:headEnd/>
                <a:tailEnd/>
              </a:ln>
            </p:spPr>
          </p:pic>
          <p:pic>
            <p:nvPicPr>
              <p:cNvPr id="20" name="Picture 3"/>
              <p:cNvPicPr>
                <a:picLocks noChangeAspect="1" noChangeArrowheads="1"/>
              </p:cNvPicPr>
              <p:nvPr/>
            </p:nvPicPr>
            <p:blipFill>
              <a:blip r:embed="rId6" cstate="print"/>
              <a:srcRect t="28249" b="13675"/>
              <a:stretch>
                <a:fillRect/>
              </a:stretch>
            </p:blipFill>
            <p:spPr bwMode="auto">
              <a:xfrm>
                <a:off x="6875575" y="3358804"/>
                <a:ext cx="1834837" cy="801743"/>
              </a:xfrm>
              <a:prstGeom prst="rect">
                <a:avLst/>
              </a:prstGeom>
              <a:grpFill/>
              <a:ln w="9525">
                <a:noFill/>
                <a:miter lim="800000"/>
                <a:headEnd/>
                <a:tailEnd/>
              </a:ln>
            </p:spPr>
          </p:pic>
          <p:pic>
            <p:nvPicPr>
              <p:cNvPr id="21" name="Picture 10"/>
              <p:cNvPicPr>
                <a:picLocks noChangeAspect="1" noChangeArrowheads="1"/>
              </p:cNvPicPr>
              <p:nvPr/>
            </p:nvPicPr>
            <p:blipFill>
              <a:blip r:embed="rId7" cstate="print"/>
              <a:srcRect t="22860" b="31738"/>
              <a:stretch>
                <a:fillRect/>
              </a:stretch>
            </p:blipFill>
            <p:spPr bwMode="auto">
              <a:xfrm>
                <a:off x="6870609" y="2350906"/>
                <a:ext cx="1848652" cy="786467"/>
              </a:xfrm>
              <a:prstGeom prst="rect">
                <a:avLst/>
              </a:prstGeom>
              <a:grpFill/>
              <a:ln w="9525">
                <a:noFill/>
                <a:miter lim="800000"/>
                <a:headEnd/>
                <a:tailEnd/>
              </a:ln>
            </p:spPr>
          </p:pic>
          <p:sp>
            <p:nvSpPr>
              <p:cNvPr id="22" name="TextBox 21"/>
              <p:cNvSpPr txBox="1"/>
              <p:nvPr/>
            </p:nvSpPr>
            <p:spPr>
              <a:xfrm>
                <a:off x="7058811" y="2099534"/>
                <a:ext cx="1669843" cy="358178"/>
              </a:xfrm>
              <a:prstGeom prst="rect">
                <a:avLst/>
              </a:prstGeom>
              <a:grpFill/>
            </p:spPr>
            <p:txBody>
              <a:bodyPr wrap="none" rtlCol="0">
                <a:spAutoFit/>
              </a:bodyPr>
              <a:lstStyle/>
              <a:p>
                <a:r>
                  <a:rPr lang="en-US" sz="600" dirty="0" smtClean="0"/>
                  <a:t>Medium Localization</a:t>
                </a:r>
                <a:endParaRPr lang="en-US" sz="600" dirty="0"/>
              </a:p>
            </p:txBody>
          </p:sp>
          <p:sp>
            <p:nvSpPr>
              <p:cNvPr id="23" name="TextBox 22"/>
              <p:cNvSpPr txBox="1"/>
              <p:nvPr/>
            </p:nvSpPr>
            <p:spPr>
              <a:xfrm>
                <a:off x="7006815" y="3112545"/>
                <a:ext cx="1705870" cy="358178"/>
              </a:xfrm>
              <a:prstGeom prst="rect">
                <a:avLst/>
              </a:prstGeom>
              <a:grpFill/>
            </p:spPr>
            <p:txBody>
              <a:bodyPr wrap="none" rtlCol="0">
                <a:spAutoFit/>
              </a:bodyPr>
              <a:lstStyle/>
              <a:p>
                <a:r>
                  <a:rPr lang="en-US" sz="600" dirty="0" smtClean="0"/>
                  <a:t>Fine Geo-registration</a:t>
                </a:r>
                <a:endParaRPr lang="en-US" sz="600" dirty="0"/>
              </a:p>
            </p:txBody>
          </p:sp>
        </p:grpSp>
      </p:grpSp>
      <p:pic>
        <p:nvPicPr>
          <p:cNvPr id="189442" name="Picture 2" descr="C:\Documents and Settings\ka21369\Desktop\biomes.gif"/>
          <p:cNvPicPr>
            <a:picLocks noChangeAspect="1" noChangeArrowheads="1"/>
          </p:cNvPicPr>
          <p:nvPr/>
        </p:nvPicPr>
        <p:blipFill>
          <a:blip r:embed="rId8" cstate="print"/>
          <a:srcRect/>
          <a:stretch>
            <a:fillRect/>
          </a:stretch>
        </p:blipFill>
        <p:spPr bwMode="auto">
          <a:xfrm>
            <a:off x="215489" y="1086522"/>
            <a:ext cx="4137765" cy="2216076"/>
          </a:xfrm>
          <a:prstGeom prst="rect">
            <a:avLst/>
          </a:prstGeom>
          <a:noFill/>
        </p:spPr>
      </p:pic>
      <p:sp>
        <p:nvSpPr>
          <p:cNvPr id="25" name="Content Placeholder 9"/>
          <p:cNvSpPr txBox="1">
            <a:spLocks/>
          </p:cNvSpPr>
          <p:nvPr/>
        </p:nvSpPr>
        <p:spPr bwMode="auto">
          <a:xfrm>
            <a:off x="484094" y="5518673"/>
            <a:ext cx="8175812" cy="71000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Training data set: 487</a:t>
            </a:r>
            <a:r>
              <a:rPr kumimoji="0" lang="en-US" sz="2000" b="1" i="0" u="none" strike="noStrike" kern="0" cap="none" spc="0" normalizeH="0" noProof="0" dirty="0" smtClean="0">
                <a:ln>
                  <a:noFill/>
                </a:ln>
                <a:solidFill>
                  <a:schemeClr val="tx1"/>
                </a:solidFill>
                <a:effectLst/>
                <a:uLnTx/>
                <a:uFillTx/>
                <a:latin typeface="+mn-lt"/>
                <a:ea typeface="+mn-ea"/>
                <a:cs typeface="+mn-cs"/>
              </a:rPr>
              <a:t> i</a:t>
            </a:r>
            <a:r>
              <a:rPr kumimoji="0" lang="en-US" sz="2000" b="1" i="0" u="none" strike="noStrike" kern="0" cap="none" spc="0" normalizeH="0" baseline="0" noProof="0" dirty="0" smtClean="0">
                <a:ln>
                  <a:noFill/>
                </a:ln>
                <a:solidFill>
                  <a:schemeClr val="tx1"/>
                </a:solidFill>
                <a:effectLst/>
                <a:uLnTx/>
                <a:uFillTx/>
                <a:latin typeface="+mn-lt"/>
                <a:ea typeface="+mn-ea"/>
                <a:cs typeface="+mn-cs"/>
              </a:rPr>
              <a:t>mages spread across 5 different classes</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Computation: 0.6</a:t>
            </a:r>
            <a:r>
              <a:rPr kumimoji="0" lang="en-US" sz="2000" b="1" i="0" u="none" strike="noStrike" kern="0" cap="none" spc="0" normalizeH="0" noProof="0" dirty="0" smtClean="0">
                <a:ln>
                  <a:noFill/>
                </a:ln>
                <a:solidFill>
                  <a:schemeClr val="tx1"/>
                </a:solidFill>
                <a:effectLst/>
                <a:uLnTx/>
                <a:uFillTx/>
                <a:latin typeface="+mn-lt"/>
                <a:ea typeface="+mn-ea"/>
                <a:cs typeface="+mn-cs"/>
              </a:rPr>
              <a:t> Seconds per image in MATLAB</a:t>
            </a:r>
            <a:endParaRPr kumimoji="0" lang="en-US" sz="1800" b="1" i="0" u="none" strike="noStrike" kern="0" cap="none" spc="0" normalizeH="0" baseline="0" noProof="0" dirty="0" smtClean="0">
              <a:ln>
                <a:noFill/>
              </a:ln>
              <a:solidFill>
                <a:schemeClr val="tx1"/>
              </a:solidFill>
              <a:effectLst/>
              <a:uLnTx/>
              <a:uFillTx/>
              <a:latin typeface="+mn-lt"/>
            </a:endParaRP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endParaRPr kumimoji="0" lang="en-US" sz="1800"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kumimoji="0" 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kumimoji="0" lang="en-US" sz="2000" b="1"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50000"/>
                  </a:schemeClr>
                </a:solidFill>
              </a:rPr>
              <a:t>Introduction</a:t>
            </a:r>
          </a:p>
          <a:p>
            <a:endParaRPr lang="en-US" dirty="0" smtClean="0"/>
          </a:p>
          <a:p>
            <a:r>
              <a:rPr lang="en-US" dirty="0" smtClean="0">
                <a:solidFill>
                  <a:schemeClr val="bg1">
                    <a:lumMod val="50000"/>
                  </a:schemeClr>
                </a:solidFill>
              </a:rPr>
              <a:t>Coarse Classification</a:t>
            </a:r>
          </a:p>
          <a:p>
            <a:endParaRPr lang="en-US" dirty="0" smtClean="0">
              <a:solidFill>
                <a:schemeClr val="bg1">
                  <a:lumMod val="50000"/>
                </a:schemeClr>
              </a:solidFill>
            </a:endParaRPr>
          </a:p>
          <a:p>
            <a:r>
              <a:rPr lang="en-US" dirty="0" smtClean="0"/>
              <a:t>Medium Localization</a:t>
            </a:r>
          </a:p>
          <a:p>
            <a:pPr lvl="1"/>
            <a:r>
              <a:rPr lang="en-US" dirty="0" smtClean="0"/>
              <a:t> .</a:t>
            </a:r>
          </a:p>
          <a:p>
            <a:pPr lvl="1"/>
            <a:endParaRPr lang="en-US" dirty="0" smtClean="0"/>
          </a:p>
          <a:p>
            <a:pPr lvl="1"/>
            <a:endParaRPr lang="en-US" dirty="0" smtClean="0"/>
          </a:p>
          <a:p>
            <a:pPr lvl="1"/>
            <a:endParaRPr lang="en-US" dirty="0" smtClean="0"/>
          </a:p>
          <a:p>
            <a:pPr lvl="1"/>
            <a:r>
              <a:rPr lang="en-US" dirty="0" smtClean="0"/>
              <a:t>Computational Complexity</a:t>
            </a:r>
          </a:p>
          <a:p>
            <a:pPr lvl="1"/>
            <a:r>
              <a:rPr lang="en-US" dirty="0" smtClean="0"/>
              <a:t>Results</a:t>
            </a:r>
          </a:p>
          <a:p>
            <a:endParaRPr lang="en-US" dirty="0" smtClean="0">
              <a:solidFill>
                <a:schemeClr val="bg1">
                  <a:lumMod val="50000"/>
                </a:schemeClr>
              </a:solidFill>
            </a:endParaRPr>
          </a:p>
          <a:p>
            <a:r>
              <a:rPr lang="en-US" dirty="0" smtClean="0">
                <a:solidFill>
                  <a:schemeClr val="bg1">
                    <a:lumMod val="50000"/>
                  </a:schemeClr>
                </a:solidFill>
              </a:rPr>
              <a:t>Fine Geo-registration</a:t>
            </a:r>
          </a:p>
          <a:p>
            <a:endParaRPr lang="en-US" dirty="0" smtClean="0">
              <a:solidFill>
                <a:schemeClr val="bg1">
                  <a:lumMod val="50000"/>
                </a:schemeClr>
              </a:solidFill>
            </a:endParaRPr>
          </a:p>
          <a:p>
            <a:r>
              <a:rPr lang="en-US" dirty="0" smtClean="0">
                <a:solidFill>
                  <a:schemeClr val="bg1">
                    <a:lumMod val="50000"/>
                  </a:schemeClr>
                </a:solidFill>
              </a:rPr>
              <a:t>Conclusions</a:t>
            </a: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23" name="Rectangle 22"/>
          <p:cNvSpPr/>
          <p:nvPr/>
        </p:nvSpPr>
        <p:spPr bwMode="auto">
          <a:xfrm>
            <a:off x="6595457" y="2624343"/>
            <a:ext cx="2376421" cy="1007899"/>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24" name="Picture 22"/>
          <p:cNvPicPr>
            <a:picLocks noChangeAspect="1" noChangeArrowheads="1"/>
          </p:cNvPicPr>
          <p:nvPr/>
        </p:nvPicPr>
        <p:blipFill>
          <a:blip r:embed="rId3" cstate="print"/>
          <a:srcRect/>
          <a:stretch>
            <a:fillRect/>
          </a:stretch>
        </p:blipFill>
        <p:spPr bwMode="auto">
          <a:xfrm>
            <a:off x="6878377" y="2834557"/>
            <a:ext cx="1842183" cy="759504"/>
          </a:xfrm>
          <a:prstGeom prst="rect">
            <a:avLst/>
          </a:prstGeom>
          <a:noFill/>
          <a:ln w="9525">
            <a:noFill/>
            <a:miter lim="800000"/>
            <a:headEnd/>
            <a:tailEnd/>
          </a:ln>
        </p:spPr>
      </p:pic>
      <p:pic>
        <p:nvPicPr>
          <p:cNvPr id="26" name="Picture 10"/>
          <p:cNvPicPr>
            <a:picLocks noChangeAspect="1" noChangeArrowheads="1"/>
          </p:cNvPicPr>
          <p:nvPr/>
        </p:nvPicPr>
        <p:blipFill>
          <a:blip r:embed="rId4" cstate="print"/>
          <a:srcRect t="22860" b="31738"/>
          <a:stretch>
            <a:fillRect/>
          </a:stretch>
        </p:blipFill>
        <p:spPr bwMode="auto">
          <a:xfrm>
            <a:off x="6870609" y="2845774"/>
            <a:ext cx="1848652" cy="786467"/>
          </a:xfrm>
          <a:prstGeom prst="rect">
            <a:avLst/>
          </a:prstGeom>
          <a:noFill/>
          <a:ln w="9525">
            <a:noFill/>
            <a:miter lim="800000"/>
            <a:headEnd/>
            <a:tailEnd/>
          </a:ln>
        </p:spPr>
      </p:pic>
      <p:sp>
        <p:nvSpPr>
          <p:cNvPr id="27" name="TextBox 26"/>
          <p:cNvSpPr txBox="1"/>
          <p:nvPr/>
        </p:nvSpPr>
        <p:spPr>
          <a:xfrm>
            <a:off x="7058811" y="2594402"/>
            <a:ext cx="1580882" cy="276999"/>
          </a:xfrm>
          <a:prstGeom prst="rect">
            <a:avLst/>
          </a:prstGeom>
          <a:noFill/>
        </p:spPr>
        <p:txBody>
          <a:bodyPr wrap="none" rtlCol="0">
            <a:spAutoFit/>
          </a:bodyPr>
          <a:lstStyle/>
          <a:p>
            <a:r>
              <a:rPr lang="en-US" dirty="0" smtClean="0"/>
              <a:t>Medium Localization</a:t>
            </a:r>
            <a:endParaRPr lang="en-US" dirty="0"/>
          </a:p>
        </p:txBody>
      </p:sp>
      <p:grpSp>
        <p:nvGrpSpPr>
          <p:cNvPr id="31" name="Group 30"/>
          <p:cNvGrpSpPr/>
          <p:nvPr/>
        </p:nvGrpSpPr>
        <p:grpSpPr>
          <a:xfrm>
            <a:off x="6594438" y="1570631"/>
            <a:ext cx="2377440" cy="3108962"/>
            <a:chOff x="6594438" y="1075763"/>
            <a:chExt cx="2377440" cy="3108962"/>
          </a:xfrm>
        </p:grpSpPr>
        <p:grpSp>
          <p:nvGrpSpPr>
            <p:cNvPr id="29" name="Group 28"/>
            <p:cNvGrpSpPr/>
            <p:nvPr/>
          </p:nvGrpSpPr>
          <p:grpSpPr>
            <a:xfrm>
              <a:off x="6594438" y="1075763"/>
              <a:ext cx="2377440" cy="1054252"/>
              <a:chOff x="6594438" y="1075763"/>
              <a:chExt cx="2377440" cy="1054252"/>
            </a:xfrm>
          </p:grpSpPr>
          <p:sp>
            <p:nvSpPr>
              <p:cNvPr id="17" name="Rectangle 16"/>
              <p:cNvSpPr/>
              <p:nvPr/>
            </p:nvSpPr>
            <p:spPr bwMode="auto">
              <a:xfrm>
                <a:off x="6594438" y="1075763"/>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8" name="Picture 1"/>
              <p:cNvPicPr>
                <a:picLocks noChangeAspect="1" noChangeArrowheads="1"/>
              </p:cNvPicPr>
              <p:nvPr/>
            </p:nvPicPr>
            <p:blipFill>
              <a:blip r:embed="rId5"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9" name="Picture 9"/>
              <p:cNvPicPr>
                <a:picLocks noChangeAspect="1" noChangeArrowheads="1"/>
              </p:cNvPicPr>
              <p:nvPr/>
            </p:nvPicPr>
            <p:blipFill>
              <a:blip r:embed="rId6"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20" name="TextBox 19"/>
              <p:cNvSpPr txBox="1"/>
              <p:nvPr/>
            </p:nvSpPr>
            <p:spPr>
              <a:xfrm>
                <a:off x="6992471" y="1086522"/>
                <a:ext cx="1624163" cy="276999"/>
              </a:xfrm>
              <a:prstGeom prst="rect">
                <a:avLst/>
              </a:prstGeom>
              <a:noFill/>
            </p:spPr>
            <p:txBody>
              <a:bodyPr wrap="none" rtlCol="0">
                <a:spAutoFit/>
              </a:bodyPr>
              <a:lstStyle/>
              <a:p>
                <a:r>
                  <a:rPr lang="en-US" dirty="0" smtClean="0">
                    <a:solidFill>
                      <a:schemeClr val="bg1"/>
                    </a:solidFill>
                  </a:rPr>
                  <a:t>Coarse Classification</a:t>
                </a:r>
                <a:endParaRPr lang="en-US" dirty="0">
                  <a:solidFill>
                    <a:schemeClr val="bg1"/>
                  </a:solidFill>
                </a:endParaRPr>
              </a:p>
            </p:txBody>
          </p:sp>
        </p:grpSp>
        <p:grpSp>
          <p:nvGrpSpPr>
            <p:cNvPr id="30" name="Group 29"/>
            <p:cNvGrpSpPr/>
            <p:nvPr/>
          </p:nvGrpSpPr>
          <p:grpSpPr>
            <a:xfrm>
              <a:off x="6595457" y="3112545"/>
              <a:ext cx="2376421" cy="1072180"/>
              <a:chOff x="6595457" y="3112545"/>
              <a:chExt cx="2376421" cy="1072180"/>
            </a:xfrm>
          </p:grpSpPr>
          <p:sp>
            <p:nvSpPr>
              <p:cNvPr id="22" name="Rectangle 21"/>
              <p:cNvSpPr/>
              <p:nvPr/>
            </p:nvSpPr>
            <p:spPr bwMode="auto">
              <a:xfrm>
                <a:off x="6595457" y="3137374"/>
                <a:ext cx="2376421" cy="1047351"/>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25" name="Picture 3"/>
              <p:cNvPicPr>
                <a:picLocks noChangeAspect="1" noChangeArrowheads="1"/>
              </p:cNvPicPr>
              <p:nvPr/>
            </p:nvPicPr>
            <p:blipFill>
              <a:blip r:embed="rId7"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28" name="TextBox 27"/>
              <p:cNvSpPr txBox="1"/>
              <p:nvPr/>
            </p:nvSpPr>
            <p:spPr>
              <a:xfrm>
                <a:off x="7006815" y="3112545"/>
                <a:ext cx="1625766" cy="276999"/>
              </a:xfrm>
              <a:prstGeom prst="rect">
                <a:avLst/>
              </a:prstGeom>
              <a:noFill/>
            </p:spPr>
            <p:txBody>
              <a:bodyPr wrap="none" rtlCol="0">
                <a:spAutoFit/>
              </a:bodyPr>
              <a:lstStyle/>
              <a:p>
                <a:r>
                  <a:rPr lang="en-US" dirty="0" smtClean="0"/>
                  <a:t>Fine Geo-registration</a:t>
                </a:r>
                <a:endParaRPr lang="en-US" dirty="0"/>
              </a:p>
            </p:txBody>
          </p:sp>
        </p:grpSp>
      </p:grpSp>
      <p:grpSp>
        <p:nvGrpSpPr>
          <p:cNvPr id="33" name="Group 32"/>
          <p:cNvGrpSpPr/>
          <p:nvPr/>
        </p:nvGrpSpPr>
        <p:grpSpPr>
          <a:xfrm>
            <a:off x="2133562" y="2894502"/>
            <a:ext cx="3100403" cy="677498"/>
            <a:chOff x="2165836" y="2195232"/>
            <a:chExt cx="3100403" cy="677498"/>
          </a:xfrm>
        </p:grpSpPr>
        <p:sp>
          <p:nvSpPr>
            <p:cNvPr id="21" name="Rectangle 20"/>
            <p:cNvSpPr/>
            <p:nvPr/>
          </p:nvSpPr>
          <p:spPr bwMode="auto">
            <a:xfrm>
              <a:off x="2165836" y="2195232"/>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32" name="Rectangle 31"/>
            <p:cNvSpPr/>
            <p:nvPr/>
          </p:nvSpPr>
          <p:spPr bwMode="auto">
            <a:xfrm>
              <a:off x="3713094" y="2198186"/>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1"/>
                                        </p:tgtEl>
                                        <p:attrNameLst>
                                          <p:attrName>style.opacity</p:attrName>
                                        </p:attrNameLst>
                                      </p:cBhvr>
                                      <p:to>
                                        <p:strVal val="0.5"/>
                                      </p:to>
                                    </p:set>
                                    <p:animEffect filter="image" prLst="opacity: 0.5">
                                      <p:cBhvr rctx="IE">
                                        <p:cTn id="7" dur="indefinite"/>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6" name="Picture 4"/>
          <p:cNvPicPr>
            <a:picLocks noChangeAspect="1" noChangeArrowheads="1"/>
          </p:cNvPicPr>
          <p:nvPr/>
        </p:nvPicPr>
        <p:blipFill>
          <a:blip r:embed="rId3" cstate="print"/>
          <a:srcRect/>
          <a:stretch>
            <a:fillRect/>
          </a:stretch>
        </p:blipFill>
        <p:spPr bwMode="auto">
          <a:xfrm>
            <a:off x="3195026" y="2148834"/>
            <a:ext cx="2614108" cy="1960582"/>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t>Medium Features: Conceptual</a:t>
            </a:r>
            <a:endParaRPr lang="en-US" dirty="0"/>
          </a:p>
        </p:txBody>
      </p:sp>
      <p:pic>
        <p:nvPicPr>
          <p:cNvPr id="207874" name="Picture 2"/>
          <p:cNvPicPr>
            <a:picLocks noChangeAspect="1" noChangeArrowheads="1"/>
          </p:cNvPicPr>
          <p:nvPr/>
        </p:nvPicPr>
        <p:blipFill>
          <a:blip r:embed="rId4" cstate="print"/>
          <a:srcRect/>
          <a:stretch>
            <a:fillRect/>
          </a:stretch>
        </p:blipFill>
        <p:spPr bwMode="auto">
          <a:xfrm>
            <a:off x="5905951" y="2162003"/>
            <a:ext cx="2900088" cy="1925898"/>
          </a:xfrm>
          <a:prstGeom prst="rect">
            <a:avLst/>
          </a:prstGeom>
          <a:noFill/>
          <a:ln w="9525">
            <a:noFill/>
            <a:miter lim="800000"/>
            <a:headEnd/>
            <a:tailEnd/>
          </a:ln>
        </p:spPr>
      </p:pic>
      <p:pic>
        <p:nvPicPr>
          <p:cNvPr id="207877" name="Picture 5"/>
          <p:cNvPicPr>
            <a:picLocks noChangeAspect="1" noChangeArrowheads="1"/>
          </p:cNvPicPr>
          <p:nvPr/>
        </p:nvPicPr>
        <p:blipFill>
          <a:blip r:embed="rId5" cstate="print"/>
          <a:srcRect l="7300"/>
          <a:stretch>
            <a:fillRect/>
          </a:stretch>
        </p:blipFill>
        <p:spPr bwMode="auto">
          <a:xfrm>
            <a:off x="301218" y="2146129"/>
            <a:ext cx="2732181" cy="1963288"/>
          </a:xfrm>
          <a:prstGeom prst="rect">
            <a:avLst/>
          </a:prstGeom>
          <a:noFill/>
          <a:ln w="9525">
            <a:noFill/>
            <a:miter lim="800000"/>
            <a:headEnd/>
            <a:tailEnd/>
          </a:ln>
        </p:spPr>
      </p:pic>
      <p:grpSp>
        <p:nvGrpSpPr>
          <p:cNvPr id="43" name="Group 42"/>
          <p:cNvGrpSpPr/>
          <p:nvPr/>
        </p:nvGrpSpPr>
        <p:grpSpPr>
          <a:xfrm>
            <a:off x="432104" y="3313347"/>
            <a:ext cx="8120220" cy="1744533"/>
            <a:chOff x="432104" y="3313347"/>
            <a:chExt cx="8120220" cy="1744533"/>
          </a:xfrm>
        </p:grpSpPr>
        <p:sp>
          <p:nvSpPr>
            <p:cNvPr id="6" name="Content Placeholder 1"/>
            <p:cNvSpPr txBox="1">
              <a:spLocks/>
            </p:cNvSpPr>
            <p:nvPr/>
          </p:nvSpPr>
          <p:spPr bwMode="auto">
            <a:xfrm>
              <a:off x="6174884" y="3313347"/>
              <a:ext cx="2377440" cy="1742739"/>
            </a:xfrm>
            <a:prstGeom prst="rect">
              <a:avLst/>
            </a:prstGeom>
            <a:solidFill>
              <a:schemeClr val="bg1">
                <a:alpha val="84000"/>
              </a:schemeClr>
            </a:solid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lang="en-US" sz="1400" b="1" kern="0" dirty="0" smtClean="0">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lang="en-US" sz="1400" b="1" kern="0" dirty="0" smtClean="0">
                  <a:latin typeface="+mn-lt"/>
                </a:rPr>
                <a:t>FEATURES ARE:</a:t>
              </a:r>
            </a:p>
            <a:p>
              <a:pPr marL="342900" indent="-342900" eaLnBrk="0" hangingPunct="0">
                <a:lnSpc>
                  <a:spcPct val="90000"/>
                </a:lnSpc>
                <a:spcBef>
                  <a:spcPct val="25000"/>
                </a:spcBef>
                <a:buSzPct val="100000"/>
                <a:buFontTx/>
                <a:buChar char="•"/>
              </a:pPr>
              <a:r>
                <a:rPr lang="en-US" sz="1400" b="1" kern="0" noProof="0" dirty="0" smtClean="0">
                  <a:latin typeface="+mn-lt"/>
                </a:rPr>
                <a:t>Red bricks on multiple buildings</a:t>
              </a:r>
            </a:p>
            <a:p>
              <a:pPr marL="342900" indent="-342900" eaLnBrk="0" hangingPunct="0">
                <a:lnSpc>
                  <a:spcPct val="90000"/>
                </a:lnSpc>
                <a:spcBef>
                  <a:spcPct val="25000"/>
                </a:spcBef>
                <a:buSzPct val="100000"/>
                <a:buFontTx/>
                <a:buChar char="•"/>
              </a:pPr>
              <a:r>
                <a:rPr lang="en-US" sz="1400" b="1" kern="0" dirty="0" smtClean="0">
                  <a:latin typeface="+mn-lt"/>
                </a:rPr>
                <a:t>Small hedges, etc</a:t>
              </a:r>
            </a:p>
            <a:p>
              <a:pPr marL="342900" indent="-342900" eaLnBrk="0" hangingPunct="0">
                <a:lnSpc>
                  <a:spcPct val="90000"/>
                </a:lnSpc>
                <a:spcBef>
                  <a:spcPct val="25000"/>
                </a:spcBef>
                <a:buSzPct val="100000"/>
                <a:buFontTx/>
                <a:buChar char="•"/>
              </a:pPr>
              <a:r>
                <a:rPr lang="en-US" sz="1400" b="1" kern="0" noProof="0" dirty="0" smtClean="0">
                  <a:latin typeface="+mn-lt"/>
                </a:rPr>
                <a:t>Windows of a certain type</a:t>
              </a:r>
            </a:p>
            <a:p>
              <a:pPr marL="342900" indent="-342900" eaLnBrk="0" hangingPunct="0">
                <a:lnSpc>
                  <a:spcPct val="90000"/>
                </a:lnSpc>
                <a:spcBef>
                  <a:spcPct val="25000"/>
                </a:spcBef>
                <a:buSzPct val="100000"/>
                <a:buFontTx/>
                <a:buChar char="•"/>
              </a:pPr>
              <a:r>
                <a:rPr lang="en-US" sz="1400" b="1" kern="0" noProof="0" dirty="0" smtClean="0">
                  <a:latin typeface="+mn-lt"/>
                </a:rPr>
                <a:t>Types of buildings are there</a:t>
              </a:r>
            </a:p>
          </p:txBody>
        </p:sp>
        <p:sp>
          <p:nvSpPr>
            <p:cNvPr id="11" name="Content Placeholder 1"/>
            <p:cNvSpPr txBox="1">
              <a:spLocks/>
            </p:cNvSpPr>
            <p:nvPr/>
          </p:nvSpPr>
          <p:spPr bwMode="auto">
            <a:xfrm>
              <a:off x="3347426" y="3315141"/>
              <a:ext cx="2377440" cy="1742739"/>
            </a:xfrm>
            <a:prstGeom prst="rect">
              <a:avLst/>
            </a:prstGeom>
            <a:solidFill>
              <a:schemeClr val="bg1">
                <a:alpha val="84000"/>
              </a:schemeClr>
            </a:solid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lang="en-US" sz="1400" b="1" kern="0" dirty="0" smtClean="0">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lang="en-US" sz="1400" b="1" kern="0" dirty="0" smtClean="0">
                  <a:latin typeface="+mn-lt"/>
                </a:rPr>
                <a:t>FEATURES ARE:</a:t>
              </a:r>
            </a:p>
            <a:p>
              <a:pPr marL="342900" indent="-342900" eaLnBrk="0" hangingPunct="0">
                <a:lnSpc>
                  <a:spcPct val="90000"/>
                </a:lnSpc>
                <a:spcBef>
                  <a:spcPct val="25000"/>
                </a:spcBef>
                <a:buSzPct val="100000"/>
                <a:buFontTx/>
                <a:buChar char="•"/>
              </a:pPr>
              <a:r>
                <a:rPr lang="en-US" sz="1400" b="1" kern="0" noProof="0" dirty="0" smtClean="0">
                  <a:latin typeface="+mn-lt"/>
                </a:rPr>
                <a:t>Arches and white buildings</a:t>
              </a:r>
            </a:p>
            <a:p>
              <a:pPr marL="342900" indent="-342900" eaLnBrk="0" hangingPunct="0">
                <a:lnSpc>
                  <a:spcPct val="90000"/>
                </a:lnSpc>
                <a:spcBef>
                  <a:spcPct val="25000"/>
                </a:spcBef>
                <a:buSzPct val="100000"/>
                <a:buFontTx/>
                <a:buChar char="•"/>
              </a:pPr>
              <a:r>
                <a:rPr lang="en-US" sz="1400" b="1" kern="0" dirty="0" smtClean="0">
                  <a:latin typeface="+mn-lt"/>
                </a:rPr>
                <a:t>Domes and ancient architecture</a:t>
              </a:r>
            </a:p>
            <a:p>
              <a:pPr marL="342900" indent="-342900" eaLnBrk="0" hangingPunct="0">
                <a:lnSpc>
                  <a:spcPct val="90000"/>
                </a:lnSpc>
                <a:spcBef>
                  <a:spcPct val="25000"/>
                </a:spcBef>
                <a:buSzPct val="100000"/>
                <a:buFontTx/>
                <a:buChar char="•"/>
              </a:pPr>
              <a:r>
                <a:rPr lang="en-US" sz="1400" b="1" kern="0" dirty="0" smtClean="0">
                  <a:latin typeface="+mn-lt"/>
                </a:rPr>
                <a:t>Older/speckled materials (higher frequency image content)</a:t>
              </a:r>
              <a:endParaRPr lang="en-US" sz="1400" b="1" kern="0" noProof="0" dirty="0" smtClean="0">
                <a:latin typeface="+mn-lt"/>
              </a:endParaRPr>
            </a:p>
          </p:txBody>
        </p:sp>
        <p:sp>
          <p:nvSpPr>
            <p:cNvPr id="14" name="Content Placeholder 1"/>
            <p:cNvSpPr txBox="1">
              <a:spLocks/>
            </p:cNvSpPr>
            <p:nvPr/>
          </p:nvSpPr>
          <p:spPr bwMode="auto">
            <a:xfrm>
              <a:off x="432104" y="3315140"/>
              <a:ext cx="2377440" cy="1742739"/>
            </a:xfrm>
            <a:prstGeom prst="rect">
              <a:avLst/>
            </a:prstGeom>
            <a:solidFill>
              <a:schemeClr val="bg1">
                <a:alpha val="84000"/>
              </a:schemeClr>
            </a:solidFill>
            <a:ln w="9525">
              <a:noFill/>
              <a:miter lim="800000"/>
              <a:headEnd/>
              <a:tailEnd/>
            </a:ln>
          </p:spPr>
          <p:txBody>
            <a:bodyPr vert="horz" wrap="square" lIns="0" tIns="0" rIns="0" bIns="0" numCol="1" anchor="t" anchorCtr="0" compatLnSpc="1">
              <a:prstTxWarp prst="textNoShape">
                <a:avLst/>
              </a:prstTxWarp>
            </a:bodyPr>
            <a:lstStyle/>
            <a:p>
              <a:pPr marL="342900" indent="-342900" eaLnBrk="0" hangingPunct="0">
                <a:lnSpc>
                  <a:spcPct val="90000"/>
                </a:lnSpc>
                <a:spcBef>
                  <a:spcPct val="25000"/>
                </a:spcBef>
                <a:buSzPct val="100000"/>
                <a:buFontTx/>
                <a:buChar char="•"/>
              </a:pPr>
              <a:endParaRPr lang="en-US" sz="1400" b="1" kern="0" noProof="0" dirty="0" smtClean="0">
                <a:latin typeface="+mn-lt"/>
              </a:endParaRPr>
            </a:p>
            <a:p>
              <a:pPr marL="342900" indent="-342900" eaLnBrk="0" hangingPunct="0">
                <a:lnSpc>
                  <a:spcPct val="90000"/>
                </a:lnSpc>
                <a:spcBef>
                  <a:spcPct val="25000"/>
                </a:spcBef>
                <a:buSzPct val="100000"/>
                <a:buFontTx/>
                <a:buChar char="•"/>
              </a:pPr>
              <a:r>
                <a:rPr lang="en-US" sz="1400" b="1" kern="0" noProof="0" dirty="0" smtClean="0">
                  <a:latin typeface="+mn-lt"/>
                </a:rPr>
                <a:t>FEATURES ARE:</a:t>
              </a:r>
            </a:p>
            <a:p>
              <a:pPr marL="342900" indent="-342900" eaLnBrk="0" hangingPunct="0">
                <a:lnSpc>
                  <a:spcPct val="90000"/>
                </a:lnSpc>
                <a:spcBef>
                  <a:spcPct val="25000"/>
                </a:spcBef>
                <a:buSzPct val="100000"/>
                <a:buFontTx/>
                <a:buChar char="•"/>
              </a:pPr>
              <a:r>
                <a:rPr lang="en-US" sz="1400" b="1" kern="0" noProof="0" dirty="0" smtClean="0">
                  <a:latin typeface="+mn-lt"/>
                </a:rPr>
                <a:t>More suburb-like</a:t>
              </a:r>
            </a:p>
            <a:p>
              <a:pPr marL="342900" indent="-342900" eaLnBrk="0" hangingPunct="0">
                <a:lnSpc>
                  <a:spcPct val="90000"/>
                </a:lnSpc>
                <a:spcBef>
                  <a:spcPct val="25000"/>
                </a:spcBef>
                <a:buSzPct val="100000"/>
                <a:buFontTx/>
                <a:buChar char="•"/>
              </a:pPr>
              <a:r>
                <a:rPr lang="en-US" sz="1400" b="1" kern="0" dirty="0" smtClean="0">
                  <a:latin typeface="+mn-lt"/>
                </a:rPr>
                <a:t>Larger roads</a:t>
              </a:r>
            </a:p>
            <a:p>
              <a:pPr marL="342900" indent="-342900" eaLnBrk="0" hangingPunct="0">
                <a:lnSpc>
                  <a:spcPct val="90000"/>
                </a:lnSpc>
                <a:spcBef>
                  <a:spcPct val="25000"/>
                </a:spcBef>
                <a:buSzPct val="100000"/>
                <a:buFontTx/>
                <a:buChar char="•"/>
              </a:pPr>
              <a:r>
                <a:rPr lang="en-US" sz="1400" b="1" kern="0" dirty="0" smtClean="0">
                  <a:latin typeface="+mn-lt"/>
                </a:rPr>
                <a:t>Drier vegetation</a:t>
              </a:r>
            </a:p>
            <a:p>
              <a:pPr marL="342900" indent="-342900" eaLnBrk="0" hangingPunct="0">
                <a:lnSpc>
                  <a:spcPct val="90000"/>
                </a:lnSpc>
                <a:spcBef>
                  <a:spcPct val="25000"/>
                </a:spcBef>
                <a:buSzPct val="100000"/>
                <a:buFontTx/>
                <a:buChar char="•"/>
              </a:pPr>
              <a:r>
                <a:rPr lang="en-US" sz="1400" b="1" kern="0" noProof="0" dirty="0" smtClean="0">
                  <a:latin typeface="+mn-lt"/>
                </a:rPr>
                <a:t>Shorter houses</a:t>
              </a:r>
            </a:p>
          </p:txBody>
        </p:sp>
      </p:grpSp>
      <p:grpSp>
        <p:nvGrpSpPr>
          <p:cNvPr id="28" name="Group 27"/>
          <p:cNvGrpSpPr/>
          <p:nvPr/>
        </p:nvGrpSpPr>
        <p:grpSpPr>
          <a:xfrm>
            <a:off x="7874598" y="0"/>
            <a:ext cx="1269402" cy="1592132"/>
            <a:chOff x="7347472" y="3991088"/>
            <a:chExt cx="1269402" cy="1592132"/>
          </a:xfrm>
        </p:grpSpPr>
        <p:sp>
          <p:nvSpPr>
            <p:cNvPr id="29" name="Rectangle 28"/>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30" name="Picture 22"/>
            <p:cNvPicPr>
              <a:picLocks noChangeAspect="1" noChangeArrowheads="1"/>
            </p:cNvPicPr>
            <p:nvPr/>
          </p:nvPicPr>
          <p:blipFill>
            <a:blip r:embed="rId6" cstate="print"/>
            <a:srcRect/>
            <a:stretch>
              <a:fillRect/>
            </a:stretch>
          </p:blipFill>
          <p:spPr bwMode="auto">
            <a:xfrm>
              <a:off x="7499077" y="4638358"/>
              <a:ext cx="983609" cy="388950"/>
            </a:xfrm>
            <a:prstGeom prst="rect">
              <a:avLst/>
            </a:prstGeom>
            <a:noFill/>
            <a:ln w="9525">
              <a:noFill/>
              <a:miter lim="800000"/>
              <a:headEnd/>
              <a:tailEnd/>
            </a:ln>
          </p:spPr>
        </p:pic>
        <p:pic>
          <p:nvPicPr>
            <p:cNvPr id="31" name="Picture 10"/>
            <p:cNvPicPr>
              <a:picLocks noChangeAspect="1" noChangeArrowheads="1"/>
            </p:cNvPicPr>
            <p:nvPr/>
          </p:nvPicPr>
          <p:blipFill>
            <a:blip r:embed="rId7"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32" name="TextBox 31"/>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33" name="Group 27"/>
            <p:cNvGrpSpPr/>
            <p:nvPr/>
          </p:nvGrpSpPr>
          <p:grpSpPr>
            <a:xfrm>
              <a:off x="7347472" y="3991087"/>
              <a:ext cx="1269402" cy="1592131"/>
              <a:chOff x="6594438" y="1075763"/>
              <a:chExt cx="2377440" cy="3108962"/>
            </a:xfrm>
          </p:grpSpPr>
          <p:grpSp>
            <p:nvGrpSpPr>
              <p:cNvPr id="34" name="Group 28"/>
              <p:cNvGrpSpPr/>
              <p:nvPr/>
            </p:nvGrpSpPr>
            <p:grpSpPr>
              <a:xfrm>
                <a:off x="6594438" y="1075763"/>
                <a:ext cx="2377440" cy="1054252"/>
                <a:chOff x="6594438" y="1075763"/>
                <a:chExt cx="2377440" cy="1054252"/>
              </a:xfrm>
            </p:grpSpPr>
            <p:sp>
              <p:nvSpPr>
                <p:cNvPr id="39" name="Rectangle 38"/>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40" name="Picture 1"/>
                <p:cNvPicPr>
                  <a:picLocks noChangeAspect="1" noChangeArrowheads="1"/>
                </p:cNvPicPr>
                <p:nvPr/>
              </p:nvPicPr>
              <p:blipFill>
                <a:blip r:embed="rId8"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41" name="Picture 9"/>
                <p:cNvPicPr>
                  <a:picLocks noChangeAspect="1" noChangeArrowheads="1"/>
                </p:cNvPicPr>
                <p:nvPr/>
              </p:nvPicPr>
              <p:blipFill>
                <a:blip r:embed="rId9"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42" name="TextBox 41"/>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35" name="Group 29"/>
              <p:cNvGrpSpPr/>
              <p:nvPr/>
            </p:nvGrpSpPr>
            <p:grpSpPr>
              <a:xfrm>
                <a:off x="6595457" y="3112545"/>
                <a:ext cx="2376421" cy="1072180"/>
                <a:chOff x="6595457" y="3112545"/>
                <a:chExt cx="2376421" cy="1072180"/>
              </a:xfrm>
            </p:grpSpPr>
            <p:sp>
              <p:nvSpPr>
                <p:cNvPr id="36" name="Rectangle 35"/>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37" name="Picture 3"/>
                <p:cNvPicPr>
                  <a:picLocks noChangeAspect="1" noChangeArrowheads="1"/>
                </p:cNvPicPr>
                <p:nvPr/>
              </p:nvPicPr>
              <p:blipFill>
                <a:blip r:embed="rId10"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38" name="TextBox 37"/>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
        <p:nvSpPr>
          <p:cNvPr id="44" name="Rectangle 43"/>
          <p:cNvSpPr/>
          <p:nvPr/>
        </p:nvSpPr>
        <p:spPr bwMode="auto">
          <a:xfrm>
            <a:off x="498398" y="1108710"/>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45" name="Rectangle 44"/>
          <p:cNvSpPr/>
          <p:nvPr/>
        </p:nvSpPr>
        <p:spPr bwMode="auto">
          <a:xfrm>
            <a:off x="2043868" y="1109876"/>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47" name="Rectangle 46"/>
          <p:cNvSpPr/>
          <p:nvPr/>
        </p:nvSpPr>
        <p:spPr bwMode="auto">
          <a:xfrm>
            <a:off x="473327" y="1110500"/>
            <a:ext cx="1545470" cy="674544"/>
          </a:xfrm>
          <a:prstGeom prst="rect">
            <a:avLst/>
          </a:prstGeom>
          <a:solidFill>
            <a:schemeClr val="accent4">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48" name="Content Placeholder 1"/>
          <p:cNvSpPr txBox="1">
            <a:spLocks/>
          </p:cNvSpPr>
          <p:nvPr/>
        </p:nvSpPr>
        <p:spPr bwMode="auto">
          <a:xfrm>
            <a:off x="335279" y="5669270"/>
            <a:ext cx="8593568" cy="580914"/>
          </a:xfrm>
          <a:prstGeom prst="rect">
            <a:avLst/>
          </a:prstGeom>
          <a:solidFill>
            <a:schemeClr val="accent3">
              <a:lumMod val="75000"/>
            </a:schemeClr>
          </a:solid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342900" marR="0" lvl="0" indent="-342900" algn="ctr" defTabSz="914400" rtl="0" eaLnBrk="0" fontAlgn="base" latinLnBrk="0" hangingPunct="0">
              <a:lnSpc>
                <a:spcPct val="90000"/>
              </a:lnSpc>
              <a:spcBef>
                <a:spcPct val="25000"/>
              </a:spcBef>
              <a:spcAft>
                <a:spcPct val="0"/>
              </a:spcAft>
              <a:buClrTx/>
              <a:buSzPct val="100000"/>
              <a:tabLst/>
              <a:defRPr/>
            </a:pPr>
            <a:r>
              <a:rPr lang="en-US" sz="2000" b="1" kern="0" noProof="0" dirty="0" smtClean="0">
                <a:solidFill>
                  <a:schemeClr val="bg1"/>
                </a:solidFill>
                <a:latin typeface="+mn-lt"/>
              </a:rPr>
              <a:t>Choice of features requires looking at multiple semantic concepts defined by entities and attributes </a:t>
            </a:r>
            <a:r>
              <a:rPr lang="en-US" sz="2000" b="1" i="1" kern="0" noProof="0" dirty="0" smtClean="0">
                <a:solidFill>
                  <a:schemeClr val="bg1"/>
                </a:solidFill>
                <a:latin typeface="+mn-lt"/>
              </a:rPr>
              <a:t>inside</a:t>
            </a:r>
            <a:r>
              <a:rPr lang="en-US" sz="2000" b="1" kern="0" noProof="0" dirty="0" smtClean="0">
                <a:solidFill>
                  <a:schemeClr val="bg1"/>
                </a:solidFill>
                <a:latin typeface="+mn-lt"/>
              </a:rPr>
              <a:t> of images</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Face detection and recognition: mostly done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Generic object detector: not so much</a:t>
            </a:r>
            <a:endParaRPr lang="en-US" dirty="0"/>
          </a:p>
        </p:txBody>
      </p:sp>
      <p:sp>
        <p:nvSpPr>
          <p:cNvPr id="3" name="Title 2"/>
          <p:cNvSpPr>
            <a:spLocks noGrp="1"/>
          </p:cNvSpPr>
          <p:nvPr>
            <p:ph type="title"/>
          </p:nvPr>
        </p:nvSpPr>
        <p:spPr/>
        <p:txBody>
          <a:bodyPr/>
          <a:lstStyle/>
          <a:p>
            <a:r>
              <a:rPr lang="en-US" dirty="0" smtClean="0"/>
              <a:t>Medium Features: State of the Art (1/2)</a:t>
            </a:r>
            <a:endParaRPr lang="en-US" dirty="0"/>
          </a:p>
        </p:txBody>
      </p:sp>
      <p:pic>
        <p:nvPicPr>
          <p:cNvPr id="4" name="Picture 8"/>
          <p:cNvPicPr>
            <a:picLocks noChangeAspect="1" noChangeArrowheads="1"/>
          </p:cNvPicPr>
          <p:nvPr/>
        </p:nvPicPr>
        <p:blipFill>
          <a:blip r:embed="rId3" cstate="print"/>
          <a:srcRect/>
          <a:stretch>
            <a:fillRect/>
          </a:stretch>
        </p:blipFill>
        <p:spPr bwMode="auto">
          <a:xfrm>
            <a:off x="3419720" y="1469650"/>
            <a:ext cx="2862745" cy="1973745"/>
          </a:xfrm>
          <a:prstGeom prst="rect">
            <a:avLst/>
          </a:prstGeom>
          <a:noFill/>
          <a:ln w="9525">
            <a:noFill/>
            <a:miter lim="800000"/>
            <a:headEnd/>
            <a:tailEnd/>
          </a:ln>
        </p:spPr>
      </p:pic>
      <p:pic>
        <p:nvPicPr>
          <p:cNvPr id="5" name="Picture 6"/>
          <p:cNvPicPr>
            <a:picLocks noChangeAspect="1" noChangeArrowheads="1"/>
          </p:cNvPicPr>
          <p:nvPr/>
        </p:nvPicPr>
        <p:blipFill>
          <a:blip r:embed="rId4" cstate="print"/>
          <a:srcRect l="5765" t="32879" r="6000" b="27693"/>
          <a:stretch>
            <a:fillRect/>
          </a:stretch>
        </p:blipFill>
        <p:spPr bwMode="auto">
          <a:xfrm>
            <a:off x="1611534" y="3991086"/>
            <a:ext cx="6340115" cy="2183803"/>
          </a:xfrm>
          <a:prstGeom prst="rect">
            <a:avLst/>
          </a:prstGeom>
          <a:noFill/>
          <a:ln w="9525">
            <a:noFill/>
            <a:miter lim="800000"/>
            <a:headEnd/>
            <a:tailEnd/>
          </a:ln>
        </p:spPr>
      </p:pic>
      <p:grpSp>
        <p:nvGrpSpPr>
          <p:cNvPr id="6" name="Group 5"/>
          <p:cNvGrpSpPr/>
          <p:nvPr/>
        </p:nvGrpSpPr>
        <p:grpSpPr>
          <a:xfrm>
            <a:off x="7874598" y="0"/>
            <a:ext cx="1269402" cy="1592132"/>
            <a:chOff x="7347472" y="3991088"/>
            <a:chExt cx="1269402" cy="1592132"/>
          </a:xfrm>
        </p:grpSpPr>
        <p:sp>
          <p:nvSpPr>
            <p:cNvPr id="7" name="Rectangle 6"/>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8" name="Picture 22"/>
            <p:cNvPicPr>
              <a:picLocks noChangeAspect="1" noChangeArrowheads="1"/>
            </p:cNvPicPr>
            <p:nvPr/>
          </p:nvPicPr>
          <p:blipFill>
            <a:blip r:embed="rId5" cstate="print"/>
            <a:srcRect/>
            <a:stretch>
              <a:fillRect/>
            </a:stretch>
          </p:blipFill>
          <p:spPr bwMode="auto">
            <a:xfrm>
              <a:off x="7499077" y="4638358"/>
              <a:ext cx="983609" cy="388950"/>
            </a:xfrm>
            <a:prstGeom prst="rect">
              <a:avLst/>
            </a:prstGeom>
            <a:noFill/>
            <a:ln w="9525">
              <a:noFill/>
              <a:miter lim="800000"/>
              <a:headEnd/>
              <a:tailEnd/>
            </a:ln>
          </p:spPr>
        </p:pic>
        <p:pic>
          <p:nvPicPr>
            <p:cNvPr id="9" name="Picture 10"/>
            <p:cNvPicPr>
              <a:picLocks noChangeAspect="1" noChangeArrowheads="1"/>
            </p:cNvPicPr>
            <p:nvPr/>
          </p:nvPicPr>
          <p:blipFill>
            <a:blip r:embed="rId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10" name="TextBox 9"/>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11" name="Group 27"/>
            <p:cNvGrpSpPr/>
            <p:nvPr/>
          </p:nvGrpSpPr>
          <p:grpSpPr>
            <a:xfrm>
              <a:off x="7347472" y="3991087"/>
              <a:ext cx="1269402" cy="1592131"/>
              <a:chOff x="6594438" y="1075763"/>
              <a:chExt cx="2377440" cy="3108962"/>
            </a:xfrm>
          </p:grpSpPr>
          <p:grpSp>
            <p:nvGrpSpPr>
              <p:cNvPr id="12" name="Group 28"/>
              <p:cNvGrpSpPr/>
              <p:nvPr/>
            </p:nvGrpSpPr>
            <p:grpSpPr>
              <a:xfrm>
                <a:off x="6594438" y="1075763"/>
                <a:ext cx="2377440" cy="1054252"/>
                <a:chOff x="6594438" y="1075763"/>
                <a:chExt cx="2377440" cy="1054252"/>
              </a:xfrm>
            </p:grpSpPr>
            <p:sp>
              <p:nvSpPr>
                <p:cNvPr id="17" name="Rectangle 16"/>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18" name="Picture 1"/>
                <p:cNvPicPr>
                  <a:picLocks noChangeAspect="1" noChangeArrowheads="1"/>
                </p:cNvPicPr>
                <p:nvPr/>
              </p:nvPicPr>
              <p:blipFill>
                <a:blip r:embed="rId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9" name="Picture 9"/>
                <p:cNvPicPr>
                  <a:picLocks noChangeAspect="1" noChangeArrowheads="1"/>
                </p:cNvPicPr>
                <p:nvPr/>
              </p:nvPicPr>
              <p:blipFill>
                <a:blip r:embed="rId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20" name="TextBox 19"/>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13" name="Group 29"/>
              <p:cNvGrpSpPr/>
              <p:nvPr/>
            </p:nvGrpSpPr>
            <p:grpSpPr>
              <a:xfrm>
                <a:off x="6595457" y="3112545"/>
                <a:ext cx="2376421" cy="1072180"/>
                <a:chOff x="6595457" y="3112545"/>
                <a:chExt cx="2376421" cy="1072180"/>
              </a:xfrm>
            </p:grpSpPr>
            <p:sp>
              <p:nvSpPr>
                <p:cNvPr id="14" name="Rectangle 13"/>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15" name="Picture 3"/>
                <p:cNvPicPr>
                  <a:picLocks noChangeAspect="1" noChangeArrowheads="1"/>
                </p:cNvPicPr>
                <p:nvPr/>
              </p:nvPicPr>
              <p:blipFill>
                <a:blip r:embed="rId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16" name="TextBox 15"/>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3337" y="4604272"/>
            <a:ext cx="8283388" cy="1259056"/>
          </a:xfrm>
        </p:spPr>
        <p:txBody>
          <a:bodyPr/>
          <a:lstStyle/>
          <a:p>
            <a:r>
              <a:rPr lang="en-US" dirty="0" smtClean="0"/>
              <a:t>Let’s say you have 10 very good detectors (~%5 FA rate)</a:t>
            </a:r>
          </a:p>
          <a:p>
            <a:r>
              <a:rPr lang="en-US" dirty="0" smtClean="0"/>
              <a:t>Still have a large image to classify at different scales/orientations and 10 x 0.05 FA rate for ~40% FA rate!</a:t>
            </a:r>
          </a:p>
          <a:p>
            <a:r>
              <a:rPr lang="en-US" dirty="0" smtClean="0"/>
              <a:t>These classifiers don’t know anything about their surroundings!</a:t>
            </a:r>
            <a:endParaRPr lang="en-US" dirty="0"/>
          </a:p>
        </p:txBody>
      </p:sp>
      <p:sp>
        <p:nvSpPr>
          <p:cNvPr id="3" name="Title 2"/>
          <p:cNvSpPr>
            <a:spLocks noGrp="1"/>
          </p:cNvSpPr>
          <p:nvPr>
            <p:ph type="title"/>
          </p:nvPr>
        </p:nvSpPr>
        <p:spPr/>
        <p:txBody>
          <a:bodyPr/>
          <a:lstStyle/>
          <a:p>
            <a:r>
              <a:rPr lang="en-US" dirty="0" smtClean="0"/>
              <a:t>Medium Features: State of the Art (2/2)</a:t>
            </a:r>
            <a:endParaRPr lang="en-US" dirty="0"/>
          </a:p>
        </p:txBody>
      </p:sp>
      <p:grpSp>
        <p:nvGrpSpPr>
          <p:cNvPr id="18" name="Group 17"/>
          <p:cNvGrpSpPr/>
          <p:nvPr/>
        </p:nvGrpSpPr>
        <p:grpSpPr>
          <a:xfrm>
            <a:off x="4797899" y="1624406"/>
            <a:ext cx="3334514" cy="2870905"/>
            <a:chOff x="4579172" y="1036320"/>
            <a:chExt cx="4339637" cy="3378988"/>
          </a:xfrm>
        </p:grpSpPr>
        <p:grpSp>
          <p:nvGrpSpPr>
            <p:cNvPr id="13" name="Group 12"/>
            <p:cNvGrpSpPr/>
            <p:nvPr/>
          </p:nvGrpSpPr>
          <p:grpSpPr>
            <a:xfrm>
              <a:off x="4579172" y="1036320"/>
              <a:ext cx="4242099" cy="3051586"/>
              <a:chOff x="5558118" y="3596640"/>
              <a:chExt cx="3585882" cy="2696584"/>
            </a:xfrm>
          </p:grpSpPr>
          <p:pic>
            <p:nvPicPr>
              <p:cNvPr id="5" name="Picture 15"/>
              <p:cNvPicPr>
                <a:picLocks noChangeAspect="1" noChangeArrowheads="1"/>
              </p:cNvPicPr>
              <p:nvPr/>
            </p:nvPicPr>
            <p:blipFill>
              <a:blip r:embed="rId3" cstate="print"/>
              <a:srcRect/>
              <a:stretch>
                <a:fillRect/>
              </a:stretch>
            </p:blipFill>
            <p:spPr bwMode="auto">
              <a:xfrm>
                <a:off x="5558118" y="3603812"/>
                <a:ext cx="3585882" cy="2689412"/>
              </a:xfrm>
              <a:prstGeom prst="rect">
                <a:avLst/>
              </a:prstGeom>
              <a:noFill/>
              <a:ln w="9525">
                <a:noFill/>
                <a:miter lim="800000"/>
                <a:headEnd/>
                <a:tailEnd/>
              </a:ln>
            </p:spPr>
          </p:pic>
          <p:sp>
            <p:nvSpPr>
              <p:cNvPr id="6" name="Rectangle 5"/>
              <p:cNvSpPr/>
              <p:nvPr/>
            </p:nvSpPr>
            <p:spPr bwMode="auto">
              <a:xfrm>
                <a:off x="7756264" y="5228216"/>
                <a:ext cx="344244" cy="763793"/>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7" name="Rectangle 6"/>
              <p:cNvSpPr/>
              <p:nvPr/>
            </p:nvSpPr>
            <p:spPr bwMode="auto">
              <a:xfrm>
                <a:off x="6282466" y="4520006"/>
                <a:ext cx="182881" cy="406998"/>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 name="Rectangle 7"/>
              <p:cNvSpPr/>
              <p:nvPr/>
            </p:nvSpPr>
            <p:spPr bwMode="auto">
              <a:xfrm>
                <a:off x="8640183" y="3596640"/>
                <a:ext cx="224118" cy="394448"/>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 name="Rectangle 8"/>
              <p:cNvSpPr/>
              <p:nvPr/>
            </p:nvSpPr>
            <p:spPr bwMode="auto">
              <a:xfrm>
                <a:off x="6637468" y="4744122"/>
                <a:ext cx="333487" cy="828339"/>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 name="Rectangle 9"/>
              <p:cNvSpPr/>
              <p:nvPr/>
            </p:nvSpPr>
            <p:spPr bwMode="auto">
              <a:xfrm>
                <a:off x="6467139" y="4414222"/>
                <a:ext cx="182881" cy="406998"/>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1" name="Rectangle 10"/>
              <p:cNvSpPr/>
              <p:nvPr/>
            </p:nvSpPr>
            <p:spPr bwMode="auto">
              <a:xfrm>
                <a:off x="6800626" y="4532557"/>
                <a:ext cx="182881" cy="406998"/>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2" name="Rectangle 11"/>
              <p:cNvSpPr/>
              <p:nvPr/>
            </p:nvSpPr>
            <p:spPr bwMode="auto">
              <a:xfrm>
                <a:off x="5748170" y="3781313"/>
                <a:ext cx="182881" cy="406998"/>
              </a:xfrm>
              <a:prstGeom prst="rect">
                <a:avLst/>
              </a:prstGeom>
              <a:noFill/>
              <a:ln w="603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grpSp>
        <p:sp>
          <p:nvSpPr>
            <p:cNvPr id="14" name="TextBox 13"/>
            <p:cNvSpPr txBox="1"/>
            <p:nvPr/>
          </p:nvSpPr>
          <p:spPr>
            <a:xfrm>
              <a:off x="4643775" y="4089287"/>
              <a:ext cx="4275034" cy="326021"/>
            </a:xfrm>
            <a:prstGeom prst="rect">
              <a:avLst/>
            </a:prstGeom>
            <a:solidFill>
              <a:schemeClr val="bg1"/>
            </a:solidFill>
          </p:spPr>
          <p:txBody>
            <a:bodyPr wrap="none" rtlCol="0">
              <a:spAutoFit/>
            </a:bodyPr>
            <a:lstStyle/>
            <a:p>
              <a:r>
                <a:rPr lang="en-US" dirty="0" smtClean="0"/>
                <a:t>People can’t be flying or walking on billboards</a:t>
              </a:r>
              <a:endParaRPr lang="en-US" dirty="0"/>
            </a:p>
          </p:txBody>
        </p:sp>
      </p:grpSp>
      <p:sp>
        <p:nvSpPr>
          <p:cNvPr id="15" name="TextBox 14"/>
          <p:cNvSpPr txBox="1"/>
          <p:nvPr/>
        </p:nvSpPr>
        <p:spPr>
          <a:xfrm>
            <a:off x="311977" y="4218788"/>
            <a:ext cx="4613314" cy="276999"/>
          </a:xfrm>
          <a:prstGeom prst="rect">
            <a:avLst/>
          </a:prstGeom>
          <a:solidFill>
            <a:schemeClr val="bg1"/>
          </a:solidFill>
        </p:spPr>
        <p:txBody>
          <a:bodyPr wrap="none" rtlCol="0">
            <a:spAutoFit/>
          </a:bodyPr>
          <a:lstStyle/>
          <a:p>
            <a:r>
              <a:rPr lang="en-US" dirty="0" smtClean="0"/>
              <a:t>1. Chair, 2. Table, 3. Road, 4. Road, 5. Table, 6. Car, 7. Keyboard</a:t>
            </a:r>
            <a:endParaRPr lang="en-US" dirty="0"/>
          </a:p>
        </p:txBody>
      </p:sp>
      <p:sp>
        <p:nvSpPr>
          <p:cNvPr id="16" name="TextBox 15"/>
          <p:cNvSpPr txBox="1"/>
          <p:nvPr/>
        </p:nvSpPr>
        <p:spPr>
          <a:xfrm>
            <a:off x="2076225" y="5981251"/>
            <a:ext cx="5249732" cy="338554"/>
          </a:xfrm>
          <a:prstGeom prst="rect">
            <a:avLst/>
          </a:prstGeom>
          <a:solidFill>
            <a:schemeClr val="accent3">
              <a:lumMod val="50000"/>
            </a:schemeClr>
          </a:solidFill>
        </p:spPr>
        <p:txBody>
          <a:bodyPr wrap="square" rtlCol="0">
            <a:spAutoFit/>
          </a:bodyPr>
          <a:lstStyle/>
          <a:p>
            <a:pPr algn="ctr"/>
            <a:r>
              <a:rPr lang="en-US" sz="1600" b="1" dirty="0" smtClean="0">
                <a:solidFill>
                  <a:srgbClr val="FFFF00"/>
                </a:solidFill>
              </a:rPr>
              <a:t>We use context in order inference about an image</a:t>
            </a:r>
            <a:endParaRPr lang="en-US" sz="1600" b="1" dirty="0">
              <a:solidFill>
                <a:srgbClr val="FFFF00"/>
              </a:solidFill>
            </a:endParaRPr>
          </a:p>
        </p:txBody>
      </p:sp>
      <p:grpSp>
        <p:nvGrpSpPr>
          <p:cNvPr id="52" name="Group 51"/>
          <p:cNvGrpSpPr/>
          <p:nvPr/>
        </p:nvGrpSpPr>
        <p:grpSpPr>
          <a:xfrm>
            <a:off x="1140261" y="1635163"/>
            <a:ext cx="3259622" cy="2592593"/>
            <a:chOff x="182825" y="1057781"/>
            <a:chExt cx="4121146" cy="3083914"/>
          </a:xfrm>
        </p:grpSpPr>
        <p:pic>
          <p:nvPicPr>
            <p:cNvPr id="181249" name="Picture 1"/>
            <p:cNvPicPr>
              <a:picLocks noChangeAspect="1" noChangeArrowheads="1"/>
            </p:cNvPicPr>
            <p:nvPr/>
          </p:nvPicPr>
          <p:blipFill>
            <a:blip r:embed="rId4" cstate="print"/>
            <a:srcRect/>
            <a:stretch>
              <a:fillRect/>
            </a:stretch>
          </p:blipFill>
          <p:spPr bwMode="auto">
            <a:xfrm>
              <a:off x="182825" y="1057781"/>
              <a:ext cx="4121146" cy="3083914"/>
            </a:xfrm>
            <a:prstGeom prst="rect">
              <a:avLst/>
            </a:prstGeom>
            <a:noFill/>
            <a:ln w="9525">
              <a:noFill/>
              <a:miter lim="800000"/>
              <a:headEnd/>
              <a:tailEnd/>
            </a:ln>
          </p:spPr>
        </p:pic>
        <p:sp>
          <p:nvSpPr>
            <p:cNvPr id="35" name="Rectangle 34"/>
            <p:cNvSpPr/>
            <p:nvPr/>
          </p:nvSpPr>
          <p:spPr bwMode="auto">
            <a:xfrm>
              <a:off x="1678193" y="1742739"/>
              <a:ext cx="613186" cy="1140310"/>
            </a:xfrm>
            <a:prstGeom prst="rect">
              <a:avLst/>
            </a:prstGeom>
            <a:noFill/>
            <a:ln w="47625"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582706" y="3130475"/>
              <a:ext cx="665180" cy="432098"/>
            </a:xfrm>
            <a:prstGeom prst="rect">
              <a:avLst/>
            </a:prstGeom>
            <a:noFill/>
            <a:ln w="47625" cap="flat" cmpd="sng" algn="ctr">
              <a:solidFill>
                <a:schemeClr val="accent3">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Rectangle 36"/>
            <p:cNvSpPr/>
            <p:nvPr/>
          </p:nvSpPr>
          <p:spPr bwMode="auto">
            <a:xfrm>
              <a:off x="1627991" y="3110754"/>
              <a:ext cx="437477" cy="320936"/>
            </a:xfrm>
            <a:prstGeom prst="rect">
              <a:avLst/>
            </a:prstGeom>
            <a:noFill/>
            <a:ln w="47625" cap="flat" cmpd="sng" algn="ctr">
              <a:solidFill>
                <a:schemeClr val="accent4">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8" name="Rectangle 37"/>
            <p:cNvSpPr/>
            <p:nvPr/>
          </p:nvSpPr>
          <p:spPr bwMode="auto">
            <a:xfrm>
              <a:off x="1199478" y="3585884"/>
              <a:ext cx="2404334" cy="320936"/>
            </a:xfrm>
            <a:prstGeom prst="rect">
              <a:avLst/>
            </a:prstGeom>
            <a:noFill/>
            <a:ln w="47625" cap="flat" cmpd="sng" algn="ctr">
              <a:solidFill>
                <a:schemeClr val="accent5">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2481431" y="3098202"/>
              <a:ext cx="993289" cy="552227"/>
            </a:xfrm>
            <a:prstGeom prst="rect">
              <a:avLst/>
            </a:prstGeom>
            <a:noFill/>
            <a:ln w="47625" cap="flat" cmpd="sng" algn="ctr">
              <a:solidFill>
                <a:schemeClr val="accent6">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955637" y="1217407"/>
              <a:ext cx="432099" cy="267150"/>
            </a:xfrm>
            <a:prstGeom prst="rect">
              <a:avLst/>
            </a:prstGeom>
            <a:noFill/>
            <a:ln w="47625" cap="flat" cmpd="sng" algn="ctr">
              <a:solidFill>
                <a:srgbClr val="00B0F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2" name="TextBox 41"/>
            <p:cNvSpPr txBox="1"/>
            <p:nvPr/>
          </p:nvSpPr>
          <p:spPr>
            <a:xfrm>
              <a:off x="1678195" y="3087443"/>
              <a:ext cx="312906" cy="369332"/>
            </a:xfrm>
            <a:prstGeom prst="rect">
              <a:avLst/>
            </a:prstGeom>
            <a:noFill/>
          </p:spPr>
          <p:txBody>
            <a:bodyPr wrap="none" rtlCol="0">
              <a:spAutoFit/>
            </a:bodyPr>
            <a:lstStyle/>
            <a:p>
              <a:r>
                <a:rPr lang="en-US" sz="1800" b="1" dirty="0" smtClean="0">
                  <a:solidFill>
                    <a:schemeClr val="accent4">
                      <a:lumMod val="40000"/>
                      <a:lumOff val="60000"/>
                    </a:schemeClr>
                  </a:solidFill>
                </a:rPr>
                <a:t>1</a:t>
              </a:r>
              <a:endParaRPr lang="en-US" sz="1800" b="1" dirty="0">
                <a:solidFill>
                  <a:schemeClr val="accent4">
                    <a:lumMod val="40000"/>
                    <a:lumOff val="60000"/>
                  </a:schemeClr>
                </a:solidFill>
              </a:endParaRPr>
            </a:p>
          </p:txBody>
        </p:sp>
        <p:sp>
          <p:nvSpPr>
            <p:cNvPr id="45" name="TextBox 44"/>
            <p:cNvSpPr txBox="1"/>
            <p:nvPr/>
          </p:nvSpPr>
          <p:spPr>
            <a:xfrm>
              <a:off x="2282416" y="3573330"/>
              <a:ext cx="312906" cy="369332"/>
            </a:xfrm>
            <a:prstGeom prst="rect">
              <a:avLst/>
            </a:prstGeom>
            <a:noFill/>
          </p:spPr>
          <p:txBody>
            <a:bodyPr wrap="none" rtlCol="0">
              <a:spAutoFit/>
            </a:bodyPr>
            <a:lstStyle/>
            <a:p>
              <a:r>
                <a:rPr lang="en-US" sz="1800" b="1" dirty="0" smtClean="0">
                  <a:solidFill>
                    <a:schemeClr val="accent5">
                      <a:lumMod val="40000"/>
                      <a:lumOff val="60000"/>
                    </a:schemeClr>
                  </a:solidFill>
                </a:rPr>
                <a:t>3</a:t>
              </a:r>
              <a:endParaRPr lang="en-US" sz="1800" b="1" dirty="0">
                <a:solidFill>
                  <a:schemeClr val="accent5">
                    <a:lumMod val="40000"/>
                    <a:lumOff val="60000"/>
                  </a:schemeClr>
                </a:solidFill>
              </a:endParaRPr>
            </a:p>
          </p:txBody>
        </p:sp>
        <p:sp>
          <p:nvSpPr>
            <p:cNvPr id="46" name="TextBox 45"/>
            <p:cNvSpPr txBox="1"/>
            <p:nvPr/>
          </p:nvSpPr>
          <p:spPr>
            <a:xfrm>
              <a:off x="2832849" y="3177090"/>
              <a:ext cx="312906" cy="369332"/>
            </a:xfrm>
            <a:prstGeom prst="rect">
              <a:avLst/>
            </a:prstGeom>
            <a:noFill/>
          </p:spPr>
          <p:txBody>
            <a:bodyPr wrap="none" rtlCol="0">
              <a:spAutoFit/>
            </a:bodyPr>
            <a:lstStyle/>
            <a:p>
              <a:r>
                <a:rPr lang="en-US" sz="1800" b="1" dirty="0" smtClean="0">
                  <a:solidFill>
                    <a:schemeClr val="accent6">
                      <a:lumMod val="40000"/>
                      <a:lumOff val="60000"/>
                    </a:schemeClr>
                  </a:solidFill>
                </a:rPr>
                <a:t>4</a:t>
              </a:r>
              <a:endParaRPr lang="en-US" sz="1800" b="1" dirty="0">
                <a:solidFill>
                  <a:schemeClr val="accent6">
                    <a:lumMod val="40000"/>
                    <a:lumOff val="60000"/>
                  </a:schemeClr>
                </a:solidFill>
              </a:endParaRPr>
            </a:p>
          </p:txBody>
        </p:sp>
        <p:sp>
          <p:nvSpPr>
            <p:cNvPr id="47" name="TextBox 46"/>
            <p:cNvSpPr txBox="1"/>
            <p:nvPr/>
          </p:nvSpPr>
          <p:spPr>
            <a:xfrm>
              <a:off x="779930" y="3146610"/>
              <a:ext cx="312906" cy="369332"/>
            </a:xfrm>
            <a:prstGeom prst="rect">
              <a:avLst/>
            </a:prstGeom>
            <a:noFill/>
          </p:spPr>
          <p:txBody>
            <a:bodyPr wrap="none" rtlCol="0">
              <a:spAutoFit/>
            </a:bodyPr>
            <a:lstStyle/>
            <a:p>
              <a:r>
                <a:rPr lang="en-US" sz="1800" b="1" dirty="0" smtClean="0">
                  <a:solidFill>
                    <a:schemeClr val="accent3">
                      <a:lumMod val="40000"/>
                      <a:lumOff val="60000"/>
                    </a:schemeClr>
                  </a:solidFill>
                </a:rPr>
                <a:t>6</a:t>
              </a:r>
              <a:endParaRPr lang="en-US" sz="1800" b="1" dirty="0">
                <a:solidFill>
                  <a:schemeClr val="accent3">
                    <a:lumMod val="40000"/>
                    <a:lumOff val="60000"/>
                  </a:schemeClr>
                </a:solidFill>
              </a:endParaRPr>
            </a:p>
          </p:txBody>
        </p:sp>
        <p:sp>
          <p:nvSpPr>
            <p:cNvPr id="48" name="TextBox 47"/>
            <p:cNvSpPr txBox="1"/>
            <p:nvPr/>
          </p:nvSpPr>
          <p:spPr>
            <a:xfrm>
              <a:off x="1018391" y="1158239"/>
              <a:ext cx="312906" cy="369332"/>
            </a:xfrm>
            <a:prstGeom prst="rect">
              <a:avLst/>
            </a:prstGeom>
            <a:noFill/>
          </p:spPr>
          <p:txBody>
            <a:bodyPr wrap="none" rtlCol="0">
              <a:spAutoFit/>
            </a:bodyPr>
            <a:lstStyle/>
            <a:p>
              <a:r>
                <a:rPr lang="en-US" sz="1800" b="1" dirty="0" smtClean="0">
                  <a:solidFill>
                    <a:schemeClr val="accent3">
                      <a:lumMod val="60000"/>
                      <a:lumOff val="40000"/>
                    </a:schemeClr>
                  </a:solidFill>
                </a:rPr>
                <a:t>7</a:t>
              </a:r>
              <a:endParaRPr lang="en-US" sz="1800" b="1" dirty="0">
                <a:solidFill>
                  <a:schemeClr val="accent3">
                    <a:lumMod val="60000"/>
                    <a:lumOff val="40000"/>
                  </a:schemeClr>
                </a:solidFill>
              </a:endParaRPr>
            </a:p>
          </p:txBody>
        </p:sp>
        <p:sp>
          <p:nvSpPr>
            <p:cNvPr id="49" name="TextBox 48"/>
            <p:cNvSpPr txBox="1"/>
            <p:nvPr/>
          </p:nvSpPr>
          <p:spPr>
            <a:xfrm>
              <a:off x="1825215" y="2119257"/>
              <a:ext cx="312906" cy="369332"/>
            </a:xfrm>
            <a:prstGeom prst="rect">
              <a:avLst/>
            </a:prstGeom>
            <a:noFill/>
          </p:spPr>
          <p:txBody>
            <a:bodyPr wrap="square" rtlCol="0">
              <a:spAutoFit/>
            </a:bodyPr>
            <a:lstStyle/>
            <a:p>
              <a:r>
                <a:rPr lang="en-US" sz="1800" b="1" dirty="0" smtClean="0">
                  <a:solidFill>
                    <a:srgbClr val="FFFF00"/>
                  </a:solidFill>
                </a:rPr>
                <a:t>2</a:t>
              </a:r>
              <a:endParaRPr lang="en-US" sz="1800" b="1" dirty="0">
                <a:solidFill>
                  <a:srgbClr val="FFFF00"/>
                </a:solidFill>
              </a:endParaRPr>
            </a:p>
          </p:txBody>
        </p:sp>
        <p:sp>
          <p:nvSpPr>
            <p:cNvPr id="50" name="Rectangle 49"/>
            <p:cNvSpPr/>
            <p:nvPr/>
          </p:nvSpPr>
          <p:spPr bwMode="auto">
            <a:xfrm>
              <a:off x="3261360" y="1916654"/>
              <a:ext cx="686696" cy="299421"/>
            </a:xfrm>
            <a:prstGeom prst="rect">
              <a:avLst/>
            </a:prstGeom>
            <a:noFill/>
            <a:ln w="47625" cap="flat" cmpd="sng" algn="ctr">
              <a:solidFill>
                <a:schemeClr val="accent1">
                  <a:lumMod val="40000"/>
                  <a:lumOff val="6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1">
                    <a:lumMod val="40000"/>
                    <a:lumOff val="60000"/>
                  </a:schemeClr>
                </a:solidFill>
                <a:effectLst/>
                <a:latin typeface="Arial" charset="0"/>
              </a:endParaRPr>
            </a:p>
          </p:txBody>
        </p:sp>
        <p:sp>
          <p:nvSpPr>
            <p:cNvPr id="51" name="TextBox 50"/>
            <p:cNvSpPr txBox="1"/>
            <p:nvPr/>
          </p:nvSpPr>
          <p:spPr>
            <a:xfrm>
              <a:off x="3429896" y="1873624"/>
              <a:ext cx="350417" cy="369332"/>
            </a:xfrm>
            <a:prstGeom prst="rect">
              <a:avLst/>
            </a:prstGeom>
            <a:noFill/>
            <a:ln>
              <a:noFill/>
            </a:ln>
          </p:spPr>
          <p:txBody>
            <a:bodyPr wrap="square" rtlCol="0">
              <a:spAutoFit/>
            </a:bodyPr>
            <a:lstStyle/>
            <a:p>
              <a:r>
                <a:rPr lang="en-US" sz="1800" b="1" dirty="0" smtClean="0">
                  <a:solidFill>
                    <a:schemeClr val="accent1">
                      <a:lumMod val="40000"/>
                      <a:lumOff val="60000"/>
                    </a:schemeClr>
                  </a:solidFill>
                </a:rPr>
                <a:t>5</a:t>
              </a:r>
              <a:endParaRPr lang="en-US" sz="1800" b="1" dirty="0">
                <a:solidFill>
                  <a:schemeClr val="accent1">
                    <a:lumMod val="40000"/>
                    <a:lumOff val="60000"/>
                  </a:schemeClr>
                </a:solidFill>
              </a:endParaRPr>
            </a:p>
          </p:txBody>
        </p:sp>
      </p:grpSp>
      <p:sp>
        <p:nvSpPr>
          <p:cNvPr id="83" name="TextBox 82"/>
          <p:cNvSpPr txBox="1"/>
          <p:nvPr/>
        </p:nvSpPr>
        <p:spPr>
          <a:xfrm>
            <a:off x="1656683" y="1376982"/>
            <a:ext cx="2377574" cy="276999"/>
          </a:xfrm>
          <a:prstGeom prst="rect">
            <a:avLst/>
          </a:prstGeom>
          <a:noFill/>
        </p:spPr>
        <p:txBody>
          <a:bodyPr wrap="none" rtlCol="0">
            <a:spAutoFit/>
          </a:bodyPr>
          <a:lstStyle/>
          <a:p>
            <a:r>
              <a:rPr lang="en-US" dirty="0" smtClean="0"/>
              <a:t>Multiple Object Detector Results</a:t>
            </a:r>
            <a:endParaRPr lang="en-US" dirty="0"/>
          </a:p>
        </p:txBody>
      </p:sp>
      <p:sp>
        <p:nvSpPr>
          <p:cNvPr id="84" name="TextBox 83"/>
          <p:cNvSpPr txBox="1"/>
          <p:nvPr/>
        </p:nvSpPr>
        <p:spPr>
          <a:xfrm>
            <a:off x="5294544" y="1378776"/>
            <a:ext cx="2395207" cy="276999"/>
          </a:xfrm>
          <a:prstGeom prst="rect">
            <a:avLst/>
          </a:prstGeom>
          <a:noFill/>
        </p:spPr>
        <p:txBody>
          <a:bodyPr wrap="none" rtlCol="0">
            <a:spAutoFit/>
          </a:bodyPr>
          <a:lstStyle/>
          <a:p>
            <a:r>
              <a:rPr lang="en-US" dirty="0" smtClean="0"/>
              <a:t>Person Detector without Context</a:t>
            </a:r>
            <a:endParaRPr lang="en-US" dirty="0"/>
          </a:p>
        </p:txBody>
      </p:sp>
      <p:grpSp>
        <p:nvGrpSpPr>
          <p:cNvPr id="85" name="Group 84"/>
          <p:cNvGrpSpPr/>
          <p:nvPr/>
        </p:nvGrpSpPr>
        <p:grpSpPr>
          <a:xfrm>
            <a:off x="7874598" y="0"/>
            <a:ext cx="1269402" cy="1592132"/>
            <a:chOff x="7347472" y="3991088"/>
            <a:chExt cx="1269402" cy="1592132"/>
          </a:xfrm>
        </p:grpSpPr>
        <p:sp>
          <p:nvSpPr>
            <p:cNvPr id="86" name="Rectangle 85"/>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87" name="Picture 22"/>
            <p:cNvPicPr>
              <a:picLocks noChangeAspect="1" noChangeArrowheads="1"/>
            </p:cNvPicPr>
            <p:nvPr/>
          </p:nvPicPr>
          <p:blipFill>
            <a:blip r:embed="rId5" cstate="print"/>
            <a:srcRect/>
            <a:stretch>
              <a:fillRect/>
            </a:stretch>
          </p:blipFill>
          <p:spPr bwMode="auto">
            <a:xfrm>
              <a:off x="7499077" y="4638358"/>
              <a:ext cx="983609" cy="388950"/>
            </a:xfrm>
            <a:prstGeom prst="rect">
              <a:avLst/>
            </a:prstGeom>
            <a:noFill/>
            <a:ln w="9525">
              <a:noFill/>
              <a:miter lim="800000"/>
              <a:headEnd/>
              <a:tailEnd/>
            </a:ln>
          </p:spPr>
        </p:pic>
        <p:pic>
          <p:nvPicPr>
            <p:cNvPr id="88" name="Picture 10"/>
            <p:cNvPicPr>
              <a:picLocks noChangeAspect="1" noChangeArrowheads="1"/>
            </p:cNvPicPr>
            <p:nvPr/>
          </p:nvPicPr>
          <p:blipFill>
            <a:blip r:embed="rId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89" name="TextBox 88"/>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90" name="Group 27"/>
            <p:cNvGrpSpPr/>
            <p:nvPr/>
          </p:nvGrpSpPr>
          <p:grpSpPr>
            <a:xfrm>
              <a:off x="7347472" y="3991087"/>
              <a:ext cx="1269402" cy="1592131"/>
              <a:chOff x="6594438" y="1075763"/>
              <a:chExt cx="2377440" cy="3108962"/>
            </a:xfrm>
          </p:grpSpPr>
          <p:grpSp>
            <p:nvGrpSpPr>
              <p:cNvPr id="91" name="Group 28"/>
              <p:cNvGrpSpPr/>
              <p:nvPr/>
            </p:nvGrpSpPr>
            <p:grpSpPr>
              <a:xfrm>
                <a:off x="6594438" y="1075763"/>
                <a:ext cx="2377440" cy="1054252"/>
                <a:chOff x="6594438" y="1075763"/>
                <a:chExt cx="2377440" cy="1054252"/>
              </a:xfrm>
            </p:grpSpPr>
            <p:sp>
              <p:nvSpPr>
                <p:cNvPr id="96" name="Rectangle 95"/>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97" name="Picture 1"/>
                <p:cNvPicPr>
                  <a:picLocks noChangeAspect="1" noChangeArrowheads="1"/>
                </p:cNvPicPr>
                <p:nvPr/>
              </p:nvPicPr>
              <p:blipFill>
                <a:blip r:embed="rId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98" name="Picture 9"/>
                <p:cNvPicPr>
                  <a:picLocks noChangeAspect="1" noChangeArrowheads="1"/>
                </p:cNvPicPr>
                <p:nvPr/>
              </p:nvPicPr>
              <p:blipFill>
                <a:blip r:embed="rId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99" name="TextBox 98"/>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92" name="Group 29"/>
              <p:cNvGrpSpPr/>
              <p:nvPr/>
            </p:nvGrpSpPr>
            <p:grpSpPr>
              <a:xfrm>
                <a:off x="6595457" y="3112545"/>
                <a:ext cx="2376421" cy="1072180"/>
                <a:chOff x="6595457" y="3112545"/>
                <a:chExt cx="2376421" cy="1072180"/>
              </a:xfrm>
            </p:grpSpPr>
            <p:sp>
              <p:nvSpPr>
                <p:cNvPr id="93" name="Rectangle 92"/>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94" name="Picture 3"/>
                <p:cNvPicPr>
                  <a:picLocks noChangeAspect="1" noChangeArrowheads="1"/>
                </p:cNvPicPr>
                <p:nvPr/>
              </p:nvPicPr>
              <p:blipFill>
                <a:blip r:embed="rId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95" name="TextBox 94"/>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3267" y="2148427"/>
            <a:ext cx="8071335" cy="4645025"/>
          </a:xfrm>
        </p:spPr>
        <p:txBody>
          <a:bodyPr/>
          <a:lstStyle/>
          <a:p>
            <a:r>
              <a:rPr lang="en-US" dirty="0" smtClean="0"/>
              <a:t>Feed noise + entire image into a sparse representation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30" name="Rectangle 29"/>
          <p:cNvSpPr/>
          <p:nvPr/>
        </p:nvSpPr>
        <p:spPr bwMode="auto">
          <a:xfrm>
            <a:off x="2409626" y="1238970"/>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31" name="Rectangle 30"/>
          <p:cNvSpPr/>
          <p:nvPr/>
        </p:nvSpPr>
        <p:spPr bwMode="auto">
          <a:xfrm>
            <a:off x="862420" y="1239591"/>
            <a:ext cx="1545470" cy="674544"/>
          </a:xfrm>
          <a:prstGeom prst="rect">
            <a:avLst/>
          </a:prstGeom>
          <a:solidFill>
            <a:schemeClr val="accent4">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83" name="Rectangle 82"/>
          <p:cNvSpPr/>
          <p:nvPr/>
        </p:nvSpPr>
        <p:spPr>
          <a:xfrm>
            <a:off x="2753999" y="5578320"/>
            <a:ext cx="5002266" cy="769441"/>
          </a:xfrm>
          <a:prstGeom prst="rect">
            <a:avLst/>
          </a:prstGeom>
        </p:spPr>
        <p:txBody>
          <a:bodyPr wrap="square">
            <a:spAutoFit/>
          </a:bodyPr>
          <a:lstStyle/>
          <a:p>
            <a:r>
              <a:rPr lang="en-US" sz="1100" b="1" dirty="0" smtClean="0"/>
              <a:t>Advantages:</a:t>
            </a:r>
          </a:p>
          <a:p>
            <a:pPr marL="53975" lvl="1" indent="290513">
              <a:buFont typeface="Arial" pitchFamily="34" charset="0"/>
              <a:buChar char="•"/>
            </a:pPr>
            <a:r>
              <a:rPr lang="en-US" sz="1100" b="1" dirty="0" smtClean="0"/>
              <a:t>Won’t need to segment every image</a:t>
            </a:r>
          </a:p>
          <a:p>
            <a:pPr marL="53975" lvl="1" indent="290513">
              <a:buFont typeface="Arial" pitchFamily="34" charset="0"/>
              <a:buChar char="•"/>
            </a:pPr>
            <a:r>
              <a:rPr lang="en-US" sz="1100" b="1" dirty="0" smtClean="0"/>
              <a:t>Will offer context  information about surroundings and noise</a:t>
            </a:r>
          </a:p>
          <a:p>
            <a:pPr marL="53975" lvl="1" indent="290513">
              <a:buFont typeface="Arial" pitchFamily="34" charset="0"/>
              <a:buChar char="•"/>
            </a:pPr>
            <a:r>
              <a:rPr lang="en-US" sz="1100" b="1" dirty="0" smtClean="0"/>
              <a:t>Massively parallel per class</a:t>
            </a:r>
            <a:endParaRPr lang="en-US" sz="1100" b="1" dirty="0"/>
          </a:p>
        </p:txBody>
      </p:sp>
      <p:sp>
        <p:nvSpPr>
          <p:cNvPr id="90" name="TextBox 89"/>
          <p:cNvSpPr txBox="1"/>
          <p:nvPr/>
        </p:nvSpPr>
        <p:spPr>
          <a:xfrm>
            <a:off x="2391043" y="2474253"/>
            <a:ext cx="4421403" cy="261611"/>
          </a:xfrm>
          <a:prstGeom prst="rect">
            <a:avLst/>
          </a:prstGeom>
          <a:noFill/>
        </p:spPr>
        <p:txBody>
          <a:bodyPr wrap="none" rtlCol="0">
            <a:spAutoFit/>
          </a:bodyPr>
          <a:lstStyle/>
          <a:p>
            <a:pPr algn="ctr"/>
            <a:r>
              <a:rPr lang="en-US" sz="1100" b="1" i="1" dirty="0" smtClean="0"/>
              <a:t>Automatic feature learning has been submitted to ICASSP 2012</a:t>
            </a:r>
            <a:endParaRPr lang="en-US" sz="1100" b="1" i="1" dirty="0"/>
          </a:p>
        </p:txBody>
      </p:sp>
      <p:sp>
        <p:nvSpPr>
          <p:cNvPr id="84" name="Rounded Rectangle 83"/>
          <p:cNvSpPr/>
          <p:nvPr/>
        </p:nvSpPr>
        <p:spPr bwMode="auto">
          <a:xfrm>
            <a:off x="634702" y="2812659"/>
            <a:ext cx="7982174" cy="2668356"/>
          </a:xfrm>
          <a:prstGeom prst="roundRect">
            <a:avLst/>
          </a:prstGeom>
          <a:solidFill>
            <a:schemeClr val="accent4">
              <a:lumMod val="20000"/>
              <a:lumOff val="80000"/>
              <a:alpha val="3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66" name="Group 65"/>
          <p:cNvGrpSpPr/>
          <p:nvPr/>
        </p:nvGrpSpPr>
        <p:grpSpPr>
          <a:xfrm>
            <a:off x="5277828" y="2985511"/>
            <a:ext cx="2688143" cy="2443292"/>
            <a:chOff x="5277828" y="2985511"/>
            <a:chExt cx="2688143" cy="2443292"/>
          </a:xfrm>
        </p:grpSpPr>
        <p:sp>
          <p:nvSpPr>
            <p:cNvPr id="95" name="TextBox 94"/>
            <p:cNvSpPr txBox="1"/>
            <p:nvPr/>
          </p:nvSpPr>
          <p:spPr>
            <a:xfrm>
              <a:off x="6345345" y="2985511"/>
              <a:ext cx="1109599" cy="261610"/>
            </a:xfrm>
            <a:prstGeom prst="rect">
              <a:avLst/>
            </a:prstGeom>
            <a:noFill/>
          </p:spPr>
          <p:txBody>
            <a:bodyPr wrap="none" rtlCol="0">
              <a:spAutoFit/>
            </a:bodyPr>
            <a:lstStyle/>
            <a:p>
              <a:pPr algn="ctr"/>
              <a:r>
                <a:rPr lang="en-US" sz="1050" dirty="0" smtClean="0"/>
                <a:t>Image Class N</a:t>
              </a:r>
              <a:endParaRPr lang="en-US" sz="1050" dirty="0"/>
            </a:p>
          </p:txBody>
        </p:sp>
        <p:sp>
          <p:nvSpPr>
            <p:cNvPr id="100" name="Rounded Rectangle 99"/>
            <p:cNvSpPr/>
            <p:nvPr/>
          </p:nvSpPr>
          <p:spPr bwMode="auto">
            <a:xfrm>
              <a:off x="6137930" y="5070750"/>
              <a:ext cx="1754460" cy="358053"/>
            </a:xfrm>
            <a:prstGeom prst="roundRect">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Distribution N</a:t>
              </a:r>
            </a:p>
          </p:txBody>
        </p:sp>
        <p:sp>
          <p:nvSpPr>
            <p:cNvPr id="103" name="Down Arrow 102"/>
            <p:cNvSpPr/>
            <p:nvPr/>
          </p:nvSpPr>
          <p:spPr bwMode="auto">
            <a:xfrm>
              <a:off x="7323428" y="4588229"/>
              <a:ext cx="353937" cy="450125"/>
            </a:xfrm>
            <a:prstGeom prst="downArrow">
              <a:avLst/>
            </a:prstGeom>
            <a:solidFill>
              <a:schemeClr val="accent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4" name="TextBox 103"/>
            <p:cNvSpPr txBox="1"/>
            <p:nvPr/>
          </p:nvSpPr>
          <p:spPr>
            <a:xfrm>
              <a:off x="6290160" y="4531964"/>
              <a:ext cx="976549" cy="261610"/>
            </a:xfrm>
            <a:prstGeom prst="rect">
              <a:avLst/>
            </a:prstGeom>
            <a:noFill/>
          </p:spPr>
          <p:txBody>
            <a:bodyPr wrap="none" rtlCol="0">
              <a:spAutoFit/>
            </a:bodyPr>
            <a:lstStyle/>
            <a:p>
              <a:pPr algn="ctr"/>
              <a:r>
                <a:rPr lang="en-US" sz="1050" dirty="0" smtClean="0"/>
                <a:t>Entire image</a:t>
              </a:r>
              <a:endParaRPr lang="en-US" sz="1050" dirty="0"/>
            </a:p>
          </p:txBody>
        </p:sp>
        <p:grpSp>
          <p:nvGrpSpPr>
            <p:cNvPr id="105" name="Group 37"/>
            <p:cNvGrpSpPr/>
            <p:nvPr/>
          </p:nvGrpSpPr>
          <p:grpSpPr>
            <a:xfrm>
              <a:off x="5277828" y="3972719"/>
              <a:ext cx="492847" cy="126172"/>
              <a:chOff x="5647765" y="2269864"/>
              <a:chExt cx="464371" cy="132678"/>
            </a:xfrm>
            <a:solidFill>
              <a:schemeClr val="accent3">
                <a:lumMod val="75000"/>
              </a:schemeClr>
            </a:solidFill>
          </p:grpSpPr>
          <p:sp>
            <p:nvSpPr>
              <p:cNvPr id="121" name="Oval 120"/>
              <p:cNvSpPr/>
              <p:nvPr/>
            </p:nvSpPr>
            <p:spPr bwMode="auto">
              <a:xfrm>
                <a:off x="5647765" y="2269864"/>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2" name="Oval 121"/>
              <p:cNvSpPr/>
              <p:nvPr/>
            </p:nvSpPr>
            <p:spPr bwMode="auto">
              <a:xfrm>
                <a:off x="6015317" y="2271656"/>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3" name="Oval 122"/>
              <p:cNvSpPr/>
              <p:nvPr/>
            </p:nvSpPr>
            <p:spPr bwMode="auto">
              <a:xfrm>
                <a:off x="5834231" y="2273450"/>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nvGrpSpPr>
            <p:cNvPr id="106" name="Group 31"/>
            <p:cNvGrpSpPr/>
            <p:nvPr/>
          </p:nvGrpSpPr>
          <p:grpSpPr>
            <a:xfrm>
              <a:off x="6054204" y="3422849"/>
              <a:ext cx="1911767" cy="971008"/>
              <a:chOff x="6938682" y="2025127"/>
              <a:chExt cx="1801309" cy="1021080"/>
            </a:xfrm>
          </p:grpSpPr>
          <p:pic>
            <p:nvPicPr>
              <p:cNvPr id="117" name="Picture 1"/>
              <p:cNvPicPr>
                <a:picLocks noChangeAspect="1" noChangeArrowheads="1"/>
              </p:cNvPicPr>
              <p:nvPr/>
            </p:nvPicPr>
            <p:blipFill>
              <a:blip r:embed="rId3" cstate="print"/>
              <a:srcRect/>
              <a:stretch>
                <a:fillRect/>
              </a:stretch>
            </p:blipFill>
            <p:spPr bwMode="auto">
              <a:xfrm rot="19864805">
                <a:off x="6938682" y="2025127"/>
                <a:ext cx="1000461" cy="750346"/>
              </a:xfrm>
              <a:prstGeom prst="rect">
                <a:avLst/>
              </a:prstGeom>
              <a:noFill/>
              <a:ln w="9525">
                <a:noFill/>
                <a:miter lim="800000"/>
                <a:headEnd/>
                <a:tailEnd/>
              </a:ln>
            </p:spPr>
          </p:pic>
          <p:pic>
            <p:nvPicPr>
              <p:cNvPr id="118" name="Picture 2"/>
              <p:cNvPicPr>
                <a:picLocks noChangeAspect="1" noChangeArrowheads="1"/>
              </p:cNvPicPr>
              <p:nvPr/>
            </p:nvPicPr>
            <p:blipFill>
              <a:blip r:embed="rId4" cstate="print"/>
              <a:srcRect/>
              <a:stretch>
                <a:fillRect/>
              </a:stretch>
            </p:blipFill>
            <p:spPr bwMode="auto">
              <a:xfrm rot="20946034">
                <a:off x="7391699" y="2227730"/>
                <a:ext cx="848659" cy="636494"/>
              </a:xfrm>
              <a:prstGeom prst="rect">
                <a:avLst/>
              </a:prstGeom>
              <a:noFill/>
              <a:ln w="9525">
                <a:noFill/>
                <a:miter lim="800000"/>
                <a:headEnd/>
                <a:tailEnd/>
              </a:ln>
            </p:spPr>
          </p:pic>
          <p:pic>
            <p:nvPicPr>
              <p:cNvPr id="119" name="Picture 3"/>
              <p:cNvPicPr>
                <a:picLocks noChangeAspect="1" noChangeArrowheads="1"/>
              </p:cNvPicPr>
              <p:nvPr/>
            </p:nvPicPr>
            <p:blipFill>
              <a:blip r:embed="rId5" cstate="print"/>
              <a:srcRect/>
              <a:stretch>
                <a:fillRect/>
              </a:stretch>
            </p:blipFill>
            <p:spPr bwMode="auto">
              <a:xfrm rot="2239465">
                <a:off x="7831567" y="2053814"/>
                <a:ext cx="908424" cy="681318"/>
              </a:xfrm>
              <a:prstGeom prst="rect">
                <a:avLst/>
              </a:prstGeom>
              <a:noFill/>
              <a:ln w="9525">
                <a:noFill/>
                <a:miter lim="800000"/>
                <a:headEnd/>
                <a:tailEnd/>
              </a:ln>
            </p:spPr>
          </p:pic>
          <p:pic>
            <p:nvPicPr>
              <p:cNvPr id="120" name="Picture 4"/>
              <p:cNvPicPr>
                <a:picLocks noChangeAspect="1" noChangeArrowheads="1"/>
              </p:cNvPicPr>
              <p:nvPr/>
            </p:nvPicPr>
            <p:blipFill>
              <a:blip r:embed="rId6" cstate="print"/>
              <a:srcRect/>
              <a:stretch>
                <a:fillRect/>
              </a:stretch>
            </p:blipFill>
            <p:spPr bwMode="auto">
              <a:xfrm rot="2239465">
                <a:off x="7614024" y="2284207"/>
                <a:ext cx="1016000" cy="762000"/>
              </a:xfrm>
              <a:prstGeom prst="rect">
                <a:avLst/>
              </a:prstGeom>
              <a:noFill/>
              <a:ln w="9525">
                <a:noFill/>
                <a:miter lim="800000"/>
                <a:headEnd/>
                <a:tailEnd/>
              </a:ln>
            </p:spPr>
          </p:pic>
        </p:grpSp>
        <p:sp>
          <p:nvSpPr>
            <p:cNvPr id="107" name="TextBox 106"/>
            <p:cNvSpPr txBox="1"/>
            <p:nvPr/>
          </p:nvSpPr>
          <p:spPr>
            <a:xfrm>
              <a:off x="6242589" y="3722081"/>
              <a:ext cx="1215397" cy="253916"/>
            </a:xfrm>
            <a:prstGeom prst="rect">
              <a:avLst/>
            </a:prstGeom>
            <a:solidFill>
              <a:schemeClr val="bg1">
                <a:alpha val="70000"/>
              </a:schemeClr>
            </a:solidFill>
          </p:spPr>
          <p:txBody>
            <a:bodyPr wrap="none" rtlCol="0">
              <a:spAutoFit/>
            </a:bodyPr>
            <a:lstStyle/>
            <a:p>
              <a:pPr algn="ctr"/>
              <a:r>
                <a:rPr lang="en-US" sz="1050" b="1" dirty="0" smtClean="0"/>
                <a:t>Training images</a:t>
              </a:r>
              <a:endParaRPr lang="en-US" sz="1050" b="1" dirty="0"/>
            </a:p>
          </p:txBody>
        </p:sp>
      </p:grpSp>
      <p:grpSp>
        <p:nvGrpSpPr>
          <p:cNvPr id="65" name="Group 64"/>
          <p:cNvGrpSpPr/>
          <p:nvPr/>
        </p:nvGrpSpPr>
        <p:grpSpPr>
          <a:xfrm>
            <a:off x="3258866" y="3033253"/>
            <a:ext cx="1692614" cy="2414306"/>
            <a:chOff x="3258866" y="3033253"/>
            <a:chExt cx="1692614" cy="2414306"/>
          </a:xfrm>
        </p:grpSpPr>
        <p:sp>
          <p:nvSpPr>
            <p:cNvPr id="94" name="TextBox 4"/>
            <p:cNvSpPr txBox="1"/>
            <p:nvPr/>
          </p:nvSpPr>
          <p:spPr>
            <a:xfrm>
              <a:off x="3418706" y="3033253"/>
              <a:ext cx="1085554" cy="261610"/>
            </a:xfrm>
            <a:prstGeom prst="rect">
              <a:avLst/>
            </a:prstGeom>
            <a:noFill/>
          </p:spPr>
          <p:txBody>
            <a:bodyPr wrap="none" rtlCol="0">
              <a:spAutoFit/>
            </a:bodyPr>
            <a:lstStyle/>
            <a:p>
              <a:pPr algn="ctr"/>
              <a:r>
                <a:rPr lang="en-US" sz="1050" dirty="0" smtClean="0"/>
                <a:t>Image Class 2</a:t>
              </a:r>
              <a:endParaRPr lang="en-US" sz="1050" dirty="0"/>
            </a:p>
          </p:txBody>
        </p:sp>
        <p:sp>
          <p:nvSpPr>
            <p:cNvPr id="99" name="Rounded Rectangle 98"/>
            <p:cNvSpPr/>
            <p:nvPr/>
          </p:nvSpPr>
          <p:spPr bwMode="auto">
            <a:xfrm>
              <a:off x="3258866" y="5089506"/>
              <a:ext cx="1678345" cy="358053"/>
            </a:xfrm>
            <a:prstGeom prst="round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Distribution 2</a:t>
              </a:r>
            </a:p>
          </p:txBody>
        </p:sp>
        <p:sp>
          <p:nvSpPr>
            <p:cNvPr id="101" name="Down Arrow 100"/>
            <p:cNvSpPr/>
            <p:nvPr/>
          </p:nvSpPr>
          <p:spPr bwMode="auto">
            <a:xfrm>
              <a:off x="4297842" y="4588229"/>
              <a:ext cx="353937" cy="450125"/>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2" name="TextBox 101"/>
            <p:cNvSpPr txBox="1"/>
            <p:nvPr/>
          </p:nvSpPr>
          <p:spPr>
            <a:xfrm>
              <a:off x="3310242" y="4572884"/>
              <a:ext cx="976549" cy="261610"/>
            </a:xfrm>
            <a:prstGeom prst="rect">
              <a:avLst/>
            </a:prstGeom>
            <a:noFill/>
          </p:spPr>
          <p:txBody>
            <a:bodyPr wrap="none" rtlCol="0">
              <a:spAutoFit/>
            </a:bodyPr>
            <a:lstStyle/>
            <a:p>
              <a:pPr algn="ctr"/>
              <a:r>
                <a:rPr lang="en-US" sz="1050" dirty="0" smtClean="0"/>
                <a:t>Entire image</a:t>
              </a:r>
              <a:endParaRPr lang="en-US" sz="1050" dirty="0"/>
            </a:p>
          </p:txBody>
        </p:sp>
        <p:grpSp>
          <p:nvGrpSpPr>
            <p:cNvPr id="108" name="Group 36"/>
            <p:cNvGrpSpPr/>
            <p:nvPr/>
          </p:nvGrpSpPr>
          <p:grpSpPr>
            <a:xfrm rot="429458">
              <a:off x="3282297" y="3357316"/>
              <a:ext cx="1669183" cy="1116680"/>
              <a:chOff x="3423290" y="1611966"/>
              <a:chExt cx="1572741" cy="1174264"/>
            </a:xfrm>
          </p:grpSpPr>
          <p:pic>
            <p:nvPicPr>
              <p:cNvPr id="113" name="Picture 5"/>
              <p:cNvPicPr>
                <a:picLocks noChangeAspect="1" noChangeArrowheads="1"/>
              </p:cNvPicPr>
              <p:nvPr/>
            </p:nvPicPr>
            <p:blipFill>
              <a:blip r:embed="rId7" cstate="print"/>
              <a:srcRect/>
              <a:stretch>
                <a:fillRect/>
              </a:stretch>
            </p:blipFill>
            <p:spPr bwMode="auto">
              <a:xfrm rot="20683278">
                <a:off x="3423290" y="1941910"/>
                <a:ext cx="882609" cy="595761"/>
              </a:xfrm>
              <a:prstGeom prst="rect">
                <a:avLst/>
              </a:prstGeom>
              <a:noFill/>
              <a:ln w="9525">
                <a:noFill/>
                <a:miter lim="800000"/>
                <a:headEnd/>
                <a:tailEnd/>
              </a:ln>
            </p:spPr>
          </p:pic>
          <p:pic>
            <p:nvPicPr>
              <p:cNvPr id="114" name="Picture 6"/>
              <p:cNvPicPr>
                <a:picLocks noChangeAspect="1" noChangeArrowheads="1"/>
              </p:cNvPicPr>
              <p:nvPr/>
            </p:nvPicPr>
            <p:blipFill>
              <a:blip r:embed="rId8" cstate="print"/>
              <a:srcRect/>
              <a:stretch>
                <a:fillRect/>
              </a:stretch>
            </p:blipFill>
            <p:spPr bwMode="auto">
              <a:xfrm>
                <a:off x="3927736" y="1611966"/>
                <a:ext cx="799353" cy="539563"/>
              </a:xfrm>
              <a:prstGeom prst="rect">
                <a:avLst/>
              </a:prstGeom>
              <a:noFill/>
              <a:ln w="9525">
                <a:noFill/>
                <a:miter lim="800000"/>
                <a:headEnd/>
                <a:tailEnd/>
              </a:ln>
            </p:spPr>
          </p:pic>
          <p:pic>
            <p:nvPicPr>
              <p:cNvPr id="115" name="Picture 7"/>
              <p:cNvPicPr>
                <a:picLocks noChangeAspect="1" noChangeArrowheads="1"/>
              </p:cNvPicPr>
              <p:nvPr/>
            </p:nvPicPr>
            <p:blipFill>
              <a:blip r:embed="rId9" cstate="print"/>
              <a:srcRect/>
              <a:stretch>
                <a:fillRect/>
              </a:stretch>
            </p:blipFill>
            <p:spPr bwMode="auto">
              <a:xfrm>
                <a:off x="4196678" y="1956210"/>
                <a:ext cx="799353" cy="539563"/>
              </a:xfrm>
              <a:prstGeom prst="rect">
                <a:avLst/>
              </a:prstGeom>
              <a:noFill/>
              <a:ln w="9525">
                <a:noFill/>
                <a:miter lim="800000"/>
                <a:headEnd/>
                <a:tailEnd/>
              </a:ln>
            </p:spPr>
          </p:pic>
          <p:pic>
            <p:nvPicPr>
              <p:cNvPr id="116" name="Picture 8"/>
              <p:cNvPicPr>
                <a:picLocks noChangeAspect="1" noChangeArrowheads="1"/>
              </p:cNvPicPr>
              <p:nvPr/>
            </p:nvPicPr>
            <p:blipFill>
              <a:blip r:embed="rId10" cstate="print"/>
              <a:srcRect/>
              <a:stretch>
                <a:fillRect/>
              </a:stretch>
            </p:blipFill>
            <p:spPr bwMode="auto">
              <a:xfrm>
                <a:off x="3884706" y="2246667"/>
                <a:ext cx="799353" cy="539563"/>
              </a:xfrm>
              <a:prstGeom prst="rect">
                <a:avLst/>
              </a:prstGeom>
              <a:noFill/>
              <a:ln w="9525">
                <a:noFill/>
                <a:miter lim="800000"/>
                <a:headEnd/>
                <a:tailEnd/>
              </a:ln>
            </p:spPr>
          </p:pic>
        </p:grpSp>
        <p:sp>
          <p:nvSpPr>
            <p:cNvPr id="109" name="TextBox 108"/>
            <p:cNvSpPr txBox="1"/>
            <p:nvPr/>
          </p:nvSpPr>
          <p:spPr>
            <a:xfrm>
              <a:off x="3378745" y="3774937"/>
              <a:ext cx="1215397" cy="253916"/>
            </a:xfrm>
            <a:prstGeom prst="rect">
              <a:avLst/>
            </a:prstGeom>
            <a:solidFill>
              <a:schemeClr val="bg1">
                <a:alpha val="70000"/>
              </a:schemeClr>
            </a:solidFill>
          </p:spPr>
          <p:txBody>
            <a:bodyPr wrap="none" rtlCol="0">
              <a:spAutoFit/>
            </a:bodyPr>
            <a:lstStyle/>
            <a:p>
              <a:pPr algn="ctr"/>
              <a:r>
                <a:rPr lang="en-US" sz="1050" b="1" dirty="0" smtClean="0"/>
                <a:t>Training images</a:t>
              </a:r>
              <a:endParaRPr lang="en-US" sz="1050" b="1" dirty="0"/>
            </a:p>
          </p:txBody>
        </p:sp>
      </p:grpSp>
      <p:grpSp>
        <p:nvGrpSpPr>
          <p:cNvPr id="64" name="Group 63"/>
          <p:cNvGrpSpPr/>
          <p:nvPr/>
        </p:nvGrpSpPr>
        <p:grpSpPr>
          <a:xfrm>
            <a:off x="1395940" y="3052007"/>
            <a:ext cx="1678345" cy="2404077"/>
            <a:chOff x="1395940" y="3052007"/>
            <a:chExt cx="1678345" cy="2404077"/>
          </a:xfrm>
        </p:grpSpPr>
        <p:sp>
          <p:nvSpPr>
            <p:cNvPr id="93" name="TextBox 92"/>
            <p:cNvSpPr txBox="1"/>
            <p:nvPr/>
          </p:nvSpPr>
          <p:spPr>
            <a:xfrm>
              <a:off x="1498693" y="3052007"/>
              <a:ext cx="1085554" cy="261610"/>
            </a:xfrm>
            <a:prstGeom prst="rect">
              <a:avLst/>
            </a:prstGeom>
            <a:noFill/>
          </p:spPr>
          <p:txBody>
            <a:bodyPr wrap="none" rtlCol="0">
              <a:spAutoFit/>
            </a:bodyPr>
            <a:lstStyle/>
            <a:p>
              <a:pPr algn="ctr"/>
              <a:r>
                <a:rPr lang="en-US" sz="1050" dirty="0" smtClean="0"/>
                <a:t>Image Class 1</a:t>
              </a:r>
              <a:endParaRPr lang="en-US" sz="1050" dirty="0"/>
            </a:p>
          </p:txBody>
        </p:sp>
        <p:sp>
          <p:nvSpPr>
            <p:cNvPr id="96" name="Rounded Rectangle 95"/>
            <p:cNvSpPr/>
            <p:nvPr/>
          </p:nvSpPr>
          <p:spPr bwMode="auto">
            <a:xfrm>
              <a:off x="1395940" y="5098031"/>
              <a:ext cx="1678345" cy="358053"/>
            </a:xfrm>
            <a:prstGeom prst="roundRect">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rPr>
                <a:t>Distribution 1</a:t>
              </a:r>
            </a:p>
          </p:txBody>
        </p:sp>
        <p:sp>
          <p:nvSpPr>
            <p:cNvPr id="97" name="Down Arrow 96"/>
            <p:cNvSpPr/>
            <p:nvPr/>
          </p:nvSpPr>
          <p:spPr bwMode="auto">
            <a:xfrm>
              <a:off x="2606175" y="4606985"/>
              <a:ext cx="353937" cy="450125"/>
            </a:xfrm>
            <a:prstGeom prst="downArrow">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8" name="TextBox 97"/>
            <p:cNvSpPr txBox="1"/>
            <p:nvPr/>
          </p:nvSpPr>
          <p:spPr>
            <a:xfrm>
              <a:off x="1561488" y="4601872"/>
              <a:ext cx="976549" cy="261610"/>
            </a:xfrm>
            <a:prstGeom prst="rect">
              <a:avLst/>
            </a:prstGeom>
            <a:noFill/>
          </p:spPr>
          <p:txBody>
            <a:bodyPr wrap="none" rtlCol="0">
              <a:spAutoFit/>
            </a:bodyPr>
            <a:lstStyle/>
            <a:p>
              <a:pPr algn="ctr"/>
              <a:r>
                <a:rPr lang="en-US" sz="1050" dirty="0" smtClean="0"/>
                <a:t>Entire image</a:t>
              </a:r>
              <a:endParaRPr lang="en-US" sz="1050" dirty="0"/>
            </a:p>
          </p:txBody>
        </p:sp>
        <p:pic>
          <p:nvPicPr>
            <p:cNvPr id="110" name="Picture 9"/>
            <p:cNvPicPr>
              <a:picLocks noChangeAspect="1" noChangeArrowheads="1"/>
            </p:cNvPicPr>
            <p:nvPr/>
          </p:nvPicPr>
          <p:blipFill>
            <a:blip r:embed="rId11" cstate="print"/>
            <a:srcRect/>
            <a:stretch>
              <a:fillRect/>
            </a:stretch>
          </p:blipFill>
          <p:spPr bwMode="auto">
            <a:xfrm rot="21242024">
              <a:off x="1495603" y="3379868"/>
              <a:ext cx="810463" cy="1094124"/>
            </a:xfrm>
            <a:prstGeom prst="rect">
              <a:avLst/>
            </a:prstGeom>
            <a:noFill/>
            <a:ln w="9525">
              <a:noFill/>
              <a:miter lim="800000"/>
              <a:headEnd/>
              <a:tailEnd/>
            </a:ln>
          </p:spPr>
        </p:pic>
        <p:pic>
          <p:nvPicPr>
            <p:cNvPr id="111" name="Picture 10"/>
            <p:cNvPicPr>
              <a:picLocks noChangeAspect="1" noChangeArrowheads="1"/>
            </p:cNvPicPr>
            <p:nvPr/>
          </p:nvPicPr>
          <p:blipFill>
            <a:blip r:embed="rId12" cstate="print"/>
            <a:srcRect/>
            <a:stretch>
              <a:fillRect/>
            </a:stretch>
          </p:blipFill>
          <p:spPr bwMode="auto">
            <a:xfrm rot="1461175">
              <a:off x="2087301" y="3470199"/>
              <a:ext cx="821705" cy="553669"/>
            </a:xfrm>
            <a:prstGeom prst="rect">
              <a:avLst/>
            </a:prstGeom>
            <a:noFill/>
            <a:ln w="9525">
              <a:noFill/>
              <a:miter lim="800000"/>
              <a:headEnd/>
              <a:tailEnd/>
            </a:ln>
          </p:spPr>
        </p:pic>
        <p:pic>
          <p:nvPicPr>
            <p:cNvPr id="112" name="Picture 11"/>
            <p:cNvPicPr>
              <a:picLocks noChangeAspect="1" noChangeArrowheads="1"/>
            </p:cNvPicPr>
            <p:nvPr/>
          </p:nvPicPr>
          <p:blipFill>
            <a:blip r:embed="rId13" cstate="print"/>
            <a:srcRect/>
            <a:stretch>
              <a:fillRect/>
            </a:stretch>
          </p:blipFill>
          <p:spPr bwMode="auto">
            <a:xfrm>
              <a:off x="2089522" y="3932046"/>
              <a:ext cx="690787" cy="463464"/>
            </a:xfrm>
            <a:prstGeom prst="rect">
              <a:avLst/>
            </a:prstGeom>
            <a:noFill/>
            <a:ln w="9525">
              <a:noFill/>
              <a:miter lim="800000"/>
              <a:headEnd/>
              <a:tailEnd/>
            </a:ln>
          </p:spPr>
        </p:pic>
      </p:grpSp>
      <p:grpSp>
        <p:nvGrpSpPr>
          <p:cNvPr id="67" name="Group 66"/>
          <p:cNvGrpSpPr/>
          <p:nvPr/>
        </p:nvGrpSpPr>
        <p:grpSpPr>
          <a:xfrm>
            <a:off x="582254" y="4292960"/>
            <a:ext cx="8021369" cy="1194761"/>
            <a:chOff x="582254" y="4292960"/>
            <a:chExt cx="8021369" cy="1194761"/>
          </a:xfrm>
        </p:grpSpPr>
        <p:pic>
          <p:nvPicPr>
            <p:cNvPr id="124" name="Picture 3"/>
            <p:cNvPicPr>
              <a:picLocks noChangeAspect="1" noChangeArrowheads="1"/>
            </p:cNvPicPr>
            <p:nvPr/>
          </p:nvPicPr>
          <p:blipFill>
            <a:blip r:embed="rId14" cstate="print"/>
            <a:srcRect/>
            <a:stretch>
              <a:fillRect/>
            </a:stretch>
          </p:blipFill>
          <p:spPr bwMode="auto">
            <a:xfrm>
              <a:off x="582254" y="4418888"/>
              <a:ext cx="676543" cy="1068833"/>
            </a:xfrm>
            <a:prstGeom prst="rect">
              <a:avLst/>
            </a:prstGeom>
            <a:noFill/>
            <a:ln w="9525">
              <a:noFill/>
              <a:miter lim="800000"/>
              <a:headEnd/>
              <a:tailEnd/>
            </a:ln>
          </p:spPr>
        </p:pic>
        <p:pic>
          <p:nvPicPr>
            <p:cNvPr id="125" name="Picture 4"/>
            <p:cNvPicPr>
              <a:picLocks noChangeAspect="1" noChangeArrowheads="1"/>
            </p:cNvPicPr>
            <p:nvPr/>
          </p:nvPicPr>
          <p:blipFill>
            <a:blip r:embed="rId14" cstate="print"/>
            <a:srcRect/>
            <a:stretch>
              <a:fillRect/>
            </a:stretch>
          </p:blipFill>
          <p:spPr bwMode="auto">
            <a:xfrm>
              <a:off x="5043807" y="4335463"/>
              <a:ext cx="676543" cy="1068833"/>
            </a:xfrm>
            <a:prstGeom prst="rect">
              <a:avLst/>
            </a:prstGeom>
            <a:noFill/>
            <a:ln w="9525">
              <a:noFill/>
              <a:miter lim="800000"/>
              <a:headEnd/>
              <a:tailEnd/>
            </a:ln>
          </p:spPr>
        </p:pic>
        <p:pic>
          <p:nvPicPr>
            <p:cNvPr id="126" name="Picture 5"/>
            <p:cNvPicPr>
              <a:picLocks noChangeAspect="1" noChangeArrowheads="1"/>
            </p:cNvPicPr>
            <p:nvPr/>
          </p:nvPicPr>
          <p:blipFill>
            <a:blip r:embed="rId14" cstate="print"/>
            <a:srcRect/>
            <a:stretch>
              <a:fillRect/>
            </a:stretch>
          </p:blipFill>
          <p:spPr bwMode="auto">
            <a:xfrm>
              <a:off x="7927080" y="4292960"/>
              <a:ext cx="676543" cy="1068833"/>
            </a:xfrm>
            <a:prstGeom prst="rect">
              <a:avLst/>
            </a:prstGeom>
            <a:noFill/>
            <a:ln w="9525">
              <a:noFill/>
              <a:miter lim="800000"/>
              <a:headEnd/>
              <a:tailEnd/>
            </a:ln>
          </p:spPr>
        </p:pic>
      </p:grpSp>
      <p:sp>
        <p:nvSpPr>
          <p:cNvPr id="29" name="Rectangle 28"/>
          <p:cNvSpPr/>
          <p:nvPr/>
        </p:nvSpPr>
        <p:spPr bwMode="auto">
          <a:xfrm>
            <a:off x="864156" y="1237804"/>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grpSp>
        <p:nvGrpSpPr>
          <p:cNvPr id="63" name="Group 62"/>
          <p:cNvGrpSpPr/>
          <p:nvPr/>
        </p:nvGrpSpPr>
        <p:grpSpPr>
          <a:xfrm>
            <a:off x="7874598" y="0"/>
            <a:ext cx="1269402" cy="1592132"/>
            <a:chOff x="7347472" y="3991088"/>
            <a:chExt cx="1269402" cy="1592132"/>
          </a:xfrm>
        </p:grpSpPr>
        <p:sp>
          <p:nvSpPr>
            <p:cNvPr id="68" name="Rectangle 67"/>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69" name="Picture 22"/>
            <p:cNvPicPr>
              <a:picLocks noChangeAspect="1" noChangeArrowheads="1"/>
            </p:cNvPicPr>
            <p:nvPr/>
          </p:nvPicPr>
          <p:blipFill>
            <a:blip r:embed="rId15" cstate="print"/>
            <a:srcRect/>
            <a:stretch>
              <a:fillRect/>
            </a:stretch>
          </p:blipFill>
          <p:spPr bwMode="auto">
            <a:xfrm>
              <a:off x="7499077" y="4638358"/>
              <a:ext cx="983609" cy="388950"/>
            </a:xfrm>
            <a:prstGeom prst="rect">
              <a:avLst/>
            </a:prstGeom>
            <a:noFill/>
            <a:ln w="9525">
              <a:noFill/>
              <a:miter lim="800000"/>
              <a:headEnd/>
              <a:tailEnd/>
            </a:ln>
          </p:spPr>
        </p:pic>
        <p:pic>
          <p:nvPicPr>
            <p:cNvPr id="70" name="Picture 10"/>
            <p:cNvPicPr>
              <a:picLocks noChangeAspect="1" noChangeArrowheads="1"/>
            </p:cNvPicPr>
            <p:nvPr/>
          </p:nvPicPr>
          <p:blipFill>
            <a:blip r:embed="rId1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71" name="TextBox 70"/>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72" name="Group 27"/>
            <p:cNvGrpSpPr/>
            <p:nvPr/>
          </p:nvGrpSpPr>
          <p:grpSpPr>
            <a:xfrm>
              <a:off x="7347472" y="3991087"/>
              <a:ext cx="1269402" cy="1592131"/>
              <a:chOff x="6594438" y="1075763"/>
              <a:chExt cx="2377440" cy="3108962"/>
            </a:xfrm>
          </p:grpSpPr>
          <p:grpSp>
            <p:nvGrpSpPr>
              <p:cNvPr id="73" name="Group 28"/>
              <p:cNvGrpSpPr/>
              <p:nvPr/>
            </p:nvGrpSpPr>
            <p:grpSpPr>
              <a:xfrm>
                <a:off x="6594438" y="1075763"/>
                <a:ext cx="2377440" cy="1054252"/>
                <a:chOff x="6594438" y="1075763"/>
                <a:chExt cx="2377440" cy="1054252"/>
              </a:xfrm>
            </p:grpSpPr>
            <p:sp>
              <p:nvSpPr>
                <p:cNvPr id="78" name="Rectangle 77"/>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79" name="Picture 1"/>
                <p:cNvPicPr>
                  <a:picLocks noChangeAspect="1" noChangeArrowheads="1"/>
                </p:cNvPicPr>
                <p:nvPr/>
              </p:nvPicPr>
              <p:blipFill>
                <a:blip r:embed="rId1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80" name="Picture 9"/>
                <p:cNvPicPr>
                  <a:picLocks noChangeAspect="1" noChangeArrowheads="1"/>
                </p:cNvPicPr>
                <p:nvPr/>
              </p:nvPicPr>
              <p:blipFill>
                <a:blip r:embed="rId1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81" name="TextBox 80"/>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74" name="Group 29"/>
              <p:cNvGrpSpPr/>
              <p:nvPr/>
            </p:nvGrpSpPr>
            <p:grpSpPr>
              <a:xfrm>
                <a:off x="6595457" y="3112545"/>
                <a:ext cx="2376421" cy="1072180"/>
                <a:chOff x="6595457" y="3112545"/>
                <a:chExt cx="2376421" cy="1072180"/>
              </a:xfrm>
            </p:grpSpPr>
            <p:sp>
              <p:nvSpPr>
                <p:cNvPr id="75" name="Rectangle 74"/>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76" name="Picture 3"/>
                <p:cNvPicPr>
                  <a:picLocks noChangeAspect="1" noChangeArrowheads="1"/>
                </p:cNvPicPr>
                <p:nvPr/>
              </p:nvPicPr>
              <p:blipFill>
                <a:blip r:embed="rId1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77" name="TextBox 76"/>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
        <p:nvSpPr>
          <p:cNvPr id="3" name="Title 2"/>
          <p:cNvSpPr>
            <a:spLocks noGrp="1"/>
          </p:cNvSpPr>
          <p:nvPr>
            <p:ph type="title"/>
          </p:nvPr>
        </p:nvSpPr>
        <p:spPr>
          <a:solidFill>
            <a:schemeClr val="bg1">
              <a:alpha val="80000"/>
            </a:schemeClr>
          </a:solidFill>
        </p:spPr>
        <p:txBody>
          <a:bodyPr/>
          <a:lstStyle/>
          <a:p>
            <a:r>
              <a:rPr lang="en-US" dirty="0" smtClean="0"/>
              <a:t>Medium Features: </a:t>
            </a:r>
            <a:r>
              <a:rPr lang="en-US" i="1" dirty="0" smtClean="0"/>
              <a:t>Holistic Learned Features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fade">
                                      <p:cBhvr>
                                        <p:cTn id="15" dur="500"/>
                                        <p:tgtEl>
                                          <p:spTgt spid="90"/>
                                        </p:tgtEl>
                                      </p:cBhvr>
                                    </p:animEffect>
                                  </p:childTnLst>
                                </p:cTn>
                              </p:par>
                              <p:par>
                                <p:cTn id="16" presetID="10"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500"/>
                                        <p:tgtEl>
                                          <p:spTgt spid="8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500"/>
                                        <p:tgtEl>
                                          <p:spTgt spid="65"/>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0" grpId="0"/>
      <p:bldP spid="84"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065468" y="1936385"/>
            <a:ext cx="5518673" cy="2066191"/>
            <a:chOff x="3625327" y="2517288"/>
            <a:chExt cx="5518673" cy="2066191"/>
          </a:xfrm>
        </p:grpSpPr>
        <p:grpSp>
          <p:nvGrpSpPr>
            <p:cNvPr id="33" name="Group 86"/>
            <p:cNvGrpSpPr/>
            <p:nvPr/>
          </p:nvGrpSpPr>
          <p:grpSpPr>
            <a:xfrm>
              <a:off x="3625327" y="2788022"/>
              <a:ext cx="5518673" cy="1795457"/>
              <a:chOff x="3625327" y="2788022"/>
              <a:chExt cx="5518673" cy="1795457"/>
            </a:xfrm>
          </p:grpSpPr>
          <p:grpSp>
            <p:nvGrpSpPr>
              <p:cNvPr id="35" name="Group 33"/>
              <p:cNvGrpSpPr/>
              <p:nvPr/>
            </p:nvGrpSpPr>
            <p:grpSpPr>
              <a:xfrm>
                <a:off x="3625327" y="2788022"/>
                <a:ext cx="5518673" cy="1795457"/>
                <a:chOff x="1219123" y="1056040"/>
                <a:chExt cx="7520982" cy="2805955"/>
              </a:xfrm>
            </p:grpSpPr>
            <p:sp>
              <p:nvSpPr>
                <p:cNvPr id="41" name="Rounded Rectangle 40"/>
                <p:cNvSpPr/>
                <p:nvPr/>
              </p:nvSpPr>
              <p:spPr bwMode="auto">
                <a:xfrm>
                  <a:off x="1219123" y="1056040"/>
                  <a:ext cx="7520982" cy="2805955"/>
                </a:xfrm>
                <a:prstGeom prst="roundRect">
                  <a:avLst/>
                </a:prstGeom>
                <a:solidFill>
                  <a:schemeClr val="accent4">
                    <a:lumMod val="20000"/>
                    <a:lumOff val="80000"/>
                    <a:alpha val="3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42" name="Group 42"/>
                <p:cNvGrpSpPr/>
                <p:nvPr/>
              </p:nvGrpSpPr>
              <p:grpSpPr>
                <a:xfrm>
                  <a:off x="1936377" y="1220992"/>
                  <a:ext cx="6190429" cy="2597973"/>
                  <a:chOff x="1936377" y="1220992"/>
                  <a:chExt cx="6190429" cy="2597973"/>
                </a:xfrm>
              </p:grpSpPr>
              <p:sp>
                <p:nvSpPr>
                  <p:cNvPr id="43" name="TextBox 42"/>
                  <p:cNvSpPr txBox="1"/>
                  <p:nvPr/>
                </p:nvSpPr>
                <p:spPr>
                  <a:xfrm>
                    <a:off x="2033193" y="1290917"/>
                    <a:ext cx="1256588" cy="360746"/>
                  </a:xfrm>
                  <a:prstGeom prst="rect">
                    <a:avLst/>
                  </a:prstGeom>
                  <a:noFill/>
                </p:spPr>
                <p:txBody>
                  <a:bodyPr wrap="none" rtlCol="0">
                    <a:spAutoFit/>
                  </a:bodyPr>
                  <a:lstStyle/>
                  <a:p>
                    <a:r>
                      <a:rPr lang="en-US" sz="900" dirty="0" smtClean="0"/>
                      <a:t>Image Class 1</a:t>
                    </a:r>
                    <a:endParaRPr lang="en-US" sz="900" dirty="0"/>
                  </a:p>
                </p:txBody>
              </p:sp>
              <p:sp>
                <p:nvSpPr>
                  <p:cNvPr id="44" name="TextBox 4"/>
                  <p:cNvSpPr txBox="1"/>
                  <p:nvPr/>
                </p:nvSpPr>
                <p:spPr>
                  <a:xfrm>
                    <a:off x="3842272" y="1271196"/>
                    <a:ext cx="1256588" cy="360746"/>
                  </a:xfrm>
                  <a:prstGeom prst="rect">
                    <a:avLst/>
                  </a:prstGeom>
                  <a:noFill/>
                </p:spPr>
                <p:txBody>
                  <a:bodyPr wrap="none" rtlCol="0">
                    <a:spAutoFit/>
                  </a:bodyPr>
                  <a:lstStyle/>
                  <a:p>
                    <a:r>
                      <a:rPr lang="en-US" sz="900" dirty="0" smtClean="0"/>
                      <a:t>Image Class 2</a:t>
                    </a:r>
                    <a:endParaRPr lang="en-US" sz="900" dirty="0"/>
                  </a:p>
                </p:txBody>
              </p:sp>
              <p:sp>
                <p:nvSpPr>
                  <p:cNvPr id="45" name="TextBox 44"/>
                  <p:cNvSpPr txBox="1"/>
                  <p:nvPr/>
                </p:nvSpPr>
                <p:spPr>
                  <a:xfrm>
                    <a:off x="6599816" y="1220992"/>
                    <a:ext cx="1282803" cy="360746"/>
                  </a:xfrm>
                  <a:prstGeom prst="rect">
                    <a:avLst/>
                  </a:prstGeom>
                  <a:noFill/>
                </p:spPr>
                <p:txBody>
                  <a:bodyPr wrap="none" rtlCol="0">
                    <a:spAutoFit/>
                  </a:bodyPr>
                  <a:lstStyle/>
                  <a:p>
                    <a:r>
                      <a:rPr lang="en-US" sz="900" dirty="0" smtClean="0"/>
                      <a:t>Image Class N</a:t>
                    </a:r>
                    <a:endParaRPr lang="en-US" sz="900" dirty="0"/>
                  </a:p>
                </p:txBody>
              </p:sp>
              <p:sp>
                <p:nvSpPr>
                  <p:cNvPr id="46" name="Rounded Rectangle 45"/>
                  <p:cNvSpPr/>
                  <p:nvPr/>
                </p:nvSpPr>
                <p:spPr bwMode="auto">
                  <a:xfrm>
                    <a:off x="1936377" y="3442448"/>
                    <a:ext cx="1581374" cy="376517"/>
                  </a:xfrm>
                  <a:prstGeom prst="roundRect">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Distribution 1</a:t>
                    </a:r>
                  </a:p>
                </p:txBody>
              </p:sp>
              <p:sp>
                <p:nvSpPr>
                  <p:cNvPr id="47" name="Down Arrow 46"/>
                  <p:cNvSpPr/>
                  <p:nvPr/>
                </p:nvSpPr>
                <p:spPr bwMode="auto">
                  <a:xfrm>
                    <a:off x="3076687" y="2926080"/>
                    <a:ext cx="333487" cy="473337"/>
                  </a:xfrm>
                  <a:prstGeom prst="downArrow">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48" name="TextBox 47"/>
                  <p:cNvSpPr txBox="1"/>
                  <p:nvPr/>
                </p:nvSpPr>
                <p:spPr>
                  <a:xfrm>
                    <a:off x="2092360" y="2920704"/>
                    <a:ext cx="1134250" cy="360746"/>
                  </a:xfrm>
                  <a:prstGeom prst="rect">
                    <a:avLst/>
                  </a:prstGeom>
                  <a:noFill/>
                </p:spPr>
                <p:txBody>
                  <a:bodyPr wrap="none" rtlCol="0">
                    <a:spAutoFit/>
                  </a:bodyPr>
                  <a:lstStyle/>
                  <a:p>
                    <a:r>
                      <a:rPr lang="en-US" sz="900" dirty="0" smtClean="0"/>
                      <a:t>Entire image</a:t>
                    </a:r>
                    <a:endParaRPr lang="en-US" sz="900" dirty="0"/>
                  </a:p>
                </p:txBody>
              </p:sp>
              <p:sp>
                <p:nvSpPr>
                  <p:cNvPr id="49" name="Rounded Rectangle 48"/>
                  <p:cNvSpPr/>
                  <p:nvPr/>
                </p:nvSpPr>
                <p:spPr bwMode="auto">
                  <a:xfrm>
                    <a:off x="3691667" y="3433484"/>
                    <a:ext cx="1581374" cy="376517"/>
                  </a:xfrm>
                  <a:prstGeom prst="roundRect">
                    <a:avLst/>
                  </a:prstGeom>
                  <a:solidFill>
                    <a:schemeClr val="accent2">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Distribution 2</a:t>
                    </a:r>
                  </a:p>
                </p:txBody>
              </p:sp>
              <p:sp>
                <p:nvSpPr>
                  <p:cNvPr id="50" name="Rounded Rectangle 49"/>
                  <p:cNvSpPr/>
                  <p:nvPr/>
                </p:nvSpPr>
                <p:spPr bwMode="auto">
                  <a:xfrm>
                    <a:off x="6404385" y="3413760"/>
                    <a:ext cx="1653091" cy="376517"/>
                  </a:xfrm>
                  <a:prstGeom prst="roundRect">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bg1"/>
                        </a:solidFill>
                        <a:effectLst/>
                        <a:latin typeface="Arial" charset="0"/>
                      </a:rPr>
                      <a:t>Distribution N</a:t>
                    </a:r>
                  </a:p>
                </p:txBody>
              </p:sp>
              <p:sp>
                <p:nvSpPr>
                  <p:cNvPr id="51" name="Down Arrow 50"/>
                  <p:cNvSpPr/>
                  <p:nvPr/>
                </p:nvSpPr>
                <p:spPr bwMode="auto">
                  <a:xfrm>
                    <a:off x="4670613" y="2906357"/>
                    <a:ext cx="333487" cy="473337"/>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3740075" y="2890221"/>
                    <a:ext cx="1134250" cy="360746"/>
                  </a:xfrm>
                  <a:prstGeom prst="rect">
                    <a:avLst/>
                  </a:prstGeom>
                  <a:noFill/>
                </p:spPr>
                <p:txBody>
                  <a:bodyPr wrap="none" rtlCol="0">
                    <a:spAutoFit/>
                  </a:bodyPr>
                  <a:lstStyle/>
                  <a:p>
                    <a:r>
                      <a:rPr lang="en-US" sz="900" dirty="0" smtClean="0"/>
                      <a:t>Entire image</a:t>
                    </a:r>
                    <a:endParaRPr lang="en-US" sz="900" dirty="0"/>
                  </a:p>
                </p:txBody>
              </p:sp>
              <p:sp>
                <p:nvSpPr>
                  <p:cNvPr id="53" name="Down Arrow 52"/>
                  <p:cNvSpPr/>
                  <p:nvPr/>
                </p:nvSpPr>
                <p:spPr bwMode="auto">
                  <a:xfrm>
                    <a:off x="7521388" y="2906357"/>
                    <a:ext cx="333487" cy="473337"/>
                  </a:xfrm>
                  <a:prstGeom prst="downArrow">
                    <a:avLst/>
                  </a:prstGeom>
                  <a:solidFill>
                    <a:schemeClr val="accent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54" name="TextBox 53"/>
                  <p:cNvSpPr txBox="1"/>
                  <p:nvPr/>
                </p:nvSpPr>
                <p:spPr>
                  <a:xfrm>
                    <a:off x="6547820" y="2847191"/>
                    <a:ext cx="1134250" cy="360746"/>
                  </a:xfrm>
                  <a:prstGeom prst="rect">
                    <a:avLst/>
                  </a:prstGeom>
                  <a:noFill/>
                </p:spPr>
                <p:txBody>
                  <a:bodyPr wrap="none" rtlCol="0">
                    <a:spAutoFit/>
                  </a:bodyPr>
                  <a:lstStyle/>
                  <a:p>
                    <a:r>
                      <a:rPr lang="en-US" sz="900" dirty="0" smtClean="0"/>
                      <a:t>Entire image</a:t>
                    </a:r>
                    <a:endParaRPr lang="en-US" sz="900" dirty="0"/>
                  </a:p>
                </p:txBody>
              </p:sp>
              <p:grpSp>
                <p:nvGrpSpPr>
                  <p:cNvPr id="55" name="Group 37"/>
                  <p:cNvGrpSpPr/>
                  <p:nvPr/>
                </p:nvGrpSpPr>
                <p:grpSpPr>
                  <a:xfrm>
                    <a:off x="5593978" y="2259107"/>
                    <a:ext cx="464371" cy="132678"/>
                    <a:chOff x="5647765" y="2269864"/>
                    <a:chExt cx="464371" cy="132678"/>
                  </a:xfrm>
                  <a:solidFill>
                    <a:schemeClr val="accent3">
                      <a:lumMod val="75000"/>
                    </a:schemeClr>
                  </a:solidFill>
                </p:grpSpPr>
                <p:sp>
                  <p:nvSpPr>
                    <p:cNvPr id="71" name="Oval 70"/>
                    <p:cNvSpPr/>
                    <p:nvPr/>
                  </p:nvSpPr>
                  <p:spPr bwMode="auto">
                    <a:xfrm>
                      <a:off x="5647765" y="2269864"/>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6015317" y="2271656"/>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5834231" y="2273450"/>
                      <a:ext cx="96819" cy="129092"/>
                    </a:xfrm>
                    <a:prstGeom prst="ellipse">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grpSp>
                <p:nvGrpSpPr>
                  <p:cNvPr id="56" name="Group 31"/>
                  <p:cNvGrpSpPr/>
                  <p:nvPr/>
                </p:nvGrpSpPr>
                <p:grpSpPr>
                  <a:xfrm>
                    <a:off x="6325497" y="1680882"/>
                    <a:ext cx="1801309" cy="1021080"/>
                    <a:chOff x="6938682" y="2025127"/>
                    <a:chExt cx="1801309" cy="1021080"/>
                  </a:xfrm>
                </p:grpSpPr>
                <p:pic>
                  <p:nvPicPr>
                    <p:cNvPr id="67" name="Picture 1"/>
                    <p:cNvPicPr>
                      <a:picLocks noChangeAspect="1" noChangeArrowheads="1"/>
                    </p:cNvPicPr>
                    <p:nvPr/>
                  </p:nvPicPr>
                  <p:blipFill>
                    <a:blip r:embed="rId3" cstate="print"/>
                    <a:srcRect/>
                    <a:stretch>
                      <a:fillRect/>
                    </a:stretch>
                  </p:blipFill>
                  <p:spPr bwMode="auto">
                    <a:xfrm rot="19864805">
                      <a:off x="6938682" y="2025127"/>
                      <a:ext cx="1000461" cy="750346"/>
                    </a:xfrm>
                    <a:prstGeom prst="rect">
                      <a:avLst/>
                    </a:prstGeom>
                    <a:noFill/>
                    <a:ln w="9525">
                      <a:noFill/>
                      <a:miter lim="800000"/>
                      <a:headEnd/>
                      <a:tailEnd/>
                    </a:ln>
                  </p:spPr>
                </p:pic>
                <p:pic>
                  <p:nvPicPr>
                    <p:cNvPr id="68" name="Picture 2"/>
                    <p:cNvPicPr>
                      <a:picLocks noChangeAspect="1" noChangeArrowheads="1"/>
                    </p:cNvPicPr>
                    <p:nvPr/>
                  </p:nvPicPr>
                  <p:blipFill>
                    <a:blip r:embed="rId4" cstate="print"/>
                    <a:srcRect/>
                    <a:stretch>
                      <a:fillRect/>
                    </a:stretch>
                  </p:blipFill>
                  <p:spPr bwMode="auto">
                    <a:xfrm rot="20946034">
                      <a:off x="7391699" y="2227730"/>
                      <a:ext cx="848659" cy="636494"/>
                    </a:xfrm>
                    <a:prstGeom prst="rect">
                      <a:avLst/>
                    </a:prstGeom>
                    <a:noFill/>
                    <a:ln w="9525">
                      <a:noFill/>
                      <a:miter lim="800000"/>
                      <a:headEnd/>
                      <a:tailEnd/>
                    </a:ln>
                  </p:spPr>
                </p:pic>
                <p:pic>
                  <p:nvPicPr>
                    <p:cNvPr id="69" name="Picture 3"/>
                    <p:cNvPicPr>
                      <a:picLocks noChangeAspect="1" noChangeArrowheads="1"/>
                    </p:cNvPicPr>
                    <p:nvPr/>
                  </p:nvPicPr>
                  <p:blipFill>
                    <a:blip r:embed="rId5" cstate="print"/>
                    <a:srcRect/>
                    <a:stretch>
                      <a:fillRect/>
                    </a:stretch>
                  </p:blipFill>
                  <p:spPr bwMode="auto">
                    <a:xfrm rot="2239465">
                      <a:off x="7831567" y="2053814"/>
                      <a:ext cx="908424" cy="681318"/>
                    </a:xfrm>
                    <a:prstGeom prst="rect">
                      <a:avLst/>
                    </a:prstGeom>
                    <a:noFill/>
                    <a:ln w="9525">
                      <a:noFill/>
                      <a:miter lim="800000"/>
                      <a:headEnd/>
                      <a:tailEnd/>
                    </a:ln>
                  </p:spPr>
                </p:pic>
                <p:pic>
                  <p:nvPicPr>
                    <p:cNvPr id="70" name="Picture 4"/>
                    <p:cNvPicPr>
                      <a:picLocks noChangeAspect="1" noChangeArrowheads="1"/>
                    </p:cNvPicPr>
                    <p:nvPr/>
                  </p:nvPicPr>
                  <p:blipFill>
                    <a:blip r:embed="rId6" cstate="print"/>
                    <a:srcRect/>
                    <a:stretch>
                      <a:fillRect/>
                    </a:stretch>
                  </p:blipFill>
                  <p:spPr bwMode="auto">
                    <a:xfrm rot="2239465">
                      <a:off x="7614024" y="2284207"/>
                      <a:ext cx="1016000" cy="762000"/>
                    </a:xfrm>
                    <a:prstGeom prst="rect">
                      <a:avLst/>
                    </a:prstGeom>
                    <a:noFill/>
                    <a:ln w="9525">
                      <a:noFill/>
                      <a:miter lim="800000"/>
                      <a:headEnd/>
                      <a:tailEnd/>
                    </a:ln>
                  </p:spPr>
                </p:pic>
              </p:grpSp>
              <p:sp>
                <p:nvSpPr>
                  <p:cNvPr id="57" name="TextBox 56"/>
                  <p:cNvSpPr txBox="1"/>
                  <p:nvPr/>
                </p:nvSpPr>
                <p:spPr>
                  <a:xfrm>
                    <a:off x="6502997" y="1995545"/>
                    <a:ext cx="1457573" cy="360746"/>
                  </a:xfrm>
                  <a:prstGeom prst="rect">
                    <a:avLst/>
                  </a:prstGeom>
                  <a:solidFill>
                    <a:schemeClr val="bg1">
                      <a:alpha val="70000"/>
                    </a:schemeClr>
                  </a:solidFill>
                </p:spPr>
                <p:txBody>
                  <a:bodyPr wrap="none" rtlCol="0">
                    <a:spAutoFit/>
                  </a:bodyPr>
                  <a:lstStyle/>
                  <a:p>
                    <a:r>
                      <a:rPr lang="en-US" sz="900" b="1" dirty="0" smtClean="0"/>
                      <a:t>Training images</a:t>
                    </a:r>
                    <a:endParaRPr lang="en-US" sz="900" b="1" dirty="0"/>
                  </a:p>
                </p:txBody>
              </p:sp>
              <p:grpSp>
                <p:nvGrpSpPr>
                  <p:cNvPr id="58" name="Group 36"/>
                  <p:cNvGrpSpPr/>
                  <p:nvPr/>
                </p:nvGrpSpPr>
                <p:grpSpPr>
                  <a:xfrm rot="429458">
                    <a:off x="3713744" y="1611971"/>
                    <a:ext cx="1572741" cy="1174264"/>
                    <a:chOff x="3423290" y="1611966"/>
                    <a:chExt cx="1572741" cy="1174264"/>
                  </a:xfrm>
                </p:grpSpPr>
                <p:pic>
                  <p:nvPicPr>
                    <p:cNvPr id="63" name="Picture 5"/>
                    <p:cNvPicPr>
                      <a:picLocks noChangeAspect="1" noChangeArrowheads="1"/>
                    </p:cNvPicPr>
                    <p:nvPr/>
                  </p:nvPicPr>
                  <p:blipFill>
                    <a:blip r:embed="rId7" cstate="print"/>
                    <a:srcRect/>
                    <a:stretch>
                      <a:fillRect/>
                    </a:stretch>
                  </p:blipFill>
                  <p:spPr bwMode="auto">
                    <a:xfrm rot="20683278">
                      <a:off x="3423290" y="1941910"/>
                      <a:ext cx="882609" cy="595761"/>
                    </a:xfrm>
                    <a:prstGeom prst="rect">
                      <a:avLst/>
                    </a:prstGeom>
                    <a:noFill/>
                    <a:ln w="9525">
                      <a:noFill/>
                      <a:miter lim="800000"/>
                      <a:headEnd/>
                      <a:tailEnd/>
                    </a:ln>
                  </p:spPr>
                </p:pic>
                <p:pic>
                  <p:nvPicPr>
                    <p:cNvPr id="64" name="Picture 6"/>
                    <p:cNvPicPr>
                      <a:picLocks noChangeAspect="1" noChangeArrowheads="1"/>
                    </p:cNvPicPr>
                    <p:nvPr/>
                  </p:nvPicPr>
                  <p:blipFill>
                    <a:blip r:embed="rId8" cstate="print"/>
                    <a:srcRect/>
                    <a:stretch>
                      <a:fillRect/>
                    </a:stretch>
                  </p:blipFill>
                  <p:spPr bwMode="auto">
                    <a:xfrm>
                      <a:off x="3927736" y="1611966"/>
                      <a:ext cx="799353" cy="539563"/>
                    </a:xfrm>
                    <a:prstGeom prst="rect">
                      <a:avLst/>
                    </a:prstGeom>
                    <a:noFill/>
                    <a:ln w="9525">
                      <a:noFill/>
                      <a:miter lim="800000"/>
                      <a:headEnd/>
                      <a:tailEnd/>
                    </a:ln>
                  </p:spPr>
                </p:pic>
                <p:pic>
                  <p:nvPicPr>
                    <p:cNvPr id="65" name="Picture 7"/>
                    <p:cNvPicPr>
                      <a:picLocks noChangeAspect="1" noChangeArrowheads="1"/>
                    </p:cNvPicPr>
                    <p:nvPr/>
                  </p:nvPicPr>
                  <p:blipFill>
                    <a:blip r:embed="rId9" cstate="print"/>
                    <a:srcRect/>
                    <a:stretch>
                      <a:fillRect/>
                    </a:stretch>
                  </p:blipFill>
                  <p:spPr bwMode="auto">
                    <a:xfrm>
                      <a:off x="4196678" y="1956210"/>
                      <a:ext cx="799353" cy="539563"/>
                    </a:xfrm>
                    <a:prstGeom prst="rect">
                      <a:avLst/>
                    </a:prstGeom>
                    <a:noFill/>
                    <a:ln w="9525">
                      <a:noFill/>
                      <a:miter lim="800000"/>
                      <a:headEnd/>
                      <a:tailEnd/>
                    </a:ln>
                  </p:spPr>
                </p:pic>
                <p:pic>
                  <p:nvPicPr>
                    <p:cNvPr id="66" name="Picture 8"/>
                    <p:cNvPicPr>
                      <a:picLocks noChangeAspect="1" noChangeArrowheads="1"/>
                    </p:cNvPicPr>
                    <p:nvPr/>
                  </p:nvPicPr>
                  <p:blipFill>
                    <a:blip r:embed="rId10" cstate="print"/>
                    <a:srcRect/>
                    <a:stretch>
                      <a:fillRect/>
                    </a:stretch>
                  </p:blipFill>
                  <p:spPr bwMode="auto">
                    <a:xfrm>
                      <a:off x="3884706" y="2246667"/>
                      <a:ext cx="799353" cy="539563"/>
                    </a:xfrm>
                    <a:prstGeom prst="rect">
                      <a:avLst/>
                    </a:prstGeom>
                    <a:noFill/>
                    <a:ln w="9525">
                      <a:noFill/>
                      <a:miter lim="800000"/>
                      <a:headEnd/>
                      <a:tailEnd/>
                    </a:ln>
                  </p:spPr>
                </p:pic>
              </p:grpSp>
              <p:sp>
                <p:nvSpPr>
                  <p:cNvPr id="59" name="TextBox 58"/>
                  <p:cNvSpPr txBox="1"/>
                  <p:nvPr/>
                </p:nvSpPr>
                <p:spPr>
                  <a:xfrm>
                    <a:off x="3804620" y="2051126"/>
                    <a:ext cx="1457573" cy="360746"/>
                  </a:xfrm>
                  <a:prstGeom prst="rect">
                    <a:avLst/>
                  </a:prstGeom>
                  <a:solidFill>
                    <a:schemeClr val="bg1">
                      <a:alpha val="70000"/>
                    </a:schemeClr>
                  </a:solidFill>
                </p:spPr>
                <p:txBody>
                  <a:bodyPr wrap="none" rtlCol="0">
                    <a:spAutoFit/>
                  </a:bodyPr>
                  <a:lstStyle/>
                  <a:p>
                    <a:r>
                      <a:rPr lang="en-US" sz="900" b="1" dirty="0" smtClean="0"/>
                      <a:t>Training images</a:t>
                    </a:r>
                    <a:endParaRPr lang="en-US" sz="900" b="1" dirty="0"/>
                  </a:p>
                </p:txBody>
              </p:sp>
              <p:pic>
                <p:nvPicPr>
                  <p:cNvPr id="60" name="Picture 9"/>
                  <p:cNvPicPr>
                    <a:picLocks noChangeAspect="1" noChangeArrowheads="1"/>
                  </p:cNvPicPr>
                  <p:nvPr/>
                </p:nvPicPr>
                <p:blipFill>
                  <a:blip r:embed="rId11" cstate="print"/>
                  <a:srcRect/>
                  <a:stretch>
                    <a:fillRect/>
                  </a:stretch>
                </p:blipFill>
                <p:spPr bwMode="auto">
                  <a:xfrm rot="21242024">
                    <a:off x="2030282" y="1635685"/>
                    <a:ext cx="763636" cy="1150545"/>
                  </a:xfrm>
                  <a:prstGeom prst="rect">
                    <a:avLst/>
                  </a:prstGeom>
                  <a:noFill/>
                  <a:ln w="9525">
                    <a:noFill/>
                    <a:miter lim="800000"/>
                    <a:headEnd/>
                    <a:tailEnd/>
                  </a:ln>
                </p:spPr>
              </p:pic>
              <p:pic>
                <p:nvPicPr>
                  <p:cNvPr id="61" name="Picture 10"/>
                  <p:cNvPicPr>
                    <a:picLocks noChangeAspect="1" noChangeArrowheads="1"/>
                  </p:cNvPicPr>
                  <p:nvPr/>
                </p:nvPicPr>
                <p:blipFill>
                  <a:blip r:embed="rId12" cstate="print"/>
                  <a:srcRect/>
                  <a:stretch>
                    <a:fillRect/>
                  </a:stretch>
                </p:blipFill>
                <p:spPr bwMode="auto">
                  <a:xfrm rot="1461175">
                    <a:off x="2587793" y="1730674"/>
                    <a:ext cx="774229" cy="582220"/>
                  </a:xfrm>
                  <a:prstGeom prst="rect">
                    <a:avLst/>
                  </a:prstGeom>
                  <a:noFill/>
                  <a:ln w="9525">
                    <a:noFill/>
                    <a:miter lim="800000"/>
                    <a:headEnd/>
                    <a:tailEnd/>
                  </a:ln>
                </p:spPr>
              </p:pic>
              <p:pic>
                <p:nvPicPr>
                  <p:cNvPr id="62" name="Picture 11"/>
                  <p:cNvPicPr>
                    <a:picLocks noChangeAspect="1" noChangeArrowheads="1"/>
                  </p:cNvPicPr>
                  <p:nvPr/>
                </p:nvPicPr>
                <p:blipFill>
                  <a:blip r:embed="rId13" cstate="print"/>
                  <a:srcRect/>
                  <a:stretch>
                    <a:fillRect/>
                  </a:stretch>
                </p:blipFill>
                <p:spPr bwMode="auto">
                  <a:xfrm>
                    <a:off x="2589885" y="2216337"/>
                    <a:ext cx="650875" cy="487363"/>
                  </a:xfrm>
                  <a:prstGeom prst="rect">
                    <a:avLst/>
                  </a:prstGeom>
                  <a:noFill/>
                  <a:ln w="9525">
                    <a:noFill/>
                    <a:miter lim="800000"/>
                    <a:headEnd/>
                    <a:tailEnd/>
                  </a:ln>
                </p:spPr>
              </p:pic>
            </p:grpSp>
          </p:grpSp>
          <p:pic>
            <p:nvPicPr>
              <p:cNvPr id="36" name="Picture 3"/>
              <p:cNvPicPr>
                <a:picLocks noChangeAspect="1" noChangeArrowheads="1"/>
              </p:cNvPicPr>
              <p:nvPr/>
            </p:nvPicPr>
            <p:blipFill>
              <a:blip r:embed="rId14" cstate="print"/>
              <a:srcRect/>
              <a:stretch>
                <a:fillRect/>
              </a:stretch>
            </p:blipFill>
            <p:spPr bwMode="auto">
              <a:xfrm>
                <a:off x="3700629" y="3843571"/>
                <a:ext cx="467745" cy="719186"/>
              </a:xfrm>
              <a:prstGeom prst="rect">
                <a:avLst/>
              </a:prstGeom>
              <a:noFill/>
              <a:ln w="9525">
                <a:noFill/>
                <a:miter lim="800000"/>
                <a:headEnd/>
                <a:tailEnd/>
              </a:ln>
            </p:spPr>
          </p:pic>
          <p:pic>
            <p:nvPicPr>
              <p:cNvPr id="37" name="Picture 4"/>
              <p:cNvPicPr>
                <a:picLocks noChangeAspect="1" noChangeArrowheads="1"/>
              </p:cNvPicPr>
              <p:nvPr/>
            </p:nvPicPr>
            <p:blipFill>
              <a:blip r:embed="rId14" cstate="print"/>
              <a:srcRect/>
              <a:stretch>
                <a:fillRect/>
              </a:stretch>
            </p:blipFill>
            <p:spPr bwMode="auto">
              <a:xfrm>
                <a:off x="6569545" y="3809152"/>
                <a:ext cx="467745" cy="719186"/>
              </a:xfrm>
              <a:prstGeom prst="rect">
                <a:avLst/>
              </a:prstGeom>
              <a:noFill/>
              <a:ln w="9525">
                <a:noFill/>
                <a:miter lim="800000"/>
                <a:headEnd/>
                <a:tailEnd/>
              </a:ln>
            </p:spPr>
          </p:pic>
          <p:pic>
            <p:nvPicPr>
              <p:cNvPr id="38" name="Picture 5"/>
              <p:cNvPicPr>
                <a:picLocks noChangeAspect="1" noChangeArrowheads="1"/>
              </p:cNvPicPr>
              <p:nvPr/>
            </p:nvPicPr>
            <p:blipFill>
              <a:blip r:embed="rId14" cstate="print"/>
              <a:srcRect/>
              <a:stretch>
                <a:fillRect/>
              </a:stretch>
            </p:blipFill>
            <p:spPr bwMode="auto">
              <a:xfrm>
                <a:off x="8622467" y="3802268"/>
                <a:ext cx="467745" cy="719186"/>
              </a:xfrm>
              <a:prstGeom prst="rect">
                <a:avLst/>
              </a:prstGeom>
              <a:noFill/>
              <a:ln w="9525">
                <a:noFill/>
                <a:miter lim="800000"/>
                <a:headEnd/>
                <a:tailEnd/>
              </a:ln>
            </p:spPr>
          </p:pic>
        </p:grpSp>
        <p:sp>
          <p:nvSpPr>
            <p:cNvPr id="34" name="TextBox 33"/>
            <p:cNvSpPr txBox="1"/>
            <p:nvPr/>
          </p:nvSpPr>
          <p:spPr>
            <a:xfrm>
              <a:off x="4173966" y="2517288"/>
              <a:ext cx="4808176" cy="276999"/>
            </a:xfrm>
            <a:prstGeom prst="rect">
              <a:avLst/>
            </a:prstGeom>
            <a:noFill/>
          </p:spPr>
          <p:txBody>
            <a:bodyPr wrap="none" rtlCol="0">
              <a:spAutoFit/>
            </a:bodyPr>
            <a:lstStyle/>
            <a:p>
              <a:r>
                <a:rPr lang="en-US" b="1" i="1" dirty="0" smtClean="0"/>
                <a:t>Automatic feature learning has been submitted to ICASSP 2012</a:t>
              </a:r>
              <a:endParaRPr lang="en-US" b="1" i="1" dirty="0"/>
            </a:p>
          </p:txBody>
        </p:sp>
      </p:grpSp>
      <p:sp>
        <p:nvSpPr>
          <p:cNvPr id="91" name="Rectangle 90"/>
          <p:cNvSpPr/>
          <p:nvPr/>
        </p:nvSpPr>
        <p:spPr bwMode="auto">
          <a:xfrm>
            <a:off x="1796441" y="1260487"/>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nvGrpSpPr>
          <p:cNvPr id="94" name="Group 93"/>
          <p:cNvGrpSpPr/>
          <p:nvPr/>
        </p:nvGrpSpPr>
        <p:grpSpPr>
          <a:xfrm>
            <a:off x="710006" y="1262293"/>
            <a:ext cx="7971416" cy="5116993"/>
            <a:chOff x="710006" y="1262293"/>
            <a:chExt cx="7971416" cy="5116993"/>
          </a:xfrm>
        </p:grpSpPr>
        <p:sp>
          <p:nvSpPr>
            <p:cNvPr id="76" name="Rectangle 75"/>
            <p:cNvSpPr/>
            <p:nvPr/>
          </p:nvSpPr>
          <p:spPr bwMode="auto">
            <a:xfrm>
              <a:off x="710006" y="1785771"/>
              <a:ext cx="7971416" cy="2549562"/>
            </a:xfrm>
            <a:prstGeom prst="rect">
              <a:avLst/>
            </a:prstGeom>
            <a:solidFill>
              <a:schemeClr val="bg1">
                <a:alpha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a:off x="1798223" y="1262293"/>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nvGrpSpPr>
            <p:cNvPr id="75" name="Group 74"/>
            <p:cNvGrpSpPr/>
            <p:nvPr/>
          </p:nvGrpSpPr>
          <p:grpSpPr>
            <a:xfrm>
              <a:off x="1443962" y="3986310"/>
              <a:ext cx="6914729" cy="2392976"/>
              <a:chOff x="1755936" y="3459184"/>
              <a:chExt cx="5376384" cy="1639941"/>
            </a:xfrm>
          </p:grpSpPr>
          <p:sp>
            <p:nvSpPr>
              <p:cNvPr id="18" name="Rounded Rectangle 17"/>
              <p:cNvSpPr/>
              <p:nvPr/>
            </p:nvSpPr>
            <p:spPr bwMode="auto">
              <a:xfrm>
                <a:off x="1755936" y="3667349"/>
                <a:ext cx="5376384" cy="1431776"/>
              </a:xfrm>
              <a:prstGeom prst="roundRect">
                <a:avLst/>
              </a:prstGeom>
              <a:solidFill>
                <a:schemeClr val="accent3">
                  <a:lumMod val="20000"/>
                  <a:lumOff val="80000"/>
                  <a:alpha val="3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19" name="Group 18"/>
              <p:cNvGrpSpPr/>
              <p:nvPr/>
            </p:nvGrpSpPr>
            <p:grpSpPr>
              <a:xfrm>
                <a:off x="3037742" y="3776454"/>
                <a:ext cx="2615749" cy="583954"/>
                <a:chOff x="2741407" y="4433943"/>
                <a:chExt cx="4208034" cy="912608"/>
              </a:xfrm>
            </p:grpSpPr>
            <p:sp>
              <p:nvSpPr>
                <p:cNvPr id="20" name="Rounded Rectangle 22"/>
                <p:cNvSpPr/>
                <p:nvPr/>
              </p:nvSpPr>
              <p:spPr bwMode="auto">
                <a:xfrm>
                  <a:off x="3293630" y="4433943"/>
                  <a:ext cx="3085654" cy="912608"/>
                </a:xfrm>
                <a:prstGeom prst="roundRect">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Posterior Probability Calculations</a:t>
                  </a:r>
                  <a:endParaRPr kumimoji="0" lang="en-US" sz="1800" b="0" i="0" u="none" strike="noStrike" cap="none" normalizeH="0" baseline="0" dirty="0" smtClean="0">
                    <a:ln>
                      <a:noFill/>
                    </a:ln>
                    <a:solidFill>
                      <a:schemeClr val="bg1"/>
                    </a:solidFill>
                    <a:effectLst/>
                    <a:latin typeface="Arial" charset="0"/>
                  </a:endParaRPr>
                </a:p>
              </p:txBody>
            </p:sp>
            <p:sp>
              <p:nvSpPr>
                <p:cNvPr id="21" name="Down Arrow 20"/>
                <p:cNvSpPr/>
                <p:nvPr/>
              </p:nvSpPr>
              <p:spPr bwMode="auto">
                <a:xfrm rot="16200000">
                  <a:off x="2811332" y="4564828"/>
                  <a:ext cx="333487" cy="473337"/>
                </a:xfrm>
                <a:prstGeom prst="downArrow">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2" name="Down Arrow 21"/>
                <p:cNvSpPr/>
                <p:nvPr/>
              </p:nvSpPr>
              <p:spPr bwMode="auto">
                <a:xfrm rot="16200000">
                  <a:off x="6546029" y="4566621"/>
                  <a:ext cx="333487" cy="473337"/>
                </a:xfrm>
                <a:prstGeom prst="downArrow">
                  <a:avLst/>
                </a:prstGeom>
                <a:solidFill>
                  <a:schemeClr val="accent5">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pic>
            <p:nvPicPr>
              <p:cNvPr id="23" name="Picture 12"/>
              <p:cNvPicPr>
                <a:picLocks noChangeAspect="1" noChangeArrowheads="1"/>
              </p:cNvPicPr>
              <p:nvPr/>
            </p:nvPicPr>
            <p:blipFill>
              <a:blip r:embed="rId15" cstate="print"/>
              <a:srcRect/>
              <a:stretch>
                <a:fillRect/>
              </a:stretch>
            </p:blipFill>
            <p:spPr bwMode="auto">
              <a:xfrm>
                <a:off x="2134435" y="3668804"/>
                <a:ext cx="711613" cy="976698"/>
              </a:xfrm>
              <a:prstGeom prst="rect">
                <a:avLst/>
              </a:prstGeom>
              <a:noFill/>
              <a:ln w="9525">
                <a:noFill/>
                <a:miter lim="800000"/>
                <a:headEnd/>
                <a:tailEnd/>
              </a:ln>
            </p:spPr>
          </p:pic>
          <p:sp>
            <p:nvSpPr>
              <p:cNvPr id="24" name="TextBox 23"/>
              <p:cNvSpPr txBox="1"/>
              <p:nvPr/>
            </p:nvSpPr>
            <p:spPr>
              <a:xfrm>
                <a:off x="5691383" y="3917567"/>
                <a:ext cx="1072134" cy="210924"/>
              </a:xfrm>
              <a:prstGeom prst="rect">
                <a:avLst/>
              </a:prstGeom>
              <a:noFill/>
            </p:spPr>
            <p:txBody>
              <a:bodyPr wrap="none" rtlCol="0">
                <a:spAutoFit/>
              </a:bodyPr>
              <a:lstStyle/>
              <a:p>
                <a:r>
                  <a:rPr lang="en-US" sz="1400" b="1" dirty="0" smtClean="0"/>
                  <a:t>Image Class #</a:t>
                </a:r>
                <a:endParaRPr lang="en-US" sz="1400" b="1" dirty="0"/>
              </a:p>
            </p:txBody>
          </p:sp>
          <p:sp>
            <p:nvSpPr>
              <p:cNvPr id="25" name="TextBox 24"/>
              <p:cNvSpPr txBox="1"/>
              <p:nvPr/>
            </p:nvSpPr>
            <p:spPr>
              <a:xfrm>
                <a:off x="1861937" y="4696557"/>
                <a:ext cx="1237503" cy="210924"/>
              </a:xfrm>
              <a:prstGeom prst="rect">
                <a:avLst/>
              </a:prstGeom>
              <a:noFill/>
            </p:spPr>
            <p:txBody>
              <a:bodyPr wrap="none" rtlCol="0">
                <a:spAutoFit/>
              </a:bodyPr>
              <a:lstStyle/>
              <a:p>
                <a:r>
                  <a:rPr lang="en-US" sz="1400" b="1" dirty="0" smtClean="0"/>
                  <a:t>Input Test Image</a:t>
                </a:r>
                <a:endParaRPr lang="en-US" sz="1400" b="1" dirty="0"/>
              </a:p>
            </p:txBody>
          </p:sp>
          <p:grpSp>
            <p:nvGrpSpPr>
              <p:cNvPr id="26" name="Group 25"/>
              <p:cNvGrpSpPr/>
              <p:nvPr/>
            </p:nvGrpSpPr>
            <p:grpSpPr>
              <a:xfrm>
                <a:off x="3274018" y="3459184"/>
                <a:ext cx="2068032" cy="337919"/>
                <a:chOff x="5447063" y="4556464"/>
                <a:chExt cx="2068032" cy="337919"/>
              </a:xfrm>
            </p:grpSpPr>
            <p:sp>
              <p:nvSpPr>
                <p:cNvPr id="27" name="Down Arrow 26"/>
                <p:cNvSpPr/>
                <p:nvPr/>
              </p:nvSpPr>
              <p:spPr bwMode="auto">
                <a:xfrm rot="19240486">
                  <a:off x="5447063" y="4591507"/>
                  <a:ext cx="207298" cy="302876"/>
                </a:xfrm>
                <a:prstGeom prst="downArrow">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8" name="Down Arrow 27"/>
                <p:cNvSpPr/>
                <p:nvPr/>
              </p:nvSpPr>
              <p:spPr bwMode="auto">
                <a:xfrm>
                  <a:off x="6183752" y="4597246"/>
                  <a:ext cx="205070" cy="263868"/>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Down Arrow 28"/>
                <p:cNvSpPr/>
                <p:nvPr/>
              </p:nvSpPr>
              <p:spPr bwMode="auto">
                <a:xfrm rot="1887207">
                  <a:off x="7307797" y="4556464"/>
                  <a:ext cx="207298" cy="312311"/>
                </a:xfrm>
                <a:prstGeom prst="downArrow">
                  <a:avLst/>
                </a:prstGeom>
                <a:solidFill>
                  <a:schemeClr val="accent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aphicFrame>
            <p:nvGraphicFramePr>
              <p:cNvPr id="30" name="Object 1"/>
              <p:cNvGraphicFramePr>
                <a:graphicFrameLocks noChangeAspect="1"/>
              </p:cNvGraphicFramePr>
              <p:nvPr/>
            </p:nvGraphicFramePr>
            <p:xfrm>
              <a:off x="3429363" y="4480703"/>
              <a:ext cx="1800916" cy="333182"/>
            </p:xfrm>
            <a:graphic>
              <a:graphicData uri="http://schemas.openxmlformats.org/presentationml/2006/ole">
                <p:oleObj spid="_x0000_s233475" name="Equation" r:id="rId16" imgW="2539800" imgH="457200" progId="Equation.3">
                  <p:embed/>
                </p:oleObj>
              </a:graphicData>
            </a:graphic>
          </p:graphicFrame>
        </p:grpSp>
      </p:grpSp>
      <p:grpSp>
        <p:nvGrpSpPr>
          <p:cNvPr id="74" name="Group 73"/>
          <p:cNvGrpSpPr/>
          <p:nvPr/>
        </p:nvGrpSpPr>
        <p:grpSpPr>
          <a:xfrm>
            <a:off x="7874598" y="0"/>
            <a:ext cx="1269402" cy="1592132"/>
            <a:chOff x="7347472" y="3991088"/>
            <a:chExt cx="1269402" cy="1592132"/>
          </a:xfrm>
        </p:grpSpPr>
        <p:sp>
          <p:nvSpPr>
            <p:cNvPr id="77" name="Rectangle 76"/>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78" name="Picture 22"/>
            <p:cNvPicPr>
              <a:picLocks noChangeAspect="1" noChangeArrowheads="1"/>
            </p:cNvPicPr>
            <p:nvPr/>
          </p:nvPicPr>
          <p:blipFill>
            <a:blip r:embed="rId17" cstate="print"/>
            <a:srcRect/>
            <a:stretch>
              <a:fillRect/>
            </a:stretch>
          </p:blipFill>
          <p:spPr bwMode="auto">
            <a:xfrm>
              <a:off x="7499077" y="4638358"/>
              <a:ext cx="983609" cy="388950"/>
            </a:xfrm>
            <a:prstGeom prst="rect">
              <a:avLst/>
            </a:prstGeom>
            <a:noFill/>
            <a:ln w="9525">
              <a:noFill/>
              <a:miter lim="800000"/>
              <a:headEnd/>
              <a:tailEnd/>
            </a:ln>
          </p:spPr>
        </p:pic>
        <p:pic>
          <p:nvPicPr>
            <p:cNvPr id="79" name="Picture 10"/>
            <p:cNvPicPr>
              <a:picLocks noChangeAspect="1" noChangeArrowheads="1"/>
            </p:cNvPicPr>
            <p:nvPr/>
          </p:nvPicPr>
          <p:blipFill>
            <a:blip r:embed="rId18"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80" name="TextBox 79"/>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81" name="Group 27"/>
            <p:cNvGrpSpPr/>
            <p:nvPr/>
          </p:nvGrpSpPr>
          <p:grpSpPr>
            <a:xfrm>
              <a:off x="7347472" y="3991087"/>
              <a:ext cx="1269402" cy="1592131"/>
              <a:chOff x="6594438" y="1075763"/>
              <a:chExt cx="2377440" cy="3108962"/>
            </a:xfrm>
          </p:grpSpPr>
          <p:grpSp>
            <p:nvGrpSpPr>
              <p:cNvPr id="82" name="Group 28"/>
              <p:cNvGrpSpPr/>
              <p:nvPr/>
            </p:nvGrpSpPr>
            <p:grpSpPr>
              <a:xfrm>
                <a:off x="6594438" y="1075763"/>
                <a:ext cx="2377440" cy="1054252"/>
                <a:chOff x="6594438" y="1075763"/>
                <a:chExt cx="2377440" cy="1054252"/>
              </a:xfrm>
            </p:grpSpPr>
            <p:sp>
              <p:nvSpPr>
                <p:cNvPr id="87" name="Rectangle 86"/>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88" name="Picture 1"/>
                <p:cNvPicPr>
                  <a:picLocks noChangeAspect="1" noChangeArrowheads="1"/>
                </p:cNvPicPr>
                <p:nvPr/>
              </p:nvPicPr>
              <p:blipFill>
                <a:blip r:embed="rId19"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89" name="Picture 9"/>
                <p:cNvPicPr>
                  <a:picLocks noChangeAspect="1" noChangeArrowheads="1"/>
                </p:cNvPicPr>
                <p:nvPr/>
              </p:nvPicPr>
              <p:blipFill>
                <a:blip r:embed="rId20"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90" name="TextBox 89"/>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83" name="Group 29"/>
              <p:cNvGrpSpPr/>
              <p:nvPr/>
            </p:nvGrpSpPr>
            <p:grpSpPr>
              <a:xfrm>
                <a:off x="6595457" y="3112545"/>
                <a:ext cx="2376421" cy="1072180"/>
                <a:chOff x="6595457" y="3112545"/>
                <a:chExt cx="2376421" cy="1072180"/>
              </a:xfrm>
            </p:grpSpPr>
            <p:sp>
              <p:nvSpPr>
                <p:cNvPr id="84" name="Rectangle 83"/>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85" name="Picture 3"/>
                <p:cNvPicPr>
                  <a:picLocks noChangeAspect="1" noChangeArrowheads="1"/>
                </p:cNvPicPr>
                <p:nvPr/>
              </p:nvPicPr>
              <p:blipFill>
                <a:blip r:embed="rId21"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86" name="TextBox 85"/>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
        <p:nvSpPr>
          <p:cNvPr id="92" name="Rectangle 91"/>
          <p:cNvSpPr/>
          <p:nvPr/>
        </p:nvSpPr>
        <p:spPr bwMode="auto">
          <a:xfrm>
            <a:off x="238477" y="1250349"/>
            <a:ext cx="1545470" cy="674544"/>
          </a:xfrm>
          <a:prstGeom prst="rect">
            <a:avLst/>
          </a:prstGeom>
          <a:solidFill>
            <a:schemeClr val="accent4">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3" name="Title 2"/>
          <p:cNvSpPr>
            <a:spLocks noGrp="1"/>
          </p:cNvSpPr>
          <p:nvPr>
            <p:ph type="title"/>
          </p:nvPr>
        </p:nvSpPr>
        <p:spPr>
          <a:solidFill>
            <a:schemeClr val="bg1">
              <a:alpha val="80000"/>
            </a:schemeClr>
          </a:solidFill>
        </p:spPr>
        <p:txBody>
          <a:bodyPr/>
          <a:lstStyle/>
          <a:p>
            <a:r>
              <a:rPr lang="en-US" dirty="0" smtClean="0"/>
              <a:t>Medium Feature Matching: </a:t>
            </a:r>
            <a:r>
              <a:rPr lang="en-US" i="1" dirty="0" smtClean="0"/>
              <a:t>Distribution Analysis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451204" y="3810650"/>
            <a:ext cx="8692795" cy="2385755"/>
          </a:xfrm>
          <a:prstGeom prst="rect">
            <a:avLst/>
          </a:prstGeom>
          <a:gradFill>
            <a:gsLst>
              <a:gs pos="0">
                <a:schemeClr val="accent3">
                  <a:lumMod val="20000"/>
                  <a:lumOff val="80000"/>
                </a:schemeClr>
              </a:gs>
              <a:gs pos="80000">
                <a:schemeClr val="accent3">
                  <a:lumMod val="20000"/>
                  <a:lumOff val="80000"/>
                </a:schemeClr>
              </a:gs>
              <a:gs pos="100000">
                <a:schemeClr val="accent3">
                  <a:lumMod val="60000"/>
                  <a:lumOff val="40000"/>
                </a:schemeClr>
              </a:gs>
            </a:gsLst>
          </a:gradFill>
          <a:ln>
            <a:solidFill>
              <a:schemeClr val="bg1">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441064" y="1032733"/>
            <a:ext cx="8702936" cy="2463502"/>
          </a:xfrm>
          <a:prstGeom prst="rect">
            <a:avLst/>
          </a:prstGeom>
          <a:solidFill>
            <a:schemeClr val="tx2">
              <a:lumMod val="10000"/>
              <a:lumOff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Content Placeholder 1"/>
          <p:cNvSpPr>
            <a:spLocks noGrp="1"/>
          </p:cNvSpPr>
          <p:nvPr>
            <p:ph idx="1"/>
          </p:nvPr>
        </p:nvSpPr>
        <p:spPr>
          <a:xfrm>
            <a:off x="2420471" y="1143000"/>
            <a:ext cx="6723529" cy="4645025"/>
          </a:xfrm>
        </p:spPr>
        <p:txBody>
          <a:bodyPr/>
          <a:lstStyle/>
          <a:p>
            <a:r>
              <a:rPr lang="en-US" dirty="0" smtClean="0"/>
              <a:t>Within Class Representation</a:t>
            </a:r>
          </a:p>
          <a:p>
            <a:pPr lvl="1"/>
            <a:r>
              <a:rPr lang="en-US" dirty="0" smtClean="0"/>
              <a:t>1400 images per dataset </a:t>
            </a:r>
          </a:p>
          <a:p>
            <a:pPr lvl="1"/>
            <a:r>
              <a:rPr lang="en-US" dirty="0" smtClean="0"/>
              <a:t>Reduced resolution to 192 x 128</a:t>
            </a:r>
          </a:p>
          <a:p>
            <a:pPr lvl="1"/>
            <a:r>
              <a:rPr lang="en-US" dirty="0" smtClean="0"/>
              <a:t>Currently use 8x8 features</a:t>
            </a:r>
          </a:p>
          <a:p>
            <a:pPr lvl="1"/>
            <a:r>
              <a:rPr lang="en-US" dirty="0" smtClean="0"/>
              <a:t>Potential features ~ 28 million per data set</a:t>
            </a:r>
          </a:p>
          <a:p>
            <a:pPr lvl="1"/>
            <a:r>
              <a:rPr lang="en-US" dirty="0" smtClean="0"/>
              <a:t>Optimization </a:t>
            </a:r>
            <a:r>
              <a:rPr lang="en-US" dirty="0" smtClean="0">
                <a:sym typeface="Wingdings" pitchFamily="2" charset="2"/>
              </a:rPr>
              <a:t> </a:t>
            </a:r>
            <a:r>
              <a:rPr lang="en-US" dirty="0" smtClean="0"/>
              <a:t># features = 29 average filters (depending on thresholds)</a:t>
            </a:r>
          </a:p>
          <a:p>
            <a:pPr lvl="1"/>
            <a:r>
              <a:rPr lang="en-US" dirty="0" smtClean="0"/>
              <a:t>Linear programming: single pass is O(dCN</a:t>
            </a:r>
            <a:r>
              <a:rPr lang="en-US" baseline="30000" dirty="0" smtClean="0"/>
              <a:t>2</a:t>
            </a:r>
            <a:r>
              <a:rPr lang="en-US" dirty="0" smtClean="0"/>
              <a:t>), where</a:t>
            </a:r>
            <a:br>
              <a:rPr lang="en-US" dirty="0" smtClean="0"/>
            </a:br>
            <a:r>
              <a:rPr lang="en-US" dirty="0" smtClean="0"/>
              <a:t>N = ~1400, C = 4 classes, d = 64 dimensions</a:t>
            </a:r>
          </a:p>
          <a:p>
            <a:pPr lvl="1"/>
            <a:endParaRPr lang="en-US" dirty="0" smtClean="0"/>
          </a:p>
          <a:p>
            <a:pPr lvl="1"/>
            <a:endParaRPr lang="en-US" dirty="0" smtClean="0"/>
          </a:p>
          <a:p>
            <a:r>
              <a:rPr lang="en-US" dirty="0" smtClean="0"/>
              <a:t>Exploitation:</a:t>
            </a:r>
          </a:p>
          <a:p>
            <a:pPr lvl="1"/>
            <a:r>
              <a:rPr lang="en-US" dirty="0" smtClean="0"/>
              <a:t>Comparisons are O(</a:t>
            </a:r>
            <a:r>
              <a:rPr lang="en-US" dirty="0" err="1" smtClean="0"/>
              <a:t>dCP</a:t>
            </a:r>
            <a:r>
              <a:rPr lang="en-US" dirty="0" smtClean="0"/>
              <a:t>), where P ~ 29 features</a:t>
            </a:r>
          </a:p>
          <a:p>
            <a:pPr lvl="1"/>
            <a:r>
              <a:rPr lang="en-US" dirty="0" smtClean="0"/>
              <a:t>Less than a 30 seconds classification time (4 classes)</a:t>
            </a:r>
          </a:p>
          <a:p>
            <a:pPr lvl="1"/>
            <a:r>
              <a:rPr lang="en-US" dirty="0" smtClean="0"/>
              <a:t>Coverage of cities: entire cities </a:t>
            </a:r>
          </a:p>
          <a:p>
            <a:pPr lvl="2"/>
            <a:r>
              <a:rPr lang="en-US" dirty="0" smtClean="0"/>
              <a:t>Vienna</a:t>
            </a:r>
          </a:p>
          <a:p>
            <a:pPr lvl="2"/>
            <a:r>
              <a:rPr lang="en-US" dirty="0" smtClean="0"/>
              <a:t>Dubrovnik</a:t>
            </a:r>
          </a:p>
          <a:p>
            <a:pPr lvl="2"/>
            <a:r>
              <a:rPr lang="en-US" dirty="0" smtClean="0"/>
              <a:t>Lubbock</a:t>
            </a:r>
          </a:p>
          <a:p>
            <a:pPr lvl="2"/>
            <a:r>
              <a:rPr lang="en-US" dirty="0" smtClean="0"/>
              <a:t>Portions of Cambridge (MIT-Kendall)</a:t>
            </a:r>
          </a:p>
          <a:p>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Medium Computational Complexity</a:t>
            </a:r>
            <a:endParaRPr lang="en-US" dirty="0"/>
          </a:p>
        </p:txBody>
      </p:sp>
      <p:grpSp>
        <p:nvGrpSpPr>
          <p:cNvPr id="17" name="Group 16"/>
          <p:cNvGrpSpPr/>
          <p:nvPr/>
        </p:nvGrpSpPr>
        <p:grpSpPr>
          <a:xfrm>
            <a:off x="1076055" y="1206823"/>
            <a:ext cx="1413403" cy="2149563"/>
            <a:chOff x="430595" y="1120762"/>
            <a:chExt cx="1413403" cy="2149563"/>
          </a:xfrm>
        </p:grpSpPr>
        <p:grpSp>
          <p:nvGrpSpPr>
            <p:cNvPr id="12" name="Group 11"/>
            <p:cNvGrpSpPr/>
            <p:nvPr/>
          </p:nvGrpSpPr>
          <p:grpSpPr>
            <a:xfrm>
              <a:off x="576022" y="2269398"/>
              <a:ext cx="1069891" cy="1000927"/>
              <a:chOff x="4341206" y="1333482"/>
              <a:chExt cx="1982970" cy="1969115"/>
            </a:xfrm>
          </p:grpSpPr>
          <p:pic>
            <p:nvPicPr>
              <p:cNvPr id="13" name="Picture 12" descr="446799_Bliss_icon_2011_FINAL-02.png"/>
              <p:cNvPicPr>
                <a:picLocks noChangeAspect="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341206" y="1333482"/>
                <a:ext cx="1982970" cy="1969115"/>
              </a:xfrm>
              <a:prstGeom prst="rect">
                <a:avLst/>
              </a:prstGeom>
              <a:solidFill>
                <a:schemeClr val="bg1"/>
              </a:solidFill>
              <a:effectLst>
                <a:outerShdw blurRad="50800" dist="38100" dir="5400000" algn="t" rotWithShape="0">
                  <a:prstClr val="black">
                    <a:alpha val="40000"/>
                  </a:prstClr>
                </a:outerShdw>
              </a:effectLst>
            </p:spPr>
          </p:pic>
          <p:grpSp>
            <p:nvGrpSpPr>
              <p:cNvPr id="14" name="Group 86"/>
              <p:cNvGrpSpPr/>
              <p:nvPr/>
            </p:nvGrpSpPr>
            <p:grpSpPr>
              <a:xfrm>
                <a:off x="4408063" y="1946842"/>
                <a:ext cx="1845798" cy="751193"/>
                <a:chOff x="3804300" y="4584471"/>
                <a:chExt cx="1853251" cy="730207"/>
              </a:xfrm>
            </p:grpSpPr>
            <p:sp>
              <p:nvSpPr>
                <p:cNvPr id="15" name="Can 14"/>
                <p:cNvSpPr/>
                <p:nvPr/>
              </p:nvSpPr>
              <p:spPr bwMode="auto">
                <a:xfrm>
                  <a:off x="4379180" y="4584471"/>
                  <a:ext cx="723359" cy="730207"/>
                </a:xfrm>
                <a:prstGeom prst="can">
                  <a:avLst/>
                </a:prstGeom>
                <a:gradFill>
                  <a:gsLst>
                    <a:gs pos="0">
                      <a:schemeClr val="accent3">
                        <a:lumMod val="50000"/>
                      </a:schemeClr>
                    </a:gs>
                    <a:gs pos="35000">
                      <a:schemeClr val="accent3">
                        <a:lumMod val="40000"/>
                        <a:lumOff val="60000"/>
                      </a:schemeClr>
                    </a:gs>
                    <a:gs pos="100000">
                      <a:schemeClr val="bg1"/>
                    </a:gs>
                  </a:gsLst>
                </a:gra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3804300" y="4734009"/>
                  <a:ext cx="1853251" cy="529715"/>
                </a:xfrm>
                <a:prstGeom prst="rect">
                  <a:avLst/>
                </a:prstGeom>
                <a:noFill/>
              </p:spPr>
              <p:txBody>
                <a:bodyPr wrap="square" rtlCol="0">
                  <a:spAutoFit/>
                </a:bodyPr>
                <a:lstStyle/>
                <a:p>
                  <a:pPr algn="ctr"/>
                  <a:r>
                    <a:rPr lang="en-US" sz="600" b="1" dirty="0" smtClean="0"/>
                    <a:t>World </a:t>
                  </a:r>
                  <a:br>
                    <a:rPr lang="en-US" sz="600" b="1" dirty="0" smtClean="0"/>
                  </a:br>
                  <a:r>
                    <a:rPr lang="en-US" sz="600" b="1" dirty="0" smtClean="0"/>
                    <a:t>Model</a:t>
                  </a:r>
                </a:p>
              </p:txBody>
            </p:sp>
          </p:grpSp>
        </p:grpSp>
        <p:grpSp>
          <p:nvGrpSpPr>
            <p:cNvPr id="4" name="Group 3"/>
            <p:cNvGrpSpPr/>
            <p:nvPr/>
          </p:nvGrpSpPr>
          <p:grpSpPr>
            <a:xfrm>
              <a:off x="430595" y="1120762"/>
              <a:ext cx="1413403" cy="1343755"/>
              <a:chOff x="1495603" y="3379868"/>
              <a:chExt cx="1413403" cy="1343755"/>
            </a:xfrm>
          </p:grpSpPr>
          <p:pic>
            <p:nvPicPr>
              <p:cNvPr id="9" name="Picture 9"/>
              <p:cNvPicPr>
                <a:picLocks noChangeAspect="1" noChangeArrowheads="1"/>
              </p:cNvPicPr>
              <p:nvPr/>
            </p:nvPicPr>
            <p:blipFill>
              <a:blip r:embed="rId3" cstate="print"/>
              <a:srcRect/>
              <a:stretch>
                <a:fillRect/>
              </a:stretch>
            </p:blipFill>
            <p:spPr bwMode="auto">
              <a:xfrm rot="21242024">
                <a:off x="1495603" y="3379868"/>
                <a:ext cx="810463" cy="1094124"/>
              </a:xfrm>
              <a:prstGeom prst="rect">
                <a:avLst/>
              </a:prstGeom>
              <a:noFill/>
              <a:ln w="9525">
                <a:noFill/>
                <a:miter lim="800000"/>
                <a:headEnd/>
                <a:tailEnd/>
              </a:ln>
            </p:spPr>
          </p:pic>
          <p:pic>
            <p:nvPicPr>
              <p:cNvPr id="10" name="Picture 10"/>
              <p:cNvPicPr>
                <a:picLocks noChangeAspect="1" noChangeArrowheads="1"/>
              </p:cNvPicPr>
              <p:nvPr/>
            </p:nvPicPr>
            <p:blipFill>
              <a:blip r:embed="rId4" cstate="print"/>
              <a:srcRect/>
              <a:stretch>
                <a:fillRect/>
              </a:stretch>
            </p:blipFill>
            <p:spPr bwMode="auto">
              <a:xfrm rot="1461175">
                <a:off x="2087301" y="3470199"/>
                <a:ext cx="821705" cy="553669"/>
              </a:xfrm>
              <a:prstGeom prst="rect">
                <a:avLst/>
              </a:prstGeom>
              <a:noFill/>
              <a:ln w="9525">
                <a:noFill/>
                <a:miter lim="800000"/>
                <a:headEnd/>
                <a:tailEnd/>
              </a:ln>
            </p:spPr>
          </p:pic>
          <p:pic>
            <p:nvPicPr>
              <p:cNvPr id="11" name="Picture 11"/>
              <p:cNvPicPr>
                <a:picLocks noChangeAspect="1" noChangeArrowheads="1"/>
              </p:cNvPicPr>
              <p:nvPr/>
            </p:nvPicPr>
            <p:blipFill>
              <a:blip r:embed="rId5" cstate="print"/>
              <a:srcRect/>
              <a:stretch>
                <a:fillRect/>
              </a:stretch>
            </p:blipFill>
            <p:spPr bwMode="auto">
              <a:xfrm>
                <a:off x="2089522" y="3932046"/>
                <a:ext cx="690787" cy="463464"/>
              </a:xfrm>
              <a:prstGeom prst="rect">
                <a:avLst/>
              </a:prstGeom>
              <a:noFill/>
              <a:ln w="9525">
                <a:noFill/>
                <a:miter lim="800000"/>
                <a:headEnd/>
                <a:tailEnd/>
              </a:ln>
            </p:spPr>
          </p:pic>
          <p:sp>
            <p:nvSpPr>
              <p:cNvPr id="7" name="Down Arrow 6"/>
              <p:cNvSpPr/>
              <p:nvPr/>
            </p:nvSpPr>
            <p:spPr bwMode="auto">
              <a:xfrm>
                <a:off x="1949958" y="4273498"/>
                <a:ext cx="353937" cy="450125"/>
              </a:xfrm>
              <a:prstGeom prst="downArrow">
                <a:avLst/>
              </a:prstGeom>
              <a:solidFill>
                <a:schemeClr val="accent4">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grpSp>
      <p:sp>
        <p:nvSpPr>
          <p:cNvPr id="19" name="TextBox 18"/>
          <p:cNvSpPr txBox="1"/>
          <p:nvPr/>
        </p:nvSpPr>
        <p:spPr>
          <a:xfrm rot="16200000">
            <a:off x="-248946" y="1950123"/>
            <a:ext cx="898003" cy="400110"/>
          </a:xfrm>
          <a:prstGeom prst="rect">
            <a:avLst/>
          </a:prstGeom>
          <a:noFill/>
        </p:spPr>
        <p:txBody>
          <a:bodyPr wrap="none" rtlCol="0">
            <a:spAutoFit/>
          </a:bodyPr>
          <a:lstStyle/>
          <a:p>
            <a:r>
              <a:rPr lang="en-US" sz="2000" b="1" i="1" dirty="0" smtClean="0"/>
              <a:t>Setup</a:t>
            </a:r>
            <a:endParaRPr lang="en-US" sz="2000" b="1" i="1" dirty="0"/>
          </a:p>
        </p:txBody>
      </p:sp>
      <p:sp>
        <p:nvSpPr>
          <p:cNvPr id="20" name="TextBox 19"/>
          <p:cNvSpPr txBox="1"/>
          <p:nvPr/>
        </p:nvSpPr>
        <p:spPr>
          <a:xfrm rot="16200000">
            <a:off x="-550796" y="4791937"/>
            <a:ext cx="1651414" cy="400110"/>
          </a:xfrm>
          <a:prstGeom prst="rect">
            <a:avLst/>
          </a:prstGeom>
          <a:noFill/>
        </p:spPr>
        <p:txBody>
          <a:bodyPr wrap="none" rtlCol="0">
            <a:spAutoFit/>
          </a:bodyPr>
          <a:lstStyle/>
          <a:p>
            <a:r>
              <a:rPr lang="en-US" sz="2000" b="1" i="1" dirty="0" smtClean="0"/>
              <a:t>Exploitation</a:t>
            </a:r>
            <a:endParaRPr lang="en-US" sz="2000" b="1" i="1" dirty="0"/>
          </a:p>
        </p:txBody>
      </p:sp>
      <p:sp>
        <p:nvSpPr>
          <p:cNvPr id="27" name="Right Arrow 26"/>
          <p:cNvSpPr/>
          <p:nvPr/>
        </p:nvSpPr>
        <p:spPr bwMode="auto">
          <a:xfrm rot="5400000">
            <a:off x="1006030" y="3958588"/>
            <a:ext cx="1504436" cy="475429"/>
          </a:xfrm>
          <a:prstGeom prst="rightArrow">
            <a:avLst/>
          </a:prstGeom>
          <a:solidFill>
            <a:schemeClr val="accent4">
              <a:lumMod val="50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pic>
        <p:nvPicPr>
          <p:cNvPr id="286722" name="Picture 2"/>
          <p:cNvPicPr>
            <a:picLocks noChangeAspect="1" noChangeArrowheads="1"/>
          </p:cNvPicPr>
          <p:nvPr/>
        </p:nvPicPr>
        <p:blipFill>
          <a:blip r:embed="rId6" cstate="print"/>
          <a:srcRect/>
          <a:stretch>
            <a:fillRect/>
          </a:stretch>
        </p:blipFill>
        <p:spPr bwMode="auto">
          <a:xfrm>
            <a:off x="599125" y="5040013"/>
            <a:ext cx="2914842" cy="876692"/>
          </a:xfrm>
          <a:prstGeom prst="rect">
            <a:avLst/>
          </a:prstGeom>
          <a:noFill/>
          <a:ln w="9525">
            <a:noFill/>
            <a:miter lim="800000"/>
            <a:headEnd/>
            <a:tailEnd/>
          </a:ln>
        </p:spPr>
      </p:pic>
      <p:grpSp>
        <p:nvGrpSpPr>
          <p:cNvPr id="29" name="Group 28"/>
          <p:cNvGrpSpPr/>
          <p:nvPr/>
        </p:nvGrpSpPr>
        <p:grpSpPr>
          <a:xfrm>
            <a:off x="7874598" y="0"/>
            <a:ext cx="1269402" cy="1592132"/>
            <a:chOff x="7347472" y="3991088"/>
            <a:chExt cx="1269402" cy="1592132"/>
          </a:xfrm>
        </p:grpSpPr>
        <p:sp>
          <p:nvSpPr>
            <p:cNvPr id="30" name="Rectangle 29"/>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31" name="Picture 22"/>
            <p:cNvPicPr>
              <a:picLocks noChangeAspect="1" noChangeArrowheads="1"/>
            </p:cNvPicPr>
            <p:nvPr/>
          </p:nvPicPr>
          <p:blipFill>
            <a:blip r:embed="rId7" cstate="print"/>
            <a:srcRect/>
            <a:stretch>
              <a:fillRect/>
            </a:stretch>
          </p:blipFill>
          <p:spPr bwMode="auto">
            <a:xfrm>
              <a:off x="7499077" y="4638358"/>
              <a:ext cx="983609" cy="388950"/>
            </a:xfrm>
            <a:prstGeom prst="rect">
              <a:avLst/>
            </a:prstGeom>
            <a:noFill/>
            <a:ln w="9525">
              <a:noFill/>
              <a:miter lim="800000"/>
              <a:headEnd/>
              <a:tailEnd/>
            </a:ln>
          </p:spPr>
        </p:pic>
        <p:pic>
          <p:nvPicPr>
            <p:cNvPr id="32" name="Picture 10"/>
            <p:cNvPicPr>
              <a:picLocks noChangeAspect="1" noChangeArrowheads="1"/>
            </p:cNvPicPr>
            <p:nvPr/>
          </p:nvPicPr>
          <p:blipFill>
            <a:blip r:embed="rId8"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33" name="TextBox 32"/>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34" name="Group 27"/>
            <p:cNvGrpSpPr/>
            <p:nvPr/>
          </p:nvGrpSpPr>
          <p:grpSpPr>
            <a:xfrm>
              <a:off x="7347472" y="3991087"/>
              <a:ext cx="1269402" cy="1592131"/>
              <a:chOff x="6594438" y="1075763"/>
              <a:chExt cx="2377440" cy="3108962"/>
            </a:xfrm>
          </p:grpSpPr>
          <p:grpSp>
            <p:nvGrpSpPr>
              <p:cNvPr id="35" name="Group 28"/>
              <p:cNvGrpSpPr/>
              <p:nvPr/>
            </p:nvGrpSpPr>
            <p:grpSpPr>
              <a:xfrm>
                <a:off x="6594438" y="1075763"/>
                <a:ext cx="2377440" cy="1054252"/>
                <a:chOff x="6594438" y="1075763"/>
                <a:chExt cx="2377440" cy="1054252"/>
              </a:xfrm>
            </p:grpSpPr>
            <p:sp>
              <p:nvSpPr>
                <p:cNvPr id="40" name="Rectangle 39"/>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41" name="Picture 1"/>
                <p:cNvPicPr>
                  <a:picLocks noChangeAspect="1" noChangeArrowheads="1"/>
                </p:cNvPicPr>
                <p:nvPr/>
              </p:nvPicPr>
              <p:blipFill>
                <a:blip r:embed="rId9"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42" name="Picture 9"/>
                <p:cNvPicPr>
                  <a:picLocks noChangeAspect="1" noChangeArrowheads="1"/>
                </p:cNvPicPr>
                <p:nvPr/>
              </p:nvPicPr>
              <p:blipFill>
                <a:blip r:embed="rId10"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43" name="TextBox 42"/>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36" name="Group 29"/>
              <p:cNvGrpSpPr/>
              <p:nvPr/>
            </p:nvGrpSpPr>
            <p:grpSpPr>
              <a:xfrm>
                <a:off x="6595457" y="3112545"/>
                <a:ext cx="2376421" cy="1072180"/>
                <a:chOff x="6595457" y="3112545"/>
                <a:chExt cx="2376421" cy="1072180"/>
              </a:xfrm>
            </p:grpSpPr>
            <p:sp>
              <p:nvSpPr>
                <p:cNvPr id="37" name="Rectangle 36"/>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38" name="Picture 3"/>
                <p:cNvPicPr>
                  <a:picLocks noChangeAspect="1" noChangeArrowheads="1"/>
                </p:cNvPicPr>
                <p:nvPr/>
              </p:nvPicPr>
              <p:blipFill>
                <a:blip r:embed="rId11"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39" name="TextBox 38"/>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a:t>
            </a:r>
            <a:endParaRPr lang="en-US" dirty="0"/>
          </a:p>
        </p:txBody>
      </p:sp>
      <p:graphicFrame>
        <p:nvGraphicFramePr>
          <p:cNvPr id="6" name="Table 5"/>
          <p:cNvGraphicFramePr>
            <a:graphicFrameLocks noGrp="1"/>
          </p:cNvGraphicFramePr>
          <p:nvPr/>
        </p:nvGraphicFramePr>
        <p:xfrm>
          <a:off x="580915" y="3496310"/>
          <a:ext cx="8326416" cy="2550251"/>
        </p:xfrm>
        <a:graphic>
          <a:graphicData uri="http://schemas.openxmlformats.org/drawingml/2006/table">
            <a:tbl>
              <a:tblPr firstRow="1" bandRow="1">
                <a:tableStyleId>{69CF1AB2-1976-4502-BF36-3FF5EA218861}</a:tableStyleId>
              </a:tblPr>
              <a:tblGrid>
                <a:gridCol w="1000459"/>
                <a:gridCol w="1775013"/>
                <a:gridCol w="1387736"/>
                <a:gridCol w="1387736"/>
                <a:gridCol w="1387736"/>
                <a:gridCol w="1387736"/>
              </a:tblGrid>
              <a:tr h="419548">
                <a:tc>
                  <a:txBody>
                    <a:bodyPr/>
                    <a:lstStyle/>
                    <a:p>
                      <a:endParaRPr lang="en-US" b="1" dirty="0"/>
                    </a:p>
                  </a:txBody>
                  <a:tcPr/>
                </a:tc>
                <a:tc>
                  <a:txBody>
                    <a:bodyPr/>
                    <a:lstStyle/>
                    <a:p>
                      <a:endParaRPr lang="en-US" b="1" dirty="0"/>
                    </a:p>
                  </a:txBody>
                  <a:tcPr/>
                </a:tc>
                <a:tc gridSpan="4">
                  <a:txBody>
                    <a:bodyPr/>
                    <a:lstStyle/>
                    <a:p>
                      <a:pPr algn="ctr"/>
                      <a:r>
                        <a:rPr lang="en-US" dirty="0" smtClean="0"/>
                        <a:t>Training</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475">
                <a:tc>
                  <a:txBody>
                    <a:bodyPr/>
                    <a:lstStyle/>
                    <a:p>
                      <a:endParaRPr lang="en-US" b="1" dirty="0"/>
                    </a:p>
                  </a:txBody>
                  <a:tcPr/>
                </a:tc>
                <a:tc>
                  <a:txBody>
                    <a:bodyPr/>
                    <a:lstStyle/>
                    <a:p>
                      <a:r>
                        <a:rPr lang="en-US" b="1" dirty="0" smtClean="0"/>
                        <a:t>Datasets</a:t>
                      </a:r>
                      <a:endParaRPr lang="en-US" b="1" dirty="0"/>
                    </a:p>
                  </a:txBody>
                  <a:tcPr/>
                </a:tc>
                <a:tc>
                  <a:txBody>
                    <a:bodyPr/>
                    <a:lstStyle/>
                    <a:p>
                      <a:r>
                        <a:rPr lang="en-US" b="1" dirty="0" smtClean="0"/>
                        <a:t>MIT-Kendall</a:t>
                      </a:r>
                      <a:endParaRPr lang="en-US" b="1" dirty="0"/>
                    </a:p>
                  </a:txBody>
                  <a:tcPr/>
                </a:tc>
                <a:tc>
                  <a:txBody>
                    <a:bodyPr/>
                    <a:lstStyle/>
                    <a:p>
                      <a:r>
                        <a:rPr lang="en-US" b="1" dirty="0" smtClean="0"/>
                        <a:t>Vienna</a:t>
                      </a:r>
                      <a:endParaRPr lang="en-US" b="1" dirty="0"/>
                    </a:p>
                  </a:txBody>
                  <a:tcPr/>
                </a:tc>
                <a:tc>
                  <a:txBody>
                    <a:bodyPr/>
                    <a:lstStyle/>
                    <a:p>
                      <a:r>
                        <a:rPr lang="en-US" b="1" dirty="0" smtClean="0"/>
                        <a:t>Dubrovnik</a:t>
                      </a:r>
                      <a:endParaRPr lang="en-US" b="1" dirty="0"/>
                    </a:p>
                  </a:txBody>
                  <a:tcPr/>
                </a:tc>
                <a:tc>
                  <a:txBody>
                    <a:bodyPr/>
                    <a:lstStyle/>
                    <a:p>
                      <a:r>
                        <a:rPr lang="en-US" b="1" dirty="0" smtClean="0"/>
                        <a:t>Lubbock</a:t>
                      </a:r>
                      <a:endParaRPr lang="en-US" b="1" dirty="0"/>
                    </a:p>
                  </a:txBody>
                  <a:tcPr/>
                </a:tc>
              </a:tr>
              <a:tr h="381233">
                <a:tc rowSpan="4">
                  <a:txBody>
                    <a:bodyPr/>
                    <a:lstStyle/>
                    <a:p>
                      <a:r>
                        <a:rPr lang="en-US" b="1" dirty="0" smtClean="0"/>
                        <a:t>Testing</a:t>
                      </a:r>
                      <a:endParaRPr lang="en-US" b="1" dirty="0"/>
                    </a:p>
                  </a:txBody>
                  <a:tcPr/>
                </a:tc>
                <a:tc>
                  <a:txBody>
                    <a:bodyPr/>
                    <a:lstStyle/>
                    <a:p>
                      <a:r>
                        <a:rPr lang="en-US" b="1" dirty="0" smtClean="0"/>
                        <a:t>MIT-Kendall</a:t>
                      </a:r>
                      <a:endParaRPr lang="en-US" b="1" dirty="0"/>
                    </a:p>
                  </a:txBody>
                  <a:tcPr/>
                </a:tc>
                <a:tc>
                  <a:txBody>
                    <a:bodyPr/>
                    <a:lstStyle/>
                    <a:p>
                      <a:r>
                        <a:rPr lang="en-US" dirty="0" smtClean="0"/>
                        <a:t>0.961</a:t>
                      </a:r>
                      <a:endParaRPr lang="en-US" dirty="0"/>
                    </a:p>
                  </a:txBody>
                  <a:tcPr/>
                </a:tc>
                <a:tc>
                  <a:txBody>
                    <a:bodyPr/>
                    <a:lstStyle/>
                    <a:p>
                      <a:r>
                        <a:rPr lang="en-US" dirty="0" smtClean="0"/>
                        <a:t>0.056</a:t>
                      </a:r>
                      <a:endParaRPr lang="en-US" dirty="0"/>
                    </a:p>
                  </a:txBody>
                  <a:tcPr/>
                </a:tc>
                <a:tc>
                  <a:txBody>
                    <a:bodyPr/>
                    <a:lstStyle/>
                    <a:p>
                      <a:r>
                        <a:rPr lang="en-US" dirty="0" smtClean="0"/>
                        <a:t>0.024</a:t>
                      </a:r>
                      <a:endParaRPr lang="en-US" dirty="0"/>
                    </a:p>
                  </a:txBody>
                  <a:tcPr/>
                </a:tc>
                <a:tc>
                  <a:txBody>
                    <a:bodyPr/>
                    <a:lstStyle/>
                    <a:p>
                      <a:r>
                        <a:rPr lang="en-US" dirty="0" smtClean="0"/>
                        <a:t>0.102</a:t>
                      </a:r>
                      <a:endParaRPr lang="en-US" dirty="0"/>
                    </a:p>
                  </a:txBody>
                  <a:tcPr/>
                </a:tc>
              </a:tr>
              <a:tr h="371815">
                <a:tc vMerge="1">
                  <a:txBody>
                    <a:bodyPr/>
                    <a:lstStyle/>
                    <a:p>
                      <a:endParaRPr lang="en-US" b="1" dirty="0" smtClean="0"/>
                    </a:p>
                  </a:txBody>
                  <a:tcPr/>
                </a:tc>
                <a:tc>
                  <a:txBody>
                    <a:bodyPr/>
                    <a:lstStyle/>
                    <a:p>
                      <a:r>
                        <a:rPr lang="en-US" b="1" dirty="0" smtClean="0"/>
                        <a:t>Vienna</a:t>
                      </a:r>
                    </a:p>
                  </a:txBody>
                  <a:tcPr/>
                </a:tc>
                <a:tc>
                  <a:txBody>
                    <a:bodyPr/>
                    <a:lstStyle/>
                    <a:p>
                      <a:r>
                        <a:rPr lang="en-US" dirty="0" smtClean="0"/>
                        <a:t>0.050</a:t>
                      </a:r>
                      <a:endParaRPr lang="en-US" dirty="0"/>
                    </a:p>
                  </a:txBody>
                  <a:tcPr/>
                </a:tc>
                <a:tc>
                  <a:txBody>
                    <a:bodyPr/>
                    <a:lstStyle/>
                    <a:p>
                      <a:r>
                        <a:rPr lang="en-US" dirty="0" smtClean="0"/>
                        <a:t>0.896</a:t>
                      </a:r>
                      <a:endParaRPr lang="en-US" dirty="0"/>
                    </a:p>
                  </a:txBody>
                  <a:tcPr/>
                </a:tc>
                <a:tc>
                  <a:txBody>
                    <a:bodyPr/>
                    <a:lstStyle/>
                    <a:p>
                      <a:r>
                        <a:rPr lang="en-US" dirty="0" smtClean="0"/>
                        <a:t>0.035</a:t>
                      </a:r>
                      <a:endParaRPr lang="en-US" dirty="0"/>
                    </a:p>
                  </a:txBody>
                  <a:tcPr/>
                </a:tc>
                <a:tc>
                  <a:txBody>
                    <a:bodyPr/>
                    <a:lstStyle/>
                    <a:p>
                      <a:r>
                        <a:rPr lang="en-US" dirty="0" smtClean="0"/>
                        <a:t>0.060</a:t>
                      </a:r>
                      <a:endParaRPr lang="en-US" dirty="0"/>
                    </a:p>
                  </a:txBody>
                  <a:tcPr/>
                </a:tc>
              </a:tr>
              <a:tr h="347278">
                <a:tc vMerge="1">
                  <a:txBody>
                    <a:bodyPr/>
                    <a:lstStyle/>
                    <a:p>
                      <a:endParaRPr lang="en-US" b="1" dirty="0"/>
                    </a:p>
                  </a:txBody>
                  <a:tcPr/>
                </a:tc>
                <a:tc>
                  <a:txBody>
                    <a:bodyPr/>
                    <a:lstStyle/>
                    <a:p>
                      <a:r>
                        <a:rPr lang="en-US" b="1" dirty="0" smtClean="0"/>
                        <a:t>Dubrovnik</a:t>
                      </a:r>
                      <a:endParaRPr lang="en-US" b="1" dirty="0"/>
                    </a:p>
                  </a:txBody>
                  <a:tcPr/>
                </a:tc>
                <a:tc>
                  <a:txBody>
                    <a:bodyPr/>
                    <a:lstStyle/>
                    <a:p>
                      <a:r>
                        <a:rPr lang="en-US" dirty="0" smtClean="0"/>
                        <a:t>0.015</a:t>
                      </a:r>
                      <a:endParaRPr lang="en-US" dirty="0"/>
                    </a:p>
                  </a:txBody>
                  <a:tcPr/>
                </a:tc>
                <a:tc>
                  <a:txBody>
                    <a:bodyPr/>
                    <a:lstStyle/>
                    <a:p>
                      <a:r>
                        <a:rPr lang="en-US" dirty="0" smtClean="0"/>
                        <a:t>0.024</a:t>
                      </a:r>
                      <a:endParaRPr lang="en-US" dirty="0"/>
                    </a:p>
                  </a:txBody>
                  <a:tcPr/>
                </a:tc>
                <a:tc>
                  <a:txBody>
                    <a:bodyPr/>
                    <a:lstStyle/>
                    <a:p>
                      <a:r>
                        <a:rPr lang="en-US" dirty="0" smtClean="0"/>
                        <a:t>0.875</a:t>
                      </a:r>
                      <a:endParaRPr lang="en-US" dirty="0"/>
                    </a:p>
                  </a:txBody>
                  <a:tcPr/>
                </a:tc>
                <a:tc>
                  <a:txBody>
                    <a:bodyPr/>
                    <a:lstStyle/>
                    <a:p>
                      <a:r>
                        <a:rPr lang="en-US" dirty="0" smtClean="0"/>
                        <a:t>0.057</a:t>
                      </a:r>
                      <a:endParaRPr lang="en-US" dirty="0"/>
                    </a:p>
                  </a:txBody>
                  <a:tcPr/>
                </a:tc>
              </a:tr>
              <a:tr h="371815">
                <a:tc vMerge="1">
                  <a:txBody>
                    <a:bodyPr/>
                    <a:lstStyle/>
                    <a:p>
                      <a:endParaRPr lang="en-US" b="1" dirty="0" smtClean="0"/>
                    </a:p>
                  </a:txBody>
                  <a:tcPr/>
                </a:tc>
                <a:tc>
                  <a:txBody>
                    <a:bodyPr/>
                    <a:lstStyle/>
                    <a:p>
                      <a:r>
                        <a:rPr lang="en-US" b="1" dirty="0" smtClean="0"/>
                        <a:t>Lubbock</a:t>
                      </a:r>
                    </a:p>
                  </a:txBody>
                  <a:tcPr/>
                </a:tc>
                <a:tc>
                  <a:txBody>
                    <a:bodyPr/>
                    <a:lstStyle/>
                    <a:p>
                      <a:r>
                        <a:rPr lang="en-US" dirty="0" smtClean="0"/>
                        <a:t>0.097</a:t>
                      </a:r>
                      <a:endParaRPr lang="en-US" dirty="0"/>
                    </a:p>
                  </a:txBody>
                  <a:tcPr/>
                </a:tc>
                <a:tc>
                  <a:txBody>
                    <a:bodyPr/>
                    <a:lstStyle/>
                    <a:p>
                      <a:r>
                        <a:rPr lang="en-US" dirty="0" smtClean="0"/>
                        <a:t>0.002</a:t>
                      </a:r>
                      <a:endParaRPr lang="en-US" dirty="0"/>
                    </a:p>
                  </a:txBody>
                  <a:tcPr/>
                </a:tc>
                <a:tc>
                  <a:txBody>
                    <a:bodyPr/>
                    <a:lstStyle/>
                    <a:p>
                      <a:r>
                        <a:rPr lang="en-US" dirty="0" smtClean="0"/>
                        <a:t>0.053</a:t>
                      </a:r>
                      <a:endParaRPr lang="en-US" dirty="0"/>
                    </a:p>
                  </a:txBody>
                  <a:tcPr/>
                </a:tc>
                <a:tc>
                  <a:txBody>
                    <a:bodyPr/>
                    <a:lstStyle/>
                    <a:p>
                      <a:r>
                        <a:rPr lang="en-US" dirty="0" smtClean="0"/>
                        <a:t>0.857</a:t>
                      </a:r>
                      <a:endParaRPr lang="en-US" dirty="0"/>
                    </a:p>
                  </a:txBody>
                  <a:tcPr/>
                </a:tc>
              </a:tr>
            </a:tbl>
          </a:graphicData>
        </a:graphic>
      </p:graphicFrame>
      <p:pic>
        <p:nvPicPr>
          <p:cNvPr id="21" name="Picture 6"/>
          <p:cNvPicPr>
            <a:picLocks noChangeAspect="1" noChangeArrowheads="1"/>
          </p:cNvPicPr>
          <p:nvPr/>
        </p:nvPicPr>
        <p:blipFill>
          <a:blip r:embed="rId3" cstate="print"/>
          <a:srcRect l="12734" t="22537" r="12583" b="10467"/>
          <a:stretch>
            <a:fillRect/>
          </a:stretch>
        </p:blipFill>
        <p:spPr bwMode="auto">
          <a:xfrm>
            <a:off x="0" y="1043493"/>
            <a:ext cx="2334409" cy="1561046"/>
          </a:xfrm>
          <a:prstGeom prst="rect">
            <a:avLst/>
          </a:prstGeom>
          <a:noFill/>
        </p:spPr>
      </p:pic>
      <p:pic>
        <p:nvPicPr>
          <p:cNvPr id="24" name="Picture 5"/>
          <p:cNvPicPr>
            <a:picLocks noChangeAspect="1" noChangeArrowheads="1"/>
          </p:cNvPicPr>
          <p:nvPr/>
        </p:nvPicPr>
        <p:blipFill>
          <a:blip r:embed="rId4" cstate="print"/>
          <a:srcRect l="7843" t="21748" r="9412" b="5444"/>
          <a:stretch>
            <a:fillRect/>
          </a:stretch>
        </p:blipFill>
        <p:spPr bwMode="auto">
          <a:xfrm>
            <a:off x="1158004" y="1538343"/>
            <a:ext cx="2338232" cy="1839558"/>
          </a:xfrm>
          <a:prstGeom prst="rect">
            <a:avLst/>
          </a:prstGeom>
          <a:noFill/>
        </p:spPr>
      </p:pic>
      <p:pic>
        <p:nvPicPr>
          <p:cNvPr id="26" name="Picture 8"/>
          <p:cNvPicPr>
            <a:picLocks noChangeAspect="1" noChangeArrowheads="1"/>
          </p:cNvPicPr>
          <p:nvPr/>
        </p:nvPicPr>
        <p:blipFill>
          <a:blip r:embed="rId5" cstate="print"/>
          <a:srcRect/>
          <a:stretch>
            <a:fillRect/>
          </a:stretch>
        </p:blipFill>
        <p:spPr bwMode="auto">
          <a:xfrm>
            <a:off x="3260614" y="723247"/>
            <a:ext cx="3570492" cy="2659513"/>
          </a:xfrm>
          <a:prstGeom prst="rect">
            <a:avLst/>
          </a:prstGeom>
          <a:noFill/>
          <a:ln w="9525">
            <a:noFill/>
            <a:miter lim="800000"/>
            <a:headEnd/>
            <a:tailEnd/>
          </a:ln>
          <a:effectLst/>
        </p:spPr>
      </p:pic>
      <p:pic>
        <p:nvPicPr>
          <p:cNvPr id="25" name="Picture 6"/>
          <p:cNvPicPr>
            <a:picLocks noChangeAspect="1" noChangeArrowheads="1"/>
          </p:cNvPicPr>
          <p:nvPr/>
        </p:nvPicPr>
        <p:blipFill>
          <a:blip r:embed="rId6" cstate="print"/>
          <a:srcRect/>
          <a:stretch>
            <a:fillRect/>
          </a:stretch>
        </p:blipFill>
        <p:spPr bwMode="auto">
          <a:xfrm>
            <a:off x="5395385" y="1333948"/>
            <a:ext cx="3002103" cy="2248348"/>
          </a:xfrm>
          <a:prstGeom prst="rect">
            <a:avLst/>
          </a:prstGeom>
          <a:noFill/>
          <a:ln w="9525">
            <a:noFill/>
            <a:miter lim="800000"/>
            <a:headEnd/>
            <a:tailEnd/>
          </a:ln>
          <a:effectLst/>
        </p:spPr>
      </p:pic>
      <p:grpSp>
        <p:nvGrpSpPr>
          <p:cNvPr id="5" name="Group 4"/>
          <p:cNvGrpSpPr/>
          <p:nvPr/>
        </p:nvGrpSpPr>
        <p:grpSpPr>
          <a:xfrm>
            <a:off x="7874598" y="0"/>
            <a:ext cx="1269402" cy="1592132"/>
            <a:chOff x="7347472" y="3991088"/>
            <a:chExt cx="1269402" cy="1592132"/>
          </a:xfrm>
        </p:grpSpPr>
        <p:sp>
          <p:nvSpPr>
            <p:cNvPr id="7" name="Rectangle 6"/>
            <p:cNvSpPr/>
            <p:nvPr/>
          </p:nvSpPr>
          <p:spPr bwMode="auto">
            <a:xfrm>
              <a:off x="7348016" y="4530705"/>
              <a:ext cx="1268858" cy="516156"/>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8" name="Picture 22"/>
            <p:cNvPicPr>
              <a:picLocks noChangeAspect="1" noChangeArrowheads="1"/>
            </p:cNvPicPr>
            <p:nvPr/>
          </p:nvPicPr>
          <p:blipFill>
            <a:blip r:embed="rId7" cstate="print"/>
            <a:srcRect/>
            <a:stretch>
              <a:fillRect/>
            </a:stretch>
          </p:blipFill>
          <p:spPr bwMode="auto">
            <a:xfrm>
              <a:off x="7499077" y="4638358"/>
              <a:ext cx="983609" cy="388950"/>
            </a:xfrm>
            <a:prstGeom prst="rect">
              <a:avLst/>
            </a:prstGeom>
            <a:noFill/>
            <a:ln w="9525">
              <a:noFill/>
              <a:miter lim="800000"/>
              <a:headEnd/>
              <a:tailEnd/>
            </a:ln>
          </p:spPr>
        </p:pic>
        <p:pic>
          <p:nvPicPr>
            <p:cNvPr id="9" name="Picture 10"/>
            <p:cNvPicPr>
              <a:picLocks noChangeAspect="1" noChangeArrowheads="1"/>
            </p:cNvPicPr>
            <p:nvPr/>
          </p:nvPicPr>
          <p:blipFill>
            <a:blip r:embed="rId8"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10" name="TextBox 9"/>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11" name="Group 27"/>
            <p:cNvGrpSpPr/>
            <p:nvPr/>
          </p:nvGrpSpPr>
          <p:grpSpPr>
            <a:xfrm>
              <a:off x="7347472" y="3991087"/>
              <a:ext cx="1269402" cy="1592131"/>
              <a:chOff x="6594438" y="1075763"/>
              <a:chExt cx="2377440" cy="3108962"/>
            </a:xfrm>
          </p:grpSpPr>
          <p:grpSp>
            <p:nvGrpSpPr>
              <p:cNvPr id="12" name="Group 28"/>
              <p:cNvGrpSpPr/>
              <p:nvPr/>
            </p:nvGrpSpPr>
            <p:grpSpPr>
              <a:xfrm>
                <a:off x="6594438" y="1075763"/>
                <a:ext cx="2377440" cy="1054252"/>
                <a:chOff x="6594438" y="1075763"/>
                <a:chExt cx="2377440" cy="1054252"/>
              </a:xfrm>
            </p:grpSpPr>
            <p:sp>
              <p:nvSpPr>
                <p:cNvPr id="17" name="Rectangle 16"/>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18" name="Picture 1"/>
                <p:cNvPicPr>
                  <a:picLocks noChangeAspect="1" noChangeArrowheads="1"/>
                </p:cNvPicPr>
                <p:nvPr/>
              </p:nvPicPr>
              <p:blipFill>
                <a:blip r:embed="rId9"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9" name="Picture 9"/>
                <p:cNvPicPr>
                  <a:picLocks noChangeAspect="1" noChangeArrowheads="1"/>
                </p:cNvPicPr>
                <p:nvPr/>
              </p:nvPicPr>
              <p:blipFill>
                <a:blip r:embed="rId10"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20" name="TextBox 19"/>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13" name="Group 29"/>
              <p:cNvGrpSpPr/>
              <p:nvPr/>
            </p:nvGrpSpPr>
            <p:grpSpPr>
              <a:xfrm>
                <a:off x="6595457" y="3112545"/>
                <a:ext cx="2376421" cy="1072180"/>
                <a:chOff x="6595457" y="3112545"/>
                <a:chExt cx="2376421" cy="1072180"/>
              </a:xfrm>
            </p:grpSpPr>
            <p:sp>
              <p:nvSpPr>
                <p:cNvPr id="14" name="Rectangle 13"/>
                <p:cNvSpPr/>
                <p:nvPr/>
              </p:nvSpPr>
              <p:spPr bwMode="auto">
                <a:xfrm>
                  <a:off x="6595457" y="3137374"/>
                  <a:ext cx="2376421" cy="1047351"/>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15" name="Picture 3"/>
                <p:cNvPicPr>
                  <a:picLocks noChangeAspect="1" noChangeArrowheads="1"/>
                </p:cNvPicPr>
                <p:nvPr/>
              </p:nvPicPr>
              <p:blipFill>
                <a:blip r:embed="rId11"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16" name="TextBox 15"/>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Embedded and High Performance Computing (G102)</a:t>
            </a:r>
          </a:p>
          <a:p>
            <a:pPr lvl="1"/>
            <a:r>
              <a:rPr lang="en-US" dirty="0" smtClean="0"/>
              <a:t>Karl Ni</a:t>
            </a:r>
          </a:p>
          <a:p>
            <a:pPr lvl="1"/>
            <a:r>
              <a:rPr lang="en-US" dirty="0" smtClean="0"/>
              <a:t>Katherine Bouman</a:t>
            </a:r>
          </a:p>
          <a:p>
            <a:pPr lvl="1"/>
            <a:r>
              <a:rPr lang="en-US" dirty="0" smtClean="0"/>
              <a:t>Scott Sawyer</a:t>
            </a:r>
          </a:p>
          <a:p>
            <a:pPr lvl="1"/>
            <a:r>
              <a:rPr lang="en-US" smtClean="0"/>
              <a:t>Nadya Bliss</a:t>
            </a:r>
            <a:endParaRPr lang="en-US" dirty="0" smtClean="0"/>
          </a:p>
          <a:p>
            <a:endParaRPr lang="en-US" dirty="0" smtClean="0"/>
          </a:p>
          <a:p>
            <a:r>
              <a:rPr lang="en-US" dirty="0" smtClean="0"/>
              <a:t>Active Optical Systems (G106)</a:t>
            </a:r>
          </a:p>
          <a:p>
            <a:pPr lvl="1"/>
            <a:r>
              <a:rPr lang="en-US" dirty="0" smtClean="0"/>
              <a:t>Alexandru Vasile</a:t>
            </a:r>
          </a:p>
          <a:p>
            <a:pPr lvl="1"/>
            <a:r>
              <a:rPr lang="en-US" dirty="0" smtClean="0"/>
              <a:t>Luke Skelly</a:t>
            </a:r>
          </a:p>
          <a:p>
            <a:pPr lvl="1"/>
            <a:r>
              <a:rPr lang="en-US" dirty="0" smtClean="0"/>
              <a:t>Peter Cho</a:t>
            </a:r>
          </a:p>
          <a:p>
            <a:pPr lvl="1"/>
            <a:endParaRPr lang="en-US" dirty="0" smtClean="0"/>
          </a:p>
          <a:p>
            <a:r>
              <a:rPr lang="en-US" dirty="0" smtClean="0"/>
              <a:t>Cornell University</a:t>
            </a:r>
          </a:p>
          <a:p>
            <a:pPr lvl="1"/>
            <a:r>
              <a:rPr lang="en-US" dirty="0" smtClean="0"/>
              <a:t>Noah Snavely</a:t>
            </a:r>
          </a:p>
          <a:p>
            <a:pPr lvl="1"/>
            <a:endParaRPr lang="en-US" dirty="0"/>
          </a:p>
        </p:txBody>
      </p:sp>
      <p:sp>
        <p:nvSpPr>
          <p:cNvPr id="3" name="Title 2"/>
          <p:cNvSpPr>
            <a:spLocks noGrp="1"/>
          </p:cNvSpPr>
          <p:nvPr>
            <p:ph type="title"/>
          </p:nvPr>
        </p:nvSpPr>
        <p:spPr/>
        <p:txBody>
          <a:bodyPr/>
          <a:lstStyle/>
          <a:p>
            <a:r>
              <a:rPr lang="en-US" dirty="0" smtClean="0"/>
              <a:t>Acknowledgements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451" y="1143000"/>
            <a:ext cx="7159625" cy="4645025"/>
          </a:xfrm>
        </p:spPr>
        <p:txBody>
          <a:bodyPr/>
          <a:lstStyle/>
          <a:p>
            <a:r>
              <a:rPr lang="en-US" dirty="0" smtClean="0">
                <a:solidFill>
                  <a:schemeClr val="bg1">
                    <a:lumMod val="50000"/>
                  </a:schemeClr>
                </a:solidFill>
              </a:rPr>
              <a:t>Introduction</a:t>
            </a:r>
          </a:p>
          <a:p>
            <a:endParaRPr lang="en-US" dirty="0" smtClean="0"/>
          </a:p>
          <a:p>
            <a:r>
              <a:rPr lang="en-US" dirty="0" smtClean="0">
                <a:solidFill>
                  <a:schemeClr val="bg1">
                    <a:lumMod val="50000"/>
                  </a:schemeClr>
                </a:solidFill>
              </a:rPr>
              <a:t>Coarse Classification</a:t>
            </a:r>
          </a:p>
          <a:p>
            <a:endParaRPr lang="en-US" dirty="0" smtClean="0">
              <a:solidFill>
                <a:schemeClr val="bg1">
                  <a:lumMod val="50000"/>
                </a:schemeClr>
              </a:solidFill>
            </a:endParaRPr>
          </a:p>
          <a:p>
            <a:r>
              <a:rPr lang="en-US" dirty="0" smtClean="0">
                <a:solidFill>
                  <a:schemeClr val="bg1">
                    <a:lumMod val="50000"/>
                  </a:schemeClr>
                </a:solidFill>
              </a:rPr>
              <a:t>Medium Localization</a:t>
            </a:r>
          </a:p>
          <a:p>
            <a:endParaRPr lang="en-US" dirty="0" smtClean="0">
              <a:solidFill>
                <a:schemeClr val="bg1">
                  <a:lumMod val="50000"/>
                </a:schemeClr>
              </a:solidFill>
            </a:endParaRPr>
          </a:p>
          <a:p>
            <a:r>
              <a:rPr lang="en-US" dirty="0" smtClean="0"/>
              <a:t>Fine Geo-registration</a:t>
            </a:r>
          </a:p>
          <a:p>
            <a:pPr lvl="1"/>
            <a:r>
              <a:rPr lang="en-US" dirty="0" smtClean="0"/>
              <a:t> /.</a:t>
            </a:r>
          </a:p>
          <a:p>
            <a:pPr lvl="1"/>
            <a:endParaRPr lang="en-US" dirty="0" smtClean="0"/>
          </a:p>
          <a:p>
            <a:pPr lvl="1"/>
            <a:endParaRPr lang="en-US" dirty="0" smtClean="0"/>
          </a:p>
          <a:p>
            <a:pPr lvl="1"/>
            <a:r>
              <a:rPr lang="en-US" dirty="0" smtClean="0"/>
              <a:t>Computational Complexity</a:t>
            </a:r>
          </a:p>
          <a:p>
            <a:pPr lvl="1"/>
            <a:r>
              <a:rPr lang="en-US" dirty="0" smtClean="0"/>
              <a:t>Results</a:t>
            </a:r>
          </a:p>
          <a:p>
            <a:endParaRPr lang="en-US" dirty="0" smtClean="0">
              <a:solidFill>
                <a:schemeClr val="bg1">
                  <a:lumMod val="50000"/>
                </a:schemeClr>
              </a:solidFill>
            </a:endParaRPr>
          </a:p>
          <a:p>
            <a:r>
              <a:rPr lang="en-US" dirty="0" smtClean="0">
                <a:solidFill>
                  <a:schemeClr val="bg1">
                    <a:lumMod val="50000"/>
                  </a:schemeClr>
                </a:solidFill>
              </a:rPr>
              <a:t>Conclusions</a:t>
            </a: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grpSp>
        <p:nvGrpSpPr>
          <p:cNvPr id="18" name="Group 17"/>
          <p:cNvGrpSpPr/>
          <p:nvPr/>
        </p:nvGrpSpPr>
        <p:grpSpPr>
          <a:xfrm>
            <a:off x="6594438" y="1075763"/>
            <a:ext cx="2377440" cy="2061611"/>
            <a:chOff x="6594438" y="1075763"/>
            <a:chExt cx="2377440" cy="2061611"/>
          </a:xfrm>
        </p:grpSpPr>
        <p:sp>
          <p:nvSpPr>
            <p:cNvPr id="4" name="Rectangle 3"/>
            <p:cNvSpPr/>
            <p:nvPr/>
          </p:nvSpPr>
          <p:spPr bwMode="auto">
            <a:xfrm>
              <a:off x="6595457" y="2129475"/>
              <a:ext cx="2376421" cy="1007899"/>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22"/>
            <p:cNvPicPr>
              <a:picLocks noChangeAspect="1" noChangeArrowheads="1"/>
            </p:cNvPicPr>
            <p:nvPr/>
          </p:nvPicPr>
          <p:blipFill>
            <a:blip r:embed="rId3" cstate="print"/>
            <a:srcRect/>
            <a:stretch>
              <a:fillRect/>
            </a:stretch>
          </p:blipFill>
          <p:spPr bwMode="auto">
            <a:xfrm>
              <a:off x="6878377" y="2339689"/>
              <a:ext cx="1842183" cy="759504"/>
            </a:xfrm>
            <a:prstGeom prst="rect">
              <a:avLst/>
            </a:prstGeom>
            <a:noFill/>
            <a:ln w="9525">
              <a:noFill/>
              <a:miter lim="800000"/>
              <a:headEnd/>
              <a:tailEnd/>
            </a:ln>
          </p:spPr>
        </p:pic>
        <p:pic>
          <p:nvPicPr>
            <p:cNvPr id="6" name="Picture 10"/>
            <p:cNvPicPr>
              <a:picLocks noChangeAspect="1" noChangeArrowheads="1"/>
            </p:cNvPicPr>
            <p:nvPr/>
          </p:nvPicPr>
          <p:blipFill>
            <a:blip r:embed="rId4" cstate="print"/>
            <a:srcRect t="22860" b="31738"/>
            <a:stretch>
              <a:fillRect/>
            </a:stretch>
          </p:blipFill>
          <p:spPr bwMode="auto">
            <a:xfrm>
              <a:off x="6870609" y="2350906"/>
              <a:ext cx="1848652" cy="786467"/>
            </a:xfrm>
            <a:prstGeom prst="rect">
              <a:avLst/>
            </a:prstGeom>
            <a:noFill/>
            <a:ln w="9525">
              <a:noFill/>
              <a:miter lim="800000"/>
              <a:headEnd/>
              <a:tailEnd/>
            </a:ln>
          </p:spPr>
        </p:pic>
        <p:sp>
          <p:nvSpPr>
            <p:cNvPr id="7" name="TextBox 6"/>
            <p:cNvSpPr txBox="1"/>
            <p:nvPr/>
          </p:nvSpPr>
          <p:spPr>
            <a:xfrm>
              <a:off x="7058811" y="2099534"/>
              <a:ext cx="1580882" cy="276999"/>
            </a:xfrm>
            <a:prstGeom prst="rect">
              <a:avLst/>
            </a:prstGeom>
            <a:noFill/>
          </p:spPr>
          <p:txBody>
            <a:bodyPr wrap="none" rtlCol="0">
              <a:spAutoFit/>
            </a:bodyPr>
            <a:lstStyle/>
            <a:p>
              <a:r>
                <a:rPr lang="en-US" dirty="0" smtClean="0"/>
                <a:t>Medium Localization</a:t>
              </a:r>
              <a:endParaRPr lang="en-US" dirty="0"/>
            </a:p>
          </p:txBody>
        </p:sp>
        <p:grpSp>
          <p:nvGrpSpPr>
            <p:cNvPr id="9" name="Group 28"/>
            <p:cNvGrpSpPr/>
            <p:nvPr/>
          </p:nvGrpSpPr>
          <p:grpSpPr>
            <a:xfrm>
              <a:off x="6594438" y="1075763"/>
              <a:ext cx="2377440" cy="1054252"/>
              <a:chOff x="6594438" y="1075763"/>
              <a:chExt cx="2377440" cy="1054252"/>
            </a:xfrm>
          </p:grpSpPr>
          <p:sp>
            <p:nvSpPr>
              <p:cNvPr id="14" name="Rectangle 13"/>
              <p:cNvSpPr/>
              <p:nvPr/>
            </p:nvSpPr>
            <p:spPr bwMode="auto">
              <a:xfrm>
                <a:off x="6594438" y="1075763"/>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5" name="Picture 1"/>
              <p:cNvPicPr>
                <a:picLocks noChangeAspect="1" noChangeArrowheads="1"/>
              </p:cNvPicPr>
              <p:nvPr/>
            </p:nvPicPr>
            <p:blipFill>
              <a:blip r:embed="rId5"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6" name="Picture 9"/>
              <p:cNvPicPr>
                <a:picLocks noChangeAspect="1" noChangeArrowheads="1"/>
              </p:cNvPicPr>
              <p:nvPr/>
            </p:nvPicPr>
            <p:blipFill>
              <a:blip r:embed="rId6"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17" name="TextBox 16"/>
              <p:cNvSpPr txBox="1"/>
              <p:nvPr/>
            </p:nvSpPr>
            <p:spPr>
              <a:xfrm>
                <a:off x="6992471" y="1086522"/>
                <a:ext cx="1624163" cy="276999"/>
              </a:xfrm>
              <a:prstGeom prst="rect">
                <a:avLst/>
              </a:prstGeom>
              <a:noFill/>
            </p:spPr>
            <p:txBody>
              <a:bodyPr wrap="none" rtlCol="0">
                <a:spAutoFit/>
              </a:bodyPr>
              <a:lstStyle/>
              <a:p>
                <a:r>
                  <a:rPr lang="en-US" dirty="0" smtClean="0">
                    <a:solidFill>
                      <a:schemeClr val="bg1"/>
                    </a:solidFill>
                  </a:rPr>
                  <a:t>Coarse Classification</a:t>
                </a:r>
                <a:endParaRPr lang="en-US" dirty="0">
                  <a:solidFill>
                    <a:schemeClr val="bg1"/>
                  </a:solidFill>
                </a:endParaRPr>
              </a:p>
            </p:txBody>
          </p:sp>
        </p:grpSp>
      </p:grpSp>
      <p:grpSp>
        <p:nvGrpSpPr>
          <p:cNvPr id="10" name="Group 29"/>
          <p:cNvGrpSpPr/>
          <p:nvPr/>
        </p:nvGrpSpPr>
        <p:grpSpPr>
          <a:xfrm>
            <a:off x="6595457" y="3112545"/>
            <a:ext cx="2376421" cy="1072180"/>
            <a:chOff x="6595457" y="3112545"/>
            <a:chExt cx="2376421" cy="1072180"/>
          </a:xfrm>
          <a:gradFill>
            <a:gsLst>
              <a:gs pos="0">
                <a:schemeClr val="accent4">
                  <a:lumMod val="75000"/>
                </a:schemeClr>
              </a:gs>
              <a:gs pos="97000">
                <a:schemeClr val="accent4">
                  <a:lumMod val="60000"/>
                  <a:lumOff val="40000"/>
                </a:schemeClr>
              </a:gs>
            </a:gsLst>
            <a:lin ang="16200000" scaled="0"/>
          </a:gradFill>
        </p:grpSpPr>
        <p:sp>
          <p:nvSpPr>
            <p:cNvPr id="11" name="Rectangle 10"/>
            <p:cNvSpPr/>
            <p:nvPr/>
          </p:nvSpPr>
          <p:spPr bwMode="auto">
            <a:xfrm>
              <a:off x="6595457" y="3137374"/>
              <a:ext cx="2376421" cy="1047351"/>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2" name="Picture 3"/>
            <p:cNvPicPr>
              <a:picLocks noChangeAspect="1" noChangeArrowheads="1"/>
            </p:cNvPicPr>
            <p:nvPr/>
          </p:nvPicPr>
          <p:blipFill>
            <a:blip r:embed="rId7" cstate="print"/>
            <a:srcRect t="28249" b="13675"/>
            <a:stretch>
              <a:fillRect/>
            </a:stretch>
          </p:blipFill>
          <p:spPr bwMode="auto">
            <a:xfrm>
              <a:off x="6875575" y="3358804"/>
              <a:ext cx="1834837" cy="801743"/>
            </a:xfrm>
            <a:prstGeom prst="rect">
              <a:avLst/>
            </a:prstGeom>
            <a:grpFill/>
            <a:ln w="9525">
              <a:noFill/>
              <a:miter lim="800000"/>
              <a:headEnd/>
              <a:tailEnd/>
            </a:ln>
          </p:spPr>
        </p:pic>
        <p:sp>
          <p:nvSpPr>
            <p:cNvPr id="13" name="TextBox 12"/>
            <p:cNvSpPr txBox="1"/>
            <p:nvPr/>
          </p:nvSpPr>
          <p:spPr>
            <a:xfrm>
              <a:off x="7006815" y="3112545"/>
              <a:ext cx="1625766" cy="276999"/>
            </a:xfrm>
            <a:prstGeom prst="rect">
              <a:avLst/>
            </a:prstGeom>
            <a:grpFill/>
          </p:spPr>
          <p:txBody>
            <a:bodyPr wrap="none" rtlCol="0">
              <a:spAutoFit/>
            </a:bodyPr>
            <a:lstStyle/>
            <a:p>
              <a:r>
                <a:rPr lang="en-US" dirty="0" smtClean="0"/>
                <a:t>Fine Geo-registration</a:t>
              </a:r>
              <a:endParaRPr lang="en-US" dirty="0"/>
            </a:p>
          </p:txBody>
        </p:sp>
      </p:grpSp>
      <p:grpSp>
        <p:nvGrpSpPr>
          <p:cNvPr id="19" name="Group 18"/>
          <p:cNvGrpSpPr/>
          <p:nvPr/>
        </p:nvGrpSpPr>
        <p:grpSpPr>
          <a:xfrm>
            <a:off x="1294465" y="3550719"/>
            <a:ext cx="3100403" cy="677498"/>
            <a:chOff x="2165836" y="2195232"/>
            <a:chExt cx="3100403" cy="677498"/>
          </a:xfrm>
        </p:grpSpPr>
        <p:sp>
          <p:nvSpPr>
            <p:cNvPr id="20" name="Rectangle 19"/>
            <p:cNvSpPr/>
            <p:nvPr/>
          </p:nvSpPr>
          <p:spPr bwMode="auto">
            <a:xfrm>
              <a:off x="2165836" y="2195232"/>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21" name="Rectangle 20"/>
            <p:cNvSpPr/>
            <p:nvPr/>
          </p:nvSpPr>
          <p:spPr bwMode="auto">
            <a:xfrm>
              <a:off x="3713094" y="2198186"/>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490" y="3754421"/>
            <a:ext cx="4130937" cy="2409715"/>
          </a:xfrm>
        </p:spPr>
        <p:txBody>
          <a:bodyPr/>
          <a:lstStyle/>
          <a:p>
            <a:r>
              <a:rPr lang="en-US" dirty="0" smtClean="0"/>
              <a:t>SIFT at a glance:</a:t>
            </a:r>
          </a:p>
          <a:p>
            <a:pPr lvl="1"/>
            <a:r>
              <a:rPr lang="en-US" dirty="0" smtClean="0"/>
              <a:t>Stands for: </a:t>
            </a:r>
            <a:r>
              <a:rPr lang="en-US" i="1" dirty="0" smtClean="0">
                <a:solidFill>
                  <a:srgbClr val="FF0000"/>
                </a:solidFill>
              </a:rPr>
              <a:t>S</a:t>
            </a:r>
            <a:r>
              <a:rPr lang="en-US" dirty="0" smtClean="0"/>
              <a:t>cale </a:t>
            </a:r>
            <a:r>
              <a:rPr lang="en-US" i="1" dirty="0" smtClean="0">
                <a:solidFill>
                  <a:srgbClr val="FF0000"/>
                </a:solidFill>
              </a:rPr>
              <a:t>I</a:t>
            </a:r>
            <a:r>
              <a:rPr lang="en-US" dirty="0" smtClean="0"/>
              <a:t>nvariant </a:t>
            </a:r>
            <a:r>
              <a:rPr lang="en-US" i="1" dirty="0" smtClean="0">
                <a:solidFill>
                  <a:srgbClr val="FF0000"/>
                </a:solidFill>
              </a:rPr>
              <a:t>F</a:t>
            </a:r>
            <a:r>
              <a:rPr lang="en-US" dirty="0" smtClean="0"/>
              <a:t>eature </a:t>
            </a:r>
            <a:r>
              <a:rPr lang="en-US" i="1" dirty="0" smtClean="0">
                <a:solidFill>
                  <a:srgbClr val="FF0000"/>
                </a:solidFill>
              </a:rPr>
              <a:t>T</a:t>
            </a:r>
            <a:r>
              <a:rPr lang="en-US" dirty="0" smtClean="0"/>
              <a:t>ransform</a:t>
            </a:r>
          </a:p>
          <a:p>
            <a:pPr lvl="1"/>
            <a:r>
              <a:rPr lang="en-US" dirty="0" smtClean="0"/>
              <a:t>Scale Invariance:</a:t>
            </a:r>
          </a:p>
          <a:p>
            <a:pPr lvl="2"/>
            <a:r>
              <a:rPr lang="en-US" dirty="0" smtClean="0"/>
              <a:t>Convolve Gaussian kernel at different scale factors</a:t>
            </a:r>
          </a:p>
          <a:p>
            <a:pPr lvl="1"/>
            <a:r>
              <a:rPr lang="en-US" dirty="0" smtClean="0"/>
              <a:t>Rotation Invariance:</a:t>
            </a:r>
          </a:p>
          <a:p>
            <a:pPr lvl="2"/>
            <a:r>
              <a:rPr lang="en-US" dirty="0" smtClean="0"/>
              <a:t>Bin gradient of local areas and build histogram</a:t>
            </a:r>
          </a:p>
          <a:p>
            <a:endParaRPr lang="en-US" dirty="0" smtClean="0"/>
          </a:p>
        </p:txBody>
      </p:sp>
      <p:sp>
        <p:nvSpPr>
          <p:cNvPr id="3" name="Title 2"/>
          <p:cNvSpPr>
            <a:spLocks noGrp="1"/>
          </p:cNvSpPr>
          <p:nvPr>
            <p:ph type="title"/>
          </p:nvPr>
        </p:nvSpPr>
        <p:spPr/>
        <p:txBody>
          <a:bodyPr/>
          <a:lstStyle/>
          <a:p>
            <a:r>
              <a:rPr lang="en-US" dirty="0" smtClean="0"/>
              <a:t>Fine Feature: </a:t>
            </a:r>
            <a:r>
              <a:rPr lang="en-US" i="1" dirty="0" smtClean="0"/>
              <a:t>SIFT</a:t>
            </a:r>
            <a:endParaRPr lang="en-US" i="1" dirty="0"/>
          </a:p>
        </p:txBody>
      </p:sp>
      <p:pic>
        <p:nvPicPr>
          <p:cNvPr id="288771" name="Picture 3"/>
          <p:cNvPicPr>
            <a:picLocks noChangeAspect="1" noChangeArrowheads="1"/>
          </p:cNvPicPr>
          <p:nvPr/>
        </p:nvPicPr>
        <p:blipFill>
          <a:blip r:embed="rId3" cstate="print"/>
          <a:srcRect/>
          <a:stretch>
            <a:fillRect/>
          </a:stretch>
        </p:blipFill>
        <p:spPr bwMode="auto">
          <a:xfrm>
            <a:off x="4905486" y="993290"/>
            <a:ext cx="3813584" cy="2542389"/>
          </a:xfrm>
          <a:prstGeom prst="rect">
            <a:avLst/>
          </a:prstGeom>
          <a:noFill/>
          <a:ln w="9525">
            <a:noFill/>
            <a:miter lim="800000"/>
            <a:headEnd/>
            <a:tailEnd/>
          </a:ln>
        </p:spPr>
      </p:pic>
      <p:grpSp>
        <p:nvGrpSpPr>
          <p:cNvPr id="42" name="Group 41"/>
          <p:cNvGrpSpPr/>
          <p:nvPr/>
        </p:nvGrpSpPr>
        <p:grpSpPr>
          <a:xfrm>
            <a:off x="4870649" y="3593059"/>
            <a:ext cx="4053721" cy="2754845"/>
            <a:chOff x="4623218" y="3302598"/>
            <a:chExt cx="4053721" cy="2754845"/>
          </a:xfrm>
        </p:grpSpPr>
        <p:pic>
          <p:nvPicPr>
            <p:cNvPr id="37" name="Picture 5"/>
            <p:cNvPicPr>
              <a:picLocks noChangeAspect="1" noChangeArrowheads="1"/>
            </p:cNvPicPr>
            <p:nvPr/>
          </p:nvPicPr>
          <p:blipFill>
            <a:blip r:embed="rId4" cstate="print"/>
            <a:srcRect/>
            <a:stretch>
              <a:fillRect/>
            </a:stretch>
          </p:blipFill>
          <p:spPr bwMode="auto">
            <a:xfrm>
              <a:off x="4638339" y="3441550"/>
              <a:ext cx="4038600" cy="2487613"/>
            </a:xfrm>
            <a:prstGeom prst="rect">
              <a:avLst/>
            </a:prstGeom>
            <a:noFill/>
            <a:ln w="12700">
              <a:noFill/>
              <a:miter lim="800000"/>
              <a:headEnd type="none" w="sm" len="sm"/>
              <a:tailEnd type="none" w="sm" len="sm"/>
            </a:ln>
            <a:effectLst/>
          </p:spPr>
        </p:pic>
        <p:sp>
          <p:nvSpPr>
            <p:cNvPr id="38" name="TextBox 37"/>
            <p:cNvSpPr txBox="1"/>
            <p:nvPr/>
          </p:nvSpPr>
          <p:spPr>
            <a:xfrm>
              <a:off x="5163669" y="3302598"/>
              <a:ext cx="3153427" cy="276999"/>
            </a:xfrm>
            <a:prstGeom prst="rect">
              <a:avLst/>
            </a:prstGeom>
            <a:solidFill>
              <a:schemeClr val="bg1"/>
            </a:solidFill>
          </p:spPr>
          <p:txBody>
            <a:bodyPr wrap="none" rtlCol="0">
              <a:spAutoFit/>
            </a:bodyPr>
            <a:lstStyle/>
            <a:p>
              <a:r>
                <a:rPr lang="en-US" dirty="0" smtClean="0"/>
                <a:t>Number of Features per Image Comparison</a:t>
              </a:r>
              <a:endParaRPr lang="en-US" dirty="0"/>
            </a:p>
          </p:txBody>
        </p:sp>
        <p:sp>
          <p:nvSpPr>
            <p:cNvPr id="39" name="TextBox 38"/>
            <p:cNvSpPr txBox="1"/>
            <p:nvPr/>
          </p:nvSpPr>
          <p:spPr>
            <a:xfrm>
              <a:off x="6316531" y="5757136"/>
              <a:ext cx="968535" cy="276999"/>
            </a:xfrm>
            <a:prstGeom prst="rect">
              <a:avLst/>
            </a:prstGeom>
            <a:solidFill>
              <a:schemeClr val="bg1"/>
            </a:solidFill>
          </p:spPr>
          <p:txBody>
            <a:bodyPr wrap="none" rtlCol="0">
              <a:spAutoFit/>
            </a:bodyPr>
            <a:lstStyle/>
            <a:p>
              <a:r>
                <a:rPr lang="en-US" dirty="0" smtClean="0"/>
                <a:t>Pixel Count</a:t>
              </a:r>
              <a:endParaRPr lang="en-US" dirty="0"/>
            </a:p>
          </p:txBody>
        </p:sp>
        <p:sp>
          <p:nvSpPr>
            <p:cNvPr id="40" name="TextBox 39"/>
            <p:cNvSpPr txBox="1"/>
            <p:nvPr/>
          </p:nvSpPr>
          <p:spPr>
            <a:xfrm>
              <a:off x="7953486" y="5780444"/>
              <a:ext cx="558166" cy="276999"/>
            </a:xfrm>
            <a:prstGeom prst="rect">
              <a:avLst/>
            </a:prstGeom>
            <a:solidFill>
              <a:schemeClr val="bg1"/>
            </a:solidFill>
          </p:spPr>
          <p:txBody>
            <a:bodyPr wrap="none" rtlCol="0">
              <a:spAutoFit/>
            </a:bodyPr>
            <a:lstStyle/>
            <a:p>
              <a:r>
                <a:rPr lang="en-US" dirty="0" smtClean="0"/>
                <a:t>X 10</a:t>
              </a:r>
              <a:r>
                <a:rPr lang="en-US" baseline="30000" dirty="0" smtClean="0"/>
                <a:t>6</a:t>
              </a:r>
              <a:endParaRPr lang="en-US" baseline="30000" dirty="0"/>
            </a:p>
          </p:txBody>
        </p:sp>
        <p:sp>
          <p:nvSpPr>
            <p:cNvPr id="41" name="TextBox 40"/>
            <p:cNvSpPr txBox="1"/>
            <p:nvPr/>
          </p:nvSpPr>
          <p:spPr>
            <a:xfrm rot="16200000">
              <a:off x="3680909" y="4498478"/>
              <a:ext cx="2161617" cy="276999"/>
            </a:xfrm>
            <a:prstGeom prst="rect">
              <a:avLst/>
            </a:prstGeom>
            <a:solidFill>
              <a:schemeClr val="bg1"/>
            </a:solidFill>
          </p:spPr>
          <p:txBody>
            <a:bodyPr wrap="none" rtlCol="0">
              <a:spAutoFit/>
            </a:bodyPr>
            <a:lstStyle/>
            <a:p>
              <a:r>
                <a:rPr lang="en-US" dirty="0" smtClean="0"/>
                <a:t>Average Number of Features</a:t>
              </a:r>
              <a:endParaRPr lang="en-US" dirty="0"/>
            </a:p>
          </p:txBody>
        </p:sp>
      </p:grpSp>
      <p:grpSp>
        <p:nvGrpSpPr>
          <p:cNvPr id="19" name="Group 18"/>
          <p:cNvGrpSpPr/>
          <p:nvPr/>
        </p:nvGrpSpPr>
        <p:grpSpPr>
          <a:xfrm>
            <a:off x="7874598" y="0"/>
            <a:ext cx="1269402" cy="1592132"/>
            <a:chOff x="7347472" y="3991088"/>
            <a:chExt cx="1269402" cy="1592132"/>
          </a:xfrm>
        </p:grpSpPr>
        <p:sp>
          <p:nvSpPr>
            <p:cNvPr id="20" name="Rectangle 19"/>
            <p:cNvSpPr/>
            <p:nvPr/>
          </p:nvSpPr>
          <p:spPr bwMode="auto">
            <a:xfrm>
              <a:off x="7348016" y="4530705"/>
              <a:ext cx="1268858" cy="516156"/>
            </a:xfrm>
            <a:prstGeom prst="rect">
              <a:avLst/>
            </a:prstGeom>
            <a:gradFill>
              <a:gsLst>
                <a:gs pos="0">
                  <a:schemeClr val="accent4">
                    <a:lumMod val="20000"/>
                    <a:lumOff val="80000"/>
                  </a:schemeClr>
                </a:gs>
                <a:gs pos="10000">
                  <a:schemeClr val="bg1">
                    <a:lumMod val="95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21" name="Picture 22"/>
            <p:cNvPicPr>
              <a:picLocks noChangeAspect="1" noChangeArrowheads="1"/>
            </p:cNvPicPr>
            <p:nvPr/>
          </p:nvPicPr>
          <p:blipFill>
            <a:blip r:embed="rId5" cstate="print"/>
            <a:srcRect/>
            <a:stretch>
              <a:fillRect/>
            </a:stretch>
          </p:blipFill>
          <p:spPr bwMode="auto">
            <a:xfrm>
              <a:off x="7499077" y="4638358"/>
              <a:ext cx="983609" cy="388950"/>
            </a:xfrm>
            <a:prstGeom prst="rect">
              <a:avLst/>
            </a:prstGeom>
            <a:noFill/>
            <a:ln w="9525">
              <a:noFill/>
              <a:miter lim="800000"/>
              <a:headEnd/>
              <a:tailEnd/>
            </a:ln>
          </p:spPr>
        </p:pic>
        <p:pic>
          <p:nvPicPr>
            <p:cNvPr id="22" name="Picture 10"/>
            <p:cNvPicPr>
              <a:picLocks noChangeAspect="1" noChangeArrowheads="1"/>
            </p:cNvPicPr>
            <p:nvPr/>
          </p:nvPicPr>
          <p:blipFill>
            <a:blip r:embed="rId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23" name="TextBox 22"/>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24" name="Group 27"/>
            <p:cNvGrpSpPr/>
            <p:nvPr/>
          </p:nvGrpSpPr>
          <p:grpSpPr>
            <a:xfrm>
              <a:off x="7347472" y="3991087"/>
              <a:ext cx="1269402" cy="1592131"/>
              <a:chOff x="6594438" y="1075763"/>
              <a:chExt cx="2377440" cy="3108962"/>
            </a:xfrm>
          </p:grpSpPr>
          <p:grpSp>
            <p:nvGrpSpPr>
              <p:cNvPr id="25" name="Group 28"/>
              <p:cNvGrpSpPr/>
              <p:nvPr/>
            </p:nvGrpSpPr>
            <p:grpSpPr>
              <a:xfrm>
                <a:off x="6594438" y="1075763"/>
                <a:ext cx="2377440" cy="1054252"/>
                <a:chOff x="6594438" y="1075763"/>
                <a:chExt cx="2377440" cy="1054252"/>
              </a:xfrm>
            </p:grpSpPr>
            <p:sp>
              <p:nvSpPr>
                <p:cNvPr id="30" name="Rectangle 29"/>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31" name="Picture 1"/>
                <p:cNvPicPr>
                  <a:picLocks noChangeAspect="1" noChangeArrowheads="1"/>
                </p:cNvPicPr>
                <p:nvPr/>
              </p:nvPicPr>
              <p:blipFill>
                <a:blip r:embed="rId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32" name="Picture 9"/>
                <p:cNvPicPr>
                  <a:picLocks noChangeAspect="1" noChangeArrowheads="1"/>
                </p:cNvPicPr>
                <p:nvPr/>
              </p:nvPicPr>
              <p:blipFill>
                <a:blip r:embed="rId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33" name="TextBox 32"/>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26" name="Group 29"/>
              <p:cNvGrpSpPr/>
              <p:nvPr/>
            </p:nvGrpSpPr>
            <p:grpSpPr>
              <a:xfrm>
                <a:off x="6595457" y="3112545"/>
                <a:ext cx="2376421" cy="1072180"/>
                <a:chOff x="6595457" y="3112545"/>
                <a:chExt cx="2376421" cy="1072180"/>
              </a:xfrm>
            </p:grpSpPr>
            <p:sp>
              <p:nvSpPr>
                <p:cNvPr id="27" name="Rectangle 26"/>
                <p:cNvSpPr/>
                <p:nvPr/>
              </p:nvSpPr>
              <p:spPr bwMode="auto">
                <a:xfrm>
                  <a:off x="6595457" y="3137374"/>
                  <a:ext cx="2376421" cy="1047351"/>
                </a:xfrm>
                <a:prstGeom prst="rect">
                  <a:avLst/>
                </a:prstGeom>
                <a:solidFill>
                  <a:schemeClr val="accent4">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28" name="Picture 3"/>
                <p:cNvPicPr>
                  <a:picLocks noChangeAspect="1" noChangeArrowheads="1"/>
                </p:cNvPicPr>
                <p:nvPr/>
              </p:nvPicPr>
              <p:blipFill>
                <a:blip r:embed="rId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29" name="TextBox 28"/>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grpSp>
        <p:nvGrpSpPr>
          <p:cNvPr id="34" name="Group 54"/>
          <p:cNvGrpSpPr>
            <a:grpSpLocks/>
          </p:cNvGrpSpPr>
          <p:nvPr/>
        </p:nvGrpSpPr>
        <p:grpSpPr bwMode="auto">
          <a:xfrm>
            <a:off x="1027101" y="1236232"/>
            <a:ext cx="2971800" cy="2317750"/>
            <a:chOff x="71" y="1680"/>
            <a:chExt cx="1872" cy="1460"/>
          </a:xfrm>
        </p:grpSpPr>
        <p:grpSp>
          <p:nvGrpSpPr>
            <p:cNvPr id="35" name="Group 30"/>
            <p:cNvGrpSpPr>
              <a:grpSpLocks/>
            </p:cNvGrpSpPr>
            <p:nvPr/>
          </p:nvGrpSpPr>
          <p:grpSpPr bwMode="auto">
            <a:xfrm>
              <a:off x="71" y="1680"/>
              <a:ext cx="1872" cy="973"/>
              <a:chOff x="0" y="1736"/>
              <a:chExt cx="5758" cy="2158"/>
            </a:xfrm>
          </p:grpSpPr>
          <p:pic>
            <p:nvPicPr>
              <p:cNvPr id="47" name="Picture 28" descr="marriott1"/>
              <p:cNvPicPr>
                <a:picLocks noChangeAspect="1" noChangeArrowheads="1"/>
              </p:cNvPicPr>
              <p:nvPr/>
            </p:nvPicPr>
            <p:blipFill>
              <a:blip r:embed="rId10" cstate="print"/>
              <a:srcRect/>
              <a:stretch>
                <a:fillRect/>
              </a:stretch>
            </p:blipFill>
            <p:spPr bwMode="auto">
              <a:xfrm>
                <a:off x="2879" y="1736"/>
                <a:ext cx="2879" cy="2158"/>
              </a:xfrm>
              <a:prstGeom prst="rect">
                <a:avLst/>
              </a:prstGeom>
              <a:noFill/>
              <a:ln w="9525">
                <a:noFill/>
                <a:miter lim="800000"/>
                <a:headEnd/>
                <a:tailEnd/>
              </a:ln>
            </p:spPr>
          </p:pic>
          <p:pic>
            <p:nvPicPr>
              <p:cNvPr id="48" name="Picture 29" descr="marriott2"/>
              <p:cNvPicPr>
                <a:picLocks noChangeAspect="1" noChangeArrowheads="1"/>
              </p:cNvPicPr>
              <p:nvPr/>
            </p:nvPicPr>
            <p:blipFill>
              <a:blip r:embed="rId11" cstate="print"/>
              <a:srcRect/>
              <a:stretch>
                <a:fillRect/>
              </a:stretch>
            </p:blipFill>
            <p:spPr bwMode="auto">
              <a:xfrm>
                <a:off x="0" y="1736"/>
                <a:ext cx="2879" cy="2158"/>
              </a:xfrm>
              <a:prstGeom prst="rect">
                <a:avLst/>
              </a:prstGeom>
              <a:noFill/>
              <a:ln w="9525">
                <a:noFill/>
                <a:miter lim="800000"/>
                <a:headEnd/>
                <a:tailEnd/>
              </a:ln>
            </p:spPr>
          </p:pic>
        </p:grpSp>
        <p:grpSp>
          <p:nvGrpSpPr>
            <p:cNvPr id="36" name="Group 25"/>
            <p:cNvGrpSpPr>
              <a:grpSpLocks/>
            </p:cNvGrpSpPr>
            <p:nvPr/>
          </p:nvGrpSpPr>
          <p:grpSpPr bwMode="auto">
            <a:xfrm>
              <a:off x="71" y="1680"/>
              <a:ext cx="1872" cy="960"/>
              <a:chOff x="192" y="1879"/>
              <a:chExt cx="1584" cy="521"/>
            </a:xfrm>
          </p:grpSpPr>
          <p:pic>
            <p:nvPicPr>
              <p:cNvPr id="45" name="Picture 23" descr="fifth_features2"/>
              <p:cNvPicPr>
                <a:picLocks noChangeAspect="1" noChangeArrowheads="1"/>
              </p:cNvPicPr>
              <p:nvPr/>
            </p:nvPicPr>
            <p:blipFill>
              <a:blip r:embed="rId12" cstate="print"/>
              <a:srcRect/>
              <a:stretch>
                <a:fillRect/>
              </a:stretch>
            </p:blipFill>
            <p:spPr bwMode="auto">
              <a:xfrm>
                <a:off x="192" y="1879"/>
                <a:ext cx="792" cy="521"/>
              </a:xfrm>
              <a:prstGeom prst="rect">
                <a:avLst/>
              </a:prstGeom>
              <a:noFill/>
              <a:ln w="9525">
                <a:noFill/>
                <a:miter lim="800000"/>
                <a:headEnd/>
                <a:tailEnd/>
              </a:ln>
            </p:spPr>
          </p:pic>
          <p:pic>
            <p:nvPicPr>
              <p:cNvPr id="46" name="Picture 24" descr="fifth_features1"/>
              <p:cNvPicPr>
                <a:picLocks noChangeAspect="1" noChangeArrowheads="1"/>
              </p:cNvPicPr>
              <p:nvPr/>
            </p:nvPicPr>
            <p:blipFill>
              <a:blip r:embed="rId13" cstate="print"/>
              <a:srcRect/>
              <a:stretch>
                <a:fillRect/>
              </a:stretch>
            </p:blipFill>
            <p:spPr bwMode="auto">
              <a:xfrm>
                <a:off x="984" y="1879"/>
                <a:ext cx="792" cy="521"/>
              </a:xfrm>
              <a:prstGeom prst="rect">
                <a:avLst/>
              </a:prstGeom>
              <a:noFill/>
              <a:ln w="9525">
                <a:noFill/>
                <a:miter lim="800000"/>
                <a:headEnd/>
                <a:tailEnd/>
              </a:ln>
            </p:spPr>
          </p:pic>
        </p:grpSp>
        <p:sp>
          <p:nvSpPr>
            <p:cNvPr id="43" name="Text Box 43"/>
            <p:cNvSpPr txBox="1">
              <a:spLocks noChangeArrowheads="1"/>
            </p:cNvSpPr>
            <p:nvPr/>
          </p:nvSpPr>
          <p:spPr bwMode="auto">
            <a:xfrm>
              <a:off x="277" y="2680"/>
              <a:ext cx="1488" cy="460"/>
            </a:xfrm>
            <a:prstGeom prst="rect">
              <a:avLst/>
            </a:prstGeom>
            <a:noFill/>
            <a:ln w="12700">
              <a:noFill/>
              <a:miter lim="800000"/>
              <a:headEnd type="none" w="sm" len="sm"/>
              <a:tailEnd type="none" w="sm" len="sm"/>
            </a:ln>
          </p:spPr>
          <p:txBody>
            <a:bodyPr>
              <a:spAutoFit/>
            </a:bodyPr>
            <a:lstStyle/>
            <a:p>
              <a:pPr marL="117475" indent="-117475" algn="ctr" eaLnBrk="0" hangingPunct="0">
                <a:lnSpc>
                  <a:spcPct val="90000"/>
                </a:lnSpc>
                <a:spcBef>
                  <a:spcPct val="50000"/>
                </a:spcBef>
                <a:buClr>
                  <a:schemeClr val="tx1"/>
                </a:buClr>
                <a:buSzPct val="100000"/>
                <a:buFontTx/>
                <a:buChar char="•"/>
              </a:pPr>
              <a:r>
                <a:rPr lang="en-US" sz="1400" dirty="0"/>
                <a:t>Scale/rotation invariant features are extracted and stored as vectors</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7874598" y="0"/>
            <a:ext cx="1269402" cy="1592132"/>
            <a:chOff x="7347472" y="3991088"/>
            <a:chExt cx="1269402" cy="1592132"/>
          </a:xfrm>
        </p:grpSpPr>
        <p:sp>
          <p:nvSpPr>
            <p:cNvPr id="47" name="Rectangle 46"/>
            <p:cNvSpPr/>
            <p:nvPr/>
          </p:nvSpPr>
          <p:spPr bwMode="auto">
            <a:xfrm>
              <a:off x="7348016" y="4530705"/>
              <a:ext cx="1268858" cy="516156"/>
            </a:xfrm>
            <a:prstGeom prst="rect">
              <a:avLst/>
            </a:prstGeom>
            <a:gradFill>
              <a:gsLst>
                <a:gs pos="0">
                  <a:schemeClr val="accent4">
                    <a:lumMod val="20000"/>
                    <a:lumOff val="80000"/>
                  </a:schemeClr>
                </a:gs>
                <a:gs pos="10000">
                  <a:schemeClr val="bg1">
                    <a:lumMod val="95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48" name="Picture 22"/>
            <p:cNvPicPr>
              <a:picLocks noChangeAspect="1" noChangeArrowheads="1"/>
            </p:cNvPicPr>
            <p:nvPr/>
          </p:nvPicPr>
          <p:blipFill>
            <a:blip r:embed="rId4" cstate="print"/>
            <a:srcRect/>
            <a:stretch>
              <a:fillRect/>
            </a:stretch>
          </p:blipFill>
          <p:spPr bwMode="auto">
            <a:xfrm>
              <a:off x="7499077" y="4638358"/>
              <a:ext cx="983609" cy="388950"/>
            </a:xfrm>
            <a:prstGeom prst="rect">
              <a:avLst/>
            </a:prstGeom>
            <a:noFill/>
            <a:ln w="9525">
              <a:noFill/>
              <a:miter lim="800000"/>
              <a:headEnd/>
              <a:tailEnd/>
            </a:ln>
          </p:spPr>
        </p:pic>
        <p:pic>
          <p:nvPicPr>
            <p:cNvPr id="49" name="Picture 10"/>
            <p:cNvPicPr>
              <a:picLocks noChangeAspect="1" noChangeArrowheads="1"/>
            </p:cNvPicPr>
            <p:nvPr/>
          </p:nvPicPr>
          <p:blipFill>
            <a:blip r:embed="rId5"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50" name="TextBox 49"/>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51" name="Group 27"/>
            <p:cNvGrpSpPr/>
            <p:nvPr/>
          </p:nvGrpSpPr>
          <p:grpSpPr>
            <a:xfrm>
              <a:off x="7347472" y="3991087"/>
              <a:ext cx="1269402" cy="1592131"/>
              <a:chOff x="6594438" y="1075763"/>
              <a:chExt cx="2377440" cy="3108962"/>
            </a:xfrm>
          </p:grpSpPr>
          <p:grpSp>
            <p:nvGrpSpPr>
              <p:cNvPr id="52" name="Group 28"/>
              <p:cNvGrpSpPr/>
              <p:nvPr/>
            </p:nvGrpSpPr>
            <p:grpSpPr>
              <a:xfrm>
                <a:off x="6594438" y="1075763"/>
                <a:ext cx="2377440" cy="1054252"/>
                <a:chOff x="6594438" y="1075763"/>
                <a:chExt cx="2377440" cy="1054252"/>
              </a:xfrm>
            </p:grpSpPr>
            <p:sp>
              <p:nvSpPr>
                <p:cNvPr id="57" name="Rectangle 56"/>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58" name="Picture 1"/>
                <p:cNvPicPr>
                  <a:picLocks noChangeAspect="1" noChangeArrowheads="1"/>
                </p:cNvPicPr>
                <p:nvPr/>
              </p:nvPicPr>
              <p:blipFill>
                <a:blip r:embed="rId6"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59" name="Picture 9"/>
                <p:cNvPicPr>
                  <a:picLocks noChangeAspect="1" noChangeArrowheads="1"/>
                </p:cNvPicPr>
                <p:nvPr/>
              </p:nvPicPr>
              <p:blipFill>
                <a:blip r:embed="rId7"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60" name="TextBox 59"/>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53" name="Group 29"/>
              <p:cNvGrpSpPr/>
              <p:nvPr/>
            </p:nvGrpSpPr>
            <p:grpSpPr>
              <a:xfrm>
                <a:off x="6595457" y="3112545"/>
                <a:ext cx="2376421" cy="1072180"/>
                <a:chOff x="6595457" y="3112545"/>
                <a:chExt cx="2376421" cy="1072180"/>
              </a:xfrm>
            </p:grpSpPr>
            <p:sp>
              <p:nvSpPr>
                <p:cNvPr id="54" name="Rectangle 53"/>
                <p:cNvSpPr/>
                <p:nvPr/>
              </p:nvSpPr>
              <p:spPr bwMode="auto">
                <a:xfrm>
                  <a:off x="6595457" y="3137374"/>
                  <a:ext cx="2376421" cy="1047351"/>
                </a:xfrm>
                <a:prstGeom prst="rect">
                  <a:avLst/>
                </a:prstGeom>
                <a:solidFill>
                  <a:schemeClr val="accent4">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55" name="Picture 3"/>
                <p:cNvPicPr>
                  <a:picLocks noChangeAspect="1" noChangeArrowheads="1"/>
                </p:cNvPicPr>
                <p:nvPr/>
              </p:nvPicPr>
              <p:blipFill>
                <a:blip r:embed="rId8"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56" name="TextBox 55"/>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sp>
        <p:nvSpPr>
          <p:cNvPr id="69638" name="Title 1"/>
          <p:cNvSpPr>
            <a:spLocks noGrp="1"/>
          </p:cNvSpPr>
          <p:nvPr>
            <p:ph type="title"/>
          </p:nvPr>
        </p:nvSpPr>
        <p:spPr>
          <a:solidFill>
            <a:schemeClr val="bg1">
              <a:alpha val="80000"/>
            </a:schemeClr>
          </a:solidFill>
        </p:spPr>
        <p:txBody>
          <a:bodyPr/>
          <a:lstStyle/>
          <a:p>
            <a:r>
              <a:rPr lang="en-US" dirty="0" smtClean="0">
                <a:ea typeface="ヒラギノ角ゴ Pro W3"/>
                <a:cs typeface="ヒラギノ角ゴ Pro W3"/>
              </a:rPr>
              <a:t>Fine Feature Matching: </a:t>
            </a:r>
            <a:r>
              <a:rPr lang="en-US" i="1" dirty="0" smtClean="0">
                <a:ea typeface="ヒラギノ角ゴ Pro W3"/>
                <a:cs typeface="ヒラギノ角ゴ Pro W3"/>
              </a:rPr>
              <a:t>Approx. Nearest Neighbor</a:t>
            </a:r>
          </a:p>
        </p:txBody>
      </p:sp>
      <p:sp>
        <p:nvSpPr>
          <p:cNvPr id="3" name="Content Placeholder 2"/>
          <p:cNvSpPr>
            <a:spLocks noGrp="1"/>
          </p:cNvSpPr>
          <p:nvPr>
            <p:ph idx="1"/>
          </p:nvPr>
        </p:nvSpPr>
        <p:spPr>
          <a:xfrm>
            <a:off x="821225" y="1997260"/>
            <a:ext cx="4889500" cy="4114800"/>
          </a:xfrm>
        </p:spPr>
        <p:txBody>
          <a:bodyPr/>
          <a:lstStyle/>
          <a:p>
            <a:r>
              <a:rPr lang="en-US" smtClean="0">
                <a:ea typeface="ヒラギノ角ゴ Pro W3"/>
                <a:cs typeface="ヒラギノ角ゴ Pro W3"/>
              </a:rPr>
              <a:t>Point cloud consists of averaged SIFT features at refined locations</a:t>
            </a:r>
          </a:p>
          <a:p>
            <a:endParaRPr lang="en-US" smtClean="0">
              <a:ea typeface="ヒラギノ角ゴ Pro W3"/>
              <a:cs typeface="ヒラギノ角ゴ Pro W3"/>
            </a:endParaRPr>
          </a:p>
          <a:p>
            <a:endParaRPr lang="en-US" smtClean="0">
              <a:ea typeface="ヒラギノ角ゴ Pro W3"/>
              <a:cs typeface="ヒラギノ角ゴ Pro W3"/>
            </a:endParaRPr>
          </a:p>
          <a:p>
            <a:r>
              <a:rPr lang="en-US" smtClean="0">
                <a:ea typeface="ヒラギノ角ゴ Pro W3"/>
                <a:cs typeface="ヒラギノ角ゴ Pro W3"/>
              </a:rPr>
              <a:t>Match to 2-D Features to 3-D Point Cloud</a:t>
            </a:r>
          </a:p>
          <a:p>
            <a:endParaRPr lang="en-US" smtClean="0">
              <a:ea typeface="ヒラギノ角ゴ Pro W3"/>
              <a:cs typeface="ヒラギノ角ゴ Pro W3"/>
            </a:endParaRPr>
          </a:p>
          <a:p>
            <a:endParaRPr lang="en-US" smtClean="0">
              <a:ea typeface="ヒラギノ角ゴ Pro W3"/>
              <a:cs typeface="ヒラギノ角ゴ Pro W3"/>
            </a:endParaRPr>
          </a:p>
          <a:p>
            <a:endParaRPr lang="en-US" smtClean="0">
              <a:ea typeface="ヒラギノ角ゴ Pro W3"/>
              <a:cs typeface="ヒラギノ角ゴ Pro W3"/>
            </a:endParaRPr>
          </a:p>
          <a:p>
            <a:endParaRPr lang="en-US" smtClean="0">
              <a:ea typeface="ヒラギノ角ゴ Pro W3"/>
              <a:cs typeface="ヒラギノ角ゴ Pro W3"/>
            </a:endParaRPr>
          </a:p>
          <a:p>
            <a:r>
              <a:rPr lang="en-US" smtClean="0">
                <a:ea typeface="ヒラギノ角ゴ Pro W3"/>
                <a:cs typeface="ヒラギノ角ゴ Pro W3"/>
              </a:rPr>
              <a:t>X is the matched feature position, d</a:t>
            </a:r>
            <a:r>
              <a:rPr lang="en-US" baseline="-25000" smtClean="0">
                <a:ea typeface="ヒラギノ角ゴ Pro W3"/>
                <a:cs typeface="ヒラギノ角ゴ Pro W3"/>
              </a:rPr>
              <a:t>1</a:t>
            </a:r>
            <a:r>
              <a:rPr lang="en-US" smtClean="0">
                <a:ea typeface="ヒラギノ角ゴ Pro W3"/>
                <a:cs typeface="ヒラギノ角ゴ Pro W3"/>
              </a:rPr>
              <a:t>, d</a:t>
            </a:r>
            <a:r>
              <a:rPr lang="en-US" baseline="-25000" smtClean="0">
                <a:ea typeface="ヒラギノ角ゴ Pro W3"/>
                <a:cs typeface="ヒラギノ角ゴ Pro W3"/>
              </a:rPr>
              <a:t>2</a:t>
            </a:r>
            <a:r>
              <a:rPr lang="en-US" smtClean="0">
                <a:ea typeface="ヒラギノ角ゴ Pro W3"/>
                <a:cs typeface="ヒラギノ角ゴ Pro W3"/>
              </a:rPr>
              <a:t>, are the feature distances, F is the representative feature</a:t>
            </a:r>
          </a:p>
        </p:txBody>
      </p:sp>
      <p:pic>
        <p:nvPicPr>
          <p:cNvPr id="16" name="Picture 31" descr="marriott_sans_cameras"/>
          <p:cNvPicPr>
            <a:picLocks noChangeAspect="1" noChangeArrowheads="1"/>
          </p:cNvPicPr>
          <p:nvPr/>
        </p:nvPicPr>
        <p:blipFill>
          <a:blip r:embed="rId9" cstate="print"/>
          <a:srcRect/>
          <a:stretch>
            <a:fillRect/>
          </a:stretch>
        </p:blipFill>
        <p:spPr bwMode="auto">
          <a:xfrm>
            <a:off x="5947037" y="1712820"/>
            <a:ext cx="2286000" cy="1714500"/>
          </a:xfrm>
          <a:prstGeom prst="rect">
            <a:avLst/>
          </a:prstGeom>
          <a:noFill/>
          <a:ln w="9525">
            <a:noFill/>
            <a:miter lim="800000"/>
            <a:headEnd/>
            <a:tailEnd/>
          </a:ln>
        </p:spPr>
      </p:pic>
      <p:pic>
        <p:nvPicPr>
          <p:cNvPr id="28" name="Picture 3" descr="subfrustum3"/>
          <p:cNvPicPr>
            <a:picLocks noChangeAspect="1" noChangeArrowheads="1"/>
          </p:cNvPicPr>
          <p:nvPr/>
        </p:nvPicPr>
        <p:blipFill>
          <a:blip r:embed="rId10" cstate="print"/>
          <a:srcRect l="4105" t="7620" r="2832" b="7091"/>
          <a:stretch>
            <a:fillRect/>
          </a:stretch>
        </p:blipFill>
        <p:spPr bwMode="auto">
          <a:xfrm>
            <a:off x="5943862" y="4138520"/>
            <a:ext cx="2286000" cy="1570038"/>
          </a:xfrm>
          <a:prstGeom prst="rect">
            <a:avLst/>
          </a:prstGeom>
          <a:noFill/>
          <a:ln w="9525">
            <a:noFill/>
            <a:miter lim="800000"/>
            <a:headEnd/>
            <a:tailEnd/>
          </a:ln>
        </p:spPr>
      </p:pic>
      <p:grpSp>
        <p:nvGrpSpPr>
          <p:cNvPr id="5" name="Group 59"/>
          <p:cNvGrpSpPr>
            <a:grpSpLocks/>
          </p:cNvGrpSpPr>
          <p:nvPr/>
        </p:nvGrpSpPr>
        <p:grpSpPr bwMode="auto">
          <a:xfrm>
            <a:off x="6158175" y="4125820"/>
            <a:ext cx="1870075" cy="1173163"/>
            <a:chOff x="6598496" y="3642383"/>
            <a:chExt cx="1871071" cy="1172367"/>
          </a:xfrm>
        </p:grpSpPr>
        <p:grpSp>
          <p:nvGrpSpPr>
            <p:cNvPr id="6" name="Group 34"/>
            <p:cNvGrpSpPr>
              <a:grpSpLocks/>
            </p:cNvGrpSpPr>
            <p:nvPr/>
          </p:nvGrpSpPr>
          <p:grpSpPr bwMode="auto">
            <a:xfrm>
              <a:off x="8038068" y="4048253"/>
              <a:ext cx="279099" cy="307048"/>
              <a:chOff x="5498262" y="3001496"/>
              <a:chExt cx="279099" cy="307048"/>
            </a:xfrm>
          </p:grpSpPr>
          <p:cxnSp>
            <p:nvCxnSpPr>
              <p:cNvPr id="69679" name="Straight Connector 30"/>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80" name="Straight Connector 31"/>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7" name="Group 38"/>
            <p:cNvGrpSpPr>
              <a:grpSpLocks/>
            </p:cNvGrpSpPr>
            <p:nvPr/>
          </p:nvGrpSpPr>
          <p:grpSpPr bwMode="auto">
            <a:xfrm>
              <a:off x="7269439" y="4214610"/>
              <a:ext cx="279099" cy="307048"/>
              <a:chOff x="5498262" y="3001496"/>
              <a:chExt cx="279099" cy="307048"/>
            </a:xfrm>
          </p:grpSpPr>
          <p:cxnSp>
            <p:nvCxnSpPr>
              <p:cNvPr id="69677" name="Straight Connector 39"/>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78" name="Straight Connector 40"/>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8" name="Group 41"/>
            <p:cNvGrpSpPr>
              <a:grpSpLocks/>
            </p:cNvGrpSpPr>
            <p:nvPr/>
          </p:nvGrpSpPr>
          <p:grpSpPr bwMode="auto">
            <a:xfrm>
              <a:off x="7981144" y="4507702"/>
              <a:ext cx="279099" cy="307048"/>
              <a:chOff x="5498262" y="3001496"/>
              <a:chExt cx="279099" cy="307048"/>
            </a:xfrm>
          </p:grpSpPr>
          <p:cxnSp>
            <p:nvCxnSpPr>
              <p:cNvPr id="69675" name="Straight Connector 42"/>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76" name="Straight Connector 43"/>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9" name="Group 44"/>
            <p:cNvGrpSpPr>
              <a:grpSpLocks/>
            </p:cNvGrpSpPr>
            <p:nvPr/>
          </p:nvGrpSpPr>
          <p:grpSpPr bwMode="auto">
            <a:xfrm>
              <a:off x="7311305" y="3642383"/>
              <a:ext cx="279099" cy="307048"/>
              <a:chOff x="5498262" y="3001496"/>
              <a:chExt cx="279099" cy="307048"/>
            </a:xfrm>
          </p:grpSpPr>
          <p:cxnSp>
            <p:nvCxnSpPr>
              <p:cNvPr id="69673" name="Straight Connector 45"/>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74" name="Straight Connector 46"/>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10" name="Group 47"/>
            <p:cNvGrpSpPr>
              <a:grpSpLocks/>
            </p:cNvGrpSpPr>
            <p:nvPr/>
          </p:nvGrpSpPr>
          <p:grpSpPr bwMode="auto">
            <a:xfrm>
              <a:off x="6613556" y="3740080"/>
              <a:ext cx="279099" cy="307048"/>
              <a:chOff x="5498262" y="3001496"/>
              <a:chExt cx="279099" cy="307048"/>
            </a:xfrm>
          </p:grpSpPr>
          <p:cxnSp>
            <p:nvCxnSpPr>
              <p:cNvPr id="69671" name="Straight Connector 48"/>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72" name="Straight Connector 49"/>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11" name="Group 50"/>
            <p:cNvGrpSpPr>
              <a:grpSpLocks/>
            </p:cNvGrpSpPr>
            <p:nvPr/>
          </p:nvGrpSpPr>
          <p:grpSpPr bwMode="auto">
            <a:xfrm>
              <a:off x="8190468" y="4200653"/>
              <a:ext cx="279099" cy="307048"/>
              <a:chOff x="5498262" y="3001496"/>
              <a:chExt cx="279099" cy="307048"/>
            </a:xfrm>
          </p:grpSpPr>
          <p:cxnSp>
            <p:nvCxnSpPr>
              <p:cNvPr id="69669" name="Straight Connector 51"/>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70" name="Straight Connector 52"/>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12" name="Group 53"/>
            <p:cNvGrpSpPr>
              <a:grpSpLocks/>
            </p:cNvGrpSpPr>
            <p:nvPr/>
          </p:nvGrpSpPr>
          <p:grpSpPr bwMode="auto">
            <a:xfrm>
              <a:off x="7505570" y="4450750"/>
              <a:ext cx="279099" cy="307048"/>
              <a:chOff x="5498262" y="3001496"/>
              <a:chExt cx="279099" cy="307048"/>
            </a:xfrm>
          </p:grpSpPr>
          <p:cxnSp>
            <p:nvCxnSpPr>
              <p:cNvPr id="69667" name="Straight Connector 54"/>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68" name="Straight Connector 55"/>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nvGrpSpPr>
            <p:cNvPr id="13" name="Group 56"/>
            <p:cNvGrpSpPr>
              <a:grpSpLocks/>
            </p:cNvGrpSpPr>
            <p:nvPr/>
          </p:nvGrpSpPr>
          <p:grpSpPr bwMode="auto">
            <a:xfrm>
              <a:off x="6598496" y="4478664"/>
              <a:ext cx="279099" cy="307048"/>
              <a:chOff x="5498262" y="3001496"/>
              <a:chExt cx="279099" cy="307048"/>
            </a:xfrm>
          </p:grpSpPr>
          <p:cxnSp>
            <p:nvCxnSpPr>
              <p:cNvPr id="69665" name="Straight Connector 57"/>
              <p:cNvCxnSpPr>
                <a:cxnSpLocks noChangeShapeType="1"/>
              </p:cNvCxnSpPr>
              <p:nvPr/>
            </p:nvCxnSpPr>
            <p:spPr bwMode="auto">
              <a:xfrm>
                <a:off x="5498262" y="3154226"/>
                <a:ext cx="279099" cy="1588"/>
              </a:xfrm>
              <a:prstGeom prst="line">
                <a:avLst/>
              </a:prstGeom>
              <a:noFill/>
              <a:ln w="50800">
                <a:solidFill>
                  <a:srgbClr val="FF3DCD"/>
                </a:solidFill>
                <a:round/>
                <a:headEnd/>
                <a:tailEnd/>
              </a:ln>
            </p:spPr>
          </p:cxnSp>
          <p:cxnSp>
            <p:nvCxnSpPr>
              <p:cNvPr id="69666" name="Straight Connector 58"/>
              <p:cNvCxnSpPr>
                <a:cxnSpLocks noChangeShapeType="1"/>
              </p:cNvCxnSpPr>
              <p:nvPr/>
            </p:nvCxnSpPr>
            <p:spPr bwMode="auto">
              <a:xfrm rot="5400000">
                <a:off x="5484288" y="3154226"/>
                <a:ext cx="307048" cy="1588"/>
              </a:xfrm>
              <a:prstGeom prst="line">
                <a:avLst/>
              </a:prstGeom>
              <a:noFill/>
              <a:ln w="50800">
                <a:solidFill>
                  <a:srgbClr val="FF3DCD"/>
                </a:solidFill>
                <a:round/>
                <a:headEnd/>
                <a:tailEnd/>
              </a:ln>
            </p:spPr>
          </p:cxnSp>
        </p:grpSp>
      </p:grpSp>
      <p:grpSp>
        <p:nvGrpSpPr>
          <p:cNvPr id="14" name="Group 91"/>
          <p:cNvGrpSpPr>
            <a:grpSpLocks/>
          </p:cNvGrpSpPr>
          <p:nvPr/>
        </p:nvGrpSpPr>
        <p:grpSpPr bwMode="auto">
          <a:xfrm>
            <a:off x="6299462" y="1922370"/>
            <a:ext cx="1604963" cy="3167063"/>
            <a:chOff x="6740258" y="1437546"/>
            <a:chExt cx="1604819" cy="3168182"/>
          </a:xfrm>
        </p:grpSpPr>
        <p:cxnSp>
          <p:nvCxnSpPr>
            <p:cNvPr id="69652" name="Straight Connector 72"/>
            <p:cNvCxnSpPr>
              <a:cxnSpLocks noChangeShapeType="1"/>
            </p:cNvCxnSpPr>
            <p:nvPr/>
          </p:nvCxnSpPr>
          <p:spPr bwMode="auto">
            <a:xfrm rot="5400000">
              <a:off x="5714407" y="2477351"/>
              <a:ext cx="2484302" cy="404692"/>
            </a:xfrm>
            <a:prstGeom prst="line">
              <a:avLst/>
            </a:prstGeom>
            <a:noFill/>
            <a:ln w="44450">
              <a:solidFill>
                <a:srgbClr val="FF3DCD"/>
              </a:solidFill>
              <a:round/>
              <a:headEnd/>
              <a:tailEnd/>
            </a:ln>
          </p:spPr>
        </p:cxnSp>
        <p:cxnSp>
          <p:nvCxnSpPr>
            <p:cNvPr id="69653" name="Straight Connector 74"/>
            <p:cNvCxnSpPr>
              <a:cxnSpLocks noChangeShapeType="1"/>
            </p:cNvCxnSpPr>
            <p:nvPr/>
          </p:nvCxnSpPr>
          <p:spPr bwMode="auto">
            <a:xfrm rot="5400000">
              <a:off x="6348256" y="2595950"/>
              <a:ext cx="2290033" cy="54715"/>
            </a:xfrm>
            <a:prstGeom prst="line">
              <a:avLst/>
            </a:prstGeom>
            <a:noFill/>
            <a:ln w="44450">
              <a:solidFill>
                <a:srgbClr val="FF3DCD"/>
              </a:solidFill>
              <a:round/>
              <a:headEnd/>
              <a:tailEnd/>
            </a:ln>
          </p:spPr>
        </p:cxnSp>
        <p:cxnSp>
          <p:nvCxnSpPr>
            <p:cNvPr id="69654" name="Straight Connector 76"/>
            <p:cNvCxnSpPr>
              <a:cxnSpLocks noChangeShapeType="1"/>
            </p:cNvCxnSpPr>
            <p:nvPr/>
          </p:nvCxnSpPr>
          <p:spPr bwMode="auto">
            <a:xfrm rot="5400000">
              <a:off x="5853994" y="3579917"/>
              <a:ext cx="1912075" cy="139548"/>
            </a:xfrm>
            <a:prstGeom prst="line">
              <a:avLst/>
            </a:prstGeom>
            <a:noFill/>
            <a:ln w="44450">
              <a:solidFill>
                <a:srgbClr val="FF3DCD"/>
              </a:solidFill>
              <a:round/>
              <a:headEnd/>
              <a:tailEnd/>
            </a:ln>
          </p:spPr>
        </p:cxnSp>
        <p:cxnSp>
          <p:nvCxnSpPr>
            <p:cNvPr id="69655" name="Straight Connector 79"/>
            <p:cNvCxnSpPr>
              <a:cxnSpLocks noChangeShapeType="1"/>
            </p:cNvCxnSpPr>
            <p:nvPr/>
          </p:nvCxnSpPr>
          <p:spPr bwMode="auto">
            <a:xfrm rot="16200000" flipH="1">
              <a:off x="6244700" y="3147250"/>
              <a:ext cx="2400562" cy="41865"/>
            </a:xfrm>
            <a:prstGeom prst="line">
              <a:avLst/>
            </a:prstGeom>
            <a:noFill/>
            <a:ln w="44450">
              <a:solidFill>
                <a:srgbClr val="FF3DCD"/>
              </a:solidFill>
              <a:round/>
              <a:headEnd/>
              <a:tailEnd/>
            </a:ln>
          </p:spPr>
        </p:cxnSp>
        <p:cxnSp>
          <p:nvCxnSpPr>
            <p:cNvPr id="69656" name="Straight Connector 89"/>
            <p:cNvCxnSpPr>
              <a:cxnSpLocks noChangeShapeType="1"/>
            </p:cNvCxnSpPr>
            <p:nvPr/>
          </p:nvCxnSpPr>
          <p:spPr bwMode="auto">
            <a:xfrm rot="16200000" flipH="1">
              <a:off x="7122787" y="3188044"/>
              <a:ext cx="1815502" cy="629078"/>
            </a:xfrm>
            <a:prstGeom prst="line">
              <a:avLst/>
            </a:prstGeom>
            <a:noFill/>
            <a:ln w="44450">
              <a:solidFill>
                <a:srgbClr val="FF3DCD"/>
              </a:solidFill>
              <a:round/>
              <a:headEnd/>
              <a:tailEnd/>
            </a:ln>
          </p:spPr>
        </p:cxnSp>
      </p:grpSp>
      <p:grpSp>
        <p:nvGrpSpPr>
          <p:cNvPr id="15" name="Group 55"/>
          <p:cNvGrpSpPr>
            <a:grpSpLocks/>
          </p:cNvGrpSpPr>
          <p:nvPr/>
        </p:nvGrpSpPr>
        <p:grpSpPr bwMode="auto">
          <a:xfrm>
            <a:off x="1287950" y="4049898"/>
            <a:ext cx="4324350" cy="1166812"/>
            <a:chOff x="1061601" y="4103564"/>
            <a:chExt cx="4325304" cy="1166729"/>
          </a:xfrm>
        </p:grpSpPr>
        <p:graphicFrame>
          <p:nvGraphicFramePr>
            <p:cNvPr id="69634" name="Object 2"/>
            <p:cNvGraphicFramePr>
              <a:graphicFrameLocks noChangeAspect="1"/>
            </p:cNvGraphicFramePr>
            <p:nvPr/>
          </p:nvGraphicFramePr>
          <p:xfrm>
            <a:off x="4565919" y="4287486"/>
            <a:ext cx="820986" cy="670343"/>
          </p:xfrm>
          <a:graphic>
            <a:graphicData uri="http://schemas.openxmlformats.org/presentationml/2006/ole">
              <p:oleObj spid="_x0000_s168962" name="Equation" r:id="rId11" imgW="482600" imgH="393700" progId="Equation.3">
                <p:embed/>
              </p:oleObj>
            </a:graphicData>
          </a:graphic>
        </p:graphicFrame>
        <p:pic>
          <p:nvPicPr>
            <p:cNvPr id="69651" name="Picture 54"/>
            <p:cNvPicPr>
              <a:picLocks noChangeAspect="1"/>
            </p:cNvPicPr>
            <p:nvPr/>
          </p:nvPicPr>
          <p:blipFill>
            <a:blip r:embed="rId12" cstate="print"/>
            <a:srcRect/>
            <a:stretch>
              <a:fillRect/>
            </a:stretch>
          </p:blipFill>
          <p:spPr bwMode="auto">
            <a:xfrm>
              <a:off x="1061601" y="4103564"/>
              <a:ext cx="3248737" cy="1166729"/>
            </a:xfrm>
            <a:prstGeom prst="rect">
              <a:avLst/>
            </a:prstGeom>
            <a:noFill/>
            <a:ln w="9525">
              <a:noFill/>
              <a:miter lim="800000"/>
              <a:headEnd/>
              <a:tailEnd/>
            </a:ln>
          </p:spPr>
        </p:pic>
      </p:grpSp>
      <p:grpSp>
        <p:nvGrpSpPr>
          <p:cNvPr id="70" name="Group 69"/>
          <p:cNvGrpSpPr/>
          <p:nvPr/>
        </p:nvGrpSpPr>
        <p:grpSpPr>
          <a:xfrm>
            <a:off x="498398" y="1108710"/>
            <a:ext cx="3098615" cy="675710"/>
            <a:chOff x="498398" y="1108710"/>
            <a:chExt cx="3098615" cy="675710"/>
          </a:xfrm>
        </p:grpSpPr>
        <p:sp>
          <p:nvSpPr>
            <p:cNvPr id="68" name="Rectangle 67"/>
            <p:cNvSpPr/>
            <p:nvPr/>
          </p:nvSpPr>
          <p:spPr bwMode="auto">
            <a:xfrm>
              <a:off x="498398" y="1108710"/>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69" name="Rectangle 68"/>
            <p:cNvSpPr/>
            <p:nvPr/>
          </p:nvSpPr>
          <p:spPr bwMode="auto">
            <a:xfrm>
              <a:off x="2043868" y="1109876"/>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sp>
        <p:nvSpPr>
          <p:cNvPr id="71" name="TextBox 70"/>
          <p:cNvSpPr txBox="1"/>
          <p:nvPr/>
        </p:nvSpPr>
        <p:spPr>
          <a:xfrm>
            <a:off x="6594438" y="5787615"/>
            <a:ext cx="1202573" cy="276999"/>
          </a:xfrm>
          <a:prstGeom prst="rect">
            <a:avLst/>
          </a:prstGeom>
          <a:noFill/>
        </p:spPr>
        <p:txBody>
          <a:bodyPr wrap="none" rtlCol="0">
            <a:spAutoFit/>
          </a:bodyPr>
          <a:lstStyle/>
          <a:p>
            <a:r>
              <a:rPr lang="en-US" b="1" i="1" dirty="0" smtClean="0"/>
              <a:t>SIFT Features</a:t>
            </a:r>
            <a:endParaRPr lang="en-US" b="1" i="1" dirty="0"/>
          </a:p>
        </p:txBody>
      </p:sp>
      <p:sp>
        <p:nvSpPr>
          <p:cNvPr id="72" name="Rectangle 71"/>
          <p:cNvSpPr/>
          <p:nvPr/>
        </p:nvSpPr>
        <p:spPr bwMode="auto">
          <a:xfrm>
            <a:off x="2045662" y="1111669"/>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73" name="TextBox 72"/>
          <p:cNvSpPr txBox="1"/>
          <p:nvPr/>
        </p:nvSpPr>
        <p:spPr>
          <a:xfrm>
            <a:off x="6336254" y="1333949"/>
            <a:ext cx="1478290" cy="276999"/>
          </a:xfrm>
          <a:prstGeom prst="rect">
            <a:avLst/>
          </a:prstGeom>
          <a:noFill/>
        </p:spPr>
        <p:txBody>
          <a:bodyPr wrap="none" rtlCol="0">
            <a:spAutoFit/>
          </a:bodyPr>
          <a:lstStyle/>
          <a:p>
            <a:r>
              <a:rPr lang="en-US" b="1" i="1" dirty="0" smtClean="0"/>
              <a:t>Known 3-D Model</a:t>
            </a:r>
            <a:endParaRPr lang="en-US"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37"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2000"/>
                                        <p:tgtEl>
                                          <p:spTgt spid="16"/>
                                        </p:tgtEl>
                                      </p:cBhvr>
                                    </p:animEffect>
                                  </p:childTnLst>
                                </p:cTn>
                              </p:par>
                              <p:par>
                                <p:cTn id="22" presetID="37"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45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7" dur="50" accel="100000" fill="hold">
                                          <p:stCondLst>
                                            <p:cond delay="45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8" presetID="2" presetClass="entr" presetSubtype="4" accel="50000" decel="5000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accel="50000" decel="5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900"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451205" y="3810650"/>
            <a:ext cx="8359308" cy="2461057"/>
          </a:xfrm>
          <a:prstGeom prst="rect">
            <a:avLst/>
          </a:prstGeom>
          <a:gradFill>
            <a:gsLst>
              <a:gs pos="0">
                <a:schemeClr val="accent3">
                  <a:lumMod val="20000"/>
                  <a:lumOff val="80000"/>
                </a:schemeClr>
              </a:gs>
              <a:gs pos="80000">
                <a:schemeClr val="accent3">
                  <a:lumMod val="20000"/>
                  <a:lumOff val="80000"/>
                </a:schemeClr>
              </a:gs>
              <a:gs pos="100000">
                <a:schemeClr val="accent3">
                  <a:lumMod val="60000"/>
                  <a:lumOff val="40000"/>
                </a:schemeClr>
              </a:gs>
            </a:gsLst>
          </a:gradFill>
          <a:ln>
            <a:solidFill>
              <a:schemeClr val="bg1">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29" name="Rectangle 28"/>
          <p:cNvSpPr/>
          <p:nvPr/>
        </p:nvSpPr>
        <p:spPr bwMode="auto">
          <a:xfrm>
            <a:off x="445228" y="1043491"/>
            <a:ext cx="7558461" cy="2463502"/>
          </a:xfrm>
          <a:prstGeom prst="rect">
            <a:avLst/>
          </a:prstGeom>
          <a:solidFill>
            <a:schemeClr val="tx2">
              <a:lumMod val="10000"/>
              <a:lumOff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lstStyle/>
          <a:p>
            <a:r>
              <a:rPr lang="en-US" dirty="0" smtClean="0"/>
              <a:t>Fine Computational Complexity</a:t>
            </a:r>
            <a:endParaRPr lang="en-US" dirty="0"/>
          </a:p>
        </p:txBody>
      </p:sp>
      <p:sp>
        <p:nvSpPr>
          <p:cNvPr id="4" name="Rectangle 3"/>
          <p:cNvSpPr txBox="1">
            <a:spLocks noChangeArrowheads="1"/>
          </p:cNvSpPr>
          <p:nvPr/>
        </p:nvSpPr>
        <p:spPr bwMode="auto">
          <a:xfrm>
            <a:off x="509775" y="1086521"/>
            <a:ext cx="4087906" cy="2377440"/>
          </a:xfrm>
          <a:prstGeom prst="rect">
            <a:avLst/>
          </a:prstGeom>
          <a:solidFill>
            <a:schemeClr val="bg1"/>
          </a:solid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Each data set in the graph was run on 64 cores at a time using an MPI implementation</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600" b="1" i="0" u="none" strike="noStrike" kern="0" cap="none" spc="0" normalizeH="0" baseline="0" noProof="0" dirty="0" smtClean="0">
                <a:ln>
                  <a:noFill/>
                </a:ln>
                <a:solidFill>
                  <a:srgbClr val="CC7F7F"/>
                </a:solidFill>
                <a:effectLst/>
                <a:uLnTx/>
                <a:uFillTx/>
                <a:latin typeface="+mn-lt"/>
                <a:ea typeface="+mn-ea"/>
                <a:cs typeface="+mn-cs"/>
              </a:rPr>
              <a:t>Each SIFT extraction is done on one core</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600" b="1" i="0" u="none" strike="noStrike" kern="0" cap="none" spc="0" normalizeH="0" baseline="0" noProof="0" dirty="0" smtClean="0">
                <a:ln>
                  <a:noFill/>
                </a:ln>
                <a:solidFill>
                  <a:srgbClr val="7FE1EE"/>
                </a:solidFill>
                <a:effectLst/>
                <a:uLnTx/>
                <a:uFillTx/>
                <a:latin typeface="+mn-lt"/>
                <a:ea typeface="+mn-ea"/>
                <a:cs typeface="+mn-cs"/>
              </a:rPr>
              <a:t>Each image-image match is done on one core</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600" b="1" i="0" u="none" strike="noStrike" kern="0" cap="none" spc="0" normalizeH="0" baseline="0" noProof="0" dirty="0" smtClean="0">
                <a:ln>
                  <a:noFill/>
                </a:ln>
                <a:solidFill>
                  <a:srgbClr val="B2B2CC"/>
                </a:solidFill>
                <a:effectLst/>
                <a:uLnTx/>
                <a:uFillTx/>
                <a:latin typeface="+mn-lt"/>
                <a:ea typeface="+mn-ea"/>
                <a:cs typeface="+mn-cs"/>
              </a:rPr>
              <a:t>3D Reconstruction stage done in serial on one node</a:t>
            </a:r>
            <a:endParaRPr kumimoji="0" lang="en-US" sz="1600" b="1" i="0" u="none" strike="noStrike" kern="0" cap="none" spc="0" normalizeH="0" baseline="0" noProof="0" dirty="0">
              <a:ln>
                <a:noFill/>
              </a:ln>
              <a:solidFill>
                <a:srgbClr val="B2B2CC"/>
              </a:solidFill>
              <a:effectLst/>
              <a:uLnTx/>
              <a:uFillTx/>
              <a:latin typeface="+mn-lt"/>
              <a:ea typeface="+mn-ea"/>
              <a:cs typeface="+mn-cs"/>
            </a:endParaRPr>
          </a:p>
        </p:txBody>
      </p:sp>
      <p:pic>
        <p:nvPicPr>
          <p:cNvPr id="7" name="Picture 11"/>
          <p:cNvPicPr>
            <a:picLocks noChangeAspect="1" noChangeArrowheads="1"/>
          </p:cNvPicPr>
          <p:nvPr/>
        </p:nvPicPr>
        <p:blipFill>
          <a:blip r:embed="rId3" cstate="print"/>
          <a:srcRect/>
          <a:stretch>
            <a:fillRect/>
          </a:stretch>
        </p:blipFill>
        <p:spPr bwMode="auto">
          <a:xfrm>
            <a:off x="4797911" y="1088314"/>
            <a:ext cx="3149306" cy="2356147"/>
          </a:xfrm>
          <a:prstGeom prst="rect">
            <a:avLst/>
          </a:prstGeom>
          <a:noFill/>
          <a:ln w="12700">
            <a:noFill/>
            <a:miter lim="800000"/>
            <a:headEnd type="none" w="sm" len="sm"/>
            <a:tailEnd type="none" w="sm" len="sm"/>
          </a:ln>
          <a:effectLst/>
        </p:spPr>
      </p:pic>
      <p:sp>
        <p:nvSpPr>
          <p:cNvPr id="9" name="Rectangle 3"/>
          <p:cNvSpPr txBox="1">
            <a:spLocks noChangeArrowheads="1"/>
          </p:cNvSpPr>
          <p:nvPr/>
        </p:nvSpPr>
        <p:spPr bwMode="auto">
          <a:xfrm>
            <a:off x="485888" y="4057426"/>
            <a:ext cx="4087906" cy="23774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600" b="1" i="0" u="none" strike="noStrike" kern="0" cap="none" spc="0" normalizeH="0" baseline="0" noProof="0" dirty="0" smtClean="0">
                <a:ln>
                  <a:noFill/>
                </a:ln>
                <a:solidFill>
                  <a:schemeClr val="tx1"/>
                </a:solidFill>
                <a:effectLst/>
                <a:uLnTx/>
                <a:uFillTx/>
                <a:latin typeface="+mn-lt"/>
                <a:ea typeface="+mn-ea"/>
                <a:cs typeface="+mn-cs"/>
              </a:rPr>
              <a:t>Building 3D structure from known coordinates and matches is negligible</a:t>
            </a:r>
            <a:r>
              <a:rPr kumimoji="0" lang="en-US" sz="1600" b="1" i="0" u="none" strike="noStrike" kern="0" cap="none" spc="0" normalizeH="0" noProof="0" dirty="0" smtClean="0">
                <a:ln>
                  <a:noFill/>
                </a:ln>
                <a:solidFill>
                  <a:schemeClr val="tx1"/>
                </a:solidFill>
                <a:effectLst/>
                <a:uLnTx/>
                <a:uFillTx/>
                <a:latin typeface="+mn-lt"/>
                <a:ea typeface="+mn-ea"/>
                <a:cs typeface="+mn-cs"/>
              </a:rPr>
              <a:t> in this framework</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lang="en-US" sz="1600" b="1" kern="0" baseline="0" dirty="0" smtClean="0">
                <a:latin typeface="+mn-lt"/>
              </a:rPr>
              <a:t>Majority of image geo-localization </a:t>
            </a:r>
            <a:r>
              <a:rPr lang="en-US" sz="1600" b="1" kern="0" dirty="0" smtClean="0">
                <a:latin typeface="+mn-lt"/>
              </a:rPr>
              <a:t>results can be processed in under or around a minute</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lang="en-US" sz="1600" b="1" kern="0" dirty="0" smtClean="0">
                <a:latin typeface="+mn-lt"/>
              </a:rPr>
              <a:t>Matching for larger data sets is more difficult</a:t>
            </a:r>
          </a:p>
        </p:txBody>
      </p:sp>
      <p:graphicFrame>
        <p:nvGraphicFramePr>
          <p:cNvPr id="10" name="Chart 9"/>
          <p:cNvGraphicFramePr/>
          <p:nvPr/>
        </p:nvGraphicFramePr>
        <p:xfrm>
          <a:off x="4889352" y="3929232"/>
          <a:ext cx="3781312" cy="239626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rot="16200000">
            <a:off x="-248946" y="1950123"/>
            <a:ext cx="898003" cy="400110"/>
          </a:xfrm>
          <a:prstGeom prst="rect">
            <a:avLst/>
          </a:prstGeom>
          <a:noFill/>
        </p:spPr>
        <p:txBody>
          <a:bodyPr wrap="none" rtlCol="0">
            <a:spAutoFit/>
          </a:bodyPr>
          <a:lstStyle/>
          <a:p>
            <a:r>
              <a:rPr lang="en-US" sz="2000" b="1" i="1" dirty="0" smtClean="0"/>
              <a:t>Setup</a:t>
            </a:r>
            <a:endParaRPr lang="en-US" sz="2000" b="1" i="1" dirty="0"/>
          </a:p>
        </p:txBody>
      </p:sp>
      <p:sp>
        <p:nvSpPr>
          <p:cNvPr id="12" name="TextBox 11"/>
          <p:cNvSpPr txBox="1"/>
          <p:nvPr/>
        </p:nvSpPr>
        <p:spPr>
          <a:xfrm rot="16200000">
            <a:off x="-550796" y="4791937"/>
            <a:ext cx="1651414" cy="400110"/>
          </a:xfrm>
          <a:prstGeom prst="rect">
            <a:avLst/>
          </a:prstGeom>
          <a:noFill/>
        </p:spPr>
        <p:txBody>
          <a:bodyPr wrap="none" rtlCol="0">
            <a:spAutoFit/>
          </a:bodyPr>
          <a:lstStyle/>
          <a:p>
            <a:r>
              <a:rPr lang="en-US" sz="2000" b="1" i="1" dirty="0" smtClean="0"/>
              <a:t>Exploitation</a:t>
            </a:r>
            <a:endParaRPr lang="en-US" sz="2000" b="1" i="1" dirty="0"/>
          </a:p>
        </p:txBody>
      </p:sp>
      <p:grpSp>
        <p:nvGrpSpPr>
          <p:cNvPr id="13" name="Group 12"/>
          <p:cNvGrpSpPr/>
          <p:nvPr/>
        </p:nvGrpSpPr>
        <p:grpSpPr>
          <a:xfrm>
            <a:off x="7874598" y="0"/>
            <a:ext cx="1269402" cy="1592132"/>
            <a:chOff x="7347472" y="3991088"/>
            <a:chExt cx="1269402" cy="1592132"/>
          </a:xfrm>
        </p:grpSpPr>
        <p:sp>
          <p:nvSpPr>
            <p:cNvPr id="14" name="Rectangle 13"/>
            <p:cNvSpPr/>
            <p:nvPr/>
          </p:nvSpPr>
          <p:spPr bwMode="auto">
            <a:xfrm>
              <a:off x="7348016" y="4530705"/>
              <a:ext cx="1268858" cy="516156"/>
            </a:xfrm>
            <a:prstGeom prst="rect">
              <a:avLst/>
            </a:prstGeom>
            <a:gradFill>
              <a:gsLst>
                <a:gs pos="0">
                  <a:schemeClr val="accent4">
                    <a:lumMod val="20000"/>
                    <a:lumOff val="80000"/>
                  </a:schemeClr>
                </a:gs>
                <a:gs pos="10000">
                  <a:schemeClr val="bg1">
                    <a:lumMod val="95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5" name="Picture 22"/>
            <p:cNvPicPr>
              <a:picLocks noChangeAspect="1" noChangeArrowheads="1"/>
            </p:cNvPicPr>
            <p:nvPr/>
          </p:nvPicPr>
          <p:blipFill>
            <a:blip r:embed="rId5" cstate="print"/>
            <a:srcRect/>
            <a:stretch>
              <a:fillRect/>
            </a:stretch>
          </p:blipFill>
          <p:spPr bwMode="auto">
            <a:xfrm>
              <a:off x="7499077" y="4638358"/>
              <a:ext cx="983609" cy="388950"/>
            </a:xfrm>
            <a:prstGeom prst="rect">
              <a:avLst/>
            </a:prstGeom>
            <a:noFill/>
            <a:ln w="9525">
              <a:noFill/>
              <a:miter lim="800000"/>
              <a:headEnd/>
              <a:tailEnd/>
            </a:ln>
          </p:spPr>
        </p:pic>
        <p:pic>
          <p:nvPicPr>
            <p:cNvPr id="16" name="Picture 10"/>
            <p:cNvPicPr>
              <a:picLocks noChangeAspect="1" noChangeArrowheads="1"/>
            </p:cNvPicPr>
            <p:nvPr/>
          </p:nvPicPr>
          <p:blipFill>
            <a:blip r:embed="rId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17" name="TextBox 16"/>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18" name="Group 27"/>
            <p:cNvGrpSpPr/>
            <p:nvPr/>
          </p:nvGrpSpPr>
          <p:grpSpPr>
            <a:xfrm>
              <a:off x="7347472" y="3991087"/>
              <a:ext cx="1269402" cy="1592131"/>
              <a:chOff x="6594438" y="1075763"/>
              <a:chExt cx="2377440" cy="3108962"/>
            </a:xfrm>
          </p:grpSpPr>
          <p:grpSp>
            <p:nvGrpSpPr>
              <p:cNvPr id="19" name="Group 28"/>
              <p:cNvGrpSpPr/>
              <p:nvPr/>
            </p:nvGrpSpPr>
            <p:grpSpPr>
              <a:xfrm>
                <a:off x="6594438" y="1075763"/>
                <a:ext cx="2377440" cy="1054252"/>
                <a:chOff x="6594438" y="1075763"/>
                <a:chExt cx="2377440" cy="1054252"/>
              </a:xfrm>
            </p:grpSpPr>
            <p:sp>
              <p:nvSpPr>
                <p:cNvPr id="24" name="Rectangle 23"/>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25" name="Picture 1"/>
                <p:cNvPicPr>
                  <a:picLocks noChangeAspect="1" noChangeArrowheads="1"/>
                </p:cNvPicPr>
                <p:nvPr/>
              </p:nvPicPr>
              <p:blipFill>
                <a:blip r:embed="rId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26" name="Picture 9"/>
                <p:cNvPicPr>
                  <a:picLocks noChangeAspect="1" noChangeArrowheads="1"/>
                </p:cNvPicPr>
                <p:nvPr/>
              </p:nvPicPr>
              <p:blipFill>
                <a:blip r:embed="rId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27" name="TextBox 26"/>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20" name="Group 29"/>
              <p:cNvGrpSpPr/>
              <p:nvPr/>
            </p:nvGrpSpPr>
            <p:grpSpPr>
              <a:xfrm>
                <a:off x="6595457" y="3112545"/>
                <a:ext cx="2376421" cy="1072180"/>
                <a:chOff x="6595457" y="3112545"/>
                <a:chExt cx="2376421" cy="1072180"/>
              </a:xfrm>
            </p:grpSpPr>
            <p:sp>
              <p:nvSpPr>
                <p:cNvPr id="21" name="Rectangle 20"/>
                <p:cNvSpPr/>
                <p:nvPr/>
              </p:nvSpPr>
              <p:spPr bwMode="auto">
                <a:xfrm>
                  <a:off x="6595457" y="3137374"/>
                  <a:ext cx="2376421" cy="1047351"/>
                </a:xfrm>
                <a:prstGeom prst="rect">
                  <a:avLst/>
                </a:prstGeom>
                <a:solidFill>
                  <a:schemeClr val="accent4">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22" name="Picture 3"/>
                <p:cNvPicPr>
                  <a:picLocks noChangeAspect="1" noChangeArrowheads="1"/>
                </p:cNvPicPr>
                <p:nvPr/>
              </p:nvPicPr>
              <p:blipFill>
                <a:blip r:embed="rId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23" name="TextBox 22"/>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grpSp>
        <p:nvGrpSpPr>
          <p:cNvPr id="43" name="Group 42"/>
          <p:cNvGrpSpPr/>
          <p:nvPr/>
        </p:nvGrpSpPr>
        <p:grpSpPr>
          <a:xfrm>
            <a:off x="7880465" y="1839091"/>
            <a:ext cx="1069891" cy="1000927"/>
            <a:chOff x="4341206" y="1333483"/>
            <a:chExt cx="1982970" cy="1969115"/>
          </a:xfrm>
        </p:grpSpPr>
        <p:pic>
          <p:nvPicPr>
            <p:cNvPr id="32" name="Picture 31" descr="446799_Bliss_icon_2011_FINAL-02.png"/>
            <p:cNvPicPr>
              <a:picLocks noChangeAspect="1"/>
            </p:cNvPicPr>
            <p:nvPr/>
          </p:nvPicPr>
          <p:blipFill>
            <a:blip r:embed="rId10"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4341206" y="1333483"/>
              <a:ext cx="1982970" cy="1969115"/>
            </a:xfrm>
            <a:prstGeom prst="rect">
              <a:avLst/>
            </a:prstGeom>
            <a:solidFill>
              <a:schemeClr val="bg1"/>
            </a:solidFill>
            <a:effectLst>
              <a:outerShdw blurRad="50800" dist="38100" dir="5400000" algn="t" rotWithShape="0">
                <a:prstClr val="black">
                  <a:alpha val="40000"/>
                </a:prstClr>
              </a:outerShdw>
            </a:effectLst>
          </p:spPr>
        </p:pic>
        <p:grpSp>
          <p:nvGrpSpPr>
            <p:cNvPr id="33" name="Group 86"/>
            <p:cNvGrpSpPr/>
            <p:nvPr/>
          </p:nvGrpSpPr>
          <p:grpSpPr>
            <a:xfrm>
              <a:off x="4408063" y="1946842"/>
              <a:ext cx="1845798" cy="751193"/>
              <a:chOff x="3804300" y="4584471"/>
              <a:chExt cx="1853251" cy="730207"/>
            </a:xfrm>
          </p:grpSpPr>
          <p:sp>
            <p:nvSpPr>
              <p:cNvPr id="41" name="Can 40"/>
              <p:cNvSpPr/>
              <p:nvPr/>
            </p:nvSpPr>
            <p:spPr bwMode="auto">
              <a:xfrm>
                <a:off x="4379180" y="4584471"/>
                <a:ext cx="723359" cy="730207"/>
              </a:xfrm>
              <a:prstGeom prst="can">
                <a:avLst/>
              </a:prstGeom>
              <a:gradFill>
                <a:gsLst>
                  <a:gs pos="0">
                    <a:schemeClr val="accent3">
                      <a:lumMod val="50000"/>
                    </a:schemeClr>
                  </a:gs>
                  <a:gs pos="35000">
                    <a:schemeClr val="accent3">
                      <a:lumMod val="40000"/>
                      <a:lumOff val="60000"/>
                    </a:schemeClr>
                  </a:gs>
                  <a:gs pos="100000">
                    <a:schemeClr val="bg1"/>
                  </a:gs>
                </a:gsLst>
              </a:gra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42" name="TextBox 41"/>
              <p:cNvSpPr txBox="1"/>
              <p:nvPr/>
            </p:nvSpPr>
            <p:spPr>
              <a:xfrm>
                <a:off x="3804300" y="4734009"/>
                <a:ext cx="1853251" cy="529715"/>
              </a:xfrm>
              <a:prstGeom prst="rect">
                <a:avLst/>
              </a:prstGeom>
              <a:noFill/>
            </p:spPr>
            <p:txBody>
              <a:bodyPr wrap="square" rtlCol="0">
                <a:spAutoFit/>
              </a:bodyPr>
              <a:lstStyle/>
              <a:p>
                <a:pPr algn="ctr"/>
                <a:r>
                  <a:rPr lang="en-US" sz="600" b="1" dirty="0" smtClean="0"/>
                  <a:t>World </a:t>
                </a:r>
                <a:br>
                  <a:rPr lang="en-US" sz="600" b="1" dirty="0" smtClean="0"/>
                </a:br>
                <a:r>
                  <a:rPr lang="en-US" sz="600" b="1" dirty="0" smtClean="0"/>
                  <a:t>Model</a:t>
                </a:r>
              </a:p>
            </p:txBody>
          </p:sp>
        </p:grpSp>
      </p:grpSp>
      <p:sp>
        <p:nvSpPr>
          <p:cNvPr id="44" name="Right Arrow 43"/>
          <p:cNvSpPr/>
          <p:nvPr/>
        </p:nvSpPr>
        <p:spPr bwMode="auto">
          <a:xfrm rot="5400000">
            <a:off x="3920961" y="3388825"/>
            <a:ext cx="558547" cy="475429"/>
          </a:xfrm>
          <a:prstGeom prst="rightArrow">
            <a:avLst/>
          </a:prstGeom>
          <a:solidFill>
            <a:schemeClr val="accent4">
              <a:lumMod val="50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Fine Results</a:t>
            </a:r>
            <a:endParaRPr lang="en-US" dirty="0"/>
          </a:p>
        </p:txBody>
      </p:sp>
      <p:pic>
        <p:nvPicPr>
          <p:cNvPr id="4" name="Picture 19"/>
          <p:cNvPicPr>
            <a:picLocks noChangeAspect="1"/>
          </p:cNvPicPr>
          <p:nvPr/>
        </p:nvPicPr>
        <p:blipFill>
          <a:blip r:embed="rId3" cstate="print"/>
          <a:srcRect/>
          <a:stretch>
            <a:fillRect/>
          </a:stretch>
        </p:blipFill>
        <p:spPr bwMode="auto">
          <a:xfrm>
            <a:off x="6382778" y="3633068"/>
            <a:ext cx="2911830" cy="2288736"/>
          </a:xfrm>
          <a:prstGeom prst="rect">
            <a:avLst/>
          </a:prstGeom>
          <a:noFill/>
          <a:ln w="9525">
            <a:noFill/>
            <a:miter lim="800000"/>
            <a:headEnd/>
            <a:tailEnd/>
          </a:ln>
        </p:spPr>
      </p:pic>
      <p:grpSp>
        <p:nvGrpSpPr>
          <p:cNvPr id="5" name="Group 8"/>
          <p:cNvGrpSpPr>
            <a:grpSpLocks/>
          </p:cNvGrpSpPr>
          <p:nvPr/>
        </p:nvGrpSpPr>
        <p:grpSpPr bwMode="auto">
          <a:xfrm>
            <a:off x="6529890" y="1269401"/>
            <a:ext cx="2614110" cy="2140772"/>
            <a:chOff x="83532" y="3048000"/>
            <a:chExt cx="4488468" cy="3276600"/>
          </a:xfrm>
        </p:grpSpPr>
        <p:pic>
          <p:nvPicPr>
            <p:cNvPr id="6" name="Picture 21"/>
            <p:cNvPicPr>
              <a:picLocks noChangeAspect="1"/>
            </p:cNvPicPr>
            <p:nvPr/>
          </p:nvPicPr>
          <p:blipFill>
            <a:blip r:embed="rId4" cstate="print"/>
            <a:srcRect/>
            <a:stretch>
              <a:fillRect/>
            </a:stretch>
          </p:blipFill>
          <p:spPr bwMode="auto">
            <a:xfrm>
              <a:off x="304800" y="3048000"/>
              <a:ext cx="4267200" cy="3200400"/>
            </a:xfrm>
            <a:prstGeom prst="rect">
              <a:avLst/>
            </a:prstGeom>
            <a:noFill/>
            <a:ln w="9525">
              <a:noFill/>
              <a:miter lim="800000"/>
              <a:headEnd/>
              <a:tailEnd/>
            </a:ln>
          </p:spPr>
        </p:pic>
        <p:sp>
          <p:nvSpPr>
            <p:cNvPr id="7" name="TextBox 6"/>
            <p:cNvSpPr txBox="1">
              <a:spLocks noChangeArrowheads="1"/>
            </p:cNvSpPr>
            <p:nvPr/>
          </p:nvSpPr>
          <p:spPr bwMode="auto">
            <a:xfrm>
              <a:off x="2209800" y="6062990"/>
              <a:ext cx="364202" cy="261610"/>
            </a:xfrm>
            <a:prstGeom prst="rect">
              <a:avLst/>
            </a:prstGeom>
            <a:noFill/>
            <a:ln w="9525">
              <a:noFill/>
              <a:miter lim="800000"/>
              <a:headEnd/>
              <a:tailEnd/>
            </a:ln>
          </p:spPr>
          <p:txBody>
            <a:bodyPr wrap="none">
              <a:spAutoFit/>
            </a:bodyPr>
            <a:lstStyle/>
            <a:p>
              <a:pPr eaLnBrk="0" hangingPunct="0"/>
              <a:r>
                <a:rPr lang="en-US" sz="1100"/>
                <a:t>P</a:t>
              </a:r>
              <a:r>
                <a:rPr lang="en-US" sz="1100" baseline="-25000"/>
                <a:t>fa</a:t>
              </a:r>
            </a:p>
          </p:txBody>
        </p:sp>
        <p:sp>
          <p:nvSpPr>
            <p:cNvPr id="8" name="TextBox 7"/>
            <p:cNvSpPr txBox="1">
              <a:spLocks noChangeArrowheads="1"/>
            </p:cNvSpPr>
            <p:nvPr/>
          </p:nvSpPr>
          <p:spPr bwMode="auto">
            <a:xfrm>
              <a:off x="83532" y="4114800"/>
              <a:ext cx="346570" cy="261610"/>
            </a:xfrm>
            <a:prstGeom prst="rect">
              <a:avLst/>
            </a:prstGeom>
            <a:noFill/>
            <a:ln w="9525">
              <a:noFill/>
              <a:miter lim="800000"/>
              <a:headEnd/>
              <a:tailEnd/>
            </a:ln>
          </p:spPr>
          <p:txBody>
            <a:bodyPr wrap="none">
              <a:spAutoFit/>
            </a:bodyPr>
            <a:lstStyle/>
            <a:p>
              <a:pPr eaLnBrk="0" hangingPunct="0"/>
              <a:r>
                <a:rPr lang="en-US" sz="1100" dirty="0"/>
                <a:t>P</a:t>
              </a:r>
              <a:r>
                <a:rPr lang="en-US" sz="1100" baseline="-25000" dirty="0"/>
                <a:t>D</a:t>
              </a:r>
            </a:p>
          </p:txBody>
        </p:sp>
      </p:grpSp>
      <p:grpSp>
        <p:nvGrpSpPr>
          <p:cNvPr id="25" name="Group 24"/>
          <p:cNvGrpSpPr/>
          <p:nvPr/>
        </p:nvGrpSpPr>
        <p:grpSpPr>
          <a:xfrm>
            <a:off x="7874598" y="0"/>
            <a:ext cx="1269402" cy="1592132"/>
            <a:chOff x="7347472" y="3991088"/>
            <a:chExt cx="1269402" cy="1592132"/>
          </a:xfrm>
        </p:grpSpPr>
        <p:sp>
          <p:nvSpPr>
            <p:cNvPr id="26" name="Rectangle 25"/>
            <p:cNvSpPr/>
            <p:nvPr/>
          </p:nvSpPr>
          <p:spPr bwMode="auto">
            <a:xfrm>
              <a:off x="7348016" y="4530705"/>
              <a:ext cx="1268858" cy="516156"/>
            </a:xfrm>
            <a:prstGeom prst="rect">
              <a:avLst/>
            </a:prstGeom>
            <a:gradFill>
              <a:gsLst>
                <a:gs pos="0">
                  <a:schemeClr val="accent4">
                    <a:lumMod val="20000"/>
                    <a:lumOff val="80000"/>
                  </a:schemeClr>
                </a:gs>
                <a:gs pos="10000">
                  <a:schemeClr val="bg1">
                    <a:lumMod val="95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27" name="Picture 22"/>
            <p:cNvPicPr>
              <a:picLocks noChangeAspect="1" noChangeArrowheads="1"/>
            </p:cNvPicPr>
            <p:nvPr/>
          </p:nvPicPr>
          <p:blipFill>
            <a:blip r:embed="rId5" cstate="print"/>
            <a:srcRect/>
            <a:stretch>
              <a:fillRect/>
            </a:stretch>
          </p:blipFill>
          <p:spPr bwMode="auto">
            <a:xfrm>
              <a:off x="7499077" y="4638358"/>
              <a:ext cx="983609" cy="388950"/>
            </a:xfrm>
            <a:prstGeom prst="rect">
              <a:avLst/>
            </a:prstGeom>
            <a:noFill/>
            <a:ln w="9525">
              <a:noFill/>
              <a:miter lim="800000"/>
              <a:headEnd/>
              <a:tailEnd/>
            </a:ln>
          </p:spPr>
        </p:pic>
        <p:pic>
          <p:nvPicPr>
            <p:cNvPr id="28" name="Picture 10"/>
            <p:cNvPicPr>
              <a:picLocks noChangeAspect="1" noChangeArrowheads="1"/>
            </p:cNvPicPr>
            <p:nvPr/>
          </p:nvPicPr>
          <p:blipFill>
            <a:blip r:embed="rId6" cstate="print"/>
            <a:srcRect t="22860" b="31738"/>
            <a:stretch>
              <a:fillRect/>
            </a:stretch>
          </p:blipFill>
          <p:spPr bwMode="auto">
            <a:xfrm>
              <a:off x="7494930" y="4644102"/>
              <a:ext cx="987063" cy="402758"/>
            </a:xfrm>
            <a:prstGeom prst="rect">
              <a:avLst/>
            </a:prstGeom>
            <a:noFill/>
            <a:ln w="9525">
              <a:noFill/>
              <a:miter lim="800000"/>
              <a:headEnd/>
              <a:tailEnd/>
            </a:ln>
          </p:spPr>
        </p:pic>
        <p:sp>
          <p:nvSpPr>
            <p:cNvPr id="29" name="TextBox 28"/>
            <p:cNvSpPr txBox="1"/>
            <p:nvPr/>
          </p:nvSpPr>
          <p:spPr>
            <a:xfrm>
              <a:off x="7595419" y="4515372"/>
              <a:ext cx="891591" cy="132672"/>
            </a:xfrm>
            <a:prstGeom prst="rect">
              <a:avLst/>
            </a:prstGeom>
            <a:noFill/>
          </p:spPr>
          <p:txBody>
            <a:bodyPr wrap="none" rtlCol="0">
              <a:spAutoFit/>
            </a:bodyPr>
            <a:lstStyle/>
            <a:p>
              <a:r>
                <a:rPr lang="en-US" sz="600" dirty="0" smtClean="0"/>
                <a:t>Medium Localization</a:t>
              </a:r>
              <a:endParaRPr lang="en-US" sz="600" dirty="0"/>
            </a:p>
          </p:txBody>
        </p:sp>
        <p:grpSp>
          <p:nvGrpSpPr>
            <p:cNvPr id="30" name="Group 27"/>
            <p:cNvGrpSpPr/>
            <p:nvPr/>
          </p:nvGrpSpPr>
          <p:grpSpPr>
            <a:xfrm>
              <a:off x="7347472" y="3991087"/>
              <a:ext cx="1269402" cy="1592131"/>
              <a:chOff x="6594438" y="1075763"/>
              <a:chExt cx="2377440" cy="3108962"/>
            </a:xfrm>
          </p:grpSpPr>
          <p:grpSp>
            <p:nvGrpSpPr>
              <p:cNvPr id="31" name="Group 28"/>
              <p:cNvGrpSpPr/>
              <p:nvPr/>
            </p:nvGrpSpPr>
            <p:grpSpPr>
              <a:xfrm>
                <a:off x="6594438" y="1075763"/>
                <a:ext cx="2377440" cy="1054252"/>
                <a:chOff x="6594438" y="1075763"/>
                <a:chExt cx="2377440" cy="1054252"/>
              </a:xfrm>
            </p:grpSpPr>
            <p:sp>
              <p:nvSpPr>
                <p:cNvPr id="36" name="Rectangle 35"/>
                <p:cNvSpPr/>
                <p:nvPr/>
              </p:nvSpPr>
              <p:spPr bwMode="auto">
                <a:xfrm>
                  <a:off x="6594438" y="1075763"/>
                  <a:ext cx="2377440" cy="1054252"/>
                </a:xfrm>
                <a:prstGeom prst="rect">
                  <a:avLst/>
                </a:prstGeom>
                <a:solidFill>
                  <a:schemeClr val="tx2">
                    <a:lumMod val="10000"/>
                    <a:lumOff val="9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37" name="Picture 1"/>
                <p:cNvPicPr>
                  <a:picLocks noChangeAspect="1" noChangeArrowheads="1"/>
                </p:cNvPicPr>
                <p:nvPr/>
              </p:nvPicPr>
              <p:blipFill>
                <a:blip r:embed="rId7"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38" name="Picture 9"/>
                <p:cNvPicPr>
                  <a:picLocks noChangeAspect="1" noChangeArrowheads="1"/>
                </p:cNvPicPr>
                <p:nvPr/>
              </p:nvPicPr>
              <p:blipFill>
                <a:blip r:embed="rId8"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39" name="TextBox 38"/>
                <p:cNvSpPr txBox="1"/>
                <p:nvPr/>
              </p:nvSpPr>
              <p:spPr>
                <a:xfrm>
                  <a:off x="6992472" y="1086522"/>
                  <a:ext cx="1708872" cy="360598"/>
                </a:xfrm>
                <a:prstGeom prst="rect">
                  <a:avLst/>
                </a:prstGeom>
                <a:noFill/>
              </p:spPr>
              <p:txBody>
                <a:bodyPr wrap="none" rtlCol="0">
                  <a:spAutoFit/>
                </a:bodyPr>
                <a:lstStyle/>
                <a:p>
                  <a:r>
                    <a:rPr lang="en-US" sz="600" dirty="0" smtClean="0"/>
                    <a:t>Coarse Classification</a:t>
                  </a:r>
                  <a:endParaRPr lang="en-US" sz="600" dirty="0"/>
                </a:p>
              </p:txBody>
            </p:sp>
          </p:grpSp>
          <p:grpSp>
            <p:nvGrpSpPr>
              <p:cNvPr id="32" name="Group 29"/>
              <p:cNvGrpSpPr/>
              <p:nvPr/>
            </p:nvGrpSpPr>
            <p:grpSpPr>
              <a:xfrm>
                <a:off x="6595457" y="3112545"/>
                <a:ext cx="2376421" cy="1072180"/>
                <a:chOff x="6595457" y="3112545"/>
                <a:chExt cx="2376421" cy="1072180"/>
              </a:xfrm>
            </p:grpSpPr>
            <p:sp>
              <p:nvSpPr>
                <p:cNvPr id="33" name="Rectangle 32"/>
                <p:cNvSpPr/>
                <p:nvPr/>
              </p:nvSpPr>
              <p:spPr bwMode="auto">
                <a:xfrm>
                  <a:off x="6595457" y="3137374"/>
                  <a:ext cx="2376421" cy="1047351"/>
                </a:xfrm>
                <a:prstGeom prst="rect">
                  <a:avLst/>
                </a:prstGeom>
                <a:solidFill>
                  <a:schemeClr val="accent4">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effectLst/>
                    <a:latin typeface="Arial" charset="0"/>
                  </a:endParaRPr>
                </a:p>
              </p:txBody>
            </p:sp>
            <p:pic>
              <p:nvPicPr>
                <p:cNvPr id="34" name="Picture 3"/>
                <p:cNvPicPr>
                  <a:picLocks noChangeAspect="1" noChangeArrowheads="1"/>
                </p:cNvPicPr>
                <p:nvPr/>
              </p:nvPicPr>
              <p:blipFill>
                <a:blip r:embed="rId9" cstate="print"/>
                <a:srcRect t="28249" b="13675"/>
                <a:stretch>
                  <a:fillRect/>
                </a:stretch>
              </p:blipFill>
              <p:spPr bwMode="auto">
                <a:xfrm>
                  <a:off x="6875575" y="3358804"/>
                  <a:ext cx="1834837" cy="801743"/>
                </a:xfrm>
                <a:prstGeom prst="rect">
                  <a:avLst/>
                </a:prstGeom>
                <a:noFill/>
                <a:ln w="9525">
                  <a:noFill/>
                  <a:miter lim="800000"/>
                  <a:headEnd/>
                  <a:tailEnd/>
                </a:ln>
              </p:spPr>
            </p:pic>
            <p:sp>
              <p:nvSpPr>
                <p:cNvPr id="35" name="TextBox 34"/>
                <p:cNvSpPr txBox="1"/>
                <p:nvPr/>
              </p:nvSpPr>
              <p:spPr>
                <a:xfrm>
                  <a:off x="7006817" y="3112545"/>
                  <a:ext cx="1705871" cy="360598"/>
                </a:xfrm>
                <a:prstGeom prst="rect">
                  <a:avLst/>
                </a:prstGeom>
                <a:noFill/>
              </p:spPr>
              <p:txBody>
                <a:bodyPr wrap="none" rtlCol="0">
                  <a:spAutoFit/>
                </a:bodyPr>
                <a:lstStyle/>
                <a:p>
                  <a:r>
                    <a:rPr lang="en-US" sz="600" dirty="0" smtClean="0"/>
                    <a:t>Fine Geo-registration</a:t>
                  </a:r>
                  <a:endParaRPr lang="en-US" sz="600" dirty="0"/>
                </a:p>
              </p:txBody>
            </p:sp>
          </p:grpSp>
        </p:grpSp>
      </p:grpSp>
      <p:pic>
        <p:nvPicPr>
          <p:cNvPr id="41" name="demox.wmv">
            <a:hlinkClick r:id="" action="ppaction://media"/>
          </p:cNvPr>
          <p:cNvPicPr>
            <a:picLocks noGrp="1"/>
          </p:cNvPicPr>
          <p:nvPr>
            <p:ph idx="1"/>
            <a:videoFile r:link="rId1"/>
          </p:nvPr>
        </p:nvPicPr>
        <p:blipFill>
          <a:blip r:embed="rId10" cstate="print"/>
          <a:stretch>
            <a:fillRect/>
          </a:stretch>
        </p:blipFill>
        <p:spPr>
          <a:xfrm>
            <a:off x="0" y="1041538"/>
            <a:ext cx="6540855" cy="4856090"/>
          </a:xfrm>
          <a:prstGeom prst="rect">
            <a:avLst/>
          </a:prstGeom>
        </p:spPr>
      </p:pic>
      <p:sp>
        <p:nvSpPr>
          <p:cNvPr id="42" name="Rounded Rectangle 41">
            <a:hlinkClick r:id="rId11"/>
          </p:cNvPr>
          <p:cNvSpPr/>
          <p:nvPr/>
        </p:nvSpPr>
        <p:spPr bwMode="auto">
          <a:xfrm>
            <a:off x="4495041" y="5929670"/>
            <a:ext cx="1981200" cy="386861"/>
          </a:xfrm>
          <a:prstGeom prst="roundRect">
            <a:avLst/>
          </a:prstGeom>
          <a:solidFill>
            <a:srgbClr val="FFFFFF"/>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chemeClr val="tx1"/>
                </a:solidFill>
                <a:latin typeface="Calibri" pitchFamily="34" charset="0"/>
              </a:rPr>
              <a:t>Open Movie file</a:t>
            </a:r>
            <a:endParaRPr kumimoji="0" lang="en-US" sz="1400" b="1" i="0" u="none" strike="noStrike" cap="none" normalizeH="0" baseline="0" dirty="0" smtClean="0">
              <a:ln>
                <a:noFill/>
              </a:ln>
              <a:solidFill>
                <a:schemeClr val="tx1"/>
              </a:solidFill>
              <a:effectLst/>
              <a:latin typeface="Calibri" pitchFamily="34"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40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1"/>
                </p:tgtEl>
              </p:cMediaNode>
            </p:video>
            <p:seq concurrent="1" nextAc="seek">
              <p:cTn id="8" restart="whenNotActive" fill="hold" evtFilter="cancelBubble" nodeType="interactiveSeq">
                <p:stCondLst>
                  <p:cond evt="onClick" delay="0">
                    <p:tgtEl>
                      <p:spTgt spid="4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1"/>
                                        </p:tgtEl>
                                      </p:cBhvr>
                                    </p:cmd>
                                  </p:childTnLst>
                                </p:cTn>
                              </p:par>
                            </p:childTnLst>
                          </p:cTn>
                        </p:par>
                      </p:childTnLst>
                    </p:cTn>
                  </p:par>
                </p:childTnLst>
              </p:cTn>
              <p:nextCondLst>
                <p:cond evt="onClick" delay="0">
                  <p:tgtEl>
                    <p:spTgt spid="41"/>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75642" y="1143000"/>
            <a:ext cx="2982558" cy="4645025"/>
          </a:xfrm>
        </p:spPr>
        <p:txBody>
          <a:bodyPr/>
          <a:lstStyle/>
          <a:p>
            <a:r>
              <a:rPr lang="en-US" dirty="0" smtClean="0"/>
              <a:t>Total dimensions</a:t>
            </a:r>
          </a:p>
          <a:p>
            <a:pPr lvl="1"/>
            <a:r>
              <a:rPr lang="en-US" dirty="0" smtClean="0"/>
              <a:t>Coverage</a:t>
            </a:r>
          </a:p>
          <a:p>
            <a:pPr lvl="1"/>
            <a:r>
              <a:rPr lang="en-US" dirty="0" smtClean="0"/>
              <a:t>Resolution</a:t>
            </a:r>
          </a:p>
          <a:p>
            <a:pPr lvl="1"/>
            <a:r>
              <a:rPr lang="en-US" dirty="0" smtClean="0"/>
              <a:t>Complexity</a:t>
            </a:r>
          </a:p>
          <a:p>
            <a:pPr lvl="1"/>
            <a:r>
              <a:rPr lang="en-US" dirty="0" smtClean="0"/>
              <a:t>Required data</a:t>
            </a:r>
          </a:p>
        </p:txBody>
      </p:sp>
      <p:sp>
        <p:nvSpPr>
          <p:cNvPr id="3" name="Title 2"/>
          <p:cNvSpPr>
            <a:spLocks noGrp="1"/>
          </p:cNvSpPr>
          <p:nvPr>
            <p:ph type="title"/>
          </p:nvPr>
        </p:nvSpPr>
        <p:spPr/>
        <p:txBody>
          <a:bodyPr/>
          <a:lstStyle/>
          <a:p>
            <a:r>
              <a:rPr lang="en-US" dirty="0" smtClean="0"/>
              <a:t>Overall Coverage and Complexity</a:t>
            </a:r>
            <a:endParaRPr lang="en-US" dirty="0"/>
          </a:p>
        </p:txBody>
      </p:sp>
      <p:grpSp>
        <p:nvGrpSpPr>
          <p:cNvPr id="31" name="Group 30"/>
          <p:cNvGrpSpPr/>
          <p:nvPr/>
        </p:nvGrpSpPr>
        <p:grpSpPr>
          <a:xfrm>
            <a:off x="139842" y="-107577"/>
            <a:ext cx="7493920" cy="3937300"/>
            <a:chOff x="-279700" y="720762"/>
            <a:chExt cx="9836721" cy="5711437"/>
          </a:xfrm>
        </p:grpSpPr>
        <p:sp>
          <p:nvSpPr>
            <p:cNvPr id="21" name="Arc 20"/>
            <p:cNvSpPr/>
            <p:nvPr/>
          </p:nvSpPr>
          <p:spPr bwMode="auto">
            <a:xfrm rot="5400000">
              <a:off x="-360382" y="801444"/>
              <a:ext cx="4776395" cy="4615031"/>
            </a:xfrm>
            <a:prstGeom prst="arc">
              <a:avLst>
                <a:gd name="adj1" fmla="val 16234807"/>
                <a:gd name="adj2" fmla="val 0"/>
              </a:avLst>
            </a:prstGeom>
            <a:noFill/>
            <a:ln w="34925" cap="flat" cmpd="sng" algn="ctr">
              <a:solidFill>
                <a:schemeClr val="accent3">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nvGrpSpPr>
            <p:cNvPr id="30" name="Group 29"/>
            <p:cNvGrpSpPr/>
            <p:nvPr/>
          </p:nvGrpSpPr>
          <p:grpSpPr>
            <a:xfrm>
              <a:off x="163156" y="2711721"/>
              <a:ext cx="9393865" cy="3720478"/>
              <a:chOff x="163156" y="2711721"/>
              <a:chExt cx="9393865" cy="3720478"/>
            </a:xfrm>
          </p:grpSpPr>
          <p:grpSp>
            <p:nvGrpSpPr>
              <p:cNvPr id="8" name="Group 7"/>
              <p:cNvGrpSpPr/>
              <p:nvPr/>
            </p:nvGrpSpPr>
            <p:grpSpPr>
              <a:xfrm>
                <a:off x="1570616" y="2711721"/>
                <a:ext cx="6895652" cy="3152785"/>
                <a:chOff x="1570616" y="2711721"/>
                <a:chExt cx="6895652" cy="3152785"/>
              </a:xfrm>
            </p:grpSpPr>
            <p:cxnSp>
              <p:nvCxnSpPr>
                <p:cNvPr id="5" name="Straight Arrow Connector 4"/>
                <p:cNvCxnSpPr/>
                <p:nvPr/>
              </p:nvCxnSpPr>
              <p:spPr bwMode="auto">
                <a:xfrm rot="5400000" flipH="1" flipV="1">
                  <a:off x="48410" y="4286923"/>
                  <a:ext cx="3151991"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a:off x="1570616" y="5862918"/>
                  <a:ext cx="6895652"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1" name="Oval 10"/>
              <p:cNvSpPr/>
              <p:nvPr/>
            </p:nvSpPr>
            <p:spPr bwMode="auto">
              <a:xfrm>
                <a:off x="1830595" y="5466811"/>
                <a:ext cx="230124" cy="139715"/>
              </a:xfrm>
              <a:prstGeom prst="ellipse">
                <a:avLst/>
              </a:prstGeom>
              <a:solidFill>
                <a:srgbClr val="CC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4" name="TextBox 13"/>
              <p:cNvSpPr txBox="1"/>
              <p:nvPr/>
            </p:nvSpPr>
            <p:spPr>
              <a:xfrm>
                <a:off x="4055634" y="5916707"/>
                <a:ext cx="4061260" cy="515492"/>
              </a:xfrm>
              <a:prstGeom prst="rect">
                <a:avLst/>
              </a:prstGeom>
              <a:noFill/>
            </p:spPr>
            <p:txBody>
              <a:bodyPr wrap="none" rtlCol="0">
                <a:spAutoFit/>
              </a:bodyPr>
              <a:lstStyle/>
              <a:p>
                <a:r>
                  <a:rPr lang="en-US" sz="1000" dirty="0" smtClean="0"/>
                  <a:t>Coverage and Resolution</a:t>
                </a:r>
                <a:endParaRPr lang="en-US" sz="1000" dirty="0"/>
              </a:p>
            </p:txBody>
          </p:sp>
          <p:sp>
            <p:nvSpPr>
              <p:cNvPr id="15" name="TextBox 14"/>
              <p:cNvSpPr txBox="1"/>
              <p:nvPr/>
            </p:nvSpPr>
            <p:spPr>
              <a:xfrm>
                <a:off x="163156" y="3637878"/>
                <a:ext cx="2572691" cy="837677"/>
              </a:xfrm>
              <a:prstGeom prst="rect">
                <a:avLst/>
              </a:prstGeom>
              <a:noFill/>
            </p:spPr>
            <p:txBody>
              <a:bodyPr wrap="none" rtlCol="0">
                <a:spAutoFit/>
              </a:bodyPr>
              <a:lstStyle/>
              <a:p>
                <a:r>
                  <a:rPr lang="en-US" sz="1000" dirty="0" smtClean="0"/>
                  <a:t>Required Data</a:t>
                </a:r>
              </a:p>
              <a:p>
                <a:r>
                  <a:rPr lang="en-US" sz="1000" dirty="0" smtClean="0"/>
                  <a:t>&amp; Computation</a:t>
                </a:r>
                <a:endParaRPr lang="en-US" sz="1000" dirty="0"/>
              </a:p>
            </p:txBody>
          </p:sp>
          <p:cxnSp>
            <p:nvCxnSpPr>
              <p:cNvPr id="23" name="Straight Connector 22"/>
              <p:cNvCxnSpPr>
                <a:stCxn id="11" idx="6"/>
              </p:cNvCxnSpPr>
              <p:nvPr/>
            </p:nvCxnSpPr>
            <p:spPr bwMode="auto">
              <a:xfrm flipV="1">
                <a:off x="2060719" y="5486400"/>
                <a:ext cx="5254481" cy="50269"/>
              </a:xfrm>
              <a:prstGeom prst="line">
                <a:avLst/>
              </a:prstGeom>
              <a:solidFill>
                <a:schemeClr val="accent1"/>
              </a:solidFill>
              <a:ln w="31750" cap="flat" cmpd="sng" algn="ctr">
                <a:solidFill>
                  <a:schemeClr val="accent4">
                    <a:lumMod val="50000"/>
                  </a:schemeClr>
                </a:solidFill>
                <a:prstDash val="solid"/>
                <a:round/>
                <a:headEnd type="none" w="sm" len="sm"/>
                <a:tailEnd type="none" w="sm" len="sm"/>
              </a:ln>
              <a:effectLst/>
            </p:spPr>
          </p:cxnSp>
          <p:sp>
            <p:nvSpPr>
              <p:cNvPr id="9" name="Oval 8"/>
              <p:cNvSpPr/>
              <p:nvPr/>
            </p:nvSpPr>
            <p:spPr bwMode="auto">
              <a:xfrm>
                <a:off x="5637005" y="4819426"/>
                <a:ext cx="3076687" cy="978944"/>
              </a:xfrm>
              <a:prstGeom prst="ellipse">
                <a:avLst/>
              </a:prstGeom>
              <a:gradFill flip="none" rotWithShape="1">
                <a:gsLst>
                  <a:gs pos="7000">
                    <a:schemeClr val="accent4">
                      <a:lumMod val="20000"/>
                      <a:lumOff val="80000"/>
                    </a:schemeClr>
                  </a:gs>
                  <a:gs pos="79000">
                    <a:schemeClr val="accent4">
                      <a:lumMod val="75000"/>
                    </a:schemeClr>
                  </a:gs>
                </a:gsLst>
                <a:path path="circl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3519545" y="5346550"/>
                <a:ext cx="1536549" cy="485886"/>
              </a:xfrm>
              <a:prstGeom prst="ellipse">
                <a:avLst/>
              </a:prstGeom>
              <a:solidFill>
                <a:schemeClr val="accent4">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5" name="TextBox 24"/>
              <p:cNvSpPr txBox="1"/>
              <p:nvPr/>
            </p:nvSpPr>
            <p:spPr>
              <a:xfrm>
                <a:off x="7788538" y="5905948"/>
                <a:ext cx="1493382" cy="515492"/>
              </a:xfrm>
              <a:prstGeom prst="rect">
                <a:avLst/>
              </a:prstGeom>
              <a:noFill/>
            </p:spPr>
            <p:txBody>
              <a:bodyPr wrap="none" rtlCol="0">
                <a:spAutoFit/>
              </a:bodyPr>
              <a:lstStyle/>
              <a:p>
                <a:r>
                  <a:rPr lang="en-US" sz="1000" dirty="0" smtClean="0"/>
                  <a:t>Coarse</a:t>
                </a:r>
                <a:endParaRPr lang="en-US" sz="1000" dirty="0"/>
              </a:p>
            </p:txBody>
          </p:sp>
          <p:sp>
            <p:nvSpPr>
              <p:cNvPr id="26" name="TextBox 25"/>
              <p:cNvSpPr txBox="1"/>
              <p:nvPr/>
            </p:nvSpPr>
            <p:spPr>
              <a:xfrm>
                <a:off x="1787562" y="5563497"/>
                <a:ext cx="1084127" cy="515492"/>
              </a:xfrm>
              <a:prstGeom prst="rect">
                <a:avLst/>
              </a:prstGeom>
              <a:noFill/>
            </p:spPr>
            <p:txBody>
              <a:bodyPr wrap="none" rtlCol="0">
                <a:spAutoFit/>
              </a:bodyPr>
              <a:lstStyle/>
              <a:p>
                <a:r>
                  <a:rPr lang="en-US" sz="1000" dirty="0" smtClean="0"/>
                  <a:t>Fine</a:t>
                </a:r>
                <a:endParaRPr lang="en-US" sz="1000" dirty="0"/>
              </a:p>
            </p:txBody>
          </p:sp>
          <p:sp>
            <p:nvSpPr>
              <p:cNvPr id="27" name="TextBox 26"/>
              <p:cNvSpPr txBox="1"/>
              <p:nvPr/>
            </p:nvSpPr>
            <p:spPr>
              <a:xfrm>
                <a:off x="4026949" y="5436197"/>
                <a:ext cx="1224555" cy="515492"/>
              </a:xfrm>
              <a:prstGeom prst="rect">
                <a:avLst/>
              </a:prstGeom>
              <a:noFill/>
            </p:spPr>
            <p:txBody>
              <a:bodyPr wrap="none" rtlCol="0">
                <a:spAutoFit/>
              </a:bodyPr>
              <a:lstStyle/>
              <a:p>
                <a:r>
                  <a:rPr lang="en-US" sz="1000" dirty="0" smtClean="0"/>
                  <a:t>Local</a:t>
                </a:r>
                <a:endParaRPr lang="en-US" sz="1000" dirty="0"/>
              </a:p>
            </p:txBody>
          </p:sp>
          <p:sp>
            <p:nvSpPr>
              <p:cNvPr id="28" name="TextBox 27"/>
              <p:cNvSpPr txBox="1"/>
              <p:nvPr/>
            </p:nvSpPr>
            <p:spPr>
              <a:xfrm>
                <a:off x="6394521" y="5124562"/>
                <a:ext cx="3162500" cy="515492"/>
              </a:xfrm>
              <a:prstGeom prst="rect">
                <a:avLst/>
              </a:prstGeom>
              <a:noFill/>
            </p:spPr>
            <p:txBody>
              <a:bodyPr wrap="none" rtlCol="0">
                <a:spAutoFit/>
              </a:bodyPr>
              <a:lstStyle/>
              <a:p>
                <a:r>
                  <a:rPr lang="en-US" sz="1000" dirty="0" smtClean="0"/>
                  <a:t>Coarse Processing</a:t>
                </a:r>
                <a:endParaRPr lang="en-US" sz="1000" dirty="0"/>
              </a:p>
            </p:txBody>
          </p:sp>
          <p:sp>
            <p:nvSpPr>
              <p:cNvPr id="29" name="TextBox 28"/>
              <p:cNvSpPr txBox="1"/>
              <p:nvPr/>
            </p:nvSpPr>
            <p:spPr>
              <a:xfrm>
                <a:off x="4561244" y="3205779"/>
                <a:ext cx="3122379" cy="515492"/>
              </a:xfrm>
              <a:prstGeom prst="rect">
                <a:avLst/>
              </a:prstGeom>
              <a:noFill/>
            </p:spPr>
            <p:txBody>
              <a:bodyPr wrap="none" rtlCol="0">
                <a:spAutoFit/>
              </a:bodyPr>
              <a:lstStyle/>
              <a:p>
                <a:r>
                  <a:rPr lang="en-US" sz="1000" dirty="0" smtClean="0"/>
                  <a:t>Exhaustive Search</a:t>
                </a:r>
                <a:endParaRPr lang="en-US" sz="1000" dirty="0"/>
              </a:p>
            </p:txBody>
          </p:sp>
        </p:grpSp>
      </p:grpSp>
      <p:sp>
        <p:nvSpPr>
          <p:cNvPr id="22" name="Content Placeholder 1"/>
          <p:cNvSpPr txBox="1">
            <a:spLocks/>
          </p:cNvSpPr>
          <p:nvPr/>
        </p:nvSpPr>
        <p:spPr bwMode="auto">
          <a:xfrm>
            <a:off x="1298575" y="4023360"/>
            <a:ext cx="7159625" cy="21515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Coarse localization:</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noProof="0" dirty="0" smtClean="0">
                <a:ln>
                  <a:noFill/>
                </a:ln>
                <a:solidFill>
                  <a:schemeClr val="tx1"/>
                </a:solidFill>
                <a:effectLst/>
                <a:uLnTx/>
                <a:uFillTx/>
                <a:latin typeface="+mn-lt"/>
              </a:rPr>
              <a:t>Classification rate: best detection rate at </a:t>
            </a:r>
            <a:r>
              <a:rPr lang="en-US" b="1" kern="0" dirty="0" smtClean="0">
                <a:latin typeface="+mn-lt"/>
              </a:rPr>
              <a:t>92.1</a:t>
            </a:r>
            <a:r>
              <a:rPr kumimoji="0" lang="en-US" b="1" i="0" u="none" strike="noStrike" kern="0" cap="none" spc="0" normalizeH="0" baseline="0" noProof="0" dirty="0" smtClean="0">
                <a:ln>
                  <a:noFill/>
                </a:ln>
                <a:solidFill>
                  <a:schemeClr val="tx1"/>
                </a:solidFill>
                <a:effectLst/>
                <a:uLnTx/>
                <a:uFillTx/>
                <a:latin typeface="+mn-lt"/>
              </a:rPr>
              <a:t>%</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lang="en-US" b="1" kern="0" dirty="0" smtClean="0">
                <a:latin typeface="+mn-lt"/>
              </a:rPr>
              <a:t>Reduce search space by relative terrain classification</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noProof="0" dirty="0" smtClean="0">
                <a:ln>
                  <a:noFill/>
                </a:ln>
                <a:solidFill>
                  <a:schemeClr val="tx1"/>
                </a:solidFill>
                <a:effectLst/>
                <a:uLnTx/>
                <a:uFillTx/>
                <a:latin typeface="+mn-lt"/>
              </a:rPr>
              <a:t>Classification confidence given by probabilistic GMM</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noProof="0" dirty="0" smtClean="0">
                <a:ln>
                  <a:noFill/>
                </a:ln>
                <a:solidFill>
                  <a:schemeClr val="tx1"/>
                </a:solidFill>
                <a:effectLst/>
                <a:uLnTx/>
                <a:uFillTx/>
                <a:latin typeface="+mn-lt"/>
              </a:rPr>
              <a:t>GMM reduction</a:t>
            </a:r>
            <a:r>
              <a:rPr kumimoji="0" lang="en-US" b="1" i="0" u="none" strike="noStrike" kern="0" cap="none" spc="0" normalizeH="0" noProof="0" dirty="0" smtClean="0">
                <a:ln>
                  <a:noFill/>
                </a:ln>
                <a:solidFill>
                  <a:schemeClr val="tx1"/>
                </a:solidFill>
                <a:effectLst/>
                <a:uLnTx/>
                <a:uFillTx/>
                <a:latin typeface="+mn-lt"/>
              </a:rPr>
              <a:t> in computation over state of the art (nearest neighbor) by N/C</a:t>
            </a:r>
            <a:endParaRPr kumimoji="0" lang="en-US"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Medium localization:</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noProof="0" dirty="0" smtClean="0">
                <a:ln>
                  <a:noFill/>
                </a:ln>
                <a:solidFill>
                  <a:schemeClr val="tx1"/>
                </a:solidFill>
                <a:effectLst/>
                <a:uLnTx/>
                <a:uFillTx/>
                <a:latin typeface="+mn-lt"/>
              </a:rPr>
              <a:t>Demonstrated object classification per image: 79.2%</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lang="en-US" b="1" kern="0" noProof="0" dirty="0" smtClean="0">
                <a:latin typeface="+mn-lt"/>
              </a:rPr>
              <a:t>Localization passes in </a:t>
            </a:r>
            <a:r>
              <a:rPr lang="en-US" b="1" kern="0" noProof="0" dirty="0" err="1" smtClean="0">
                <a:latin typeface="+mn-lt"/>
              </a:rPr>
              <a:t>wholistic</a:t>
            </a:r>
            <a:r>
              <a:rPr lang="en-US" b="1" kern="0" noProof="0" dirty="0" smtClean="0">
                <a:latin typeface="+mn-lt"/>
              </a:rPr>
              <a:t> view of image to avoid supervision time</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dirty="0" smtClean="0">
                <a:ln>
                  <a:noFill/>
                </a:ln>
                <a:solidFill>
                  <a:schemeClr val="tx1"/>
                </a:solidFill>
                <a:effectLst/>
                <a:uLnTx/>
                <a:uFillTx/>
                <a:latin typeface="+mn-lt"/>
              </a:rPr>
              <a:t>Massively</a:t>
            </a:r>
            <a:r>
              <a:rPr kumimoji="0" lang="en-US" b="1" i="0" u="none" strike="noStrike" kern="0" cap="none" spc="0" normalizeH="0" dirty="0" smtClean="0">
                <a:ln>
                  <a:noFill/>
                </a:ln>
                <a:solidFill>
                  <a:schemeClr val="tx1"/>
                </a:solidFill>
                <a:effectLst/>
                <a:uLnTx/>
                <a:uFillTx/>
                <a:latin typeface="+mn-lt"/>
              </a:rPr>
              <a:t> parallel model building and training</a:t>
            </a:r>
            <a:endParaRPr kumimoji="0" lang="en-US"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1400" b="1" i="0" u="none" strike="noStrike" kern="0" cap="none" spc="0" normalizeH="0" baseline="0" noProof="0" dirty="0" smtClean="0">
                <a:ln>
                  <a:noFill/>
                </a:ln>
                <a:solidFill>
                  <a:schemeClr val="tx1"/>
                </a:solidFill>
                <a:effectLst/>
                <a:uLnTx/>
                <a:uFillTx/>
                <a:latin typeface="+mn-lt"/>
                <a:ea typeface="+mn-ea"/>
                <a:cs typeface="+mn-cs"/>
              </a:rPr>
              <a:t>Fine geo-registration</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kumimoji="0" lang="en-US" b="1" i="0" u="none" strike="noStrike" kern="0" cap="none" spc="0" normalizeH="0" baseline="0" noProof="0" dirty="0" smtClean="0">
                <a:ln>
                  <a:noFill/>
                </a:ln>
                <a:solidFill>
                  <a:schemeClr val="tx1"/>
                </a:solidFill>
                <a:effectLst/>
                <a:uLnTx/>
                <a:uFillTx/>
                <a:latin typeface="+mn-lt"/>
              </a:rPr>
              <a:t>Demonstrated accuracy to within 4.7 meters</a:t>
            </a:r>
          </a:p>
          <a:p>
            <a:pPr marL="862013" marR="0" lvl="1" indent="-341313" algn="l" defTabSz="914400" rtl="0" eaLnBrk="0" fontAlgn="base" latinLnBrk="0" hangingPunct="0">
              <a:lnSpc>
                <a:spcPct val="90000"/>
              </a:lnSpc>
              <a:spcBef>
                <a:spcPts val="25"/>
              </a:spcBef>
              <a:spcAft>
                <a:spcPct val="0"/>
              </a:spcAft>
              <a:buClrTx/>
              <a:buSzPct val="100000"/>
              <a:buFontTx/>
              <a:buChar char="–"/>
              <a:tabLst/>
              <a:defRPr/>
            </a:pPr>
            <a:r>
              <a:rPr lang="en-US" b="1" kern="0" dirty="0" smtClean="0">
                <a:latin typeface="+mn-lt"/>
              </a:rPr>
              <a:t>Feature matching and geo-registration in under a 1 minute per point cloud</a:t>
            </a:r>
            <a:endParaRPr kumimoji="0" lang="en-US" b="1"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Placing overall framework onto a 3-D world representation model is advantageous in data exploitation</a:t>
            </a:r>
          </a:p>
          <a:p>
            <a:endParaRPr lang="en-US" sz="1800" dirty="0" smtClean="0"/>
          </a:p>
          <a:p>
            <a:endParaRPr lang="en-US" sz="1800" dirty="0" smtClean="0"/>
          </a:p>
          <a:p>
            <a:pPr>
              <a:buNone/>
            </a:pPr>
            <a:endParaRPr lang="en-US" sz="1800" dirty="0" smtClean="0"/>
          </a:p>
          <a:p>
            <a:endParaRPr lang="en-US" sz="1800" dirty="0" smtClean="0"/>
          </a:p>
          <a:p>
            <a:r>
              <a:rPr lang="en-US" sz="1800" dirty="0" smtClean="0"/>
              <a:t>Geo-registration is feasibly done in a hierarchical manner, and determined via successive search-space reduction</a:t>
            </a:r>
          </a:p>
          <a:p>
            <a:endParaRPr lang="en-US" sz="1800" dirty="0" smtClean="0"/>
          </a:p>
          <a:p>
            <a:pPr>
              <a:buNone/>
            </a:pPr>
            <a:endParaRPr lang="en-US" sz="1800" dirty="0" smtClean="0"/>
          </a:p>
          <a:p>
            <a:endParaRPr lang="en-US" sz="1800" dirty="0" smtClean="0"/>
          </a:p>
          <a:p>
            <a:r>
              <a:rPr lang="en-US" sz="1800" dirty="0" smtClean="0"/>
              <a:t>There are various techniques that enable good registration in a timely fashion for classification and localization</a:t>
            </a:r>
          </a:p>
          <a:p>
            <a:pPr>
              <a:buNone/>
            </a:pPr>
            <a:endParaRPr lang="en-US" sz="1800" dirty="0" smtClean="0"/>
          </a:p>
        </p:txBody>
      </p:sp>
      <p:sp>
        <p:nvSpPr>
          <p:cNvPr id="3" name="Title 2"/>
          <p:cNvSpPr>
            <a:spLocks noGrp="1"/>
          </p:cNvSpPr>
          <p:nvPr>
            <p:ph type="title"/>
          </p:nvPr>
        </p:nvSpPr>
        <p:spPr/>
        <p:txBody>
          <a:bodyPr/>
          <a:lstStyle/>
          <a:p>
            <a:r>
              <a:rPr lang="en-US" dirty="0" smtClean="0"/>
              <a:t>Conclusions</a:t>
            </a:r>
            <a:endParaRPr lang="en-US" dirty="0"/>
          </a:p>
        </p:txBody>
      </p:sp>
      <p:pic>
        <p:nvPicPr>
          <p:cNvPr id="230402" name="Picture 2"/>
          <p:cNvPicPr>
            <a:picLocks noChangeAspect="1" noChangeArrowheads="1"/>
          </p:cNvPicPr>
          <p:nvPr/>
        </p:nvPicPr>
        <p:blipFill>
          <a:blip r:embed="rId3" cstate="print"/>
          <a:srcRect/>
          <a:stretch>
            <a:fillRect/>
          </a:stretch>
        </p:blipFill>
        <p:spPr bwMode="auto">
          <a:xfrm>
            <a:off x="3645163" y="1742126"/>
            <a:ext cx="2185482" cy="1074754"/>
          </a:xfrm>
          <a:prstGeom prst="rect">
            <a:avLst/>
          </a:prstGeom>
          <a:noFill/>
          <a:ln w="9525">
            <a:noFill/>
            <a:miter lim="800000"/>
            <a:headEnd/>
            <a:tailEnd/>
          </a:ln>
        </p:spPr>
      </p:pic>
      <p:sp>
        <p:nvSpPr>
          <p:cNvPr id="6" name="Rectangle 5"/>
          <p:cNvSpPr/>
          <p:nvPr/>
        </p:nvSpPr>
        <p:spPr bwMode="auto">
          <a:xfrm>
            <a:off x="3241601" y="5164342"/>
            <a:ext cx="1545470" cy="674544"/>
          </a:xfrm>
          <a:prstGeom prst="rect">
            <a:avLst/>
          </a:prstGeom>
          <a:solidFill>
            <a:schemeClr val="accent2">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7" name="Rectangle 6"/>
          <p:cNvSpPr/>
          <p:nvPr/>
        </p:nvSpPr>
        <p:spPr bwMode="auto">
          <a:xfrm>
            <a:off x="4788859" y="5167296"/>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nvGrpSpPr>
          <p:cNvPr id="23" name="Group 22"/>
          <p:cNvGrpSpPr/>
          <p:nvPr/>
        </p:nvGrpSpPr>
        <p:grpSpPr>
          <a:xfrm>
            <a:off x="3031977" y="3463963"/>
            <a:ext cx="4476860" cy="1037027"/>
            <a:chOff x="3031977" y="3463963"/>
            <a:chExt cx="4476860" cy="1037027"/>
          </a:xfrm>
        </p:grpSpPr>
        <p:pic>
          <p:nvPicPr>
            <p:cNvPr id="230403" name="Picture 3"/>
            <p:cNvPicPr>
              <a:picLocks noChangeAspect="1" noChangeArrowheads="1"/>
            </p:cNvPicPr>
            <p:nvPr/>
          </p:nvPicPr>
          <p:blipFill>
            <a:blip r:embed="rId4" cstate="print"/>
            <a:srcRect/>
            <a:stretch>
              <a:fillRect/>
            </a:stretch>
          </p:blipFill>
          <p:spPr bwMode="auto">
            <a:xfrm>
              <a:off x="4833433" y="3508787"/>
              <a:ext cx="2675404" cy="992203"/>
            </a:xfrm>
            <a:prstGeom prst="rect">
              <a:avLst/>
            </a:prstGeom>
            <a:noFill/>
            <a:ln w="9525">
              <a:noFill/>
              <a:miter lim="800000"/>
              <a:headEnd/>
              <a:tailEnd/>
            </a:ln>
          </p:spPr>
        </p:pic>
        <p:pic>
          <p:nvPicPr>
            <p:cNvPr id="230404" name="Picture 4"/>
            <p:cNvPicPr>
              <a:picLocks noChangeAspect="1" noChangeArrowheads="1"/>
            </p:cNvPicPr>
            <p:nvPr/>
          </p:nvPicPr>
          <p:blipFill>
            <a:blip r:embed="rId5" cstate="print"/>
            <a:srcRect/>
            <a:stretch>
              <a:fillRect/>
            </a:stretch>
          </p:blipFill>
          <p:spPr bwMode="auto">
            <a:xfrm>
              <a:off x="3031977" y="3463963"/>
              <a:ext cx="780721" cy="1017999"/>
            </a:xfrm>
            <a:prstGeom prst="rect">
              <a:avLst/>
            </a:prstGeom>
            <a:noFill/>
            <a:ln w="9525">
              <a:noFill/>
              <a:miter lim="800000"/>
              <a:headEnd/>
              <a:tailEnd/>
            </a:ln>
          </p:spPr>
        </p:pic>
        <p:sp>
          <p:nvSpPr>
            <p:cNvPr id="22" name="Right Arrow 21"/>
            <p:cNvSpPr/>
            <p:nvPr/>
          </p:nvSpPr>
          <p:spPr bwMode="auto">
            <a:xfrm>
              <a:off x="4055633" y="3700631"/>
              <a:ext cx="677732" cy="516367"/>
            </a:xfrm>
            <a:prstGeom prst="rightArrow">
              <a:avLst/>
            </a:prstGeom>
            <a:solidFill>
              <a:schemeClr val="accent4">
                <a:lumMod val="75000"/>
              </a:schemeClr>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mtClean="0"/>
              <a:t>Questions?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217871" y="1172584"/>
            <a:ext cx="4817630" cy="4324574"/>
            <a:chOff x="2217871" y="1172584"/>
            <a:chExt cx="4817630" cy="4324574"/>
          </a:xfrm>
        </p:grpSpPr>
        <p:sp>
          <p:nvSpPr>
            <p:cNvPr id="25" name="Oval 24"/>
            <p:cNvSpPr/>
            <p:nvPr/>
          </p:nvSpPr>
          <p:spPr bwMode="auto">
            <a:xfrm>
              <a:off x="2377440" y="1172584"/>
              <a:ext cx="4658061" cy="4324574"/>
            </a:xfrm>
            <a:prstGeom prst="ellipse">
              <a:avLst/>
            </a:prstGeom>
            <a:gradFill flip="none" rotWithShape="1">
              <a:gsLst>
                <a:gs pos="0">
                  <a:schemeClr val="bg1"/>
                </a:gs>
                <a:gs pos="90000">
                  <a:schemeClr val="accent3">
                    <a:lumMod val="60000"/>
                    <a:lumOff val="40000"/>
                  </a:schemeClr>
                </a:gs>
              </a:gsLst>
              <a:path path="circle">
                <a:fillToRect l="50000" t="50000" r="50000" b="50000"/>
              </a:path>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97634" name="Picture 2" descr="C:\Documents and Settings\ka21369\Desktop\nv5373l.gif"/>
            <p:cNvPicPr>
              <a:picLocks noChangeAspect="1" noChangeArrowheads="1"/>
            </p:cNvPicPr>
            <p:nvPr/>
          </p:nvPicPr>
          <p:blipFill>
            <a:blip r:embed="rId3" cstate="print"/>
            <a:srcRect l="-17263" t="-18312"/>
            <a:stretch>
              <a:fillRect/>
            </a:stretch>
          </p:blipFill>
          <p:spPr bwMode="auto">
            <a:xfrm>
              <a:off x="4808671" y="3818966"/>
              <a:ext cx="1344706" cy="1356739"/>
            </a:xfrm>
            <a:prstGeom prst="rect">
              <a:avLst/>
            </a:prstGeom>
            <a:noFill/>
          </p:spPr>
        </p:pic>
        <p:sp>
          <p:nvSpPr>
            <p:cNvPr id="36" name="TextBox 35"/>
            <p:cNvSpPr txBox="1"/>
            <p:nvPr/>
          </p:nvSpPr>
          <p:spPr>
            <a:xfrm>
              <a:off x="3877229" y="4423172"/>
              <a:ext cx="1359668" cy="584775"/>
            </a:xfrm>
            <a:prstGeom prst="rect">
              <a:avLst/>
            </a:prstGeom>
            <a:noFill/>
          </p:spPr>
          <p:txBody>
            <a:bodyPr wrap="none" rtlCol="0">
              <a:spAutoFit/>
            </a:bodyPr>
            <a:lstStyle/>
            <a:p>
              <a:pPr algn="ctr"/>
              <a:r>
                <a:rPr lang="en-US" sz="1600" b="1" i="1" dirty="0" smtClean="0">
                  <a:solidFill>
                    <a:schemeClr val="tx2"/>
                  </a:solidFill>
                </a:rPr>
                <a:t>Exploitation</a:t>
              </a:r>
              <a:br>
                <a:rPr lang="en-US" sz="1600" b="1" i="1" dirty="0" smtClean="0">
                  <a:solidFill>
                    <a:schemeClr val="tx2"/>
                  </a:solidFill>
                </a:rPr>
              </a:br>
              <a:r>
                <a:rPr lang="en-US" sz="1600" b="1" i="1" dirty="0" smtClean="0">
                  <a:solidFill>
                    <a:schemeClr val="tx2"/>
                  </a:solidFill>
                </a:rPr>
                <a:t>Processing</a:t>
              </a:r>
              <a:endParaRPr lang="en-US" sz="1600" b="1" i="1" dirty="0">
                <a:solidFill>
                  <a:schemeClr val="tx2"/>
                </a:solidFill>
              </a:endParaRPr>
            </a:p>
          </p:txBody>
        </p:sp>
        <p:pic>
          <p:nvPicPr>
            <p:cNvPr id="28" name="Picture 2" descr="C:\Documents and Settings\ka21369\Desktop\nv5373l.gif"/>
            <p:cNvPicPr>
              <a:picLocks noChangeAspect="1" noChangeArrowheads="1"/>
            </p:cNvPicPr>
            <p:nvPr/>
          </p:nvPicPr>
          <p:blipFill>
            <a:blip r:embed="rId3" cstate="print"/>
            <a:srcRect l="-17263" t="-18312"/>
            <a:stretch>
              <a:fillRect/>
            </a:stretch>
          </p:blipFill>
          <p:spPr bwMode="auto">
            <a:xfrm>
              <a:off x="2217871" y="3046208"/>
              <a:ext cx="1344706" cy="1356739"/>
            </a:xfrm>
            <a:prstGeom prst="rect">
              <a:avLst/>
            </a:prstGeom>
            <a:noFill/>
          </p:spPr>
        </p:pic>
      </p:grpSp>
      <p:sp>
        <p:nvSpPr>
          <p:cNvPr id="2" name="Title 1"/>
          <p:cNvSpPr>
            <a:spLocks noGrp="1"/>
          </p:cNvSpPr>
          <p:nvPr>
            <p:ph type="title"/>
          </p:nvPr>
        </p:nvSpPr>
        <p:spPr/>
        <p:txBody>
          <a:bodyPr/>
          <a:lstStyle/>
          <a:p>
            <a:r>
              <a:rPr lang="en-US" dirty="0" smtClean="0"/>
              <a:t>PED Vision</a:t>
            </a:r>
            <a:endParaRPr lang="en-US" dirty="0"/>
          </a:p>
        </p:txBody>
      </p:sp>
      <p:pic>
        <p:nvPicPr>
          <p:cNvPr id="12" name="Picture 11" descr="446799_Bliss_icon_2011_FINAL-02.png"/>
          <p:cNvPicPr>
            <a:picLocks noChangeAspect="1"/>
          </p:cNvPicPr>
          <p:nvPr/>
        </p:nvPicPr>
        <p:blipFill>
          <a:blip r:embed="rId4"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184209" y="1216411"/>
            <a:ext cx="2958401" cy="2937858"/>
          </a:xfrm>
          <a:prstGeom prst="rect">
            <a:avLst/>
          </a:prstGeom>
          <a:effectLst>
            <a:outerShdw blurRad="50800" dist="38100" dir="5400000" algn="t" rotWithShape="0">
              <a:prstClr val="black">
                <a:alpha val="40000"/>
              </a:prstClr>
            </a:outerShdw>
          </a:effectLst>
        </p:spPr>
      </p:pic>
      <p:sp>
        <p:nvSpPr>
          <p:cNvPr id="16" name="Isosceles Triangle 15"/>
          <p:cNvSpPr/>
          <p:nvPr/>
        </p:nvSpPr>
        <p:spPr bwMode="auto">
          <a:xfrm rot="3065192">
            <a:off x="4098009" y="1421822"/>
            <a:ext cx="800338" cy="1338018"/>
          </a:xfrm>
          <a:prstGeom prst="triangle">
            <a:avLst>
              <a:gd name="adj" fmla="val 91288"/>
            </a:avLst>
          </a:prstGeom>
          <a:solidFill>
            <a:schemeClr val="accent2">
              <a:lumMod val="60000"/>
              <a:lumOff val="40000"/>
              <a:alpha val="5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5" name="Picture 28" descr="3D_image"/>
          <p:cNvPicPr>
            <a:picLocks noChangeAspect="1" noChangeArrowheads="1"/>
          </p:cNvPicPr>
          <p:nvPr/>
        </p:nvPicPr>
        <p:blipFill>
          <a:blip r:embed="rId5" cstate="print"/>
          <a:srcRect/>
          <a:stretch>
            <a:fillRect/>
          </a:stretch>
        </p:blipFill>
        <p:spPr bwMode="auto">
          <a:xfrm>
            <a:off x="3431686" y="1971457"/>
            <a:ext cx="1171556" cy="879305"/>
          </a:xfrm>
          <a:prstGeom prst="rect">
            <a:avLst/>
          </a:prstGeom>
          <a:noFill/>
          <a:ln w="9525">
            <a:noFill/>
            <a:miter lim="800000"/>
            <a:headEnd/>
            <a:tailEnd/>
          </a:ln>
          <a:effectLst>
            <a:outerShdw blurRad="63500" dist="38099" dir="2700000" algn="ctr" rotWithShape="0">
              <a:srgbClr val="000000">
                <a:alpha val="74997"/>
              </a:srgbClr>
            </a:outerShdw>
          </a:effectLst>
        </p:spPr>
      </p:pic>
      <p:sp>
        <p:nvSpPr>
          <p:cNvPr id="17" name="Content Placeholder 1"/>
          <p:cNvSpPr txBox="1">
            <a:spLocks/>
          </p:cNvSpPr>
          <p:nvPr/>
        </p:nvSpPr>
        <p:spPr bwMode="auto">
          <a:xfrm>
            <a:off x="335279" y="5712302"/>
            <a:ext cx="8593568" cy="580914"/>
          </a:xfrm>
          <a:prstGeom prst="rect">
            <a:avLst/>
          </a:prstGeom>
          <a:solidFill>
            <a:schemeClr val="accent3">
              <a:lumMod val="75000"/>
            </a:schemeClr>
          </a:solid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marL="342900" marR="0" lvl="0" indent="-342900" algn="ctr" defTabSz="914400" rtl="0" eaLnBrk="0" fontAlgn="base" latinLnBrk="0" hangingPunct="0">
              <a:lnSpc>
                <a:spcPct val="90000"/>
              </a:lnSpc>
              <a:spcBef>
                <a:spcPct val="25000"/>
              </a:spcBef>
              <a:spcAft>
                <a:spcPct val="0"/>
              </a:spcAft>
              <a:buClrTx/>
              <a:buSzPct val="100000"/>
              <a:tabLst/>
              <a:defRPr/>
            </a:pPr>
            <a:r>
              <a:rPr kumimoji="0" lang="en-US" sz="2000" b="1" i="0" u="none" strike="noStrike" kern="0" cap="none" spc="0" normalizeH="0" baseline="0" noProof="0" dirty="0" smtClean="0">
                <a:ln>
                  <a:noFill/>
                </a:ln>
                <a:solidFill>
                  <a:schemeClr val="bg1"/>
                </a:solidFill>
                <a:effectLst/>
                <a:uLnTx/>
                <a:uFillTx/>
                <a:latin typeface="+mn-lt"/>
                <a:ea typeface="+mn-ea"/>
                <a:cs typeface="+mn-cs"/>
              </a:rPr>
              <a:t>Common representation enables a variety of exploitation products to work</a:t>
            </a:r>
            <a:r>
              <a:rPr lang="en-US" sz="2000" b="1" kern="0" dirty="0" smtClean="0">
                <a:solidFill>
                  <a:schemeClr val="bg1"/>
                </a:solidFill>
                <a:latin typeface="+mn-lt"/>
              </a:rPr>
              <a:t> in a </a:t>
            </a:r>
            <a:r>
              <a:rPr lang="en-US" sz="2000" b="1" kern="0" smtClean="0">
                <a:solidFill>
                  <a:schemeClr val="bg1"/>
                </a:solidFill>
                <a:latin typeface="+mn-lt"/>
              </a:rPr>
              <a:t>shared environment.</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sp>
        <p:nvSpPr>
          <p:cNvPr id="21" name="TextBox 20"/>
          <p:cNvSpPr txBox="1"/>
          <p:nvPr/>
        </p:nvSpPr>
        <p:spPr>
          <a:xfrm>
            <a:off x="3835066" y="3195007"/>
            <a:ext cx="1677062" cy="584775"/>
          </a:xfrm>
          <a:prstGeom prst="rect">
            <a:avLst/>
          </a:prstGeom>
          <a:solidFill>
            <a:schemeClr val="bg1">
              <a:alpha val="50000"/>
            </a:schemeClr>
          </a:solidFill>
        </p:spPr>
        <p:txBody>
          <a:bodyPr wrap="none" rtlCol="0">
            <a:spAutoFit/>
          </a:bodyPr>
          <a:lstStyle/>
          <a:p>
            <a:pPr algn="ctr"/>
            <a:r>
              <a:rPr lang="en-US" sz="1600" b="1" i="1" dirty="0" smtClean="0"/>
              <a:t>Multi-INT</a:t>
            </a:r>
            <a:br>
              <a:rPr lang="en-US" sz="1600" b="1" i="1" dirty="0" smtClean="0"/>
            </a:br>
            <a:r>
              <a:rPr lang="en-US" sz="1600" b="1" i="1" dirty="0" smtClean="0"/>
              <a:t>Representation</a:t>
            </a:r>
            <a:endParaRPr lang="en-US" sz="1600" b="1" i="1" dirty="0"/>
          </a:p>
        </p:txBody>
      </p:sp>
      <p:grpSp>
        <p:nvGrpSpPr>
          <p:cNvPr id="32" name="Group 31"/>
          <p:cNvGrpSpPr/>
          <p:nvPr/>
        </p:nvGrpSpPr>
        <p:grpSpPr>
          <a:xfrm>
            <a:off x="81707" y="1004030"/>
            <a:ext cx="9064940" cy="4151865"/>
            <a:chOff x="81707" y="1004030"/>
            <a:chExt cx="9064940" cy="4151865"/>
          </a:xfrm>
        </p:grpSpPr>
        <p:sp>
          <p:nvSpPr>
            <p:cNvPr id="37" name="TextBox 36"/>
            <p:cNvSpPr txBox="1"/>
            <p:nvPr/>
          </p:nvSpPr>
          <p:spPr>
            <a:xfrm>
              <a:off x="1000461" y="1004030"/>
              <a:ext cx="2394631" cy="369332"/>
            </a:xfrm>
            <a:prstGeom prst="rect">
              <a:avLst/>
            </a:prstGeom>
            <a:noFill/>
          </p:spPr>
          <p:txBody>
            <a:bodyPr wrap="none" rtlCol="0">
              <a:spAutoFit/>
            </a:bodyPr>
            <a:lstStyle/>
            <a:p>
              <a:pPr algn="ctr"/>
              <a:r>
                <a:rPr lang="en-US" sz="1800" b="1" i="1" dirty="0" err="1" smtClean="0">
                  <a:solidFill>
                    <a:schemeClr val="tx2"/>
                  </a:solidFill>
                </a:rPr>
                <a:t>DoD</a:t>
              </a:r>
              <a:r>
                <a:rPr lang="en-US" sz="1800" b="1" i="1" dirty="0" smtClean="0">
                  <a:solidFill>
                    <a:schemeClr val="tx2"/>
                  </a:solidFill>
                </a:rPr>
                <a:t>/IC Applications</a:t>
              </a:r>
              <a:endParaRPr lang="en-US" sz="1800" b="1" i="1" dirty="0">
                <a:solidFill>
                  <a:schemeClr val="tx2"/>
                </a:solidFill>
              </a:endParaRPr>
            </a:p>
          </p:txBody>
        </p:sp>
        <p:grpSp>
          <p:nvGrpSpPr>
            <p:cNvPr id="30" name="Group 29"/>
            <p:cNvGrpSpPr/>
            <p:nvPr/>
          </p:nvGrpSpPr>
          <p:grpSpPr>
            <a:xfrm>
              <a:off x="81707" y="1125967"/>
              <a:ext cx="9064940" cy="4029928"/>
              <a:chOff x="81707" y="1125967"/>
              <a:chExt cx="9064940" cy="4029928"/>
            </a:xfrm>
          </p:grpSpPr>
          <p:sp>
            <p:nvSpPr>
              <p:cNvPr id="5" name="TextBox 4"/>
              <p:cNvSpPr txBox="1"/>
              <p:nvPr/>
            </p:nvSpPr>
            <p:spPr>
              <a:xfrm>
                <a:off x="6843679" y="2303950"/>
                <a:ext cx="2247475"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Social Network Analysis</a:t>
                </a:r>
                <a:endParaRPr lang="en-US" sz="1400" b="1" dirty="0"/>
              </a:p>
            </p:txBody>
          </p:sp>
          <p:sp>
            <p:nvSpPr>
              <p:cNvPr id="6" name="TextBox 5"/>
              <p:cNvSpPr txBox="1"/>
              <p:nvPr/>
            </p:nvSpPr>
            <p:spPr>
              <a:xfrm>
                <a:off x="7503944" y="4123770"/>
                <a:ext cx="1564852"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Geo-localization</a:t>
                </a:r>
                <a:endParaRPr lang="en-US" sz="1400" b="1" dirty="0"/>
              </a:p>
            </p:txBody>
          </p:sp>
          <p:sp>
            <p:nvSpPr>
              <p:cNvPr id="7" name="TextBox 6"/>
              <p:cNvSpPr txBox="1"/>
              <p:nvPr/>
            </p:nvSpPr>
            <p:spPr>
              <a:xfrm>
                <a:off x="6365427" y="4749504"/>
                <a:ext cx="2434769"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Targeting and Recognition</a:t>
                </a:r>
                <a:endParaRPr lang="en-US" sz="1400" b="1" dirty="0"/>
              </a:p>
            </p:txBody>
          </p:sp>
          <p:sp>
            <p:nvSpPr>
              <p:cNvPr id="8" name="TextBox 7"/>
              <p:cNvSpPr txBox="1"/>
              <p:nvPr/>
            </p:nvSpPr>
            <p:spPr>
              <a:xfrm>
                <a:off x="547256" y="4848118"/>
                <a:ext cx="3007555"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Detection of Hazardous Materials</a:t>
                </a:r>
                <a:endParaRPr lang="en-US" sz="1400" b="1" dirty="0"/>
              </a:p>
            </p:txBody>
          </p:sp>
          <p:sp>
            <p:nvSpPr>
              <p:cNvPr id="9" name="TextBox 8"/>
              <p:cNvSpPr txBox="1"/>
              <p:nvPr/>
            </p:nvSpPr>
            <p:spPr>
              <a:xfrm>
                <a:off x="97240" y="3537478"/>
                <a:ext cx="1878784"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Threat  Assessment</a:t>
                </a:r>
                <a:endParaRPr lang="en-US" sz="1400" b="1" dirty="0"/>
              </a:p>
            </p:txBody>
          </p:sp>
          <p:sp>
            <p:nvSpPr>
              <p:cNvPr id="10" name="TextBox 9"/>
              <p:cNvSpPr txBox="1"/>
              <p:nvPr/>
            </p:nvSpPr>
            <p:spPr>
              <a:xfrm>
                <a:off x="96802" y="2291396"/>
                <a:ext cx="2509020"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Online Mission Capabilities</a:t>
                </a:r>
                <a:endParaRPr lang="en-US" sz="1400" b="1" dirty="0"/>
              </a:p>
            </p:txBody>
          </p:sp>
          <p:sp>
            <p:nvSpPr>
              <p:cNvPr id="11" name="TextBox 10"/>
              <p:cNvSpPr txBox="1"/>
              <p:nvPr/>
            </p:nvSpPr>
            <p:spPr>
              <a:xfrm>
                <a:off x="197643" y="1701520"/>
                <a:ext cx="2967479"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Surveillance and </a:t>
                </a:r>
                <a:r>
                  <a:rPr lang="en-US" sz="1400" b="1" dirty="0" err="1" smtClean="0"/>
                  <a:t>Reconnaisance</a:t>
                </a:r>
                <a:endParaRPr lang="en-US" sz="1400" b="1" dirty="0"/>
              </a:p>
            </p:txBody>
          </p:sp>
          <p:sp>
            <p:nvSpPr>
              <p:cNvPr id="18" name="TextBox 17"/>
              <p:cNvSpPr txBox="1"/>
              <p:nvPr/>
            </p:nvSpPr>
            <p:spPr>
              <a:xfrm>
                <a:off x="193591" y="4260033"/>
                <a:ext cx="2270173"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Navigation and Planning</a:t>
                </a:r>
                <a:endParaRPr lang="en-US" sz="1400" b="1" dirty="0"/>
              </a:p>
            </p:txBody>
          </p:sp>
          <p:sp>
            <p:nvSpPr>
              <p:cNvPr id="19" name="TextBox 18"/>
              <p:cNvSpPr txBox="1"/>
              <p:nvPr/>
            </p:nvSpPr>
            <p:spPr>
              <a:xfrm>
                <a:off x="6582435" y="1723030"/>
                <a:ext cx="2292615"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Multi-Platform &amp; Handoff</a:t>
                </a:r>
                <a:endParaRPr lang="en-US" sz="1400" b="1" dirty="0"/>
              </a:p>
            </p:txBody>
          </p:sp>
          <p:sp>
            <p:nvSpPr>
              <p:cNvPr id="22" name="TextBox 21"/>
              <p:cNvSpPr txBox="1"/>
              <p:nvPr/>
            </p:nvSpPr>
            <p:spPr>
              <a:xfrm>
                <a:off x="7492027" y="3478305"/>
                <a:ext cx="1654620"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Mission Planning</a:t>
                </a:r>
                <a:endParaRPr lang="en-US" sz="1400" b="1" dirty="0"/>
              </a:p>
            </p:txBody>
          </p:sp>
          <p:sp>
            <p:nvSpPr>
              <p:cNvPr id="23" name="TextBox 22"/>
              <p:cNvSpPr txBox="1"/>
              <p:nvPr/>
            </p:nvSpPr>
            <p:spPr>
              <a:xfrm>
                <a:off x="81707" y="2888443"/>
                <a:ext cx="920188"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Tracking</a:t>
                </a:r>
                <a:endParaRPr lang="en-US" sz="1400" b="1" dirty="0"/>
              </a:p>
            </p:txBody>
          </p:sp>
          <p:sp>
            <p:nvSpPr>
              <p:cNvPr id="38" name="TextBox 37"/>
              <p:cNvSpPr txBox="1"/>
              <p:nvPr/>
            </p:nvSpPr>
            <p:spPr>
              <a:xfrm>
                <a:off x="5603425" y="1125967"/>
                <a:ext cx="2868927" cy="307777"/>
              </a:xfrm>
              <a:prstGeom prst="rect">
                <a:avLst/>
              </a:prstGeom>
              <a:solidFill>
                <a:schemeClr val="tx2">
                  <a:lumMod val="10000"/>
                  <a:lumOff val="90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t>Target Capabilities Assessment</a:t>
                </a:r>
                <a:endParaRPr lang="en-US" sz="1400" b="1" dirty="0"/>
              </a:p>
            </p:txBody>
          </p:sp>
        </p:grpSp>
      </p:grpSp>
      <p:grpSp>
        <p:nvGrpSpPr>
          <p:cNvPr id="43" name="Group 42"/>
          <p:cNvGrpSpPr/>
          <p:nvPr/>
        </p:nvGrpSpPr>
        <p:grpSpPr>
          <a:xfrm>
            <a:off x="5662596" y="2992714"/>
            <a:ext cx="1822126" cy="1289125"/>
            <a:chOff x="5662596" y="2992714"/>
            <a:chExt cx="1822126" cy="1289125"/>
          </a:xfrm>
        </p:grpSpPr>
        <p:sp>
          <p:nvSpPr>
            <p:cNvPr id="40" name="Left-Right Arrow 39"/>
            <p:cNvSpPr/>
            <p:nvPr/>
          </p:nvSpPr>
          <p:spPr bwMode="auto">
            <a:xfrm rot="2316427">
              <a:off x="6747325" y="3830018"/>
              <a:ext cx="737397" cy="451821"/>
            </a:xfrm>
            <a:prstGeom prst="leftRightArrow">
              <a:avLst/>
            </a:prstGeom>
            <a:solidFill>
              <a:schemeClr val="accent4">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1" name="Left-Right Arrow 40"/>
            <p:cNvSpPr/>
            <p:nvPr/>
          </p:nvSpPr>
          <p:spPr bwMode="auto">
            <a:xfrm rot="2316427">
              <a:off x="5662596" y="2992714"/>
              <a:ext cx="737397" cy="451821"/>
            </a:xfrm>
            <a:prstGeom prst="leftRightArrow">
              <a:avLst/>
            </a:prstGeom>
            <a:solidFill>
              <a:schemeClr val="accent4">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42" name="Picture 2" descr="C:\Documents and Settings\ka21369\Desktop\nv5373l.gif"/>
            <p:cNvPicPr>
              <a:picLocks noChangeAspect="1" noChangeArrowheads="1"/>
            </p:cNvPicPr>
            <p:nvPr/>
          </p:nvPicPr>
          <p:blipFill>
            <a:blip r:embed="rId3" cstate="print"/>
            <a:srcRect l="23857" t="44384"/>
            <a:stretch>
              <a:fillRect/>
            </a:stretch>
          </p:blipFill>
          <p:spPr bwMode="auto">
            <a:xfrm>
              <a:off x="6121101" y="3367143"/>
              <a:ext cx="873165" cy="637771"/>
            </a:xfrm>
            <a:prstGeom prst="rect">
              <a:avLst/>
            </a:prstGeom>
            <a:noFill/>
          </p:spPr>
        </p:pic>
      </p:grpSp>
      <p:sp>
        <p:nvSpPr>
          <p:cNvPr id="31" name="TextBox 30"/>
          <p:cNvSpPr txBox="1"/>
          <p:nvPr/>
        </p:nvSpPr>
        <p:spPr>
          <a:xfrm>
            <a:off x="7494974" y="4136316"/>
            <a:ext cx="1564852" cy="307777"/>
          </a:xfrm>
          <a:prstGeom prst="rect">
            <a:avLst/>
          </a:prstGeom>
          <a:solidFill>
            <a:schemeClr val="accent4">
              <a:lumMod val="75000"/>
            </a:schemeClr>
          </a:solidFill>
          <a:effectLst>
            <a:outerShdw blurRad="50800" dist="38100" dir="5400000" algn="t" rotWithShape="0">
              <a:prstClr val="black">
                <a:alpha val="40000"/>
              </a:prstClr>
            </a:outerShdw>
          </a:effectLst>
        </p:spPr>
        <p:txBody>
          <a:bodyPr wrap="none" rtlCol="0">
            <a:spAutoFit/>
          </a:bodyPr>
          <a:lstStyle/>
          <a:p>
            <a:r>
              <a:rPr lang="en-US" sz="1400" b="1" dirty="0" smtClean="0">
                <a:solidFill>
                  <a:schemeClr val="bg1"/>
                </a:solidFill>
              </a:rPr>
              <a:t>Geo-localization</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96968" y="3411812"/>
            <a:ext cx="8645831" cy="2644746"/>
            <a:chOff x="196968" y="3411812"/>
            <a:chExt cx="8645831" cy="2644746"/>
          </a:xfrm>
        </p:grpSpPr>
        <p:sp>
          <p:nvSpPr>
            <p:cNvPr id="36" name="Rectangle 35"/>
            <p:cNvSpPr/>
            <p:nvPr/>
          </p:nvSpPr>
          <p:spPr bwMode="auto">
            <a:xfrm>
              <a:off x="3334254" y="3907470"/>
              <a:ext cx="3145079" cy="2149088"/>
            </a:xfrm>
            <a:prstGeom prst="rect">
              <a:avLst/>
            </a:prstGeom>
            <a:gradFill>
              <a:gsLst>
                <a:gs pos="0">
                  <a:schemeClr val="accent3">
                    <a:lumMod val="20000"/>
                    <a:lumOff val="80000"/>
                  </a:schemeClr>
                </a:gs>
                <a:gs pos="80000">
                  <a:schemeClr val="accent3">
                    <a:lumMod val="20000"/>
                    <a:lumOff val="80000"/>
                  </a:schemeClr>
                </a:gs>
                <a:gs pos="100000">
                  <a:schemeClr val="accent3">
                    <a:lumMod val="60000"/>
                    <a:lumOff val="40000"/>
                  </a:schemeClr>
                </a:gs>
              </a:gsLst>
            </a:gradFill>
            <a:ln>
              <a:solidFill>
                <a:schemeClr val="bg1">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18" name="Rectangle 17"/>
            <p:cNvSpPr/>
            <p:nvPr/>
          </p:nvSpPr>
          <p:spPr bwMode="auto">
            <a:xfrm>
              <a:off x="3370982" y="4276996"/>
              <a:ext cx="3075265" cy="16288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50" name="Rounded Rectangle 49"/>
            <p:cNvSpPr/>
            <p:nvPr/>
          </p:nvSpPr>
          <p:spPr bwMode="auto">
            <a:xfrm>
              <a:off x="3769734" y="5073946"/>
              <a:ext cx="2266762" cy="727861"/>
            </a:xfrm>
            <a:prstGeom prst="roundRect">
              <a:avLst/>
            </a:prstGeom>
            <a:solidFill>
              <a:schemeClr val="accent3">
                <a:lumMod val="7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rPr>
                <a:t>Processing</a:t>
              </a:r>
            </a:p>
          </p:txBody>
        </p:sp>
        <p:pic>
          <p:nvPicPr>
            <p:cNvPr id="1030" name="Picture 6" descr="C:\Users\sc23021\Desktop\HYDROPRO\HP-Monitor-Wall2-Dock-512.png"/>
            <p:cNvPicPr>
              <a:picLocks noChangeAspect="1" noChangeArrowheads="1"/>
            </p:cNvPicPr>
            <p:nvPr/>
          </p:nvPicPr>
          <p:blipFill>
            <a:blip r:embed="rId2" cstate="print"/>
            <a:srcRect/>
            <a:stretch>
              <a:fillRect/>
            </a:stretch>
          </p:blipFill>
          <p:spPr bwMode="auto">
            <a:xfrm>
              <a:off x="3150897" y="3517752"/>
              <a:ext cx="872683" cy="1023016"/>
            </a:xfrm>
            <a:prstGeom prst="rect">
              <a:avLst/>
            </a:prstGeom>
            <a:noFill/>
          </p:spPr>
        </p:pic>
        <p:sp>
          <p:nvSpPr>
            <p:cNvPr id="79" name="TextBox 78"/>
            <p:cNvSpPr txBox="1"/>
            <p:nvPr/>
          </p:nvSpPr>
          <p:spPr>
            <a:xfrm>
              <a:off x="3785996" y="3935184"/>
              <a:ext cx="2286086" cy="395682"/>
            </a:xfrm>
            <a:prstGeom prst="rect">
              <a:avLst/>
            </a:prstGeom>
            <a:noFill/>
          </p:spPr>
          <p:txBody>
            <a:bodyPr wrap="square" rtlCol="0">
              <a:spAutoFit/>
            </a:bodyPr>
            <a:lstStyle/>
            <a:p>
              <a:pPr algn="ctr"/>
              <a:r>
                <a:rPr lang="en-US" sz="1800" b="1" i="1" dirty="0" smtClean="0">
                  <a:solidFill>
                    <a:schemeClr val="bg1"/>
                  </a:solidFill>
                </a:rPr>
                <a:t>FRAMEWORK</a:t>
              </a:r>
              <a:endParaRPr lang="en-US" sz="1800" b="1" i="1" dirty="0">
                <a:solidFill>
                  <a:schemeClr val="bg1"/>
                </a:solidFill>
              </a:endParaRPr>
            </a:p>
          </p:txBody>
        </p:sp>
        <p:sp>
          <p:nvSpPr>
            <p:cNvPr id="17" name="TextBox 16"/>
            <p:cNvSpPr txBox="1"/>
            <p:nvPr/>
          </p:nvSpPr>
          <p:spPr>
            <a:xfrm>
              <a:off x="3814861" y="4311715"/>
              <a:ext cx="2234396" cy="692444"/>
            </a:xfrm>
            <a:prstGeom prst="rect">
              <a:avLst/>
            </a:prstGeom>
            <a:noFill/>
          </p:spPr>
          <p:txBody>
            <a:bodyPr wrap="square" rtlCol="0">
              <a:spAutoFit/>
            </a:bodyPr>
            <a:lstStyle/>
            <a:p>
              <a:pPr algn="ctr"/>
              <a:r>
                <a:rPr lang="en-US" sz="1800" b="1" dirty="0" smtClean="0"/>
                <a:t>Localization Algorithms</a:t>
              </a:r>
              <a:endParaRPr lang="en-US" sz="1800" b="1" dirty="0"/>
            </a:p>
          </p:txBody>
        </p:sp>
        <p:pic>
          <p:nvPicPr>
            <p:cNvPr id="196609" name="Picture 1"/>
            <p:cNvPicPr>
              <a:picLocks noChangeAspect="1" noChangeArrowheads="1"/>
            </p:cNvPicPr>
            <p:nvPr/>
          </p:nvPicPr>
          <p:blipFill>
            <a:blip r:embed="rId3" cstate="print"/>
            <a:srcRect/>
            <a:stretch>
              <a:fillRect/>
            </a:stretch>
          </p:blipFill>
          <p:spPr bwMode="auto">
            <a:xfrm>
              <a:off x="677732" y="4290661"/>
              <a:ext cx="1953029" cy="1512060"/>
            </a:xfrm>
            <a:prstGeom prst="rect">
              <a:avLst/>
            </a:prstGeom>
            <a:noFill/>
            <a:ln w="9525">
              <a:noFill/>
              <a:miter lim="800000"/>
              <a:headEnd/>
              <a:tailEnd/>
            </a:ln>
            <a:effectLst/>
          </p:spPr>
        </p:pic>
        <p:sp>
          <p:nvSpPr>
            <p:cNvPr id="70" name="Right Arrow 69"/>
            <p:cNvSpPr/>
            <p:nvPr/>
          </p:nvSpPr>
          <p:spPr bwMode="auto">
            <a:xfrm>
              <a:off x="2705979" y="4590921"/>
              <a:ext cx="595418" cy="557825"/>
            </a:xfrm>
            <a:prstGeom prst="rightArrow">
              <a:avLst/>
            </a:prstGeom>
            <a:solidFill>
              <a:schemeClr val="accent4">
                <a:lumMod val="50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72" name="Right Arrow 71"/>
            <p:cNvSpPr/>
            <p:nvPr/>
          </p:nvSpPr>
          <p:spPr bwMode="auto">
            <a:xfrm>
              <a:off x="6541367" y="4653603"/>
              <a:ext cx="595418" cy="557825"/>
            </a:xfrm>
            <a:prstGeom prst="rightArrow">
              <a:avLst/>
            </a:prstGeom>
            <a:solidFill>
              <a:schemeClr val="accent4">
                <a:lumMod val="50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pic>
          <p:nvPicPr>
            <p:cNvPr id="196611" name="Picture 3"/>
            <p:cNvPicPr>
              <a:picLocks noChangeAspect="1" noChangeArrowheads="1"/>
            </p:cNvPicPr>
            <p:nvPr/>
          </p:nvPicPr>
          <p:blipFill>
            <a:blip r:embed="rId4" cstate="print"/>
            <a:srcRect/>
            <a:stretch>
              <a:fillRect/>
            </a:stretch>
          </p:blipFill>
          <p:spPr bwMode="auto">
            <a:xfrm>
              <a:off x="7244765" y="4520817"/>
              <a:ext cx="1598034" cy="851497"/>
            </a:xfrm>
            <a:prstGeom prst="rect">
              <a:avLst/>
            </a:prstGeom>
            <a:noFill/>
            <a:ln w="9525">
              <a:noFill/>
              <a:miter lim="800000"/>
              <a:headEnd/>
              <a:tailEnd/>
            </a:ln>
          </p:spPr>
        </p:pic>
        <p:sp>
          <p:nvSpPr>
            <p:cNvPr id="74" name="Oval 73"/>
            <p:cNvSpPr/>
            <p:nvPr/>
          </p:nvSpPr>
          <p:spPr bwMode="auto">
            <a:xfrm>
              <a:off x="8271907" y="4904111"/>
              <a:ext cx="156689" cy="181966"/>
            </a:xfrm>
            <a:prstGeom prst="ellipse">
              <a:avLst/>
            </a:prstGeom>
            <a:solidFill>
              <a:srgbClr val="92D05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rot="16200000">
              <a:off x="-390981" y="4842732"/>
              <a:ext cx="1483676" cy="307777"/>
            </a:xfrm>
            <a:prstGeom prst="rect">
              <a:avLst/>
            </a:prstGeom>
            <a:noFill/>
          </p:spPr>
          <p:txBody>
            <a:bodyPr wrap="none" rtlCol="0">
              <a:spAutoFit/>
            </a:bodyPr>
            <a:lstStyle/>
            <a:p>
              <a:pPr algn="ctr"/>
              <a:r>
                <a:rPr lang="en-US" sz="1400" b="1" dirty="0" smtClean="0"/>
                <a:t>EXPLOITATION</a:t>
              </a:r>
              <a:endParaRPr lang="en-US" sz="1400" b="1" dirty="0"/>
            </a:p>
          </p:txBody>
        </p:sp>
        <p:sp>
          <p:nvSpPr>
            <p:cNvPr id="39" name="TextBox 38"/>
            <p:cNvSpPr txBox="1"/>
            <p:nvPr/>
          </p:nvSpPr>
          <p:spPr>
            <a:xfrm>
              <a:off x="730805" y="3840486"/>
              <a:ext cx="1866473" cy="461665"/>
            </a:xfrm>
            <a:prstGeom prst="rect">
              <a:avLst/>
            </a:prstGeom>
            <a:noFill/>
          </p:spPr>
          <p:txBody>
            <a:bodyPr wrap="none" rtlCol="0">
              <a:spAutoFit/>
            </a:bodyPr>
            <a:lstStyle/>
            <a:p>
              <a:pPr algn="ctr"/>
              <a:r>
                <a:rPr lang="en-US" b="1" i="1" dirty="0" smtClean="0"/>
                <a:t>Ground Imagery, Video</a:t>
              </a:r>
              <a:br>
                <a:rPr lang="en-US" b="1" i="1" dirty="0" smtClean="0"/>
              </a:br>
              <a:r>
                <a:rPr lang="en-US" b="1" i="1" dirty="0" smtClean="0"/>
                <a:t>Aerial Imagery, Video</a:t>
              </a:r>
              <a:endParaRPr lang="en-US" b="1" i="1" dirty="0"/>
            </a:p>
          </p:txBody>
        </p:sp>
        <p:sp>
          <p:nvSpPr>
            <p:cNvPr id="40" name="TextBox 39"/>
            <p:cNvSpPr txBox="1"/>
            <p:nvPr/>
          </p:nvSpPr>
          <p:spPr>
            <a:xfrm>
              <a:off x="7631388" y="4304852"/>
              <a:ext cx="827471" cy="276999"/>
            </a:xfrm>
            <a:prstGeom prst="rect">
              <a:avLst/>
            </a:prstGeom>
            <a:noFill/>
          </p:spPr>
          <p:txBody>
            <a:bodyPr wrap="none" rtlCol="0">
              <a:spAutoFit/>
            </a:bodyPr>
            <a:lstStyle/>
            <a:p>
              <a:pPr algn="ctr"/>
              <a:r>
                <a:rPr lang="en-US" b="1" i="1" dirty="0" smtClean="0"/>
                <a:t>Location</a:t>
              </a:r>
              <a:endParaRPr lang="en-US" b="1" i="1" dirty="0"/>
            </a:p>
          </p:txBody>
        </p:sp>
        <p:sp>
          <p:nvSpPr>
            <p:cNvPr id="37" name="Right Arrow 36"/>
            <p:cNvSpPr/>
            <p:nvPr/>
          </p:nvSpPr>
          <p:spPr bwMode="auto">
            <a:xfrm rot="5400000">
              <a:off x="4641724" y="3453371"/>
              <a:ext cx="558547" cy="475429"/>
            </a:xfrm>
            <a:prstGeom prst="rightArrow">
              <a:avLst/>
            </a:prstGeom>
            <a:solidFill>
              <a:schemeClr val="accent4">
                <a:lumMod val="50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grpSp>
      <p:sp>
        <p:nvSpPr>
          <p:cNvPr id="2" name="Title 1"/>
          <p:cNvSpPr>
            <a:spLocks noGrp="1"/>
          </p:cNvSpPr>
          <p:nvPr>
            <p:ph type="title"/>
          </p:nvPr>
        </p:nvSpPr>
        <p:spPr/>
        <p:txBody>
          <a:bodyPr/>
          <a:lstStyle/>
          <a:p>
            <a:r>
              <a:rPr lang="en-US" dirty="0" smtClean="0"/>
              <a:t>Geo-localization of Imagery and Video</a:t>
            </a:r>
            <a:endParaRPr lang="en-US" dirty="0"/>
          </a:p>
        </p:txBody>
      </p:sp>
      <p:grpSp>
        <p:nvGrpSpPr>
          <p:cNvPr id="33" name="Group 32"/>
          <p:cNvGrpSpPr/>
          <p:nvPr/>
        </p:nvGrpSpPr>
        <p:grpSpPr>
          <a:xfrm>
            <a:off x="1484556" y="1054249"/>
            <a:ext cx="6476103" cy="2431229"/>
            <a:chOff x="796066" y="1054249"/>
            <a:chExt cx="6476103" cy="2431229"/>
          </a:xfrm>
        </p:grpSpPr>
        <p:sp>
          <p:nvSpPr>
            <p:cNvPr id="32" name="Rectangle 31"/>
            <p:cNvSpPr/>
            <p:nvPr/>
          </p:nvSpPr>
          <p:spPr bwMode="auto">
            <a:xfrm>
              <a:off x="796066" y="1054249"/>
              <a:ext cx="6476103" cy="2431229"/>
            </a:xfrm>
            <a:prstGeom prst="rect">
              <a:avLst/>
            </a:prstGeom>
            <a:solidFill>
              <a:schemeClr val="tx2">
                <a:lumMod val="10000"/>
                <a:lumOff val="9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3" name="Rectangle 72"/>
            <p:cNvSpPr/>
            <p:nvPr/>
          </p:nvSpPr>
          <p:spPr bwMode="auto">
            <a:xfrm>
              <a:off x="3087438" y="1247889"/>
              <a:ext cx="3130476" cy="2088779"/>
            </a:xfrm>
            <a:prstGeom prst="rect">
              <a:avLst/>
            </a:prstGeom>
            <a:ln>
              <a:solidFill>
                <a:schemeClr val="bg1">
                  <a:lumMod val="50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86" name="TextBox 85"/>
            <p:cNvSpPr txBox="1"/>
            <p:nvPr/>
          </p:nvSpPr>
          <p:spPr>
            <a:xfrm>
              <a:off x="6231317" y="1788419"/>
              <a:ext cx="932504" cy="923330"/>
            </a:xfrm>
            <a:prstGeom prst="rect">
              <a:avLst/>
            </a:prstGeom>
            <a:noFill/>
          </p:spPr>
          <p:txBody>
            <a:bodyPr wrap="square" rtlCol="0">
              <a:spAutoFit/>
            </a:bodyPr>
            <a:lstStyle/>
            <a:p>
              <a:pPr>
                <a:buFont typeface="Arial" pitchFamily="34" charset="0"/>
                <a:buChar char="•"/>
              </a:pPr>
              <a:r>
                <a:rPr lang="en-US" sz="900" b="1" i="1" dirty="0" smtClean="0"/>
                <a:t>Metadata</a:t>
              </a:r>
            </a:p>
            <a:p>
              <a:pPr>
                <a:buFont typeface="Arial" pitchFamily="34" charset="0"/>
                <a:buChar char="•"/>
              </a:pPr>
              <a:r>
                <a:rPr lang="en-US" sz="900" b="1" i="1" dirty="0" smtClean="0"/>
                <a:t>Graphs</a:t>
              </a:r>
            </a:p>
            <a:p>
              <a:pPr>
                <a:buFont typeface="Arial" pitchFamily="34" charset="0"/>
                <a:buChar char="•"/>
              </a:pPr>
              <a:r>
                <a:rPr lang="en-US" sz="900" b="1" i="1" dirty="0" smtClean="0"/>
                <a:t>Point Clouds</a:t>
              </a:r>
            </a:p>
            <a:p>
              <a:pPr>
                <a:buFont typeface="Arial" pitchFamily="34" charset="0"/>
                <a:buChar char="•"/>
              </a:pPr>
              <a:r>
                <a:rPr lang="en-US" sz="900" b="1" i="1" dirty="0" smtClean="0"/>
                <a:t>Distributions</a:t>
              </a:r>
            </a:p>
            <a:p>
              <a:pPr>
                <a:buFont typeface="Arial" pitchFamily="34" charset="0"/>
                <a:buChar char="•"/>
              </a:pPr>
              <a:r>
                <a:rPr lang="en-US" sz="900" b="1" i="1" dirty="0" smtClean="0"/>
                <a:t>Terrain</a:t>
              </a:r>
            </a:p>
            <a:p>
              <a:pPr>
                <a:buFont typeface="Arial" pitchFamily="34" charset="0"/>
                <a:buChar char="•"/>
              </a:pPr>
              <a:r>
                <a:rPr lang="en-US" sz="900" b="1" i="1" dirty="0" smtClean="0"/>
                <a:t>Etc.</a:t>
              </a:r>
              <a:endParaRPr lang="en-US" sz="900" b="1" i="1" dirty="0"/>
            </a:p>
          </p:txBody>
        </p:sp>
        <p:pic>
          <p:nvPicPr>
            <p:cNvPr id="80" name="Picture 79" descr="446799_Bliss_icon_2011_FINAL-02.png"/>
            <p:cNvPicPr>
              <a:picLocks noChangeAspect="1"/>
            </p:cNvPicPr>
            <p:nvPr/>
          </p:nvPicPr>
          <p:blipFill>
            <a:blip r:embed="rId5" cstate="print">
              <a:extLst>
                <a:ext uri="{28A0092B-C50C-407E-A947-70E740481C1C}">
                  <a14:useLocalDpi xmlns:mc="http://schemas.openxmlformats.org/markup-compatibility/2006" xmlns:mv="urn:schemas-microsoft-com:mac:vml" xmlns:a14="http://schemas.microsoft.com/office/drawing/2010/main" xmlns="" val="0"/>
                </a:ext>
              </a:extLst>
            </a:blip>
            <a:stretch>
              <a:fillRect/>
            </a:stretch>
          </p:blipFill>
          <p:spPr>
            <a:xfrm>
              <a:off x="3652716" y="1333483"/>
              <a:ext cx="1982970" cy="1969115"/>
            </a:xfrm>
            <a:prstGeom prst="rect">
              <a:avLst/>
            </a:prstGeom>
            <a:solidFill>
              <a:schemeClr val="bg1"/>
            </a:solidFill>
            <a:effectLst>
              <a:outerShdw blurRad="50800" dist="38100" dir="5400000" algn="t" rotWithShape="0">
                <a:prstClr val="black">
                  <a:alpha val="40000"/>
                </a:prstClr>
              </a:outerShdw>
            </a:effectLst>
          </p:spPr>
        </p:pic>
        <p:grpSp>
          <p:nvGrpSpPr>
            <p:cNvPr id="87" name="Group 86"/>
            <p:cNvGrpSpPr/>
            <p:nvPr/>
          </p:nvGrpSpPr>
          <p:grpSpPr>
            <a:xfrm>
              <a:off x="3719575" y="1862187"/>
              <a:ext cx="1845799" cy="751194"/>
              <a:chOff x="3804300" y="4502181"/>
              <a:chExt cx="1853251" cy="730208"/>
            </a:xfrm>
          </p:grpSpPr>
          <p:sp>
            <p:nvSpPr>
              <p:cNvPr id="38" name="Can 37"/>
              <p:cNvSpPr/>
              <p:nvPr/>
            </p:nvSpPr>
            <p:spPr bwMode="auto">
              <a:xfrm>
                <a:off x="4379179" y="4502181"/>
                <a:ext cx="723358" cy="730208"/>
              </a:xfrm>
              <a:prstGeom prst="can">
                <a:avLst/>
              </a:prstGeom>
              <a:gradFill>
                <a:gsLst>
                  <a:gs pos="0">
                    <a:schemeClr val="accent3">
                      <a:lumMod val="50000"/>
                    </a:schemeClr>
                  </a:gs>
                  <a:gs pos="35000">
                    <a:schemeClr val="accent3">
                      <a:lumMod val="40000"/>
                      <a:lumOff val="60000"/>
                    </a:schemeClr>
                  </a:gs>
                  <a:gs pos="100000">
                    <a:schemeClr val="bg1"/>
                  </a:gs>
                </a:gsLst>
              </a:gra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sp>
            <p:nvSpPr>
              <p:cNvPr id="16" name="TextBox 15"/>
              <p:cNvSpPr txBox="1"/>
              <p:nvPr/>
            </p:nvSpPr>
            <p:spPr>
              <a:xfrm>
                <a:off x="3804300" y="4734007"/>
                <a:ext cx="1853251" cy="423497"/>
              </a:xfrm>
              <a:prstGeom prst="rect">
                <a:avLst/>
              </a:prstGeom>
              <a:noFill/>
            </p:spPr>
            <p:txBody>
              <a:bodyPr wrap="square" rtlCol="0">
                <a:spAutoFit/>
              </a:bodyPr>
              <a:lstStyle/>
              <a:p>
                <a:pPr algn="ctr"/>
                <a:r>
                  <a:rPr lang="en-US" sz="1100" b="1" dirty="0" smtClean="0"/>
                  <a:t>World </a:t>
                </a:r>
                <a:br>
                  <a:rPr lang="en-US" sz="1100" b="1" dirty="0" smtClean="0"/>
                </a:br>
                <a:r>
                  <a:rPr lang="en-US" sz="1100" b="1" dirty="0" smtClean="0"/>
                  <a:t>Model</a:t>
                </a:r>
              </a:p>
            </p:txBody>
          </p:sp>
        </p:grpSp>
        <p:sp>
          <p:nvSpPr>
            <p:cNvPr id="25" name="Right Arrow 24"/>
            <p:cNvSpPr/>
            <p:nvPr/>
          </p:nvSpPr>
          <p:spPr bwMode="auto">
            <a:xfrm>
              <a:off x="2893799" y="1990363"/>
              <a:ext cx="613187" cy="494672"/>
            </a:xfrm>
            <a:prstGeom prst="rightArrow">
              <a:avLst/>
            </a:prstGeom>
            <a:solidFill>
              <a:schemeClr val="accent3">
                <a:lumMod val="75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grpSp>
          <p:nvGrpSpPr>
            <p:cNvPr id="68" name="Group 67"/>
            <p:cNvGrpSpPr/>
            <p:nvPr/>
          </p:nvGrpSpPr>
          <p:grpSpPr>
            <a:xfrm>
              <a:off x="935920" y="1592139"/>
              <a:ext cx="1796515" cy="1597711"/>
              <a:chOff x="839109" y="4183610"/>
              <a:chExt cx="2069961" cy="1813979"/>
            </a:xfrm>
          </p:grpSpPr>
          <p:pic>
            <p:nvPicPr>
              <p:cNvPr id="51" name="Picture 23" descr="GIS_layers3"/>
              <p:cNvPicPr>
                <a:picLocks noChangeAspect="1" noChangeArrowheads="1"/>
              </p:cNvPicPr>
              <p:nvPr/>
            </p:nvPicPr>
            <p:blipFill>
              <a:blip r:embed="rId6" cstate="print"/>
              <a:srcRect l="35774"/>
              <a:stretch>
                <a:fillRect/>
              </a:stretch>
            </p:blipFill>
            <p:spPr bwMode="auto">
              <a:xfrm>
                <a:off x="2059944" y="4184721"/>
                <a:ext cx="849126" cy="1013903"/>
              </a:xfrm>
              <a:prstGeom prst="rect">
                <a:avLst/>
              </a:prstGeom>
              <a:noFill/>
              <a:ln w="9525">
                <a:noFill/>
                <a:miter lim="800000"/>
                <a:headEnd/>
                <a:tailEnd/>
              </a:ln>
            </p:spPr>
          </p:pic>
          <p:pic>
            <p:nvPicPr>
              <p:cNvPr id="52" name="Picture 24" descr="nyc_sat_photo3"/>
              <p:cNvPicPr>
                <a:picLocks noChangeAspect="1" noChangeArrowheads="1"/>
              </p:cNvPicPr>
              <p:nvPr/>
            </p:nvPicPr>
            <p:blipFill>
              <a:blip r:embed="rId7" cstate="print"/>
              <a:srcRect l="34422" r="8289"/>
              <a:stretch>
                <a:fillRect/>
              </a:stretch>
            </p:blipFill>
            <p:spPr bwMode="auto">
              <a:xfrm rot="5400000">
                <a:off x="972108" y="5084777"/>
                <a:ext cx="790575" cy="1035050"/>
              </a:xfrm>
              <a:prstGeom prst="rect">
                <a:avLst/>
              </a:prstGeom>
              <a:noFill/>
              <a:ln w="9525">
                <a:noFill/>
                <a:miter lim="800000"/>
                <a:headEnd/>
                <a:tailEnd/>
              </a:ln>
            </p:spPr>
          </p:pic>
          <p:pic>
            <p:nvPicPr>
              <p:cNvPr id="53" name="Picture 30" descr="boston_ladar3"/>
              <p:cNvPicPr>
                <a:picLocks noChangeAspect="1" noChangeArrowheads="1"/>
              </p:cNvPicPr>
              <p:nvPr/>
            </p:nvPicPr>
            <p:blipFill>
              <a:blip r:embed="rId8" cstate="print"/>
              <a:srcRect l="6689" t="10426" r="19732" b="5560"/>
              <a:stretch>
                <a:fillRect/>
              </a:stretch>
            </p:blipFill>
            <p:spPr bwMode="auto">
              <a:xfrm>
                <a:off x="839109" y="4183610"/>
                <a:ext cx="1183345" cy="1013545"/>
              </a:xfrm>
              <a:prstGeom prst="rect">
                <a:avLst/>
              </a:prstGeom>
              <a:noFill/>
              <a:ln w="9525">
                <a:noFill/>
                <a:miter lim="800000"/>
                <a:headEnd/>
                <a:tailEnd/>
              </a:ln>
            </p:spPr>
          </p:pic>
          <p:pic>
            <p:nvPicPr>
              <p:cNvPr id="54" name="Picture 22" descr="CIMG0402"/>
              <p:cNvPicPr>
                <a:picLocks noChangeAspect="1" noChangeArrowheads="1"/>
              </p:cNvPicPr>
              <p:nvPr/>
            </p:nvPicPr>
            <p:blipFill>
              <a:blip r:embed="rId9" cstate="print"/>
              <a:srcRect/>
              <a:stretch>
                <a:fillRect/>
              </a:stretch>
            </p:blipFill>
            <p:spPr bwMode="auto">
              <a:xfrm>
                <a:off x="1991358" y="5249673"/>
                <a:ext cx="914400" cy="747712"/>
              </a:xfrm>
              <a:prstGeom prst="rect">
                <a:avLst/>
              </a:prstGeom>
              <a:noFill/>
              <a:ln w="9525">
                <a:noFill/>
                <a:miter lim="800000"/>
                <a:headEnd/>
                <a:tailEnd/>
              </a:ln>
            </p:spPr>
          </p:pic>
          <p:sp>
            <p:nvSpPr>
              <p:cNvPr id="8" name="TextBox 7"/>
              <p:cNvSpPr txBox="1"/>
              <p:nvPr/>
            </p:nvSpPr>
            <p:spPr>
              <a:xfrm>
                <a:off x="1043508" y="4888736"/>
                <a:ext cx="1760769" cy="523220"/>
              </a:xfrm>
              <a:prstGeom prst="rect">
                <a:avLst/>
              </a:prstGeom>
              <a:solidFill>
                <a:schemeClr val="bg1">
                  <a:alpha val="80000"/>
                </a:schemeClr>
              </a:solidFill>
            </p:spPr>
            <p:txBody>
              <a:bodyPr wrap="square" rtlCol="0">
                <a:spAutoFit/>
              </a:bodyPr>
              <a:lstStyle/>
              <a:p>
                <a:pPr algn="ctr"/>
                <a:r>
                  <a:rPr lang="en-US" sz="1400" b="1" dirty="0" smtClean="0"/>
                  <a:t>Multi-INT</a:t>
                </a:r>
                <a:br>
                  <a:rPr lang="en-US" sz="1400" b="1" dirty="0" smtClean="0"/>
                </a:br>
                <a:r>
                  <a:rPr lang="en-US" sz="1400" b="1" dirty="0" smtClean="0"/>
                  <a:t>Sources</a:t>
                </a:r>
                <a:endParaRPr lang="en-US" sz="1400" b="1" dirty="0"/>
              </a:p>
            </p:txBody>
          </p:sp>
        </p:grpSp>
      </p:grpSp>
      <p:sp>
        <p:nvSpPr>
          <p:cNvPr id="34" name="TextBox 33"/>
          <p:cNvSpPr txBox="1"/>
          <p:nvPr/>
        </p:nvSpPr>
        <p:spPr>
          <a:xfrm rot="16200000">
            <a:off x="-158659" y="2033050"/>
            <a:ext cx="950901" cy="523220"/>
          </a:xfrm>
          <a:prstGeom prst="rect">
            <a:avLst/>
          </a:prstGeom>
          <a:noFill/>
        </p:spPr>
        <p:txBody>
          <a:bodyPr wrap="none" rtlCol="0">
            <a:spAutoFit/>
          </a:bodyPr>
          <a:lstStyle/>
          <a:p>
            <a:pPr algn="ctr"/>
            <a:r>
              <a:rPr lang="en-US" sz="1400" b="1" dirty="0" smtClean="0"/>
              <a:t>OFFLINE</a:t>
            </a:r>
            <a:br>
              <a:rPr lang="en-US" sz="1400" b="1" dirty="0" smtClean="0"/>
            </a:br>
            <a:r>
              <a:rPr lang="en-US" sz="1400" b="1" dirty="0" smtClean="0"/>
              <a:t>SETUP</a:t>
            </a:r>
            <a:endParaRPr lang="en-US" sz="1400" b="1" dirty="0"/>
          </a:p>
        </p:txBody>
      </p:sp>
      <p:grpSp>
        <p:nvGrpSpPr>
          <p:cNvPr id="47" name="Group 46"/>
          <p:cNvGrpSpPr/>
          <p:nvPr/>
        </p:nvGrpSpPr>
        <p:grpSpPr>
          <a:xfrm>
            <a:off x="3407653" y="5039681"/>
            <a:ext cx="2998064" cy="763349"/>
            <a:chOff x="3037288" y="3303269"/>
            <a:chExt cx="3087536" cy="676928"/>
          </a:xfrm>
        </p:grpSpPr>
        <p:sp>
          <p:nvSpPr>
            <p:cNvPr id="81" name="Rectangle 80"/>
            <p:cNvSpPr/>
            <p:nvPr/>
          </p:nvSpPr>
          <p:spPr bwMode="auto">
            <a:xfrm>
              <a:off x="3037288" y="3303269"/>
              <a:ext cx="1545470" cy="674544"/>
            </a:xfrm>
            <a:prstGeom prst="rect">
              <a:avLst/>
            </a:prstGeom>
            <a:solidFill>
              <a:schemeClr val="accent4">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83" name="Rectangle 82"/>
            <p:cNvSpPr/>
            <p:nvPr/>
          </p:nvSpPr>
          <p:spPr bwMode="auto">
            <a:xfrm>
              <a:off x="4571679" y="3305653"/>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3980328" y="4329953"/>
            <a:ext cx="5163671" cy="1323190"/>
          </a:xfrm>
          <a:prstGeom prst="rect">
            <a:avLst/>
          </a:prstGeom>
          <a:solidFill>
            <a:schemeClr val="bg1">
              <a:lumMod val="65000"/>
              <a:alpha val="5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3603812" y="3015728"/>
            <a:ext cx="5540188" cy="1323190"/>
          </a:xfrm>
          <a:prstGeom prst="rect">
            <a:avLst/>
          </a:prstGeom>
          <a:solidFill>
            <a:schemeClr val="bg1">
              <a:lumMod val="65000"/>
              <a:alpha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a:off x="3700630" y="1701502"/>
            <a:ext cx="5443369" cy="1323190"/>
          </a:xfrm>
          <a:prstGeom prst="rect">
            <a:avLst/>
          </a:prstGeom>
          <a:solidFill>
            <a:schemeClr val="bg1">
              <a:lumMod val="6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lstStyle/>
          <a:p>
            <a:r>
              <a:rPr lang="en-US" dirty="0" smtClean="0"/>
              <a:t>Challenges in Image Localization</a:t>
            </a:r>
            <a:endParaRPr lang="en-US" dirty="0"/>
          </a:p>
        </p:txBody>
      </p:sp>
      <p:sp>
        <p:nvSpPr>
          <p:cNvPr id="85" name="Content Placeholder 1"/>
          <p:cNvSpPr txBox="1">
            <a:spLocks/>
          </p:cNvSpPr>
          <p:nvPr/>
        </p:nvSpPr>
        <p:spPr bwMode="auto">
          <a:xfrm>
            <a:off x="335279" y="5744576"/>
            <a:ext cx="8593568" cy="580914"/>
          </a:xfrm>
          <a:prstGeom prst="rect">
            <a:avLst/>
          </a:prstGeom>
          <a:solidFill>
            <a:schemeClr val="accent3">
              <a:lumMod val="75000"/>
            </a:schemeClr>
          </a:solidFill>
          <a:ln w="9525">
            <a:no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lvl="0" algn="ctr" eaLnBrk="0" hangingPunct="0">
              <a:lnSpc>
                <a:spcPct val="90000"/>
              </a:lnSpc>
              <a:spcBef>
                <a:spcPct val="25000"/>
              </a:spcBef>
              <a:buSzPct val="100000"/>
              <a:defRPr/>
            </a:pPr>
            <a:r>
              <a:rPr kumimoji="0" lang="en-US" sz="2000" b="1" i="0" u="none" strike="noStrike" kern="0" cap="none" spc="0" normalizeH="0" noProof="0" dirty="0" smtClean="0">
                <a:ln>
                  <a:noFill/>
                </a:ln>
                <a:solidFill>
                  <a:schemeClr val="bg1"/>
                </a:solidFill>
                <a:effectLst/>
                <a:uLnTx/>
                <a:uFillTx/>
                <a:latin typeface="+mn-lt"/>
                <a:ea typeface="+mn-ea"/>
                <a:cs typeface="+mn-cs"/>
              </a:rPr>
              <a:t>Large coverage of geo-spatial locations requires processing intelligently because coverage and precision scales with </a:t>
            </a:r>
            <a:r>
              <a:rPr lang="en-US" sz="2000" b="1" kern="0" dirty="0" smtClean="0">
                <a:solidFill>
                  <a:schemeClr val="bg1"/>
                </a:solidFill>
              </a:rPr>
              <a:t>data.</a:t>
            </a:r>
            <a:endParaRPr kumimoji="0" lang="en-US" sz="2000" b="1" i="0" u="none" strike="noStrike" kern="0" cap="none" spc="0" normalizeH="0" baseline="0" noProof="0" dirty="0">
              <a:ln>
                <a:noFill/>
              </a:ln>
              <a:solidFill>
                <a:schemeClr val="bg1"/>
              </a:solidFill>
              <a:effectLst/>
              <a:uLnTx/>
              <a:uFillTx/>
              <a:latin typeface="+mn-lt"/>
              <a:ea typeface="+mn-ea"/>
              <a:cs typeface="+mn-cs"/>
            </a:endParaRPr>
          </a:p>
        </p:txBody>
      </p:sp>
      <p:grpSp>
        <p:nvGrpSpPr>
          <p:cNvPr id="98" name="Group 97"/>
          <p:cNvGrpSpPr/>
          <p:nvPr/>
        </p:nvGrpSpPr>
        <p:grpSpPr>
          <a:xfrm>
            <a:off x="0" y="1355453"/>
            <a:ext cx="3238052" cy="2420471"/>
            <a:chOff x="322729" y="1882588"/>
            <a:chExt cx="3238052" cy="2420471"/>
          </a:xfrm>
        </p:grpSpPr>
        <p:sp>
          <p:nvSpPr>
            <p:cNvPr id="97" name="Rectangle 96"/>
            <p:cNvSpPr/>
            <p:nvPr/>
          </p:nvSpPr>
          <p:spPr bwMode="auto">
            <a:xfrm>
              <a:off x="322729" y="1882588"/>
              <a:ext cx="3238052" cy="2420471"/>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89" name="Picture 24" descr="nyc_sat_photo3"/>
            <p:cNvPicPr>
              <a:picLocks noChangeAspect="1" noChangeArrowheads="1"/>
            </p:cNvPicPr>
            <p:nvPr/>
          </p:nvPicPr>
          <p:blipFill>
            <a:blip r:embed="rId3" cstate="print"/>
            <a:srcRect l="34422" r="8289"/>
            <a:stretch>
              <a:fillRect/>
            </a:stretch>
          </p:blipFill>
          <p:spPr bwMode="auto">
            <a:xfrm>
              <a:off x="1349189" y="2750371"/>
              <a:ext cx="790575" cy="1035050"/>
            </a:xfrm>
            <a:prstGeom prst="rect">
              <a:avLst/>
            </a:prstGeom>
            <a:noFill/>
            <a:ln w="9525">
              <a:noFill/>
              <a:miter lim="800000"/>
              <a:headEnd/>
              <a:tailEnd/>
            </a:ln>
          </p:spPr>
        </p:pic>
        <p:pic>
          <p:nvPicPr>
            <p:cNvPr id="90" name="Picture 22" descr="CIMG0402"/>
            <p:cNvPicPr>
              <a:picLocks noChangeAspect="1" noChangeArrowheads="1"/>
            </p:cNvPicPr>
            <p:nvPr/>
          </p:nvPicPr>
          <p:blipFill>
            <a:blip r:embed="rId4" cstate="print"/>
            <a:srcRect/>
            <a:stretch>
              <a:fillRect/>
            </a:stretch>
          </p:blipFill>
          <p:spPr bwMode="auto">
            <a:xfrm>
              <a:off x="389030" y="2743145"/>
              <a:ext cx="914400" cy="747712"/>
            </a:xfrm>
            <a:prstGeom prst="rect">
              <a:avLst/>
            </a:prstGeom>
            <a:noFill/>
            <a:ln w="9525">
              <a:noFill/>
              <a:miter lim="800000"/>
              <a:headEnd/>
              <a:tailEnd/>
            </a:ln>
          </p:spPr>
        </p:pic>
        <p:pic>
          <p:nvPicPr>
            <p:cNvPr id="91" name="Picture 25" descr="talon_robot_2"/>
            <p:cNvPicPr>
              <a:picLocks noChangeAspect="1" noChangeArrowheads="1"/>
            </p:cNvPicPr>
            <p:nvPr/>
          </p:nvPicPr>
          <p:blipFill>
            <a:blip r:embed="rId5" cstate="print"/>
            <a:srcRect t="13670" r="18249" b="3661"/>
            <a:stretch>
              <a:fillRect/>
            </a:stretch>
          </p:blipFill>
          <p:spPr bwMode="auto">
            <a:xfrm>
              <a:off x="387274" y="1942654"/>
              <a:ext cx="892886" cy="728663"/>
            </a:xfrm>
            <a:prstGeom prst="rect">
              <a:avLst/>
            </a:prstGeom>
            <a:noFill/>
            <a:ln w="28575">
              <a:noFill/>
              <a:miter lim="800000"/>
              <a:headEnd/>
              <a:tailEnd/>
            </a:ln>
          </p:spPr>
        </p:pic>
        <p:pic>
          <p:nvPicPr>
            <p:cNvPr id="92" name="Picture 27" descr="EO3"/>
            <p:cNvPicPr>
              <a:picLocks noChangeAspect="1" noChangeArrowheads="1"/>
            </p:cNvPicPr>
            <p:nvPr/>
          </p:nvPicPr>
          <p:blipFill>
            <a:blip r:embed="rId6" cstate="print"/>
            <a:srcRect/>
            <a:stretch>
              <a:fillRect/>
            </a:stretch>
          </p:blipFill>
          <p:spPr bwMode="auto">
            <a:xfrm>
              <a:off x="2176148" y="3679521"/>
              <a:ext cx="602022" cy="602022"/>
            </a:xfrm>
            <a:prstGeom prst="rect">
              <a:avLst/>
            </a:prstGeom>
            <a:noFill/>
            <a:ln w="9525">
              <a:noFill/>
              <a:miter lim="800000"/>
              <a:headEnd/>
              <a:tailEnd/>
            </a:ln>
          </p:spPr>
        </p:pic>
        <p:pic>
          <p:nvPicPr>
            <p:cNvPr id="222221" name="Picture 13"/>
            <p:cNvPicPr>
              <a:picLocks noChangeAspect="1" noChangeArrowheads="1"/>
            </p:cNvPicPr>
            <p:nvPr/>
          </p:nvPicPr>
          <p:blipFill>
            <a:blip r:embed="rId7" cstate="print"/>
            <a:srcRect/>
            <a:stretch>
              <a:fillRect/>
            </a:stretch>
          </p:blipFill>
          <p:spPr bwMode="auto">
            <a:xfrm>
              <a:off x="390022" y="3568679"/>
              <a:ext cx="909581" cy="605285"/>
            </a:xfrm>
            <a:prstGeom prst="rect">
              <a:avLst/>
            </a:prstGeom>
            <a:noFill/>
            <a:ln w="9525">
              <a:noFill/>
              <a:miter lim="800000"/>
              <a:headEnd/>
              <a:tailEnd/>
            </a:ln>
          </p:spPr>
        </p:pic>
        <p:pic>
          <p:nvPicPr>
            <p:cNvPr id="222222" name="Picture 14"/>
            <p:cNvPicPr>
              <a:picLocks noChangeAspect="1" noChangeArrowheads="1"/>
            </p:cNvPicPr>
            <p:nvPr/>
          </p:nvPicPr>
          <p:blipFill>
            <a:blip r:embed="rId8" cstate="print"/>
            <a:srcRect/>
            <a:stretch>
              <a:fillRect/>
            </a:stretch>
          </p:blipFill>
          <p:spPr bwMode="auto">
            <a:xfrm>
              <a:off x="1346219" y="1935816"/>
              <a:ext cx="947087" cy="753596"/>
            </a:xfrm>
            <a:prstGeom prst="rect">
              <a:avLst/>
            </a:prstGeom>
            <a:noFill/>
            <a:ln w="9525">
              <a:noFill/>
              <a:miter lim="800000"/>
              <a:headEnd/>
              <a:tailEnd/>
            </a:ln>
          </p:spPr>
        </p:pic>
        <p:pic>
          <p:nvPicPr>
            <p:cNvPr id="222223" name="Picture 15"/>
            <p:cNvPicPr>
              <a:picLocks noChangeAspect="1" noChangeArrowheads="1"/>
            </p:cNvPicPr>
            <p:nvPr/>
          </p:nvPicPr>
          <p:blipFill>
            <a:blip r:embed="rId9" cstate="print"/>
            <a:srcRect/>
            <a:stretch>
              <a:fillRect/>
            </a:stretch>
          </p:blipFill>
          <p:spPr bwMode="auto">
            <a:xfrm>
              <a:off x="2194561" y="2752502"/>
              <a:ext cx="1258644" cy="786764"/>
            </a:xfrm>
            <a:prstGeom prst="rect">
              <a:avLst/>
            </a:prstGeom>
            <a:noFill/>
            <a:ln w="9525">
              <a:noFill/>
              <a:miter lim="800000"/>
              <a:headEnd/>
              <a:tailEnd/>
            </a:ln>
          </p:spPr>
        </p:pic>
        <p:pic>
          <p:nvPicPr>
            <p:cNvPr id="222224" name="Picture 16"/>
            <p:cNvPicPr>
              <a:picLocks noChangeAspect="1" noChangeArrowheads="1"/>
            </p:cNvPicPr>
            <p:nvPr/>
          </p:nvPicPr>
          <p:blipFill>
            <a:blip r:embed="rId10" cstate="print"/>
            <a:srcRect/>
            <a:stretch>
              <a:fillRect/>
            </a:stretch>
          </p:blipFill>
          <p:spPr bwMode="auto">
            <a:xfrm>
              <a:off x="1359444" y="3831148"/>
              <a:ext cx="770570" cy="441969"/>
            </a:xfrm>
            <a:prstGeom prst="rect">
              <a:avLst/>
            </a:prstGeom>
            <a:noFill/>
            <a:ln w="9525">
              <a:noFill/>
              <a:miter lim="800000"/>
              <a:headEnd/>
              <a:tailEnd/>
            </a:ln>
          </p:spPr>
        </p:pic>
        <p:pic>
          <p:nvPicPr>
            <p:cNvPr id="222225" name="Picture 17"/>
            <p:cNvPicPr>
              <a:picLocks noChangeAspect="1" noChangeArrowheads="1"/>
            </p:cNvPicPr>
            <p:nvPr/>
          </p:nvPicPr>
          <p:blipFill>
            <a:blip r:embed="rId11" cstate="print"/>
            <a:srcRect/>
            <a:stretch>
              <a:fillRect/>
            </a:stretch>
          </p:blipFill>
          <p:spPr bwMode="auto">
            <a:xfrm>
              <a:off x="2361038" y="1945958"/>
              <a:ext cx="1059893" cy="721573"/>
            </a:xfrm>
            <a:prstGeom prst="rect">
              <a:avLst/>
            </a:prstGeom>
            <a:noFill/>
            <a:ln w="9525">
              <a:noFill/>
              <a:miter lim="800000"/>
              <a:headEnd/>
              <a:tailEnd/>
            </a:ln>
          </p:spPr>
        </p:pic>
        <p:pic>
          <p:nvPicPr>
            <p:cNvPr id="222226" name="Picture 18"/>
            <p:cNvPicPr>
              <a:picLocks noChangeAspect="1" noChangeArrowheads="1"/>
            </p:cNvPicPr>
            <p:nvPr/>
          </p:nvPicPr>
          <p:blipFill>
            <a:blip r:embed="rId12" cstate="print"/>
            <a:srcRect l="24871" r="9623"/>
            <a:stretch>
              <a:fillRect/>
            </a:stretch>
          </p:blipFill>
          <p:spPr bwMode="auto">
            <a:xfrm>
              <a:off x="2839513" y="3593053"/>
              <a:ext cx="591939" cy="677731"/>
            </a:xfrm>
            <a:prstGeom prst="rect">
              <a:avLst/>
            </a:prstGeom>
            <a:noFill/>
            <a:ln w="9525">
              <a:noFill/>
              <a:miter lim="800000"/>
              <a:headEnd/>
              <a:tailEnd/>
            </a:ln>
          </p:spPr>
        </p:pic>
      </p:grpSp>
      <p:sp>
        <p:nvSpPr>
          <p:cNvPr id="38" name="Bent Arrow 37"/>
          <p:cNvSpPr/>
          <p:nvPr/>
        </p:nvSpPr>
        <p:spPr bwMode="auto">
          <a:xfrm flipV="1">
            <a:off x="1441520" y="3872751"/>
            <a:ext cx="1484556" cy="1430768"/>
          </a:xfrm>
          <a:prstGeom prst="bentArrow">
            <a:avLst/>
          </a:prstGeom>
          <a:gradFill>
            <a:gsLst>
              <a:gs pos="0">
                <a:schemeClr val="accent4">
                  <a:lumMod val="75000"/>
                </a:schemeClr>
              </a:gs>
              <a:gs pos="97000">
                <a:schemeClr val="accent4">
                  <a:lumMod val="60000"/>
                  <a:lumOff val="40000"/>
                </a:schemeClr>
              </a:gs>
            </a:gsLst>
            <a:lin ang="16200000" scaled="0"/>
          </a:gra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9" name="TextBox 38"/>
          <p:cNvSpPr txBox="1"/>
          <p:nvPr/>
        </p:nvSpPr>
        <p:spPr>
          <a:xfrm>
            <a:off x="6783552" y="1828815"/>
            <a:ext cx="2360448" cy="830997"/>
          </a:xfrm>
          <a:prstGeom prst="rect">
            <a:avLst/>
          </a:prstGeom>
          <a:noFill/>
        </p:spPr>
        <p:txBody>
          <a:bodyPr wrap="square" rtlCol="0">
            <a:spAutoFit/>
          </a:bodyPr>
          <a:lstStyle/>
          <a:p>
            <a:r>
              <a:rPr lang="en-US" b="1" dirty="0" smtClean="0">
                <a:solidFill>
                  <a:schemeClr val="bg1"/>
                </a:solidFill>
              </a:rPr>
              <a:t>2 City Blocks</a:t>
            </a:r>
            <a:r>
              <a:rPr lang="en-US" b="1" baseline="30000" dirty="0" smtClean="0">
                <a:solidFill>
                  <a:schemeClr val="bg1"/>
                </a:solidFill>
              </a:rPr>
              <a:t>2</a:t>
            </a:r>
            <a:r>
              <a:rPr lang="en-US" b="1" dirty="0" smtClean="0">
                <a:solidFill>
                  <a:schemeClr val="bg1"/>
                </a:solidFill>
              </a:rPr>
              <a:t>, 0.12 miles</a:t>
            </a:r>
            <a:r>
              <a:rPr lang="en-US" b="1" baseline="30000" dirty="0" smtClean="0">
                <a:solidFill>
                  <a:schemeClr val="bg1"/>
                </a:solidFill>
              </a:rPr>
              <a:t>2</a:t>
            </a:r>
            <a:r>
              <a:rPr lang="en-US" b="1" dirty="0" smtClean="0">
                <a:solidFill>
                  <a:schemeClr val="bg1"/>
                </a:solidFill>
              </a:rPr>
              <a:t>:</a:t>
            </a:r>
          </a:p>
          <a:p>
            <a:r>
              <a:rPr lang="en-US" b="1" i="1" dirty="0" smtClean="0">
                <a:solidFill>
                  <a:schemeClr val="bg1"/>
                </a:solidFill>
              </a:rPr>
              <a:t>Real-time Platform</a:t>
            </a:r>
          </a:p>
          <a:p>
            <a:r>
              <a:rPr lang="en-US" dirty="0" smtClean="0">
                <a:solidFill>
                  <a:schemeClr val="bg1"/>
                </a:solidFill>
              </a:rPr>
              <a:t>Capability = &lt; 1 min</a:t>
            </a:r>
          </a:p>
          <a:p>
            <a:r>
              <a:rPr lang="en-US" dirty="0" smtClean="0">
                <a:solidFill>
                  <a:schemeClr val="bg1"/>
                </a:solidFill>
              </a:rPr>
              <a:t>(SIGMA Program, HPEC 2010)</a:t>
            </a:r>
            <a:endParaRPr lang="en-US" dirty="0">
              <a:solidFill>
                <a:schemeClr val="bg1"/>
              </a:solidFill>
            </a:endParaRPr>
          </a:p>
        </p:txBody>
      </p:sp>
      <p:sp>
        <p:nvSpPr>
          <p:cNvPr id="40" name="TextBox 39"/>
          <p:cNvSpPr txBox="1"/>
          <p:nvPr/>
        </p:nvSpPr>
        <p:spPr>
          <a:xfrm>
            <a:off x="6783552" y="3239845"/>
            <a:ext cx="2360448" cy="646331"/>
          </a:xfrm>
          <a:prstGeom prst="rect">
            <a:avLst/>
          </a:prstGeom>
          <a:noFill/>
        </p:spPr>
        <p:txBody>
          <a:bodyPr wrap="square" rtlCol="0">
            <a:spAutoFit/>
          </a:bodyPr>
          <a:lstStyle/>
          <a:p>
            <a:r>
              <a:rPr lang="en-US" b="1" dirty="0" smtClean="0">
                <a:solidFill>
                  <a:schemeClr val="bg1"/>
                </a:solidFill>
              </a:rPr>
              <a:t>City-wide, 24 miles</a:t>
            </a:r>
            <a:r>
              <a:rPr lang="en-US" b="1" baseline="30000" dirty="0" smtClean="0">
                <a:solidFill>
                  <a:schemeClr val="bg1"/>
                </a:solidFill>
              </a:rPr>
              <a:t>2</a:t>
            </a:r>
            <a:r>
              <a:rPr lang="en-US" b="1" dirty="0" smtClean="0">
                <a:solidFill>
                  <a:schemeClr val="bg1"/>
                </a:solidFill>
              </a:rPr>
              <a:t>:</a:t>
            </a:r>
          </a:p>
          <a:p>
            <a:r>
              <a:rPr lang="en-US" b="1" i="1" dirty="0" smtClean="0">
                <a:solidFill>
                  <a:schemeClr val="bg1"/>
                </a:solidFill>
              </a:rPr>
              <a:t>Parallel Computing Platform</a:t>
            </a:r>
          </a:p>
          <a:p>
            <a:r>
              <a:rPr lang="en-US" dirty="0" smtClean="0">
                <a:solidFill>
                  <a:schemeClr val="bg1"/>
                </a:solidFill>
              </a:rPr>
              <a:t>Estimated: 52 minutes</a:t>
            </a:r>
            <a:endParaRPr lang="en-US" dirty="0">
              <a:solidFill>
                <a:schemeClr val="bg1"/>
              </a:solidFill>
            </a:endParaRPr>
          </a:p>
        </p:txBody>
      </p:sp>
      <p:sp>
        <p:nvSpPr>
          <p:cNvPr id="41" name="TextBox 40"/>
          <p:cNvSpPr txBox="1"/>
          <p:nvPr/>
        </p:nvSpPr>
        <p:spPr>
          <a:xfrm>
            <a:off x="6783552" y="4597110"/>
            <a:ext cx="2360448" cy="646331"/>
          </a:xfrm>
          <a:prstGeom prst="rect">
            <a:avLst/>
          </a:prstGeom>
          <a:noFill/>
        </p:spPr>
        <p:txBody>
          <a:bodyPr wrap="square" rtlCol="0">
            <a:spAutoFit/>
          </a:bodyPr>
          <a:lstStyle/>
          <a:p>
            <a:r>
              <a:rPr lang="en-US" b="1" dirty="0" err="1" smtClean="0"/>
              <a:t>USAScale</a:t>
            </a:r>
            <a:r>
              <a:rPr lang="en-US" b="1" dirty="0" smtClean="0"/>
              <a:t> (Land Only)</a:t>
            </a:r>
          </a:p>
          <a:p>
            <a:r>
              <a:rPr lang="en-US" b="1" i="1" dirty="0" smtClean="0"/>
              <a:t>Supercomputing Cluster</a:t>
            </a:r>
          </a:p>
          <a:p>
            <a:r>
              <a:rPr lang="en-US" dirty="0" smtClean="0"/>
              <a:t>Estimated: 22 days</a:t>
            </a:r>
          </a:p>
        </p:txBody>
      </p:sp>
      <p:sp>
        <p:nvSpPr>
          <p:cNvPr id="42" name="TextBox 41"/>
          <p:cNvSpPr txBox="1"/>
          <p:nvPr/>
        </p:nvSpPr>
        <p:spPr>
          <a:xfrm>
            <a:off x="6706800" y="991497"/>
            <a:ext cx="2437200" cy="646331"/>
          </a:xfrm>
          <a:prstGeom prst="rect">
            <a:avLst/>
          </a:prstGeom>
          <a:noFill/>
        </p:spPr>
        <p:txBody>
          <a:bodyPr wrap="square" rtlCol="0">
            <a:spAutoFit/>
          </a:bodyPr>
          <a:lstStyle/>
          <a:p>
            <a:pPr algn="ctr"/>
            <a:r>
              <a:rPr lang="en-US" sz="1800" b="1" dirty="0" smtClean="0"/>
              <a:t>State of the Art </a:t>
            </a:r>
            <a:br>
              <a:rPr lang="en-US" sz="1800" b="1" dirty="0" smtClean="0"/>
            </a:br>
            <a:r>
              <a:rPr lang="en-US" sz="1800" b="1" dirty="0" smtClean="0"/>
              <a:t>Geo-localization</a:t>
            </a:r>
            <a:endParaRPr lang="en-US" sz="1800" b="1" dirty="0"/>
          </a:p>
        </p:txBody>
      </p:sp>
      <p:sp>
        <p:nvSpPr>
          <p:cNvPr id="33" name="TextBox 32"/>
          <p:cNvSpPr txBox="1"/>
          <p:nvPr/>
        </p:nvSpPr>
        <p:spPr>
          <a:xfrm>
            <a:off x="1118795" y="1129553"/>
            <a:ext cx="936475" cy="276999"/>
          </a:xfrm>
          <a:prstGeom prst="rect">
            <a:avLst/>
          </a:prstGeom>
          <a:noFill/>
        </p:spPr>
        <p:txBody>
          <a:bodyPr wrap="none" rtlCol="0">
            <a:spAutoFit/>
          </a:bodyPr>
          <a:lstStyle/>
          <a:p>
            <a:r>
              <a:rPr lang="en-US" b="1" i="1" dirty="0" smtClean="0"/>
              <a:t>SENSORS</a:t>
            </a:r>
            <a:endParaRPr lang="en-US" b="1" i="1" dirty="0"/>
          </a:p>
        </p:txBody>
      </p:sp>
      <p:grpSp>
        <p:nvGrpSpPr>
          <p:cNvPr id="34" name="Group 33"/>
          <p:cNvGrpSpPr/>
          <p:nvPr/>
        </p:nvGrpSpPr>
        <p:grpSpPr>
          <a:xfrm>
            <a:off x="3377901" y="1042774"/>
            <a:ext cx="3293786" cy="4615749"/>
            <a:chOff x="5592030" y="1096563"/>
            <a:chExt cx="3293786" cy="4615749"/>
          </a:xfrm>
          <a:gradFill>
            <a:gsLst>
              <a:gs pos="46000">
                <a:schemeClr val="bg1">
                  <a:lumMod val="95000"/>
                </a:schemeClr>
              </a:gs>
              <a:gs pos="90000">
                <a:schemeClr val="tx2">
                  <a:lumMod val="90000"/>
                  <a:lumOff val="10000"/>
                </a:schemeClr>
              </a:gs>
            </a:gsLst>
            <a:lin ang="5400000" scaled="0"/>
          </a:gradFill>
        </p:grpSpPr>
        <p:sp>
          <p:nvSpPr>
            <p:cNvPr id="50" name="Rounded Rectangle 49"/>
            <p:cNvSpPr/>
            <p:nvPr/>
          </p:nvSpPr>
          <p:spPr bwMode="auto">
            <a:xfrm>
              <a:off x="5592030" y="1096563"/>
              <a:ext cx="3293786" cy="4615749"/>
            </a:xfrm>
            <a:prstGeom prst="roundRect">
              <a:avLst/>
            </a:prstGeom>
            <a:grp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p:txBody>
        </p:sp>
        <p:grpSp>
          <p:nvGrpSpPr>
            <p:cNvPr id="62" name="Group 61"/>
            <p:cNvGrpSpPr/>
            <p:nvPr/>
          </p:nvGrpSpPr>
          <p:grpSpPr>
            <a:xfrm>
              <a:off x="6141592" y="1843784"/>
              <a:ext cx="2420800" cy="3763821"/>
              <a:chOff x="6044905" y="1635763"/>
              <a:chExt cx="3099095" cy="4509919"/>
            </a:xfrm>
            <a:grpFill/>
          </p:grpSpPr>
          <p:pic>
            <p:nvPicPr>
              <p:cNvPr id="222214" name="Picture 6"/>
              <p:cNvPicPr>
                <a:picLocks noChangeAspect="1" noChangeArrowheads="1"/>
              </p:cNvPicPr>
              <p:nvPr/>
            </p:nvPicPr>
            <p:blipFill>
              <a:blip r:embed="rId13" cstate="print"/>
              <a:srcRect/>
              <a:stretch>
                <a:fillRect/>
              </a:stretch>
            </p:blipFill>
            <p:spPr bwMode="auto">
              <a:xfrm>
                <a:off x="6066403" y="1635763"/>
                <a:ext cx="1758251" cy="1206598"/>
              </a:xfrm>
              <a:prstGeom prst="rect">
                <a:avLst/>
              </a:prstGeom>
              <a:grpFill/>
              <a:ln w="9525">
                <a:noFill/>
                <a:miter lim="800000"/>
                <a:headEnd/>
                <a:tailEnd/>
              </a:ln>
            </p:spPr>
          </p:pic>
          <p:sp>
            <p:nvSpPr>
              <p:cNvPr id="58" name="Isosceles Triangle 57"/>
              <p:cNvSpPr/>
              <p:nvPr/>
            </p:nvSpPr>
            <p:spPr bwMode="auto">
              <a:xfrm rot="16696531">
                <a:off x="7354061" y="1523898"/>
                <a:ext cx="545811" cy="1548091"/>
              </a:xfrm>
              <a:prstGeom prst="triangle">
                <a:avLst>
                  <a:gd name="adj" fmla="val 91288"/>
                </a:avLst>
              </a:prstGeom>
              <a:grp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pic>
            <p:nvPicPr>
              <p:cNvPr id="222209" name="Picture 1"/>
              <p:cNvPicPr>
                <a:picLocks noChangeAspect="1" noChangeArrowheads="1"/>
              </p:cNvPicPr>
              <p:nvPr/>
            </p:nvPicPr>
            <p:blipFill>
              <a:blip r:embed="rId14" cstate="print"/>
              <a:srcRect/>
              <a:stretch>
                <a:fillRect/>
              </a:stretch>
            </p:blipFill>
            <p:spPr bwMode="auto">
              <a:xfrm>
                <a:off x="7766168" y="1821721"/>
                <a:ext cx="948916" cy="948916"/>
              </a:xfrm>
              <a:prstGeom prst="rect">
                <a:avLst/>
              </a:prstGeom>
              <a:grpFill/>
              <a:ln w="9525">
                <a:noFill/>
                <a:miter lim="800000"/>
                <a:headEnd/>
                <a:tailEnd/>
              </a:ln>
            </p:spPr>
          </p:pic>
          <p:sp>
            <p:nvSpPr>
              <p:cNvPr id="59" name="TextBox 58"/>
              <p:cNvSpPr txBox="1"/>
              <p:nvPr/>
            </p:nvSpPr>
            <p:spPr>
              <a:xfrm>
                <a:off x="7229139" y="4701092"/>
                <a:ext cx="909515" cy="313469"/>
              </a:xfrm>
              <a:prstGeom prst="rect">
                <a:avLst/>
              </a:prstGeom>
              <a:grpFill/>
            </p:spPr>
            <p:txBody>
              <a:bodyPr wrap="none" rtlCol="0">
                <a:spAutoFit/>
              </a:bodyPr>
              <a:lstStyle/>
              <a:p>
                <a:r>
                  <a:rPr lang="en-US" sz="1100" b="1" i="1" dirty="0" smtClean="0">
                    <a:solidFill>
                      <a:schemeClr val="bg1"/>
                    </a:solidFill>
                  </a:rPr>
                  <a:t>LLGRID</a:t>
                </a:r>
                <a:endParaRPr lang="en-US" sz="1100" b="1" i="1" dirty="0">
                  <a:solidFill>
                    <a:schemeClr val="bg1"/>
                  </a:solidFill>
                </a:endParaRPr>
              </a:p>
            </p:txBody>
          </p:sp>
          <p:pic>
            <p:nvPicPr>
              <p:cNvPr id="222218" name="Picture 10"/>
              <p:cNvPicPr>
                <a:picLocks noChangeAspect="1" noChangeArrowheads="1"/>
              </p:cNvPicPr>
              <p:nvPr/>
            </p:nvPicPr>
            <p:blipFill>
              <a:blip r:embed="rId15" cstate="print"/>
              <a:srcRect/>
              <a:stretch>
                <a:fillRect/>
              </a:stretch>
            </p:blipFill>
            <p:spPr bwMode="auto">
              <a:xfrm>
                <a:off x="6095382" y="4621196"/>
                <a:ext cx="1057658" cy="1524486"/>
              </a:xfrm>
              <a:prstGeom prst="rect">
                <a:avLst/>
              </a:prstGeom>
              <a:grpFill/>
              <a:ln w="9525">
                <a:noFill/>
                <a:miter lim="800000"/>
                <a:headEnd/>
                <a:tailEnd/>
              </a:ln>
            </p:spPr>
          </p:pic>
          <p:pic>
            <p:nvPicPr>
              <p:cNvPr id="222211" name="Picture 3"/>
              <p:cNvPicPr>
                <a:picLocks noChangeAspect="1" noChangeArrowheads="1"/>
              </p:cNvPicPr>
              <p:nvPr/>
            </p:nvPicPr>
            <p:blipFill>
              <a:blip r:embed="rId16" cstate="print"/>
              <a:srcRect/>
              <a:stretch>
                <a:fillRect/>
              </a:stretch>
            </p:blipFill>
            <p:spPr bwMode="auto">
              <a:xfrm>
                <a:off x="7104599" y="4980791"/>
                <a:ext cx="2039401" cy="968187"/>
              </a:xfrm>
              <a:prstGeom prst="rect">
                <a:avLst/>
              </a:prstGeom>
              <a:grpFill/>
              <a:ln w="9525">
                <a:noFill/>
                <a:miter lim="800000"/>
                <a:headEnd/>
                <a:tailEnd/>
              </a:ln>
            </p:spPr>
          </p:pic>
          <p:pic>
            <p:nvPicPr>
              <p:cNvPr id="222220" name="Picture 12"/>
              <p:cNvPicPr>
                <a:picLocks noChangeAspect="1" noChangeArrowheads="1"/>
              </p:cNvPicPr>
              <p:nvPr/>
            </p:nvPicPr>
            <p:blipFill>
              <a:blip r:embed="rId17" cstate="print"/>
              <a:srcRect/>
              <a:stretch>
                <a:fillRect/>
              </a:stretch>
            </p:blipFill>
            <p:spPr bwMode="auto">
              <a:xfrm>
                <a:off x="6044905" y="3293512"/>
                <a:ext cx="1454498" cy="1090873"/>
              </a:xfrm>
              <a:prstGeom prst="rect">
                <a:avLst/>
              </a:prstGeom>
              <a:grpFill/>
              <a:ln w="9525">
                <a:noFill/>
                <a:miter lim="800000"/>
                <a:headEnd/>
                <a:tailEnd/>
              </a:ln>
            </p:spPr>
          </p:pic>
          <p:pic>
            <p:nvPicPr>
              <p:cNvPr id="222219" name="Picture 11"/>
              <p:cNvPicPr>
                <a:picLocks noChangeAspect="1" noChangeArrowheads="1"/>
              </p:cNvPicPr>
              <p:nvPr/>
            </p:nvPicPr>
            <p:blipFill>
              <a:blip r:embed="rId18" cstate="print"/>
              <a:srcRect/>
              <a:stretch>
                <a:fillRect/>
              </a:stretch>
            </p:blipFill>
            <p:spPr bwMode="auto">
              <a:xfrm>
                <a:off x="7362320" y="3409525"/>
                <a:ext cx="1589345" cy="987971"/>
              </a:xfrm>
              <a:prstGeom prst="rect">
                <a:avLst/>
              </a:prstGeom>
              <a:grpFill/>
              <a:ln w="9525">
                <a:noFill/>
                <a:miter lim="800000"/>
                <a:headEnd/>
                <a:tailEnd/>
              </a:ln>
            </p:spPr>
          </p:pic>
        </p:grpSp>
        <p:sp>
          <p:nvSpPr>
            <p:cNvPr id="82" name="TextBox 81"/>
            <p:cNvSpPr txBox="1"/>
            <p:nvPr/>
          </p:nvSpPr>
          <p:spPr>
            <a:xfrm>
              <a:off x="6050911" y="1097280"/>
              <a:ext cx="2437200" cy="646331"/>
            </a:xfrm>
            <a:prstGeom prst="rect">
              <a:avLst/>
            </a:prstGeom>
            <a:grpFill/>
          </p:spPr>
          <p:txBody>
            <a:bodyPr wrap="square" rtlCol="0">
              <a:spAutoFit/>
            </a:bodyPr>
            <a:lstStyle/>
            <a:p>
              <a:pPr algn="ctr"/>
              <a:r>
                <a:rPr lang="en-US" sz="1800" b="1" dirty="0" err="1" smtClean="0"/>
                <a:t>DoD</a:t>
              </a:r>
              <a:r>
                <a:rPr lang="en-US" sz="1800" b="1" dirty="0" smtClean="0"/>
                <a:t>/IC Processing Capabilities</a:t>
              </a:r>
              <a:endParaRPr lang="en-US" sz="1800" b="1" dirty="0"/>
            </a:p>
          </p:txBody>
        </p:sp>
      </p:grpSp>
      <p:cxnSp>
        <p:nvCxnSpPr>
          <p:cNvPr id="46" name="Straight Connector 45"/>
          <p:cNvCxnSpPr/>
          <p:nvPr/>
        </p:nvCxnSpPr>
        <p:spPr bwMode="auto">
          <a:xfrm rot="10800000" flipH="1">
            <a:off x="3377901" y="3027922"/>
            <a:ext cx="3293786" cy="0"/>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56" name="Straight Connector 55"/>
          <p:cNvCxnSpPr/>
          <p:nvPr/>
        </p:nvCxnSpPr>
        <p:spPr bwMode="auto">
          <a:xfrm rot="10800000" flipH="1">
            <a:off x="3379694" y="4331390"/>
            <a:ext cx="3293786" cy="0"/>
          </a:xfrm>
          <a:prstGeom prst="line">
            <a:avLst/>
          </a:prstGeom>
          <a:solidFill>
            <a:schemeClr val="accent1"/>
          </a:solidFill>
          <a:ln w="12700" cap="flat" cmpd="sng" algn="ctr">
            <a:solidFill>
              <a:schemeClr val="tx1"/>
            </a:solidFill>
            <a:prstDash val="dash"/>
            <a:round/>
            <a:headEnd type="none" w="sm" len="sm"/>
            <a:tailEnd type="none" w="sm" len="sm"/>
          </a:ln>
          <a:effectLst/>
        </p:spPr>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70" name="Picture 6"/>
          <p:cNvPicPr>
            <a:picLocks noChangeAspect="1" noChangeArrowheads="1"/>
          </p:cNvPicPr>
          <p:nvPr/>
        </p:nvPicPr>
        <p:blipFill>
          <a:blip r:embed="rId3" cstate="print"/>
          <a:srcRect b="19952"/>
          <a:stretch>
            <a:fillRect/>
          </a:stretch>
        </p:blipFill>
        <p:spPr bwMode="auto">
          <a:xfrm>
            <a:off x="6113496" y="1323161"/>
            <a:ext cx="2481293" cy="1376979"/>
          </a:xfrm>
          <a:prstGeom prst="rect">
            <a:avLst/>
          </a:prstGeom>
          <a:noFill/>
          <a:ln w="9525">
            <a:noFill/>
            <a:miter lim="800000"/>
            <a:headEnd/>
            <a:tailEnd/>
          </a:ln>
        </p:spPr>
      </p:pic>
      <p:grpSp>
        <p:nvGrpSpPr>
          <p:cNvPr id="44" name="Group 43"/>
          <p:cNvGrpSpPr/>
          <p:nvPr/>
        </p:nvGrpSpPr>
        <p:grpSpPr>
          <a:xfrm>
            <a:off x="634690" y="1054220"/>
            <a:ext cx="4184726" cy="4380155"/>
            <a:chOff x="935914" y="1957892"/>
            <a:chExt cx="4184726" cy="4380155"/>
          </a:xfrm>
        </p:grpSpPr>
        <p:sp>
          <p:nvSpPr>
            <p:cNvPr id="41" name="Rectangle 40"/>
            <p:cNvSpPr/>
            <p:nvPr/>
          </p:nvSpPr>
          <p:spPr bwMode="auto">
            <a:xfrm>
              <a:off x="935914" y="1957892"/>
              <a:ext cx="4184726" cy="1527585"/>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937708" y="4862456"/>
              <a:ext cx="4182932" cy="1475591"/>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937708" y="3442447"/>
              <a:ext cx="4182932" cy="1420009"/>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
        <p:nvSpPr>
          <p:cNvPr id="2" name="Content Placeholder 1"/>
          <p:cNvSpPr>
            <a:spLocks noGrp="1"/>
          </p:cNvSpPr>
          <p:nvPr>
            <p:ph idx="1"/>
          </p:nvPr>
        </p:nvSpPr>
        <p:spPr>
          <a:xfrm>
            <a:off x="1180238" y="336150"/>
            <a:ext cx="7081632" cy="4902798"/>
          </a:xfrm>
        </p:spPr>
        <p:txBody>
          <a:bodyPr/>
          <a:lstStyle/>
          <a:p>
            <a:endParaRPr lang="en-US" dirty="0" smtClean="0"/>
          </a:p>
          <a:p>
            <a:pPr lvl="1"/>
            <a:endParaRPr lang="en-US" dirty="0" smtClean="0"/>
          </a:p>
          <a:p>
            <a:pPr lvl="1"/>
            <a:endParaRPr lang="en-US" dirty="0" smtClean="0"/>
          </a:p>
          <a:p>
            <a:r>
              <a:rPr lang="en-US" dirty="0" smtClean="0">
                <a:solidFill>
                  <a:schemeClr val="bg1"/>
                </a:solidFill>
              </a:rPr>
              <a:t>Coarse Classification</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solidFill>
                  <a:schemeClr val="tx2">
                    <a:lumMod val="90000"/>
                    <a:lumOff val="10000"/>
                  </a:schemeClr>
                </a:solidFill>
              </a:rPr>
              <a:t>Medium Localization</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r>
              <a:rPr lang="en-US" dirty="0" smtClean="0"/>
              <a:t>Fine Geo-registration</a:t>
            </a:r>
          </a:p>
        </p:txBody>
      </p:sp>
      <p:sp>
        <p:nvSpPr>
          <p:cNvPr id="3" name="Title 2"/>
          <p:cNvSpPr>
            <a:spLocks noGrp="1"/>
          </p:cNvSpPr>
          <p:nvPr>
            <p:ph type="title"/>
          </p:nvPr>
        </p:nvSpPr>
        <p:spPr/>
        <p:txBody>
          <a:bodyPr/>
          <a:lstStyle/>
          <a:p>
            <a:r>
              <a:rPr lang="en-US" dirty="0" smtClean="0"/>
              <a:t>Hierarchical Geo-localization</a:t>
            </a:r>
            <a:endParaRPr lang="en-US" dirty="0"/>
          </a:p>
        </p:txBody>
      </p:sp>
      <p:pic>
        <p:nvPicPr>
          <p:cNvPr id="190467" name="Picture 3"/>
          <p:cNvPicPr>
            <a:picLocks noChangeAspect="1" noChangeArrowheads="1"/>
          </p:cNvPicPr>
          <p:nvPr/>
        </p:nvPicPr>
        <p:blipFill>
          <a:blip r:embed="rId4" cstate="print"/>
          <a:srcRect t="28249" b="13675"/>
          <a:stretch>
            <a:fillRect/>
          </a:stretch>
        </p:blipFill>
        <p:spPr bwMode="auto">
          <a:xfrm>
            <a:off x="1097270" y="1430734"/>
            <a:ext cx="3229647" cy="1129559"/>
          </a:xfrm>
          <a:prstGeom prst="rect">
            <a:avLst/>
          </a:prstGeom>
          <a:noFill/>
          <a:ln w="9525">
            <a:noFill/>
            <a:miter lim="800000"/>
            <a:headEnd/>
            <a:tailEnd/>
          </a:ln>
        </p:spPr>
      </p:pic>
      <p:sp>
        <p:nvSpPr>
          <p:cNvPr id="16" name="Right Arrow 15"/>
          <p:cNvSpPr/>
          <p:nvPr/>
        </p:nvSpPr>
        <p:spPr bwMode="auto">
          <a:xfrm>
            <a:off x="5099114" y="1764225"/>
            <a:ext cx="613186" cy="355003"/>
          </a:xfrm>
          <a:prstGeom prst="rightArrow">
            <a:avLst/>
          </a:prstGeom>
          <a:solidFill>
            <a:schemeClr val="accent4">
              <a:lumMod val="75000"/>
            </a:schemeClr>
          </a:solidFill>
          <a:ln w="12700" cap="flat" cmpd="sng" algn="ctr">
            <a:no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61" name="Group 60"/>
          <p:cNvGrpSpPr/>
          <p:nvPr/>
        </p:nvGrpSpPr>
        <p:grpSpPr>
          <a:xfrm>
            <a:off x="5133181" y="4412398"/>
            <a:ext cx="3417746" cy="536090"/>
            <a:chOff x="5434405" y="5316070"/>
            <a:chExt cx="3417746" cy="536090"/>
          </a:xfrm>
        </p:grpSpPr>
        <p:sp>
          <p:nvSpPr>
            <p:cNvPr id="24" name="Right Arrow 23"/>
            <p:cNvSpPr/>
            <p:nvPr/>
          </p:nvSpPr>
          <p:spPr bwMode="auto">
            <a:xfrm>
              <a:off x="5434405" y="5477434"/>
              <a:ext cx="579119" cy="374726"/>
            </a:xfrm>
            <a:prstGeom prst="rightArrow">
              <a:avLst/>
            </a:prstGeom>
            <a:solidFill>
              <a:schemeClr val="accent2">
                <a:lumMod val="75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60" name="Group 59"/>
            <p:cNvGrpSpPr/>
            <p:nvPr/>
          </p:nvGrpSpPr>
          <p:grpSpPr>
            <a:xfrm>
              <a:off x="6325497" y="5316070"/>
              <a:ext cx="2526654" cy="511875"/>
              <a:chOff x="6325497" y="5251524"/>
              <a:chExt cx="2526654" cy="511875"/>
            </a:xfrm>
          </p:grpSpPr>
          <p:sp>
            <p:nvSpPr>
              <p:cNvPr id="25" name="TextBox 24"/>
              <p:cNvSpPr txBox="1"/>
              <p:nvPr/>
            </p:nvSpPr>
            <p:spPr>
              <a:xfrm>
                <a:off x="6325497" y="5486400"/>
                <a:ext cx="2526654" cy="276999"/>
              </a:xfrm>
              <a:prstGeom prst="rect">
                <a:avLst/>
              </a:prstGeom>
              <a:noFill/>
            </p:spPr>
            <p:txBody>
              <a:bodyPr wrap="none" rtlCol="0">
                <a:spAutoFit/>
              </a:bodyPr>
              <a:lstStyle/>
              <a:p>
                <a:r>
                  <a:rPr lang="en-US" dirty="0" smtClean="0"/>
                  <a:t>(-42.32103, 72.1041, 29) +/- 100m</a:t>
                </a:r>
                <a:endParaRPr lang="en-US" dirty="0"/>
              </a:p>
            </p:txBody>
          </p:sp>
          <p:sp>
            <p:nvSpPr>
              <p:cNvPr id="26" name="TextBox 25"/>
              <p:cNvSpPr txBox="1"/>
              <p:nvPr/>
            </p:nvSpPr>
            <p:spPr>
              <a:xfrm>
                <a:off x="7252448" y="5251524"/>
                <a:ext cx="510076" cy="276999"/>
              </a:xfrm>
              <a:prstGeom prst="rect">
                <a:avLst/>
              </a:prstGeom>
              <a:noFill/>
            </p:spPr>
            <p:txBody>
              <a:bodyPr wrap="none" rtlCol="0">
                <a:spAutoFit/>
              </a:bodyPr>
              <a:lstStyle/>
              <a:p>
                <a:r>
                  <a:rPr lang="en-US" dirty="0" smtClean="0"/>
                  <a:t>GPS</a:t>
                </a:r>
                <a:endParaRPr lang="en-US" dirty="0"/>
              </a:p>
            </p:txBody>
          </p:sp>
        </p:grpSp>
      </p:grpSp>
      <p:grpSp>
        <p:nvGrpSpPr>
          <p:cNvPr id="55" name="Group 54"/>
          <p:cNvGrpSpPr/>
          <p:nvPr/>
        </p:nvGrpSpPr>
        <p:grpSpPr>
          <a:xfrm>
            <a:off x="5099115" y="2689382"/>
            <a:ext cx="3279231" cy="967286"/>
            <a:chOff x="5400339" y="3593054"/>
            <a:chExt cx="3279231" cy="967286"/>
          </a:xfrm>
        </p:grpSpPr>
        <p:sp>
          <p:nvSpPr>
            <p:cNvPr id="19" name="TextBox 18"/>
            <p:cNvSpPr txBox="1"/>
            <p:nvPr/>
          </p:nvSpPr>
          <p:spPr>
            <a:xfrm>
              <a:off x="7713235" y="4281548"/>
              <a:ext cx="508473" cy="276999"/>
            </a:xfrm>
            <a:prstGeom prst="rect">
              <a:avLst/>
            </a:prstGeom>
            <a:noFill/>
          </p:spPr>
          <p:txBody>
            <a:bodyPr wrap="none" rtlCol="0">
              <a:spAutoFit/>
            </a:bodyPr>
            <a:lstStyle/>
            <a:p>
              <a:r>
                <a:rPr lang="en-US" b="1" dirty="0" smtClean="0"/>
                <a:t>NYC</a:t>
              </a:r>
              <a:endParaRPr lang="en-US" b="1" dirty="0"/>
            </a:p>
          </p:txBody>
        </p:sp>
        <p:sp>
          <p:nvSpPr>
            <p:cNvPr id="20" name="TextBox 19"/>
            <p:cNvSpPr txBox="1"/>
            <p:nvPr/>
          </p:nvSpPr>
          <p:spPr>
            <a:xfrm>
              <a:off x="7220177" y="4283341"/>
              <a:ext cx="381836" cy="276999"/>
            </a:xfrm>
            <a:prstGeom prst="rect">
              <a:avLst/>
            </a:prstGeom>
            <a:noFill/>
          </p:spPr>
          <p:txBody>
            <a:bodyPr wrap="none" rtlCol="0">
              <a:spAutoFit/>
            </a:bodyPr>
            <a:lstStyle/>
            <a:p>
              <a:r>
                <a:rPr lang="en-US" b="1" dirty="0" smtClean="0"/>
                <a:t>SF</a:t>
              </a:r>
              <a:endParaRPr lang="en-US" b="1" dirty="0"/>
            </a:p>
          </p:txBody>
        </p:sp>
        <p:sp>
          <p:nvSpPr>
            <p:cNvPr id="21" name="TextBox 20"/>
            <p:cNvSpPr txBox="1"/>
            <p:nvPr/>
          </p:nvSpPr>
          <p:spPr>
            <a:xfrm>
              <a:off x="8297734" y="4274376"/>
              <a:ext cx="381836" cy="276999"/>
            </a:xfrm>
            <a:prstGeom prst="rect">
              <a:avLst/>
            </a:prstGeom>
            <a:noFill/>
          </p:spPr>
          <p:txBody>
            <a:bodyPr wrap="none" rtlCol="0">
              <a:spAutoFit/>
            </a:bodyPr>
            <a:lstStyle/>
            <a:p>
              <a:r>
                <a:rPr lang="en-US" b="1" dirty="0" smtClean="0"/>
                <a:t>SF</a:t>
              </a:r>
              <a:endParaRPr lang="en-US" b="1" dirty="0"/>
            </a:p>
          </p:txBody>
        </p:sp>
        <p:sp>
          <p:nvSpPr>
            <p:cNvPr id="22" name="TextBox 21"/>
            <p:cNvSpPr txBox="1"/>
            <p:nvPr/>
          </p:nvSpPr>
          <p:spPr>
            <a:xfrm>
              <a:off x="6546031" y="4276169"/>
              <a:ext cx="526106" cy="276999"/>
            </a:xfrm>
            <a:prstGeom prst="rect">
              <a:avLst/>
            </a:prstGeom>
            <a:noFill/>
          </p:spPr>
          <p:txBody>
            <a:bodyPr wrap="none" rtlCol="0">
              <a:spAutoFit/>
            </a:bodyPr>
            <a:lstStyle/>
            <a:p>
              <a:r>
                <a:rPr lang="en-US" b="1" dirty="0" smtClean="0"/>
                <a:t>ORD</a:t>
              </a:r>
              <a:endParaRPr lang="en-US" b="1" dirty="0"/>
            </a:p>
          </p:txBody>
        </p:sp>
        <p:sp>
          <p:nvSpPr>
            <p:cNvPr id="23" name="Right Arrow 22"/>
            <p:cNvSpPr/>
            <p:nvPr/>
          </p:nvSpPr>
          <p:spPr bwMode="auto">
            <a:xfrm>
              <a:off x="5400339" y="4077149"/>
              <a:ext cx="613186" cy="398032"/>
            </a:xfrm>
            <a:prstGeom prst="rightArrow">
              <a:avLst/>
            </a:prstGeom>
            <a:solidFill>
              <a:srgbClr val="FFFF00"/>
            </a:solidFill>
            <a:ln w="12700" cap="flat" cmpd="sng" algn="ctr">
              <a:solidFill>
                <a:srgbClr val="0070C0"/>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cxnSp>
          <p:nvCxnSpPr>
            <p:cNvPr id="37" name="Straight Connector 36"/>
            <p:cNvCxnSpPr>
              <a:stCxn id="22" idx="0"/>
              <a:endCxn id="190470" idx="2"/>
            </p:cNvCxnSpPr>
            <p:nvPr/>
          </p:nvCxnSpPr>
          <p:spPr bwMode="auto">
            <a:xfrm rot="5400000" flipH="1" flipV="1">
              <a:off x="6890668" y="3511471"/>
              <a:ext cx="683115" cy="84628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a:stCxn id="20" idx="0"/>
              <a:endCxn id="190470" idx="2"/>
            </p:cNvCxnSpPr>
            <p:nvPr/>
          </p:nvCxnSpPr>
          <p:spPr bwMode="auto">
            <a:xfrm rot="5400000" flipH="1" flipV="1">
              <a:off x="7188088" y="3816062"/>
              <a:ext cx="690287" cy="24427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a:stCxn id="19" idx="0"/>
              <a:endCxn id="190470" idx="2"/>
            </p:cNvCxnSpPr>
            <p:nvPr/>
          </p:nvCxnSpPr>
          <p:spPr bwMode="auto">
            <a:xfrm rot="16200000" flipV="1">
              <a:off x="7467173" y="3781248"/>
              <a:ext cx="688494" cy="312105"/>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Connector 39"/>
            <p:cNvCxnSpPr>
              <a:stCxn id="21" idx="0"/>
              <a:endCxn id="190470" idx="2"/>
            </p:cNvCxnSpPr>
            <p:nvPr/>
          </p:nvCxnSpPr>
          <p:spPr bwMode="auto">
            <a:xfrm rot="16200000" flipV="1">
              <a:off x="7731349" y="3517072"/>
              <a:ext cx="681322" cy="833285"/>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57" name="TextBox 56"/>
          <p:cNvSpPr txBox="1"/>
          <p:nvPr/>
        </p:nvSpPr>
        <p:spPr>
          <a:xfrm>
            <a:off x="6788065" y="3377872"/>
            <a:ext cx="602429" cy="276999"/>
          </a:xfrm>
          <a:prstGeom prst="rect">
            <a:avLst/>
          </a:prstGeom>
          <a:solidFill>
            <a:schemeClr val="accent3">
              <a:lumMod val="75000"/>
            </a:schemeClr>
          </a:solidFill>
        </p:spPr>
        <p:txBody>
          <a:bodyPr wrap="square" rtlCol="0">
            <a:spAutoFit/>
          </a:bodyPr>
          <a:lstStyle/>
          <a:p>
            <a:r>
              <a:rPr lang="en-US" b="1" dirty="0" smtClean="0">
                <a:solidFill>
                  <a:srgbClr val="FFFF00"/>
                </a:solidFill>
              </a:rPr>
              <a:t>BOS</a:t>
            </a:r>
            <a:endParaRPr lang="en-US" b="1" dirty="0">
              <a:solidFill>
                <a:srgbClr val="FFFF00"/>
              </a:solidFill>
            </a:endParaRPr>
          </a:p>
        </p:txBody>
      </p:sp>
      <p:sp>
        <p:nvSpPr>
          <p:cNvPr id="58" name="TextBox 57"/>
          <p:cNvSpPr txBox="1"/>
          <p:nvPr/>
        </p:nvSpPr>
        <p:spPr>
          <a:xfrm>
            <a:off x="4959266" y="1495283"/>
            <a:ext cx="785308" cy="276999"/>
          </a:xfrm>
          <a:prstGeom prst="rect">
            <a:avLst/>
          </a:prstGeom>
          <a:solidFill>
            <a:schemeClr val="bg1"/>
          </a:solidFill>
        </p:spPr>
        <p:txBody>
          <a:bodyPr wrap="square" rtlCol="0">
            <a:spAutoFit/>
          </a:bodyPr>
          <a:lstStyle/>
          <a:p>
            <a:pPr algn="ctr"/>
            <a:r>
              <a:rPr lang="en-US" dirty="0" smtClean="0"/>
              <a:t>Forest!</a:t>
            </a:r>
            <a:endParaRPr lang="en-US" dirty="0"/>
          </a:p>
        </p:txBody>
      </p:sp>
      <p:sp>
        <p:nvSpPr>
          <p:cNvPr id="59" name="TextBox 58"/>
          <p:cNvSpPr txBox="1"/>
          <p:nvPr/>
        </p:nvSpPr>
        <p:spPr>
          <a:xfrm>
            <a:off x="4939542" y="1486318"/>
            <a:ext cx="785308" cy="276999"/>
          </a:xfrm>
          <a:prstGeom prst="rect">
            <a:avLst/>
          </a:prstGeom>
          <a:solidFill>
            <a:schemeClr val="bg1"/>
          </a:solidFill>
        </p:spPr>
        <p:txBody>
          <a:bodyPr wrap="square" rtlCol="0">
            <a:spAutoFit/>
          </a:bodyPr>
          <a:lstStyle/>
          <a:p>
            <a:pPr algn="ctr"/>
            <a:r>
              <a:rPr lang="en-US" dirty="0" smtClean="0"/>
              <a:t>City!</a:t>
            </a:r>
            <a:endParaRPr lang="en-US" dirty="0"/>
          </a:p>
        </p:txBody>
      </p:sp>
      <p:sp>
        <p:nvSpPr>
          <p:cNvPr id="62" name="TextBox 61"/>
          <p:cNvSpPr txBox="1"/>
          <p:nvPr/>
        </p:nvSpPr>
        <p:spPr>
          <a:xfrm>
            <a:off x="4948509" y="2936810"/>
            <a:ext cx="933269" cy="276999"/>
          </a:xfrm>
          <a:prstGeom prst="rect">
            <a:avLst/>
          </a:prstGeom>
          <a:noFill/>
        </p:spPr>
        <p:txBody>
          <a:bodyPr wrap="none" rtlCol="0">
            <a:spAutoFit/>
          </a:bodyPr>
          <a:lstStyle/>
          <a:p>
            <a:r>
              <a:rPr lang="en-US" dirty="0" smtClean="0"/>
              <a:t>Cambridge</a:t>
            </a:r>
            <a:endParaRPr lang="en-US" dirty="0"/>
          </a:p>
        </p:txBody>
      </p:sp>
      <p:pic>
        <p:nvPicPr>
          <p:cNvPr id="51" name="Picture 3"/>
          <p:cNvPicPr>
            <a:picLocks noChangeAspect="1" noChangeArrowheads="1"/>
          </p:cNvPicPr>
          <p:nvPr/>
        </p:nvPicPr>
        <p:blipFill>
          <a:blip r:embed="rId4" cstate="print"/>
          <a:srcRect t="28249" b="13675"/>
          <a:stretch>
            <a:fillRect/>
          </a:stretch>
        </p:blipFill>
        <p:spPr bwMode="auto">
          <a:xfrm>
            <a:off x="1109821" y="2831022"/>
            <a:ext cx="3229647" cy="1129559"/>
          </a:xfrm>
          <a:prstGeom prst="rect">
            <a:avLst/>
          </a:prstGeom>
          <a:noFill/>
          <a:ln w="9525">
            <a:noFill/>
            <a:miter lim="800000"/>
            <a:headEnd/>
            <a:tailEnd/>
          </a:ln>
        </p:spPr>
      </p:pic>
      <p:sp>
        <p:nvSpPr>
          <p:cNvPr id="31" name="Content Placeholder 1"/>
          <p:cNvSpPr txBox="1">
            <a:spLocks/>
          </p:cNvSpPr>
          <p:nvPr/>
        </p:nvSpPr>
        <p:spPr bwMode="auto">
          <a:xfrm>
            <a:off x="837791" y="5550946"/>
            <a:ext cx="7081632" cy="10219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lang="en-US" sz="2000" b="1" kern="0" dirty="0" smtClean="0">
                <a:latin typeface="+mn-lt"/>
              </a:rPr>
              <a:t>Reduce search space through successive localization</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mn-cs"/>
              </a:rPr>
              <a:t>Confidence metric</a:t>
            </a:r>
            <a:r>
              <a:rPr kumimoji="0" lang="en-US" sz="2000" b="1" i="0" u="none" strike="noStrike" kern="0" cap="none" spc="0" normalizeH="0" noProof="0" dirty="0" smtClean="0">
                <a:ln>
                  <a:noFill/>
                </a:ln>
                <a:solidFill>
                  <a:schemeClr val="tx1"/>
                </a:solidFill>
                <a:effectLst/>
                <a:uLnTx/>
                <a:uFillTx/>
                <a:latin typeface="+mn-lt"/>
                <a:ea typeface="+mn-ea"/>
                <a:cs typeface="+mn-cs"/>
              </a:rPr>
              <a:t> at each level</a:t>
            </a:r>
          </a:p>
          <a:p>
            <a:pPr marL="342900" marR="0" lvl="0" indent="-342900" algn="l" defTabSz="914400" rtl="0" eaLnBrk="0" fontAlgn="base" latinLnBrk="0" hangingPunct="0">
              <a:lnSpc>
                <a:spcPct val="90000"/>
              </a:lnSpc>
              <a:spcBef>
                <a:spcPct val="25000"/>
              </a:spcBef>
              <a:spcAft>
                <a:spcPct val="0"/>
              </a:spcAft>
              <a:buClrTx/>
              <a:buSzPct val="100000"/>
              <a:buFontTx/>
              <a:buChar char="•"/>
              <a:tabLst/>
              <a:defRPr/>
            </a:pPr>
            <a:endParaRPr kumimoji="0" lang="en-US" sz="18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88889E-6 -1.28614E-6 L -0.00017 0.20449 " pathEditMode="relative" rAng="0" ptsTypes="AA">
                                      <p:cBhvr>
                                        <p:cTn id="10" dur="500" fill="hold"/>
                                        <p:tgtEl>
                                          <p:spTgt spid="190467"/>
                                        </p:tgtEl>
                                        <p:attrNameLst>
                                          <p:attrName>ppt_x</p:attrName>
                                          <p:attrName>ppt_y</p:attrName>
                                        </p:attrNameLst>
                                      </p:cBhvr>
                                      <p:rCtr x="0" y="102"/>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9046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3.88889E-6 -1.28614E-6 L -0.00017 0.20449 " pathEditMode="relative" rAng="0" ptsTypes="AA">
                                      <p:cBhvr>
                                        <p:cTn id="18" dur="500" fill="hold"/>
                                        <p:tgtEl>
                                          <p:spTgt spid="51"/>
                                        </p:tgtEl>
                                        <p:attrNameLst>
                                          <p:attrName>ppt_x</p:attrName>
                                          <p:attrName>ppt_y</p:attrName>
                                        </p:attrNameLst>
                                      </p:cBhvr>
                                      <p:rCtr x="0" y="1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50000"/>
                  </a:schemeClr>
                </a:solidFill>
              </a:rPr>
              <a:t>Introduction</a:t>
            </a:r>
          </a:p>
          <a:p>
            <a:endParaRPr lang="en-US" dirty="0" smtClean="0"/>
          </a:p>
          <a:p>
            <a:r>
              <a:rPr lang="en-US" dirty="0" smtClean="0"/>
              <a:t>Coarse Classification</a:t>
            </a:r>
          </a:p>
          <a:p>
            <a:pPr lvl="1"/>
            <a:r>
              <a:rPr lang="en-US" dirty="0" smtClean="0"/>
              <a:t>  .</a:t>
            </a:r>
          </a:p>
          <a:p>
            <a:pPr lvl="1"/>
            <a:endParaRPr lang="en-US" dirty="0" smtClean="0"/>
          </a:p>
          <a:p>
            <a:pPr lvl="1"/>
            <a:endParaRPr lang="en-US" dirty="0" smtClean="0"/>
          </a:p>
          <a:p>
            <a:pPr lvl="1"/>
            <a:endParaRPr lang="en-US" dirty="0" smtClean="0"/>
          </a:p>
          <a:p>
            <a:pPr lvl="1"/>
            <a:r>
              <a:rPr lang="en-US" dirty="0" smtClean="0"/>
              <a:t>Computational Complexity</a:t>
            </a:r>
          </a:p>
          <a:p>
            <a:pPr lvl="1"/>
            <a:r>
              <a:rPr lang="en-US" dirty="0" smtClean="0"/>
              <a:t>Results</a:t>
            </a:r>
            <a:endParaRPr lang="en-US" dirty="0" smtClean="0">
              <a:solidFill>
                <a:schemeClr val="bg1">
                  <a:lumMod val="50000"/>
                </a:schemeClr>
              </a:solidFill>
            </a:endParaRPr>
          </a:p>
          <a:p>
            <a:endParaRPr lang="en-US" dirty="0" smtClean="0">
              <a:solidFill>
                <a:schemeClr val="bg1">
                  <a:lumMod val="50000"/>
                </a:schemeClr>
              </a:solidFill>
            </a:endParaRPr>
          </a:p>
          <a:p>
            <a:r>
              <a:rPr lang="en-US" dirty="0" smtClean="0">
                <a:solidFill>
                  <a:schemeClr val="bg1">
                    <a:lumMod val="50000"/>
                  </a:schemeClr>
                </a:solidFill>
              </a:rPr>
              <a:t>Medium Localization</a:t>
            </a:r>
          </a:p>
          <a:p>
            <a:endParaRPr lang="en-US" dirty="0" smtClean="0">
              <a:solidFill>
                <a:schemeClr val="bg1">
                  <a:lumMod val="50000"/>
                </a:schemeClr>
              </a:solidFill>
            </a:endParaRPr>
          </a:p>
          <a:p>
            <a:r>
              <a:rPr lang="en-US" dirty="0" smtClean="0">
                <a:solidFill>
                  <a:schemeClr val="bg1">
                    <a:lumMod val="50000"/>
                  </a:schemeClr>
                </a:solidFill>
              </a:rPr>
              <a:t>Fine Geo-registration</a:t>
            </a:r>
          </a:p>
          <a:p>
            <a:endParaRPr lang="en-US" dirty="0" smtClean="0">
              <a:solidFill>
                <a:schemeClr val="bg1">
                  <a:lumMod val="50000"/>
                </a:schemeClr>
              </a:solidFill>
            </a:endParaRPr>
          </a:p>
          <a:p>
            <a:r>
              <a:rPr lang="en-US" dirty="0" smtClean="0">
                <a:solidFill>
                  <a:schemeClr val="bg1">
                    <a:lumMod val="50000"/>
                  </a:schemeClr>
                </a:solidFill>
              </a:rPr>
              <a:t>Conclusions</a:t>
            </a: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5" name="Rectangle 4"/>
          <p:cNvSpPr/>
          <p:nvPr/>
        </p:nvSpPr>
        <p:spPr bwMode="auto">
          <a:xfrm>
            <a:off x="6594438" y="2248385"/>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9" name="Picture 1"/>
          <p:cNvPicPr>
            <a:picLocks noChangeAspect="1" noChangeArrowheads="1"/>
          </p:cNvPicPr>
          <p:nvPr/>
        </p:nvPicPr>
        <p:blipFill>
          <a:blip r:embed="rId3" cstate="print"/>
          <a:srcRect t="44525" b="4802"/>
          <a:stretch>
            <a:fillRect/>
          </a:stretch>
        </p:blipFill>
        <p:spPr bwMode="auto">
          <a:xfrm>
            <a:off x="6869464" y="2569074"/>
            <a:ext cx="1820959" cy="725383"/>
          </a:xfrm>
          <a:prstGeom prst="rect">
            <a:avLst/>
          </a:prstGeom>
          <a:noFill/>
          <a:ln w="9525">
            <a:noFill/>
            <a:miter lim="800000"/>
            <a:headEnd/>
            <a:tailEnd/>
          </a:ln>
        </p:spPr>
      </p:pic>
      <p:pic>
        <p:nvPicPr>
          <p:cNvPr id="11" name="Picture 9"/>
          <p:cNvPicPr>
            <a:picLocks noChangeAspect="1" noChangeArrowheads="1"/>
          </p:cNvPicPr>
          <p:nvPr/>
        </p:nvPicPr>
        <p:blipFill>
          <a:blip r:embed="rId4" cstate="print"/>
          <a:srcRect t="48548" b="27611"/>
          <a:stretch>
            <a:fillRect/>
          </a:stretch>
        </p:blipFill>
        <p:spPr bwMode="auto">
          <a:xfrm>
            <a:off x="6869464" y="2569079"/>
            <a:ext cx="1821277" cy="733018"/>
          </a:xfrm>
          <a:prstGeom prst="rect">
            <a:avLst/>
          </a:prstGeom>
          <a:noFill/>
          <a:ln w="9525">
            <a:noFill/>
            <a:miter lim="800000"/>
            <a:headEnd/>
            <a:tailEnd/>
          </a:ln>
        </p:spPr>
      </p:pic>
      <p:sp>
        <p:nvSpPr>
          <p:cNvPr id="14" name="TextBox 13"/>
          <p:cNvSpPr txBox="1"/>
          <p:nvPr/>
        </p:nvSpPr>
        <p:spPr>
          <a:xfrm>
            <a:off x="6992471" y="2259144"/>
            <a:ext cx="1624163" cy="276999"/>
          </a:xfrm>
          <a:prstGeom prst="rect">
            <a:avLst/>
          </a:prstGeom>
          <a:noFill/>
        </p:spPr>
        <p:txBody>
          <a:bodyPr wrap="none" rtlCol="0">
            <a:spAutoFit/>
          </a:bodyPr>
          <a:lstStyle/>
          <a:p>
            <a:r>
              <a:rPr lang="en-US" dirty="0" smtClean="0">
                <a:solidFill>
                  <a:schemeClr val="bg1"/>
                </a:solidFill>
              </a:rPr>
              <a:t>Coarse Classification</a:t>
            </a:r>
            <a:endParaRPr lang="en-US" dirty="0">
              <a:solidFill>
                <a:schemeClr val="bg1"/>
              </a:solidFill>
            </a:endParaRPr>
          </a:p>
        </p:txBody>
      </p:sp>
      <p:grpSp>
        <p:nvGrpSpPr>
          <p:cNvPr id="18" name="Group 17"/>
          <p:cNvGrpSpPr/>
          <p:nvPr/>
        </p:nvGrpSpPr>
        <p:grpSpPr>
          <a:xfrm>
            <a:off x="6595457" y="3272156"/>
            <a:ext cx="2376421" cy="2085191"/>
            <a:chOff x="6595457" y="2099534"/>
            <a:chExt cx="2376421" cy="2085191"/>
          </a:xfrm>
        </p:grpSpPr>
        <p:sp>
          <p:nvSpPr>
            <p:cNvPr id="6" name="Rectangle 5"/>
            <p:cNvSpPr/>
            <p:nvPr/>
          </p:nvSpPr>
          <p:spPr bwMode="auto">
            <a:xfrm>
              <a:off x="6595457" y="3137374"/>
              <a:ext cx="2376421" cy="1047351"/>
            </a:xfrm>
            <a:prstGeom prst="rect">
              <a:avLst/>
            </a:prstGeom>
            <a:solidFill>
              <a:schemeClr val="accent4">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6595457" y="2129475"/>
              <a:ext cx="2376421" cy="1007899"/>
            </a:xfrm>
            <a:prstGeom prst="rect">
              <a:avLst/>
            </a:prstGeom>
            <a:gradFill>
              <a:gsLst>
                <a:gs pos="0">
                  <a:schemeClr val="accent4">
                    <a:lumMod val="20000"/>
                    <a:lumOff val="80000"/>
                  </a:schemeClr>
                </a:gs>
                <a:gs pos="10000">
                  <a:schemeClr val="accent4">
                    <a:lumMod val="60000"/>
                    <a:lumOff val="4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8" name="Picture 22"/>
            <p:cNvPicPr>
              <a:picLocks noChangeAspect="1" noChangeArrowheads="1"/>
            </p:cNvPicPr>
            <p:nvPr/>
          </p:nvPicPr>
          <p:blipFill>
            <a:blip r:embed="rId5" cstate="print"/>
            <a:srcRect/>
            <a:stretch>
              <a:fillRect/>
            </a:stretch>
          </p:blipFill>
          <p:spPr bwMode="auto">
            <a:xfrm>
              <a:off x="6878377" y="2339689"/>
              <a:ext cx="1842183" cy="759504"/>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t="28249" b="13675"/>
            <a:stretch>
              <a:fillRect/>
            </a:stretch>
          </p:blipFill>
          <p:spPr bwMode="auto">
            <a:xfrm>
              <a:off x="6875575" y="3358804"/>
              <a:ext cx="1834837" cy="801743"/>
            </a:xfrm>
            <a:prstGeom prst="rect">
              <a:avLst/>
            </a:prstGeom>
            <a:noFill/>
            <a:ln w="9525">
              <a:noFill/>
              <a:miter lim="800000"/>
              <a:headEnd/>
              <a:tailEnd/>
            </a:ln>
          </p:spPr>
        </p:pic>
        <p:pic>
          <p:nvPicPr>
            <p:cNvPr id="12" name="Picture 10"/>
            <p:cNvPicPr>
              <a:picLocks noChangeAspect="1" noChangeArrowheads="1"/>
            </p:cNvPicPr>
            <p:nvPr/>
          </p:nvPicPr>
          <p:blipFill>
            <a:blip r:embed="rId7" cstate="print"/>
            <a:srcRect t="22860" b="31738"/>
            <a:stretch>
              <a:fillRect/>
            </a:stretch>
          </p:blipFill>
          <p:spPr bwMode="auto">
            <a:xfrm>
              <a:off x="6870609" y="2350906"/>
              <a:ext cx="1848652" cy="786467"/>
            </a:xfrm>
            <a:prstGeom prst="rect">
              <a:avLst/>
            </a:prstGeom>
            <a:noFill/>
            <a:ln w="9525">
              <a:noFill/>
              <a:miter lim="800000"/>
              <a:headEnd/>
              <a:tailEnd/>
            </a:ln>
          </p:spPr>
        </p:pic>
        <p:sp>
          <p:nvSpPr>
            <p:cNvPr id="15" name="TextBox 14"/>
            <p:cNvSpPr txBox="1"/>
            <p:nvPr/>
          </p:nvSpPr>
          <p:spPr>
            <a:xfrm>
              <a:off x="7058811" y="2099534"/>
              <a:ext cx="1580882" cy="276999"/>
            </a:xfrm>
            <a:prstGeom prst="rect">
              <a:avLst/>
            </a:prstGeom>
            <a:noFill/>
          </p:spPr>
          <p:txBody>
            <a:bodyPr wrap="none" rtlCol="0">
              <a:spAutoFit/>
            </a:bodyPr>
            <a:lstStyle/>
            <a:p>
              <a:r>
                <a:rPr lang="en-US" dirty="0" smtClean="0"/>
                <a:t>Medium Localization</a:t>
              </a:r>
              <a:endParaRPr lang="en-US" dirty="0"/>
            </a:p>
          </p:txBody>
        </p:sp>
        <p:sp>
          <p:nvSpPr>
            <p:cNvPr id="16" name="TextBox 15"/>
            <p:cNvSpPr txBox="1"/>
            <p:nvPr/>
          </p:nvSpPr>
          <p:spPr>
            <a:xfrm>
              <a:off x="7006815" y="3112545"/>
              <a:ext cx="1625766" cy="276999"/>
            </a:xfrm>
            <a:prstGeom prst="rect">
              <a:avLst/>
            </a:prstGeom>
            <a:noFill/>
          </p:spPr>
          <p:txBody>
            <a:bodyPr wrap="none" rtlCol="0">
              <a:spAutoFit/>
            </a:bodyPr>
            <a:lstStyle/>
            <a:p>
              <a:r>
                <a:rPr lang="en-US" dirty="0" smtClean="0"/>
                <a:t>Fine Geo-registration</a:t>
              </a:r>
              <a:endParaRPr lang="en-US" dirty="0"/>
            </a:p>
          </p:txBody>
        </p:sp>
      </p:grpSp>
      <p:sp>
        <p:nvSpPr>
          <p:cNvPr id="17" name="Rectangle 16"/>
          <p:cNvSpPr/>
          <p:nvPr/>
        </p:nvSpPr>
        <p:spPr bwMode="auto">
          <a:xfrm>
            <a:off x="2165836" y="2195232"/>
            <a:ext cx="1545470" cy="674544"/>
          </a:xfrm>
          <a:prstGeom prst="rect">
            <a:avLst/>
          </a:prstGeom>
          <a:solidFill>
            <a:schemeClr val="accent4">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20" name="Rectangle 19"/>
          <p:cNvSpPr/>
          <p:nvPr/>
        </p:nvSpPr>
        <p:spPr bwMode="auto">
          <a:xfrm>
            <a:off x="3713094" y="2198186"/>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8"/>
                                        </p:tgtEl>
                                        <p:attrNameLst>
                                          <p:attrName>style.opacity</p:attrName>
                                        </p:attrNameLst>
                                      </p:cBhvr>
                                      <p:to>
                                        <p:strVal val="0.5"/>
                                      </p:to>
                                    </p:set>
                                    <p:animEffect filter="image" prLst="opacity: 0.5">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9855" y="2025151"/>
            <a:ext cx="9004145" cy="4278829"/>
          </a:xfrm>
        </p:spPr>
        <p:txBody>
          <a:bodyPr/>
          <a:lstStyle/>
          <a:p>
            <a:r>
              <a:rPr lang="en-US" sz="1600" dirty="0" smtClean="0"/>
              <a:t>The </a:t>
            </a:r>
            <a:r>
              <a:rPr lang="en-US" sz="1600" i="1" dirty="0" smtClean="0"/>
              <a:t>GIST</a:t>
            </a:r>
            <a:r>
              <a:rPr lang="en-US" sz="1600" dirty="0" smtClean="0"/>
              <a:t> Feature:</a:t>
            </a:r>
          </a:p>
          <a:p>
            <a:pPr lvl="1"/>
            <a:r>
              <a:rPr lang="en-US" sz="1400" dirty="0" smtClean="0"/>
              <a:t>Naturalness</a:t>
            </a:r>
          </a:p>
          <a:p>
            <a:pPr lvl="1"/>
            <a:r>
              <a:rPr lang="en-US" sz="1400" dirty="0" smtClean="0"/>
              <a:t>Openness</a:t>
            </a:r>
          </a:p>
          <a:p>
            <a:pPr lvl="1"/>
            <a:r>
              <a:rPr lang="en-US" sz="1400" dirty="0" smtClean="0"/>
              <a:t>Roughness</a:t>
            </a:r>
          </a:p>
          <a:p>
            <a:pPr lvl="1"/>
            <a:r>
              <a:rPr lang="en-US" sz="1400" dirty="0" smtClean="0"/>
              <a:t>Expansion</a:t>
            </a:r>
          </a:p>
          <a:p>
            <a:pPr lvl="1"/>
            <a:r>
              <a:rPr lang="en-US" sz="1400" dirty="0" smtClean="0"/>
              <a:t>Ruggedness</a:t>
            </a:r>
          </a:p>
          <a:p>
            <a:r>
              <a:rPr lang="en-US" sz="1600" dirty="0" smtClean="0"/>
              <a:t>Scene structure at various levels:</a:t>
            </a:r>
          </a:p>
          <a:p>
            <a:pPr lvl="1"/>
            <a:r>
              <a:rPr lang="en-US" sz="1400" dirty="0" smtClean="0"/>
              <a:t>Subordinate level</a:t>
            </a:r>
          </a:p>
          <a:p>
            <a:pPr lvl="1"/>
            <a:r>
              <a:rPr lang="en-US" sz="1400" dirty="0" smtClean="0"/>
              <a:t>Basic level</a:t>
            </a:r>
          </a:p>
          <a:p>
            <a:pPr lvl="1"/>
            <a:r>
              <a:rPr lang="en-US" sz="1400" dirty="0" err="1" smtClean="0"/>
              <a:t>Superordinate</a:t>
            </a:r>
            <a:r>
              <a:rPr lang="en-US" sz="1400" dirty="0" smtClean="0"/>
              <a:t> level</a:t>
            </a:r>
          </a:p>
          <a:p>
            <a:endParaRPr lang="en-US" sz="1600" dirty="0" smtClean="0"/>
          </a:p>
          <a:p>
            <a:endParaRPr lang="en-US" sz="1600" dirty="0" smtClean="0"/>
          </a:p>
          <a:p>
            <a:endParaRPr lang="en-US" sz="1600" dirty="0" smtClean="0"/>
          </a:p>
          <a:p>
            <a:endParaRPr lang="en-US" sz="1600" dirty="0" smtClean="0"/>
          </a:p>
          <a:p>
            <a:endParaRPr lang="en-US" sz="1600" dirty="0" smtClean="0"/>
          </a:p>
        </p:txBody>
      </p:sp>
      <p:sp>
        <p:nvSpPr>
          <p:cNvPr id="3" name="Title 2"/>
          <p:cNvSpPr>
            <a:spLocks noGrp="1"/>
          </p:cNvSpPr>
          <p:nvPr>
            <p:ph type="title"/>
          </p:nvPr>
        </p:nvSpPr>
        <p:spPr/>
        <p:txBody>
          <a:bodyPr/>
          <a:lstStyle/>
          <a:p>
            <a:r>
              <a:rPr lang="en-US" dirty="0" smtClean="0"/>
              <a:t>Coarse Feature: </a:t>
            </a:r>
            <a:r>
              <a:rPr lang="en-US" i="1" dirty="0" smtClean="0"/>
              <a:t>GIST</a:t>
            </a:r>
            <a:endParaRPr lang="en-US" i="1" dirty="0"/>
          </a:p>
        </p:txBody>
      </p:sp>
      <p:pic>
        <p:nvPicPr>
          <p:cNvPr id="212996" name="Picture 4"/>
          <p:cNvPicPr>
            <a:picLocks noChangeAspect="1" noChangeArrowheads="1"/>
          </p:cNvPicPr>
          <p:nvPr/>
        </p:nvPicPr>
        <p:blipFill>
          <a:blip r:embed="rId3" cstate="print"/>
          <a:srcRect/>
          <a:stretch>
            <a:fillRect/>
          </a:stretch>
        </p:blipFill>
        <p:spPr bwMode="auto">
          <a:xfrm>
            <a:off x="2872295" y="4926994"/>
            <a:ext cx="4565357" cy="1091035"/>
          </a:xfrm>
          <a:prstGeom prst="rect">
            <a:avLst/>
          </a:prstGeom>
          <a:noFill/>
          <a:ln w="9525">
            <a:noFill/>
            <a:miter lim="800000"/>
            <a:headEnd/>
            <a:tailEnd/>
          </a:ln>
        </p:spPr>
      </p:pic>
      <p:sp>
        <p:nvSpPr>
          <p:cNvPr id="10" name="Rectangle 9"/>
          <p:cNvSpPr/>
          <p:nvPr/>
        </p:nvSpPr>
        <p:spPr bwMode="auto">
          <a:xfrm>
            <a:off x="498398" y="1108710"/>
            <a:ext cx="1545470" cy="674544"/>
          </a:xfrm>
          <a:prstGeom prst="rect">
            <a:avLst/>
          </a:prstGeom>
          <a:solidFill>
            <a:schemeClr val="accent4">
              <a:lumMod val="60000"/>
              <a:lumOff val="4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sp>
        <p:nvSpPr>
          <p:cNvPr id="11" name="Rectangle 10"/>
          <p:cNvSpPr/>
          <p:nvPr/>
        </p:nvSpPr>
        <p:spPr bwMode="auto">
          <a:xfrm>
            <a:off x="2043868" y="1109876"/>
            <a:ext cx="1553145" cy="674544"/>
          </a:xfrm>
          <a:prstGeom prst="rect">
            <a:avLst/>
          </a:prstGeom>
          <a:solidFill>
            <a:schemeClr val="accent3">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grpSp>
        <p:nvGrpSpPr>
          <p:cNvPr id="24" name="Group 23"/>
          <p:cNvGrpSpPr/>
          <p:nvPr/>
        </p:nvGrpSpPr>
        <p:grpSpPr>
          <a:xfrm>
            <a:off x="7874597" y="0"/>
            <a:ext cx="1269403" cy="1602891"/>
            <a:chOff x="6594438" y="1075763"/>
            <a:chExt cx="2377440" cy="3108962"/>
          </a:xfrm>
        </p:grpSpPr>
        <p:sp>
          <p:nvSpPr>
            <p:cNvPr id="12" name="Rectangle 11"/>
            <p:cNvSpPr/>
            <p:nvPr/>
          </p:nvSpPr>
          <p:spPr bwMode="auto">
            <a:xfrm>
              <a:off x="6594438" y="1075763"/>
              <a:ext cx="2377440" cy="1054252"/>
            </a:xfrm>
            <a:prstGeom prst="rect">
              <a:avLst/>
            </a:prstGeom>
            <a:gradFill>
              <a:gsLst>
                <a:gs pos="0">
                  <a:schemeClr val="accent4">
                    <a:lumMod val="60000"/>
                    <a:lumOff val="40000"/>
                  </a:schemeClr>
                </a:gs>
                <a:gs pos="13000">
                  <a:schemeClr val="accent4">
                    <a:lumMod val="50000"/>
                  </a:schemeClr>
                </a:gs>
              </a:gsLst>
              <a:lin ang="16200000" scaled="0"/>
            </a:gra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3" name="Picture 1"/>
            <p:cNvPicPr>
              <a:picLocks noChangeAspect="1" noChangeArrowheads="1"/>
            </p:cNvPicPr>
            <p:nvPr/>
          </p:nvPicPr>
          <p:blipFill>
            <a:blip r:embed="rId4" cstate="print"/>
            <a:srcRect t="44525" b="4802"/>
            <a:stretch>
              <a:fillRect/>
            </a:stretch>
          </p:blipFill>
          <p:spPr bwMode="auto">
            <a:xfrm>
              <a:off x="6869464" y="1396452"/>
              <a:ext cx="1820959" cy="725383"/>
            </a:xfrm>
            <a:prstGeom prst="rect">
              <a:avLst/>
            </a:prstGeom>
            <a:noFill/>
            <a:ln w="9525">
              <a:noFill/>
              <a:miter lim="800000"/>
              <a:headEnd/>
              <a:tailEnd/>
            </a:ln>
          </p:spPr>
        </p:pic>
        <p:pic>
          <p:nvPicPr>
            <p:cNvPr id="14" name="Picture 9"/>
            <p:cNvPicPr>
              <a:picLocks noChangeAspect="1" noChangeArrowheads="1"/>
            </p:cNvPicPr>
            <p:nvPr/>
          </p:nvPicPr>
          <p:blipFill>
            <a:blip r:embed="rId5" cstate="print"/>
            <a:srcRect t="48548" b="27611"/>
            <a:stretch>
              <a:fillRect/>
            </a:stretch>
          </p:blipFill>
          <p:spPr bwMode="auto">
            <a:xfrm>
              <a:off x="6869464" y="1396457"/>
              <a:ext cx="1821277" cy="733018"/>
            </a:xfrm>
            <a:prstGeom prst="rect">
              <a:avLst/>
            </a:prstGeom>
            <a:noFill/>
            <a:ln w="9525">
              <a:noFill/>
              <a:miter lim="800000"/>
              <a:headEnd/>
              <a:tailEnd/>
            </a:ln>
          </p:spPr>
        </p:pic>
        <p:sp>
          <p:nvSpPr>
            <p:cNvPr id="15" name="TextBox 14"/>
            <p:cNvSpPr txBox="1"/>
            <p:nvPr/>
          </p:nvSpPr>
          <p:spPr>
            <a:xfrm>
              <a:off x="6992472" y="1086522"/>
              <a:ext cx="1708870" cy="358178"/>
            </a:xfrm>
            <a:prstGeom prst="rect">
              <a:avLst/>
            </a:prstGeom>
            <a:noFill/>
          </p:spPr>
          <p:txBody>
            <a:bodyPr wrap="none" rtlCol="0">
              <a:spAutoFit/>
            </a:bodyPr>
            <a:lstStyle/>
            <a:p>
              <a:r>
                <a:rPr lang="en-US" sz="600" dirty="0" smtClean="0">
                  <a:solidFill>
                    <a:schemeClr val="bg1"/>
                  </a:solidFill>
                </a:rPr>
                <a:t>Coarse Classification</a:t>
              </a:r>
              <a:endParaRPr lang="en-US" sz="600" dirty="0">
                <a:solidFill>
                  <a:schemeClr val="bg1"/>
                </a:solidFill>
              </a:endParaRPr>
            </a:p>
          </p:txBody>
        </p:sp>
        <p:grpSp>
          <p:nvGrpSpPr>
            <p:cNvPr id="16" name="Group 15"/>
            <p:cNvGrpSpPr/>
            <p:nvPr/>
          </p:nvGrpSpPr>
          <p:grpSpPr>
            <a:xfrm>
              <a:off x="6595457" y="2099534"/>
              <a:ext cx="2376421" cy="2085191"/>
              <a:chOff x="6595457" y="2099534"/>
              <a:chExt cx="2376421" cy="2085191"/>
            </a:xfrm>
            <a:solidFill>
              <a:schemeClr val="accent4">
                <a:lumMod val="20000"/>
                <a:lumOff val="80000"/>
                <a:alpha val="50000"/>
              </a:schemeClr>
            </a:solidFill>
          </p:grpSpPr>
          <p:sp>
            <p:nvSpPr>
              <p:cNvPr id="17" name="Rectangle 16"/>
              <p:cNvSpPr/>
              <p:nvPr/>
            </p:nvSpPr>
            <p:spPr bwMode="auto">
              <a:xfrm>
                <a:off x="6595457" y="3137374"/>
                <a:ext cx="2376421" cy="1047351"/>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a:off x="6595457" y="2129475"/>
                <a:ext cx="2376421" cy="1007899"/>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smtClean="0">
                  <a:ln>
                    <a:noFill/>
                  </a:ln>
                  <a:solidFill>
                    <a:schemeClr val="tx1"/>
                  </a:solidFill>
                  <a:effectLst/>
                  <a:latin typeface="Arial" charset="0"/>
                </a:endParaRPr>
              </a:p>
            </p:txBody>
          </p:sp>
          <p:pic>
            <p:nvPicPr>
              <p:cNvPr id="19" name="Picture 22"/>
              <p:cNvPicPr>
                <a:picLocks noChangeAspect="1" noChangeArrowheads="1"/>
              </p:cNvPicPr>
              <p:nvPr/>
            </p:nvPicPr>
            <p:blipFill>
              <a:blip r:embed="rId6" cstate="print"/>
              <a:srcRect/>
              <a:stretch>
                <a:fillRect/>
              </a:stretch>
            </p:blipFill>
            <p:spPr bwMode="auto">
              <a:xfrm>
                <a:off x="6878377" y="2339689"/>
                <a:ext cx="1842183" cy="759504"/>
              </a:xfrm>
              <a:prstGeom prst="rect">
                <a:avLst/>
              </a:prstGeom>
              <a:grpFill/>
              <a:ln w="9525">
                <a:noFill/>
                <a:miter lim="800000"/>
                <a:headEnd/>
                <a:tailEnd/>
              </a:ln>
            </p:spPr>
          </p:pic>
          <p:pic>
            <p:nvPicPr>
              <p:cNvPr id="20" name="Picture 3"/>
              <p:cNvPicPr>
                <a:picLocks noChangeAspect="1" noChangeArrowheads="1"/>
              </p:cNvPicPr>
              <p:nvPr/>
            </p:nvPicPr>
            <p:blipFill>
              <a:blip r:embed="rId7" cstate="print"/>
              <a:srcRect t="28249" b="13675"/>
              <a:stretch>
                <a:fillRect/>
              </a:stretch>
            </p:blipFill>
            <p:spPr bwMode="auto">
              <a:xfrm>
                <a:off x="6875575" y="3358804"/>
                <a:ext cx="1834837" cy="801743"/>
              </a:xfrm>
              <a:prstGeom prst="rect">
                <a:avLst/>
              </a:prstGeom>
              <a:grpFill/>
              <a:ln w="9525">
                <a:noFill/>
                <a:miter lim="800000"/>
                <a:headEnd/>
                <a:tailEnd/>
              </a:ln>
            </p:spPr>
          </p:pic>
          <p:pic>
            <p:nvPicPr>
              <p:cNvPr id="21" name="Picture 10"/>
              <p:cNvPicPr>
                <a:picLocks noChangeAspect="1" noChangeArrowheads="1"/>
              </p:cNvPicPr>
              <p:nvPr/>
            </p:nvPicPr>
            <p:blipFill>
              <a:blip r:embed="rId8" cstate="print"/>
              <a:srcRect t="22860" b="31738"/>
              <a:stretch>
                <a:fillRect/>
              </a:stretch>
            </p:blipFill>
            <p:spPr bwMode="auto">
              <a:xfrm>
                <a:off x="6870609" y="2350906"/>
                <a:ext cx="1848652" cy="786467"/>
              </a:xfrm>
              <a:prstGeom prst="rect">
                <a:avLst/>
              </a:prstGeom>
              <a:grpFill/>
              <a:ln w="9525">
                <a:noFill/>
                <a:miter lim="800000"/>
                <a:headEnd/>
                <a:tailEnd/>
              </a:ln>
            </p:spPr>
          </p:pic>
          <p:sp>
            <p:nvSpPr>
              <p:cNvPr id="22" name="TextBox 21"/>
              <p:cNvSpPr txBox="1"/>
              <p:nvPr/>
            </p:nvSpPr>
            <p:spPr>
              <a:xfrm>
                <a:off x="7058811" y="2099534"/>
                <a:ext cx="1669843" cy="358178"/>
              </a:xfrm>
              <a:prstGeom prst="rect">
                <a:avLst/>
              </a:prstGeom>
              <a:grpFill/>
            </p:spPr>
            <p:txBody>
              <a:bodyPr wrap="none" rtlCol="0">
                <a:spAutoFit/>
              </a:bodyPr>
              <a:lstStyle/>
              <a:p>
                <a:r>
                  <a:rPr lang="en-US" sz="600" dirty="0" smtClean="0"/>
                  <a:t>Medium Localization</a:t>
                </a:r>
                <a:endParaRPr lang="en-US" sz="600" dirty="0"/>
              </a:p>
            </p:txBody>
          </p:sp>
          <p:sp>
            <p:nvSpPr>
              <p:cNvPr id="23" name="TextBox 22"/>
              <p:cNvSpPr txBox="1"/>
              <p:nvPr/>
            </p:nvSpPr>
            <p:spPr>
              <a:xfrm>
                <a:off x="7006815" y="3112545"/>
                <a:ext cx="1705870" cy="358178"/>
              </a:xfrm>
              <a:prstGeom prst="rect">
                <a:avLst/>
              </a:prstGeom>
              <a:grpFill/>
            </p:spPr>
            <p:txBody>
              <a:bodyPr wrap="none" rtlCol="0">
                <a:spAutoFit/>
              </a:bodyPr>
              <a:lstStyle/>
              <a:p>
                <a:r>
                  <a:rPr lang="en-US" sz="600" dirty="0" smtClean="0"/>
                  <a:t>Fine Geo-registration</a:t>
                </a:r>
                <a:endParaRPr lang="en-US" sz="600" dirty="0"/>
              </a:p>
            </p:txBody>
          </p:sp>
        </p:grpSp>
      </p:grpSp>
      <p:sp>
        <p:nvSpPr>
          <p:cNvPr id="42" name="Rectangle 41"/>
          <p:cNvSpPr/>
          <p:nvPr/>
        </p:nvSpPr>
        <p:spPr bwMode="auto">
          <a:xfrm>
            <a:off x="2045656" y="1111664"/>
            <a:ext cx="1553145" cy="674544"/>
          </a:xfrm>
          <a:prstGeom prst="rect">
            <a:avLst/>
          </a:prstGeom>
          <a:solidFill>
            <a:schemeClr val="accent3">
              <a:lumMod val="40000"/>
              <a:lumOff val="6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Matching &amp;</a:t>
            </a:r>
            <a:endParaRPr lang="en-US" sz="1800" dirty="0" smtClean="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solidFill>
                  <a:schemeClr val="bg1"/>
                </a:solidFill>
              </a:rPr>
              <a:t>Association</a:t>
            </a:r>
            <a:endParaRPr kumimoji="0" lang="en-US" sz="1800" b="0" i="0" u="none" strike="noStrike" cap="none" normalizeH="0" baseline="0" dirty="0" smtClean="0">
              <a:ln>
                <a:noFill/>
              </a:ln>
              <a:solidFill>
                <a:schemeClr val="bg1"/>
              </a:solidFill>
              <a:effectLst/>
              <a:latin typeface="Arial" charset="0"/>
            </a:endParaRPr>
          </a:p>
        </p:txBody>
      </p:sp>
      <p:sp>
        <p:nvSpPr>
          <p:cNvPr id="43" name="Rectangle 42"/>
          <p:cNvSpPr/>
          <p:nvPr/>
        </p:nvSpPr>
        <p:spPr bwMode="auto">
          <a:xfrm>
            <a:off x="500186" y="1110496"/>
            <a:ext cx="1545470" cy="674544"/>
          </a:xfrm>
          <a:prstGeom prst="rect">
            <a:avLst/>
          </a:prstGeom>
          <a:solidFill>
            <a:schemeClr val="accent4">
              <a:lumMod val="20000"/>
              <a:lumOff val="80000"/>
            </a:schemeClr>
          </a:solidFill>
          <a:ln w="12700" cap="flat" cmpd="sng" algn="ctr">
            <a:no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Arial" charset="0"/>
              </a:rPr>
              <a:t>Feature Extraction</a:t>
            </a:r>
          </a:p>
        </p:txBody>
      </p:sp>
      <p:grpSp>
        <p:nvGrpSpPr>
          <p:cNvPr id="27" name="Group 26"/>
          <p:cNvGrpSpPr/>
          <p:nvPr/>
        </p:nvGrpSpPr>
        <p:grpSpPr>
          <a:xfrm>
            <a:off x="3689873" y="2011679"/>
            <a:ext cx="5185591" cy="1112486"/>
            <a:chOff x="3689873" y="2011679"/>
            <a:chExt cx="5185591" cy="1112486"/>
          </a:xfrm>
        </p:grpSpPr>
        <p:sp>
          <p:nvSpPr>
            <p:cNvPr id="25" name="TextBox 24"/>
            <p:cNvSpPr txBox="1"/>
            <p:nvPr/>
          </p:nvSpPr>
          <p:spPr>
            <a:xfrm>
              <a:off x="4066391" y="2011679"/>
              <a:ext cx="4809073" cy="307777"/>
            </a:xfrm>
            <a:prstGeom prst="rect">
              <a:avLst/>
            </a:prstGeom>
            <a:noFill/>
          </p:spPr>
          <p:txBody>
            <a:bodyPr wrap="none" rtlCol="0">
              <a:spAutoFit/>
            </a:bodyPr>
            <a:lstStyle/>
            <a:p>
              <a:r>
                <a:rPr lang="en-US" sz="1400" b="1" dirty="0" smtClean="0"/>
                <a:t>Spectral templates using windowed Fourier Transform</a:t>
              </a:r>
              <a:endParaRPr lang="en-US" sz="1400" b="1" dirty="0"/>
            </a:p>
          </p:txBody>
        </p:sp>
        <p:sp>
          <p:nvSpPr>
            <p:cNvPr id="26" name="Right Arrow 25"/>
            <p:cNvSpPr/>
            <p:nvPr/>
          </p:nvSpPr>
          <p:spPr bwMode="auto">
            <a:xfrm>
              <a:off x="3689873" y="2538804"/>
              <a:ext cx="527125" cy="301214"/>
            </a:xfrm>
            <a:prstGeom prst="rightArrow">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245761" name="Picture 1"/>
            <p:cNvPicPr>
              <a:picLocks noChangeAspect="1" noChangeArrowheads="1"/>
            </p:cNvPicPr>
            <p:nvPr/>
          </p:nvPicPr>
          <p:blipFill>
            <a:blip r:embed="rId9" cstate="print"/>
            <a:srcRect/>
            <a:stretch>
              <a:fillRect/>
            </a:stretch>
          </p:blipFill>
          <p:spPr bwMode="auto">
            <a:xfrm>
              <a:off x="4781661" y="2329871"/>
              <a:ext cx="3501727" cy="794294"/>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43"/>
                                        </p:tgtEl>
                                      </p:cBhvr>
                                    </p:animEffect>
                                    <p:set>
                                      <p:cBhvr>
                                        <p:cTn id="7" dur="1" fill="hold">
                                          <p:stCondLst>
                                            <p:cond delay="499"/>
                                          </p:stCondLst>
                                        </p:cTn>
                                        <p:tgtEl>
                                          <p:spTgt spid="4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500"/>
                                        <p:tgtEl>
                                          <p:spTgt spid="2">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500"/>
                                        <p:tgtEl>
                                          <p:spTgt spid="2">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Effect transition="in" filter="fade">
                                      <p:cBhvr>
                                        <p:cTn id="31" dur="500"/>
                                        <p:tgtEl>
                                          <p:spTgt spid="2">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12996"/>
                                        </p:tgtEl>
                                        <p:attrNameLst>
                                          <p:attrName>style.visibility</p:attrName>
                                        </p:attrNameLst>
                                      </p:cBhvr>
                                      <p:to>
                                        <p:strVal val="visible"/>
                                      </p:to>
                                    </p:set>
                                    <p:animEffect transition="in" filter="fade">
                                      <p:cBhvr>
                                        <p:cTn id="40" dur="500"/>
                                        <p:tgtEl>
                                          <p:spTgt spid="21299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6067" y="1143000"/>
            <a:ext cx="7662134" cy="4859767"/>
          </a:xfrm>
        </p:spPr>
        <p:txBody>
          <a:bodyPr/>
          <a:lstStyle/>
          <a:p>
            <a:r>
              <a:rPr lang="en-US" dirty="0" smtClean="0"/>
              <a:t>Comparing GIST Features:</a:t>
            </a:r>
          </a:p>
          <a:p>
            <a:pPr lvl="1"/>
            <a:r>
              <a:rPr lang="en-US" dirty="0" smtClean="0"/>
              <a:t>Possible to do nearest neighbor </a:t>
            </a:r>
            <a:br>
              <a:rPr lang="en-US" dirty="0" smtClean="0"/>
            </a:br>
            <a:r>
              <a:rPr lang="en-US" dirty="0" smtClean="0"/>
              <a:t>approaches: computationally expensive</a:t>
            </a:r>
          </a:p>
          <a:p>
            <a:pPr lvl="1"/>
            <a:r>
              <a:rPr lang="en-US" dirty="0" smtClean="0"/>
              <a:t>O(</a:t>
            </a:r>
            <a:r>
              <a:rPr lang="en-US" dirty="0" err="1" smtClean="0"/>
              <a:t>dNC</a:t>
            </a:r>
            <a:r>
              <a:rPr lang="en-US" dirty="0" smtClean="0"/>
              <a:t>) time, where N is exceedingly large</a:t>
            </a:r>
          </a:p>
          <a:p>
            <a:r>
              <a:rPr lang="en-US" dirty="0" smtClean="0"/>
              <a:t>Using Gaussian Mixture Models</a:t>
            </a:r>
          </a:p>
          <a:p>
            <a:pPr lvl="1"/>
            <a:r>
              <a:rPr lang="en-US" dirty="0" smtClean="0"/>
              <a:t>Model class distributions with a sum of several Gaussian</a:t>
            </a:r>
          </a:p>
          <a:p>
            <a:pPr lvl="1"/>
            <a:r>
              <a:rPr lang="en-US" dirty="0" smtClean="0"/>
              <a:t>The number of Gaussians per class (P) is considerably smaller than N</a:t>
            </a:r>
          </a:p>
          <a:p>
            <a:pPr lvl="1"/>
            <a:r>
              <a:rPr lang="en-US" dirty="0" smtClean="0"/>
              <a:t>Complexity proportional to O(</a:t>
            </a:r>
            <a:r>
              <a:rPr lang="en-US" dirty="0" err="1" smtClean="0"/>
              <a:t>dPC</a:t>
            </a:r>
            <a:r>
              <a:rPr lang="en-US" dirty="0" smtClean="0"/>
              <a:t>), where P is the number of Gaussians</a:t>
            </a:r>
          </a:p>
          <a:p>
            <a:endParaRPr lang="en-US" sz="2800" dirty="0"/>
          </a:p>
        </p:txBody>
      </p:sp>
      <p:sp>
        <p:nvSpPr>
          <p:cNvPr id="3" name="Title 2"/>
          <p:cNvSpPr>
            <a:spLocks noGrp="1"/>
          </p:cNvSpPr>
          <p:nvPr>
            <p:ph type="title"/>
          </p:nvPr>
        </p:nvSpPr>
        <p:spPr/>
        <p:txBody>
          <a:bodyPr/>
          <a:lstStyle/>
          <a:p>
            <a:r>
              <a:rPr lang="en-US" dirty="0" smtClean="0"/>
              <a:t>Coarse Matching: </a:t>
            </a:r>
            <a:r>
              <a:rPr lang="en-US" i="1" dirty="0" smtClean="0"/>
              <a:t>GIST Mixtures</a:t>
            </a:r>
            <a:endParaRPr lang="en-US" i="1" dirty="0"/>
          </a:p>
        </p:txBody>
      </p:sp>
      <p:grpSp>
        <p:nvGrpSpPr>
          <p:cNvPr id="4" name="Group 3"/>
          <p:cNvGrpSpPr/>
          <p:nvPr/>
        </p:nvGrpSpPr>
        <p:grpSpPr>
          <a:xfrm>
            <a:off x="2538806" y="3861989"/>
            <a:ext cx="4335331" cy="1764261"/>
            <a:chOff x="5497158" y="4152446"/>
            <a:chExt cx="3460322" cy="1247884"/>
          </a:xfrm>
        </p:grpSpPr>
        <p:pic>
          <p:nvPicPr>
            <p:cNvPr id="5" name="Picture 9"/>
            <p:cNvPicPr>
              <a:picLocks noChangeAspect="1" noChangeArrowheads="1"/>
            </p:cNvPicPr>
            <p:nvPr/>
          </p:nvPicPr>
          <p:blipFill>
            <a:blip r:embed="rId2" cstate="print"/>
            <a:srcRect t="48548" b="27611"/>
            <a:stretch>
              <a:fillRect/>
            </a:stretch>
          </p:blipFill>
          <p:spPr bwMode="auto">
            <a:xfrm>
              <a:off x="5497158" y="4745778"/>
              <a:ext cx="913500" cy="376307"/>
            </a:xfrm>
            <a:prstGeom prst="rect">
              <a:avLst/>
            </a:prstGeom>
            <a:noFill/>
            <a:ln w="9525">
              <a:noFill/>
              <a:miter lim="800000"/>
              <a:headEnd/>
              <a:tailEnd/>
            </a:ln>
          </p:spPr>
        </p:pic>
        <p:grpSp>
          <p:nvGrpSpPr>
            <p:cNvPr id="6" name="Group 24"/>
            <p:cNvGrpSpPr/>
            <p:nvPr/>
          </p:nvGrpSpPr>
          <p:grpSpPr>
            <a:xfrm>
              <a:off x="7358085" y="4152444"/>
              <a:ext cx="1599398" cy="1247884"/>
              <a:chOff x="5363708" y="1323192"/>
              <a:chExt cx="2163004" cy="1592131"/>
            </a:xfrm>
          </p:grpSpPr>
          <p:pic>
            <p:nvPicPr>
              <p:cNvPr id="8" name="Picture 2"/>
              <p:cNvPicPr>
                <a:picLocks noChangeAspect="1" noChangeArrowheads="1"/>
              </p:cNvPicPr>
              <p:nvPr/>
            </p:nvPicPr>
            <p:blipFill>
              <a:blip r:embed="rId3" cstate="print"/>
              <a:srcRect/>
              <a:stretch>
                <a:fillRect/>
              </a:stretch>
            </p:blipFill>
            <p:spPr bwMode="auto">
              <a:xfrm>
                <a:off x="6476339" y="2128557"/>
                <a:ext cx="1050373" cy="78676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a:stretch>
                <a:fillRect/>
              </a:stretch>
            </p:blipFill>
            <p:spPr bwMode="auto">
              <a:xfrm>
                <a:off x="5363708" y="2111805"/>
                <a:ext cx="1042976" cy="771243"/>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a:stretch>
                <a:fillRect/>
              </a:stretch>
            </p:blipFill>
            <p:spPr bwMode="auto">
              <a:xfrm>
                <a:off x="5368065" y="1323192"/>
                <a:ext cx="1039906" cy="779930"/>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6486032" y="1324197"/>
                <a:ext cx="1008013" cy="773543"/>
              </a:xfrm>
              <a:prstGeom prst="rect">
                <a:avLst/>
              </a:prstGeom>
              <a:noFill/>
              <a:ln w="9525">
                <a:noFill/>
                <a:miter lim="800000"/>
                <a:headEnd/>
                <a:tailEnd/>
              </a:ln>
            </p:spPr>
          </p:pic>
        </p:grpSp>
        <p:sp>
          <p:nvSpPr>
            <p:cNvPr id="7" name="Left-Right Arrow 6"/>
            <p:cNvSpPr/>
            <p:nvPr/>
          </p:nvSpPr>
          <p:spPr bwMode="auto">
            <a:xfrm>
              <a:off x="6538936" y="4700394"/>
              <a:ext cx="755253" cy="497227"/>
            </a:xfrm>
            <a:prstGeom prst="leftRightArrow">
              <a:avLst>
                <a:gd name="adj1" fmla="val 48019"/>
                <a:gd name="adj2" fmla="val 39221"/>
              </a:avLst>
            </a:prstGeom>
            <a:solidFill>
              <a:schemeClr val="accent4">
                <a:lumMod val="75000"/>
              </a:schemeClr>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90000"/>
                </a:lnSpc>
                <a:spcBef>
                  <a:spcPct val="70000"/>
                </a:spcBef>
                <a:spcAft>
                  <a:spcPct val="0"/>
                </a:spcAft>
                <a:buClr>
                  <a:schemeClr val="tx1"/>
                </a:buClr>
                <a:buSzPct val="100000"/>
                <a:buFontTx/>
                <a:buNone/>
                <a:tabLst/>
              </a:pPr>
              <a:endParaRPr kumimoji="0" lang="en-US" sz="1500" b="0" i="0" u="none" strike="noStrike" cap="none" normalizeH="0" baseline="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NC-White60th">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NC-White60th.potx</Template>
  <TotalTime>28057</TotalTime>
  <Pages>1</Pages>
  <Words>2174</Words>
  <Application>Microsoft Office PowerPoint</Application>
  <PresentationFormat>On-screen Show (4:3)</PresentationFormat>
  <Paragraphs>585</Paragraphs>
  <Slides>27</Slides>
  <Notes>19</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NC-White60th</vt:lpstr>
      <vt:lpstr>Equation</vt:lpstr>
      <vt:lpstr>Image Localization and Geo-registration</vt:lpstr>
      <vt:lpstr>Acknowledgements</vt:lpstr>
      <vt:lpstr>PED Vision</vt:lpstr>
      <vt:lpstr>Geo-localization of Imagery and Video</vt:lpstr>
      <vt:lpstr>Challenges in Image Localization</vt:lpstr>
      <vt:lpstr>Hierarchical Geo-localization</vt:lpstr>
      <vt:lpstr>Outline</vt:lpstr>
      <vt:lpstr>Coarse Feature: GIST</vt:lpstr>
      <vt:lpstr>Coarse Matching: GIST Mixtures</vt:lpstr>
      <vt:lpstr>Coarse Computational Loads</vt:lpstr>
      <vt:lpstr>Coarse Coverage Capability and Results</vt:lpstr>
      <vt:lpstr>Outline</vt:lpstr>
      <vt:lpstr>Medium Features: Conceptual</vt:lpstr>
      <vt:lpstr>Medium Features: State of the Art (1/2)</vt:lpstr>
      <vt:lpstr>Medium Features: State of the Art (2/2)</vt:lpstr>
      <vt:lpstr>Medium Features: Holistic Learned Features</vt:lpstr>
      <vt:lpstr>Medium Feature Matching: Distribution Analysis</vt:lpstr>
      <vt:lpstr>Medium Computational Complexity</vt:lpstr>
      <vt:lpstr>Results</vt:lpstr>
      <vt:lpstr>Outline</vt:lpstr>
      <vt:lpstr>Fine Feature: SIFT</vt:lpstr>
      <vt:lpstr>Fine Feature Matching: Approx. Nearest Neighbor</vt:lpstr>
      <vt:lpstr>Fine Computational Complexity</vt:lpstr>
      <vt:lpstr>Fine Results</vt:lpstr>
      <vt:lpstr>Overall Coverage and Complexity</vt:lpstr>
      <vt:lpstr>Conclusions</vt:lpstr>
      <vt:lpstr>Questions?</vt:lpstr>
    </vt:vector>
  </TitlesOfParts>
  <Company>MIT Lincoln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ISD</dc:creator>
  <cp:lastModifiedBy>Patty Maguire</cp:lastModifiedBy>
  <cp:revision>1899</cp:revision>
  <cp:lastPrinted>2001-06-18T18:57:59Z</cp:lastPrinted>
  <dcterms:created xsi:type="dcterms:W3CDTF">2011-11-02T18:02:35Z</dcterms:created>
  <dcterms:modified xsi:type="dcterms:W3CDTF">2011-12-20T20:27:12Z</dcterms:modified>
</cp:coreProperties>
</file>