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3" r:id="rId2"/>
    <p:sldId id="367" r:id="rId3"/>
    <p:sldId id="364" r:id="rId4"/>
    <p:sldId id="365" r:id="rId5"/>
    <p:sldId id="366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007000"/>
    <a:srgbClr val="FF9900"/>
    <a:srgbClr val="FFCCFF"/>
    <a:srgbClr val="CCECFF"/>
    <a:srgbClr val="66CCFF"/>
    <a:srgbClr val="0033CC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-6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pcarlsto\Documents\NA%20Software%20Ltd\AVX%20Optimizations\VSIPL%20AVX%20Results\AVX%20Benchmarks%20with%20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1D c-c</a:t>
            </a:r>
            <a:r>
              <a:rPr lang="en-US" baseline="0"/>
              <a:t> FFT MFLOPS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Sheet1!$B$23</c:f>
              <c:strCache>
                <c:ptCount val="1"/>
                <c:pt idx="0">
                  <c:v>Freescale* MPC8641D</c:v>
                </c:pt>
              </c:strCache>
            </c:strRef>
          </c:tx>
          <c:cat>
            <c:strRef>
              <c:f>Sheet1!$C$22:$H$22</c:f>
              <c:strCache>
                <c:ptCount val="6"/>
                <c:pt idx="0">
                  <c:v>256</c:v>
                </c:pt>
                <c:pt idx="1">
                  <c:v>1K</c:v>
                </c:pt>
                <c:pt idx="2">
                  <c:v>4K</c:v>
                </c:pt>
                <c:pt idx="3">
                  <c:v>16K</c:v>
                </c:pt>
                <c:pt idx="4">
                  <c:v>256K</c:v>
                </c:pt>
                <c:pt idx="5">
                  <c:v>512K</c:v>
                </c:pt>
              </c:strCache>
            </c:strRef>
          </c:cat>
          <c:val>
            <c:numRef>
              <c:f>Sheet1!$C$23:$H$23</c:f>
              <c:numCache>
                <c:formatCode>#,##0</c:formatCode>
                <c:ptCount val="6"/>
                <c:pt idx="0">
                  <c:v>4266.66666666667</c:v>
                </c:pt>
                <c:pt idx="1">
                  <c:v>5120.0</c:v>
                </c:pt>
                <c:pt idx="2">
                  <c:v>3442.016806722689</c:v>
                </c:pt>
                <c:pt idx="3">
                  <c:v>2770.24154589372</c:v>
                </c:pt>
                <c:pt idx="4">
                  <c:v>1026.22705524141</c:v>
                </c:pt>
                <c:pt idx="5">
                  <c:v>673.0906240709206</c:v>
                </c:pt>
              </c:numCache>
            </c:numRef>
          </c:val>
        </c:ser>
        <c:ser>
          <c:idx val="1"/>
          <c:order val="1"/>
          <c:tx>
            <c:strRef>
              <c:f>Sheet1!$B$24</c:f>
              <c:strCache>
                <c:ptCount val="1"/>
                <c:pt idx="0">
                  <c:v>Intel® Core™ 2 Duo SL9400</c:v>
                </c:pt>
              </c:strCache>
            </c:strRef>
          </c:tx>
          <c:cat>
            <c:strRef>
              <c:f>Sheet1!$C$22:$H$22</c:f>
              <c:strCache>
                <c:ptCount val="6"/>
                <c:pt idx="0">
                  <c:v>256</c:v>
                </c:pt>
                <c:pt idx="1">
                  <c:v>1K</c:v>
                </c:pt>
                <c:pt idx="2">
                  <c:v>4K</c:v>
                </c:pt>
                <c:pt idx="3">
                  <c:v>16K</c:v>
                </c:pt>
                <c:pt idx="4">
                  <c:v>256K</c:v>
                </c:pt>
                <c:pt idx="5">
                  <c:v>512K</c:v>
                </c:pt>
              </c:strCache>
            </c:strRef>
          </c:cat>
          <c:val>
            <c:numRef>
              <c:f>Sheet1!$C$24:$H$24</c:f>
              <c:numCache>
                <c:formatCode>#,##0</c:formatCode>
                <c:ptCount val="6"/>
                <c:pt idx="0">
                  <c:v>8126.984126984127</c:v>
                </c:pt>
                <c:pt idx="1">
                  <c:v>8126.984126984127</c:v>
                </c:pt>
                <c:pt idx="2">
                  <c:v>6845.682451253484</c:v>
                </c:pt>
                <c:pt idx="3">
                  <c:v>5821.725888324871</c:v>
                </c:pt>
                <c:pt idx="4">
                  <c:v>5015.510204081635</c:v>
                </c:pt>
                <c:pt idx="5">
                  <c:v>4245.427889532902</c:v>
                </c:pt>
              </c:numCache>
            </c:numRef>
          </c:val>
        </c:ser>
        <c:ser>
          <c:idx val="2"/>
          <c:order val="2"/>
          <c:tx>
            <c:strRef>
              <c:f>Sheet1!$B$25</c:f>
              <c:strCache>
                <c:ptCount val="1"/>
                <c:pt idx="0">
                  <c:v>Intel® Core™ i5-430M IPP SSE</c:v>
                </c:pt>
              </c:strCache>
            </c:strRef>
          </c:tx>
          <c:cat>
            <c:strRef>
              <c:f>Sheet1!$C$22:$H$22</c:f>
              <c:strCache>
                <c:ptCount val="6"/>
                <c:pt idx="0">
                  <c:v>256</c:v>
                </c:pt>
                <c:pt idx="1">
                  <c:v>1K</c:v>
                </c:pt>
                <c:pt idx="2">
                  <c:v>4K</c:v>
                </c:pt>
                <c:pt idx="3">
                  <c:v>16K</c:v>
                </c:pt>
                <c:pt idx="4">
                  <c:v>256K</c:v>
                </c:pt>
                <c:pt idx="5">
                  <c:v>512K</c:v>
                </c:pt>
              </c:strCache>
            </c:strRef>
          </c:cat>
          <c:val>
            <c:numRef>
              <c:f>Sheet1!$C$25:$H$25</c:f>
              <c:numCache>
                <c:formatCode>#,##0</c:formatCode>
                <c:ptCount val="6"/>
                <c:pt idx="0">
                  <c:v>8258.064516129032</c:v>
                </c:pt>
                <c:pt idx="1">
                  <c:v>9516.728624535317</c:v>
                </c:pt>
                <c:pt idx="2">
                  <c:v>7646.546359676416</c:v>
                </c:pt>
                <c:pt idx="3">
                  <c:v>9852.920962199312</c:v>
                </c:pt>
                <c:pt idx="4">
                  <c:v>3965.203361344538</c:v>
                </c:pt>
                <c:pt idx="5">
                  <c:v>3747.732129420615</c:v>
                </c:pt>
              </c:numCache>
            </c:numRef>
          </c:val>
        </c:ser>
        <c:ser>
          <c:idx val="4"/>
          <c:order val="3"/>
          <c:tx>
            <c:strRef>
              <c:f>Sheet1!$B$27</c:f>
              <c:strCache>
                <c:ptCount val="1"/>
                <c:pt idx="0">
                  <c:v>Intel® Core™ i7-2710QE NAS AVX</c:v>
                </c:pt>
              </c:strCache>
            </c:strRef>
          </c:tx>
          <c:cat>
            <c:strRef>
              <c:f>Sheet1!$C$22:$H$22</c:f>
              <c:strCache>
                <c:ptCount val="6"/>
                <c:pt idx="0">
                  <c:v>256</c:v>
                </c:pt>
                <c:pt idx="1">
                  <c:v>1K</c:v>
                </c:pt>
                <c:pt idx="2">
                  <c:v>4K</c:v>
                </c:pt>
                <c:pt idx="3">
                  <c:v>16K</c:v>
                </c:pt>
                <c:pt idx="4">
                  <c:v>256K</c:v>
                </c:pt>
                <c:pt idx="5">
                  <c:v>512K</c:v>
                </c:pt>
              </c:strCache>
            </c:strRef>
          </c:cat>
          <c:val>
            <c:numRef>
              <c:f>Sheet1!$C$27:$H$27</c:f>
              <c:numCache>
                <c:formatCode>#,##0</c:formatCode>
                <c:ptCount val="6"/>
                <c:pt idx="0">
                  <c:v>23272.72727272728</c:v>
                </c:pt>
                <c:pt idx="1">
                  <c:v>28131.86813186813</c:v>
                </c:pt>
                <c:pt idx="2">
                  <c:v>18788.99082568808</c:v>
                </c:pt>
                <c:pt idx="3">
                  <c:v>13572.54437869823</c:v>
                </c:pt>
                <c:pt idx="4">
                  <c:v>14246.95652173913</c:v>
                </c:pt>
                <c:pt idx="5">
                  <c:v>9963.464692938587</c:v>
                </c:pt>
              </c:numCache>
            </c:numRef>
          </c:val>
        </c:ser>
        <c:ser>
          <c:idx val="5"/>
          <c:order val="4"/>
          <c:tx>
            <c:strRef>
              <c:f>Sheet1!$B$28</c:f>
              <c:strCache>
                <c:ptCount val="1"/>
                <c:pt idx="0">
                  <c:v>Intel® Core™ i7-2715QE DSP280 AVX</c:v>
                </c:pt>
              </c:strCache>
            </c:strRef>
          </c:tx>
          <c:cat>
            <c:strRef>
              <c:f>Sheet1!$C$22:$H$22</c:f>
              <c:strCache>
                <c:ptCount val="6"/>
                <c:pt idx="0">
                  <c:v>256</c:v>
                </c:pt>
                <c:pt idx="1">
                  <c:v>1K</c:v>
                </c:pt>
                <c:pt idx="2">
                  <c:v>4K</c:v>
                </c:pt>
                <c:pt idx="3">
                  <c:v>16K</c:v>
                </c:pt>
                <c:pt idx="4">
                  <c:v>256K</c:v>
                </c:pt>
                <c:pt idx="5">
                  <c:v>512K</c:v>
                </c:pt>
              </c:strCache>
            </c:strRef>
          </c:cat>
          <c:val>
            <c:numRef>
              <c:f>Sheet1!$C$28:$H$28</c:f>
              <c:numCache>
                <c:formatCode>#,##0</c:formatCode>
                <c:ptCount val="6"/>
                <c:pt idx="0">
                  <c:v>20078.43137254902</c:v>
                </c:pt>
                <c:pt idx="1">
                  <c:v>36571.4285714286</c:v>
                </c:pt>
                <c:pt idx="2">
                  <c:v>29934.22655298416</c:v>
                </c:pt>
                <c:pt idx="3">
                  <c:v>23127.24339584594</c:v>
                </c:pt>
                <c:pt idx="4">
                  <c:v>18547.92452830189</c:v>
                </c:pt>
                <c:pt idx="5">
                  <c:v>8430.494245091405</c:v>
                </c:pt>
              </c:numCache>
            </c:numRef>
          </c:val>
        </c:ser>
        <c:marker val="1"/>
        <c:axId val="549872536"/>
        <c:axId val="622451608"/>
      </c:lineChart>
      <c:catAx>
        <c:axId val="5498725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22451608"/>
        <c:crosses val="autoZero"/>
        <c:auto val="1"/>
        <c:lblAlgn val="ctr"/>
        <c:lblOffset val="100"/>
      </c:catAx>
      <c:valAx>
        <c:axId val="6224516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dirty="0" smtClean="0"/>
                  <a:t>MFLOPS</a:t>
                </a:r>
                <a:endParaRPr lang="en-US" sz="1600" b="0" dirty="0"/>
              </a:p>
            </c:rich>
          </c:tx>
          <c:layout/>
        </c:title>
        <c:numFmt formatCode="#,##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49872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486554144235"/>
          <c:y val="0.0501937020342767"/>
          <c:w val="0.319781085758442"/>
          <c:h val="0.877364106208815"/>
        </c:manualLayout>
      </c:layout>
      <c:txPr>
        <a:bodyPr/>
        <a:lstStyle/>
        <a:p>
          <a:pPr>
            <a:defRPr sz="1400">
              <a:latin typeface="+mn-lt"/>
            </a:defRPr>
          </a:pPr>
          <a:endParaRPr lang="en-US"/>
        </a:p>
      </c:txPr>
    </c:legend>
    <c:plotVisOnly val="1"/>
    <c:dispBlanksAs val="gap"/>
  </c:chart>
  <c:spPr>
    <a:ln>
      <a:solidFill>
        <a:srgbClr val="4F81BD"/>
      </a:solidFill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9" tIns="0" rIns="19239" bIns="0" numCol="1" anchor="t" anchorCtr="0" compatLnSpc="1">
            <a:prstTxWarp prst="textNoShape">
              <a:avLst/>
            </a:prstTxWarp>
          </a:bodyPr>
          <a:lstStyle>
            <a:lvl1pPr defTabSz="920750">
              <a:defRPr sz="900" i="1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9" tIns="0" rIns="19239" bIns="0" numCol="1" anchor="t" anchorCtr="0" compatLnSpc="1">
            <a:prstTxWarp prst="textNoShape">
              <a:avLst/>
            </a:prstTxWarp>
          </a:bodyPr>
          <a:lstStyle>
            <a:lvl1pPr algn="r" defTabSz="920750">
              <a:defRPr sz="900" i="1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29718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9" tIns="0" rIns="19239" bIns="0" numCol="1" anchor="b" anchorCtr="0" compatLnSpc="1">
            <a:prstTxWarp prst="textNoShape">
              <a:avLst/>
            </a:prstTxWarp>
          </a:bodyPr>
          <a:lstStyle>
            <a:lvl1pPr defTabSz="920750">
              <a:defRPr sz="900" i="1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28088"/>
            <a:ext cx="29718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9" tIns="0" rIns="19239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900" i="1">
                <a:latin typeface="Times New Roman" pitchFamily="1" charset="0"/>
              </a:defRPr>
            </a:lvl1pPr>
          </a:lstStyle>
          <a:p>
            <a:pPr>
              <a:defRPr/>
            </a:pPr>
            <a:fld id="{B5FE3E45-0362-4AC7-BD40-ADE548904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9" tIns="0" rIns="19239" bIns="0" numCol="1" anchor="t" anchorCtr="0" compatLnSpc="1">
            <a:prstTxWarp prst="textNoShape">
              <a:avLst/>
            </a:prstTxWarp>
          </a:bodyPr>
          <a:lstStyle>
            <a:lvl1pPr defTabSz="920750">
              <a:defRPr sz="900" i="1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9" tIns="0" rIns="19239" bIns="0" numCol="1" anchor="t" anchorCtr="0" compatLnSpc="1">
            <a:prstTxWarp prst="textNoShape">
              <a:avLst/>
            </a:prstTxWarp>
          </a:bodyPr>
          <a:lstStyle>
            <a:lvl1pPr algn="r" defTabSz="920750">
              <a:defRPr sz="900" i="1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088"/>
            <a:ext cx="29718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9" tIns="0" rIns="19239" bIns="0" numCol="1" anchor="b" anchorCtr="0" compatLnSpc="1">
            <a:prstTxWarp prst="textNoShape">
              <a:avLst/>
            </a:prstTxWarp>
          </a:bodyPr>
          <a:lstStyle>
            <a:lvl1pPr defTabSz="920750">
              <a:defRPr sz="900" i="1"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28088"/>
            <a:ext cx="29718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39" tIns="0" rIns="19239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900" i="1">
                <a:latin typeface="Times New Roman" pitchFamily="1" charset="0"/>
              </a:defRPr>
            </a:lvl1pPr>
          </a:lstStyle>
          <a:p>
            <a:pPr>
              <a:defRPr/>
            </a:pPr>
            <a:fld id="{16376DF9-8C92-4922-A800-B0C13540C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6025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9" tIns="46495" rIns="92989" bIns="464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548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548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335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335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335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35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4" tIns="46033" rIns="92064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335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4" tIns="46033" rIns="92064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-317500" y="855663"/>
            <a:ext cx="97551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586538" y="6303963"/>
            <a:ext cx="2149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4" tIns="46033" rIns="92064" bIns="46033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0000FF"/>
                </a:solidFill>
                <a:latin typeface="Arial" charset="0"/>
              </a:rPr>
              <a:t>MIT Lincoln Laboratory</a:t>
            </a:r>
          </a:p>
        </p:txBody>
      </p:sp>
      <p:pic>
        <p:nvPicPr>
          <p:cNvPr id="1030" name="Picture 12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6250" y="98425"/>
            <a:ext cx="558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Freeform 14"/>
          <p:cNvSpPr>
            <a:spLocks/>
          </p:cNvSpPr>
          <p:nvPr/>
        </p:nvSpPr>
        <p:spPr bwMode="auto">
          <a:xfrm flipV="1">
            <a:off x="8763000" y="6248400"/>
            <a:ext cx="914400" cy="182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457200" y="6400800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4" tIns="46033" rIns="92064" bIns="46033" anchor="ctr"/>
          <a:lstStyle/>
          <a:p>
            <a:pPr algn="ctr">
              <a:defRPr/>
            </a:pPr>
            <a:r>
              <a:rPr lang="en-US" sz="700" b="1">
                <a:latin typeface="Arial" charset="0"/>
              </a:rPr>
              <a:t>999999-</a:t>
            </a:r>
            <a:fld id="{19D20EAE-90BC-44AA-8E0A-9A0F50E40734}" type="slidenum">
              <a:rPr lang="en-US" sz="700" b="1">
                <a:latin typeface="Arial" charset="0"/>
              </a:rPr>
              <a:pPr algn="ctr">
                <a:defRPr/>
              </a:pPr>
              <a:t>‹#›</a:t>
            </a:fld>
            <a:endParaRPr lang="en-US" sz="700" b="1">
              <a:latin typeface="Arial" charset="0"/>
            </a:endParaRPr>
          </a:p>
          <a:p>
            <a:pPr algn="ctr">
              <a:defRPr/>
            </a:pPr>
            <a:r>
              <a:rPr lang="en-US" sz="700" b="1">
                <a:latin typeface="Arial" charset="0"/>
              </a:rPr>
              <a:t>XYZ 3/11/2005</a:t>
            </a:r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 flipV="1">
            <a:off x="-304800" y="6324600"/>
            <a:ext cx="6859588" cy="106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25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131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600" b="1">
          <a:solidFill>
            <a:schemeClr val="tx1"/>
          </a:solidFill>
          <a:latin typeface="+mn-lt"/>
        </a:defRPr>
      </a:lvl3pPr>
      <a:lvl4pPr marL="1546225" indent="-1190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4pPr>
      <a:lvl5pPr marL="18288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5pPr>
      <a:lvl6pPr marL="22860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6pPr>
      <a:lvl7pPr marL="27432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7pPr>
      <a:lvl8pPr marL="32004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8pPr>
      <a:lvl9pPr marL="3657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1"/>
          <p:cNvSpPr>
            <a:spLocks noGrp="1" noChangeArrowheads="1"/>
          </p:cNvSpPr>
          <p:nvPr>
            <p:ph type="title"/>
          </p:nvPr>
        </p:nvSpPr>
        <p:spPr>
          <a:xfrm>
            <a:off x="1000125" y="1962150"/>
            <a:ext cx="7086600" cy="762000"/>
          </a:xfrm>
        </p:spPr>
        <p:txBody>
          <a:bodyPr/>
          <a:lstStyle/>
          <a:p>
            <a:r>
              <a:rPr lang="en-US" smtClean="0"/>
              <a:t>VSIPL and SAR Performance on Multiple Generations of Intel® Processors</a:t>
            </a:r>
          </a:p>
        </p:txBody>
      </p:sp>
      <p:sp>
        <p:nvSpPr>
          <p:cNvPr id="2051" name="Rectangle 132"/>
          <p:cNvSpPr>
            <a:spLocks noGrp="1" noChangeArrowheads="1"/>
          </p:cNvSpPr>
          <p:nvPr>
            <p:ph type="body" sz="half" idx="1"/>
          </p:nvPr>
        </p:nvSpPr>
        <p:spPr>
          <a:xfrm>
            <a:off x="371475" y="4433888"/>
            <a:ext cx="8296275" cy="1271587"/>
          </a:xfrm>
        </p:spPr>
        <p:txBody>
          <a:bodyPr/>
          <a:lstStyle/>
          <a:p>
            <a:pPr algn="r">
              <a:buFontTx/>
              <a:buNone/>
            </a:pPr>
            <a:r>
              <a:rPr lang="en-US" dirty="0" smtClean="0"/>
              <a:t>Peter Carlston, </a:t>
            </a:r>
          </a:p>
          <a:p>
            <a:pPr algn="r">
              <a:buFontTx/>
              <a:buNone/>
            </a:pPr>
            <a:r>
              <a:rPr lang="en-US" dirty="0" smtClean="0"/>
              <a:t>Platform Architect,</a:t>
            </a:r>
          </a:p>
          <a:p>
            <a:pPr algn="r">
              <a:buFontTx/>
              <a:buNone/>
            </a:pPr>
            <a:r>
              <a:rPr lang="en-US" dirty="0" smtClean="0"/>
              <a:t>Embedded Computing Division</a:t>
            </a:r>
          </a:p>
          <a:p>
            <a:pPr algn="r">
              <a:buFontTx/>
              <a:buNone/>
            </a:pPr>
            <a:r>
              <a:rPr lang="en-US" dirty="0" smtClean="0"/>
              <a:t>Intel Corporation</a:t>
            </a:r>
          </a:p>
        </p:txBody>
      </p:sp>
      <p:sp>
        <p:nvSpPr>
          <p:cNvPr id="2052" name="Rectangle 134"/>
          <p:cNvSpPr>
            <a:spLocks noChangeArrowheads="1"/>
          </p:cNvSpPr>
          <p:nvPr/>
        </p:nvSpPr>
        <p:spPr bwMode="auto">
          <a:xfrm>
            <a:off x="450850" y="6296025"/>
            <a:ext cx="184150" cy="3365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52425" y="6477000"/>
            <a:ext cx="1028700" cy="381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VSIPL and SAR Benchmark Systems</a:t>
            </a:r>
          </a:p>
        </p:txBody>
      </p:sp>
      <p:sp>
        <p:nvSpPr>
          <p:cNvPr id="230532" name="Rectangle 132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957263"/>
            <a:ext cx="8296275" cy="54340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Benchmark Systems and Methodology</a:t>
            </a:r>
          </a:p>
          <a:p>
            <a:pPr lvl="1">
              <a:defRPr/>
            </a:pPr>
            <a:r>
              <a:rPr lang="en-US" dirty="0" smtClean="0"/>
              <a:t>Freescale MCP8641D (2007) @ 1 GHz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GE Fanuc DSP230 single board computer; </a:t>
            </a:r>
            <a:r>
              <a:rPr lang="en-US" dirty="0" err="1" smtClean="0"/>
              <a:t>AXISLib</a:t>
            </a:r>
            <a:r>
              <a:rPr lang="en-US" dirty="0" smtClean="0"/>
              <a:t> VSIPL 2.3; VxWorks 6.6; 2 cores; 1MB cache/core;  ~25W max processor power</a:t>
            </a:r>
          </a:p>
          <a:p>
            <a:pPr lvl="1" indent="-347663">
              <a:defRPr/>
            </a:pPr>
            <a:r>
              <a:rPr lang="en-US" dirty="0" smtClean="0">
                <a:cs typeface="Times New Roman"/>
              </a:rPr>
              <a:t>Intel Core 2 Duo SL9400 (2008) @ 1.86 GHz</a:t>
            </a:r>
          </a:p>
          <a:p>
            <a:pPr lvl="2" indent="-347663">
              <a:buFont typeface="Arial" pitchFamily="34" charset="0"/>
              <a:buChar char="•"/>
              <a:defRPr/>
            </a:pPr>
            <a:r>
              <a:rPr lang="en-US" dirty="0" smtClean="0">
                <a:cs typeface="Times New Roman"/>
              </a:rPr>
              <a:t>HP 2530P Laptop; N.A. Software VSIPL Beta for Intel Architecture; Linux; 2 cores; 6 MB shared cache; 31.5 W max power incl. chipset</a:t>
            </a:r>
          </a:p>
          <a:p>
            <a:pPr lvl="1" indent="-347663">
              <a:defRPr/>
            </a:pPr>
            <a:r>
              <a:rPr lang="en-US" dirty="0" smtClean="0">
                <a:solidFill>
                  <a:srgbClr val="000000"/>
                </a:solidFill>
                <a:cs typeface="Times New Roman"/>
              </a:rPr>
              <a:t>Intel Core i5-430M (2010) @ 2.0 GHz (fixed)</a:t>
            </a:r>
          </a:p>
          <a:p>
            <a:pPr lvl="2" indent="-34766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cs typeface="Times New Roman"/>
              </a:rPr>
              <a:t>Acer Aspire AS5741-6823 Laptop; N.A. Software VSIPL AVX Beta; Linux; 2 cores; 3MB shared cache; ~39W max power incl. chipset</a:t>
            </a:r>
          </a:p>
          <a:p>
            <a:pPr lvl="1" indent="-347663">
              <a:defRPr/>
            </a:pPr>
            <a:r>
              <a:rPr lang="en-US" dirty="0" smtClean="0">
                <a:solidFill>
                  <a:srgbClr val="000000"/>
                </a:solidFill>
                <a:cs typeface="Times New Roman"/>
              </a:rPr>
              <a:t>Intel Core i7 2710QE (2011) @ 2.0 GHz (fixed)</a:t>
            </a:r>
          </a:p>
          <a:p>
            <a:pPr lvl="2" indent="-347663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cs typeface="Times New Roman"/>
              </a:rPr>
              <a:t>Intel ‘Emerald Lake’ Customer Ref. Board; N.A. Software VSIPL AVX Beta; 4 cores; 6MB shared cache; Linux; ~51W max power incl. chipset</a:t>
            </a:r>
          </a:p>
          <a:p>
            <a:pPr lvl="1" indent="-347663">
              <a:defRPr/>
            </a:pPr>
            <a:r>
              <a:rPr lang="en-US" dirty="0" smtClean="0"/>
              <a:t>Intel Core i7-2715QE (2011) @ 2.1 GHz; Intel Turbo Boost enabled</a:t>
            </a:r>
          </a:p>
          <a:p>
            <a:pPr lvl="2" indent="-347663">
              <a:buFont typeface="Arial" pitchFamily="34" charset="0"/>
              <a:buChar char="•"/>
              <a:defRPr/>
            </a:pPr>
            <a:r>
              <a:rPr lang="en-US" dirty="0" smtClean="0"/>
              <a:t>GE Intelligent Platforms DSP280; </a:t>
            </a:r>
            <a:r>
              <a:rPr lang="en-US" dirty="0" err="1" smtClean="0"/>
              <a:t>AXISLib</a:t>
            </a:r>
            <a:r>
              <a:rPr lang="en-US" dirty="0" smtClean="0"/>
              <a:t>-AVX Beta; 1.0; </a:t>
            </a:r>
            <a:r>
              <a:rPr lang="en-US" dirty="0" smtClean="0">
                <a:ea typeface="Luxi Sans"/>
                <a:cs typeface="Times New Roman"/>
              </a:rPr>
              <a:t>Scientific Linux 6.0 x64, Kernel 2.6.32; </a:t>
            </a:r>
            <a:r>
              <a:rPr lang="en-US" dirty="0" smtClean="0"/>
              <a:t>~51W max power incl. chipset</a:t>
            </a:r>
          </a:p>
          <a:p>
            <a:pPr indent="-347663">
              <a:defRPr/>
            </a:pPr>
            <a:r>
              <a:rPr lang="en-US" dirty="0" smtClean="0">
                <a:ea typeface="Luxi Sans"/>
                <a:cs typeface="Times New Roman"/>
              </a:rPr>
              <a:t>VSIPL Tests conducted by GE-IP and NA Software 2009-2011</a:t>
            </a:r>
          </a:p>
          <a:p>
            <a:pPr lvl="1" indent="-347663">
              <a:defRPr/>
            </a:pPr>
            <a:r>
              <a:rPr lang="en-US" dirty="0" smtClean="0">
                <a:solidFill>
                  <a:srgbClr val="000000"/>
                </a:solidFill>
              </a:rPr>
              <a:t>Single Thread tests only; data in warm caches where possible</a:t>
            </a:r>
          </a:p>
          <a:p>
            <a:pPr indent="-347663">
              <a:defRPr/>
            </a:pPr>
            <a:r>
              <a:rPr lang="en-US" dirty="0" smtClean="0">
                <a:solidFill>
                  <a:srgbClr val="000000"/>
                </a:solidFill>
                <a:ea typeface="Luxi Sans"/>
                <a:cs typeface="Times New Roman"/>
              </a:rPr>
              <a:t>SAR/SARMTI Tests conducted by NA Software, 2010</a:t>
            </a:r>
            <a:endParaRPr lang="en-US" dirty="0" smtClean="0">
              <a:ea typeface="Luxi Sans"/>
              <a:cs typeface="Times New Roman"/>
            </a:endParaRPr>
          </a:p>
          <a:p>
            <a:pPr indent="-347663">
              <a:buFontTx/>
              <a:buNone/>
              <a:defRPr/>
            </a:pPr>
            <a:endParaRPr lang="en-US" dirty="0" smtClean="0"/>
          </a:p>
        </p:txBody>
      </p:sp>
      <p:sp>
        <p:nvSpPr>
          <p:cNvPr id="3076" name="Rectangle 134"/>
          <p:cNvSpPr>
            <a:spLocks noChangeArrowheads="1"/>
          </p:cNvSpPr>
          <p:nvPr/>
        </p:nvSpPr>
        <p:spPr bwMode="auto">
          <a:xfrm>
            <a:off x="450850" y="6296025"/>
            <a:ext cx="184150" cy="3365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52425" y="6477000"/>
            <a:ext cx="1028700" cy="381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4"/>
          <p:cNvSpPr>
            <a:spLocks noChangeArrowheads="1"/>
          </p:cNvSpPr>
          <p:nvPr/>
        </p:nvSpPr>
        <p:spPr bwMode="auto">
          <a:xfrm>
            <a:off x="450850" y="6296025"/>
            <a:ext cx="184150" cy="3365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99" name="Rectangle 1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VSIPL 1D FFT Relative Performance </a:t>
            </a:r>
          </a:p>
        </p:txBody>
      </p:sp>
      <p:sp>
        <p:nvSpPr>
          <p:cNvPr id="4100" name="Rectangle 132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052513"/>
            <a:ext cx="8296275" cy="5434012"/>
          </a:xfrm>
        </p:spPr>
        <p:txBody>
          <a:bodyPr/>
          <a:lstStyle/>
          <a:p>
            <a:pPr marL="342900" lvl="1" indent="-347663">
              <a:buSzPct val="125000"/>
              <a:buFontTx/>
              <a:buNone/>
            </a:pPr>
            <a:endParaRPr lang="en-US" smtClean="0">
              <a:ea typeface="Luxi Sans"/>
              <a:cs typeface="Times New Roman" pitchFamily="18" charset="0"/>
            </a:endParaRPr>
          </a:p>
          <a:p>
            <a:pPr indent="-347663">
              <a:buFontTx/>
              <a:buNone/>
            </a:pPr>
            <a:endParaRPr lang="en-US" smtClean="0">
              <a:ea typeface="Luxi Sans"/>
              <a:cs typeface="Times New Roman" pitchFamily="18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323850" y="1057276"/>
          <a:ext cx="8534400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32"/>
          <p:cNvSpPr txBox="1">
            <a:spLocks noChangeArrowheads="1"/>
          </p:cNvSpPr>
          <p:nvPr/>
        </p:nvSpPr>
        <p:spPr bwMode="auto">
          <a:xfrm>
            <a:off x="428625" y="4991100"/>
            <a:ext cx="82962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3" rIns="92064" bIns="46033"/>
          <a:lstStyle/>
          <a:p>
            <a:pPr marL="404813" indent="-347663">
              <a:lnSpc>
                <a:spcPct val="90000"/>
              </a:lnSpc>
              <a:spcBef>
                <a:spcPct val="25000"/>
              </a:spcBef>
              <a:buSzPct val="100000"/>
              <a:buFontTx/>
              <a:buChar char="–"/>
              <a:defRPr/>
            </a:pPr>
            <a:r>
              <a:rPr lang="en-US" b="1" kern="0" dirty="0">
                <a:latin typeface="+mn-lt"/>
              </a:rPr>
              <a:t>2008 Intel </a:t>
            </a:r>
            <a:r>
              <a:rPr lang="en-US" b="1" kern="0" dirty="0" smtClean="0">
                <a:latin typeface="+mn-lt"/>
              </a:rPr>
              <a:t>processor vs Freescale: </a:t>
            </a:r>
            <a:r>
              <a:rPr lang="en-US" b="1" kern="0" dirty="0">
                <a:latin typeface="+mn-lt"/>
              </a:rPr>
              <a:t>Clock speed benefits Intel &lt;256K points; 6M L2 cache benefits Intel &gt; 256K points</a:t>
            </a:r>
          </a:p>
          <a:p>
            <a:pPr marL="404813" indent="-347663">
              <a:lnSpc>
                <a:spcPct val="90000"/>
              </a:lnSpc>
              <a:spcBef>
                <a:spcPct val="25000"/>
              </a:spcBef>
              <a:buSzPct val="100000"/>
              <a:buFontTx/>
              <a:buChar char="–"/>
              <a:defRPr/>
            </a:pPr>
            <a:r>
              <a:rPr lang="en-US" b="1" kern="0" dirty="0">
                <a:latin typeface="+mn-lt"/>
              </a:rPr>
              <a:t>2010 Intel processor:  Minor or no improvement vs 2008 Intel processor</a:t>
            </a:r>
          </a:p>
          <a:p>
            <a:pPr marL="404813" indent="-347663">
              <a:lnSpc>
                <a:spcPct val="90000"/>
              </a:lnSpc>
              <a:spcBef>
                <a:spcPct val="25000"/>
              </a:spcBef>
              <a:buSzPct val="100000"/>
              <a:buFontTx/>
              <a:buChar char="–"/>
              <a:defRPr/>
            </a:pPr>
            <a:r>
              <a:rPr lang="en-US" b="1" kern="0" dirty="0">
                <a:latin typeface="+mn-lt"/>
              </a:rPr>
              <a:t>2011 Intel processor:  Major micro-architecture enhancement: 2x load/store bandwidth; ring bus; 256-bit SIMD registers (Intel® AVX)</a:t>
            </a:r>
          </a:p>
          <a:p>
            <a:pPr marL="342900" indent="-347663">
              <a:lnSpc>
                <a:spcPct val="90000"/>
              </a:lnSpc>
              <a:spcBef>
                <a:spcPct val="25000"/>
              </a:spcBef>
              <a:buSzPct val="125000"/>
              <a:defRPr/>
            </a:pPr>
            <a:endParaRPr lang="en-US" sz="2000" b="1" kern="0" dirty="0">
              <a:latin typeface="+mn-lt"/>
            </a:endParaRP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7421563" y="4468813"/>
            <a:ext cx="14255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t"/>
            <a:r>
              <a:rPr lang="en-US">
                <a:solidFill>
                  <a:srgbClr val="000000"/>
                </a:solidFill>
              </a:rPr>
              <a:t>vsip_ccfftip_f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2425" y="6477000"/>
            <a:ext cx="1028700" cy="381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VSIPL and SAR Performance on Multiple Generations of Intel® Processors</a:t>
            </a:r>
          </a:p>
        </p:txBody>
      </p:sp>
      <p:sp>
        <p:nvSpPr>
          <p:cNvPr id="5123" name="Rectangle 134"/>
          <p:cNvSpPr>
            <a:spLocks noChangeArrowheads="1"/>
          </p:cNvSpPr>
          <p:nvPr/>
        </p:nvSpPr>
        <p:spPr bwMode="auto">
          <a:xfrm>
            <a:off x="450850" y="6296025"/>
            <a:ext cx="184150" cy="3365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4350" y="933450"/>
          <a:ext cx="7576549" cy="5268611"/>
        </p:xfrm>
        <a:graphic>
          <a:graphicData uri="http://schemas.openxmlformats.org/drawingml/2006/table">
            <a:tbl>
              <a:tblPr/>
              <a:tblGrid>
                <a:gridCol w="1858399"/>
                <a:gridCol w="1215107"/>
                <a:gridCol w="1143630"/>
                <a:gridCol w="1143630"/>
                <a:gridCol w="1159513"/>
                <a:gridCol w="1056270"/>
              </a:tblGrid>
              <a:tr h="1010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VSIPL* Function</a:t>
                      </a:r>
                      <a:endParaRPr lang="en-US" sz="1600" b="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Intel® Core™ Processor 2011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vs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Freescale* MPC-8641D</a:t>
                      </a:r>
                      <a:endParaRPr lang="en-US" sz="1600" b="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Luxi Sans"/>
                          <a:cs typeface="Times New Roman"/>
                        </a:rPr>
                        <a:t>Intel® Core™ Processors 2010 vs 2008</a:t>
                      </a: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Luxi Sans"/>
                          <a:cs typeface="Times New Roman"/>
                        </a:rPr>
                        <a:t>Intel® Core™ Processors 2011 vs 2008 </a:t>
                      </a: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Luxi Sans"/>
                          <a:cs typeface="Times New Roman"/>
                        </a:rPr>
                        <a:t>Intel® Core™ Processors 2011 vs 2010</a:t>
                      </a:r>
                      <a:endParaRPr lang="en-US" sz="1600" b="0" baseline="0" dirty="0" smtClean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Luxi Sans"/>
                          <a:cs typeface="Times New Roman"/>
                        </a:rPr>
                        <a:t>Intel® Core™ i7- 2011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Luxi Sans"/>
                          <a:cs typeface="Times New Roman"/>
                        </a:rPr>
                        <a:t>AVX vs SSE</a:t>
                      </a: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2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n-lt"/>
                          <a:ea typeface="Luxi Sans"/>
                          <a:cs typeface="Times New Roman"/>
                        </a:rPr>
                        <a:t>1D FFT</a:t>
                      </a: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 – 14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&lt; 1.1X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2.4 - 3.5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3.5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1.2 - 1.8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Multiple 1D</a:t>
                      </a:r>
                      <a:r>
                        <a:rPr lang="en-US" sz="1400" baseline="0" dirty="0" smtClean="0">
                          <a:latin typeface="+mn-lt"/>
                          <a:ea typeface="Luxi Sans"/>
                          <a:cs typeface="Times New Roman"/>
                        </a:rPr>
                        <a:t> FFT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5.4 – 10.4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2.5 – 3.3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2.6 –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3.7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1.3 – 1.6X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6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2D FFT,</a:t>
                      </a:r>
                      <a:r>
                        <a:rPr lang="en-US" sz="1400" baseline="0" dirty="0" smtClean="0">
                          <a:latin typeface="+mn-lt"/>
                          <a:ea typeface="Luxi Sans"/>
                          <a:cs typeface="Times New Roman"/>
                        </a:rPr>
                        <a:t> non-square matrices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 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2.3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0.7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1.3X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6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2D FFT,</a:t>
                      </a:r>
                      <a:r>
                        <a:rPr lang="en-US" sz="1400" baseline="0" dirty="0" smtClean="0">
                          <a:latin typeface="+mn-lt"/>
                          <a:ea typeface="Luxi Sans"/>
                          <a:cs typeface="Times New Roman"/>
                        </a:rPr>
                        <a:t> smaller square matrices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 – 3.1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 – 1.6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6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Complex</a:t>
                      </a:r>
                      <a:r>
                        <a:rPr lang="en-US" sz="1400" baseline="0" dirty="0" smtClean="0">
                          <a:latin typeface="+mn-lt"/>
                          <a:ea typeface="Luxi Sans"/>
                          <a:cs typeface="Times New Roman"/>
                        </a:rPr>
                        <a:t> Matrix Transpose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 – 26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&lt; 1.1X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0.6 – 2.14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4.1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Vector Multiply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4.6 – 72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 – 8.3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2.1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4.5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2.9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Vector</a:t>
                      </a:r>
                      <a:r>
                        <a:rPr lang="en-US" sz="1400" baseline="0" dirty="0" smtClean="0">
                          <a:latin typeface="+mn-lt"/>
                          <a:ea typeface="Luxi Sans"/>
                          <a:cs typeface="Times New Roman"/>
                        </a:rPr>
                        <a:t> Sine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1.4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3.6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3.7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3.1 – 4.7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0.4 – 1.8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7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Vector Cosine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 – 1.4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2.2 – 2.6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2.8 – 2.9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1.4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7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Vector</a:t>
                      </a:r>
                      <a:r>
                        <a:rPr lang="en-US" sz="1400" baseline="0" dirty="0" smtClean="0">
                          <a:latin typeface="+mn-lt"/>
                          <a:ea typeface="Luxi Sans"/>
                          <a:cs typeface="Times New Roman"/>
                        </a:rPr>
                        <a:t> Square Root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2.6 – 4.5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 – 3.2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 – 2.9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1.2 -2.1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9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Vector</a:t>
                      </a:r>
                      <a:r>
                        <a:rPr lang="en-US" sz="1400" baseline="0" dirty="0" smtClean="0">
                          <a:latin typeface="+mn-lt"/>
                          <a:ea typeface="Luxi Sans"/>
                          <a:cs typeface="Times New Roman"/>
                        </a:rPr>
                        <a:t> Scatter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 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 8.2x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1.5 – 4.1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Luxi Sans"/>
                          <a:cs typeface="Times New Roman"/>
                        </a:rPr>
                        <a:t>Vector</a:t>
                      </a:r>
                      <a:r>
                        <a:rPr lang="en-US" sz="1400" baseline="0" dirty="0" smtClean="0">
                          <a:latin typeface="+mn-lt"/>
                          <a:ea typeface="Luxi Sans"/>
                          <a:cs typeface="Times New Roman"/>
                        </a:rPr>
                        <a:t> Gather</a:t>
                      </a:r>
                      <a:endParaRPr lang="en-US" sz="1400" dirty="0">
                        <a:latin typeface="+mn-lt"/>
                        <a:ea typeface="Luxi Sans"/>
                        <a:cs typeface="Times New Roman"/>
                      </a:endParaRPr>
                    </a:p>
                  </a:txBody>
                  <a:tcPr marL="55390" marR="55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2.5 – 4.8x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1.5 – 4.1 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352425" y="6477000"/>
            <a:ext cx="1028700" cy="381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1"/>
          <p:cNvSpPr>
            <a:spLocks noGrp="1" noChangeArrowheads="1"/>
          </p:cNvSpPr>
          <p:nvPr>
            <p:ph type="title"/>
          </p:nvPr>
        </p:nvSpPr>
        <p:spPr>
          <a:xfrm>
            <a:off x="1066800" y="47625"/>
            <a:ext cx="7086600" cy="762000"/>
          </a:xfrm>
        </p:spPr>
        <p:txBody>
          <a:bodyPr/>
          <a:lstStyle/>
          <a:p>
            <a:r>
              <a:rPr lang="en-US" dirty="0" smtClean="0"/>
              <a:t>SAR/SARMTI Performance on 2010 and 2011 Intel® Processors</a:t>
            </a:r>
          </a:p>
        </p:txBody>
      </p:sp>
      <p:sp>
        <p:nvSpPr>
          <p:cNvPr id="6147" name="Rectangle 132"/>
          <p:cNvSpPr>
            <a:spLocks noGrp="1" noChangeArrowheads="1"/>
          </p:cNvSpPr>
          <p:nvPr>
            <p:ph type="body" sz="half" idx="1"/>
          </p:nvPr>
        </p:nvSpPr>
        <p:spPr>
          <a:xfrm>
            <a:off x="219075" y="4273550"/>
            <a:ext cx="8724900" cy="1089025"/>
          </a:xfrm>
        </p:spPr>
        <p:txBody>
          <a:bodyPr/>
          <a:lstStyle/>
          <a:p>
            <a:pPr marL="285750" lvl="1" indent="-228600"/>
            <a:r>
              <a:rPr lang="en-US" dirty="0" smtClean="0"/>
              <a:t>Core for core, the 2011 Intel® processor performs &gt;2X better on these algorithms</a:t>
            </a:r>
          </a:p>
          <a:p>
            <a:pPr marL="285750" lvl="1" indent="-228600"/>
            <a:r>
              <a:rPr lang="en-US" dirty="0" smtClean="0"/>
              <a:t>Running with 4 threads yields a 3-4X performance benefit (additional 12W max thermal design power)</a:t>
            </a:r>
          </a:p>
        </p:txBody>
      </p:sp>
      <p:sp>
        <p:nvSpPr>
          <p:cNvPr id="6148" name="Rectangle 134"/>
          <p:cNvSpPr>
            <a:spLocks noChangeArrowheads="1"/>
          </p:cNvSpPr>
          <p:nvPr/>
        </p:nvSpPr>
        <p:spPr bwMode="auto">
          <a:xfrm>
            <a:off x="450850" y="6296025"/>
            <a:ext cx="184150" cy="3365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" name="Group 2"/>
          <p:cNvGraphicFramePr>
            <a:graphicFrameLocks noGrp="1"/>
          </p:cNvGraphicFramePr>
          <p:nvPr/>
        </p:nvGraphicFramePr>
        <p:xfrm>
          <a:off x="381000" y="936625"/>
          <a:ext cx="8419807" cy="313003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295401"/>
                <a:gridCol w="4552949"/>
                <a:gridCol w="1323975"/>
                <a:gridCol w="1247482"/>
              </a:tblGrid>
              <a:tr h="1000793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N.A. Software Algorithm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System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</a:t>
                      </a:r>
                    </a:p>
                    <a:p>
                      <a:pPr algn="ctr"/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Threads (cores)</a:t>
                      </a:r>
                      <a:endParaRPr lang="en-US" sz="1600" b="1" dirty="0"/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Threads (cores)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352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Intel® Core™ i7-2710QE with Intel® AVX 1.0 </a:t>
                      </a: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(2011)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0.059 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0.027 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352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Intel® Core™ i5-430M with Intel SSE 4.2 </a:t>
                      </a: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(2010)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0.135 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0.121 s*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249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Intel® Core™ i7-2710QE Speed Up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2.3X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4.4X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352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SARMTI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Intel® Core™ i7-2710QE with Intel® AVX 1.0 </a:t>
                      </a: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(2011)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6.03 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3.841 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352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Intel® Core™ i5-430M with Intel SSE 4.2 </a:t>
                      </a: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(2010)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15.197 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13.667 s*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249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Intel® Core™ i7-2710QE Speed Up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2.5X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3.5X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90000" marR="90000" marT="135252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09550" y="5837238"/>
            <a:ext cx="87058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tabLst>
                <a:tab pos="171450" algn="l"/>
              </a:tabLst>
              <a:defRPr/>
            </a:pPr>
            <a:r>
              <a:rPr lang="en-US" b="1" dirty="0">
                <a:latin typeface="+mn-lt"/>
                <a:ea typeface="Verdana" pitchFamily="34" charset="0"/>
                <a:cs typeface="Verdana" pitchFamily="34" charset="0"/>
              </a:rPr>
              <a:t>* 4 thread timings utilize </a:t>
            </a:r>
            <a:r>
              <a:rPr lang="en-US" b="1" dirty="0" smtClean="0">
                <a:latin typeface="+mn-lt"/>
                <a:ea typeface="Verdana" pitchFamily="34" charset="0"/>
                <a:cs typeface="Verdana" pitchFamily="34" charset="0"/>
              </a:rPr>
              <a:t>Intel Hyper Threading </a:t>
            </a:r>
            <a:r>
              <a:rPr lang="en-US" b="1" dirty="0">
                <a:latin typeface="+mn-lt"/>
                <a:ea typeface="Verdana" pitchFamily="34" charset="0"/>
                <a:cs typeface="Verdana" pitchFamily="34" charset="0"/>
              </a:rPr>
              <a:t>since only a 2-core version is available.  </a:t>
            </a:r>
            <a:endParaRPr lang="en-US" b="1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2425" y="6477000"/>
            <a:ext cx="1028700" cy="381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-Whi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NC-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-Whi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-Whi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-Whi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-Whi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-Whi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-Whi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-Whi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Settings\boroson\Application Data\Microsoft\Templates\Lincoln\NC-White.pot</Template>
  <TotalTime>11844</TotalTime>
  <Pages>1</Pages>
  <Words>766</Words>
  <Application>Microsoft Macintosh PowerPoint</Application>
  <PresentationFormat>On-screen Show (4:3)</PresentationFormat>
  <Paragraphs>116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NC-White</vt:lpstr>
      <vt:lpstr>VSIPL and SAR Performance on Multiple Generations of Intel® Processors</vt:lpstr>
      <vt:lpstr>VSIPL and SAR Benchmark Systems</vt:lpstr>
      <vt:lpstr>VSIPL 1D FFT Relative Performance </vt:lpstr>
      <vt:lpstr>VSIPL and SAR Performance on Multiple Generations of Intel® Processors</vt:lpstr>
      <vt:lpstr>SAR/SARMTI Performance on 2010 and 2011 Intel® Processors</vt:lpstr>
    </vt:vector>
  </TitlesOfParts>
  <Company>MIT Lincoln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Overview of Free-Space Optical Communications</dc:title>
  <dc:creator>Don Boroson</dc:creator>
  <cp:lastModifiedBy>Information Services Department</cp:lastModifiedBy>
  <cp:revision>154</cp:revision>
  <cp:lastPrinted>2001-06-18T18:57:59Z</cp:lastPrinted>
  <dcterms:created xsi:type="dcterms:W3CDTF">2011-11-02T18:09:45Z</dcterms:created>
  <dcterms:modified xsi:type="dcterms:W3CDTF">2011-11-02T18:10:12Z</dcterms:modified>
</cp:coreProperties>
</file>