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93975" autoAdjust="0"/>
  </p:normalViewPr>
  <p:slideViewPr>
    <p:cSldViewPr snapToGrid="0">
      <p:cViewPr varScale="1">
        <p:scale>
          <a:sx n="155" d="100"/>
          <a:sy n="155" d="100"/>
        </p:scale>
        <p:origin x="-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fld id="{BAC163EA-C73A-47FE-A969-3C2FE961D8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fld id="{FFABBE6B-6949-4B0B-BB52-F8D70DF7AE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43400"/>
            <a:ext cx="5032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F1697-B1FD-4BA8-AF78-8F256EB6D420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charset="0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charset="0"/>
              </a:rPr>
              <a:t>1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4614" y="0"/>
            <a:ext cx="2973387" cy="45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4614" y="8686489"/>
            <a:ext cx="2973387" cy="45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b="0" i="1">
                <a:latin typeface="Arial" charset="0"/>
              </a:rPr>
              <a:t>1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883026" y="0"/>
            <a:ext cx="2974975" cy="45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883026" y="8686489"/>
            <a:ext cx="2974975" cy="45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b="0" i="1">
                <a:latin typeface="Arial" charset="0"/>
              </a:rPr>
              <a:t>1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403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84026" y="0"/>
            <a:ext cx="2973974" cy="45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84026" y="8686489"/>
            <a:ext cx="2973974" cy="45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26" tIns="0" rIns="19026" bIns="0" anchor="b"/>
          <a:lstStyle/>
          <a:p>
            <a:pPr algn="r" defTabSz="912879"/>
            <a:r>
              <a:rPr lang="en-US" sz="1000" i="1" dirty="0">
                <a:latin typeface="Times" charset="0"/>
              </a:rPr>
              <a:t>1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" y="8686489"/>
            <a:ext cx="2972421" cy="45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" y="0"/>
            <a:ext cx="2972421" cy="45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882473" y="0"/>
            <a:ext cx="2975527" cy="45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882473" y="8686489"/>
            <a:ext cx="2975527" cy="45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26" tIns="0" rIns="19026" bIns="0" anchor="b"/>
          <a:lstStyle/>
          <a:p>
            <a:pPr algn="r" defTabSz="912879"/>
            <a:r>
              <a:rPr lang="en-US" sz="1000" i="1" dirty="0">
                <a:latin typeface="Times" charset="0"/>
              </a:rPr>
              <a:t>1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" y="8686489"/>
            <a:ext cx="2972421" cy="45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" y="0"/>
            <a:ext cx="2972421" cy="45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730" tIns="44865" rIns="89730" bIns="44865" anchor="ctr"/>
          <a:lstStyle/>
          <a:p>
            <a:endParaRPr lang="en-US"/>
          </a:p>
        </p:txBody>
      </p:sp>
      <p:sp>
        <p:nvSpPr>
          <p:cNvPr id="2049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91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371600" y="1600201"/>
            <a:ext cx="6400800" cy="838200"/>
          </a:xfrm>
          <a:prstGeom prst="rect">
            <a:avLst/>
          </a:prstGeom>
        </p:spPr>
        <p:txBody>
          <a:bodyPr anchor="t" anchorCtr="0"/>
          <a:lstStyle>
            <a:lvl1pPr marL="0" indent="0" algn="ct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ts val="1000"/>
              </a:spcAft>
              <a:buSzPct val="125000"/>
              <a:buFontTx/>
              <a:buNone/>
              <a:def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202" name="Rectangle 10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438400"/>
            <a:ext cx="6400800" cy="2057400"/>
          </a:xfrm>
          <a:ln w="12700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  <a:defRPr sz="2000"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032"/>
          <p:cNvSpPr>
            <a:spLocks noChangeArrowheads="1"/>
          </p:cNvSpPr>
          <p:nvPr userDrawn="1"/>
        </p:nvSpPr>
        <p:spPr bwMode="auto">
          <a:xfrm>
            <a:off x="357294" y="6428232"/>
            <a:ext cx="666750" cy="34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/>
          <a:lstStyle/>
          <a:p>
            <a:pPr algn="ctr"/>
            <a:r>
              <a:rPr lang="en-US" sz="700" b="1" dirty="0" smtClean="0"/>
              <a:t>HPEC11-</a:t>
            </a:r>
            <a:fld id="{AE4CF406-AC05-4EC7-B24F-AAE22EF065C6}" type="slidenum">
              <a:rPr lang="en-US" sz="700" b="1"/>
              <a:pPr algn="ctr"/>
              <a:t>‹#›</a:t>
            </a:fld>
            <a:endParaRPr lang="en-US" sz="700" b="1" dirty="0" smtClean="0"/>
          </a:p>
          <a:p>
            <a:pPr algn="ctr"/>
            <a:r>
              <a:rPr lang="en-US" sz="700" b="1" dirty="0" smtClean="0"/>
              <a:t>BAB </a:t>
            </a:r>
            <a:fld id="{9F39FB66-74DD-483D-812F-CE319D1E4A6F}" type="datetime1">
              <a:rPr lang="en-US" sz="700" b="1"/>
              <a:pPr algn="ctr"/>
              <a:t>11/2/11</a:t>
            </a:fld>
            <a:endParaRPr lang="en-US" sz="700" b="1" dirty="0"/>
          </a:p>
        </p:txBody>
      </p:sp>
      <p:pic>
        <p:nvPicPr>
          <p:cNvPr id="14" name="Picture 13" descr="60th_logo_title_pp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64182" y="5257800"/>
            <a:ext cx="3407383" cy="46935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 bwMode="auto">
          <a:xfrm>
            <a:off x="-365760" y="950976"/>
            <a:ext cx="9829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376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-365760" y="6355080"/>
            <a:ext cx="9829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376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304800"/>
            <a:ext cx="755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lang="en-US" sz="25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35608"/>
            <a:ext cx="1943100" cy="4114800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35608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85875" y="304800"/>
            <a:ext cx="755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lang="en-US" sz="25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304800"/>
            <a:ext cx="755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lang="en-US" sz="25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33513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513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608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44712"/>
            <a:ext cx="4040188" cy="37307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35608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44712"/>
            <a:ext cx="4041775" cy="37307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5875" y="304800"/>
            <a:ext cx="755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304800"/>
            <a:ext cx="7553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lang="en-US" sz="25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608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608"/>
            <a:ext cx="5111750" cy="4279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6999"/>
            <a:ext cx="3008313" cy="304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35608"/>
            <a:ext cx="5486400" cy="3288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1430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9" name="Picture 18" descr="radar_v1.eps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8076" y="238408"/>
            <a:ext cx="591263" cy="609550"/>
          </a:xfrm>
          <a:prstGeom prst="rect">
            <a:avLst/>
          </a:prstGeom>
        </p:spPr>
      </p:pic>
      <p:sp>
        <p:nvSpPr>
          <p:cNvPr id="24" name="Rectangle 1032"/>
          <p:cNvSpPr>
            <a:spLocks noChangeArrowheads="1"/>
          </p:cNvSpPr>
          <p:nvPr/>
        </p:nvSpPr>
        <p:spPr bwMode="auto">
          <a:xfrm>
            <a:off x="357294" y="6428232"/>
            <a:ext cx="666750" cy="34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/>
          <a:lstStyle/>
          <a:p>
            <a:pPr algn="ctr"/>
            <a:r>
              <a:rPr lang="en-US" sz="700" b="1" dirty="0" smtClean="0"/>
              <a:t>HPEC11-</a:t>
            </a:r>
            <a:fld id="{AE4CF406-AC05-4EC7-B24F-AAE22EF065C6}" type="slidenum">
              <a:rPr lang="en-US" sz="700" b="1" smtClean="0"/>
              <a:pPr algn="ctr"/>
              <a:t>‹#›</a:t>
            </a:fld>
            <a:endParaRPr lang="en-US" sz="700" b="1" dirty="0" smtClean="0"/>
          </a:p>
          <a:p>
            <a:pPr algn="ctr"/>
            <a:r>
              <a:rPr lang="en-US" sz="700" b="1" dirty="0" smtClean="0"/>
              <a:t>BAB </a:t>
            </a:r>
            <a:fld id="{9F39FB66-74DD-483D-812F-CE319D1E4A6F}" type="datetime1">
              <a:rPr lang="en-US" sz="700" b="1" smtClean="0"/>
              <a:pPr algn="ctr"/>
              <a:t>11/2/11</a:t>
            </a:fld>
            <a:endParaRPr lang="en-US" sz="700" b="1" dirty="0"/>
          </a:p>
        </p:txBody>
      </p:sp>
      <p:pic>
        <p:nvPicPr>
          <p:cNvPr id="10" name="Picture 9" descr="60th_logo_bottom_ppt4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20840" y="6464808"/>
            <a:ext cx="1938368" cy="31696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-365760" y="950976"/>
            <a:ext cx="9829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376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-365760" y="6355080"/>
            <a:ext cx="9829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376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kumimoji="0" lang="en-US" sz="2500" b="1" i="0" u="none" strike="noStrike" kern="0" cap="none" spc="0" normalizeH="0" baseline="0" noProof="0" dirty="0">
          <a:ln>
            <a:noFill/>
          </a:ln>
          <a:solidFill>
            <a:schemeClr val="tx2"/>
          </a:solidFill>
          <a:effectLst/>
          <a:uLnTx/>
          <a:uFillTx/>
          <a:latin typeface="+mj-lt"/>
          <a:ea typeface="+mj-ea"/>
          <a:cs typeface="+mj-cs"/>
        </a:defRPr>
      </a:lvl1pPr>
      <a:lvl2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7472" indent="-347472" algn="l" rtl="0" eaLnBrk="1" fontAlgn="base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Arial"/>
        <a:buChar char="•"/>
        <a:defRPr lang="en-US" sz="2000" b="1" kern="1200" dirty="0" smtClean="0">
          <a:solidFill>
            <a:schemeClr val="tx1"/>
          </a:solidFill>
          <a:latin typeface="Arial" charset="0"/>
          <a:ea typeface="+mn-ea"/>
          <a:cs typeface="+mn-cs"/>
        </a:defRPr>
      </a:lvl1pPr>
      <a:lvl2pPr marL="859536" indent="-338328" algn="l" rtl="0" eaLnBrk="1" fontAlgn="base" hangingPunct="1">
        <a:lnSpc>
          <a:spcPct val="90000"/>
        </a:lnSpc>
        <a:spcBef>
          <a:spcPts val="30"/>
        </a:spcBef>
        <a:spcAft>
          <a:spcPct val="0"/>
        </a:spcAft>
        <a:buSzPct val="100000"/>
        <a:buChar char="–"/>
        <a:defRPr sz="1800" b="1">
          <a:solidFill>
            <a:schemeClr val="tx1"/>
          </a:solidFill>
          <a:latin typeface="+mn-lt"/>
        </a:defRPr>
      </a:lvl2pPr>
      <a:lvl3pPr marL="1207008" indent="-228600" algn="l" rtl="0" eaLnBrk="1" fontAlgn="base" hangingPunct="1">
        <a:lnSpc>
          <a:spcPct val="90000"/>
        </a:lnSpc>
        <a:spcBef>
          <a:spcPts val="30"/>
        </a:spcBef>
        <a:spcAft>
          <a:spcPct val="0"/>
        </a:spcAft>
        <a:buSzPct val="100000"/>
        <a:buChar char=" "/>
        <a:defRPr sz="1600" b="1">
          <a:solidFill>
            <a:schemeClr val="tx1"/>
          </a:solidFill>
          <a:latin typeface="+mn-lt"/>
        </a:defRPr>
      </a:lvl3pPr>
      <a:lvl4pPr marL="1545336" indent="-119063" algn="l" rtl="0" eaLnBrk="1" fontAlgn="base" hangingPunct="1">
        <a:lnSpc>
          <a:spcPct val="90000"/>
        </a:lnSpc>
        <a:spcBef>
          <a:spcPts val="3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ct val="90000"/>
        </a:lnSpc>
        <a:spcBef>
          <a:spcPts val="3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5pPr>
      <a:lvl6pPr marL="22860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6pPr>
      <a:lvl7pPr marL="27432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7pPr>
      <a:lvl8pPr marL="32004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8pPr>
      <a:lvl9pPr marL="3657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:%5C..%5C..%5C..%5C..%5Cprogram%20files%5Cqualcomm%5CLocal%20Settings%5CHPEC2004%5CWorkshop%20at%20Glance.ppt" TargetMode="External"/><Relationship Id="rId4" Type="http://schemas.openxmlformats.org/officeDocument/2006/relationships/hyperlink" Target="%5C%5Cstrata%5Csinno%5CMy%20Documents%5CHPEC%5CWorkshop%20at%20Glance.ppt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4256_HPEC_2011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408"/>
            <a:ext cx="9143999" cy="687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IEEE HPEC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High Performance Extreme Computing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452" y="1056287"/>
            <a:ext cx="8729414" cy="4876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Charter: “To serve as the premier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conference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in the world on the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confluence of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HPC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and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Embedded Computing”</a:t>
            </a:r>
            <a:endParaRPr lang="en-US" sz="1800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1800" dirty="0" smtClean="0">
                <a:ea typeface="ＭＳ Ｐゴシック" charset="-128"/>
              </a:rPr>
              <a:t>Goals</a:t>
            </a:r>
          </a:p>
          <a:p>
            <a:r>
              <a:rPr lang="en-US" sz="1600" dirty="0" smtClean="0">
                <a:ea typeface="ＭＳ Ｐゴシック" charset="-128"/>
              </a:rPr>
              <a:t>Migrate core of HPEC Workshop to an annual New England-focused IEEE conference</a:t>
            </a:r>
          </a:p>
          <a:p>
            <a:r>
              <a:rPr lang="en-US" sz="1600" dirty="0" smtClean="0">
                <a:ea typeface="ＭＳ Ｐゴシック" charset="-128"/>
              </a:rPr>
              <a:t>Foster fuller participation by academic and </a:t>
            </a:r>
            <a:r>
              <a:rPr lang="en-US" sz="1600" smtClean="0">
                <a:ea typeface="ＭＳ Ｐゴシック" charset="-128"/>
              </a:rPr>
              <a:t>industrial community</a:t>
            </a:r>
          </a:p>
          <a:p>
            <a:r>
              <a:rPr lang="en-US" sz="1600" smtClean="0">
                <a:ea typeface="ＭＳ Ｐゴシック" charset="-128"/>
              </a:rPr>
              <a:t>Expand </a:t>
            </a:r>
            <a:r>
              <a:rPr lang="en-US" sz="1600" dirty="0" smtClean="0">
                <a:ea typeface="ＭＳ Ｐゴシック" charset="-128"/>
              </a:rPr>
              <a:t>HPEC to include emerging Holyoke supercomputing community</a:t>
            </a:r>
            <a:endParaRPr lang="en-US" dirty="0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1800" dirty="0" smtClean="0">
                <a:ea typeface="ＭＳ Ｐゴシック" charset="-128"/>
              </a:rPr>
              <a:t>Program</a:t>
            </a:r>
          </a:p>
          <a:p>
            <a:r>
              <a:rPr lang="en-US" sz="1600" dirty="0" smtClean="0">
                <a:ea typeface="ＭＳ Ｐゴシック" charset="-128"/>
              </a:rPr>
              <a:t>11-12  September 2012, Westin in Waltham</a:t>
            </a:r>
          </a:p>
          <a:p>
            <a:r>
              <a:rPr lang="en-US" sz="1600" dirty="0" smtClean="0">
                <a:ea typeface="ＭＳ Ｐゴシック" charset="-128"/>
              </a:rPr>
              <a:t>Academic track and </a:t>
            </a:r>
            <a:r>
              <a:rPr lang="en-US" sz="1600" dirty="0">
                <a:ea typeface="ＭＳ Ｐゴシック" charset="-128"/>
              </a:rPr>
              <a:t>d</a:t>
            </a:r>
            <a:r>
              <a:rPr lang="en-US" sz="1600" dirty="0" smtClean="0">
                <a:ea typeface="ＭＳ Ｐゴシック" charset="-128"/>
              </a:rPr>
              <a:t>emo night</a:t>
            </a:r>
          </a:p>
          <a:p>
            <a:pPr marL="0" indent="0">
              <a:buNone/>
            </a:pPr>
            <a:r>
              <a:rPr lang="en-US" sz="1800" dirty="0">
                <a:ea typeface="ＭＳ Ｐゴシック" charset="-128"/>
              </a:rPr>
              <a:t>Sub-Topics</a:t>
            </a:r>
          </a:p>
          <a:p>
            <a:r>
              <a:rPr lang="en-US" sz="1600" dirty="0" smtClean="0">
                <a:ea typeface="ＭＳ Ｐゴシック" charset="-128"/>
              </a:rPr>
              <a:t>Architectures</a:t>
            </a:r>
          </a:p>
          <a:p>
            <a:r>
              <a:rPr lang="en-US" sz="1600" dirty="0">
                <a:ea typeface="ＭＳ Ｐゴシック" charset="-128"/>
              </a:rPr>
              <a:t>Data Intensive </a:t>
            </a:r>
            <a:r>
              <a:rPr lang="en-US" sz="1600" dirty="0" smtClean="0">
                <a:ea typeface="ＭＳ Ｐゴシック" charset="-128"/>
              </a:rPr>
              <a:t>Computing</a:t>
            </a:r>
          </a:p>
          <a:p>
            <a:r>
              <a:rPr lang="en-US" sz="1600" dirty="0" smtClean="0">
                <a:ea typeface="ＭＳ Ｐゴシック" charset="-128"/>
              </a:rPr>
              <a:t>Embedded </a:t>
            </a:r>
            <a:r>
              <a:rPr lang="en-US" sz="1600" dirty="0">
                <a:ea typeface="ＭＳ Ｐゴシック" charset="-128"/>
              </a:rPr>
              <a:t>&amp; Power </a:t>
            </a:r>
            <a:r>
              <a:rPr lang="en-US" sz="1600" dirty="0" smtClean="0">
                <a:ea typeface="ＭＳ Ｐゴシック" charset="-128"/>
              </a:rPr>
              <a:t>Efficient Computing</a:t>
            </a:r>
            <a:endParaRPr lang="en-US" sz="1600" dirty="0">
              <a:ea typeface="ＭＳ Ｐゴシック" charset="-128"/>
            </a:endParaRPr>
          </a:p>
          <a:p>
            <a:r>
              <a:rPr lang="en-US" sz="1600" dirty="0" smtClean="0">
                <a:ea typeface="ＭＳ Ｐゴシック" charset="-128"/>
              </a:rPr>
              <a:t>Cyber Security</a:t>
            </a:r>
            <a:endParaRPr lang="en-US" sz="1600" dirty="0">
              <a:ea typeface="ＭＳ Ｐゴシック" charset="-128"/>
            </a:endParaRPr>
          </a:p>
          <a:p>
            <a:r>
              <a:rPr lang="en-US" sz="1600" dirty="0" smtClean="0">
                <a:ea typeface="ＭＳ Ｐゴシック" charset="-128"/>
              </a:rPr>
              <a:t>HPC </a:t>
            </a:r>
            <a:r>
              <a:rPr lang="en-US" sz="1600" dirty="0">
                <a:ea typeface="ＭＳ Ｐゴシック" charset="-128"/>
              </a:rPr>
              <a:t>(Power Efficient &amp; Green)</a:t>
            </a:r>
          </a:p>
          <a:p>
            <a:r>
              <a:rPr lang="en-US" sz="1600" dirty="0" smtClean="0">
                <a:ea typeface="ＭＳ Ｐゴシック" charset="-128"/>
              </a:rPr>
              <a:t>Massive Databases</a:t>
            </a:r>
            <a:endParaRPr lang="en-US" sz="1600" dirty="0">
              <a:ea typeface="ＭＳ Ｐゴシック" charset="-128"/>
            </a:endParaRPr>
          </a:p>
          <a:p>
            <a:r>
              <a:rPr lang="en-US" sz="1600" dirty="0" smtClean="0">
                <a:ea typeface="ＭＳ Ｐゴシック" charset="-128"/>
              </a:rPr>
              <a:t>Convergence of mobile/cloud computing</a:t>
            </a:r>
            <a:endParaRPr lang="en-US" sz="1600" dirty="0">
              <a:ea typeface="ＭＳ Ｐゴシック" charset="-128"/>
            </a:endParaRPr>
          </a:p>
          <a:p>
            <a:endParaRPr lang="en-US" sz="1800" dirty="0" smtClean="0">
              <a:ea typeface="ＭＳ Ｐゴシック" charset="-128"/>
            </a:endParaRPr>
          </a:p>
        </p:txBody>
      </p:sp>
      <p:pic>
        <p:nvPicPr>
          <p:cNvPr id="2" name="Picture 1" descr="ieeehpecbanne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r="67670"/>
          <a:stretch/>
        </p:blipFill>
        <p:spPr>
          <a:xfrm>
            <a:off x="5574721" y="3491353"/>
            <a:ext cx="3045432" cy="23673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4256_HPEC_2011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7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Grp="1" noChangeArrowheads="1"/>
          </p:cNvSpPr>
          <p:nvPr>
            <p:ph type="subTitle" idx="1"/>
          </p:nvPr>
        </p:nvSpPr>
        <p:spPr>
          <a:xfrm>
            <a:off x="1371600" y="1600200"/>
            <a:ext cx="6400800" cy="2895600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HPEC 2011 Workshop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Opening Remarks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600" dirty="0" smtClean="0"/>
          </a:p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en-US" dirty="0" smtClean="0"/>
              <a:t>M</a:t>
            </a:r>
            <a:r>
              <a:rPr lang="en-US" sz="2000" dirty="0" smtClean="0"/>
              <a:t>r. Robert Bond</a:t>
            </a:r>
            <a:endParaRPr lang="en-US" sz="2000" dirty="0"/>
          </a:p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en-US" sz="2000" dirty="0" smtClean="0"/>
              <a:t>21 September 2011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HPEC 2011 Acknowledgments</a:t>
            </a:r>
            <a:endParaRPr lang="en-US" dirty="0"/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0" y="1001713"/>
            <a:ext cx="3089275" cy="527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	Technical Committee</a:t>
            </a:r>
          </a:p>
          <a:p>
            <a:pPr marL="174625" marR="0" lvl="0" indent="-174625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62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225425"/>
            <a:r>
              <a:rPr lang="fr-FR" sz="650" dirty="0" smtClean="0">
                <a:latin typeface="Arial Narrow" pitchFamily="34" charset="0"/>
              </a:rPr>
              <a:t>Dr. Stanley </a:t>
            </a:r>
            <a:r>
              <a:rPr lang="fr-FR" sz="650" dirty="0" err="1" smtClean="0">
                <a:latin typeface="Arial Narrow" pitchFamily="34" charset="0"/>
              </a:rPr>
              <a:t>Ahalt</a:t>
            </a:r>
            <a:r>
              <a:rPr lang="fr-FR" sz="650" dirty="0" smtClean="0">
                <a:latin typeface="Arial Narrow" pitchFamily="34" charset="0"/>
              </a:rPr>
              <a:t> / Renaissance </a:t>
            </a:r>
            <a:r>
              <a:rPr lang="fr-FR" sz="650" dirty="0" err="1" smtClean="0">
                <a:latin typeface="Arial Narrow" pitchFamily="34" charset="0"/>
              </a:rPr>
              <a:t>Computing</a:t>
            </a:r>
            <a:r>
              <a:rPr lang="fr-FR" sz="650" dirty="0" smtClean="0">
                <a:latin typeface="Arial Narrow" pitchFamily="34" charset="0"/>
              </a:rPr>
              <a:t> Institute</a:t>
            </a:r>
            <a:r>
              <a:rPr lang="en-US" sz="650" dirty="0" smtClean="0">
                <a:latin typeface="Arial Narrow" pitchFamily="34" charset="0"/>
              </a:rPr>
              <a:t>Dr. Stanley </a:t>
            </a:r>
            <a:r>
              <a:rPr lang="en-US" sz="650" dirty="0" err="1" smtClean="0">
                <a:latin typeface="Arial Narrow" pitchFamily="34" charset="0"/>
              </a:rPr>
              <a:t>Ahalt</a:t>
            </a:r>
            <a:r>
              <a:rPr lang="en-US" sz="650" dirty="0" smtClean="0">
                <a:latin typeface="Arial Narrow" pitchFamily="34" charset="0"/>
              </a:rPr>
              <a:t> / RENCI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Masahiro Arakawa / MIT Lincoln Laboratory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Ray Artz / Independent Consultant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David Bader / Georgia Institute of Technology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William Bent, Jr. / CSP, Inc.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Prof. </a:t>
            </a:r>
            <a:r>
              <a:rPr lang="en-US" sz="650" dirty="0" err="1" smtClean="0">
                <a:latin typeface="Arial Narrow" pitchFamily="34" charset="0"/>
              </a:rPr>
              <a:t>Keren</a:t>
            </a:r>
            <a:r>
              <a:rPr lang="en-US" sz="650" dirty="0" smtClean="0">
                <a:latin typeface="Arial Narrow" pitchFamily="34" charset="0"/>
              </a:rPr>
              <a:t> Bergman / Columbia University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Lawrence Bergman / Jet Propulsion Laboratory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Robert </a:t>
            </a:r>
            <a:r>
              <a:rPr lang="en-US" sz="650" dirty="0" err="1" smtClean="0">
                <a:latin typeface="Arial Narrow" pitchFamily="34" charset="0"/>
              </a:rPr>
              <a:t>Bernecky</a:t>
            </a:r>
            <a:r>
              <a:rPr lang="en-US" sz="650" dirty="0" smtClean="0">
                <a:latin typeface="Arial Narrow" pitchFamily="34" charset="0"/>
              </a:rPr>
              <a:t> / Naval Undersea Warfare Center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Ms. Nadya Bliss / MIT Lincoln Laboratory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Peter Boettcher / MIT Lincoln Laboratory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Jay Brockman / University of Notre Dame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Keith Bromley / SPAWAR Systems Center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Daniel Campbell / Georgia Tech Research Institute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David Cousins / BBN Technologies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Jay </a:t>
            </a:r>
            <a:r>
              <a:rPr lang="en-US" sz="650" dirty="0" err="1" smtClean="0">
                <a:latin typeface="Arial Narrow" pitchFamily="34" charset="0"/>
              </a:rPr>
              <a:t>Culliney</a:t>
            </a:r>
            <a:r>
              <a:rPr lang="en-US" sz="650" dirty="0" smtClean="0">
                <a:latin typeface="Arial Narrow" pitchFamily="34" charset="0"/>
              </a:rPr>
              <a:t> / The Aerospace Corporation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Jack </a:t>
            </a:r>
            <a:r>
              <a:rPr lang="en-US" sz="650" dirty="0" err="1" smtClean="0">
                <a:latin typeface="Arial Narrow" pitchFamily="34" charset="0"/>
              </a:rPr>
              <a:t>Dongarra</a:t>
            </a:r>
            <a:r>
              <a:rPr lang="en-US" sz="650" dirty="0" smtClean="0">
                <a:latin typeface="Arial Narrow" pitchFamily="34" charset="0"/>
              </a:rPr>
              <a:t> / University of Tennessee, ICL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</a:t>
            </a:r>
            <a:r>
              <a:rPr lang="en-US" sz="650" dirty="0" err="1" smtClean="0">
                <a:latin typeface="Arial Narrow" pitchFamily="34" charset="0"/>
              </a:rPr>
              <a:t>Neall</a:t>
            </a:r>
            <a:r>
              <a:rPr lang="en-US" sz="650" dirty="0" smtClean="0">
                <a:latin typeface="Arial Narrow" pitchFamily="34" charset="0"/>
              </a:rPr>
              <a:t> </a:t>
            </a:r>
            <a:r>
              <a:rPr lang="en-US" sz="650" dirty="0" err="1" smtClean="0">
                <a:latin typeface="Arial Narrow" pitchFamily="34" charset="0"/>
              </a:rPr>
              <a:t>Doren</a:t>
            </a:r>
            <a:r>
              <a:rPr lang="en-US" sz="650" dirty="0" smtClean="0">
                <a:latin typeface="Arial Narrow" pitchFamily="34" charset="0"/>
              </a:rPr>
              <a:t> / Sandia National Laboratories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Ian Dunn / Mercury Computer Systems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Alan Edelman / Massachusetts Institute of Technology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Maya </a:t>
            </a:r>
            <a:r>
              <a:rPr lang="en-US" sz="650" dirty="0" err="1" smtClean="0">
                <a:latin typeface="Arial Narrow" pitchFamily="34" charset="0"/>
              </a:rPr>
              <a:t>Gokhale</a:t>
            </a:r>
            <a:r>
              <a:rPr lang="en-US" sz="650" dirty="0" smtClean="0">
                <a:latin typeface="Arial Narrow" pitchFamily="34" charset="0"/>
              </a:rPr>
              <a:t> / Lawrence Livermore National Laboratory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John Grosh / Lawrence Livermore National Laboratory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Michael Harris / BAE Systems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William Harrod / DOE Office of Science 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Martin </a:t>
            </a:r>
            <a:r>
              <a:rPr lang="en-US" sz="650" dirty="0" err="1" smtClean="0">
                <a:latin typeface="Arial Narrow" pitchFamily="34" charset="0"/>
              </a:rPr>
              <a:t>Herbordt</a:t>
            </a:r>
            <a:r>
              <a:rPr lang="en-US" sz="650" dirty="0" smtClean="0">
                <a:latin typeface="Arial Narrow" pitchFamily="34" charset="0"/>
              </a:rPr>
              <a:t> / Boston University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Daniel Katz / University of Chicago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Bruce Kinney / Raytheon Company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James Lebak / The </a:t>
            </a:r>
            <a:r>
              <a:rPr lang="en-US" sz="650" dirty="0" err="1" smtClean="0">
                <a:latin typeface="Arial Narrow" pitchFamily="34" charset="0"/>
              </a:rPr>
              <a:t>MathWorks</a:t>
            </a:r>
            <a:r>
              <a:rPr lang="en-US" sz="650" dirty="0" smtClean="0">
                <a:latin typeface="Arial Narrow" pitchFamily="34" charset="0"/>
              </a:rPr>
              <a:t/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Miriam Leeser / Northeastern University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Brian </a:t>
            </a:r>
            <a:r>
              <a:rPr lang="en-US" sz="650" dirty="0" err="1" smtClean="0">
                <a:latin typeface="Arial Narrow" pitchFamily="34" charset="0"/>
              </a:rPr>
              <a:t>Loe</a:t>
            </a:r>
            <a:r>
              <a:rPr lang="en-US" sz="650" dirty="0" smtClean="0">
                <a:latin typeface="Arial Narrow" pitchFamily="34" charset="0"/>
              </a:rPr>
              <a:t> / Lockheed Martin Corporation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Michael Lucas / Northrop Grumman Corporation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Craig Lund / Local Knowledge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Michael </a:t>
            </a:r>
            <a:r>
              <a:rPr lang="en-US" sz="650" dirty="0" err="1" smtClean="0">
                <a:latin typeface="Arial Narrow" pitchFamily="34" charset="0"/>
              </a:rPr>
              <a:t>McCollister</a:t>
            </a:r>
            <a:r>
              <a:rPr lang="en-US" sz="650" dirty="0" smtClean="0">
                <a:latin typeface="Arial Narrow" pitchFamily="34" charset="0"/>
              </a:rPr>
              <a:t> / Northrop Grumman Corporation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Sanjeev Mohindra / MIT Lincoln Laboratory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Brent Nelson / Brigham Young University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David Ngo / BAE Systems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Eric Pancoast / Lockheed Martin Corporation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Robert Pettit / The Aerospace Corporation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Frank </a:t>
            </a:r>
            <a:r>
              <a:rPr lang="en-US" sz="650" dirty="0" err="1" smtClean="0">
                <a:latin typeface="Arial Narrow" pitchFamily="34" charset="0"/>
              </a:rPr>
              <a:t>Pietryka</a:t>
            </a:r>
            <a:r>
              <a:rPr lang="en-US" sz="650" dirty="0" smtClean="0">
                <a:latin typeface="Arial Narrow" pitchFamily="34" charset="0"/>
              </a:rPr>
              <a:t> / Raytheon Company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Viktor Prasanna / University of Southern California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Albert Reuther / MIT Lincoln Laboratory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John </a:t>
            </a:r>
            <a:r>
              <a:rPr lang="en-US" sz="650" dirty="0" err="1" smtClean="0">
                <a:latin typeface="Arial Narrow" pitchFamily="34" charset="0"/>
              </a:rPr>
              <a:t>Reynders</a:t>
            </a:r>
            <a:r>
              <a:rPr lang="en-US" sz="650" dirty="0" smtClean="0">
                <a:latin typeface="Arial Narrow" pitchFamily="34" charset="0"/>
              </a:rPr>
              <a:t> / Johnson &amp; Johnson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Mark Richards / Georgia Institute of Technology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Martin </a:t>
            </a:r>
            <a:r>
              <a:rPr lang="en-US" sz="650" dirty="0" err="1" smtClean="0">
                <a:latin typeface="Arial Narrow" pitchFamily="34" charset="0"/>
              </a:rPr>
              <a:t>Rinard</a:t>
            </a:r>
            <a:r>
              <a:rPr lang="en-US" sz="650" dirty="0" smtClean="0">
                <a:latin typeface="Arial Narrow" pitchFamily="34" charset="0"/>
              </a:rPr>
              <a:t> / Massachusetts Institute of Technology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Sharon Sacco / The MITRE Corporation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Craig Sather / The Aerospace Corporation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Philip </a:t>
            </a:r>
            <a:r>
              <a:rPr lang="en-US" sz="650" dirty="0" err="1" smtClean="0">
                <a:latin typeface="Arial Narrow" pitchFamily="34" charset="0"/>
              </a:rPr>
              <a:t>Sementilli</a:t>
            </a:r>
            <a:r>
              <a:rPr lang="en-US" sz="650" dirty="0" smtClean="0">
                <a:latin typeface="Arial Narrow" pitchFamily="34" charset="0"/>
              </a:rPr>
              <a:t> / Raytheon Company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Anthony Skjellum / University of Alabama at Birmingham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</a:t>
            </a:r>
            <a:r>
              <a:rPr lang="en-US" sz="650" dirty="0" err="1" smtClean="0">
                <a:latin typeface="Arial Narrow" pitchFamily="34" charset="0"/>
              </a:rPr>
              <a:t>Hendrik</a:t>
            </a:r>
            <a:r>
              <a:rPr lang="en-US" sz="650" dirty="0" smtClean="0">
                <a:latin typeface="Arial Narrow" pitchFamily="34" charset="0"/>
              </a:rPr>
              <a:t> </a:t>
            </a:r>
            <a:r>
              <a:rPr lang="en-US" sz="650" dirty="0" err="1" smtClean="0">
                <a:latin typeface="Arial Narrow" pitchFamily="34" charset="0"/>
              </a:rPr>
              <a:t>Spaanenburg</a:t>
            </a:r>
            <a:r>
              <a:rPr lang="en-US" sz="650" dirty="0" smtClean="0">
                <a:latin typeface="Arial Narrow" pitchFamily="34" charset="0"/>
              </a:rPr>
              <a:t> / Heterogeneous Computing, LLC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Brian Sroka / The MITRE Corporation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Dr. Jeffrey Vetter / Oak Ridge National Laboratory</a:t>
            </a:r>
            <a:br>
              <a:rPr lang="en-US" sz="650" dirty="0" smtClean="0">
                <a:latin typeface="Arial Narrow" pitchFamily="34" charset="0"/>
              </a:rPr>
            </a:br>
            <a:r>
              <a:rPr lang="en-US" sz="650" dirty="0" smtClean="0">
                <a:latin typeface="Arial Narrow" pitchFamily="34" charset="0"/>
              </a:rPr>
              <a:t>Mr. Dan Wells / The Boeing Company</a:t>
            </a:r>
            <a:endParaRPr lang="en-US" sz="650" dirty="0">
              <a:latin typeface="Arial Narrow" pitchFamily="34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225800" y="982663"/>
            <a:ext cx="3381375" cy="527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7338" indent="-287338">
              <a:lnSpc>
                <a:spcPct val="90000"/>
              </a:lnSpc>
              <a:buSzPct val="125000"/>
            </a:pPr>
            <a:r>
              <a:rPr lang="en-US" sz="1400" b="1" dirty="0">
                <a:latin typeface="Arial" charset="0"/>
              </a:rPr>
              <a:t>Sponsors</a:t>
            </a: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800" dirty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>
                <a:latin typeface="Arial" charset="0"/>
              </a:rPr>
              <a:t>Air </a:t>
            </a:r>
            <a:r>
              <a:rPr lang="en-US" sz="1000" dirty="0">
                <a:latin typeface="Arial" charset="0"/>
              </a:rPr>
              <a:t>Force Research </a:t>
            </a:r>
            <a:r>
              <a:rPr lang="en-US" sz="1000" dirty="0" smtClean="0">
                <a:latin typeface="Arial" charset="0"/>
              </a:rPr>
              <a:t>Laboratory</a:t>
            </a: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>
                <a:latin typeface="Arial" charset="0"/>
              </a:rPr>
              <a:t>Air Force Rapid Capabilities Office</a:t>
            </a:r>
            <a:endParaRPr lang="en-US" sz="1000" dirty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High Performance Computing Modernization Office</a:t>
            </a:r>
            <a:endParaRPr lang="en-US" sz="1800" dirty="0"/>
          </a:p>
          <a:p>
            <a:pPr marL="287338" indent="-287338">
              <a:lnSpc>
                <a:spcPct val="90000"/>
              </a:lnSpc>
              <a:buSzPct val="125000"/>
            </a:pPr>
            <a:endParaRPr lang="en-US" sz="800" b="0" dirty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800" b="0" dirty="0" smtClean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400" b="1" dirty="0" smtClean="0">
                <a:latin typeface="Arial" charset="0"/>
              </a:rPr>
              <a:t>Advisory Committee</a:t>
            </a: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800" b="1" dirty="0">
              <a:latin typeface="Arial" charset="0"/>
            </a:endParaRPr>
          </a:p>
          <a:p>
            <a:r>
              <a:rPr lang="en-US" sz="1000" dirty="0" smtClean="0"/>
              <a:t>Dr. Richard Games / The MITRE Corporation</a:t>
            </a:r>
          </a:p>
          <a:p>
            <a:r>
              <a:rPr lang="en-US" sz="1000" dirty="0" smtClean="0"/>
              <a:t>Dr. Richard Linderman / Air Force Research Laboratory</a:t>
            </a:r>
          </a:p>
          <a:p>
            <a:r>
              <a:rPr lang="en-US" sz="1000" dirty="0" smtClean="0"/>
              <a:t>Dr. David Martinez / MIT Lincoln Laboratory</a:t>
            </a:r>
          </a:p>
          <a:p>
            <a:endParaRPr lang="en-US" sz="1000" dirty="0" smtClean="0"/>
          </a:p>
          <a:p>
            <a:endParaRPr lang="en-US" sz="1000" dirty="0"/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400" b="1" dirty="0">
                <a:latin typeface="Arial" charset="0"/>
              </a:rPr>
              <a:t>Workshop Office Support</a:t>
            </a: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800" dirty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>
                <a:latin typeface="Arial" charset="0"/>
              </a:rPr>
              <a:t>Ms</a:t>
            </a:r>
            <a:r>
              <a:rPr lang="en-US" sz="1000" dirty="0">
                <a:latin typeface="Arial" charset="0"/>
              </a:rPr>
              <a:t>. </a:t>
            </a:r>
            <a:r>
              <a:rPr lang="en-US" sz="1000" dirty="0" smtClean="0">
                <a:latin typeface="Arial" charset="0"/>
              </a:rPr>
              <a:t>Joan </a:t>
            </a:r>
            <a:r>
              <a:rPr lang="en-US" sz="1000" dirty="0" smtClean="0"/>
              <a:t>Meehan-Dion</a:t>
            </a:r>
            <a:endParaRPr lang="en-US" sz="1000" dirty="0" smtClean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>
                <a:latin typeface="Arial" charset="0"/>
              </a:rPr>
              <a:t>Ms</a:t>
            </a:r>
            <a:r>
              <a:rPr lang="en-US" sz="1000" dirty="0">
                <a:latin typeface="Arial" charset="0"/>
              </a:rPr>
              <a:t>. Lori Tsoulas</a:t>
            </a: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1400" dirty="0" smtClean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400" b="1" dirty="0" smtClean="0"/>
              <a:t>Administrative Support</a:t>
            </a: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800" dirty="0" smtClean="0"/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/>
              <a:t>Ms. Carragh Callahan</a:t>
            </a: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/>
              <a:t>Ms. Shawna Morgan-O’Connor</a:t>
            </a: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/>
              <a:t>Ms. Terry Retherford</a:t>
            </a: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/>
              <a:t>Ms. Loretta Wesley</a:t>
            </a: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1400" b="1" dirty="0" smtClean="0"/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400" b="1" dirty="0" smtClean="0">
                <a:latin typeface="Arial" charset="0"/>
              </a:rPr>
              <a:t>Technical </a:t>
            </a:r>
            <a:r>
              <a:rPr lang="en-US" sz="1400" b="1" dirty="0">
                <a:latin typeface="Arial" charset="0"/>
              </a:rPr>
              <a:t>Support</a:t>
            </a: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800" dirty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/>
              <a:t>  </a:t>
            </a:r>
            <a:r>
              <a:rPr lang="en-US" sz="1000" dirty="0" smtClean="0">
                <a:latin typeface="Arial" charset="0"/>
              </a:rPr>
              <a:t>Mr</a:t>
            </a:r>
            <a:r>
              <a:rPr lang="en-US" sz="1000" dirty="0">
                <a:latin typeface="Arial" charset="0"/>
              </a:rPr>
              <a:t>. </a:t>
            </a:r>
            <a:r>
              <a:rPr lang="en-US" sz="1000" dirty="0" smtClean="0">
                <a:latin typeface="Arial" charset="0"/>
              </a:rPr>
              <a:t>John </a:t>
            </a:r>
            <a:r>
              <a:rPr lang="en-US" sz="1000" dirty="0" smtClean="0"/>
              <a:t>B</a:t>
            </a:r>
            <a:r>
              <a:rPr lang="en-US" sz="1000" dirty="0" smtClean="0">
                <a:latin typeface="Arial" charset="0"/>
              </a:rPr>
              <a:t>ilodeau</a:t>
            </a: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1000" dirty="0" smtClean="0"/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400" b="1" dirty="0" smtClean="0"/>
              <a:t>Contract Support</a:t>
            </a: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800" dirty="0" smtClean="0"/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/>
              <a:t>Ms. Linda Litchfield</a:t>
            </a: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/>
              <a:t>Mr. John Dreyer</a:t>
            </a: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1000" dirty="0">
              <a:latin typeface="Arial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767513" y="1022350"/>
            <a:ext cx="2062162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90000"/>
              </a:lnSpc>
              <a:buSzPct val="125000"/>
            </a:pPr>
            <a:r>
              <a:rPr lang="en-US" sz="1400" b="1" dirty="0">
                <a:latin typeface="Arial" charset="0"/>
              </a:rPr>
              <a:t>Document Production</a:t>
            </a:r>
          </a:p>
          <a:p>
            <a:pPr>
              <a:lnSpc>
                <a:spcPct val="90000"/>
              </a:lnSpc>
              <a:buSzPct val="125000"/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000" dirty="0" smtClean="0">
                <a:latin typeface="Arial" charset="0"/>
              </a:rPr>
              <a:t>Ms. Jesslyn </a:t>
            </a:r>
            <a:r>
              <a:rPr lang="en-US" sz="1000" dirty="0" smtClean="0"/>
              <a:t>W</a:t>
            </a:r>
            <a:r>
              <a:rPr lang="en-US" sz="1000" dirty="0" smtClean="0">
                <a:latin typeface="Arial" charset="0"/>
              </a:rPr>
              <a:t>icklund</a:t>
            </a:r>
            <a:endParaRPr lang="en-US" sz="10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Ms. Patricia Maguire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sz="1000" dirty="0" smtClean="0">
                <a:latin typeface="Arial" charset="0"/>
              </a:rPr>
              <a:t>Print Shop</a:t>
            </a:r>
            <a:endParaRPr lang="en-US" sz="10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endParaRPr lang="en-US" sz="14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400" b="1" dirty="0">
                <a:latin typeface="Arial" charset="0"/>
              </a:rPr>
              <a:t>Projectionists</a:t>
            </a:r>
          </a:p>
          <a:p>
            <a:pPr>
              <a:lnSpc>
                <a:spcPct val="90000"/>
              </a:lnSpc>
              <a:buSzPct val="125000"/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000" dirty="0" smtClean="0">
                <a:latin typeface="Arial" charset="0"/>
              </a:rPr>
              <a:t>Mr</a:t>
            </a:r>
            <a:r>
              <a:rPr lang="en-US" sz="1000" dirty="0">
                <a:latin typeface="Arial" charset="0"/>
              </a:rPr>
              <a:t>. Tom Burbine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</a:t>
            </a:r>
            <a:r>
              <a:rPr lang="en-US" sz="1000" dirty="0" smtClean="0">
                <a:latin typeface="Arial" charset="0"/>
              </a:rPr>
              <a:t>Don </a:t>
            </a:r>
            <a:r>
              <a:rPr lang="en-US" sz="1000" dirty="0">
                <a:latin typeface="Arial" charset="0"/>
              </a:rPr>
              <a:t>Gaudette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Mike Imbeault</a:t>
            </a:r>
          </a:p>
          <a:p>
            <a:pPr>
              <a:lnSpc>
                <a:spcPct val="90000"/>
              </a:lnSpc>
              <a:buSzPct val="125000"/>
            </a:pPr>
            <a:endParaRPr lang="en-US" sz="1000" dirty="0" smtClean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endParaRPr lang="en-US" sz="10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400" b="1" dirty="0">
                <a:latin typeface="Arial" charset="0"/>
              </a:rPr>
              <a:t>Security</a:t>
            </a:r>
          </a:p>
          <a:p>
            <a:pPr>
              <a:lnSpc>
                <a:spcPct val="90000"/>
              </a:lnSpc>
              <a:buSzPct val="125000"/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Ms. Renee </a:t>
            </a:r>
            <a:r>
              <a:rPr lang="en-US" sz="1000" dirty="0" err="1">
                <a:latin typeface="Arial" charset="0"/>
              </a:rPr>
              <a:t>Gylfphe</a:t>
            </a:r>
            <a:endParaRPr lang="en-US" sz="10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Ms. Roslyn Wesley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Thomas Zech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Reception Staff 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Security Officers</a:t>
            </a:r>
          </a:p>
          <a:p>
            <a:pPr>
              <a:lnSpc>
                <a:spcPct val="90000"/>
              </a:lnSpc>
              <a:buSzPct val="125000"/>
            </a:pPr>
            <a:endParaRPr lang="en-US" sz="10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400" b="1" dirty="0">
                <a:latin typeface="Arial" charset="0"/>
              </a:rPr>
              <a:t>Special Services</a:t>
            </a:r>
          </a:p>
          <a:p>
            <a:pPr>
              <a:lnSpc>
                <a:spcPct val="90000"/>
              </a:lnSpc>
              <a:buSzPct val="125000"/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James </a:t>
            </a:r>
            <a:r>
              <a:rPr lang="en-US" sz="1000" dirty="0" err="1">
                <a:latin typeface="Arial" charset="0"/>
              </a:rPr>
              <a:t>Armao</a:t>
            </a:r>
            <a:endParaRPr lang="en-US" sz="10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Richard Gabriele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</a:t>
            </a:r>
            <a:r>
              <a:rPr lang="en-US" sz="1000" dirty="0" smtClean="0">
                <a:latin typeface="Arial" charset="0"/>
              </a:rPr>
              <a:t>Steve Milley</a:t>
            </a:r>
            <a:endParaRPr lang="en-US" sz="10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endParaRPr lang="en-US" sz="10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400" b="1" dirty="0">
                <a:latin typeface="Arial" charset="0"/>
              </a:rPr>
              <a:t>Corporate Chefs</a:t>
            </a:r>
          </a:p>
          <a:p>
            <a:pPr>
              <a:lnSpc>
                <a:spcPct val="90000"/>
              </a:lnSpc>
              <a:buSzPct val="125000"/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James </a:t>
            </a:r>
            <a:r>
              <a:rPr lang="en-US" sz="1000" dirty="0" err="1">
                <a:latin typeface="Arial" charset="0"/>
              </a:rPr>
              <a:t>Iannone</a:t>
            </a:r>
            <a:endParaRPr lang="en-US" sz="10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Food Service Staff</a:t>
            </a:r>
          </a:p>
          <a:p>
            <a:pPr>
              <a:lnSpc>
                <a:spcPct val="90000"/>
              </a:lnSpc>
              <a:buSzPct val="125000"/>
            </a:pPr>
            <a:endParaRPr lang="en-US" sz="1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</a:t>
            </a:r>
            <a:r>
              <a:rPr lang="en-US" dirty="0"/>
              <a:t>HPEC </a:t>
            </a:r>
            <a:r>
              <a:rPr lang="en-US" dirty="0" smtClean="0"/>
              <a:t>Workshop</a:t>
            </a:r>
            <a:br>
              <a:rPr lang="en-US" dirty="0" smtClean="0"/>
            </a:br>
            <a:r>
              <a:rPr lang="en-US" dirty="0" smtClean="0"/>
              <a:t>Administrative Information</a:t>
            </a:r>
            <a:endParaRPr lang="en-US" sz="2400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3363" y="1179513"/>
            <a:ext cx="4373562" cy="5029200"/>
          </a:xfrm>
        </p:spPr>
        <p:txBody>
          <a:bodyPr/>
          <a:lstStyle/>
          <a:p>
            <a:pPr marL="233363" indent="-233363">
              <a:lnSpc>
                <a:spcPct val="100000"/>
              </a:lnSpc>
            </a:pPr>
            <a:r>
              <a:rPr lang="en-US" sz="1600" dirty="0">
                <a:latin typeface="Arial" charset="0"/>
              </a:rPr>
              <a:t>Unclassified </a:t>
            </a:r>
            <a:r>
              <a:rPr lang="en-US" sz="1600" dirty="0" smtClean="0">
                <a:latin typeface="Arial" charset="0"/>
              </a:rPr>
              <a:t>Sessions and </a:t>
            </a:r>
            <a:r>
              <a:rPr lang="en-US" sz="1600" dirty="0" smtClean="0"/>
              <a:t>a U.S. Only Session</a:t>
            </a:r>
            <a:endParaRPr lang="en-US" sz="1600" dirty="0">
              <a:latin typeface="Arial" charset="0"/>
            </a:endParaRPr>
          </a:p>
          <a:p>
            <a:pPr marL="233363" indent="-233363">
              <a:lnSpc>
                <a:spcPct val="100000"/>
              </a:lnSpc>
            </a:pPr>
            <a:r>
              <a:rPr lang="en-US" sz="1600" dirty="0">
                <a:latin typeface="Arial" charset="0"/>
              </a:rPr>
              <a:t>Workshop is being videotaped</a:t>
            </a:r>
          </a:p>
          <a:p>
            <a:pPr marL="233363" indent="-233363">
              <a:lnSpc>
                <a:spcPct val="100000"/>
              </a:lnSpc>
              <a:buFontTx/>
              <a:buNone/>
            </a:pPr>
            <a:endParaRPr lang="en-US" sz="1600" dirty="0">
              <a:latin typeface="Arial" charset="0"/>
            </a:endParaRPr>
          </a:p>
          <a:p>
            <a:pPr marL="233363" indent="-233363">
              <a:lnSpc>
                <a:spcPct val="100000"/>
              </a:lnSpc>
            </a:pPr>
            <a:r>
              <a:rPr lang="en-US" sz="1600" dirty="0">
                <a:latin typeface="Arial" charset="0"/>
              </a:rPr>
              <a:t>No smoking inside the Laboratory</a:t>
            </a:r>
          </a:p>
          <a:p>
            <a:pPr marL="233363" indent="-233363">
              <a:lnSpc>
                <a:spcPct val="100000"/>
              </a:lnSpc>
            </a:pPr>
            <a:endParaRPr lang="en-US" sz="1600" dirty="0">
              <a:latin typeface="Arial" charset="0"/>
            </a:endParaRPr>
          </a:p>
          <a:p>
            <a:pPr marL="233363" indent="-233363">
              <a:lnSpc>
                <a:spcPct val="100000"/>
              </a:lnSpc>
            </a:pPr>
            <a:r>
              <a:rPr lang="en-US" sz="1600" dirty="0">
                <a:latin typeface="Arial" charset="0"/>
              </a:rPr>
              <a:t>Lunch and refreshments are provided</a:t>
            </a:r>
          </a:p>
          <a:p>
            <a:pPr marL="233363" indent="-233363">
              <a:lnSpc>
                <a:spcPct val="100000"/>
              </a:lnSpc>
            </a:pPr>
            <a:endParaRPr lang="en-US" sz="1600" dirty="0">
              <a:latin typeface="Arial" charset="0"/>
            </a:endParaRPr>
          </a:p>
          <a:p>
            <a:pPr marL="233363" indent="-233363">
              <a:lnSpc>
                <a:spcPct val="70000"/>
              </a:lnSpc>
            </a:pPr>
            <a:r>
              <a:rPr lang="en-US" sz="1600" dirty="0">
                <a:latin typeface="Arial" charset="0"/>
              </a:rPr>
              <a:t>Wireless devices that include embedded cameras or recording devices are restricted. Please see the Registration Desk for storage</a:t>
            </a:r>
            <a:br>
              <a:rPr lang="en-US" sz="1600" dirty="0">
                <a:latin typeface="Arial" charset="0"/>
              </a:rPr>
            </a:br>
            <a:endParaRPr lang="en-US" sz="1600" dirty="0">
              <a:latin typeface="Arial" charset="0"/>
            </a:endParaRPr>
          </a:p>
          <a:p>
            <a:pPr marL="233363" indent="-233363">
              <a:lnSpc>
                <a:spcPct val="100000"/>
              </a:lnSpc>
            </a:pPr>
            <a:r>
              <a:rPr lang="en-US" sz="1600" dirty="0">
                <a:latin typeface="Arial" charset="0"/>
              </a:rPr>
              <a:t>Badges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100% Picture ID check is required each day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Picked up at the Security Desk each morning and returned before you leave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May not be taken outside the facility</a:t>
            </a:r>
            <a:endParaRPr lang="en-US" sz="1400" dirty="0">
              <a:latin typeface="Arial" charset="0"/>
            </a:endParaRPr>
          </a:p>
          <a:p>
            <a:pPr marL="233363" indent="-233363">
              <a:lnSpc>
                <a:spcPct val="100000"/>
              </a:lnSpc>
            </a:pPr>
            <a:endParaRPr lang="en-US" sz="1600" dirty="0">
              <a:latin typeface="Arial" charset="0"/>
            </a:endParaRP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99013" y="1160463"/>
            <a:ext cx="4140200" cy="4906962"/>
          </a:xfrm>
        </p:spPr>
        <p:txBody>
          <a:bodyPr/>
          <a:lstStyle/>
          <a:p>
            <a:pPr marL="233363" indent="-233363">
              <a:lnSpc>
                <a:spcPct val="100000"/>
              </a:lnSpc>
            </a:pPr>
            <a:r>
              <a:rPr lang="en-US" sz="1600" dirty="0">
                <a:latin typeface="Arial" charset="0"/>
              </a:rPr>
              <a:t>Unclassified Proceedings will be available on the web </a:t>
            </a:r>
          </a:p>
          <a:p>
            <a:pPr marL="233363" indent="-233363">
              <a:lnSpc>
                <a:spcPct val="100000"/>
              </a:lnSpc>
              <a:buFontTx/>
              <a:buNone/>
            </a:pPr>
            <a:endParaRPr lang="en-US" sz="1600" dirty="0">
              <a:latin typeface="Arial" charset="0"/>
            </a:endParaRPr>
          </a:p>
          <a:p>
            <a:pPr marL="233363" indent="-233363">
              <a:lnSpc>
                <a:spcPct val="100000"/>
              </a:lnSpc>
            </a:pPr>
            <a:r>
              <a:rPr lang="en-US" sz="1600" dirty="0" smtClean="0">
                <a:latin typeface="Arial" charset="0"/>
              </a:rPr>
              <a:t>Please provide </a:t>
            </a:r>
            <a:r>
              <a:rPr lang="en-US" sz="1600" dirty="0">
                <a:latin typeface="Arial" charset="0"/>
              </a:rPr>
              <a:t>any necessary updates on the Contact Information form that is provided in your Attendee Package and </a:t>
            </a:r>
            <a:r>
              <a:rPr lang="en-US" sz="1600" dirty="0" smtClean="0">
                <a:latin typeface="Arial" charset="0"/>
              </a:rPr>
              <a:t>leave </a:t>
            </a:r>
            <a:r>
              <a:rPr lang="en-US" sz="1600" dirty="0">
                <a:latin typeface="Arial" charset="0"/>
              </a:rPr>
              <a:t>at the Registration Desk</a:t>
            </a:r>
          </a:p>
          <a:p>
            <a:pPr marL="233363" indent="-233363">
              <a:lnSpc>
                <a:spcPct val="100000"/>
              </a:lnSpc>
            </a:pPr>
            <a:endParaRPr lang="en-US" sz="1600" dirty="0">
              <a:latin typeface="Arial" charset="0"/>
            </a:endParaRPr>
          </a:p>
          <a:p>
            <a:pPr marL="233363" indent="-233363">
              <a:lnSpc>
                <a:spcPct val="100000"/>
              </a:lnSpc>
            </a:pPr>
            <a:r>
              <a:rPr lang="en-US" sz="1600" dirty="0">
                <a:latin typeface="Arial" charset="0"/>
              </a:rPr>
              <a:t>Please provide your completed Workshop questionnaire </a:t>
            </a:r>
            <a:r>
              <a:rPr lang="en-US" sz="1600" dirty="0" smtClean="0">
                <a:latin typeface="Arial" charset="0"/>
              </a:rPr>
              <a:t>to </a:t>
            </a:r>
            <a:r>
              <a:rPr lang="en-US" sz="1600" dirty="0">
                <a:latin typeface="Arial" charset="0"/>
              </a:rPr>
              <a:t>the Registration Desk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688279" y="5734034"/>
            <a:ext cx="557213" cy="106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68375"/>
            <a:r>
              <a:rPr lang="en-US" sz="700" dirty="0">
                <a:latin typeface="Arial" charset="0"/>
              </a:rPr>
              <a:t>PLF-3050.ppt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6325" y="0"/>
            <a:ext cx="7086600" cy="762000"/>
          </a:xfrm>
        </p:spPr>
        <p:txBody>
          <a:bodyPr/>
          <a:lstStyle/>
          <a:p>
            <a:r>
              <a:rPr lang="en-US" dirty="0"/>
              <a:t>Auditorium</a:t>
            </a:r>
          </a:p>
        </p:txBody>
      </p:sp>
      <p:pic>
        <p:nvPicPr>
          <p:cNvPr id="58393" name="Picture 25" descr="PLF-3050_HPEC_2007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117600"/>
            <a:ext cx="5934075" cy="458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Unescorted Area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016000" y="5627565"/>
            <a:ext cx="6970713" cy="58102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Lincoln Laboratory is a secure facility.  Access to any other portion of the facility requires continuous escort by a </a:t>
            </a:r>
            <a:r>
              <a:rPr lang="en-US" sz="1600" dirty="0" smtClean="0"/>
              <a:t>white-</a:t>
            </a:r>
            <a:r>
              <a:rPr lang="en-US" sz="1600" dirty="0" err="1" smtClean="0"/>
              <a:t>badged</a:t>
            </a:r>
            <a:r>
              <a:rPr lang="en-US" sz="1600" dirty="0" smtClean="0"/>
              <a:t> </a:t>
            </a:r>
            <a:r>
              <a:rPr lang="en-US" sz="1600" dirty="0"/>
              <a:t>employee.</a:t>
            </a:r>
          </a:p>
        </p:txBody>
      </p:sp>
      <p:pic>
        <p:nvPicPr>
          <p:cNvPr id="100365" name="Picture 13" descr="PLF-328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54138" y="1006721"/>
            <a:ext cx="5971336" cy="461617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 Sessions in S2-180</a:t>
            </a:r>
          </a:p>
        </p:txBody>
      </p:sp>
      <p:pic>
        <p:nvPicPr>
          <p:cNvPr id="98308" name="Picture 4" descr="S2_180 Conf_Rm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92200" y="1090603"/>
            <a:ext cx="6664789" cy="515348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Highlights</a:t>
            </a:r>
            <a:endParaRPr lang="en-US" sz="1800" dirty="0"/>
          </a:p>
        </p:txBody>
      </p:sp>
      <p:sp>
        <p:nvSpPr>
          <p:cNvPr id="51208" name="Text Box 8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528763" y="1017126"/>
            <a:ext cx="7358062" cy="2274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Mission Keynote Address</a:t>
            </a:r>
            <a:r>
              <a:rPr lang="en-US" sz="1200" b="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–</a:t>
            </a:r>
            <a:r>
              <a:rPr lang="en-US" sz="1200" b="0" i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1200" dirty="0" smtClean="0"/>
              <a:t> Dr. Mark Maybury / U.S. Air Force </a:t>
            </a:r>
          </a:p>
          <a:p>
            <a:r>
              <a:rPr lang="en-US" sz="800" i="1" dirty="0" smtClean="0">
                <a:solidFill>
                  <a:srgbClr val="7030A0"/>
                </a:solidFill>
              </a:rPr>
              <a:t>	</a:t>
            </a:r>
          </a:p>
          <a:p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Technology Keynote Address –</a:t>
            </a:r>
            <a:r>
              <a:rPr lang="en-US" sz="1200" i="1" dirty="0" smtClean="0">
                <a:solidFill>
                  <a:srgbClr val="7030A0"/>
                </a:solidFill>
              </a:rPr>
              <a:t>  </a:t>
            </a:r>
            <a:r>
              <a:rPr lang="en-US" sz="1200" dirty="0" smtClean="0"/>
              <a:t>Prof. Anant Agarwal / MIT CSAIL 	</a:t>
            </a:r>
          </a:p>
          <a:p>
            <a:pPr>
              <a:spcAft>
                <a:spcPts val="0"/>
              </a:spcAft>
              <a:tabLst>
                <a:tab pos="4343400" algn="l"/>
              </a:tabLst>
            </a:pPr>
            <a:r>
              <a:rPr lang="en-US" sz="1200" dirty="0" smtClean="0">
                <a:latin typeface="Arial" charset="0"/>
              </a:rPr>
              <a:t>Session 1: </a:t>
            </a:r>
            <a:r>
              <a:rPr lang="en-US" sz="1200" i="1" dirty="0" smtClean="0"/>
              <a:t>Embedded </a:t>
            </a:r>
            <a:r>
              <a:rPr lang="en-US" sz="1200" i="1" dirty="0" err="1" smtClean="0"/>
              <a:t>Exascale</a:t>
            </a:r>
            <a:r>
              <a:rPr lang="en-US" sz="1200" i="1" dirty="0" smtClean="0"/>
              <a:t> Processing             </a:t>
            </a:r>
            <a:r>
              <a:rPr lang="en-US" sz="1200" dirty="0" smtClean="0">
                <a:latin typeface="Arial" charset="0"/>
              </a:rPr>
              <a:t>Focus 1:</a:t>
            </a:r>
            <a:r>
              <a:rPr lang="en-US" dirty="0" smtClean="0"/>
              <a:t> </a:t>
            </a:r>
            <a:r>
              <a:rPr lang="en-US" sz="1200" b="0" i="1" dirty="0" smtClean="0">
                <a:latin typeface="Arial" charset="0"/>
              </a:rPr>
              <a:t>Open Systems</a:t>
            </a:r>
            <a:r>
              <a:rPr lang="en-US" sz="1200" dirty="0" smtClean="0">
                <a:latin typeface="Arial" charset="0"/>
              </a:rPr>
              <a:t/>
            </a:r>
            <a:br>
              <a:rPr lang="en-US" sz="1200" dirty="0" smtClean="0">
                <a:latin typeface="Arial" charset="0"/>
              </a:rPr>
            </a:br>
            <a:r>
              <a:rPr lang="en-US" sz="800" dirty="0" smtClean="0">
                <a:latin typeface="Arial" charset="0"/>
              </a:rPr>
              <a:t>                   </a:t>
            </a:r>
          </a:p>
          <a:p>
            <a:pPr>
              <a:spcAft>
                <a:spcPts val="0"/>
              </a:spcAft>
              <a:tabLst>
                <a:tab pos="4343400" algn="l"/>
              </a:tabLst>
            </a:pPr>
            <a:r>
              <a:rPr lang="en-US" sz="1200" dirty="0" smtClean="0">
                <a:latin typeface="Arial" charset="0"/>
              </a:rPr>
              <a:t>                    Poster / Demo A:  </a:t>
            </a:r>
            <a:r>
              <a:rPr lang="en-US" sz="1200" b="0" i="1" dirty="0" smtClean="0">
                <a:latin typeface="Arial" charset="0"/>
              </a:rPr>
              <a:t>Research and Applications</a:t>
            </a:r>
          </a:p>
          <a:p>
            <a:pPr>
              <a:spcAft>
                <a:spcPts val="0"/>
              </a:spcAft>
              <a:tabLst>
                <a:tab pos="4343400" algn="l"/>
              </a:tabLst>
            </a:pPr>
            <a:endParaRPr lang="en-US" sz="800" b="0" i="1" dirty="0" smtClean="0">
              <a:latin typeface="Arial" charset="0"/>
            </a:endParaRPr>
          </a:p>
          <a:p>
            <a:pPr>
              <a:spcAft>
                <a:spcPts val="0"/>
              </a:spcAft>
              <a:tabLst>
                <a:tab pos="4343400" algn="l"/>
              </a:tabLst>
            </a:pPr>
            <a:r>
              <a:rPr lang="en-US" sz="1200" dirty="0" smtClean="0">
                <a:latin typeface="Arial" charset="0"/>
              </a:rPr>
              <a:t>Session </a:t>
            </a:r>
            <a:r>
              <a:rPr lang="en-US" sz="1200" dirty="0"/>
              <a:t>2: </a:t>
            </a:r>
            <a:r>
              <a:rPr lang="en-US" sz="1200" i="1" dirty="0" smtClean="0"/>
              <a:t>Graph and Network Processing</a:t>
            </a:r>
            <a:r>
              <a:rPr lang="en-US" sz="1200" dirty="0" smtClean="0"/>
              <a:t>               Focus </a:t>
            </a:r>
            <a:r>
              <a:rPr lang="en-US" sz="1200" dirty="0"/>
              <a:t>2</a:t>
            </a:r>
            <a:r>
              <a:rPr lang="en-US" sz="1200" i="1" dirty="0" smtClean="0"/>
              <a:t>: Secure and Power Efficient Computing</a:t>
            </a:r>
          </a:p>
          <a:p>
            <a:pPr>
              <a:spcAft>
                <a:spcPts val="0"/>
              </a:spcAft>
              <a:tabLst>
                <a:tab pos="4343400" algn="l"/>
              </a:tabLst>
            </a:pPr>
            <a:endParaRPr lang="en-US" sz="800" dirty="0"/>
          </a:p>
          <a:p>
            <a:pPr>
              <a:lnSpc>
                <a:spcPct val="75000"/>
              </a:lnSpc>
              <a:tabLst>
                <a:tab pos="4343400" algn="l"/>
              </a:tabLst>
            </a:pPr>
            <a:endParaRPr lang="en-US" sz="400" dirty="0">
              <a:latin typeface="Arial" charset="0"/>
            </a:endParaRPr>
          </a:p>
          <a:p>
            <a:pPr>
              <a:lnSpc>
                <a:spcPct val="95000"/>
              </a:lnSpc>
              <a:tabLst>
                <a:tab pos="4343400" algn="l"/>
              </a:tabLst>
            </a:pPr>
            <a:r>
              <a:rPr lang="en-US" sz="1200" dirty="0">
                <a:latin typeface="Arial" charset="0"/>
              </a:rPr>
              <a:t>Reception and Banquet (Burlington Marriott)</a:t>
            </a:r>
          </a:p>
          <a:p>
            <a:pPr>
              <a:lnSpc>
                <a:spcPct val="95000"/>
              </a:lnSpc>
              <a:tabLst>
                <a:tab pos="4343400" algn="l"/>
              </a:tabLst>
            </a:pP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Banquet Presentation</a:t>
            </a:r>
            <a:r>
              <a:rPr lang="en-US" sz="1200" b="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–</a:t>
            </a:r>
            <a:r>
              <a:rPr lang="en-US" sz="1200" i="1" dirty="0" smtClean="0">
                <a:solidFill>
                  <a:srgbClr val="742A5B"/>
                </a:solidFill>
                <a:latin typeface="Arial" charset="0"/>
              </a:rPr>
              <a:t>  </a:t>
            </a:r>
            <a:r>
              <a:rPr lang="en-US" sz="1200" dirty="0" smtClean="0">
                <a:latin typeface="Arial" charset="0"/>
              </a:rPr>
              <a:t>Dr. </a:t>
            </a:r>
            <a:r>
              <a:rPr lang="en-US" sz="1200" dirty="0" smtClean="0"/>
              <a:t>Thomas Sterling / Indiana University</a:t>
            </a:r>
            <a:endParaRPr lang="en-US" sz="1200" dirty="0" smtClean="0">
              <a:solidFill>
                <a:srgbClr val="742A5B"/>
              </a:solidFill>
              <a:latin typeface="Arial" charset="0"/>
            </a:endParaRPr>
          </a:p>
          <a:p>
            <a:pPr>
              <a:tabLst>
                <a:tab pos="4343400" algn="l"/>
              </a:tabLst>
            </a:pPr>
            <a:r>
              <a:rPr lang="en-US" sz="1200" dirty="0" smtClean="0">
                <a:solidFill>
                  <a:srgbClr val="742A5B"/>
                </a:solidFill>
                <a:latin typeface="Arial" charset="0"/>
              </a:rPr>
              <a:t>                                         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Title: </a:t>
            </a:r>
            <a:r>
              <a:rPr lang="en-US" sz="1200" i="1" dirty="0" smtClean="0"/>
              <a:t>The HPC Paradigm Shift 2020: HPEC Victim or Victor?</a:t>
            </a:r>
            <a:endParaRPr lang="en-US" sz="1200" i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0" y="961640"/>
            <a:ext cx="16256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Day 1</a:t>
            </a:r>
          </a:p>
          <a:p>
            <a:pPr algn="ctr"/>
            <a:r>
              <a:rPr lang="en-US" sz="1400" b="0" dirty="0" smtClean="0">
                <a:latin typeface="Arial" charset="0"/>
              </a:rPr>
              <a:t>Wednesday</a:t>
            </a:r>
            <a:endParaRPr lang="en-US" sz="1400" b="0" dirty="0">
              <a:latin typeface="Arial" charset="0"/>
            </a:endParaRPr>
          </a:p>
          <a:p>
            <a:pPr algn="ctr"/>
            <a:r>
              <a:rPr lang="en-US" sz="1400" dirty="0" smtClean="0"/>
              <a:t>21</a:t>
            </a:r>
            <a:r>
              <a:rPr lang="en-US" sz="1400" b="0" dirty="0" smtClean="0">
                <a:latin typeface="Arial" charset="0"/>
              </a:rPr>
              <a:t> </a:t>
            </a:r>
            <a:r>
              <a:rPr lang="en-US" sz="1400" b="0" dirty="0">
                <a:latin typeface="Arial" charset="0"/>
              </a:rPr>
              <a:t>September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0" y="3576638"/>
            <a:ext cx="16256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Day 2</a:t>
            </a:r>
          </a:p>
          <a:p>
            <a:pPr algn="ctr"/>
            <a:r>
              <a:rPr lang="en-US" sz="1400" b="0" dirty="0" smtClean="0">
                <a:latin typeface="Arial" charset="0"/>
              </a:rPr>
              <a:t>Thursday</a:t>
            </a:r>
            <a:endParaRPr lang="en-US" sz="1400" b="0" dirty="0">
              <a:latin typeface="Arial" charset="0"/>
            </a:endParaRPr>
          </a:p>
          <a:p>
            <a:pPr algn="ctr"/>
            <a:r>
              <a:rPr lang="en-US" sz="1400" dirty="0" smtClean="0"/>
              <a:t>22</a:t>
            </a:r>
            <a:r>
              <a:rPr lang="en-US" sz="1400" b="0" dirty="0" smtClean="0">
                <a:latin typeface="Arial" charset="0"/>
              </a:rPr>
              <a:t> </a:t>
            </a:r>
            <a:r>
              <a:rPr lang="en-US" sz="1400" b="0" dirty="0">
                <a:latin typeface="Arial" charset="0"/>
              </a:rPr>
              <a:t>September</a:t>
            </a:r>
          </a:p>
        </p:txBody>
      </p:sp>
      <p:sp>
        <p:nvSpPr>
          <p:cNvPr id="51213" name="Text Box 13">
            <a:hlinkClick r:id="rId4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471961" y="3624302"/>
            <a:ext cx="8051180" cy="17050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en-US" sz="1200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Prenote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– </a:t>
            </a:r>
            <a:r>
              <a:rPr lang="en-US" sz="1200" dirty="0" smtClean="0"/>
              <a:t>Mr. John Goodhue / Massachusetts Green High Performance </a:t>
            </a:r>
          </a:p>
          <a:p>
            <a:r>
              <a:rPr lang="en-US" sz="1200" dirty="0" smtClean="0"/>
              <a:t>			                   Computing Center 	</a:t>
            </a:r>
          </a:p>
          <a:p>
            <a:endParaRPr lang="en-US" sz="1200" dirty="0">
              <a:solidFill>
                <a:srgbClr val="7030A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Arial" charset="0"/>
              </a:rPr>
              <a:t>Session 3: </a:t>
            </a:r>
            <a:r>
              <a:rPr lang="en-US" sz="1200" b="0" i="1" dirty="0" smtClean="0">
                <a:latin typeface="Arial" charset="0"/>
              </a:rPr>
              <a:t>Silicon</a:t>
            </a:r>
            <a:r>
              <a:rPr lang="en-US" sz="1200" dirty="0">
                <a:latin typeface="Arial" charset="0"/>
              </a:rPr>
              <a:t>			Focus 3: </a:t>
            </a:r>
            <a:r>
              <a:rPr lang="en-US" sz="1200" b="0" i="1" dirty="0" smtClean="0">
                <a:latin typeface="Arial" charset="0"/>
              </a:rPr>
              <a:t>GPU</a:t>
            </a:r>
            <a:endParaRPr lang="en-US" sz="1200" b="0" i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400" dirty="0">
                <a:latin typeface="Arial" charset="0"/>
              </a:rPr>
              <a:t>    </a:t>
            </a:r>
            <a:r>
              <a:rPr lang="en-US" sz="1200" dirty="0">
                <a:latin typeface="Arial" charset="0"/>
              </a:rPr>
              <a:t>                </a:t>
            </a:r>
            <a:r>
              <a:rPr lang="en-US" sz="800" dirty="0" smtClean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Arial" charset="0"/>
              </a:rPr>
              <a:t>                     Poster </a:t>
            </a:r>
            <a:r>
              <a:rPr lang="en-US" sz="1200" dirty="0">
                <a:latin typeface="Arial" charset="0"/>
              </a:rPr>
              <a:t>/ Demo </a:t>
            </a:r>
            <a:r>
              <a:rPr lang="en-US" sz="1200" dirty="0" smtClean="0">
                <a:latin typeface="Arial" charset="0"/>
              </a:rPr>
              <a:t>B:</a:t>
            </a:r>
            <a:r>
              <a:rPr lang="en-US" sz="1200" b="0" i="1" dirty="0" smtClean="0">
                <a:latin typeface="Arial" charset="0"/>
              </a:rPr>
              <a:t>Technologies and Systems</a:t>
            </a:r>
            <a:endParaRPr lang="en-US" dirty="0"/>
          </a:p>
          <a:p>
            <a:endParaRPr lang="en-US" sz="800" b="0" i="1" dirty="0">
              <a:latin typeface="Arial" charset="0"/>
            </a:endParaRPr>
          </a:p>
          <a:p>
            <a:r>
              <a:rPr lang="en-US" sz="1200" dirty="0"/>
              <a:t>Session 4: Awards </a:t>
            </a:r>
            <a:r>
              <a:rPr lang="en-US" sz="1200" dirty="0" smtClean="0"/>
              <a:t>Session</a:t>
            </a:r>
          </a:p>
          <a:p>
            <a:r>
              <a:rPr lang="en-US" sz="800" dirty="0"/>
              <a:t>			</a:t>
            </a:r>
          </a:p>
          <a:p>
            <a:r>
              <a:rPr lang="en-US" sz="1200" dirty="0"/>
              <a:t>Panel:  </a:t>
            </a:r>
            <a:r>
              <a:rPr lang="en-US" sz="1200" i="1" dirty="0" smtClean="0"/>
              <a:t>Will Security Impact Using COTS for HPEC</a:t>
            </a:r>
            <a:endParaRPr lang="en-US" sz="1200" i="1" dirty="0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 flipV="1">
            <a:off x="149225" y="3484563"/>
            <a:ext cx="8848725" cy="9525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Banquet Speaker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88329" y="1202076"/>
            <a:ext cx="7557035" cy="4869684"/>
          </a:xfrm>
          <a:prstGeom prst="rect">
            <a:avLst/>
          </a:prstGeom>
          <a:solidFill>
            <a:schemeClr val="bg1">
              <a:alpha val="64999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2" descr="MarriottBurling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32" y="1019060"/>
            <a:ext cx="7648967" cy="530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95496" y="1074651"/>
            <a:ext cx="7726167" cy="5342562"/>
          </a:xfrm>
          <a:prstGeom prst="rect">
            <a:avLst/>
          </a:prstGeom>
          <a:solidFill>
            <a:schemeClr val="bg1">
              <a:alpha val="64999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82996" y="1052513"/>
            <a:ext cx="7675563" cy="12403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endParaRPr lang="en-US" sz="800" dirty="0">
              <a:solidFill>
                <a:schemeClr val="hlink"/>
              </a:solidFill>
              <a:latin typeface="Arial" charset="0"/>
            </a:endParaRPr>
          </a:p>
          <a:p>
            <a:pPr algn="ctr">
              <a:lnSpc>
                <a:spcPct val="110000"/>
              </a:lnSpc>
            </a:pPr>
            <a:r>
              <a:rPr lang="en-US" b="1" dirty="0" smtClean="0"/>
              <a:t>Thomas Sterling, </a:t>
            </a:r>
            <a:r>
              <a:rPr lang="en-US" b="1" dirty="0" err="1" smtClean="0"/>
              <a:t>Ph.D</a:t>
            </a:r>
            <a:endParaRPr lang="en-US" b="1" dirty="0" smtClean="0"/>
          </a:p>
          <a:p>
            <a:pPr algn="ctr">
              <a:lnSpc>
                <a:spcPct val="110000"/>
              </a:lnSpc>
            </a:pPr>
            <a:endParaRPr lang="en-US" sz="2200" dirty="0" smtClean="0">
              <a:latin typeface="Arial" charset="0"/>
            </a:endParaRPr>
          </a:p>
          <a:p>
            <a:r>
              <a:rPr lang="en-US" sz="2200" dirty="0" smtClean="0">
                <a:latin typeface="Arial" charset="0"/>
              </a:rPr>
              <a:t>  Title</a:t>
            </a:r>
            <a:r>
              <a:rPr lang="en-US" sz="2200" dirty="0">
                <a:latin typeface="Arial" charset="0"/>
              </a:rPr>
              <a:t>: </a:t>
            </a:r>
            <a:r>
              <a:rPr lang="en-US" sz="2000" dirty="0" smtClean="0"/>
              <a:t>The HPC Paradigm Shift 2020: HPEC Victim or Victor?</a:t>
            </a:r>
            <a:endParaRPr lang="en-US" sz="2200" dirty="0"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22620" y="3090863"/>
            <a:ext cx="4149725" cy="2133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000" dirty="0">
                <a:latin typeface="Arial" charset="0"/>
              </a:rPr>
              <a:t>Place:  Burlington Marriott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Date:  </a:t>
            </a:r>
            <a:r>
              <a:rPr lang="en-US" sz="2000" dirty="0" smtClean="0">
                <a:latin typeface="Arial" charset="0"/>
              </a:rPr>
              <a:t>Wednesday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smtClean="0"/>
              <a:t>21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Sept </a:t>
            </a:r>
            <a:r>
              <a:rPr lang="en-US" sz="2000" dirty="0" smtClean="0">
                <a:latin typeface="Arial" charset="0"/>
              </a:rPr>
              <a:t>2011</a:t>
            </a:r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Time:  </a:t>
            </a:r>
            <a:r>
              <a:rPr lang="en-US" sz="2000" dirty="0" smtClean="0">
                <a:latin typeface="Arial" charset="0"/>
              </a:rPr>
              <a:t>1800 </a:t>
            </a:r>
            <a:r>
              <a:rPr lang="en-US" sz="2000" dirty="0">
                <a:latin typeface="Arial" charset="0"/>
              </a:rPr>
              <a:t>– Reception</a:t>
            </a:r>
          </a:p>
          <a:p>
            <a:r>
              <a:rPr lang="en-US" sz="2000" dirty="0">
                <a:latin typeface="Arial" charset="0"/>
              </a:rPr>
              <a:t>            1830 – Speaker</a:t>
            </a:r>
          </a:p>
          <a:p>
            <a:r>
              <a:rPr lang="en-US" sz="2000" dirty="0">
                <a:latin typeface="Arial" charset="0"/>
              </a:rPr>
              <a:t>            1900 – Banquet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5446" y="3647317"/>
            <a:ext cx="1674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REPLACE PHOTO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 descr="IMGP1918_Ster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349" y="2921624"/>
            <a:ext cx="3311912" cy="287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-White60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NC-White60</Template>
  <TotalTime>3029</TotalTime>
  <Pages>1</Pages>
  <Words>1127</Words>
  <Application>Microsoft Macintosh PowerPoint</Application>
  <PresentationFormat>On-screen Show (4:3)</PresentationFormat>
  <Paragraphs>163</Paragraphs>
  <Slides>11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NC-White60</vt:lpstr>
      <vt:lpstr>Slide 1</vt:lpstr>
      <vt:lpstr>Slide 2</vt:lpstr>
      <vt:lpstr>HPEC 2011 Acknowledgments</vt:lpstr>
      <vt:lpstr>2011 HPEC Workshop Administrative Information</vt:lpstr>
      <vt:lpstr>Auditorium</vt:lpstr>
      <vt:lpstr>Unescorted Area</vt:lpstr>
      <vt:lpstr>Focus Sessions in S2-180</vt:lpstr>
      <vt:lpstr>Agenda Highlights</vt:lpstr>
      <vt:lpstr>Banquet Speaker</vt:lpstr>
      <vt:lpstr>IEEE HPEC High Performance Extreme Computing</vt:lpstr>
      <vt:lpstr>Slide 11</vt:lpstr>
    </vt:vector>
  </TitlesOfParts>
  <Company>MIT Lincoln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JO17422</dc:creator>
  <cp:lastModifiedBy>Information Services Department</cp:lastModifiedBy>
  <cp:revision>37</cp:revision>
  <cp:lastPrinted>2001-06-18T18:57:59Z</cp:lastPrinted>
  <dcterms:created xsi:type="dcterms:W3CDTF">2011-11-02T18:18:33Z</dcterms:created>
  <dcterms:modified xsi:type="dcterms:W3CDTF">2011-11-02T18:18:47Z</dcterms:modified>
</cp:coreProperties>
</file>